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embeddedFontLst>
    <p:embeddedFont>
      <p:font typeface="Gill Sans" panose="020B0604020202020204" charset="0"/>
      <p:regular r:id="rId12"/>
      <p:bold r:id="rId13"/>
    </p:embeddedFont>
    <p:embeddedFont>
      <p:font typeface="Gill Sans MT" panose="020B0502020104020203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Qq8p6zfbKeo7cdLMycJL02Fjf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C0395A-9842-42C8-B4D9-9EC4036B6AB2}">
  <a:tblStyle styleId="{A3C0395A-9842-42C8-B4D9-9EC4036B6AB2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F0F7"/>
          </a:solidFill>
        </a:fill>
      </a:tcStyle>
    </a:wholeTbl>
    <a:band1H>
      <a:tcTxStyle/>
      <a:tcStyle>
        <a:tcBdr/>
        <a:fill>
          <a:solidFill>
            <a:srgbClr val="CDDF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F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447" autoAdjust="0"/>
  </p:normalViewPr>
  <p:slideViewPr>
    <p:cSldViewPr snapToGrid="0">
      <p:cViewPr varScale="1">
        <p:scale>
          <a:sx n="39" d="100"/>
          <a:sy n="39" d="100"/>
        </p:scale>
        <p:origin x="60" y="4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body" idx="1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1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Gill Sans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Gill Sans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Gill Sans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194767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2"/>
          </p:nvPr>
        </p:nvSpPr>
        <p:spPr>
          <a:xfrm>
            <a:off x="6416039" y="2228003"/>
            <a:ext cx="5194769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0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0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9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4" name="Google Shape;114;p1"/>
          <p:cNvSpPr txBox="1"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Gill Sans"/>
              <a:buNone/>
            </a:pPr>
            <a:r>
              <a:rPr lang="en-US" sz="6600" b="0" cap="none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FINAL PROJECT TEMPLATE</a:t>
            </a:r>
            <a:endParaRPr dirty="0"/>
          </a:p>
        </p:txBody>
      </p:sp>
      <p:sp>
        <p:nvSpPr>
          <p:cNvPr id="115" name="Google Shape;115;p1"/>
          <p:cNvSpPr/>
          <p:nvPr/>
        </p:nvSpPr>
        <p:spPr>
          <a:xfrm rot="-54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"/>
          <p:cNvSpPr/>
          <p:nvPr/>
        </p:nvSpPr>
        <p:spPr>
          <a:xfrm>
            <a:off x="0" y="21772"/>
            <a:ext cx="12191999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"/>
          <p:cNvSpPr/>
          <p:nvPr/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"/>
          <p:cNvSpPr txBox="1"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2800"/>
              <a:buFont typeface="Gill Sans"/>
              <a:buNone/>
            </a:pPr>
            <a:r>
              <a:rPr lang="en-US" sz="2800" b="0" cap="none" dirty="0">
                <a:solidFill>
                  <a:srgbClr val="FFFEFF"/>
                </a:solidFill>
                <a:latin typeface="Gill Sans"/>
                <a:ea typeface="Gill Sans"/>
                <a:cs typeface="Gill Sans"/>
                <a:sym typeface="Gill Sans"/>
              </a:rPr>
              <a:t>THREAT SUMMARY</a:t>
            </a:r>
            <a:endParaRPr dirty="0"/>
          </a:p>
        </p:txBody>
      </p:sp>
      <p:sp>
        <p:nvSpPr>
          <p:cNvPr id="129" name="Google Shape;129;p2"/>
          <p:cNvSpPr txBox="1">
            <a:spLocks noGrp="1"/>
          </p:cNvSpPr>
          <p:nvPr>
            <p:ph type="body" idx="1"/>
          </p:nvPr>
        </p:nvSpPr>
        <p:spPr>
          <a:xfrm>
            <a:off x="4534935" y="1037968"/>
            <a:ext cx="6725899" cy="482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-934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 b="1" dirty="0"/>
              <a:t>Summary of Situation:  </a:t>
            </a:r>
            <a:r>
              <a:rPr lang="en-US" sz="1400" dirty="0"/>
              <a:t>3 Hospitals (“A”,”B”, ”C”) have been attacked by Ransomware by forcing them to pay in bitcoin raising by a timer, the incident occurs when the IT Department open an E-mail attachment resource.</a:t>
            </a:r>
            <a:endParaRPr sz="1400" dirty="0"/>
          </a:p>
          <a:p>
            <a:pPr marL="0" lvl="0" indent="-93472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b="1" dirty="0"/>
              <a:t>Asset: </a:t>
            </a:r>
            <a:r>
              <a:rPr lang="en-US" dirty="0"/>
              <a:t>Windows systems that contain centralized log files and backups</a:t>
            </a:r>
            <a:endParaRPr b="1" dirty="0"/>
          </a:p>
          <a:p>
            <a:pPr marL="0" lvl="0" indent="-93472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b="1" dirty="0"/>
              <a:t>Impact: </a:t>
            </a:r>
            <a:r>
              <a:rPr lang="en-US" dirty="0"/>
              <a:t>the impact was on the all 3 element of CIA trade.</a:t>
            </a:r>
          </a:p>
          <a:p>
            <a:pPr marL="0" lvl="0" indent="-93472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 b="1" dirty="0"/>
              <a:t>Threat Actor: </a:t>
            </a:r>
            <a:r>
              <a:rPr lang="en-US" dirty="0"/>
              <a:t>Group called FIN4 Bit Cryptor as an External threat, and an unintentionally the user from tech department as an internal threat.</a:t>
            </a:r>
            <a:endParaRPr dirty="0"/>
          </a:p>
          <a:p>
            <a:pPr marL="0" lvl="0" indent="-93472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 b="1" dirty="0"/>
              <a:t>Threat Actor Motivation: </a:t>
            </a:r>
            <a:r>
              <a:rPr lang="en-US" dirty="0"/>
              <a:t>Motivated by financial gain and criminal activity.</a:t>
            </a:r>
            <a:endParaRPr dirty="0"/>
          </a:p>
          <a:p>
            <a:pPr marL="0" lvl="0" indent="-93472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b="1" dirty="0"/>
              <a:t>Common Threat Actor Techniques: </a:t>
            </a:r>
            <a:r>
              <a:rPr lang="en-US" dirty="0"/>
              <a:t>the attack occurred in spear phishing technique.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3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p3"/>
          <p:cNvSpPr txBox="1">
            <a:spLocks noGrp="1"/>
          </p:cNvSpPr>
          <p:nvPr>
            <p:ph type="title"/>
          </p:nvPr>
        </p:nvSpPr>
        <p:spPr>
          <a:xfrm>
            <a:off x="581193" y="702156"/>
            <a:ext cx="4076153" cy="5156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</a:pPr>
            <a:r>
              <a:rPr lang="en-US" sz="2800" b="0" cap="none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VULNERABILITY SCANNING TARGETS</a:t>
            </a:r>
            <a:endParaRPr dirty="0"/>
          </a:p>
        </p:txBody>
      </p:sp>
      <p:sp>
        <p:nvSpPr>
          <p:cNvPr id="139" name="Google Shape;139;p3"/>
          <p:cNvSpPr/>
          <p:nvPr/>
        </p:nvSpPr>
        <p:spPr>
          <a:xfrm>
            <a:off x="446533" y="457199"/>
            <a:ext cx="4210812" cy="94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"/>
          <p:cNvSpPr/>
          <p:nvPr/>
        </p:nvSpPr>
        <p:spPr>
          <a:xfrm>
            <a:off x="4776743" y="457201"/>
            <a:ext cx="6834067" cy="94996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"/>
          <p:cNvSpPr txBox="1">
            <a:spLocks noGrp="1"/>
          </p:cNvSpPr>
          <p:nvPr>
            <p:ph type="body" idx="1"/>
          </p:nvPr>
        </p:nvSpPr>
        <p:spPr>
          <a:xfrm>
            <a:off x="4776743" y="702156"/>
            <a:ext cx="6484091" cy="5156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-934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 b="1" dirty="0"/>
              <a:t>Summary of scan targets:</a:t>
            </a:r>
            <a:endParaRPr dirty="0"/>
          </a:p>
          <a:p>
            <a:pPr marL="457200" lvl="1" indent="-70104" algn="l" rtl="0">
              <a:spcBef>
                <a:spcPts val="840"/>
              </a:spcBef>
              <a:spcAft>
                <a:spcPts val="0"/>
              </a:spcAft>
              <a:buSzPts val="1104"/>
              <a:buFont typeface="Noto Sans Symbols"/>
              <a:buChar char="◼"/>
            </a:pPr>
            <a:r>
              <a:rPr lang="en-US" dirty="0"/>
              <a:t>Number of devices scanned</a:t>
            </a:r>
            <a:r>
              <a:rPr lang="en-US" b="1" dirty="0"/>
              <a:t>: one</a:t>
            </a:r>
            <a:endParaRPr b="1" dirty="0"/>
          </a:p>
          <a:p>
            <a:pPr marL="457200" lvl="1" indent="-70104" algn="l" rtl="0">
              <a:spcBef>
                <a:spcPts val="840"/>
              </a:spcBef>
              <a:spcAft>
                <a:spcPts val="0"/>
              </a:spcAft>
              <a:buSzPts val="1104"/>
              <a:buFont typeface="Noto Sans Symbols"/>
              <a:buChar char="◼"/>
            </a:pPr>
            <a:r>
              <a:rPr lang="en-US" dirty="0"/>
              <a:t>Device type: </a:t>
            </a:r>
            <a:r>
              <a:rPr lang="en-US" b="1" dirty="0"/>
              <a:t>Windows</a:t>
            </a:r>
            <a:endParaRPr b="1" dirty="0"/>
          </a:p>
          <a:p>
            <a:pPr marL="457200" lvl="1" indent="-70104" algn="l" rtl="0">
              <a:spcBef>
                <a:spcPts val="840"/>
              </a:spcBef>
              <a:spcAft>
                <a:spcPts val="0"/>
              </a:spcAft>
              <a:buSzPts val="1104"/>
              <a:buFont typeface="Noto Sans Symbols"/>
              <a:buChar char="◼"/>
            </a:pPr>
            <a:r>
              <a:rPr lang="en-US" dirty="0"/>
              <a:t>Primary purpose of device: </a:t>
            </a:r>
            <a:r>
              <a:rPr lang="en-US" b="1" dirty="0"/>
              <a:t>general purpose computer ~ able to carry out many different tasks.</a:t>
            </a:r>
          </a:p>
          <a:p>
            <a:pPr marL="0" lvl="0" indent="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 dirty="0"/>
              <a:t>(insert 2 screenshots from scan configuration window – one of the settings tab and one of the plugins tab)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094864-3DCA-3717-3F98-91A7BCD67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83" y="3755570"/>
            <a:ext cx="4994226" cy="2950029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D146AE2-00B0-7CC3-3E98-A07832CF2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209" y="3755570"/>
            <a:ext cx="5263832" cy="30316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4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0" name="Google Shape;150;p4"/>
          <p:cNvSpPr txBox="1">
            <a:spLocks noGrp="1"/>
          </p:cNvSpPr>
          <p:nvPr>
            <p:ph type="title"/>
          </p:nvPr>
        </p:nvSpPr>
        <p:spPr>
          <a:xfrm>
            <a:off x="581193" y="702156"/>
            <a:ext cx="4076153" cy="5156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</a:pPr>
            <a:r>
              <a:rPr lang="en-US" sz="2800" b="0" cap="none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VULNERABILITY SCAN RESULTS</a:t>
            </a:r>
            <a:endParaRPr dirty="0"/>
          </a:p>
        </p:txBody>
      </p:sp>
      <p:sp>
        <p:nvSpPr>
          <p:cNvPr id="151" name="Google Shape;151;p4"/>
          <p:cNvSpPr/>
          <p:nvPr/>
        </p:nvSpPr>
        <p:spPr>
          <a:xfrm>
            <a:off x="446533" y="457199"/>
            <a:ext cx="4210812" cy="94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"/>
          <p:cNvSpPr/>
          <p:nvPr/>
        </p:nvSpPr>
        <p:spPr>
          <a:xfrm>
            <a:off x="4776743" y="457201"/>
            <a:ext cx="6834067" cy="94996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4"/>
          <p:cNvSpPr txBox="1">
            <a:spLocks noGrp="1"/>
          </p:cNvSpPr>
          <p:nvPr>
            <p:ph type="body" idx="1"/>
          </p:nvPr>
        </p:nvSpPr>
        <p:spPr>
          <a:xfrm>
            <a:off x="4776743" y="702156"/>
            <a:ext cx="6484091" cy="5156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-934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 b="1" dirty="0"/>
              <a:t>Summary of findings:</a:t>
            </a:r>
            <a:endParaRPr dirty="0"/>
          </a:p>
          <a:p>
            <a:pPr marL="457200" lvl="1" indent="-70104" algn="l" rtl="0">
              <a:spcBef>
                <a:spcPts val="840"/>
              </a:spcBef>
              <a:spcAft>
                <a:spcPts val="0"/>
              </a:spcAft>
              <a:buSzPts val="1104"/>
              <a:buFont typeface="Noto Sans Symbols"/>
              <a:buChar char="◼"/>
            </a:pPr>
            <a:r>
              <a:rPr lang="en-US" dirty="0"/>
              <a:t>Total number of actionable findings: 12 Vulnerabilities </a:t>
            </a:r>
            <a:endParaRPr dirty="0"/>
          </a:p>
          <a:p>
            <a:pPr marL="914400" lvl="2" indent="-58419" algn="l" rtl="0">
              <a:spcBef>
                <a:spcPts val="800"/>
              </a:spcBef>
              <a:spcAft>
                <a:spcPts val="0"/>
              </a:spcAft>
              <a:buSzPts val="920"/>
              <a:buFont typeface="Noto Sans Symbols"/>
              <a:buChar char="◼"/>
            </a:pPr>
            <a:r>
              <a:rPr lang="en-US" dirty="0"/>
              <a:t>Critical: zero</a:t>
            </a:r>
            <a:endParaRPr dirty="0"/>
          </a:p>
          <a:p>
            <a:pPr marL="914400" lvl="2" indent="-58419" algn="l" rtl="0">
              <a:spcBef>
                <a:spcPts val="800"/>
              </a:spcBef>
              <a:spcAft>
                <a:spcPts val="0"/>
              </a:spcAft>
              <a:buSzPts val="920"/>
              <a:buFont typeface="Noto Sans Symbols"/>
              <a:buChar char="◼"/>
            </a:pPr>
            <a:r>
              <a:rPr lang="en-US" dirty="0"/>
              <a:t>High: zero</a:t>
            </a:r>
            <a:endParaRPr dirty="0"/>
          </a:p>
          <a:p>
            <a:pPr marL="914400" lvl="2" indent="-58419" algn="l" rtl="0">
              <a:spcBef>
                <a:spcPts val="800"/>
              </a:spcBef>
              <a:spcAft>
                <a:spcPts val="0"/>
              </a:spcAft>
              <a:buSzPts val="920"/>
              <a:buFont typeface="Noto Sans Symbols"/>
              <a:buChar char="◼"/>
            </a:pPr>
            <a:r>
              <a:rPr lang="en-US" dirty="0"/>
              <a:t>Medium: 2 Vulnerabilities </a:t>
            </a:r>
            <a:endParaRPr dirty="0"/>
          </a:p>
          <a:p>
            <a:pPr marL="914400" lvl="2" indent="-58419" algn="l" rtl="0">
              <a:spcBef>
                <a:spcPts val="800"/>
              </a:spcBef>
              <a:spcAft>
                <a:spcPts val="0"/>
              </a:spcAft>
              <a:buSzPts val="920"/>
              <a:buFont typeface="Noto Sans Symbols"/>
              <a:buChar char="◼"/>
            </a:pPr>
            <a:r>
              <a:rPr lang="en-US" dirty="0"/>
              <a:t>Low: one vulnerability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 dirty="0"/>
              <a:t>(insert screenshot from scan results dashboard)</a:t>
            </a:r>
            <a:endParaRPr dirty="0"/>
          </a:p>
        </p:txBody>
      </p: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1B660B-C479-745D-66CD-9A61EBEE4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902" y="3872378"/>
            <a:ext cx="4911198" cy="29022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2" name="Google Shape;162;p5"/>
          <p:cNvSpPr txBox="1">
            <a:spLocks noGrp="1"/>
          </p:cNvSpPr>
          <p:nvPr>
            <p:ph type="title"/>
          </p:nvPr>
        </p:nvSpPr>
        <p:spPr>
          <a:xfrm>
            <a:off x="581193" y="702156"/>
            <a:ext cx="4076153" cy="5156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</a:pPr>
            <a:r>
              <a:rPr lang="en-US" sz="2800" b="0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REMEDIATION RECOMMENDATION</a:t>
            </a:r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446533" y="457199"/>
            <a:ext cx="4210812" cy="94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>
            <a:off x="4776743" y="457201"/>
            <a:ext cx="6834067" cy="94996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 txBox="1">
            <a:spLocks noGrp="1"/>
          </p:cNvSpPr>
          <p:nvPr>
            <p:ph type="body" idx="1"/>
          </p:nvPr>
        </p:nvSpPr>
        <p:spPr>
          <a:xfrm>
            <a:off x="4149853" y="653728"/>
            <a:ext cx="6484091" cy="335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-934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/>
              <a:t>Fix within 7 days</a:t>
            </a:r>
            <a:endParaRPr/>
          </a:p>
        </p:txBody>
      </p:sp>
      <p:graphicFrame>
        <p:nvGraphicFramePr>
          <p:cNvPr id="166" name="Google Shape;166;p5"/>
          <p:cNvGraphicFramePr/>
          <p:nvPr>
            <p:extLst>
              <p:ext uri="{D42A27DB-BD31-4B8C-83A1-F6EECF244321}">
                <p14:modId xmlns:p14="http://schemas.microsoft.com/office/powerpoint/2010/main" val="142296960"/>
              </p:ext>
            </p:extLst>
          </p:nvPr>
        </p:nvGraphicFramePr>
        <p:xfrm>
          <a:off x="4149854" y="1065378"/>
          <a:ext cx="7134372" cy="741700"/>
        </p:xfrm>
        <a:graphic>
          <a:graphicData uri="http://schemas.openxmlformats.org/drawingml/2006/table">
            <a:tbl>
              <a:tblPr firstRow="1" bandRow="1">
                <a:noFill/>
                <a:tableStyleId>{A3C0395A-9842-42C8-B4D9-9EC4036B6AB2}</a:tableStyleId>
              </a:tblPr>
              <a:tblGrid>
                <a:gridCol w="237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8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Finding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Severity Rating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Recommended Fix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null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7" name="Google Shape;167;p5"/>
          <p:cNvSpPr txBox="1"/>
          <p:nvPr/>
        </p:nvSpPr>
        <p:spPr>
          <a:xfrm>
            <a:off x="4149852" y="1857809"/>
            <a:ext cx="6484091" cy="335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-934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</a:pPr>
            <a:r>
              <a:rPr lang="en-US" sz="1600" b="0" i="0" u="none" strike="noStrike" cap="none" dirty="0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rPr>
              <a:t>Fix within 30 days </a:t>
            </a:r>
            <a:endParaRPr dirty="0"/>
          </a:p>
        </p:txBody>
      </p:sp>
      <p:graphicFrame>
        <p:nvGraphicFramePr>
          <p:cNvPr id="168" name="Google Shape;168;p5"/>
          <p:cNvGraphicFramePr/>
          <p:nvPr>
            <p:extLst>
              <p:ext uri="{D42A27DB-BD31-4B8C-83A1-F6EECF244321}">
                <p14:modId xmlns:p14="http://schemas.microsoft.com/office/powerpoint/2010/main" val="3448043461"/>
              </p:ext>
            </p:extLst>
          </p:nvPr>
        </p:nvGraphicFramePr>
        <p:xfrm>
          <a:off x="4149853" y="2158939"/>
          <a:ext cx="7190586" cy="2799640"/>
        </p:xfrm>
        <a:graphic>
          <a:graphicData uri="http://schemas.openxmlformats.org/drawingml/2006/table">
            <a:tbl>
              <a:tblPr firstRow="1" bandRow="1">
                <a:noFill/>
                <a:tableStyleId>{A3C0395A-9842-42C8-B4D9-9EC4036B6AB2}</a:tableStyleId>
              </a:tblPr>
              <a:tblGrid>
                <a:gridCol w="2396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6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6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23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Finding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Severity Rating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Recommended Fix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DNS Server spoofed Request Amplification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DDoS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MEDIUM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Restrict access to your DNS server from public network of reconfigure it to reject such queries </a:t>
                      </a: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23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DNS Server Recursive Query cache Poisoning weakness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MEDIUM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Restrict recursive queries to the hosts that should use this name server </a:t>
                      </a: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9" name="Google Shape;169;p5"/>
          <p:cNvSpPr txBox="1"/>
          <p:nvPr/>
        </p:nvSpPr>
        <p:spPr>
          <a:xfrm>
            <a:off x="4149852" y="5025330"/>
            <a:ext cx="6484091" cy="335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-934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</a:pPr>
            <a:r>
              <a:rPr lang="en-US" sz="1600" b="0" i="0" u="none" strike="noStrike" cap="none" dirty="0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rPr>
              <a:t>Fix within 60 days </a:t>
            </a:r>
            <a:endParaRPr dirty="0"/>
          </a:p>
        </p:txBody>
      </p:sp>
      <p:graphicFrame>
        <p:nvGraphicFramePr>
          <p:cNvPr id="170" name="Google Shape;170;p5"/>
          <p:cNvGraphicFramePr/>
          <p:nvPr>
            <p:extLst>
              <p:ext uri="{D42A27DB-BD31-4B8C-83A1-F6EECF244321}">
                <p14:modId xmlns:p14="http://schemas.microsoft.com/office/powerpoint/2010/main" val="1821276694"/>
              </p:ext>
            </p:extLst>
          </p:nvPr>
        </p:nvGraphicFramePr>
        <p:xfrm>
          <a:off x="4149853" y="5356208"/>
          <a:ext cx="7190586" cy="1437660"/>
        </p:xfrm>
        <a:graphic>
          <a:graphicData uri="http://schemas.openxmlformats.org/drawingml/2006/table">
            <a:tbl>
              <a:tblPr firstRow="1" bandRow="1">
                <a:noFill/>
                <a:tableStyleId>{A3C0395A-9842-42C8-B4D9-9EC4036B6AB2}</a:tableStyleId>
              </a:tblPr>
              <a:tblGrid>
                <a:gridCol w="2396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6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6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Finding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Severity Rating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Recommended Fix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DHCP Server Detection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LOW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Apply filtering to keep this information off the network and remove any options that are not in use</a:t>
                      </a: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9" name="Google Shape;179;p6"/>
          <p:cNvSpPr txBox="1">
            <a:spLocks noGrp="1"/>
          </p:cNvSpPr>
          <p:nvPr>
            <p:ph type="title"/>
          </p:nvPr>
        </p:nvSpPr>
        <p:spPr>
          <a:xfrm>
            <a:off x="581193" y="702156"/>
            <a:ext cx="4076153" cy="5156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</a:pPr>
            <a:r>
              <a:rPr lang="en-US" sz="2800" b="0" cap="none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PASSWORD PENETRATION TEST OUTCOME</a:t>
            </a:r>
            <a:endParaRPr dirty="0"/>
          </a:p>
        </p:txBody>
      </p:sp>
      <p:sp>
        <p:nvSpPr>
          <p:cNvPr id="180" name="Google Shape;180;p6"/>
          <p:cNvSpPr/>
          <p:nvPr/>
        </p:nvSpPr>
        <p:spPr>
          <a:xfrm>
            <a:off x="446533" y="457199"/>
            <a:ext cx="4210812" cy="94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"/>
          <p:cNvSpPr/>
          <p:nvPr/>
        </p:nvSpPr>
        <p:spPr>
          <a:xfrm>
            <a:off x="4776743" y="457201"/>
            <a:ext cx="6834067" cy="94996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6"/>
          <p:cNvSpPr txBox="1">
            <a:spLocks noGrp="1"/>
          </p:cNvSpPr>
          <p:nvPr>
            <p:ph type="body" idx="1"/>
          </p:nvPr>
        </p:nvSpPr>
        <p:spPr>
          <a:xfrm>
            <a:off x="4776743" y="702157"/>
            <a:ext cx="6484091" cy="5605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lvl="0" indent="-934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 b="1" dirty="0"/>
              <a:t>Methodology: </a:t>
            </a:r>
            <a:r>
              <a:rPr lang="en-US" dirty="0"/>
              <a:t>To start I downloaded the hashed password as a txt file then I used at cmd the code: hashcat -m 0 -a 0 target_hashes.txt example.dict to test cracking and the –m 0 represents the hash type MD5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</a:pPr>
            <a:r>
              <a:rPr lang="en-US" dirty="0"/>
              <a:t>The –a 0 represents dictionary attack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</a:pPr>
            <a:r>
              <a:rPr lang="en-US" dirty="0"/>
              <a:t>The  target_hashes represents our file that want to crack</a:t>
            </a:r>
            <a:endParaRPr dirty="0"/>
          </a:p>
          <a:p>
            <a:pPr marL="0" lvl="0" indent="-93472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 b="1" dirty="0"/>
              <a:t>Number of passwords tested: </a:t>
            </a:r>
            <a:r>
              <a:rPr lang="en-US" dirty="0"/>
              <a:t>6</a:t>
            </a:r>
            <a:endParaRPr dirty="0"/>
          </a:p>
          <a:p>
            <a:pPr marL="0" lvl="0" indent="-93472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 b="1" dirty="0"/>
              <a:t>Number of passwords cracked: </a:t>
            </a:r>
            <a:r>
              <a:rPr lang="en-US" dirty="0"/>
              <a:t>4</a:t>
            </a:r>
            <a:endParaRPr dirty="0"/>
          </a:p>
          <a:p>
            <a:pPr marL="0" lvl="0" indent="-93472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 b="1" dirty="0"/>
              <a:t>Evidence of weak passwords: </a:t>
            </a:r>
            <a:endParaRPr lang="ar-SA" dirty="0"/>
          </a:p>
          <a:p>
            <a:pPr marL="0" lvl="0" indent="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 lang="ar-SA" b="1" dirty="0"/>
          </a:p>
          <a:p>
            <a:pPr marL="0" lvl="0" indent="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 lang="ar-SA" dirty="0"/>
          </a:p>
          <a:p>
            <a:pPr marL="0" lvl="0" indent="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 lang="ar-SA" dirty="0"/>
          </a:p>
          <a:p>
            <a:pPr marL="0" lvl="0" indent="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 lang="ar-SA" dirty="0"/>
          </a:p>
          <a:p>
            <a:pPr marL="0" lvl="0" indent="-93472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 b="1" dirty="0"/>
              <a:t>Recommended steps to improve passwords security: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Wingdings" panose="05000000000000000000" pitchFamily="2" charset="2"/>
              <a:buChar char="v"/>
            </a:pPr>
            <a:r>
              <a:rPr lang="en-US" dirty="0"/>
              <a:t>Use Employ a CAPTCHA and two-factor authentication.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Wingdings" panose="05000000000000000000" pitchFamily="2" charset="2"/>
              <a:buChar char="v"/>
            </a:pPr>
            <a:r>
              <a:rPr lang="en-US" dirty="0"/>
              <a:t>Monitor IP addresses.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Wingdings" panose="05000000000000000000" pitchFamily="2" charset="2"/>
              <a:buChar char="v"/>
            </a:pPr>
            <a:r>
              <a:rPr lang="en-US" dirty="0"/>
              <a:t>Use Web Application Firewalls (WAFs)</a:t>
            </a:r>
            <a:endParaRPr lang="ar-SA" dirty="0"/>
          </a:p>
        </p:txBody>
      </p:sp>
      <p:pic>
        <p:nvPicPr>
          <p:cNvPr id="3" name="Picture 2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16AC99B6-D73E-A2F5-94DF-DA3390BD0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490" y="3152947"/>
            <a:ext cx="2721011" cy="1690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628C5E-7F3C-743A-0025-F3A92979B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807" y="2793569"/>
            <a:ext cx="6834067" cy="3593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>
            <a:spLocks noGrp="1"/>
          </p:cNvSpPr>
          <p:nvPr>
            <p:ph type="title"/>
          </p:nvPr>
        </p:nvSpPr>
        <p:spPr>
          <a:xfrm>
            <a:off x="581193" y="702156"/>
            <a:ext cx="4076153" cy="5156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</a:pPr>
            <a:r>
              <a:rPr lang="en-US" sz="2800" dirty="0">
                <a:solidFill>
                  <a:schemeClr val="dk2"/>
                </a:solidFill>
              </a:rPr>
              <a:t>INCIDENT RESPONSE PRELIMINARY ASSESSMENT</a:t>
            </a:r>
            <a:endParaRPr sz="2800" b="0" cap="none" dirty="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1"/>
          </p:nvPr>
        </p:nvSpPr>
        <p:spPr>
          <a:xfrm>
            <a:off x="4328161" y="702156"/>
            <a:ext cx="6932674" cy="5713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-934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 dirty="0"/>
              <a:t>Summarize ongoing incident: </a:t>
            </a:r>
          </a:p>
          <a:p>
            <a:pPr marL="457200" lvl="1" indent="-70104" algn="l" rtl="0">
              <a:spcBef>
                <a:spcPts val="840"/>
              </a:spcBef>
              <a:spcAft>
                <a:spcPts val="0"/>
              </a:spcAft>
              <a:buSzPts val="1104"/>
              <a:buFont typeface="Noto Sans Symbols"/>
              <a:buChar char="◼"/>
            </a:pPr>
            <a:r>
              <a:rPr lang="en-US" dirty="0"/>
              <a:t>The administrative staff and several of medical staff have noted that they are being asked to pay 1 million dollar in bitcoin to give them access to the system</a:t>
            </a:r>
          </a:p>
          <a:p>
            <a:pPr marL="457200" lvl="1" indent="-70104" algn="l" rtl="0">
              <a:spcBef>
                <a:spcPts val="840"/>
              </a:spcBef>
              <a:spcAft>
                <a:spcPts val="0"/>
              </a:spcAft>
              <a:buSzPts val="1104"/>
              <a:buFont typeface="Noto Sans Symbols"/>
              <a:buChar char="◼"/>
            </a:pPr>
            <a:r>
              <a:rPr lang="en-US" dirty="0"/>
              <a:t>The monitor patient stats system has lost the control and the doctors unable to render treatments without patient stats.</a:t>
            </a:r>
          </a:p>
          <a:p>
            <a:pPr marL="0" lvl="0" indent="-93472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 dirty="0"/>
              <a:t>Document actions or notes from the following steps of the initial incident response checklist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 dirty="0"/>
              <a:t>Step 1: Helpdesk, end users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 dirty="0"/>
              <a:t>Step 2: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Wingdings" panose="05000000000000000000" pitchFamily="2" charset="2"/>
              <a:buChar char="ü"/>
            </a:pPr>
            <a:r>
              <a:rPr lang="en-US" dirty="0"/>
              <a:t>the System is down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Wingdings" panose="05000000000000000000" pitchFamily="2" charset="2"/>
              <a:buChar char="ü"/>
            </a:pPr>
            <a:r>
              <a:rPr lang="en-US" dirty="0"/>
              <a:t>the users cannot access the patient stats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Wingdings" panose="05000000000000000000" pitchFamily="2" charset="2"/>
              <a:buChar char="ü"/>
            </a:pPr>
            <a:r>
              <a:rPr lang="en-US" dirty="0"/>
              <a:t>The control systems used to monitor patient stats , Microsoft Windows 10 , 168.63.129.16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 dirty="0"/>
              <a:t>Step 3: yes it’s confirmed, and it still in progress, also it’s urgent, and we mustn’t respond to the attacker, we are talking about ransomware attack.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 dirty="0"/>
              <a:t>Step 4: yes because there is no treatments without patient stats.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 dirty="0"/>
              <a:t>Step 6: Category one - A threat to public safety or life; because there is patients have no treatments.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>
            <a:spLocks noGrp="1"/>
          </p:cNvSpPr>
          <p:nvPr>
            <p:ph type="title"/>
          </p:nvPr>
        </p:nvSpPr>
        <p:spPr>
          <a:xfrm>
            <a:off x="581193" y="702156"/>
            <a:ext cx="4076153" cy="5156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</a:pPr>
            <a:r>
              <a:rPr lang="en-US" sz="2800">
                <a:solidFill>
                  <a:schemeClr val="dk2"/>
                </a:solidFill>
              </a:rPr>
              <a:t>INCIDENT RESPONSE RECOMMENDED ACTION</a:t>
            </a:r>
            <a:endParaRPr sz="2800" b="0" cap="non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8"/>
          <p:cNvSpPr txBox="1">
            <a:spLocks noGrp="1"/>
          </p:cNvSpPr>
          <p:nvPr>
            <p:ph type="body" idx="1"/>
          </p:nvPr>
        </p:nvSpPr>
        <p:spPr>
          <a:xfrm>
            <a:off x="4776743" y="702156"/>
            <a:ext cx="6484091" cy="544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-934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Summarize recommendation to contain, eradicate, and recover:</a:t>
            </a:r>
            <a:endParaRPr dirty="0"/>
          </a:p>
          <a:p>
            <a:pPr marL="558546" lvl="1" indent="-171450" algn="l" rtl="0">
              <a:spcBef>
                <a:spcPts val="840"/>
              </a:spcBef>
              <a:spcAft>
                <a:spcPts val="0"/>
              </a:spcAft>
              <a:buSzPts val="1104"/>
              <a:buFont typeface="Wingdings" panose="05000000000000000000" pitchFamily="2" charset="2"/>
              <a:buChar char="v"/>
            </a:pPr>
            <a:r>
              <a:rPr lang="en-US" dirty="0"/>
              <a:t>The first step is making sure the system is isolated from another network</a:t>
            </a:r>
          </a:p>
          <a:p>
            <a:pPr marL="558546" lvl="1" indent="-171450" algn="l" rtl="0">
              <a:spcBef>
                <a:spcPts val="840"/>
              </a:spcBef>
              <a:spcAft>
                <a:spcPts val="0"/>
              </a:spcAft>
              <a:buSzPts val="1104"/>
              <a:buFont typeface="Wingdings" panose="05000000000000000000" pitchFamily="2" charset="2"/>
              <a:buChar char="v"/>
            </a:pPr>
            <a:r>
              <a:rPr lang="en-US" dirty="0"/>
              <a:t>Then the next step is clearing any parts of viruses remains </a:t>
            </a:r>
          </a:p>
          <a:p>
            <a:pPr marL="558546" lvl="1" indent="-171450" algn="l" rtl="0">
              <a:spcBef>
                <a:spcPts val="840"/>
              </a:spcBef>
              <a:spcAft>
                <a:spcPts val="0"/>
              </a:spcAft>
              <a:buSzPts val="1104"/>
              <a:buFont typeface="Wingdings" panose="05000000000000000000" pitchFamily="2" charset="2"/>
              <a:buChar char="v"/>
            </a:pPr>
            <a:r>
              <a:rPr lang="en-US" dirty="0"/>
              <a:t>And the final step is restoring the backup and update the system to prevent any future incidents</a:t>
            </a:r>
            <a:endParaRPr dirty="0"/>
          </a:p>
          <a:p>
            <a:pPr marL="0" lvl="0" indent="-93472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 dirty="0"/>
              <a:t>Documented actions and notes from the IR checklist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 dirty="0"/>
              <a:t>Step 7: Malware response procedure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 dirty="0"/>
              <a:t>Step 8: We are unable to check the logs so we can copy the logs from this system to the center location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 dirty="0"/>
              <a:t>Step 9: we must ensure the system is fully patched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 dirty="0"/>
              <a:t>Step 12: We must add more efficient technologies like firewall or SSH network protocol and make sure to improve and train the employees for future incident.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RightStep">
      <a:dk1>
        <a:srgbClr val="000000"/>
      </a:dk1>
      <a:lt1>
        <a:srgbClr val="FFFFFF"/>
      </a:lt1>
      <a:dk2>
        <a:srgbClr val="243741"/>
      </a:dk2>
      <a:lt2>
        <a:srgbClr val="E8E4E2"/>
      </a:lt2>
      <a:accent1>
        <a:srgbClr val="3DA2D3"/>
      </a:accent1>
      <a:accent2>
        <a:srgbClr val="375BC5"/>
      </a:accent2>
      <a:accent3>
        <a:srgbClr val="604AD6"/>
      </a:accent3>
      <a:accent4>
        <a:srgbClr val="8938C5"/>
      </a:accent4>
      <a:accent5>
        <a:srgbClr val="D23DD3"/>
      </a:accent5>
      <a:accent6>
        <a:srgbClr val="C12B84"/>
      </a:accent6>
      <a:hlink>
        <a:srgbClr val="419230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VTI">
  <a:themeElements>
    <a:clrScheme name="AnalogousFromDarkSeedRightStep">
      <a:dk1>
        <a:srgbClr val="000000"/>
      </a:dk1>
      <a:lt1>
        <a:srgbClr val="FFFFFF"/>
      </a:lt1>
      <a:dk2>
        <a:srgbClr val="243741"/>
      </a:dk2>
      <a:lt2>
        <a:srgbClr val="E8E4E2"/>
      </a:lt2>
      <a:accent1>
        <a:srgbClr val="3DA2D3"/>
      </a:accent1>
      <a:accent2>
        <a:srgbClr val="375BC5"/>
      </a:accent2>
      <a:accent3>
        <a:srgbClr val="604AD6"/>
      </a:accent3>
      <a:accent4>
        <a:srgbClr val="8938C5"/>
      </a:accent4>
      <a:accent5>
        <a:srgbClr val="D23DD3"/>
      </a:accent5>
      <a:accent6>
        <a:srgbClr val="C12B84"/>
      </a:accent6>
      <a:hlink>
        <a:srgbClr val="419230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3333</TotalTime>
  <Words>731</Words>
  <Application>Microsoft Office PowerPoint</Application>
  <PresentationFormat>Widescreen</PresentationFormat>
  <Paragraphs>87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Gill Sans</vt:lpstr>
      <vt:lpstr>Noto Sans Symbols</vt:lpstr>
      <vt:lpstr>Arial</vt:lpstr>
      <vt:lpstr>Wingdings</vt:lpstr>
      <vt:lpstr>Gill Sans MT</vt:lpstr>
      <vt:lpstr>DividendVTI</vt:lpstr>
      <vt:lpstr>DividendVTI</vt:lpstr>
      <vt:lpstr>FINAL PROJECT TEMPLATE</vt:lpstr>
      <vt:lpstr>THREAT SUMMARY</vt:lpstr>
      <vt:lpstr>VULNERABILITY SCANNING TARGETS</vt:lpstr>
      <vt:lpstr>VULNERABILITY SCAN RESULTS</vt:lpstr>
      <vt:lpstr>REMEDIATION RECOMMENDATION</vt:lpstr>
      <vt:lpstr>PASSWORD PENETRATION TEST OUTCOME</vt:lpstr>
      <vt:lpstr>INCIDENT RESPONSE PRELIMINARY ASSESSMENT</vt:lpstr>
      <vt:lpstr>INCIDENT RESPONSE RECOMMENDED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TEMPLATE</dc:title>
  <dc:creator>Christine Izuakor</dc:creator>
  <cp:lastModifiedBy>صالح العبيلان ID 441102323</cp:lastModifiedBy>
  <cp:revision>14</cp:revision>
  <dcterms:created xsi:type="dcterms:W3CDTF">2020-04-24T02:20:58Z</dcterms:created>
  <dcterms:modified xsi:type="dcterms:W3CDTF">2023-01-05T14:19:47Z</dcterms:modified>
</cp:coreProperties>
</file>