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301" r:id="rId6"/>
    <p:sldId id="260" r:id="rId7"/>
    <p:sldId id="261" r:id="rId8"/>
    <p:sldId id="262" r:id="rId9"/>
    <p:sldId id="263" r:id="rId10"/>
    <p:sldId id="264" r:id="rId11"/>
    <p:sldId id="265" r:id="rId12"/>
    <p:sldId id="266" r:id="rId13"/>
    <p:sldId id="267" r:id="rId14"/>
    <p:sldId id="303" r:id="rId15"/>
    <p:sldId id="295" r:id="rId16"/>
    <p:sldId id="302" r:id="rId17"/>
    <p:sldId id="297" r:id="rId18"/>
    <p:sldId id="298" r:id="rId19"/>
    <p:sldId id="296" r:id="rId20"/>
    <p:sldId id="294" r:id="rId21"/>
    <p:sldId id="268" r:id="rId22"/>
    <p:sldId id="269" r:id="rId23"/>
    <p:sldId id="299" r:id="rId24"/>
    <p:sldId id="304" r:id="rId25"/>
    <p:sldId id="305" r:id="rId26"/>
    <p:sldId id="306" r:id="rId27"/>
    <p:sldId id="307" r:id="rId28"/>
    <p:sldId id="308" r:id="rId29"/>
    <p:sldId id="270" r:id="rId30"/>
    <p:sldId id="271" r:id="rId31"/>
    <p:sldId id="273" r:id="rId32"/>
    <p:sldId id="272" r:id="rId33"/>
    <p:sldId id="274" r:id="rId34"/>
    <p:sldId id="275" r:id="rId35"/>
    <p:sldId id="276" r:id="rId36"/>
    <p:sldId id="292" r:id="rId37"/>
    <p:sldId id="277" r:id="rId38"/>
    <p:sldId id="293" r:id="rId39"/>
    <p:sldId id="300" r:id="rId40"/>
    <p:sldId id="309" r:id="rId41"/>
    <p:sldId id="278" r:id="rId42"/>
    <p:sldId id="280" r:id="rId43"/>
    <p:sldId id="279" r:id="rId44"/>
    <p:sldId id="281" r:id="rId45"/>
    <p:sldId id="283" r:id="rId46"/>
    <p:sldId id="310" r:id="rId47"/>
    <p:sldId id="284" r:id="rId48"/>
    <p:sldId id="285" r:id="rId49"/>
    <p:sldId id="287" r:id="rId50"/>
    <p:sldId id="288" r:id="rId51"/>
    <p:sldId id="289" r:id="rId52"/>
    <p:sldId id="290" r:id="rId53"/>
    <p:sldId id="291" r:id="rId54"/>
  </p:sldIdLst>
  <p:sldSz cx="12192000" cy="6858000"/>
  <p:notesSz cx="7772400" cy="100584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3AF6A42-8269-4E15-91ED-01B31505287B}"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4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5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5C210C8-0F62-46A8-B8F9-34CC75C51447}"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5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5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E111628-3CCE-4547-9251-FCF8C661160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5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5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5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6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6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6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F76AF9B5-6A5C-42D8-9DF6-79030AAFAA6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2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7ACA75DA-6BD7-4E8A-802B-A0E25B47D09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3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6A10860-5802-47D7-99E3-5190CA53D429}"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3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3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D68509E-19FE-4625-BE1F-D76462490EF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6DAF343-FDC0-4CDA-89BB-61209BC9C6A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1506960" y="2404440"/>
            <a:ext cx="7766280" cy="7629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4A960DE-86CE-418A-91AA-D89973A53EE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3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0E8035E-64D4-4E10-B642-6E2D04EAA151}"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4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4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4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64EFFF8-E7AF-4C58-8836-687B7B072F0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algn="r" rtl="1">
              <a:buNone/>
            </a:pPr>
            <a:endParaRPr lang="en-US" sz="1800" b="0" strike="noStrike" spc="-1">
              <a:solidFill>
                <a:srgbClr val="000000"/>
              </a:solidFill>
              <a:latin typeface="Arial"/>
            </a:endParaRPr>
          </a:p>
        </p:txBody>
      </p:sp>
      <p:sp>
        <p:nvSpPr>
          <p:cNvPr id="4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4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gn="r" rtl="1">
              <a:spcBef>
                <a:spcPts val="1417"/>
              </a:spcBef>
              <a:buNone/>
            </a:pPr>
            <a:endParaRPr lang="en-US" sz="1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1B390AE-A4EB-422C-90A3-05A93A2403E1}"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6"/>
          <p:cNvGrpSpPr/>
          <p:nvPr/>
        </p:nvGrpSpPr>
        <p:grpSpPr>
          <a:xfrm>
            <a:off x="0" y="-8640"/>
            <a:ext cx="12191400" cy="6867000"/>
            <a:chOff x="0" y="-8640"/>
            <a:chExt cx="12191400" cy="6867000"/>
          </a:xfrm>
        </p:grpSpPr>
        <p:cxnSp>
          <p:nvCxnSpPr>
            <p:cNvPr id="28" name="Straight Connector 19"/>
            <p:cNvCxnSpPr/>
            <p:nvPr/>
          </p:nvCxnSpPr>
          <p:spPr>
            <a:xfrm>
              <a:off x="9370800" y="0"/>
              <a:ext cx="1220040" cy="6858720"/>
            </a:xfrm>
            <a:prstGeom prst="straightConnector1">
              <a:avLst/>
            </a:prstGeom>
            <a:ln w="9525" cap="rnd">
              <a:solidFill>
                <a:srgbClr val="BFBFBF"/>
              </a:solidFill>
              <a:round/>
            </a:ln>
          </p:spPr>
        </p:cxnSp>
        <p:cxnSp>
          <p:nvCxnSpPr>
            <p:cNvPr id="2" name="Straight Connector 20"/>
            <p:cNvCxnSpPr/>
            <p:nvPr/>
          </p:nvCxnSpPr>
          <p:spPr>
            <a:xfrm flipH="1">
              <a:off x="7425000" y="3681360"/>
              <a:ext cx="4764240" cy="3177360"/>
            </a:xfrm>
            <a:prstGeom prst="straightConnector1">
              <a:avLst/>
            </a:prstGeom>
            <a:ln w="9525" cap="rnd">
              <a:solidFill>
                <a:srgbClr val="D9D9D9"/>
              </a:solidFill>
              <a:round/>
            </a:ln>
          </p:spPr>
        </p:cxnSp>
        <p:sp>
          <p:nvSpPr>
            <p:cNvPr id="3"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cxn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4"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cxn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5"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6"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cxn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7"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cxn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8"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cxn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9"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10"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grpSp>
      <p:grpSp>
        <p:nvGrpSpPr>
          <p:cNvPr id="11" name="Group 6"/>
          <p:cNvGrpSpPr/>
          <p:nvPr/>
        </p:nvGrpSpPr>
        <p:grpSpPr>
          <a:xfrm>
            <a:off x="720" y="-8640"/>
            <a:ext cx="12190680" cy="6867000"/>
            <a:chOff x="720" y="-8640"/>
            <a:chExt cx="12190680" cy="6867000"/>
          </a:xfrm>
        </p:grpSpPr>
        <p:cxnSp>
          <p:nvCxnSpPr>
            <p:cNvPr id="12" name="Straight Connector 31"/>
            <p:cNvCxnSpPr/>
            <p:nvPr/>
          </p:nvCxnSpPr>
          <p:spPr>
            <a:xfrm>
              <a:off x="9370800" y="0"/>
              <a:ext cx="1220040" cy="6858720"/>
            </a:xfrm>
            <a:prstGeom prst="straightConnector1">
              <a:avLst/>
            </a:prstGeom>
            <a:ln w="9525" cap="rnd">
              <a:solidFill>
                <a:srgbClr val="BFBFBF"/>
              </a:solidFill>
              <a:round/>
            </a:ln>
          </p:spPr>
        </p:cxnSp>
        <p:cxnSp>
          <p:nvCxnSpPr>
            <p:cNvPr id="13" name="Straight Connector 20"/>
            <p:cNvCxnSpPr/>
            <p:nvPr/>
          </p:nvCxnSpPr>
          <p:spPr>
            <a:xfrm flipH="1">
              <a:off x="7425000" y="3681360"/>
              <a:ext cx="4764240" cy="3177360"/>
            </a:xfrm>
            <a:prstGeom prst="straightConnector1">
              <a:avLst/>
            </a:prstGeom>
            <a:ln w="9525" cap="rnd">
              <a:solidFill>
                <a:srgbClr val="D9D9D9"/>
              </a:solidFill>
              <a:round/>
            </a:ln>
          </p:spPr>
        </p:cxnSp>
        <p:sp>
          <p:nvSpPr>
            <p:cNvPr id="14"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cxn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15"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cxn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16" name="Isosceles Triangle 2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17"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cxn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18"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cxn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19"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cxn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20" name="Isosceles Triangle 3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sp>
          <p:nvSpPr>
            <p:cNvPr id="21" name="Isosceles Triangle 18"/>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gn="r" rtl="1">
                <a:lnSpc>
                  <a:spcPct val="100000"/>
                </a:lnSpc>
              </a:pPr>
              <a:endParaRPr lang="en-US" sz="1800" b="0" strike="noStrike" spc="-1">
                <a:solidFill>
                  <a:srgbClr val="000000"/>
                </a:solidFill>
                <a:latin typeface="Arial"/>
                <a:ea typeface="DejaVu Sans"/>
              </a:endParaRPr>
            </a:p>
          </p:txBody>
        </p:sp>
      </p:grpSp>
      <p:sp>
        <p:nvSpPr>
          <p:cNvPr id="22" name="PlaceHolder 1"/>
          <p:cNvSpPr>
            <a:spLocks noGrp="1"/>
          </p:cNvSpPr>
          <p:nvPr>
            <p:ph type="title"/>
          </p:nvPr>
        </p:nvSpPr>
        <p:spPr>
          <a:xfrm>
            <a:off x="1506960" y="2404440"/>
            <a:ext cx="7766280" cy="1645560"/>
          </a:xfrm>
          <a:prstGeom prst="rect">
            <a:avLst/>
          </a:prstGeom>
          <a:noFill/>
          <a:ln w="0">
            <a:noFill/>
          </a:ln>
        </p:spPr>
        <p:txBody>
          <a:bodyPr lIns="0" tIns="0" rIns="0" bIns="0" anchor="ctr">
            <a:noAutofit/>
          </a:bodyPr>
          <a:lstStyle/>
          <a:p>
            <a:pPr indent="0" rtl="1">
              <a:buNone/>
            </a:pPr>
            <a:r>
              <a:rPr lang="en-US" sz="1800" b="0" strike="noStrike" spc="-1">
                <a:solidFill>
                  <a:srgbClr val="000000"/>
                </a:solidFill>
                <a:latin typeface="Arial"/>
              </a:rPr>
              <a:t>Click to edit the title text format</a:t>
            </a:r>
          </a:p>
        </p:txBody>
      </p:sp>
      <p:sp>
        <p:nvSpPr>
          <p:cNvPr id="23" name="PlaceHolder 2"/>
          <p:cNvSpPr>
            <a:spLocks noGrp="1"/>
          </p:cNvSpPr>
          <p:nvPr>
            <p:ph type="ftr" idx="1"/>
          </p:nvPr>
        </p:nvSpPr>
        <p:spPr>
          <a:xfrm>
            <a:off x="677160" y="6041520"/>
            <a:ext cx="6296760" cy="364320"/>
          </a:xfrm>
          <a:prstGeom prst="rect">
            <a:avLst/>
          </a:prstGeom>
          <a:noFill/>
          <a:ln w="0">
            <a:noFill/>
          </a:ln>
        </p:spPr>
        <p:txBody>
          <a:bodyPr lIns="90000" tIns="45000" rIns="90000" bIns="45000" anchor="ctr">
            <a:noAutofit/>
          </a:bodyPr>
          <a:lstStyle>
            <a:lvl1pPr indent="0" algn="ctr" rtl="1">
              <a:lnSpc>
                <a:spcPct val="100000"/>
              </a:lnSpc>
              <a:buNone/>
              <a:tabLst>
                <a:tab pos="0" algn="l"/>
              </a:tabLst>
              <a:defRPr lang="en-US" sz="1400" b="0" strike="noStrike" spc="-1">
                <a:solidFill>
                  <a:srgbClr val="000000"/>
                </a:solidFill>
                <a:latin typeface="Times New Roman"/>
                <a:ea typeface="DejaVu Sans"/>
              </a:defRPr>
            </a:lvl1pPr>
          </a:lstStyle>
          <a:p>
            <a:pPr indent="0" algn="ctr" rtl="1">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24" name="PlaceHolder 3"/>
          <p:cNvSpPr>
            <a:spLocks noGrp="1"/>
          </p:cNvSpPr>
          <p:nvPr>
            <p:ph type="sldNum" idx="2"/>
          </p:nvPr>
        </p:nvSpPr>
        <p:spPr>
          <a:xfrm>
            <a:off x="8590680" y="6041520"/>
            <a:ext cx="682560" cy="364320"/>
          </a:xfrm>
          <a:prstGeom prst="rect">
            <a:avLst/>
          </a:prstGeom>
          <a:noFill/>
          <a:ln w="0">
            <a:noFill/>
          </a:ln>
        </p:spPr>
        <p:txBody>
          <a:bodyPr lIns="90000" tIns="45000" rIns="90000" bIns="45000" anchor="ctr">
            <a:noAutofit/>
          </a:bodyPr>
          <a:lstStyle>
            <a:lvl1pPr indent="0" algn="r" rtl="1">
              <a:lnSpc>
                <a:spcPct val="100000"/>
              </a:lnSpc>
              <a:buNone/>
              <a:tabLst>
                <a:tab pos="0" algn="l"/>
              </a:tabLst>
              <a:defRPr lang="en-US" sz="900" b="0" strike="noStrike" spc="-1">
                <a:solidFill>
                  <a:schemeClr val="accent1"/>
                </a:solidFill>
                <a:latin typeface="Trebuchet MS"/>
                <a:ea typeface="DejaVu Sans"/>
              </a:defRPr>
            </a:lvl1pPr>
          </a:lstStyle>
          <a:p>
            <a:pPr indent="0" algn="r" rtl="1">
              <a:lnSpc>
                <a:spcPct val="100000"/>
              </a:lnSpc>
              <a:buNone/>
              <a:tabLst>
                <a:tab pos="0" algn="l"/>
              </a:tabLst>
            </a:pPr>
            <a:fld id="{1554E6BC-A8C1-4AC4-B9CB-A544109F0149}" type="slidenum">
              <a:rPr lang="en-US" sz="900" b="0" strike="noStrike" spc="-1">
                <a:solidFill>
                  <a:schemeClr val="accent1"/>
                </a:solidFill>
                <a:latin typeface="Trebuchet MS"/>
                <a:ea typeface="DejaVu Sans"/>
              </a:rPr>
              <a:t>‹#›</a:t>
            </a:fld>
            <a:endParaRPr lang="en-US" sz="900" b="0" strike="noStrike" spc="-1">
              <a:solidFill>
                <a:srgbClr val="000000"/>
              </a:solidFill>
              <a:latin typeface="Times New Roman"/>
            </a:endParaRPr>
          </a:p>
        </p:txBody>
      </p:sp>
      <p:sp>
        <p:nvSpPr>
          <p:cNvPr id="25" name="PlaceHolder 4"/>
          <p:cNvSpPr>
            <a:spLocks noGrp="1"/>
          </p:cNvSpPr>
          <p:nvPr>
            <p:ph type="dt" idx="3"/>
          </p:nvPr>
        </p:nvSpPr>
        <p:spPr>
          <a:xfrm>
            <a:off x="7205040" y="6041520"/>
            <a:ext cx="911160" cy="36432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r" rtl="1">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lgn="r" rtl="1">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lgn="r" rtl="1">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gn="r" rtl="1">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gn="r" rtl="1">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gn="r" rtl="1">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gn="r" rtl="1">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hyperlink" Target="https://huntr.dev/bounties/hacktivity" TargetMode="External"/><Relationship Id="rId2" Type="http://schemas.openxmlformats.org/officeDocument/2006/relationships/hyperlink" Target="https://hackerone.com/hacktivity/overview"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infosecwriteups.com/"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f-droid.org/en/packages/com.termux" TargetMode="External"/><Relationship Id="rId2" Type="http://schemas.openxmlformats.org/officeDocument/2006/relationships/hyperlink" Target="https://github.com/termux/termux-app"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owasp.org/www-community/vulnerabilities/"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مربع نص 3"/>
          <p:cNvSpPr/>
          <p:nvPr/>
        </p:nvSpPr>
        <p:spPr>
          <a:xfrm>
            <a:off x="3514562" y="2748960"/>
            <a:ext cx="4126556"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اكتشاف الثغرات</a:t>
            </a:r>
            <a:endParaRPr lang="en-US" sz="6000" b="0" strike="noStrike" spc="-1" dirty="0">
              <a:solidFill>
                <a:srgbClr val="000000"/>
              </a:solidFill>
              <a:latin typeface="Arial"/>
            </a:endParaRPr>
          </a:p>
        </p:txBody>
      </p:sp>
      <p:sp>
        <p:nvSpPr>
          <p:cNvPr id="64" name="مربع نص 4"/>
          <p:cNvSpPr/>
          <p:nvPr/>
        </p:nvSpPr>
        <p:spPr>
          <a:xfrm>
            <a:off x="2686872" y="4393800"/>
            <a:ext cx="5780855" cy="39865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2000" b="0" strike="noStrike" spc="-1" dirty="0">
                <a:solidFill>
                  <a:srgbClr val="000000"/>
                </a:solidFill>
                <a:latin typeface="Trebuchet MS"/>
                <a:cs typeface="DejaVu Sans"/>
              </a:rPr>
              <a:t>مقدمة حول تقنيات اكتشاف الثغرات وكيفية البدء في مجال البق باونتي</a:t>
            </a:r>
            <a:endParaRPr lang="en-US" sz="2000" b="0" strike="noStrike" spc="-1" dirty="0">
              <a:solidFill>
                <a:srgbClr val="000000"/>
              </a:solidFill>
              <a:latin typeface="Arial"/>
            </a:endParaRPr>
          </a:p>
        </p:txBody>
      </p:sp>
      <p:sp>
        <p:nvSpPr>
          <p:cNvPr id="65" name="مربع نص 5"/>
          <p:cNvSpPr/>
          <p:nvPr/>
        </p:nvSpPr>
        <p:spPr>
          <a:xfrm>
            <a:off x="4692782" y="6473042"/>
            <a:ext cx="1765076" cy="39865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2000" b="0" strike="noStrike" spc="-1">
                <a:solidFill>
                  <a:srgbClr val="000000"/>
                </a:solidFill>
                <a:latin typeface="Trebuchet MS"/>
                <a:cs typeface="DejaVu Sans"/>
              </a:rPr>
              <a:t>تقديم: صالح لرضي</a:t>
            </a:r>
            <a:endParaRPr lang="en-US" sz="2000" b="0" strike="noStrike" spc="-1">
              <a:solidFill>
                <a:srgbClr val="000000"/>
              </a:solidFill>
              <a:latin typeface="Arial"/>
            </a:endParaRPr>
          </a:p>
        </p:txBody>
      </p:sp>
      <p:cxnSp>
        <p:nvCxnSpPr>
          <p:cNvPr id="66" name="رابط مستقيم 7"/>
          <p:cNvCxnSpPr/>
          <p:nvPr/>
        </p:nvCxnSpPr>
        <p:spPr>
          <a:xfrm>
            <a:off x="2858400" y="3692880"/>
            <a:ext cx="5433840" cy="720"/>
          </a:xfrm>
          <a:prstGeom prst="straightConnector1">
            <a:avLst/>
          </a:prstGeom>
          <a:ln w="0" cap="rnd">
            <a:solidFill>
              <a:srgbClr val="000000"/>
            </a:solidFill>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مربع نص 3"/>
          <p:cNvSpPr/>
          <p:nvPr/>
        </p:nvSpPr>
        <p:spPr>
          <a:xfrm>
            <a:off x="2774018" y="282240"/>
            <a:ext cx="5028406"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spc="-1" dirty="0">
                <a:solidFill>
                  <a:srgbClr val="000000"/>
                </a:solidFill>
                <a:latin typeface="Trebuchet MS"/>
                <a:cs typeface="DejaVu Sans"/>
              </a:rPr>
              <a:t>أهمية البق باونتي</a:t>
            </a:r>
            <a:r>
              <a:rPr lang="ar-SA" sz="6000" b="0" strike="noStrike" spc="-1" dirty="0">
                <a:solidFill>
                  <a:srgbClr val="000000"/>
                </a:solidFill>
                <a:latin typeface="Trebuchet MS"/>
                <a:cs typeface="DejaVu Sans"/>
              </a:rPr>
              <a:t>؟؟</a:t>
            </a:r>
            <a:endParaRPr lang="en-US" sz="6000" b="0" strike="noStrike" spc="-1" dirty="0">
              <a:solidFill>
                <a:srgbClr val="000000"/>
              </a:solidFill>
              <a:latin typeface="Arial"/>
            </a:endParaRPr>
          </a:p>
        </p:txBody>
      </p:sp>
      <p:sp>
        <p:nvSpPr>
          <p:cNvPr id="85" name="مربع نص 5"/>
          <p:cNvSpPr/>
          <p:nvPr/>
        </p:nvSpPr>
        <p:spPr>
          <a:xfrm>
            <a:off x="941760" y="1967400"/>
            <a:ext cx="86929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b="0" strike="noStrike" spc="-1">
                <a:solidFill>
                  <a:srgbClr val="000000"/>
                </a:solidFill>
                <a:latin typeface="Trebuchet MS"/>
                <a:cs typeface="DejaVu Sans"/>
              </a:rPr>
              <a:t>قد يتسآل البعض عن أهمية هذا للشركة التي تستضيف باحثين أمنيين، حيث تكمن الأهمية في الآتي</a:t>
            </a:r>
            <a:r>
              <a:rPr lang="en-US" sz="2000" b="0" strike="noStrike" spc="-1">
                <a:solidFill>
                  <a:srgbClr val="000000"/>
                </a:solidFill>
                <a:latin typeface="Trebuchet MS"/>
                <a:ea typeface="DejaVu Sans"/>
              </a:rPr>
              <a:t>:</a:t>
            </a:r>
            <a:endParaRPr lang="en-US" sz="2000" b="0" strike="noStrike" spc="-1">
              <a:solidFill>
                <a:srgbClr val="000000"/>
              </a:solidFill>
              <a:latin typeface="Arial"/>
            </a:endParaRPr>
          </a:p>
          <a:p>
            <a:pPr algn="r" rtl="1">
              <a:lnSpc>
                <a:spcPct val="100000"/>
              </a:lnSpc>
            </a:pPr>
            <a:endParaRPr lang="en-US" sz="2000" b="0" strike="noStrike" spc="-1">
              <a:solidFill>
                <a:srgbClr val="000000"/>
              </a:solidFill>
              <a:latin typeface="Arial"/>
            </a:endParaRPr>
          </a:p>
          <a:p>
            <a:pPr marL="343080" indent="-343080" algn="ctr" rtl="1">
              <a:lnSpc>
                <a:spcPct val="100000"/>
              </a:lnSpc>
              <a:buClr>
                <a:srgbClr val="000000"/>
              </a:buClr>
              <a:buFont typeface="Arial"/>
              <a:buChar char="•"/>
            </a:pPr>
            <a:r>
              <a:rPr lang="ar-SA" sz="2000" b="0" strike="noStrike" spc="-1">
                <a:solidFill>
                  <a:srgbClr val="000000"/>
                </a:solidFill>
                <a:latin typeface="Trebuchet MS"/>
                <a:cs typeface="DejaVu Sans"/>
              </a:rPr>
              <a:t>الحد من الثغرات الأمنية الخطيرة</a:t>
            </a:r>
            <a:endParaRPr lang="en-US" sz="2000" b="0" strike="noStrike" spc="-1">
              <a:solidFill>
                <a:srgbClr val="000000"/>
              </a:solidFill>
              <a:latin typeface="Arial"/>
            </a:endParaRPr>
          </a:p>
          <a:p>
            <a:pPr marL="343080" indent="-343080" algn="ctr" rtl="1">
              <a:lnSpc>
                <a:spcPct val="100000"/>
              </a:lnSpc>
              <a:buClr>
                <a:srgbClr val="000000"/>
              </a:buClr>
              <a:buFont typeface="Arial"/>
              <a:buChar char="•"/>
            </a:pPr>
            <a:r>
              <a:rPr lang="en-US" sz="2000" b="0" strike="noStrike" spc="-1">
                <a:solidFill>
                  <a:srgbClr val="000000"/>
                </a:solidFill>
                <a:latin typeface="Trebuchet MS"/>
                <a:ea typeface="DejaVu Sans"/>
              </a:rPr>
              <a:t> الحفاظ على حقوق المستخدمين والعملاء </a:t>
            </a:r>
            <a:endParaRPr lang="en-US" sz="2000" b="0" strike="noStrike" spc="-1">
              <a:solidFill>
                <a:srgbClr val="000000"/>
              </a:solidFill>
              <a:latin typeface="Arial"/>
            </a:endParaRPr>
          </a:p>
          <a:p>
            <a:pPr marL="343080" indent="-343080" algn="ctr" rtl="1">
              <a:lnSpc>
                <a:spcPct val="100000"/>
              </a:lnSpc>
              <a:buClr>
                <a:srgbClr val="000000"/>
              </a:buClr>
              <a:buFont typeface="Arial"/>
              <a:buChar char="•"/>
            </a:pPr>
            <a:r>
              <a:rPr lang="ar-SA" sz="2000" b="0" strike="noStrike" spc="-1">
                <a:solidFill>
                  <a:srgbClr val="000000"/>
                </a:solidFill>
                <a:latin typeface="Trebuchet MS"/>
                <a:cs typeface="DejaVu Sans"/>
              </a:rPr>
              <a:t>الحد من التسريبات التي قد تتسبب في كارثة أو تؤدي إلى إفلاس الشركة</a:t>
            </a:r>
            <a:endParaRPr lang="en-US" sz="2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مربع نص 3"/>
          <p:cNvSpPr/>
          <p:nvPr/>
        </p:nvSpPr>
        <p:spPr>
          <a:xfrm>
            <a:off x="1973673" y="371160"/>
            <a:ext cx="6646733" cy="64487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3600" b="0" strike="noStrike" spc="-1" dirty="0">
                <a:solidFill>
                  <a:srgbClr val="000000"/>
                </a:solidFill>
                <a:latin typeface="Trebuchet MS"/>
                <a:cs typeface="DejaVu Sans"/>
              </a:rPr>
              <a:t>الفرق بين الاختراق الأخلاقي وصيد الثغرات</a:t>
            </a:r>
            <a:endParaRPr lang="en-US" sz="3600" b="0" strike="noStrike" spc="-1" dirty="0">
              <a:solidFill>
                <a:srgbClr val="000000"/>
              </a:solidFill>
              <a:latin typeface="Arial"/>
            </a:endParaRPr>
          </a:p>
        </p:txBody>
      </p:sp>
      <p:sp>
        <p:nvSpPr>
          <p:cNvPr id="87" name="مربع نص 5"/>
          <p:cNvSpPr/>
          <p:nvPr/>
        </p:nvSpPr>
        <p:spPr>
          <a:xfrm>
            <a:off x="655560" y="1834200"/>
            <a:ext cx="8692920" cy="31686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b="1" strike="noStrike" spc="-1" dirty="0">
                <a:solidFill>
                  <a:srgbClr val="000000"/>
                </a:solidFill>
                <a:latin typeface="Trebuchet MS"/>
                <a:cs typeface="DejaVu Sans"/>
              </a:rPr>
              <a:t>الاختراق الأخلاقي: </a:t>
            </a:r>
            <a:r>
              <a:rPr lang="ar-SA" sz="2000" strike="noStrike" spc="-1" dirty="0">
                <a:solidFill>
                  <a:srgbClr val="000000"/>
                </a:solidFill>
                <a:latin typeface="Trebuchet MS"/>
                <a:cs typeface="DejaVu Sans"/>
              </a:rPr>
              <a:t>يشير</a:t>
            </a:r>
            <a:r>
              <a:rPr lang="ar-SA" sz="2000" b="0" strike="noStrike" spc="-1" dirty="0">
                <a:solidFill>
                  <a:srgbClr val="000000"/>
                </a:solidFill>
                <a:latin typeface="Trebuchet MS"/>
                <a:cs typeface="DejaVu Sans"/>
              </a:rPr>
              <a:t> إلى عملية اختبار أمني تُجرى على نظام حاسوبي أو تطبيق للكشف عن الثغرات الأمنية والتي يتم العمل على إصلاحها. يتم تنفيذ الاختبارات الأمنية بموافقة صاحب النظام أو المؤسسة المعنية، ويتم العمل على تقديم تقرير يوضح الثغرات المكتشفة والتوصيات اللازمة لإصلاحها، ويتم العمل على إصلاح هذه الثغرات.</a:t>
            </a:r>
            <a:endParaRPr lang="en-US" sz="2000" b="0" strike="noStrike" spc="-1" dirty="0">
              <a:solidFill>
                <a:srgbClr val="000000"/>
              </a:solidFill>
              <a:latin typeface="Arial"/>
            </a:endParaRPr>
          </a:p>
          <a:p>
            <a:pPr algn="r" rtl="1">
              <a:lnSpc>
                <a:spcPct val="100000"/>
              </a:lnSpc>
            </a:pPr>
            <a:endParaRPr lang="en-US" sz="2000" b="0" strike="noStrike" spc="-1" dirty="0">
              <a:solidFill>
                <a:srgbClr val="000000"/>
              </a:solidFill>
              <a:latin typeface="Arial"/>
            </a:endParaRPr>
          </a:p>
          <a:p>
            <a:pPr algn="r" rtl="1">
              <a:lnSpc>
                <a:spcPct val="100000"/>
              </a:lnSpc>
            </a:pPr>
            <a:r>
              <a:rPr lang="ar-SA" sz="2000" b="0" strike="noStrike" spc="-1" dirty="0">
                <a:solidFill>
                  <a:srgbClr val="000000"/>
                </a:solidFill>
                <a:latin typeface="Trebuchet MS"/>
                <a:cs typeface="DejaVu Sans"/>
              </a:rPr>
              <a:t>أما </a:t>
            </a:r>
            <a:r>
              <a:rPr lang="ar-SA" sz="2000" b="1" strike="noStrike" spc="-1" dirty="0">
                <a:solidFill>
                  <a:srgbClr val="000000"/>
                </a:solidFill>
                <a:latin typeface="Trebuchet MS"/>
                <a:cs typeface="DejaVu Sans"/>
              </a:rPr>
              <a:t>صيد الثغرات – </a:t>
            </a:r>
            <a:r>
              <a:rPr lang="en-US" sz="2000" b="1" strike="noStrike" spc="-1" dirty="0">
                <a:solidFill>
                  <a:srgbClr val="000000"/>
                </a:solidFill>
                <a:latin typeface="Trebuchet MS"/>
                <a:ea typeface="DejaVu Sans"/>
              </a:rPr>
              <a:t>bug bounty</a:t>
            </a:r>
            <a:r>
              <a:rPr lang="ar-SA" sz="2000" b="0" strike="noStrike" spc="-1" dirty="0">
                <a:solidFill>
                  <a:srgbClr val="000000"/>
                </a:solidFill>
                <a:latin typeface="Trebuchet MS"/>
                <a:cs typeface="DejaVu Sans"/>
              </a:rPr>
              <a:t>، فهو برنامج يقدمه صاحب النظام أو الموقع للمكتشفين المحتملين للثغرات الأمنية، ويتم تحديد مكافأة مالية محددة للمكتشفين الذين يقدمون بلاغا عن ثغرات أمنية محددة. يمكن أن يشارك في البرنامج أي شخص يهتم بالأمان </a:t>
            </a:r>
            <a:r>
              <a:rPr lang="ar-SA" sz="2000" b="0" strike="noStrike" spc="-1" dirty="0" err="1">
                <a:solidFill>
                  <a:srgbClr val="000000"/>
                </a:solidFill>
                <a:latin typeface="Trebuchet MS"/>
                <a:cs typeface="DejaVu Sans"/>
              </a:rPr>
              <a:t>السيبراني</a:t>
            </a:r>
            <a:r>
              <a:rPr lang="ar-SA" sz="2000" b="0" strike="noStrike" spc="-1" dirty="0">
                <a:solidFill>
                  <a:srgbClr val="000000"/>
                </a:solidFill>
                <a:latin typeface="Trebuchet MS"/>
                <a:cs typeface="DejaVu Sans"/>
              </a:rPr>
              <a:t> ويمتلك المهارات اللازمة لاكتشاف الثغرات، ولا يتطلب منهم الحصول على موافقة صاحب النظام قبل البحث عن الثغرات.(إذا كانت برامج عامة)</a:t>
            </a:r>
            <a:endParaRPr lang="en-US" sz="2000" b="0" strike="noStrike" spc="-1" dirty="0">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مربع نص 3"/>
          <p:cNvSpPr/>
          <p:nvPr/>
        </p:nvSpPr>
        <p:spPr>
          <a:xfrm>
            <a:off x="1973673" y="371160"/>
            <a:ext cx="6646733" cy="64487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3600" b="0" strike="noStrike" spc="-1" dirty="0">
                <a:solidFill>
                  <a:srgbClr val="000000"/>
                </a:solidFill>
                <a:latin typeface="Trebuchet MS"/>
                <a:cs typeface="DejaVu Sans"/>
              </a:rPr>
              <a:t>الفرق بين الاختراق الأخلاقي وصيد الثغرات</a:t>
            </a:r>
            <a:endParaRPr lang="en-US" sz="3600" b="0" strike="noStrike" spc="-1" dirty="0">
              <a:solidFill>
                <a:srgbClr val="000000"/>
              </a:solidFill>
              <a:latin typeface="Arial"/>
            </a:endParaRPr>
          </a:p>
        </p:txBody>
      </p:sp>
      <p:graphicFrame>
        <p:nvGraphicFramePr>
          <p:cNvPr id="89" name="جدول 2"/>
          <p:cNvGraphicFramePr/>
          <p:nvPr>
            <p:extLst>
              <p:ext uri="{D42A27DB-BD31-4B8C-83A1-F6EECF244321}">
                <p14:modId xmlns:p14="http://schemas.microsoft.com/office/powerpoint/2010/main" val="3152820091"/>
              </p:ext>
            </p:extLst>
          </p:nvPr>
        </p:nvGraphicFramePr>
        <p:xfrm>
          <a:off x="1139400" y="1634040"/>
          <a:ext cx="8341920" cy="3539160"/>
        </p:xfrm>
        <a:graphic>
          <a:graphicData uri="http://schemas.openxmlformats.org/drawingml/2006/table">
            <a:tbl>
              <a:tblPr/>
              <a:tblGrid>
                <a:gridCol w="2780640">
                  <a:extLst>
                    <a:ext uri="{9D8B030D-6E8A-4147-A177-3AD203B41FA5}">
                      <a16:colId xmlns:a16="http://schemas.microsoft.com/office/drawing/2014/main" val="20000"/>
                    </a:ext>
                  </a:extLst>
                </a:gridCol>
                <a:gridCol w="2780640">
                  <a:extLst>
                    <a:ext uri="{9D8B030D-6E8A-4147-A177-3AD203B41FA5}">
                      <a16:colId xmlns:a16="http://schemas.microsoft.com/office/drawing/2014/main" val="20001"/>
                    </a:ext>
                  </a:extLst>
                </a:gridCol>
                <a:gridCol w="2780640">
                  <a:extLst>
                    <a:ext uri="{9D8B030D-6E8A-4147-A177-3AD203B41FA5}">
                      <a16:colId xmlns:a16="http://schemas.microsoft.com/office/drawing/2014/main" val="20002"/>
                    </a:ext>
                  </a:extLst>
                </a:gridCol>
              </a:tblGrid>
              <a:tr h="539640">
                <a:tc>
                  <a:txBody>
                    <a:bodyPr/>
                    <a:lstStyle/>
                    <a:p>
                      <a:pPr algn="ctr" rtl="1">
                        <a:lnSpc>
                          <a:spcPct val="100000"/>
                        </a:lnSpc>
                      </a:pPr>
                      <a:r>
                        <a:rPr lang="ar-SA" sz="1800" b="1" strike="noStrike" spc="-1">
                          <a:solidFill>
                            <a:srgbClr val="000000"/>
                          </a:solidFill>
                          <a:latin typeface="Trebuchet MS"/>
                        </a:rPr>
                        <a:t>البق باونتي</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D9D9D9"/>
                    </a:solidFill>
                  </a:tcPr>
                </a:tc>
                <a:tc>
                  <a:txBody>
                    <a:bodyPr/>
                    <a:lstStyle/>
                    <a:p>
                      <a:pPr algn="ctr" rtl="1">
                        <a:lnSpc>
                          <a:spcPct val="100000"/>
                        </a:lnSpc>
                      </a:pPr>
                      <a:r>
                        <a:rPr lang="ar-SA" sz="1800" b="1" strike="noStrike" spc="-1">
                          <a:solidFill>
                            <a:srgbClr val="000000"/>
                          </a:solidFill>
                          <a:latin typeface="Trebuchet MS"/>
                        </a:rPr>
                        <a:t>الاختراق الاخلاقي</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D9D9D9"/>
                    </a:solidFill>
                  </a:tcPr>
                </a:tc>
                <a:tc>
                  <a:txBody>
                    <a:bodyPr/>
                    <a:lstStyle/>
                    <a:p>
                      <a:pPr algn="ctr" rtl="1">
                        <a:lnSpc>
                          <a:spcPct val="100000"/>
                        </a:lnSpc>
                      </a:pPr>
                      <a:r>
                        <a:rPr lang="ar-SA" sz="1800" b="1" strike="noStrike" spc="-1">
                          <a:solidFill>
                            <a:srgbClr val="000000"/>
                          </a:solidFill>
                          <a:latin typeface="Trebuchet MS"/>
                        </a:rPr>
                        <a:t>الميزة</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D9D9D9"/>
                    </a:solidFill>
                  </a:tcPr>
                </a:tc>
                <a:extLst>
                  <a:ext uri="{0D108BD9-81ED-4DB2-BD59-A6C34878D82A}">
                    <a16:rowId xmlns:a16="http://schemas.microsoft.com/office/drawing/2014/main" val="10000"/>
                  </a:ext>
                </a:extLst>
              </a:tr>
              <a:tr h="539640">
                <a:tc>
                  <a:txBody>
                    <a:bodyPr/>
                    <a:lstStyle/>
                    <a:p>
                      <a:pPr algn="ctr" rtl="1">
                        <a:lnSpc>
                          <a:spcPct val="100000"/>
                        </a:lnSpc>
                      </a:pPr>
                      <a:r>
                        <a:rPr lang="ar-SA" sz="1800" b="0" strike="noStrike" spc="-1">
                          <a:solidFill>
                            <a:schemeClr val="dk1"/>
                          </a:solidFill>
                          <a:latin typeface="Trebuchet MS"/>
                        </a:rPr>
                        <a:t>الحصول على مكافئات من خلال البحث عن الثغرات</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38160">
                      <a:solidFill>
                        <a:srgbClr val="FFFFFF"/>
                      </a:solidFill>
                    </a:lnT>
                    <a:lnB w="12240">
                      <a:solidFill>
                        <a:srgbClr val="FFFFFF"/>
                      </a:solidFill>
                    </a:lnB>
                    <a:solidFill>
                      <a:srgbClr val="DBE9CC"/>
                    </a:solidFill>
                  </a:tcPr>
                </a:tc>
                <a:tc>
                  <a:txBody>
                    <a:bodyPr/>
                    <a:lstStyle/>
                    <a:p>
                      <a:pPr algn="ctr" rtl="1">
                        <a:lnSpc>
                          <a:spcPct val="100000"/>
                        </a:lnSpc>
                      </a:pPr>
                      <a:r>
                        <a:rPr lang="ar-SA" sz="1800" b="0" strike="noStrike" spc="-1">
                          <a:solidFill>
                            <a:schemeClr val="dk1"/>
                          </a:solidFill>
                          <a:latin typeface="Trebuchet MS"/>
                        </a:rPr>
                        <a:t>الإبلاغ عن الثغرة وإصلاحها كمسؤولية في المؤسسة</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38160">
                      <a:solidFill>
                        <a:srgbClr val="FFFFFF"/>
                      </a:solidFill>
                    </a:lnT>
                    <a:lnB w="12240">
                      <a:solidFill>
                        <a:srgbClr val="FFFFFF"/>
                      </a:solidFill>
                    </a:lnB>
                    <a:solidFill>
                      <a:srgbClr val="DBE9CC"/>
                    </a:solidFill>
                  </a:tcPr>
                </a:tc>
                <a:tc>
                  <a:txBody>
                    <a:bodyPr/>
                    <a:lstStyle/>
                    <a:p>
                      <a:pPr algn="ctr" rtl="1">
                        <a:lnSpc>
                          <a:spcPct val="100000"/>
                        </a:lnSpc>
                      </a:pPr>
                      <a:r>
                        <a:rPr lang="ar-SA" sz="1800" b="0" strike="noStrike" spc="-1">
                          <a:solidFill>
                            <a:schemeClr val="dk1"/>
                          </a:solidFill>
                          <a:latin typeface="Trebuchet MS"/>
                        </a:rPr>
                        <a:t>الغرض</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38160">
                      <a:solidFill>
                        <a:srgbClr val="FFFFFF"/>
                      </a:solidFill>
                    </a:lnT>
                    <a:lnB w="12240">
                      <a:solidFill>
                        <a:srgbClr val="FFFFFF"/>
                      </a:solidFill>
                    </a:lnB>
                    <a:solidFill>
                      <a:srgbClr val="DBE9CC"/>
                    </a:solidFill>
                  </a:tcPr>
                </a:tc>
                <a:extLst>
                  <a:ext uri="{0D108BD9-81ED-4DB2-BD59-A6C34878D82A}">
                    <a16:rowId xmlns:a16="http://schemas.microsoft.com/office/drawing/2014/main" val="10001"/>
                  </a:ext>
                </a:extLst>
              </a:tr>
              <a:tr h="539640">
                <a:tc>
                  <a:txBody>
                    <a:bodyPr/>
                    <a:lstStyle/>
                    <a:p>
                      <a:pPr algn="ctr" rtl="1">
                        <a:lnSpc>
                          <a:spcPct val="100000"/>
                        </a:lnSpc>
                      </a:pPr>
                      <a:r>
                        <a:rPr lang="ar-SA" sz="1800" b="0" strike="noStrike" spc="-1">
                          <a:solidFill>
                            <a:schemeClr val="dk1"/>
                          </a:solidFill>
                          <a:latin typeface="Trebuchet MS"/>
                        </a:rPr>
                        <a:t>غالبًا ما يكون محدد وفق سياسة محددة</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gn="ctr" rtl="1">
                        <a:lnSpc>
                          <a:spcPct val="100000"/>
                        </a:lnSpc>
                      </a:pPr>
                      <a:r>
                        <a:rPr lang="ar-SA" sz="1800" b="0" strike="noStrike" spc="-1">
                          <a:solidFill>
                            <a:schemeClr val="dk1"/>
                          </a:solidFill>
                          <a:latin typeface="Trebuchet MS"/>
                        </a:rPr>
                        <a:t>غير محدد على منصة أو تطبيق.</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gn="ctr" rtl="1">
                        <a:lnSpc>
                          <a:spcPct val="100000"/>
                        </a:lnSpc>
                      </a:pPr>
                      <a:r>
                        <a:rPr lang="ar-SA" sz="1800" b="0" strike="noStrike" spc="-1">
                          <a:solidFill>
                            <a:schemeClr val="dk1"/>
                          </a:solidFill>
                          <a:latin typeface="Trebuchet MS"/>
                        </a:rPr>
                        <a:t>النطاق</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extLst>
                  <a:ext uri="{0D108BD9-81ED-4DB2-BD59-A6C34878D82A}">
                    <a16:rowId xmlns:a16="http://schemas.microsoft.com/office/drawing/2014/main" val="10002"/>
                  </a:ext>
                </a:extLst>
              </a:tr>
              <a:tr h="539640">
                <a:tc>
                  <a:txBody>
                    <a:bodyPr/>
                    <a:lstStyle/>
                    <a:p>
                      <a:pPr algn="ctr" rtl="1">
                        <a:lnSpc>
                          <a:spcPct val="100000"/>
                        </a:lnSpc>
                      </a:pPr>
                      <a:r>
                        <a:rPr lang="ar-SA" sz="1800" b="0" strike="noStrike" spc="-1">
                          <a:solidFill>
                            <a:schemeClr val="dk1"/>
                          </a:solidFill>
                          <a:latin typeface="Trebuchet MS"/>
                        </a:rPr>
                        <a:t>المال أو السمعة</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lstStyle/>
                    <a:p>
                      <a:pPr algn="ctr" rtl="1">
                        <a:lnSpc>
                          <a:spcPct val="100000"/>
                        </a:lnSpc>
                      </a:pPr>
                      <a:r>
                        <a:rPr lang="ar-SA" sz="1800" b="0" strike="noStrike" spc="-1">
                          <a:solidFill>
                            <a:schemeClr val="dk1"/>
                          </a:solidFill>
                          <a:latin typeface="Trebuchet MS"/>
                        </a:rPr>
                        <a:t>تعزيز الأمن في المؤسسة بشكل عام</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lstStyle/>
                    <a:p>
                      <a:pPr algn="ctr" rtl="1">
                        <a:lnSpc>
                          <a:spcPct val="100000"/>
                        </a:lnSpc>
                      </a:pPr>
                      <a:r>
                        <a:rPr lang="ar-SA" sz="1800" b="0" strike="noStrike" spc="-1">
                          <a:solidFill>
                            <a:schemeClr val="dk1"/>
                          </a:solidFill>
                          <a:latin typeface="Trebuchet MS"/>
                        </a:rPr>
                        <a:t>الحافز الرئيسي</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extLst>
                  <a:ext uri="{0D108BD9-81ED-4DB2-BD59-A6C34878D82A}">
                    <a16:rowId xmlns:a16="http://schemas.microsoft.com/office/drawing/2014/main" val="10003"/>
                  </a:ext>
                </a:extLst>
              </a:tr>
              <a:tr h="539640">
                <a:tc>
                  <a:txBody>
                    <a:bodyPr/>
                    <a:lstStyle/>
                    <a:p>
                      <a:pPr algn="ctr" rtl="1">
                        <a:lnSpc>
                          <a:spcPct val="100000"/>
                        </a:lnSpc>
                      </a:pPr>
                      <a:r>
                        <a:rPr lang="ar-SA" sz="1800" b="0" strike="noStrike" spc="-1" dirty="0">
                          <a:solidFill>
                            <a:schemeClr val="dk1"/>
                          </a:solidFill>
                          <a:latin typeface="Trebuchet MS"/>
                        </a:rPr>
                        <a:t>استخدام المعرفة وتقنيات </a:t>
                      </a:r>
                      <a:r>
                        <a:rPr lang="en-US" sz="1800" b="0" strike="noStrike" spc="-1" dirty="0">
                          <a:solidFill>
                            <a:schemeClr val="dk1"/>
                          </a:solidFill>
                          <a:latin typeface="Trebuchet MS"/>
                        </a:rPr>
                        <a:t>black hat hackers</a:t>
                      </a:r>
                      <a:endParaRPr lang="en-US" sz="1800" b="0" strike="noStrike" spc="-1" dirty="0">
                        <a:solidFill>
                          <a:srgbClr val="000000"/>
                        </a:solidFill>
                        <a:latin typeface="+mn-l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gn="ctr" rtl="1">
                        <a:lnSpc>
                          <a:spcPct val="100000"/>
                        </a:lnSpc>
                      </a:pPr>
                      <a:r>
                        <a:rPr lang="ar-SA" sz="1800" b="0" strike="noStrike" spc="-1" dirty="0">
                          <a:solidFill>
                            <a:schemeClr val="dk1"/>
                          </a:solidFill>
                          <a:latin typeface="Trebuchet MS"/>
                        </a:rPr>
                        <a:t>استخدام المعرفة وتقنيات </a:t>
                      </a:r>
                      <a:r>
                        <a:rPr lang="en-US" sz="1800" b="0" strike="noStrike" spc="-1" dirty="0">
                          <a:solidFill>
                            <a:schemeClr val="dk1"/>
                          </a:solidFill>
                          <a:latin typeface="Trebuchet MS"/>
                        </a:rPr>
                        <a:t>black hat hackers</a:t>
                      </a:r>
                      <a:endParaRPr lang="en-US" sz="1800" b="0" strike="noStrike" spc="-1" dirty="0">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gn="ctr" rtl="1">
                        <a:lnSpc>
                          <a:spcPct val="100000"/>
                        </a:lnSpc>
                      </a:pPr>
                      <a:r>
                        <a:rPr lang="ar-SA" sz="1800" b="0" strike="noStrike" spc="-1">
                          <a:solidFill>
                            <a:schemeClr val="dk1"/>
                          </a:solidFill>
                          <a:latin typeface="Trebuchet MS"/>
                        </a:rPr>
                        <a:t>الطريقة</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extLst>
                  <a:ext uri="{0D108BD9-81ED-4DB2-BD59-A6C34878D82A}">
                    <a16:rowId xmlns:a16="http://schemas.microsoft.com/office/drawing/2014/main" val="10004"/>
                  </a:ext>
                </a:extLst>
              </a:tr>
              <a:tr h="539640">
                <a:tc>
                  <a:txBody>
                    <a:bodyPr/>
                    <a:lstStyle/>
                    <a:p>
                      <a:pPr algn="ctr" rtl="1">
                        <a:lnSpc>
                          <a:spcPct val="100000"/>
                        </a:lnSpc>
                      </a:pPr>
                      <a:r>
                        <a:rPr lang="ar-SA" sz="1800" b="0" strike="noStrike" spc="-1">
                          <a:solidFill>
                            <a:schemeClr val="dk1"/>
                          </a:solidFill>
                          <a:latin typeface="Trebuchet MS"/>
                        </a:rPr>
                        <a:t>لا يرتبط الباحث بالمؤسسة</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lstStyle/>
                    <a:p>
                      <a:pPr algn="ctr" rtl="1">
                        <a:lnSpc>
                          <a:spcPct val="100000"/>
                        </a:lnSpc>
                      </a:pPr>
                      <a:r>
                        <a:rPr lang="ar-SA" sz="1800" b="0" strike="noStrike" spc="-1">
                          <a:solidFill>
                            <a:schemeClr val="dk1"/>
                          </a:solidFill>
                          <a:latin typeface="Trebuchet MS"/>
                        </a:rPr>
                        <a:t>يعمل الباحث في المؤسسة</a:t>
                      </a:r>
                      <a:endParaRPr lang="en-US" sz="1800" b="0" strike="noStrike" spc="-1">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lstStyle/>
                    <a:p>
                      <a:pPr algn="ctr" rtl="1">
                        <a:lnSpc>
                          <a:spcPct val="100000"/>
                        </a:lnSpc>
                      </a:pPr>
                      <a:r>
                        <a:rPr lang="ar-SA" sz="1800" b="0" strike="noStrike" spc="-1" dirty="0">
                          <a:solidFill>
                            <a:schemeClr val="dk1"/>
                          </a:solidFill>
                          <a:latin typeface="Trebuchet MS"/>
                        </a:rPr>
                        <a:t>علاقة الباحث بالمؤسسة</a:t>
                      </a:r>
                      <a:endParaRPr lang="en-US" sz="1800" b="0" strike="noStrike" spc="-1" dirty="0">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مربع نص 3"/>
          <p:cNvSpPr/>
          <p:nvPr/>
        </p:nvSpPr>
        <p:spPr>
          <a:xfrm>
            <a:off x="4256913" y="323280"/>
            <a:ext cx="2258096"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قبل البدء</a:t>
            </a:r>
            <a:endParaRPr lang="en-US" sz="6000" b="0" strike="noStrike" spc="-1" dirty="0">
              <a:solidFill>
                <a:srgbClr val="000000"/>
              </a:solidFill>
              <a:latin typeface="Arial"/>
            </a:endParaRPr>
          </a:p>
        </p:txBody>
      </p:sp>
      <p:sp>
        <p:nvSpPr>
          <p:cNvPr id="91" name="مربع نص 5"/>
          <p:cNvSpPr/>
          <p:nvPr/>
        </p:nvSpPr>
        <p:spPr>
          <a:xfrm>
            <a:off x="551384" y="2492896"/>
            <a:ext cx="869292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هناك القليل ما بين 95-99 من المواقع لا تملك برامج أمنية</a:t>
            </a:r>
          </a:p>
          <a:p>
            <a:pPr algn="r" rtl="1">
              <a:lnSpc>
                <a:spcPct val="100000"/>
              </a:lnSpc>
            </a:pPr>
            <a:r>
              <a:rPr lang="ar-SA" sz="2000" b="0" strike="noStrike" spc="-1" dirty="0">
                <a:solidFill>
                  <a:srgbClr val="000000"/>
                </a:solidFill>
                <a:latin typeface="Trebuchet MS"/>
              </a:rPr>
              <a:t>هذا يعني التأكد من الجهة قبل فحصها.</a:t>
            </a:r>
          </a:p>
        </p:txBody>
      </p:sp>
      <p:sp>
        <p:nvSpPr>
          <p:cNvPr id="4" name="مربع نص 5">
            <a:extLst>
              <a:ext uri="{FF2B5EF4-FFF2-40B4-BE49-F238E27FC236}">
                <a16:creationId xmlns:a16="http://schemas.microsoft.com/office/drawing/2014/main" id="{B0CA6C7D-9942-49CB-9BE4-B1A7D252621B}"/>
              </a:ext>
            </a:extLst>
          </p:cNvPr>
          <p:cNvSpPr/>
          <p:nvPr/>
        </p:nvSpPr>
        <p:spPr>
          <a:xfrm>
            <a:off x="551384" y="3492631"/>
            <a:ext cx="869292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لأن هناك محركات بحث تظهر لك مواقع مصابة مثل جوجل دورك، و موقع </a:t>
            </a:r>
            <a:r>
              <a:rPr lang="en-US" sz="2000" spc="-1" dirty="0">
                <a:solidFill>
                  <a:srgbClr val="000000"/>
                </a:solidFill>
                <a:latin typeface="Trebuchet MS"/>
              </a:rPr>
              <a:t>Shodan </a:t>
            </a:r>
            <a:r>
              <a:rPr lang="ar-SA" sz="2000" spc="-1" dirty="0">
                <a:solidFill>
                  <a:srgbClr val="000000"/>
                </a:solidFill>
                <a:latin typeface="Trebuchet MS"/>
              </a:rPr>
              <a:t>و </a:t>
            </a:r>
            <a:r>
              <a:rPr lang="en-US" sz="2000" spc="-1" dirty="0">
                <a:solidFill>
                  <a:srgbClr val="000000"/>
                </a:solidFill>
                <a:latin typeface="Trebuchet MS"/>
              </a:rPr>
              <a:t>FOFA </a:t>
            </a:r>
            <a:r>
              <a:rPr lang="ar-SA" sz="2000" spc="-1" dirty="0">
                <a:solidFill>
                  <a:srgbClr val="000000"/>
                </a:solidFill>
                <a:latin typeface="Trebuchet MS"/>
              </a:rPr>
              <a:t>و </a:t>
            </a:r>
            <a:r>
              <a:rPr lang="en-US" sz="2000" spc="-1" dirty="0" err="1">
                <a:solidFill>
                  <a:srgbClr val="000000"/>
                </a:solidFill>
                <a:latin typeface="Trebuchet MS"/>
              </a:rPr>
              <a:t>hunter.how</a:t>
            </a:r>
            <a:r>
              <a:rPr lang="en-US" sz="2000" spc="-1" dirty="0">
                <a:solidFill>
                  <a:srgbClr val="000000"/>
                </a:solidFill>
                <a:latin typeface="Trebuchet MS"/>
              </a:rPr>
              <a:t> </a:t>
            </a:r>
            <a:r>
              <a:rPr lang="ar-SA" sz="2000" spc="-1" dirty="0">
                <a:solidFill>
                  <a:srgbClr val="000000"/>
                </a:solidFill>
                <a:latin typeface="Trebuchet MS"/>
              </a:rPr>
              <a:t>و </a:t>
            </a:r>
            <a:r>
              <a:rPr lang="en-US" sz="2000" spc="-1" dirty="0" err="1">
                <a:solidFill>
                  <a:srgbClr val="000000"/>
                </a:solidFill>
                <a:latin typeface="Trebuchet MS"/>
              </a:rPr>
              <a:t>ip</a:t>
            </a:r>
            <a:r>
              <a:rPr lang="en-US" sz="2000" spc="-1" dirty="0">
                <a:solidFill>
                  <a:srgbClr val="000000"/>
                </a:solidFill>
                <a:latin typeface="Trebuchet MS"/>
              </a:rPr>
              <a:t> criminal</a:t>
            </a:r>
            <a:r>
              <a:rPr lang="ar-SA" sz="2000" spc="-1" dirty="0">
                <a:solidFill>
                  <a:srgbClr val="000000"/>
                </a:solidFill>
                <a:latin typeface="Trebuchet MS"/>
              </a:rPr>
              <a:t>. </a:t>
            </a:r>
            <a:endParaRPr lang="ar-SA" sz="2000" b="0" strike="noStrike" spc="-1" dirty="0">
              <a:solidFill>
                <a:srgbClr val="000000"/>
              </a:solidFill>
              <a:latin typeface="Trebuchet MS"/>
            </a:endParaRPr>
          </a:p>
        </p:txBody>
      </p:sp>
      <p:sp>
        <p:nvSpPr>
          <p:cNvPr id="5" name="مربع نص 5">
            <a:extLst>
              <a:ext uri="{FF2B5EF4-FFF2-40B4-BE49-F238E27FC236}">
                <a16:creationId xmlns:a16="http://schemas.microsoft.com/office/drawing/2014/main" id="{53AA1DA7-4867-46BD-A07D-ADA6BE3AF902}"/>
              </a:ext>
            </a:extLst>
          </p:cNvPr>
          <p:cNvSpPr/>
          <p:nvPr/>
        </p:nvSpPr>
        <p:spPr>
          <a:xfrm>
            <a:off x="551384" y="4725144"/>
            <a:ext cx="8692920" cy="39865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متوسط دخل ال </a:t>
            </a:r>
            <a:r>
              <a:rPr lang="en-US" sz="2000" spc="-1" dirty="0">
                <a:solidFill>
                  <a:srgbClr val="000000"/>
                </a:solidFill>
                <a:latin typeface="Trebuchet MS"/>
              </a:rPr>
              <a:t>bug hunters</a:t>
            </a:r>
            <a:r>
              <a:rPr lang="ar-SA" sz="2000" spc="-1" dirty="0">
                <a:solidFill>
                  <a:srgbClr val="000000"/>
                </a:solidFill>
                <a:latin typeface="Trebuchet MS"/>
              </a:rPr>
              <a:t> هو </a:t>
            </a:r>
            <a:r>
              <a:rPr lang="en-US" sz="2000" spc="-1" dirty="0">
                <a:solidFill>
                  <a:srgbClr val="000000"/>
                </a:solidFill>
                <a:latin typeface="Trebuchet MS"/>
              </a:rPr>
              <a:t> 3000$</a:t>
            </a:r>
            <a:r>
              <a:rPr lang="ar-SA" sz="2000" spc="-1" dirty="0">
                <a:solidFill>
                  <a:srgbClr val="000000"/>
                </a:solidFill>
                <a:latin typeface="Trebuchet MS"/>
              </a:rPr>
              <a:t>شهريًا.</a:t>
            </a:r>
            <a:endParaRPr lang="ar-SA" sz="2000" b="0" strike="noStrike" spc="-1" dirty="0">
              <a:solidFill>
                <a:srgbClr val="000000"/>
              </a:solidFill>
              <a:latin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مربع نص 3"/>
          <p:cNvSpPr/>
          <p:nvPr/>
        </p:nvSpPr>
        <p:spPr>
          <a:xfrm>
            <a:off x="2690109" y="404664"/>
            <a:ext cx="5207557"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لما	ذا يناسبنا كيمنيين؟</a:t>
            </a:r>
            <a:endParaRPr lang="en-US" sz="6000" b="0" strike="noStrike" spc="-1" dirty="0">
              <a:solidFill>
                <a:srgbClr val="000000"/>
              </a:solidFill>
              <a:latin typeface="Arial"/>
            </a:endParaRPr>
          </a:p>
        </p:txBody>
      </p:sp>
      <p:sp>
        <p:nvSpPr>
          <p:cNvPr id="91" name="مربع نص 5"/>
          <p:cNvSpPr/>
          <p:nvPr/>
        </p:nvSpPr>
        <p:spPr>
          <a:xfrm>
            <a:off x="1343472" y="2492896"/>
            <a:ext cx="7900832" cy="22453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lgn="r" rtl="1">
              <a:lnSpc>
                <a:spcPct val="200000"/>
              </a:lnSpc>
              <a:buFontTx/>
              <a:buChar char="-"/>
            </a:pPr>
            <a:r>
              <a:rPr lang="ar-SA" sz="2000" spc="-1" dirty="0">
                <a:solidFill>
                  <a:srgbClr val="000000"/>
                </a:solidFill>
                <a:latin typeface="Trebuchet MS"/>
              </a:rPr>
              <a:t>مصادر التعلم مجانية.</a:t>
            </a:r>
          </a:p>
          <a:p>
            <a:pPr marL="342900" indent="-342900" algn="r" rtl="1">
              <a:lnSpc>
                <a:spcPct val="200000"/>
              </a:lnSpc>
              <a:buFontTx/>
              <a:buChar char="-"/>
            </a:pPr>
            <a:r>
              <a:rPr lang="ar-SA" sz="2000" spc="-1" dirty="0">
                <a:solidFill>
                  <a:srgbClr val="000000"/>
                </a:solidFill>
                <a:latin typeface="Trebuchet MS"/>
              </a:rPr>
              <a:t>قلة الرواتب في اليمن.</a:t>
            </a:r>
          </a:p>
          <a:p>
            <a:pPr marL="342900" indent="-342900" algn="r" rtl="1">
              <a:lnSpc>
                <a:spcPct val="200000"/>
              </a:lnSpc>
              <a:buFontTx/>
              <a:buChar char="-"/>
            </a:pPr>
            <a:r>
              <a:rPr lang="ar-SA" sz="2000" spc="-1" dirty="0">
                <a:solidFill>
                  <a:srgbClr val="000000"/>
                </a:solidFill>
                <a:latin typeface="Trebuchet MS"/>
              </a:rPr>
              <a:t>مرونة ساعات العمل.</a:t>
            </a:r>
          </a:p>
          <a:p>
            <a:pPr marL="342900" indent="-342900" algn="r" rtl="1">
              <a:lnSpc>
                <a:spcPct val="100000"/>
              </a:lnSpc>
              <a:buFontTx/>
              <a:buChar char="-"/>
            </a:pPr>
            <a:endParaRPr lang="ar-SA" sz="2000" b="0" strike="noStrike" spc="-1" dirty="0">
              <a:solidFill>
                <a:srgbClr val="000000"/>
              </a:solidFill>
              <a:latin typeface="Trebuchet MS"/>
            </a:endParaRPr>
          </a:p>
        </p:txBody>
      </p:sp>
    </p:spTree>
    <p:extLst>
      <p:ext uri="{BB962C8B-B14F-4D97-AF65-F5344CB8AC3E}">
        <p14:creationId xmlns:p14="http://schemas.microsoft.com/office/powerpoint/2010/main" val="414813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مربع نص 3"/>
          <p:cNvSpPr/>
          <p:nvPr/>
        </p:nvSpPr>
        <p:spPr>
          <a:xfrm>
            <a:off x="3431704" y="188640"/>
            <a:ext cx="3973693"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en-US" sz="6000" b="0" strike="noStrike" spc="-1" dirty="0">
                <a:solidFill>
                  <a:srgbClr val="000000"/>
                </a:solidFill>
                <a:latin typeface="Trebuchet MS"/>
              </a:rPr>
              <a:t>VDP vs BBP</a:t>
            </a:r>
            <a:endParaRPr lang="en-US" sz="6000" b="0" strike="noStrike" spc="-1" dirty="0">
              <a:solidFill>
                <a:srgbClr val="000000"/>
              </a:solidFill>
              <a:latin typeface="Arial"/>
            </a:endParaRPr>
          </a:p>
        </p:txBody>
      </p:sp>
      <p:sp>
        <p:nvSpPr>
          <p:cNvPr id="91" name="مربع نص 5"/>
          <p:cNvSpPr/>
          <p:nvPr/>
        </p:nvSpPr>
        <p:spPr>
          <a:xfrm>
            <a:off x="407368" y="2460231"/>
            <a:ext cx="869292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يوجد نوعين من برامج اكتشاف الثغرات الأمنية وهي:</a:t>
            </a:r>
            <a:br>
              <a:rPr lang="ar-SA" sz="2000" spc="-1" dirty="0">
                <a:solidFill>
                  <a:srgbClr val="000000"/>
                </a:solidFill>
                <a:latin typeface="Trebuchet MS"/>
              </a:rPr>
            </a:br>
            <a:br>
              <a:rPr lang="ar-SA" sz="2000" spc="-1" dirty="0">
                <a:solidFill>
                  <a:srgbClr val="000000"/>
                </a:solidFill>
                <a:latin typeface="Trebuchet MS"/>
              </a:rPr>
            </a:br>
            <a:r>
              <a:rPr lang="en-US" sz="2000" spc="-1" dirty="0">
                <a:solidFill>
                  <a:srgbClr val="000000"/>
                </a:solidFill>
                <a:latin typeface="Trebuchet MS"/>
              </a:rPr>
              <a:t>VDP: Vulnerability Disclosure Program</a:t>
            </a:r>
            <a:br>
              <a:rPr lang="en-US" sz="2000" spc="-1" dirty="0">
                <a:solidFill>
                  <a:srgbClr val="000000"/>
                </a:solidFill>
                <a:latin typeface="Trebuchet MS"/>
              </a:rPr>
            </a:br>
            <a:r>
              <a:rPr lang="en-US" sz="2000" spc="-1" dirty="0">
                <a:solidFill>
                  <a:srgbClr val="000000"/>
                </a:solidFill>
                <a:latin typeface="Trebuchet MS"/>
              </a:rPr>
              <a:t>BBP: Bug Bounty Program</a:t>
            </a:r>
          </a:p>
          <a:p>
            <a:pPr algn="r" rtl="1">
              <a:lnSpc>
                <a:spcPct val="100000"/>
              </a:lnSpc>
            </a:pPr>
            <a:endParaRPr lang="en-US" sz="2000" b="0" strike="noStrike" spc="-1" dirty="0">
              <a:solidFill>
                <a:srgbClr val="000000"/>
              </a:solidFill>
              <a:latin typeface="Trebuchet MS"/>
            </a:endParaRPr>
          </a:p>
          <a:p>
            <a:pPr algn="r" rtl="1">
              <a:lnSpc>
                <a:spcPct val="100000"/>
              </a:lnSpc>
            </a:pPr>
            <a:r>
              <a:rPr lang="ar-SA" sz="2000" spc="-1" dirty="0">
                <a:solidFill>
                  <a:srgbClr val="000000"/>
                </a:solidFill>
                <a:latin typeface="Trebuchet MS"/>
              </a:rPr>
              <a:t>الأولى محبذه للمبتدئين وذلك لسهولة العثور على ثغرات فيها والسكوب الواسع.</a:t>
            </a:r>
            <a:endParaRPr lang="ar-SA" sz="2000" b="0" strike="noStrike" spc="-1" dirty="0">
              <a:solidFill>
                <a:srgbClr val="000000"/>
              </a:solidFill>
              <a:latin typeface="Trebuchet MS"/>
            </a:endParaRPr>
          </a:p>
        </p:txBody>
      </p:sp>
    </p:spTree>
    <p:extLst>
      <p:ext uri="{BB962C8B-B14F-4D97-AF65-F5344CB8AC3E}">
        <p14:creationId xmlns:p14="http://schemas.microsoft.com/office/powerpoint/2010/main" val="273386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5CFE7FFC-85B1-4067-9CE7-42E1FD406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71615"/>
            <a:ext cx="9030195" cy="2232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صورة 4">
            <a:extLst>
              <a:ext uri="{FF2B5EF4-FFF2-40B4-BE49-F238E27FC236}">
                <a16:creationId xmlns:a16="http://schemas.microsoft.com/office/drawing/2014/main" id="{3E0DAF5B-CCFA-495C-9267-96C7C4804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029" y="2485540"/>
            <a:ext cx="8568952" cy="4137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205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مربع نص 3"/>
          <p:cNvSpPr/>
          <p:nvPr/>
        </p:nvSpPr>
        <p:spPr>
          <a:xfrm>
            <a:off x="1262062" y="30442"/>
            <a:ext cx="7920479"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en-US" sz="6000" spc="-1" dirty="0">
                <a:solidFill>
                  <a:srgbClr val="000000"/>
                </a:solidFill>
                <a:latin typeface="Trebuchet MS"/>
              </a:rPr>
              <a:t>Looking for </a:t>
            </a:r>
            <a:r>
              <a:rPr lang="en-US" sz="6000" b="0" strike="noStrike" spc="-1" dirty="0">
                <a:solidFill>
                  <a:srgbClr val="000000"/>
                </a:solidFill>
                <a:latin typeface="Trebuchet MS"/>
              </a:rPr>
              <a:t>VDP </a:t>
            </a:r>
            <a:r>
              <a:rPr lang="en-US" sz="6000" b="0" strike="noStrike" spc="-1" dirty="0">
                <a:solidFill>
                  <a:srgbClr val="000000"/>
                </a:solidFill>
                <a:latin typeface="SimSun" panose="02010600030101010101" pitchFamily="2" charset="-122"/>
                <a:ea typeface="SimSun" panose="02010600030101010101" pitchFamily="2" charset="-122"/>
                <a:cs typeface="Simple Outline Pat" panose="02010400000000000000" pitchFamily="2" charset="-78"/>
              </a:rPr>
              <a:t>&amp;</a:t>
            </a:r>
            <a:r>
              <a:rPr lang="en-US" sz="6000" b="0" strike="noStrike" spc="-1" dirty="0">
                <a:solidFill>
                  <a:srgbClr val="000000"/>
                </a:solidFill>
                <a:latin typeface="Trebuchet MS"/>
              </a:rPr>
              <a:t> BBP</a:t>
            </a:r>
            <a:endParaRPr lang="en-US" sz="6000" b="0" strike="noStrike" spc="-1" dirty="0">
              <a:solidFill>
                <a:srgbClr val="000000"/>
              </a:solidFill>
              <a:latin typeface="Arial"/>
            </a:endParaRPr>
          </a:p>
        </p:txBody>
      </p:sp>
      <p:sp>
        <p:nvSpPr>
          <p:cNvPr id="91" name="مربع نص 5"/>
          <p:cNvSpPr/>
          <p:nvPr/>
        </p:nvSpPr>
        <p:spPr>
          <a:xfrm>
            <a:off x="1343472" y="2204865"/>
            <a:ext cx="7756816" cy="22453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rtl="1">
              <a:lnSpc>
                <a:spcPct val="100000"/>
              </a:lnSpc>
            </a:pPr>
            <a:r>
              <a:rPr lang="ar-SA" sz="2000" b="0" strike="noStrike" spc="-1" dirty="0">
                <a:solidFill>
                  <a:srgbClr val="000000"/>
                </a:solidFill>
                <a:latin typeface="Trebuchet MS"/>
              </a:rPr>
              <a:t>عند البحث عن برنامج مناسب لك، اجعل في عين الاعتبار النقاط التالية:</a:t>
            </a:r>
          </a:p>
          <a:p>
            <a:pPr algn="r" rtl="1">
              <a:lnSpc>
                <a:spcPct val="100000"/>
              </a:lnSpc>
            </a:pPr>
            <a:endParaRPr lang="ar-SA" sz="2000" spc="-1" dirty="0">
              <a:solidFill>
                <a:srgbClr val="000000"/>
              </a:solidFill>
              <a:latin typeface="Trebuchet MS"/>
            </a:endParaRPr>
          </a:p>
          <a:p>
            <a:pPr marL="457200" indent="-457200" algn="r" rtl="1">
              <a:lnSpc>
                <a:spcPct val="100000"/>
              </a:lnSpc>
              <a:buFont typeface="+mj-lt"/>
              <a:buAutoNum type="arabicPeriod"/>
            </a:pPr>
            <a:r>
              <a:rPr lang="ar-SA" sz="2000" spc="-1" dirty="0">
                <a:solidFill>
                  <a:srgbClr val="000000"/>
                </a:solidFill>
                <a:latin typeface="Trebuchet MS"/>
              </a:rPr>
              <a:t>إمكانياتك وخبرتك – </a:t>
            </a:r>
            <a:r>
              <a:rPr lang="en-US" sz="2000" spc="-1" dirty="0">
                <a:solidFill>
                  <a:srgbClr val="000000"/>
                </a:solidFill>
                <a:latin typeface="Trebuchet MS"/>
              </a:rPr>
              <a:t>ex</a:t>
            </a:r>
            <a:r>
              <a:rPr lang="ar-SA" sz="2000" spc="-1" dirty="0">
                <a:solidFill>
                  <a:srgbClr val="000000"/>
                </a:solidFill>
                <a:latin typeface="Trebuchet MS"/>
              </a:rPr>
              <a:t>. لغة البرمجة والسيرفر – ويب أم تطبيق أم نظام تشغيل</a:t>
            </a:r>
          </a:p>
          <a:p>
            <a:pPr marL="457200" indent="-457200" algn="r" rtl="1">
              <a:lnSpc>
                <a:spcPct val="100000"/>
              </a:lnSpc>
              <a:buFont typeface="+mj-lt"/>
              <a:buAutoNum type="arabicPeriod"/>
            </a:pPr>
            <a:r>
              <a:rPr lang="ar-SA" sz="2000" b="0" strike="noStrike" spc="-1" dirty="0">
                <a:solidFill>
                  <a:srgbClr val="000000"/>
                </a:solidFill>
                <a:latin typeface="Trebuchet MS"/>
              </a:rPr>
              <a:t>أهدافك</a:t>
            </a:r>
            <a:r>
              <a:rPr lang="ar-SA" sz="2000" spc="-1" dirty="0">
                <a:solidFill>
                  <a:srgbClr val="000000"/>
                </a:solidFill>
                <a:latin typeface="Trebuchet MS"/>
              </a:rPr>
              <a:t> – وكم مدى </a:t>
            </a:r>
            <a:r>
              <a:rPr lang="ar-SA" sz="2000" spc="-1" dirty="0" err="1">
                <a:solidFill>
                  <a:srgbClr val="000000"/>
                </a:solidFill>
                <a:latin typeface="Trebuchet MS"/>
              </a:rPr>
              <a:t>هتبقى</a:t>
            </a:r>
            <a:r>
              <a:rPr lang="ar-SA" sz="2000" spc="-1" dirty="0">
                <a:solidFill>
                  <a:srgbClr val="000000"/>
                </a:solidFill>
                <a:latin typeface="Trebuchet MS"/>
              </a:rPr>
              <a:t> في </a:t>
            </a:r>
            <a:r>
              <a:rPr lang="ar-SA" sz="2000" spc="-1" dirty="0" err="1">
                <a:solidFill>
                  <a:srgbClr val="000000"/>
                </a:solidFill>
                <a:latin typeface="Trebuchet MS"/>
              </a:rPr>
              <a:t>البروقرام</a:t>
            </a:r>
            <a:r>
              <a:rPr lang="ar-SA" sz="2000" spc="-1" dirty="0">
                <a:solidFill>
                  <a:srgbClr val="000000"/>
                </a:solidFill>
                <a:latin typeface="Trebuchet MS"/>
              </a:rPr>
              <a:t>.</a:t>
            </a:r>
          </a:p>
          <a:p>
            <a:pPr marL="457200" indent="-457200" algn="r" rtl="1">
              <a:lnSpc>
                <a:spcPct val="100000"/>
              </a:lnSpc>
              <a:buFont typeface="+mj-lt"/>
              <a:buAutoNum type="arabicPeriod"/>
            </a:pPr>
            <a:r>
              <a:rPr lang="ar-SA" sz="2000" spc="-1" dirty="0">
                <a:solidFill>
                  <a:srgbClr val="000000"/>
                </a:solidFill>
                <a:latin typeface="Trebuchet MS"/>
              </a:rPr>
              <a:t>تحليل المنافسة.</a:t>
            </a:r>
          </a:p>
          <a:p>
            <a:pPr marL="457200" indent="-457200" algn="r" rtl="1">
              <a:lnSpc>
                <a:spcPct val="100000"/>
              </a:lnSpc>
              <a:buFont typeface="+mj-lt"/>
              <a:buAutoNum type="arabicPeriod"/>
            </a:pPr>
            <a:r>
              <a:rPr lang="ar-SA" sz="2000" spc="-1" dirty="0">
                <a:solidFill>
                  <a:srgbClr val="000000"/>
                </a:solidFill>
                <a:latin typeface="Trebuchet MS"/>
              </a:rPr>
              <a:t>عدد التقارير والسكوب.</a:t>
            </a:r>
          </a:p>
          <a:p>
            <a:pPr algn="r" rtl="1">
              <a:lnSpc>
                <a:spcPct val="100000"/>
              </a:lnSpc>
            </a:pPr>
            <a:endParaRPr lang="ar-SA" sz="2000" b="0" strike="noStrike" spc="-1" dirty="0">
              <a:solidFill>
                <a:srgbClr val="000000"/>
              </a:solidFill>
              <a:latin typeface="Trebuchet MS"/>
            </a:endParaRPr>
          </a:p>
        </p:txBody>
      </p:sp>
    </p:spTree>
    <p:extLst>
      <p:ext uri="{BB962C8B-B14F-4D97-AF65-F5344CB8AC3E}">
        <p14:creationId xmlns:p14="http://schemas.microsoft.com/office/powerpoint/2010/main" val="103349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مربع نص 3"/>
          <p:cNvSpPr/>
          <p:nvPr/>
        </p:nvSpPr>
        <p:spPr>
          <a:xfrm>
            <a:off x="2695434" y="323280"/>
            <a:ext cx="5381066"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rPr>
              <a:t>طرق</a:t>
            </a:r>
            <a:r>
              <a:rPr lang="ar-SA" sz="6000" spc="-1" dirty="0">
                <a:solidFill>
                  <a:srgbClr val="000000"/>
                </a:solidFill>
                <a:latin typeface="Trebuchet MS"/>
              </a:rPr>
              <a:t> اختيار البرنامج</a:t>
            </a:r>
            <a:endParaRPr lang="en-US" sz="6000" b="0" strike="noStrike" spc="-1" dirty="0">
              <a:solidFill>
                <a:srgbClr val="000000"/>
              </a:solidFill>
              <a:latin typeface="Arial"/>
            </a:endParaRPr>
          </a:p>
        </p:txBody>
      </p:sp>
      <p:sp>
        <p:nvSpPr>
          <p:cNvPr id="91" name="مربع نص 5"/>
          <p:cNvSpPr/>
          <p:nvPr/>
        </p:nvSpPr>
        <p:spPr>
          <a:xfrm>
            <a:off x="263352" y="2859614"/>
            <a:ext cx="869292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endParaRPr lang="ar-SA" sz="2000" spc="-1" dirty="0">
              <a:solidFill>
                <a:srgbClr val="000000"/>
              </a:solidFill>
              <a:latin typeface="Trebuchet MS"/>
            </a:endParaRPr>
          </a:p>
          <a:p>
            <a:pPr algn="r" rtl="1">
              <a:lnSpc>
                <a:spcPct val="100000"/>
              </a:lnSpc>
            </a:pPr>
            <a:r>
              <a:rPr lang="ar-SA" sz="2000" spc="-1" dirty="0">
                <a:solidFill>
                  <a:srgbClr val="000000"/>
                </a:solidFill>
                <a:latin typeface="Trebuchet MS"/>
              </a:rPr>
              <a:t>منصات اكتشاف الثغرات </a:t>
            </a:r>
            <a:r>
              <a:rPr lang="en-US" sz="2000" spc="-1" dirty="0" err="1">
                <a:solidFill>
                  <a:srgbClr val="000000"/>
                </a:solidFill>
                <a:latin typeface="Trebuchet MS"/>
              </a:rPr>
              <a:t>BugCrowd</a:t>
            </a:r>
            <a:r>
              <a:rPr lang="en-US" sz="2000" spc="-1" dirty="0">
                <a:solidFill>
                  <a:srgbClr val="000000"/>
                </a:solidFill>
                <a:latin typeface="Trebuchet MS"/>
              </a:rPr>
              <a:t> -</a:t>
            </a:r>
            <a:r>
              <a:rPr lang="en-US" sz="2000" spc="-1" dirty="0" err="1">
                <a:solidFill>
                  <a:srgbClr val="000000"/>
                </a:solidFill>
                <a:latin typeface="Trebuchet MS"/>
              </a:rPr>
              <a:t>Hackerone</a:t>
            </a:r>
            <a:r>
              <a:rPr lang="en-US" sz="2000" spc="-1" dirty="0">
                <a:solidFill>
                  <a:srgbClr val="000000"/>
                </a:solidFill>
                <a:latin typeface="Trebuchet MS"/>
              </a:rPr>
              <a:t> -</a:t>
            </a:r>
            <a:r>
              <a:rPr lang="en-US" sz="2000" spc="-1" dirty="0" err="1">
                <a:solidFill>
                  <a:srgbClr val="000000"/>
                </a:solidFill>
                <a:latin typeface="Trebuchet MS"/>
              </a:rPr>
              <a:t>YesWeHack</a:t>
            </a:r>
            <a:r>
              <a:rPr lang="en-US" sz="2000" spc="-1" dirty="0">
                <a:solidFill>
                  <a:srgbClr val="000000"/>
                </a:solidFill>
                <a:latin typeface="Trebuchet MS"/>
              </a:rPr>
              <a:t>- </a:t>
            </a:r>
            <a:r>
              <a:rPr lang="en-US" sz="2000" spc="-1" dirty="0" err="1">
                <a:solidFill>
                  <a:srgbClr val="000000"/>
                </a:solidFill>
                <a:latin typeface="Trebuchet MS"/>
              </a:rPr>
              <a:t>Intigrity</a:t>
            </a:r>
            <a:r>
              <a:rPr lang="ar-SA" sz="2000" spc="-1" dirty="0">
                <a:solidFill>
                  <a:srgbClr val="000000"/>
                </a:solidFill>
                <a:latin typeface="Trebuchet MS"/>
              </a:rPr>
              <a:t>.</a:t>
            </a:r>
          </a:p>
          <a:p>
            <a:pPr algn="r" rtl="1">
              <a:lnSpc>
                <a:spcPct val="100000"/>
              </a:lnSpc>
            </a:pPr>
            <a:r>
              <a:rPr lang="ar-SA" sz="2000" spc="-1" dirty="0">
                <a:solidFill>
                  <a:srgbClr val="000000"/>
                </a:solidFill>
                <a:latin typeface="Trebuchet MS"/>
              </a:rPr>
              <a:t>عن طريق جوجل دورك. </a:t>
            </a:r>
            <a:r>
              <a:rPr lang="en-US" sz="2000" spc="-1" dirty="0">
                <a:solidFill>
                  <a:srgbClr val="000000"/>
                </a:solidFill>
                <a:latin typeface="Trebuchet MS"/>
              </a:rPr>
              <a:t>[google dorks for bug bounty]</a:t>
            </a:r>
            <a:endParaRPr lang="ar-SA" sz="2000" spc="-1" dirty="0">
              <a:solidFill>
                <a:srgbClr val="000000"/>
              </a:solidFill>
              <a:latin typeface="Trebuchet MS"/>
            </a:endParaRPr>
          </a:p>
        </p:txBody>
      </p:sp>
    </p:spTree>
    <p:extLst>
      <p:ext uri="{BB962C8B-B14F-4D97-AF65-F5344CB8AC3E}">
        <p14:creationId xmlns:p14="http://schemas.microsoft.com/office/powerpoint/2010/main" val="3705411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مربع نص 3"/>
          <p:cNvSpPr/>
          <p:nvPr/>
        </p:nvSpPr>
        <p:spPr>
          <a:xfrm>
            <a:off x="1775520" y="404664"/>
            <a:ext cx="7241511"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spc="-1" dirty="0">
                <a:solidFill>
                  <a:srgbClr val="000000"/>
                </a:solidFill>
                <a:latin typeface="Trebuchet MS"/>
              </a:rPr>
              <a:t>منصات تدير اكشاف الثغرات</a:t>
            </a:r>
            <a:endParaRPr lang="en-US" sz="6000" b="0" strike="noStrike" spc="-1" dirty="0">
              <a:solidFill>
                <a:srgbClr val="000000"/>
              </a:solidFill>
              <a:latin typeface="Arial"/>
            </a:endParaRPr>
          </a:p>
        </p:txBody>
      </p:sp>
      <p:sp>
        <p:nvSpPr>
          <p:cNvPr id="91" name="مربع نص 5"/>
          <p:cNvSpPr/>
          <p:nvPr/>
        </p:nvSpPr>
        <p:spPr>
          <a:xfrm>
            <a:off x="695400" y="2708920"/>
            <a:ext cx="8692920" cy="16297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ar-SA" sz="2000" b="0" strike="noStrike" spc="-1" dirty="0">
                <a:solidFill>
                  <a:srgbClr val="000000"/>
                </a:solidFill>
                <a:latin typeface="Trebuchet MS"/>
              </a:rPr>
              <a:t>تعم</a:t>
            </a:r>
            <a:r>
              <a:rPr lang="ar-SA" sz="2000" spc="-1" dirty="0">
                <a:solidFill>
                  <a:srgbClr val="000000"/>
                </a:solidFill>
                <a:latin typeface="Trebuchet MS"/>
              </a:rPr>
              <a:t>ل هذه المنصات كوسيط بين الهاكر والشركة وتشرف على عملية التبليغ، أبرز هذه المنصات هي </a:t>
            </a:r>
            <a:r>
              <a:rPr lang="en-US" sz="2000" spc="-1" dirty="0" err="1">
                <a:solidFill>
                  <a:srgbClr val="000000"/>
                </a:solidFill>
                <a:latin typeface="Trebuchet MS"/>
              </a:rPr>
              <a:t>Hackerone</a:t>
            </a:r>
            <a:r>
              <a:rPr lang="en-US" sz="2000" spc="-1" dirty="0">
                <a:solidFill>
                  <a:srgbClr val="000000"/>
                </a:solidFill>
                <a:latin typeface="Trebuchet MS"/>
              </a:rPr>
              <a:t> </a:t>
            </a:r>
            <a:r>
              <a:rPr lang="ar-SA" sz="2000" spc="-1" dirty="0">
                <a:solidFill>
                  <a:srgbClr val="000000"/>
                </a:solidFill>
                <a:latin typeface="Trebuchet MS"/>
              </a:rPr>
              <a:t>و </a:t>
            </a:r>
            <a:r>
              <a:rPr lang="en-US" sz="2000" spc="-1" dirty="0" err="1">
                <a:solidFill>
                  <a:srgbClr val="000000"/>
                </a:solidFill>
                <a:latin typeface="Trebuchet MS"/>
              </a:rPr>
              <a:t>Bugcrowd</a:t>
            </a:r>
            <a:r>
              <a:rPr lang="ar-SA" sz="2000" spc="-1" dirty="0">
                <a:solidFill>
                  <a:srgbClr val="000000"/>
                </a:solidFill>
                <a:latin typeface="Trebuchet MS"/>
              </a:rPr>
              <a:t> .</a:t>
            </a:r>
            <a:br>
              <a:rPr lang="ar-SA" sz="2000" spc="-1" dirty="0">
                <a:solidFill>
                  <a:srgbClr val="000000"/>
                </a:solidFill>
                <a:latin typeface="Trebuchet MS"/>
              </a:rPr>
            </a:br>
            <a:br>
              <a:rPr lang="ar-SA" sz="2000" spc="-1" dirty="0">
                <a:solidFill>
                  <a:srgbClr val="000000"/>
                </a:solidFill>
                <a:latin typeface="Trebuchet MS"/>
              </a:rPr>
            </a:br>
            <a:r>
              <a:rPr lang="ar-SA" sz="2000" spc="-1" dirty="0">
                <a:solidFill>
                  <a:srgbClr val="000000"/>
                </a:solidFill>
                <a:latin typeface="Trebuchet MS"/>
              </a:rPr>
              <a:t>هذا الرابط </a:t>
            </a:r>
            <a:r>
              <a:rPr lang="en-US" sz="2000" spc="-1" dirty="0">
                <a:solidFill>
                  <a:srgbClr val="000000"/>
                </a:solidFill>
                <a:latin typeface="Trebuchet MS"/>
              </a:rPr>
              <a:t>https://github.com/disclose/bug-bounty-platforms</a:t>
            </a:r>
            <a:r>
              <a:rPr lang="ar-SA" sz="2000" spc="-1" dirty="0">
                <a:solidFill>
                  <a:srgbClr val="000000"/>
                </a:solidFill>
                <a:latin typeface="Trebuchet MS"/>
              </a:rPr>
              <a:t> يحتوي على قائمة بكافة المنصات.</a:t>
            </a:r>
            <a:endParaRPr lang="ar-SA" sz="2000" b="0" strike="noStrike" spc="-1" dirty="0">
              <a:solidFill>
                <a:srgbClr val="000000"/>
              </a:solidFill>
              <a:latin typeface="Trebuchet MS"/>
            </a:endParaRPr>
          </a:p>
        </p:txBody>
      </p:sp>
    </p:spTree>
    <p:extLst>
      <p:ext uri="{BB962C8B-B14F-4D97-AF65-F5344CB8AC3E}">
        <p14:creationId xmlns:p14="http://schemas.microsoft.com/office/powerpoint/2010/main" val="392338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مربع نص 3"/>
          <p:cNvSpPr/>
          <p:nvPr/>
        </p:nvSpPr>
        <p:spPr>
          <a:xfrm>
            <a:off x="3575720" y="548680"/>
            <a:ext cx="3423607"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en-US" sz="6000" spc="-1" dirty="0">
                <a:solidFill>
                  <a:srgbClr val="000000"/>
                </a:solidFill>
                <a:latin typeface="Trebuchet MS"/>
              </a:rPr>
              <a:t>Keywords</a:t>
            </a:r>
            <a:endParaRPr lang="en-US" sz="6000" b="0" strike="noStrike" spc="-1" dirty="0">
              <a:solidFill>
                <a:srgbClr val="000000"/>
              </a:solidFill>
              <a:latin typeface="Arial"/>
            </a:endParaRPr>
          </a:p>
        </p:txBody>
      </p:sp>
      <p:sp>
        <p:nvSpPr>
          <p:cNvPr id="68" name="مربع نص 4"/>
          <p:cNvSpPr/>
          <p:nvPr/>
        </p:nvSpPr>
        <p:spPr>
          <a:xfrm>
            <a:off x="1998140" y="3075784"/>
            <a:ext cx="6578765" cy="706432"/>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2000" b="0" strike="noStrike" spc="-1" dirty="0">
                <a:solidFill>
                  <a:srgbClr val="000000"/>
                </a:solidFill>
                <a:latin typeface="Trebuchet MS"/>
              </a:rPr>
              <a:t>مصطلحات</a:t>
            </a:r>
            <a:r>
              <a:rPr lang="ar-SA" sz="2000" spc="-1" dirty="0">
                <a:solidFill>
                  <a:srgbClr val="000000"/>
                </a:solidFill>
                <a:latin typeface="Trebuchet MS"/>
              </a:rPr>
              <a:t> في المادة التدريبية:</a:t>
            </a:r>
          </a:p>
          <a:p>
            <a:pPr algn="r" rtl="1">
              <a:lnSpc>
                <a:spcPct val="100000"/>
              </a:lnSpc>
            </a:pPr>
            <a:r>
              <a:rPr lang="ar-SA" sz="2000" b="0" strike="noStrike" spc="-1" dirty="0">
                <a:solidFill>
                  <a:srgbClr val="000000"/>
                </a:solidFill>
                <a:latin typeface="Trebuchet MS"/>
              </a:rPr>
              <a:t>م</a:t>
            </a:r>
            <a:r>
              <a:rPr lang="ar-SA" sz="2000" spc="-1" dirty="0">
                <a:solidFill>
                  <a:srgbClr val="000000"/>
                </a:solidFill>
                <a:latin typeface="Trebuchet MS"/>
              </a:rPr>
              <a:t>ا بين القوسين </a:t>
            </a:r>
            <a:r>
              <a:rPr lang="en-US" sz="2000" spc="-1" dirty="0">
                <a:solidFill>
                  <a:srgbClr val="000000"/>
                </a:solidFill>
                <a:latin typeface="Trebuchet MS"/>
              </a:rPr>
              <a:t>[]</a:t>
            </a:r>
            <a:r>
              <a:rPr lang="ar-SA" sz="2000" spc="-1" dirty="0">
                <a:solidFill>
                  <a:srgbClr val="000000"/>
                </a:solidFill>
                <a:latin typeface="Trebuchet MS"/>
              </a:rPr>
              <a:t> يشير إلى مصطلح البحث في جوجل للاستزادة في الموضوع.</a:t>
            </a:r>
            <a:endParaRPr lang="en-US" sz="2000" b="0" strike="noStrike" spc="-1" dirty="0">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مربع نص 3"/>
          <p:cNvSpPr/>
          <p:nvPr/>
        </p:nvSpPr>
        <p:spPr>
          <a:xfrm>
            <a:off x="1199456" y="260648"/>
            <a:ext cx="8227326" cy="144509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ar-SA" sz="4400" spc="-1" dirty="0">
                <a:solidFill>
                  <a:srgbClr val="000000"/>
                </a:solidFill>
                <a:latin typeface="Trebuchet MS"/>
              </a:rPr>
              <a:t>متطلبات قبل الإبحار إلى رحلة التعلم</a:t>
            </a:r>
            <a:endParaRPr lang="en-US" sz="4400" spc="-1" dirty="0">
              <a:solidFill>
                <a:srgbClr val="000000"/>
              </a:solidFill>
            </a:endParaRPr>
          </a:p>
          <a:p>
            <a:pPr algn="ctr" rtl="1">
              <a:lnSpc>
                <a:spcPct val="100000"/>
              </a:lnSpc>
            </a:pPr>
            <a:r>
              <a:rPr lang="ar-SA" sz="4400" b="0" strike="noStrike" spc="-1" dirty="0">
                <a:solidFill>
                  <a:srgbClr val="000000"/>
                </a:solidFill>
                <a:latin typeface="Trebuchet MS"/>
                <a:cs typeface="DejaVu Sans"/>
              </a:rPr>
              <a:t>- مرحلة الإعداد</a:t>
            </a:r>
            <a:endParaRPr lang="en-US" sz="4400" b="0" strike="noStrike" spc="-1" dirty="0">
              <a:solidFill>
                <a:srgbClr val="000000"/>
              </a:solidFill>
              <a:latin typeface="Arial"/>
            </a:endParaRPr>
          </a:p>
        </p:txBody>
      </p:sp>
      <p:sp>
        <p:nvSpPr>
          <p:cNvPr id="91" name="مربع نص 5"/>
          <p:cNvSpPr/>
          <p:nvPr/>
        </p:nvSpPr>
        <p:spPr>
          <a:xfrm>
            <a:off x="1173261" y="2996952"/>
            <a:ext cx="7487197" cy="1309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rtl="1">
              <a:lnSpc>
                <a:spcPct val="100000"/>
              </a:lnSpc>
            </a:pPr>
            <a:r>
              <a:rPr lang="ar-YE" sz="2000" b="0" strike="noStrike" spc="-1" dirty="0">
                <a:solidFill>
                  <a:srgbClr val="000000"/>
                </a:solidFill>
                <a:latin typeface="Trebuchet MS"/>
                <a:cs typeface="DejaVu Sans"/>
              </a:rPr>
              <a:t>تتلخص مرحلة الإعداد من جانبين</a:t>
            </a:r>
            <a:r>
              <a:rPr lang="en-US" sz="2000" b="0" strike="noStrike" spc="-1" dirty="0">
                <a:solidFill>
                  <a:srgbClr val="000000"/>
                </a:solidFill>
                <a:latin typeface="Trebuchet MS"/>
                <a:ea typeface="DejaVu Sans"/>
              </a:rPr>
              <a:t>:</a:t>
            </a:r>
            <a:endParaRPr lang="en-US" sz="2000" b="0" strike="noStrike" spc="-1" dirty="0">
              <a:solidFill>
                <a:srgbClr val="000000"/>
              </a:solidFill>
              <a:latin typeface="Arial"/>
            </a:endParaRPr>
          </a:p>
          <a:p>
            <a:pPr algn="r" rtl="1">
              <a:lnSpc>
                <a:spcPct val="100000"/>
              </a:lnSpc>
            </a:pP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YE" sz="2000" b="0" strike="noStrike" spc="-1" dirty="0">
                <a:solidFill>
                  <a:srgbClr val="000000"/>
                </a:solidFill>
                <a:latin typeface="Trebuchet MS"/>
                <a:cs typeface="DejaVu Sans"/>
              </a:rPr>
              <a:t>الإعداد المعرفي.</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YE" sz="2000" b="0" strike="noStrike" spc="-1" dirty="0">
                <a:solidFill>
                  <a:srgbClr val="000000"/>
                </a:solidFill>
                <a:latin typeface="Trebuchet MS"/>
                <a:cs typeface="DejaVu Sans"/>
              </a:rPr>
              <a:t>تنصيب بيئة عمل مناسبة.</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335647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مربع نص 3"/>
          <p:cNvSpPr/>
          <p:nvPr/>
        </p:nvSpPr>
        <p:spPr>
          <a:xfrm>
            <a:off x="1631504" y="188640"/>
            <a:ext cx="743328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rtl="1">
              <a:lnSpc>
                <a:spcPct val="100000"/>
              </a:lnSpc>
            </a:pPr>
            <a:r>
              <a:rPr lang="ar-SA" sz="6000" spc="-1" dirty="0">
                <a:solidFill>
                  <a:srgbClr val="000000"/>
                </a:solidFill>
                <a:latin typeface="Trebuchet MS"/>
              </a:rPr>
              <a:t>الإعداد المعرفي</a:t>
            </a:r>
            <a:endParaRPr lang="en-US" sz="6000" b="0" strike="noStrike" spc="-1" dirty="0">
              <a:solidFill>
                <a:srgbClr val="000000"/>
              </a:solidFill>
              <a:latin typeface="Arial"/>
            </a:endParaRPr>
          </a:p>
        </p:txBody>
      </p:sp>
      <p:sp>
        <p:nvSpPr>
          <p:cNvPr id="93" name="مربع نص 5"/>
          <p:cNvSpPr/>
          <p:nvPr/>
        </p:nvSpPr>
        <p:spPr>
          <a:xfrm>
            <a:off x="695400" y="2132856"/>
            <a:ext cx="8692920" cy="3443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rtl="1">
              <a:lnSpc>
                <a:spcPct val="100000"/>
              </a:lnSpc>
            </a:pPr>
            <a:r>
              <a:rPr lang="ar-YE" sz="2000" b="1" strike="noStrike" spc="-1" dirty="0">
                <a:solidFill>
                  <a:srgbClr val="000000"/>
                </a:solidFill>
                <a:latin typeface="Trebuchet MS"/>
                <a:cs typeface="DejaVu Sans"/>
              </a:rPr>
              <a:t>الأساسيات:</a:t>
            </a:r>
            <a:endParaRPr lang="en-US" sz="2000" b="0" strike="noStrike" spc="-1" dirty="0">
              <a:solidFill>
                <a:srgbClr val="000000"/>
              </a:solidFill>
              <a:latin typeface="Arial"/>
            </a:endParaRPr>
          </a:p>
          <a:p>
            <a:pPr marL="457200" indent="-457200" algn="r" rtl="1">
              <a:lnSpc>
                <a:spcPct val="100000"/>
              </a:lnSpc>
              <a:buClr>
                <a:srgbClr val="000000"/>
              </a:buClr>
              <a:buFont typeface="Trebuchet MS"/>
              <a:buAutoNum type="arabicPeriod"/>
            </a:pPr>
            <a:r>
              <a:rPr lang="ar-YE" sz="2000" b="0" strike="noStrike" spc="-1" dirty="0">
                <a:solidFill>
                  <a:srgbClr val="000000"/>
                </a:solidFill>
                <a:latin typeface="Trebuchet MS"/>
                <a:cs typeface="DejaVu Sans"/>
              </a:rPr>
              <a:t>أساسيات أمن تطبيقات الويب، كفهم عمل الثغرات الشائعة.</a:t>
            </a:r>
            <a:endParaRPr lang="en-US" sz="2000" b="0" strike="noStrike" spc="-1" dirty="0">
              <a:solidFill>
                <a:srgbClr val="000000"/>
              </a:solidFill>
              <a:latin typeface="Arial"/>
            </a:endParaRPr>
          </a:p>
          <a:p>
            <a:pPr marL="457200" indent="-457200" algn="r" rtl="1">
              <a:lnSpc>
                <a:spcPct val="100000"/>
              </a:lnSpc>
              <a:buClr>
                <a:srgbClr val="000000"/>
              </a:buClr>
              <a:buFont typeface="Trebuchet MS"/>
              <a:buAutoNum type="arabicPeriod"/>
            </a:pPr>
            <a:r>
              <a:rPr lang="ar-YE" sz="2000" b="0" strike="noStrike" spc="-1" dirty="0">
                <a:solidFill>
                  <a:srgbClr val="000000"/>
                </a:solidFill>
                <a:latin typeface="Trebuchet MS"/>
                <a:cs typeface="DejaVu Sans"/>
              </a:rPr>
              <a:t>فهم كيفية عمل تطبيقات الويب.</a:t>
            </a:r>
            <a:endParaRPr lang="en-US" sz="2000" b="0" strike="noStrike" spc="-1" dirty="0">
              <a:solidFill>
                <a:srgbClr val="000000"/>
              </a:solidFill>
              <a:latin typeface="Arial"/>
            </a:endParaRPr>
          </a:p>
          <a:p>
            <a:pPr marL="457200" indent="-457200" algn="r" rtl="1">
              <a:lnSpc>
                <a:spcPct val="100000"/>
              </a:lnSpc>
              <a:buClr>
                <a:srgbClr val="000000"/>
              </a:buClr>
              <a:buFont typeface="Trebuchet MS"/>
              <a:buAutoNum type="arabicPeriod"/>
            </a:pPr>
            <a:r>
              <a:rPr lang="ar-YE" sz="2000" b="0" strike="noStrike" spc="-1" dirty="0">
                <a:solidFill>
                  <a:srgbClr val="000000"/>
                </a:solidFill>
                <a:latin typeface="Trebuchet MS"/>
                <a:cs typeface="DejaVu Sans"/>
              </a:rPr>
              <a:t>الإرادة والتعلم المستمر.</a:t>
            </a:r>
            <a:br>
              <a:rPr sz="2000" dirty="0"/>
            </a:br>
            <a:r>
              <a:rPr lang="en-US" sz="2000" b="0" strike="noStrike" spc="-1" dirty="0">
                <a:solidFill>
                  <a:srgbClr val="000000"/>
                </a:solidFill>
                <a:latin typeface="Trebuchet MS"/>
                <a:ea typeface="DejaVu Sans"/>
              </a:rPr>
              <a:t> </a:t>
            </a:r>
            <a:endParaRPr lang="en-US" sz="2000" b="0" strike="noStrike" spc="-1" dirty="0">
              <a:solidFill>
                <a:srgbClr val="000000"/>
              </a:solidFill>
              <a:latin typeface="Arial"/>
            </a:endParaRPr>
          </a:p>
          <a:p>
            <a:pPr algn="ctr" rtl="1">
              <a:lnSpc>
                <a:spcPct val="100000"/>
              </a:lnSpc>
            </a:pPr>
            <a:br>
              <a:rPr sz="2000" dirty="0"/>
            </a:br>
            <a:r>
              <a:rPr lang="ar-YE" sz="2000" b="1" strike="noStrike" spc="-1" dirty="0">
                <a:solidFill>
                  <a:srgbClr val="000000"/>
                </a:solidFill>
                <a:latin typeface="Trebuchet MS"/>
                <a:cs typeface="DejaVu Sans"/>
              </a:rPr>
              <a:t>إضافي:</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YE" sz="2000" b="0" strike="noStrike" spc="-1" dirty="0">
                <a:solidFill>
                  <a:srgbClr val="000000"/>
                </a:solidFill>
                <a:latin typeface="Trebuchet MS"/>
                <a:cs typeface="DejaVu Sans"/>
              </a:rPr>
              <a:t>لغة إنجليزية ممتازة.</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YE" sz="2000" b="0" strike="noStrike" spc="-1" dirty="0">
                <a:solidFill>
                  <a:srgbClr val="000000"/>
                </a:solidFill>
                <a:latin typeface="Trebuchet MS"/>
                <a:cs typeface="DejaVu Sans"/>
              </a:rPr>
              <a:t>تعلم كتابة التقارير (يمكنك الاستعانة مع ب </a:t>
            </a:r>
            <a:r>
              <a:rPr lang="en-US" sz="2000" b="0" strike="noStrike" spc="-1" dirty="0" err="1">
                <a:solidFill>
                  <a:srgbClr val="000000"/>
                </a:solidFill>
                <a:latin typeface="Trebuchet MS"/>
                <a:ea typeface="DejaVu Sans"/>
              </a:rPr>
              <a:t>ChatGPT</a:t>
            </a:r>
            <a:r>
              <a:rPr lang="en-US" sz="2000" b="0" strike="noStrike" spc="-1" dirty="0">
                <a:solidFill>
                  <a:srgbClr val="000000"/>
                </a:solidFill>
                <a:latin typeface="Trebuchet MS"/>
                <a:ea typeface="DejaVu Sans"/>
              </a:rPr>
              <a:t>).</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YE" sz="2000" b="0" strike="noStrike" spc="-1" dirty="0">
                <a:solidFill>
                  <a:srgbClr val="000000"/>
                </a:solidFill>
                <a:latin typeface="Trebuchet MS"/>
                <a:cs typeface="DejaVu Sans"/>
              </a:rPr>
              <a:t>تعلم كيفية التعامل مع الشركات عند تقديم الثغرة. (قراءة التقارير السابقة).</a:t>
            </a:r>
            <a:br>
              <a:rPr sz="2000" dirty="0"/>
            </a:br>
            <a:r>
              <a:rPr lang="en-US" sz="2000" b="0" strike="noStrike" spc="-1" dirty="0">
                <a:solidFill>
                  <a:srgbClr val="000000"/>
                </a:solidFill>
                <a:latin typeface="Trebuchet MS"/>
                <a:ea typeface="DejaVu Sans"/>
              </a:rPr>
              <a:t>....</a:t>
            </a:r>
            <a:endParaRPr lang="en-US" sz="2000" b="0" strike="noStrike" spc="-1" dirty="0">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مربع نص 3"/>
          <p:cNvSpPr/>
          <p:nvPr/>
        </p:nvSpPr>
        <p:spPr>
          <a:xfrm>
            <a:off x="1518120" y="169560"/>
            <a:ext cx="743328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ar-SA" sz="6000" spc="-1" dirty="0">
                <a:solidFill>
                  <a:srgbClr val="000000"/>
                </a:solidFill>
                <a:latin typeface="Trebuchet MS"/>
              </a:rPr>
              <a:t>الإعداد المعرفي</a:t>
            </a:r>
            <a:endParaRPr lang="en-US" sz="6000" spc="-1" dirty="0">
              <a:solidFill>
                <a:srgbClr val="000000"/>
              </a:solidFill>
            </a:endParaRPr>
          </a:p>
        </p:txBody>
      </p:sp>
      <p:sp>
        <p:nvSpPr>
          <p:cNvPr id="95" name="مربع نص 5"/>
          <p:cNvSpPr/>
          <p:nvPr/>
        </p:nvSpPr>
        <p:spPr>
          <a:xfrm>
            <a:off x="911424" y="2501640"/>
            <a:ext cx="8528136" cy="19375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rtl="1">
              <a:lnSpc>
                <a:spcPct val="100000"/>
              </a:lnSpc>
            </a:pPr>
            <a:br>
              <a:rPr sz="2000" dirty="0"/>
            </a:br>
            <a:r>
              <a:rPr lang="ar-YE" sz="2000" b="1" strike="noStrike" spc="-1" dirty="0">
                <a:solidFill>
                  <a:srgbClr val="000000"/>
                </a:solidFill>
                <a:latin typeface="Trebuchet MS"/>
                <a:cs typeface="DejaVu Sans"/>
              </a:rPr>
              <a:t>إضافي:</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YE" sz="2000" b="0" strike="noStrike" spc="-1" dirty="0">
                <a:solidFill>
                  <a:srgbClr val="000000"/>
                </a:solidFill>
                <a:latin typeface="Trebuchet MS"/>
                <a:cs typeface="DejaVu Sans"/>
              </a:rPr>
              <a:t>التعامل مع سطر أوامر لينكس.</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spc="-1" dirty="0">
                <a:solidFill>
                  <a:srgbClr val="000000"/>
                </a:solidFill>
                <a:latin typeface="Trebuchet MS"/>
              </a:rPr>
              <a:t>اساسيات البرمجة.</a:t>
            </a:r>
          </a:p>
          <a:p>
            <a:pPr marL="343080" indent="-343080" algn="r" rtl="1">
              <a:lnSpc>
                <a:spcPct val="100000"/>
              </a:lnSpc>
              <a:buClr>
                <a:srgbClr val="000000"/>
              </a:buClr>
              <a:buFont typeface="Arial"/>
              <a:buChar char="•"/>
            </a:pPr>
            <a:r>
              <a:rPr lang="ar-SA" sz="2000" spc="-1" dirty="0">
                <a:solidFill>
                  <a:srgbClr val="000000"/>
                </a:solidFill>
                <a:latin typeface="Trebuchet MS"/>
              </a:rPr>
              <a:t>أساسيات الشبكات.</a:t>
            </a:r>
            <a:br>
              <a:rPr sz="2000" dirty="0"/>
            </a:br>
            <a:endParaRPr lang="en-US" sz="2000" b="0" strike="noStrike" spc="-1" dirty="0">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مربع نص 3"/>
          <p:cNvSpPr/>
          <p:nvPr/>
        </p:nvSpPr>
        <p:spPr>
          <a:xfrm>
            <a:off x="1631504" y="260648"/>
            <a:ext cx="743328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ar-SA" sz="6000" spc="-1" dirty="0">
                <a:solidFill>
                  <a:srgbClr val="000000"/>
                </a:solidFill>
                <a:latin typeface="Trebuchet MS"/>
              </a:rPr>
              <a:t>مصادر رئيسية للتعلم</a:t>
            </a:r>
            <a:endParaRPr lang="en-US" sz="6000" spc="-1" dirty="0">
              <a:solidFill>
                <a:srgbClr val="000000"/>
              </a:solidFill>
            </a:endParaRPr>
          </a:p>
        </p:txBody>
      </p:sp>
      <p:sp>
        <p:nvSpPr>
          <p:cNvPr id="95" name="مربع نص 5"/>
          <p:cNvSpPr/>
          <p:nvPr/>
        </p:nvSpPr>
        <p:spPr>
          <a:xfrm>
            <a:off x="1001684" y="1916832"/>
            <a:ext cx="8692920" cy="31686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rtl="1">
              <a:lnSpc>
                <a:spcPct val="100000"/>
              </a:lnSpc>
            </a:pPr>
            <a:br>
              <a:rPr sz="2000" dirty="0"/>
            </a:br>
            <a:r>
              <a:rPr lang="ar-SA" sz="2000" b="1" spc="-1" dirty="0">
                <a:solidFill>
                  <a:srgbClr val="000000"/>
                </a:solidFill>
                <a:latin typeface="Trebuchet MS"/>
              </a:rPr>
              <a:t>1- الكتب.</a:t>
            </a:r>
            <a:br>
              <a:rPr lang="ar-SA" sz="2000" b="1" spc="-1" dirty="0">
                <a:solidFill>
                  <a:srgbClr val="000000"/>
                </a:solidFill>
                <a:latin typeface="Trebuchet MS"/>
              </a:rPr>
            </a:br>
            <a:endParaRPr lang="ar-SA" sz="2000" b="1" spc="-1" dirty="0">
              <a:solidFill>
                <a:srgbClr val="000000"/>
              </a:solidFill>
              <a:latin typeface="Trebuchet MS"/>
            </a:endParaRPr>
          </a:p>
          <a:p>
            <a:pPr algn="ctr" rtl="1">
              <a:lnSpc>
                <a:spcPct val="100000"/>
              </a:lnSpc>
            </a:pPr>
            <a:r>
              <a:rPr lang="ar-SA" sz="2000" b="1" strike="noStrike" spc="-1" dirty="0">
                <a:solidFill>
                  <a:srgbClr val="000000"/>
                </a:solidFill>
                <a:latin typeface="Trebuchet MS"/>
              </a:rPr>
              <a:t>2- التقارير المنشورة </a:t>
            </a:r>
            <a:r>
              <a:rPr lang="en-US" sz="2000" b="1" strike="noStrike" spc="-1" dirty="0">
                <a:solidFill>
                  <a:srgbClr val="000000"/>
                </a:solidFill>
                <a:latin typeface="Trebuchet MS"/>
              </a:rPr>
              <a:t>Disclose</a:t>
            </a:r>
            <a:r>
              <a:rPr lang="en-US" sz="2000" b="1" spc="-1" dirty="0">
                <a:solidFill>
                  <a:srgbClr val="000000"/>
                </a:solidFill>
                <a:latin typeface="Trebuchet MS"/>
              </a:rPr>
              <a:t>d reports</a:t>
            </a:r>
            <a:br>
              <a:rPr lang="en-US" sz="2000" b="1" spc="-1" dirty="0">
                <a:solidFill>
                  <a:srgbClr val="000000"/>
                </a:solidFill>
                <a:latin typeface="Trebuchet MS"/>
              </a:rPr>
            </a:br>
            <a:endParaRPr lang="en-US" sz="2000" b="1" spc="-1" dirty="0">
              <a:solidFill>
                <a:srgbClr val="000000"/>
              </a:solidFill>
              <a:latin typeface="Trebuchet MS"/>
            </a:endParaRPr>
          </a:p>
          <a:p>
            <a:pPr algn="ctr"/>
            <a:r>
              <a:rPr lang="ar-SA" sz="2000" b="1" spc="-1" dirty="0">
                <a:solidFill>
                  <a:srgbClr val="000000"/>
                </a:solidFill>
                <a:latin typeface="Trebuchet MS"/>
              </a:rPr>
              <a:t>3- </a:t>
            </a:r>
            <a:r>
              <a:rPr lang="ar-SA" sz="2000" b="1" spc="-1" dirty="0" err="1">
                <a:solidFill>
                  <a:srgbClr val="000000"/>
                </a:solidFill>
                <a:latin typeface="Trebuchet MS"/>
              </a:rPr>
              <a:t>الرايت</a:t>
            </a:r>
            <a:r>
              <a:rPr lang="ar-SA" sz="2000" b="1" spc="-1" dirty="0">
                <a:solidFill>
                  <a:srgbClr val="000000"/>
                </a:solidFill>
                <a:latin typeface="Trebuchet MS"/>
              </a:rPr>
              <a:t> اب على موقع </a:t>
            </a:r>
            <a:r>
              <a:rPr lang="en-US" sz="2000" b="1" spc="-1" dirty="0">
                <a:solidFill>
                  <a:srgbClr val="000000"/>
                </a:solidFill>
                <a:latin typeface="Trebuchet MS"/>
              </a:rPr>
              <a:t>Medium.com</a:t>
            </a:r>
            <a:r>
              <a:rPr lang="ar-SA" sz="2000" b="1" spc="-1" dirty="0">
                <a:solidFill>
                  <a:srgbClr val="000000"/>
                </a:solidFill>
                <a:latin typeface="Trebuchet MS"/>
              </a:rPr>
              <a:t> </a:t>
            </a:r>
            <a:endParaRPr lang="en-US" sz="2000" b="1" spc="-1" dirty="0">
              <a:solidFill>
                <a:srgbClr val="000000"/>
              </a:solidFill>
              <a:latin typeface="Trebuchet MS"/>
            </a:endParaRPr>
          </a:p>
          <a:p>
            <a:pPr algn="ctr"/>
            <a:r>
              <a:rPr lang="en-US" sz="2000" b="1" spc="-1" dirty="0">
                <a:solidFill>
                  <a:srgbClr val="000000"/>
                </a:solidFill>
                <a:latin typeface="Trebuchet MS"/>
              </a:rPr>
              <a:t>[site:*.medium.com | </a:t>
            </a:r>
            <a:r>
              <a:rPr lang="en-US" sz="2000" b="1" spc="-1" dirty="0" err="1">
                <a:solidFill>
                  <a:srgbClr val="000000"/>
                </a:solidFill>
                <a:latin typeface="Trebuchet MS"/>
              </a:rPr>
              <a:t>site:medium.com</a:t>
            </a:r>
            <a:r>
              <a:rPr lang="en-US" sz="2000" b="1" spc="-1" dirty="0">
                <a:solidFill>
                  <a:srgbClr val="000000"/>
                </a:solidFill>
                <a:latin typeface="Trebuchet MS"/>
              </a:rPr>
              <a:t> "Keyword"]</a:t>
            </a:r>
            <a:br>
              <a:rPr lang="ar-SA" sz="2000" b="1" spc="-1" dirty="0">
                <a:solidFill>
                  <a:srgbClr val="000000"/>
                </a:solidFill>
                <a:latin typeface="Trebuchet MS"/>
              </a:rPr>
            </a:br>
            <a:endParaRPr lang="ar-SA" sz="2000" b="1" spc="-1" dirty="0">
              <a:solidFill>
                <a:srgbClr val="000000"/>
              </a:solidFill>
              <a:latin typeface="Trebuchet MS"/>
            </a:endParaRPr>
          </a:p>
          <a:p>
            <a:pPr algn="ctr"/>
            <a:r>
              <a:rPr lang="ar-SA" sz="2000" b="1" spc="-1" dirty="0">
                <a:solidFill>
                  <a:srgbClr val="000000"/>
                </a:solidFill>
                <a:latin typeface="Trebuchet MS"/>
              </a:rPr>
              <a:t>4- الحيل الهاكرز على وسائل التواصل مثل تويتر ولينكد إن...</a:t>
            </a:r>
            <a:br>
              <a:rPr sz="2000" dirty="0"/>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1413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مربع نص 3"/>
          <p:cNvSpPr/>
          <p:nvPr/>
        </p:nvSpPr>
        <p:spPr>
          <a:xfrm>
            <a:off x="1631504" y="-51959"/>
            <a:ext cx="743328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ar-SA" sz="6000" spc="-1" dirty="0">
                <a:solidFill>
                  <a:srgbClr val="000000"/>
                </a:solidFill>
                <a:latin typeface="Trebuchet MS"/>
              </a:rPr>
              <a:t>الكتب</a:t>
            </a:r>
            <a:endParaRPr lang="en-US" sz="6000" spc="-1" dirty="0">
              <a:solidFill>
                <a:srgbClr val="000000"/>
              </a:solidFill>
            </a:endParaRPr>
          </a:p>
        </p:txBody>
      </p:sp>
      <p:pic>
        <p:nvPicPr>
          <p:cNvPr id="2" name="صورة 1">
            <a:extLst>
              <a:ext uri="{FF2B5EF4-FFF2-40B4-BE49-F238E27FC236}">
                <a16:creationId xmlns:a16="http://schemas.microsoft.com/office/drawing/2014/main" id="{7068FA00-E89E-4471-9696-88B622AF52A1}"/>
              </a:ext>
            </a:extLst>
          </p:cNvPr>
          <p:cNvPicPr>
            <a:picLocks noChangeAspect="1"/>
          </p:cNvPicPr>
          <p:nvPr/>
        </p:nvPicPr>
        <p:blipFill>
          <a:blip r:embed="rId2"/>
          <a:stretch>
            <a:fillRect/>
          </a:stretch>
        </p:blipFill>
        <p:spPr>
          <a:xfrm>
            <a:off x="921461" y="808744"/>
            <a:ext cx="2405633" cy="3014405"/>
          </a:xfrm>
          <a:prstGeom prst="rect">
            <a:avLst/>
          </a:prstGeom>
          <a:ln>
            <a:noFill/>
          </a:ln>
          <a:effectLst>
            <a:outerShdw blurRad="292100" dist="139700" dir="2700000" algn="tl" rotWithShape="0">
              <a:srgbClr val="333333">
                <a:alpha val="65000"/>
              </a:srgbClr>
            </a:outerShdw>
          </a:effectLst>
        </p:spPr>
      </p:pic>
      <p:pic>
        <p:nvPicPr>
          <p:cNvPr id="3" name="صورة 2">
            <a:extLst>
              <a:ext uri="{FF2B5EF4-FFF2-40B4-BE49-F238E27FC236}">
                <a16:creationId xmlns:a16="http://schemas.microsoft.com/office/drawing/2014/main" id="{8EF9DDDA-7BAA-4367-89B8-A56705165BF4}"/>
              </a:ext>
            </a:extLst>
          </p:cNvPr>
          <p:cNvPicPr>
            <a:picLocks noChangeAspect="1"/>
          </p:cNvPicPr>
          <p:nvPr/>
        </p:nvPicPr>
        <p:blipFill>
          <a:blip r:embed="rId3"/>
          <a:stretch>
            <a:fillRect/>
          </a:stretch>
        </p:blipFill>
        <p:spPr>
          <a:xfrm>
            <a:off x="3344042" y="796401"/>
            <a:ext cx="2252919" cy="3026748"/>
          </a:xfrm>
          <a:prstGeom prst="rect">
            <a:avLst/>
          </a:prstGeom>
          <a:ln>
            <a:noFill/>
          </a:ln>
          <a:effectLst>
            <a:outerShdw blurRad="292100" dist="139700" dir="2700000" algn="tl" rotWithShape="0">
              <a:srgbClr val="333333">
                <a:alpha val="65000"/>
              </a:srgbClr>
            </a:outerShdw>
          </a:effectLst>
        </p:spPr>
      </p:pic>
      <p:pic>
        <p:nvPicPr>
          <p:cNvPr id="4" name="صورة 3">
            <a:extLst>
              <a:ext uri="{FF2B5EF4-FFF2-40B4-BE49-F238E27FC236}">
                <a16:creationId xmlns:a16="http://schemas.microsoft.com/office/drawing/2014/main" id="{1E701782-8058-4A27-95ED-3CE06E727877}"/>
              </a:ext>
            </a:extLst>
          </p:cNvPr>
          <p:cNvPicPr>
            <a:picLocks noChangeAspect="1"/>
          </p:cNvPicPr>
          <p:nvPr/>
        </p:nvPicPr>
        <p:blipFill>
          <a:blip r:embed="rId4"/>
          <a:stretch>
            <a:fillRect/>
          </a:stretch>
        </p:blipFill>
        <p:spPr>
          <a:xfrm>
            <a:off x="5620514" y="789372"/>
            <a:ext cx="2447889" cy="3026748"/>
          </a:xfrm>
          <a:prstGeom prst="rect">
            <a:avLst/>
          </a:prstGeom>
          <a:ln>
            <a:noFill/>
          </a:ln>
          <a:effectLst>
            <a:outerShdw blurRad="292100" dist="139700" dir="2700000" algn="tl" rotWithShape="0">
              <a:srgbClr val="333333">
                <a:alpha val="65000"/>
              </a:srgbClr>
            </a:outerShdw>
          </a:effectLst>
        </p:spPr>
      </p:pic>
      <p:pic>
        <p:nvPicPr>
          <p:cNvPr id="5" name="صورة 4">
            <a:extLst>
              <a:ext uri="{FF2B5EF4-FFF2-40B4-BE49-F238E27FC236}">
                <a16:creationId xmlns:a16="http://schemas.microsoft.com/office/drawing/2014/main" id="{73F6AE41-C39E-430A-A8B3-7543FF080F5D}"/>
              </a:ext>
            </a:extLst>
          </p:cNvPr>
          <p:cNvPicPr>
            <a:picLocks noChangeAspect="1"/>
          </p:cNvPicPr>
          <p:nvPr/>
        </p:nvPicPr>
        <p:blipFill>
          <a:blip r:embed="rId5"/>
          <a:stretch>
            <a:fillRect/>
          </a:stretch>
        </p:blipFill>
        <p:spPr>
          <a:xfrm>
            <a:off x="8091956" y="796400"/>
            <a:ext cx="2252920" cy="3019719"/>
          </a:xfrm>
          <a:prstGeom prst="rect">
            <a:avLst/>
          </a:prstGeom>
          <a:ln>
            <a:noFill/>
          </a:ln>
          <a:effectLst>
            <a:outerShdw blurRad="292100" dist="139700" dir="2700000" algn="tl" rotWithShape="0">
              <a:srgbClr val="333333">
                <a:alpha val="65000"/>
              </a:srgbClr>
            </a:outerShdw>
          </a:effectLst>
        </p:spPr>
      </p:pic>
      <p:pic>
        <p:nvPicPr>
          <p:cNvPr id="6" name="صورة 5">
            <a:extLst>
              <a:ext uri="{FF2B5EF4-FFF2-40B4-BE49-F238E27FC236}">
                <a16:creationId xmlns:a16="http://schemas.microsoft.com/office/drawing/2014/main" id="{46B764AE-3DF0-44F4-A01A-5BC072C7D0C0}"/>
              </a:ext>
            </a:extLst>
          </p:cNvPr>
          <p:cNvPicPr>
            <a:picLocks noChangeAspect="1"/>
          </p:cNvPicPr>
          <p:nvPr/>
        </p:nvPicPr>
        <p:blipFill>
          <a:blip r:embed="rId6"/>
          <a:stretch>
            <a:fillRect/>
          </a:stretch>
        </p:blipFill>
        <p:spPr>
          <a:xfrm>
            <a:off x="2711624" y="3861048"/>
            <a:ext cx="2252918" cy="2772385"/>
          </a:xfrm>
          <a:prstGeom prst="rect">
            <a:avLst/>
          </a:prstGeom>
          <a:ln>
            <a:noFill/>
          </a:ln>
          <a:effectLst>
            <a:outerShdw blurRad="292100" dist="139700" dir="2700000" algn="tl" rotWithShape="0">
              <a:srgbClr val="333333">
                <a:alpha val="65000"/>
              </a:srgbClr>
            </a:outerShdw>
          </a:effectLst>
        </p:spPr>
      </p:pic>
      <p:pic>
        <p:nvPicPr>
          <p:cNvPr id="7" name="صورة 6">
            <a:extLst>
              <a:ext uri="{FF2B5EF4-FFF2-40B4-BE49-F238E27FC236}">
                <a16:creationId xmlns:a16="http://schemas.microsoft.com/office/drawing/2014/main" id="{F880651A-E663-43CD-B003-FDD36A82DBE0}"/>
              </a:ext>
            </a:extLst>
          </p:cNvPr>
          <p:cNvPicPr>
            <a:picLocks noChangeAspect="1"/>
          </p:cNvPicPr>
          <p:nvPr/>
        </p:nvPicPr>
        <p:blipFill>
          <a:blip r:embed="rId7"/>
          <a:stretch>
            <a:fillRect/>
          </a:stretch>
        </p:blipFill>
        <p:spPr>
          <a:xfrm>
            <a:off x="5519936" y="3861049"/>
            <a:ext cx="2252918" cy="2772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4536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مربع نص 3"/>
          <p:cNvSpPr/>
          <p:nvPr/>
        </p:nvSpPr>
        <p:spPr>
          <a:xfrm>
            <a:off x="1631504" y="260648"/>
            <a:ext cx="743328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ar-SA" sz="6000" spc="-1" dirty="0">
                <a:solidFill>
                  <a:srgbClr val="000000"/>
                </a:solidFill>
                <a:latin typeface="Trebuchet MS"/>
              </a:rPr>
              <a:t>التقارير المنشورة</a:t>
            </a:r>
            <a:endParaRPr lang="en-US" sz="6000" spc="-1" dirty="0">
              <a:solidFill>
                <a:srgbClr val="000000"/>
              </a:solidFill>
            </a:endParaRPr>
          </a:p>
        </p:txBody>
      </p:sp>
      <p:sp>
        <p:nvSpPr>
          <p:cNvPr id="95" name="مربع نص 5"/>
          <p:cNvSpPr/>
          <p:nvPr/>
        </p:nvSpPr>
        <p:spPr>
          <a:xfrm>
            <a:off x="1343472" y="1844677"/>
            <a:ext cx="8692920" cy="31686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rtl="0">
              <a:lnSpc>
                <a:spcPct val="100000"/>
              </a:lnSpc>
            </a:pPr>
            <a:br>
              <a:rPr sz="2000" dirty="0"/>
            </a:br>
            <a:r>
              <a:rPr lang="en-US" sz="2000" b="1" spc="-1" dirty="0">
                <a:solidFill>
                  <a:srgbClr val="000000"/>
                </a:solidFill>
                <a:latin typeface="Trebuchet MS"/>
              </a:rPr>
              <a:t>1. </a:t>
            </a:r>
            <a:r>
              <a:rPr lang="en-US" sz="2000" b="1" spc="-1" dirty="0">
                <a:solidFill>
                  <a:srgbClr val="000000"/>
                </a:solidFill>
                <a:latin typeface="Trebuchet MS"/>
                <a:hlinkClick r:id="rId2"/>
              </a:rPr>
              <a:t>https://hackerone.com/hacktivity/overview</a:t>
            </a:r>
            <a:br>
              <a:rPr lang="en-US" sz="2000" b="1" spc="-1" dirty="0">
                <a:solidFill>
                  <a:srgbClr val="000000"/>
                </a:solidFill>
                <a:latin typeface="Trebuchet MS"/>
              </a:rPr>
            </a:br>
            <a:endParaRPr lang="en-US" sz="2000" b="1" spc="-1" dirty="0">
              <a:solidFill>
                <a:srgbClr val="000000"/>
              </a:solidFill>
              <a:latin typeface="Trebuchet MS"/>
            </a:endParaRPr>
          </a:p>
          <a:p>
            <a:pPr algn="ctr" rtl="0">
              <a:lnSpc>
                <a:spcPct val="100000"/>
              </a:lnSpc>
            </a:pPr>
            <a:r>
              <a:rPr lang="en-US" sz="2000" b="1" spc="-1" dirty="0">
                <a:solidFill>
                  <a:srgbClr val="000000"/>
                </a:solidFill>
                <a:latin typeface="Trebuchet MS"/>
              </a:rPr>
              <a:t>2- </a:t>
            </a:r>
            <a:r>
              <a:rPr lang="en-US" sz="2000" b="1" spc="-1" dirty="0">
                <a:solidFill>
                  <a:srgbClr val="000000"/>
                </a:solidFill>
                <a:latin typeface="Trebuchet MS"/>
                <a:hlinkClick r:id="rId3"/>
              </a:rPr>
              <a:t>https://huntr.dev/bounties/hacktivity</a:t>
            </a:r>
            <a:endParaRPr lang="en-US" sz="2000" b="1" spc="-1" dirty="0">
              <a:solidFill>
                <a:srgbClr val="000000"/>
              </a:solidFill>
              <a:latin typeface="Trebuchet MS"/>
            </a:endParaRPr>
          </a:p>
          <a:p>
            <a:pPr algn="ctr" rtl="0">
              <a:lnSpc>
                <a:spcPct val="100000"/>
              </a:lnSpc>
            </a:pPr>
            <a:endParaRPr lang="en-US" sz="2000" b="1" spc="-1" dirty="0">
              <a:solidFill>
                <a:srgbClr val="000000"/>
              </a:solidFill>
              <a:latin typeface="Trebuchet MS"/>
            </a:endParaRPr>
          </a:p>
          <a:p>
            <a:pPr algn="ctr" rtl="0">
              <a:lnSpc>
                <a:spcPct val="100000"/>
              </a:lnSpc>
            </a:pPr>
            <a:r>
              <a:rPr lang="en-US" sz="2000" b="1" spc="-1" dirty="0">
                <a:solidFill>
                  <a:srgbClr val="000000"/>
                </a:solidFill>
                <a:latin typeface="Trebuchet MS"/>
              </a:rPr>
              <a:t>….</a:t>
            </a:r>
          </a:p>
          <a:p>
            <a:pPr algn="ctr" rtl="0">
              <a:lnSpc>
                <a:spcPct val="100000"/>
              </a:lnSpc>
            </a:pPr>
            <a:endParaRPr lang="en-US" sz="2000" b="1" spc="-1" dirty="0">
              <a:solidFill>
                <a:srgbClr val="000000"/>
              </a:solidFill>
              <a:latin typeface="Trebuchet MS"/>
            </a:endParaRPr>
          </a:p>
          <a:p>
            <a:pPr algn="ctr" rtl="0">
              <a:lnSpc>
                <a:spcPct val="100000"/>
              </a:lnSpc>
            </a:pPr>
            <a:endParaRPr lang="en-US" sz="2000" b="1" spc="-1" dirty="0">
              <a:solidFill>
                <a:srgbClr val="000000"/>
              </a:solidFill>
              <a:latin typeface="Trebuchet MS"/>
            </a:endParaRPr>
          </a:p>
          <a:p>
            <a:pPr algn="ctr" rtl="0">
              <a:lnSpc>
                <a:spcPct val="100000"/>
              </a:lnSpc>
            </a:pPr>
            <a:br>
              <a:rPr sz="2000" dirty="0"/>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414102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مربع نص 3"/>
          <p:cNvSpPr/>
          <p:nvPr/>
        </p:nvSpPr>
        <p:spPr>
          <a:xfrm>
            <a:off x="1631504" y="260648"/>
            <a:ext cx="743328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ar-SA" sz="6000" b="1" spc="-1" dirty="0" err="1">
                <a:solidFill>
                  <a:srgbClr val="000000"/>
                </a:solidFill>
                <a:latin typeface="Trebuchet MS"/>
              </a:rPr>
              <a:t>الرايت</a:t>
            </a:r>
            <a:r>
              <a:rPr lang="ar-SA" sz="6000" b="1" spc="-1" dirty="0">
                <a:solidFill>
                  <a:srgbClr val="000000"/>
                </a:solidFill>
                <a:latin typeface="Trebuchet MS"/>
              </a:rPr>
              <a:t> ابس </a:t>
            </a:r>
            <a:r>
              <a:rPr lang="en-US" sz="6000" b="1" spc="-1" dirty="0">
                <a:solidFill>
                  <a:srgbClr val="000000"/>
                </a:solidFill>
                <a:latin typeface="Trebuchet MS"/>
              </a:rPr>
              <a:t>Write-ups</a:t>
            </a:r>
            <a:endParaRPr lang="en-US" sz="6000" spc="-1" dirty="0">
              <a:solidFill>
                <a:srgbClr val="000000"/>
              </a:solidFill>
            </a:endParaRPr>
          </a:p>
        </p:txBody>
      </p:sp>
      <p:sp>
        <p:nvSpPr>
          <p:cNvPr id="95" name="مربع نص 5"/>
          <p:cNvSpPr/>
          <p:nvPr/>
        </p:nvSpPr>
        <p:spPr>
          <a:xfrm>
            <a:off x="1055440" y="2420888"/>
            <a:ext cx="8692920" cy="37841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rtl="0">
              <a:lnSpc>
                <a:spcPct val="100000"/>
              </a:lnSpc>
            </a:pPr>
            <a:r>
              <a:rPr lang="ar-SA" sz="2000" b="1" spc="-1" dirty="0" err="1">
                <a:solidFill>
                  <a:srgbClr val="000000"/>
                </a:solidFill>
                <a:latin typeface="Trebuchet MS"/>
              </a:rPr>
              <a:t>الرايت</a:t>
            </a:r>
            <a:r>
              <a:rPr lang="ar-SA" sz="2000" b="1" spc="-1" dirty="0">
                <a:solidFill>
                  <a:srgbClr val="000000"/>
                </a:solidFill>
                <a:latin typeface="Trebuchet MS"/>
              </a:rPr>
              <a:t> اب: هي المقالات التي يحكي فيها الهاكرز تجاربهم عند اكتشاف الثغرات الأمنية.</a:t>
            </a:r>
          </a:p>
          <a:p>
            <a:pPr algn="ctr" rtl="0">
              <a:lnSpc>
                <a:spcPct val="100000"/>
              </a:lnSpc>
            </a:pPr>
            <a:endParaRPr lang="ar-SA" sz="2000" b="1" spc="-1" dirty="0">
              <a:solidFill>
                <a:srgbClr val="000000"/>
              </a:solidFill>
              <a:latin typeface="Trebuchet MS"/>
            </a:endParaRPr>
          </a:p>
          <a:p>
            <a:pPr algn="ctr" rtl="0">
              <a:lnSpc>
                <a:spcPct val="100000"/>
              </a:lnSpc>
            </a:pPr>
            <a:r>
              <a:rPr lang="ar-SA" sz="2000" b="1" spc="-1" dirty="0">
                <a:solidFill>
                  <a:srgbClr val="000000"/>
                </a:solidFill>
                <a:latin typeface="Trebuchet MS"/>
              </a:rPr>
              <a:t>ابرز المواقع التي يكتبون فيها:</a:t>
            </a:r>
          </a:p>
          <a:p>
            <a:pPr marL="457200" indent="-457200" algn="ctr" rtl="0">
              <a:lnSpc>
                <a:spcPct val="100000"/>
              </a:lnSpc>
              <a:buFont typeface="+mj-lt"/>
              <a:buAutoNum type="arabicPeriod"/>
            </a:pPr>
            <a:r>
              <a:rPr lang="en-US" sz="2000" b="1" spc="-1" dirty="0">
                <a:solidFill>
                  <a:srgbClr val="000000"/>
                </a:solidFill>
                <a:latin typeface="Trebuchet MS"/>
              </a:rPr>
              <a:t>Medium.com</a:t>
            </a:r>
          </a:p>
          <a:p>
            <a:pPr marL="457200" indent="-457200" algn="ctr" rtl="0">
              <a:lnSpc>
                <a:spcPct val="100000"/>
              </a:lnSpc>
              <a:buFont typeface="+mj-lt"/>
              <a:buAutoNum type="arabicPeriod"/>
            </a:pPr>
            <a:r>
              <a:rPr lang="en-US" sz="2000" b="1" spc="-1" dirty="0">
                <a:solidFill>
                  <a:srgbClr val="000000"/>
                </a:solidFill>
                <a:latin typeface="Trebuchet MS"/>
                <a:hlinkClick r:id="rId2"/>
              </a:rPr>
              <a:t>https://infosecwriteups.com/</a:t>
            </a:r>
            <a:r>
              <a:rPr lang="en-US" sz="2000" b="1" spc="-1" dirty="0">
                <a:solidFill>
                  <a:srgbClr val="000000"/>
                </a:solidFill>
                <a:latin typeface="Trebuchet MS"/>
              </a:rPr>
              <a:t> </a:t>
            </a:r>
          </a:p>
          <a:p>
            <a:pPr marL="457200" indent="-457200" algn="ctr" rtl="0">
              <a:lnSpc>
                <a:spcPct val="100000"/>
              </a:lnSpc>
              <a:buFont typeface="+mj-lt"/>
              <a:buAutoNum type="arabicPeriod"/>
            </a:pPr>
            <a:endParaRPr lang="en-US" sz="2000" b="1" spc="-1" dirty="0">
              <a:solidFill>
                <a:srgbClr val="000000"/>
              </a:solidFill>
              <a:latin typeface="Trebuchet MS"/>
            </a:endParaRPr>
          </a:p>
          <a:p>
            <a:pPr algn="ctr" rtl="0">
              <a:lnSpc>
                <a:spcPct val="100000"/>
              </a:lnSpc>
            </a:pPr>
            <a:r>
              <a:rPr lang="nn-NO" sz="2000" b="1" spc="-1" dirty="0">
                <a:solidFill>
                  <a:srgbClr val="000000"/>
                </a:solidFill>
                <a:latin typeface="Trebuchet MS"/>
              </a:rPr>
              <a:t>site:*.medium.com | site:medium.com </a:t>
            </a:r>
          </a:p>
          <a:p>
            <a:pPr algn="ctr" rtl="0">
              <a:lnSpc>
                <a:spcPct val="100000"/>
              </a:lnSpc>
            </a:pPr>
            <a:r>
              <a:rPr lang="nn-NO" sz="2000" b="1" spc="-1" dirty="0">
                <a:solidFill>
                  <a:srgbClr val="000000"/>
                </a:solidFill>
                <a:latin typeface="Trebuchet MS"/>
              </a:rPr>
              <a:t>Site:infosecwriteups.com </a:t>
            </a:r>
          </a:p>
          <a:p>
            <a:pPr algn="ctr" rtl="0">
              <a:lnSpc>
                <a:spcPct val="100000"/>
              </a:lnSpc>
            </a:pPr>
            <a:r>
              <a:rPr lang="en-US" sz="2000" b="1" spc="-1" dirty="0">
                <a:solidFill>
                  <a:srgbClr val="000000"/>
                </a:solidFill>
                <a:latin typeface="Trebuchet MS"/>
              </a:rPr>
              <a:t>…..</a:t>
            </a:r>
          </a:p>
          <a:p>
            <a:pPr algn="ctr" rtl="0">
              <a:lnSpc>
                <a:spcPct val="100000"/>
              </a:lnSpc>
            </a:pPr>
            <a:endParaRPr lang="en-US" sz="2000" b="1" spc="-1" dirty="0">
              <a:solidFill>
                <a:srgbClr val="000000"/>
              </a:solidFill>
              <a:latin typeface="Trebuchet MS"/>
            </a:endParaRPr>
          </a:p>
          <a:p>
            <a:pPr algn="ctr" rtl="0">
              <a:lnSpc>
                <a:spcPct val="100000"/>
              </a:lnSpc>
            </a:pPr>
            <a:br>
              <a:rPr sz="2000" dirty="0"/>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747256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مربع نص 3"/>
          <p:cNvSpPr/>
          <p:nvPr/>
        </p:nvSpPr>
        <p:spPr>
          <a:xfrm>
            <a:off x="1631504" y="260648"/>
            <a:ext cx="7433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ar-SA" sz="4800" b="1" spc="-1" dirty="0">
                <a:solidFill>
                  <a:srgbClr val="000000"/>
                </a:solidFill>
                <a:latin typeface="Trebuchet MS"/>
              </a:rPr>
              <a:t>حيل الهاكرز على وسائل التواصل</a:t>
            </a:r>
            <a:endParaRPr lang="en-US" sz="4800" spc="-1" dirty="0">
              <a:solidFill>
                <a:srgbClr val="000000"/>
              </a:solidFill>
            </a:endParaRPr>
          </a:p>
        </p:txBody>
      </p:sp>
      <p:sp>
        <p:nvSpPr>
          <p:cNvPr id="95" name="مربع نص 5"/>
          <p:cNvSpPr/>
          <p:nvPr/>
        </p:nvSpPr>
        <p:spPr>
          <a:xfrm>
            <a:off x="1001684" y="2780928"/>
            <a:ext cx="8692920" cy="188053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ctr" rtl="1">
              <a:lnSpc>
                <a:spcPct val="150000"/>
              </a:lnSpc>
              <a:buFont typeface="+mj-lt"/>
              <a:buAutoNum type="arabicPeriod"/>
            </a:pPr>
            <a:r>
              <a:rPr lang="ar-SA" sz="2000" b="1" spc="-1" dirty="0" err="1">
                <a:solidFill>
                  <a:srgbClr val="000000"/>
                </a:solidFill>
                <a:latin typeface="Trebuchet MS"/>
              </a:rPr>
              <a:t>الهاشتاق</a:t>
            </a:r>
            <a:r>
              <a:rPr lang="ar-SA" sz="2000" b="1" spc="-1" dirty="0">
                <a:solidFill>
                  <a:srgbClr val="000000"/>
                </a:solidFill>
                <a:latin typeface="Trebuchet MS"/>
              </a:rPr>
              <a:t> </a:t>
            </a:r>
            <a:r>
              <a:rPr lang="en-US" sz="2000" b="1" spc="-1" dirty="0">
                <a:solidFill>
                  <a:srgbClr val="000000"/>
                </a:solidFill>
                <a:latin typeface="Trebuchet MS"/>
              </a:rPr>
              <a:t> #</a:t>
            </a:r>
            <a:r>
              <a:rPr lang="en-US" sz="2000" b="1" spc="-1" dirty="0" err="1">
                <a:solidFill>
                  <a:srgbClr val="000000"/>
                </a:solidFill>
                <a:latin typeface="Trebuchet MS"/>
              </a:rPr>
              <a:t>bugbountytips</a:t>
            </a:r>
            <a:r>
              <a:rPr lang="en-US" sz="2000" b="1" spc="-1" dirty="0">
                <a:solidFill>
                  <a:srgbClr val="000000"/>
                </a:solidFill>
                <a:latin typeface="Trebuchet MS"/>
              </a:rPr>
              <a:t> </a:t>
            </a:r>
            <a:r>
              <a:rPr lang="ar-SA" sz="2000" b="1" spc="-1" dirty="0">
                <a:solidFill>
                  <a:srgbClr val="000000"/>
                </a:solidFill>
                <a:latin typeface="Trebuchet MS"/>
              </a:rPr>
              <a:t>على منصة </a:t>
            </a:r>
            <a:r>
              <a:rPr lang="en-US" sz="2000" b="1" spc="-1" dirty="0">
                <a:solidFill>
                  <a:srgbClr val="000000"/>
                </a:solidFill>
                <a:latin typeface="Trebuchet MS"/>
              </a:rPr>
              <a:t>X</a:t>
            </a:r>
            <a:r>
              <a:rPr lang="ar-SA" sz="2000" b="1" spc="-1" dirty="0">
                <a:solidFill>
                  <a:srgbClr val="000000"/>
                </a:solidFill>
                <a:latin typeface="Trebuchet MS"/>
              </a:rPr>
              <a:t> (تويتر).</a:t>
            </a:r>
          </a:p>
          <a:p>
            <a:pPr marL="457200" indent="-457200" algn="ctr" rtl="1">
              <a:lnSpc>
                <a:spcPct val="150000"/>
              </a:lnSpc>
              <a:buFont typeface="+mj-lt"/>
              <a:buAutoNum type="arabicPeriod"/>
            </a:pPr>
            <a:r>
              <a:rPr lang="ar-SA" sz="2000" b="1" spc="-1" dirty="0">
                <a:solidFill>
                  <a:srgbClr val="000000"/>
                </a:solidFill>
                <a:latin typeface="Trebuchet MS"/>
              </a:rPr>
              <a:t>المنشورات على لينكد إن.</a:t>
            </a:r>
            <a:br>
              <a:rPr lang="ar-SA" sz="2000" b="1" spc="-1" dirty="0">
                <a:solidFill>
                  <a:srgbClr val="000000"/>
                </a:solidFill>
                <a:latin typeface="Trebuchet MS"/>
              </a:rPr>
            </a:br>
            <a:br>
              <a:rPr sz="2000" dirty="0"/>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94699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مربع نص 5"/>
          <p:cNvSpPr/>
          <p:nvPr/>
        </p:nvSpPr>
        <p:spPr>
          <a:xfrm>
            <a:off x="839416" y="3212976"/>
            <a:ext cx="8692920" cy="14188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50000"/>
              </a:lnSpc>
            </a:pPr>
            <a:r>
              <a:rPr lang="en-US" sz="2000" b="1" spc="-1" dirty="0" err="1">
                <a:solidFill>
                  <a:srgbClr val="000000"/>
                </a:solidFill>
                <a:latin typeface="Trebuchet MS"/>
              </a:rPr>
              <a:t>Bug_Bounty_Career</a:t>
            </a:r>
            <a:r>
              <a:rPr lang="en-US" sz="2000" b="1" spc="-1" dirty="0">
                <a:solidFill>
                  <a:srgbClr val="000000"/>
                </a:solidFill>
                <a:latin typeface="Trebuchet MS"/>
              </a:rPr>
              <a:t> @</a:t>
            </a:r>
            <a:r>
              <a:rPr lang="en-US" sz="2000" b="1" spc="-1" dirty="0" err="1">
                <a:solidFill>
                  <a:srgbClr val="000000"/>
                </a:solidFill>
                <a:latin typeface="Trebuchet MS"/>
              </a:rPr>
              <a:t>Library_Sec</a:t>
            </a:r>
            <a:r>
              <a:rPr lang="en-US" sz="2000" b="1" spc="-1" dirty="0">
                <a:solidFill>
                  <a:srgbClr val="000000"/>
                </a:solidFill>
                <a:latin typeface="Trebuchet MS"/>
              </a:rPr>
              <a:t> @LibrarySecBackups.pdf</a:t>
            </a:r>
            <a:br>
              <a:rPr lang="ar-SA" sz="2000" b="1" spc="-1" dirty="0">
                <a:solidFill>
                  <a:srgbClr val="000000"/>
                </a:solidFill>
                <a:latin typeface="Trebuchet MS"/>
              </a:rPr>
            </a:br>
            <a:br>
              <a:rPr sz="2000" dirty="0"/>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03084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مربع نص 3"/>
          <p:cNvSpPr/>
          <p:nvPr/>
        </p:nvSpPr>
        <p:spPr>
          <a:xfrm>
            <a:off x="3003778" y="457200"/>
            <a:ext cx="4852203"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إعداد بيئة الاختراق</a:t>
            </a:r>
            <a:endParaRPr lang="en-US" sz="6000" b="0" strike="noStrike" spc="-1" dirty="0">
              <a:solidFill>
                <a:srgbClr val="000000"/>
              </a:solidFill>
              <a:latin typeface="Arial"/>
            </a:endParaRPr>
          </a:p>
        </p:txBody>
      </p:sp>
      <p:sp>
        <p:nvSpPr>
          <p:cNvPr id="97" name="مربع نص 5"/>
          <p:cNvSpPr/>
          <p:nvPr/>
        </p:nvSpPr>
        <p:spPr>
          <a:xfrm>
            <a:off x="767408" y="2564904"/>
            <a:ext cx="8692920" cy="286086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rtl="1">
              <a:lnSpc>
                <a:spcPct val="100000"/>
              </a:lnSpc>
            </a:pPr>
            <a:r>
              <a:rPr lang="ar-YE" sz="2000" b="1" strike="noStrike" spc="-1" dirty="0">
                <a:solidFill>
                  <a:srgbClr val="000000"/>
                </a:solidFill>
                <a:latin typeface="Trebuchet MS"/>
                <a:cs typeface="DejaVu Sans"/>
              </a:rPr>
              <a:t>من على الاندرويد:</a:t>
            </a:r>
            <a:endParaRPr lang="en-US" sz="2000" b="0" strike="noStrike" spc="-1" dirty="0">
              <a:solidFill>
                <a:srgbClr val="000000"/>
              </a:solidFill>
              <a:latin typeface="Arial"/>
            </a:endParaRPr>
          </a:p>
          <a:p>
            <a:pPr algn="r" rtl="1">
              <a:lnSpc>
                <a:spcPct val="100000"/>
              </a:lnSpc>
            </a:pPr>
            <a:r>
              <a:rPr lang="en-US" sz="2000" b="0" strike="noStrike" spc="-1" dirty="0">
                <a:solidFill>
                  <a:srgbClr val="000000"/>
                </a:solidFill>
                <a:latin typeface="Trebuchet MS"/>
                <a:ea typeface="DejaVu Sans"/>
              </a:rPr>
              <a:t> </a:t>
            </a:r>
            <a:br>
              <a:rPr sz="2000" dirty="0"/>
            </a:br>
            <a:r>
              <a:rPr lang="ar-YE" sz="2000" b="0" strike="noStrike" spc="-1" dirty="0">
                <a:solidFill>
                  <a:srgbClr val="000000"/>
                </a:solidFill>
                <a:latin typeface="Trebuchet MS"/>
                <a:cs typeface="DejaVu Sans"/>
              </a:rPr>
              <a:t>تطبيق </a:t>
            </a:r>
            <a:r>
              <a:rPr lang="ar-YE" sz="2000" b="0" strike="noStrike" spc="-1" dirty="0" err="1">
                <a:solidFill>
                  <a:srgbClr val="000000"/>
                </a:solidFill>
                <a:latin typeface="Trebuchet MS"/>
                <a:cs typeface="DejaVu Sans"/>
              </a:rPr>
              <a:t>تيرمكس</a:t>
            </a:r>
            <a:r>
              <a:rPr lang="en-US" sz="2000" spc="-1" dirty="0">
                <a:solidFill>
                  <a:srgbClr val="000000"/>
                </a:solidFill>
                <a:latin typeface="Trebuchet MS"/>
                <a:cs typeface="DejaVu Sans"/>
              </a:rPr>
              <a:t>   </a:t>
            </a:r>
            <a:r>
              <a:rPr lang="ar-SA" sz="2000" spc="-1" dirty="0">
                <a:solidFill>
                  <a:srgbClr val="000000"/>
                </a:solidFill>
                <a:latin typeface="Trebuchet MS"/>
                <a:cs typeface="DejaVu Sans"/>
              </a:rPr>
              <a:t> أو استخدام </a:t>
            </a:r>
            <a:r>
              <a:rPr lang="en-US" sz="2000" spc="-1" dirty="0">
                <a:solidFill>
                  <a:srgbClr val="000000"/>
                </a:solidFill>
                <a:latin typeface="Trebuchet MS"/>
                <a:cs typeface="DejaVu Sans"/>
              </a:rPr>
              <a:t>VPS</a:t>
            </a:r>
            <a:r>
              <a:rPr lang="ar-SA" sz="2000" spc="-1" dirty="0">
                <a:solidFill>
                  <a:srgbClr val="000000"/>
                </a:solidFill>
                <a:latin typeface="Trebuchet MS"/>
                <a:cs typeface="DejaVu Sans"/>
              </a:rPr>
              <a:t> أو </a:t>
            </a:r>
            <a:r>
              <a:rPr lang="en-US" sz="2000" spc="-1" dirty="0">
                <a:solidFill>
                  <a:srgbClr val="000000"/>
                </a:solidFill>
                <a:latin typeface="Trebuchet MS"/>
                <a:cs typeface="DejaVu Sans"/>
              </a:rPr>
              <a:t>RDP</a:t>
            </a:r>
            <a:endParaRPr lang="en-US" sz="2000" b="0" strike="noStrike" spc="-1" dirty="0">
              <a:solidFill>
                <a:srgbClr val="000000"/>
              </a:solidFill>
              <a:latin typeface="Arial"/>
            </a:endParaRPr>
          </a:p>
          <a:p>
            <a:pPr algn="ctr" rtl="1">
              <a:lnSpc>
                <a:spcPct val="100000"/>
              </a:lnSpc>
            </a:pPr>
            <a:br>
              <a:rPr sz="2000" dirty="0"/>
            </a:br>
            <a:r>
              <a:rPr lang="ar-YE" sz="2000" b="1" strike="noStrike" spc="-1" dirty="0">
                <a:solidFill>
                  <a:srgbClr val="000000"/>
                </a:solidFill>
                <a:latin typeface="Trebuchet MS"/>
                <a:cs typeface="DejaVu Sans"/>
              </a:rPr>
              <a:t>جهاز الحاسوب:</a:t>
            </a:r>
            <a:r>
              <a:rPr lang="en-US" sz="2000" b="0" strike="noStrike" spc="-1" dirty="0">
                <a:solidFill>
                  <a:srgbClr val="000000"/>
                </a:solidFill>
                <a:latin typeface="Trebuchet MS"/>
                <a:ea typeface="DejaVu Sans"/>
              </a:rPr>
              <a:t> </a:t>
            </a:r>
            <a:endParaRPr lang="en-US" sz="2000" b="0" strike="noStrike" spc="-1" dirty="0">
              <a:solidFill>
                <a:srgbClr val="000000"/>
              </a:solidFill>
              <a:latin typeface="Arial"/>
            </a:endParaRPr>
          </a:p>
          <a:p>
            <a:pPr algn="ctr" rtl="1">
              <a:lnSpc>
                <a:spcPct val="100000"/>
              </a:lnSpc>
            </a:pPr>
            <a:endParaRPr lang="en-US" sz="2000" b="0" strike="noStrike" spc="-1" dirty="0">
              <a:solidFill>
                <a:srgbClr val="000000"/>
              </a:solidFill>
              <a:latin typeface="Arial"/>
            </a:endParaRPr>
          </a:p>
          <a:p>
            <a:pPr rtl="1">
              <a:lnSpc>
                <a:spcPct val="100000"/>
              </a:lnSpc>
            </a:pPr>
            <a:r>
              <a:rPr lang="ar-YE" sz="2000" b="0" strike="noStrike" spc="-1" dirty="0">
                <a:solidFill>
                  <a:srgbClr val="000000"/>
                </a:solidFill>
                <a:latin typeface="Trebuchet MS"/>
                <a:cs typeface="DejaVu Sans"/>
              </a:rPr>
              <a:t>تثبيت أحد توزيعات لينكس المخصصة </a:t>
            </a:r>
            <a:r>
              <a:rPr lang="ar-YE" sz="2000" b="0" strike="noStrike" spc="-1" dirty="0" err="1">
                <a:solidFill>
                  <a:srgbClr val="000000"/>
                </a:solidFill>
                <a:latin typeface="Trebuchet MS"/>
                <a:cs typeface="DejaVu Sans"/>
              </a:rPr>
              <a:t>لأختبار</a:t>
            </a:r>
            <a:r>
              <a:rPr lang="ar-YE" sz="2000" b="0" strike="noStrike" spc="-1" dirty="0">
                <a:solidFill>
                  <a:srgbClr val="000000"/>
                </a:solidFill>
                <a:latin typeface="Trebuchet MS"/>
                <a:cs typeface="DejaVu Sans"/>
              </a:rPr>
              <a:t> </a:t>
            </a:r>
            <a:r>
              <a:rPr lang="ar-YE" sz="2000" b="0" strike="noStrike" spc="-1" dirty="0" err="1">
                <a:solidFill>
                  <a:srgbClr val="000000"/>
                </a:solidFill>
                <a:latin typeface="Trebuchet MS"/>
                <a:cs typeface="DejaVu Sans"/>
              </a:rPr>
              <a:t>الأختراق</a:t>
            </a:r>
            <a:r>
              <a:rPr lang="ar-YE" sz="2000" b="0" strike="noStrike" spc="-1" dirty="0">
                <a:solidFill>
                  <a:srgbClr val="000000"/>
                </a:solidFill>
                <a:latin typeface="Trebuchet MS"/>
                <a:cs typeface="DejaVu Sans"/>
              </a:rPr>
              <a:t> مثل كالي لينكس أو </a:t>
            </a:r>
            <a:r>
              <a:rPr lang="en-US" sz="2000" b="0" strike="noStrike" spc="-1" dirty="0">
                <a:solidFill>
                  <a:srgbClr val="000000"/>
                </a:solidFill>
                <a:latin typeface="Trebuchet MS"/>
                <a:ea typeface="DejaVu Sans"/>
              </a:rPr>
              <a:t>Parrot Sec OS.</a:t>
            </a:r>
            <a:br>
              <a:rPr lang="ar-SA" sz="2000" b="0" strike="noStrike" spc="-1" dirty="0">
                <a:solidFill>
                  <a:srgbClr val="000000"/>
                </a:solidFill>
                <a:latin typeface="Trebuchet MS"/>
                <a:ea typeface="DejaVu Sans"/>
              </a:rPr>
            </a:br>
            <a:r>
              <a:rPr lang="ar-SA" sz="2000" b="0" strike="noStrike" spc="-1" dirty="0">
                <a:solidFill>
                  <a:srgbClr val="000000"/>
                </a:solidFill>
                <a:latin typeface="Trebuchet MS"/>
                <a:ea typeface="DejaVu Sans"/>
              </a:rPr>
              <a:t>....</a:t>
            </a:r>
            <a:br>
              <a:rPr sz="2000" dirty="0"/>
            </a:br>
            <a:endParaRPr lang="en-US" sz="20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مربع نص 3"/>
          <p:cNvSpPr/>
          <p:nvPr/>
        </p:nvSpPr>
        <p:spPr>
          <a:xfrm>
            <a:off x="3431704" y="692696"/>
            <a:ext cx="3870908" cy="76798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YE" sz="4400" b="0" strike="noStrike" spc="-1" dirty="0" err="1">
                <a:solidFill>
                  <a:srgbClr val="000000"/>
                </a:solidFill>
                <a:latin typeface="Trebuchet MS"/>
                <a:cs typeface="DejaVu Sans"/>
              </a:rPr>
              <a:t>مالذي</a:t>
            </a:r>
            <a:r>
              <a:rPr lang="ar-YE" sz="4400" b="0" strike="noStrike" spc="-1" dirty="0">
                <a:solidFill>
                  <a:srgbClr val="000000"/>
                </a:solidFill>
                <a:latin typeface="Trebuchet MS"/>
                <a:cs typeface="DejaVu Sans"/>
              </a:rPr>
              <a:t> سنتعلمه اليوم؟</a:t>
            </a:r>
            <a:endParaRPr lang="en-US" sz="4400" b="0" strike="noStrike" spc="-1" dirty="0">
              <a:solidFill>
                <a:srgbClr val="000000"/>
              </a:solidFill>
              <a:latin typeface="Arial"/>
            </a:endParaRPr>
          </a:p>
        </p:txBody>
      </p:sp>
      <p:sp>
        <p:nvSpPr>
          <p:cNvPr id="70" name="مربع نص 4"/>
          <p:cNvSpPr/>
          <p:nvPr/>
        </p:nvSpPr>
        <p:spPr>
          <a:xfrm>
            <a:off x="2207568" y="2204864"/>
            <a:ext cx="5544616" cy="439975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gn="r" rtl="1">
              <a:lnSpc>
                <a:spcPct val="100000"/>
              </a:lnSpc>
              <a:buFont typeface="+mj-lt"/>
              <a:buAutoNum type="arabicPeriod"/>
            </a:pPr>
            <a:r>
              <a:rPr lang="ar-SA" sz="2000" spc="-1" dirty="0">
                <a:solidFill>
                  <a:srgbClr val="000000"/>
                </a:solidFill>
                <a:latin typeface="Trebuchet MS"/>
              </a:rPr>
              <a:t>ما هو اصطياد الثغرات؟</a:t>
            </a:r>
          </a:p>
          <a:p>
            <a:pPr marL="457200" indent="-457200" algn="r" rtl="1">
              <a:lnSpc>
                <a:spcPct val="100000"/>
              </a:lnSpc>
              <a:buFont typeface="+mj-lt"/>
              <a:buAutoNum type="arabicPeriod"/>
            </a:pPr>
            <a:r>
              <a:rPr lang="ar-SA" sz="2000" spc="-1" dirty="0">
                <a:solidFill>
                  <a:srgbClr val="000000"/>
                </a:solidFill>
                <a:latin typeface="Arial"/>
              </a:rPr>
              <a:t>أهميته</a:t>
            </a:r>
          </a:p>
          <a:p>
            <a:pPr marL="457200" indent="-457200" algn="r" rtl="1">
              <a:lnSpc>
                <a:spcPct val="100000"/>
              </a:lnSpc>
              <a:buFont typeface="+mj-lt"/>
              <a:buAutoNum type="arabicPeriod"/>
            </a:pPr>
            <a:r>
              <a:rPr lang="ar-SA" sz="2000" spc="-1" dirty="0">
                <a:solidFill>
                  <a:srgbClr val="000000"/>
                </a:solidFill>
                <a:latin typeface="Arial"/>
              </a:rPr>
              <a:t>الفرق بين الاختراق الأخلاقي وصيد الثغرات</a:t>
            </a:r>
          </a:p>
          <a:p>
            <a:pPr marL="457200" indent="-457200" algn="r" rtl="1">
              <a:lnSpc>
                <a:spcPct val="100000"/>
              </a:lnSpc>
              <a:buFont typeface="+mj-lt"/>
              <a:buAutoNum type="arabicPeriod"/>
            </a:pPr>
            <a:r>
              <a:rPr lang="ar-SA" sz="2000" spc="-1" dirty="0">
                <a:solidFill>
                  <a:srgbClr val="000000"/>
                </a:solidFill>
                <a:latin typeface="Arial"/>
              </a:rPr>
              <a:t>الفرق بين </a:t>
            </a:r>
            <a:r>
              <a:rPr lang="en-US" sz="2000" spc="-1" dirty="0">
                <a:solidFill>
                  <a:srgbClr val="000000"/>
                </a:solidFill>
                <a:latin typeface="Arial"/>
              </a:rPr>
              <a:t>VDP</a:t>
            </a:r>
            <a:r>
              <a:rPr lang="ar-SA" sz="2000" spc="-1" dirty="0">
                <a:solidFill>
                  <a:srgbClr val="000000"/>
                </a:solidFill>
                <a:latin typeface="Arial"/>
              </a:rPr>
              <a:t> و </a:t>
            </a:r>
            <a:r>
              <a:rPr lang="en-US" sz="2000" spc="-1" dirty="0">
                <a:solidFill>
                  <a:srgbClr val="000000"/>
                </a:solidFill>
                <a:latin typeface="Arial"/>
              </a:rPr>
              <a:t>BBP</a:t>
            </a:r>
          </a:p>
          <a:p>
            <a:pPr marL="457200" indent="-457200" algn="r" rtl="1">
              <a:lnSpc>
                <a:spcPct val="100000"/>
              </a:lnSpc>
              <a:buFont typeface="+mj-lt"/>
              <a:buAutoNum type="arabicPeriod"/>
            </a:pPr>
            <a:r>
              <a:rPr lang="ar-SA" sz="2000" spc="-1" dirty="0">
                <a:solidFill>
                  <a:srgbClr val="000000"/>
                </a:solidFill>
                <a:latin typeface="Arial"/>
              </a:rPr>
              <a:t>اختيار البرنامج المناسب لك</a:t>
            </a:r>
          </a:p>
          <a:p>
            <a:pPr marL="457200" indent="-457200" algn="r" rtl="1">
              <a:lnSpc>
                <a:spcPct val="100000"/>
              </a:lnSpc>
              <a:buFont typeface="+mj-lt"/>
              <a:buAutoNum type="arabicPeriod"/>
            </a:pPr>
            <a:r>
              <a:rPr lang="ar-SA" sz="2000" spc="-1" dirty="0">
                <a:solidFill>
                  <a:srgbClr val="000000"/>
                </a:solidFill>
                <a:latin typeface="Arial"/>
              </a:rPr>
              <a:t>منصات اكتشاف الثغرات الأمنية</a:t>
            </a:r>
          </a:p>
          <a:p>
            <a:pPr marL="457200" indent="-457200" algn="r" rtl="1">
              <a:lnSpc>
                <a:spcPct val="100000"/>
              </a:lnSpc>
              <a:buFont typeface="+mj-lt"/>
              <a:buAutoNum type="arabicPeriod"/>
            </a:pPr>
            <a:r>
              <a:rPr lang="ar-SA" sz="2000" spc="-1" dirty="0">
                <a:solidFill>
                  <a:srgbClr val="000000"/>
                </a:solidFill>
                <a:latin typeface="Arial"/>
              </a:rPr>
              <a:t>متطلبات </a:t>
            </a:r>
            <a:r>
              <a:rPr lang="en-US" sz="2000" spc="-1" dirty="0">
                <a:solidFill>
                  <a:srgbClr val="000000"/>
                </a:solidFill>
                <a:latin typeface="Arial"/>
              </a:rPr>
              <a:t>Bug Bounty</a:t>
            </a:r>
          </a:p>
          <a:p>
            <a:pPr marL="457200" indent="-457200" algn="r" rtl="1">
              <a:lnSpc>
                <a:spcPct val="100000"/>
              </a:lnSpc>
              <a:buFont typeface="+mj-lt"/>
              <a:buAutoNum type="arabicPeriod"/>
            </a:pPr>
            <a:r>
              <a:rPr lang="ar-SA" sz="2000" spc="-1" dirty="0">
                <a:solidFill>
                  <a:srgbClr val="000000"/>
                </a:solidFill>
                <a:latin typeface="Arial"/>
              </a:rPr>
              <a:t>الأدوات المستخدمة</a:t>
            </a:r>
          </a:p>
          <a:p>
            <a:pPr marL="457200" indent="-457200" algn="r" rtl="1">
              <a:lnSpc>
                <a:spcPct val="100000"/>
              </a:lnSpc>
              <a:buFont typeface="+mj-lt"/>
              <a:buAutoNum type="arabicPeriod"/>
            </a:pPr>
            <a:r>
              <a:rPr lang="ar-SA" sz="2000" spc="-1" dirty="0">
                <a:solidFill>
                  <a:srgbClr val="000000"/>
                </a:solidFill>
                <a:latin typeface="Arial"/>
              </a:rPr>
              <a:t>الفحص اليدوي والاوتوماتيكي</a:t>
            </a:r>
          </a:p>
          <a:p>
            <a:pPr marL="457200" indent="-457200" algn="r" rtl="1">
              <a:lnSpc>
                <a:spcPct val="100000"/>
              </a:lnSpc>
              <a:buFont typeface="+mj-lt"/>
              <a:buAutoNum type="arabicPeriod"/>
            </a:pPr>
            <a:r>
              <a:rPr lang="ar-SA" sz="2000" spc="-1" dirty="0">
                <a:solidFill>
                  <a:srgbClr val="000000"/>
                </a:solidFill>
                <a:latin typeface="Arial"/>
              </a:rPr>
              <a:t>حيل وأفكار</a:t>
            </a:r>
          </a:p>
          <a:p>
            <a:pPr algn="r" rtl="1">
              <a:lnSpc>
                <a:spcPct val="100000"/>
              </a:lnSpc>
            </a:pPr>
            <a:endParaRPr lang="ar-SA" sz="2000" spc="-1" dirty="0">
              <a:solidFill>
                <a:srgbClr val="000000"/>
              </a:solidFill>
              <a:latin typeface="Arial"/>
            </a:endParaRPr>
          </a:p>
          <a:p>
            <a:pPr algn="r" rtl="1">
              <a:lnSpc>
                <a:spcPct val="100000"/>
              </a:lnSpc>
            </a:pPr>
            <a:endParaRPr lang="ar-SA" sz="2000" spc="-1" dirty="0">
              <a:solidFill>
                <a:srgbClr val="000000"/>
              </a:solidFill>
              <a:latin typeface="Arial"/>
            </a:endParaRPr>
          </a:p>
          <a:p>
            <a:pPr algn="r" rtl="1">
              <a:lnSpc>
                <a:spcPct val="100000"/>
              </a:lnSpc>
            </a:pPr>
            <a:endParaRPr lang="ar-SA" sz="2000" spc="-1" dirty="0">
              <a:solidFill>
                <a:srgbClr val="000000"/>
              </a:solidFill>
              <a:latin typeface="Arial"/>
            </a:endParaRPr>
          </a:p>
          <a:p>
            <a:pPr algn="r" rtl="1">
              <a:lnSpc>
                <a:spcPct val="100000"/>
              </a:lnSpc>
            </a:pPr>
            <a:endParaRPr lang="en-US" sz="2000" b="0" strike="noStrike" spc="-1" dirty="0">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مربع نص 1"/>
          <p:cNvSpPr/>
          <p:nvPr/>
        </p:nvSpPr>
        <p:spPr>
          <a:xfrm>
            <a:off x="3003778" y="228600"/>
            <a:ext cx="4852203"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إعداد بيئة الاختراق</a:t>
            </a:r>
            <a:endParaRPr lang="en-US" sz="6000" b="0" strike="noStrike" spc="-1" dirty="0">
              <a:solidFill>
                <a:srgbClr val="000000"/>
              </a:solidFill>
              <a:latin typeface="Arial"/>
            </a:endParaRPr>
          </a:p>
        </p:txBody>
      </p:sp>
      <p:sp>
        <p:nvSpPr>
          <p:cNvPr id="99" name="مربع نص 2"/>
          <p:cNvSpPr/>
          <p:nvPr/>
        </p:nvSpPr>
        <p:spPr>
          <a:xfrm>
            <a:off x="983432" y="2924944"/>
            <a:ext cx="86929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rtl="1">
              <a:lnSpc>
                <a:spcPct val="100000"/>
              </a:lnSpc>
            </a:pPr>
            <a:r>
              <a:rPr lang="ar-YE" sz="2000" b="1" strike="noStrike" spc="-1" dirty="0">
                <a:solidFill>
                  <a:srgbClr val="000000"/>
                </a:solidFill>
                <a:latin typeface="Trebuchet MS"/>
                <a:cs typeface="DejaVu Sans"/>
              </a:rPr>
              <a:t>تنزيل تطبيق </a:t>
            </a:r>
            <a:r>
              <a:rPr lang="ar-YE" sz="2000" b="1" strike="noStrike" spc="-1" dirty="0" err="1">
                <a:solidFill>
                  <a:srgbClr val="000000"/>
                </a:solidFill>
                <a:latin typeface="Trebuchet MS"/>
                <a:cs typeface="DejaVu Sans"/>
              </a:rPr>
              <a:t>تيرمكس</a:t>
            </a:r>
            <a:br>
              <a:rPr sz="2000" dirty="0"/>
            </a:br>
            <a:r>
              <a:rPr lang="ar-YE" sz="2000" b="0" strike="noStrike" spc="-1" dirty="0">
                <a:solidFill>
                  <a:srgbClr val="000000"/>
                </a:solidFill>
                <a:latin typeface="Trebuchet MS"/>
                <a:cs typeface="DejaVu Sans"/>
              </a:rPr>
              <a:t>يجب تنزيله من على الموقع الرئيسي وليس المتجر، لأنه توقف عن نشر التحديثات في المتجر.</a:t>
            </a:r>
            <a:br>
              <a:rPr sz="2000" dirty="0"/>
            </a:br>
            <a:r>
              <a:rPr lang="ar-YE" sz="2000" b="0" strike="noStrike" spc="-1" dirty="0">
                <a:solidFill>
                  <a:srgbClr val="000000"/>
                </a:solidFill>
                <a:latin typeface="Trebuchet MS"/>
                <a:cs typeface="DejaVu Sans"/>
              </a:rPr>
              <a:t>الموقع الرئيسي: </a:t>
            </a:r>
            <a:r>
              <a:rPr lang="en-US" sz="2000" b="0" u="sng" strike="noStrike" spc="-1" dirty="0">
                <a:solidFill>
                  <a:srgbClr val="99CA3C"/>
                </a:solidFill>
                <a:uFillTx/>
                <a:latin typeface="Trebuchet MS"/>
                <a:ea typeface="DejaVu Sans"/>
                <a:hlinkClick r:id="rId2"/>
              </a:rPr>
              <a:t>https://github.com/termux/termux-app</a:t>
            </a:r>
            <a:br>
              <a:rPr sz="2000" dirty="0"/>
            </a:br>
            <a:r>
              <a:rPr lang="ar-YE" sz="2000" b="0" strike="noStrike" spc="-1" dirty="0">
                <a:solidFill>
                  <a:srgbClr val="000000"/>
                </a:solidFill>
                <a:latin typeface="Trebuchet MS"/>
                <a:cs typeface="DejaVu Sans"/>
              </a:rPr>
              <a:t>التنزيل: </a:t>
            </a:r>
            <a:r>
              <a:rPr lang="en-US" sz="2000" b="0" u="sng" strike="noStrike" spc="-1" dirty="0">
                <a:solidFill>
                  <a:srgbClr val="99CA3C"/>
                </a:solidFill>
                <a:uFillTx/>
                <a:latin typeface="Trebuchet MS"/>
                <a:ea typeface="DejaVu Sans"/>
                <a:hlinkClick r:id="rId3"/>
              </a:rPr>
              <a:t>https://f-droid.org/en/packages/com.termux</a:t>
            </a:r>
            <a:endParaRPr lang="en-US" sz="2000" b="0" strike="noStrike" spc="-1" dirty="0">
              <a:solidFill>
                <a:srgbClr val="000000"/>
              </a:solidFill>
              <a:latin typeface="Arial"/>
            </a:endParaRPr>
          </a:p>
          <a:p>
            <a:pPr algn="ctr" rtl="1">
              <a:lnSpc>
                <a:spcPct val="100000"/>
              </a:lnSpc>
            </a:pPr>
            <a:endParaRPr lang="en-US" sz="2000" b="0" strike="noStrike" spc="-1" dirty="0">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مربع نص 3"/>
          <p:cNvSpPr/>
          <p:nvPr/>
        </p:nvSpPr>
        <p:spPr>
          <a:xfrm>
            <a:off x="2289347" y="1338840"/>
            <a:ext cx="6192506" cy="76798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4400" b="0" strike="noStrike" spc="-1" dirty="0">
                <a:solidFill>
                  <a:srgbClr val="000000"/>
                </a:solidFill>
                <a:latin typeface="Trebuchet MS"/>
                <a:cs typeface="DejaVu Sans"/>
              </a:rPr>
              <a:t>الأدوات التي ستحتاجها في رحلتك</a:t>
            </a:r>
            <a:endParaRPr lang="en-US" sz="4400" b="0" strike="noStrike" spc="-1" dirty="0">
              <a:solidFill>
                <a:srgbClr val="000000"/>
              </a:solidFill>
              <a:latin typeface="Arial"/>
            </a:endParaRPr>
          </a:p>
        </p:txBody>
      </p:sp>
      <p:sp>
        <p:nvSpPr>
          <p:cNvPr id="104" name="مربع نص 5"/>
          <p:cNvSpPr/>
          <p:nvPr/>
        </p:nvSpPr>
        <p:spPr>
          <a:xfrm>
            <a:off x="1039140" y="3034440"/>
            <a:ext cx="5200876" cy="19375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gn="l" rtl="0">
              <a:lnSpc>
                <a:spcPct val="100000"/>
              </a:lnSpc>
              <a:buFont typeface="+mj-lt"/>
              <a:buAutoNum type="arabicPeriod"/>
            </a:pPr>
            <a:r>
              <a:rPr lang="en-US" sz="2000" b="0" strike="noStrike" spc="-1" dirty="0" err="1">
                <a:solidFill>
                  <a:srgbClr val="000000"/>
                </a:solidFill>
                <a:latin typeface="Trebuchet MS"/>
              </a:rPr>
              <a:t>Burpsuite</a:t>
            </a:r>
            <a:r>
              <a:rPr lang="en-US" sz="2000" b="0" strike="noStrike" spc="-1" dirty="0">
                <a:solidFill>
                  <a:srgbClr val="000000"/>
                </a:solidFill>
                <a:latin typeface="Trebuchet MS"/>
              </a:rPr>
              <a:t>.</a:t>
            </a:r>
          </a:p>
          <a:p>
            <a:pPr marL="457200" indent="-457200" algn="l" rtl="0">
              <a:lnSpc>
                <a:spcPct val="100000"/>
              </a:lnSpc>
              <a:buFont typeface="+mj-lt"/>
              <a:buAutoNum type="arabicPeriod"/>
            </a:pPr>
            <a:r>
              <a:rPr lang="en-US" sz="2000" b="0" strike="noStrike" spc="-1" dirty="0">
                <a:solidFill>
                  <a:srgbClr val="000000"/>
                </a:solidFill>
                <a:latin typeface="Trebuchet MS"/>
              </a:rPr>
              <a:t>Nuclei</a:t>
            </a:r>
            <a:r>
              <a:rPr lang="en-US" sz="2000" spc="-1" dirty="0">
                <a:solidFill>
                  <a:srgbClr val="000000"/>
                </a:solidFill>
                <a:latin typeface="Arial"/>
              </a:rPr>
              <a:t>.</a:t>
            </a:r>
          </a:p>
          <a:p>
            <a:pPr marL="457200" indent="-457200" algn="l" rtl="0">
              <a:lnSpc>
                <a:spcPct val="100000"/>
              </a:lnSpc>
              <a:buFont typeface="+mj-lt"/>
              <a:buAutoNum type="arabicPeriod"/>
            </a:pPr>
            <a:r>
              <a:rPr lang="en-US" sz="2000" spc="-1" dirty="0">
                <a:solidFill>
                  <a:srgbClr val="000000"/>
                </a:solidFill>
                <a:latin typeface="Arial"/>
              </a:rPr>
              <a:t>Nmap.</a:t>
            </a:r>
            <a:br>
              <a:rPr lang="en-US" sz="2000" spc="-1" dirty="0">
                <a:solidFill>
                  <a:srgbClr val="000000"/>
                </a:solidFill>
                <a:latin typeface="Arial"/>
              </a:rPr>
            </a:br>
            <a:br>
              <a:rPr lang="en-US" sz="2000" spc="-1" dirty="0">
                <a:solidFill>
                  <a:srgbClr val="000000"/>
                </a:solidFill>
                <a:latin typeface="Arial"/>
              </a:rPr>
            </a:br>
            <a:endParaRPr lang="en-US" sz="2000" spc="-1" dirty="0">
              <a:solidFill>
                <a:srgbClr val="000000"/>
              </a:solidFill>
              <a:latin typeface="Arial"/>
            </a:endParaRPr>
          </a:p>
          <a:p>
            <a:pPr marL="457200" indent="-457200" algn="l" rtl="0">
              <a:lnSpc>
                <a:spcPct val="100000"/>
              </a:lnSpc>
              <a:buFont typeface="+mj-lt"/>
              <a:buAutoNum type="arabicPeriod"/>
            </a:pPr>
            <a:endParaRPr lang="en-US" sz="2000" b="0" strike="noStrike" spc="-1" dirty="0">
              <a:solidFill>
                <a:srgbClr val="000000"/>
              </a:solidFill>
              <a:latin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مربع نص 3"/>
          <p:cNvSpPr/>
          <p:nvPr/>
        </p:nvSpPr>
        <p:spPr>
          <a:xfrm>
            <a:off x="3791744" y="162527"/>
            <a:ext cx="3331851"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ثغرات شائعة</a:t>
            </a:r>
            <a:endParaRPr lang="en-US" sz="6000" b="0" strike="noStrike" spc="-1" dirty="0">
              <a:solidFill>
                <a:srgbClr val="000000"/>
              </a:solidFill>
              <a:latin typeface="Arial"/>
            </a:endParaRPr>
          </a:p>
        </p:txBody>
      </p:sp>
      <p:sp>
        <p:nvSpPr>
          <p:cNvPr id="102" name="مربع نص 5"/>
          <p:cNvSpPr/>
          <p:nvPr/>
        </p:nvSpPr>
        <p:spPr>
          <a:xfrm>
            <a:off x="911424" y="1229124"/>
            <a:ext cx="8692920" cy="532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hi-IN" sz="2000" b="0" strike="noStrike" spc="-1" dirty="0">
                <a:solidFill>
                  <a:srgbClr val="000000"/>
                </a:solidFill>
                <a:latin typeface="Trebuchet MS"/>
                <a:cs typeface="DejaVu Sans"/>
              </a:rPr>
              <a:t>هناك عدد كبير جدًا من الثغرات الشائعة منها</a:t>
            </a:r>
            <a:r>
              <a:rPr lang="ar-SA" sz="2000" b="0" strike="noStrike" spc="-1" dirty="0">
                <a:solidFill>
                  <a:srgbClr val="000000"/>
                </a:solidFill>
                <a:latin typeface="Trebuchet MS"/>
                <a:cs typeface="DejaVu Sans"/>
              </a:rPr>
              <a:t>:</a:t>
            </a:r>
            <a:endParaRPr lang="ar-SA" sz="2000" spc="-1" dirty="0">
              <a:solidFill>
                <a:srgbClr val="000000"/>
              </a:solidFill>
              <a:latin typeface="Arial"/>
              <a:cs typeface="DejaVu Sans"/>
            </a:endParaRPr>
          </a:p>
          <a:p>
            <a:pPr marL="457200" indent="-457200" algn="l" rtl="0">
              <a:lnSpc>
                <a:spcPct val="100000"/>
              </a:lnSpc>
              <a:buFont typeface="+mj-lt"/>
              <a:buAutoNum type="arabicPeriod"/>
            </a:pPr>
            <a:r>
              <a:rPr lang="en-US" sz="2000" spc="-1" dirty="0">
                <a:solidFill>
                  <a:srgbClr val="000000"/>
                </a:solidFill>
                <a:latin typeface="Arial"/>
                <a:cs typeface="DejaVu Sans"/>
              </a:rPr>
              <a:t>XSS</a:t>
            </a:r>
          </a:p>
          <a:p>
            <a:pPr marL="457200" indent="-457200" algn="l" rtl="0">
              <a:lnSpc>
                <a:spcPct val="100000"/>
              </a:lnSpc>
              <a:buFont typeface="+mj-lt"/>
              <a:buAutoNum type="arabicPeriod"/>
            </a:pPr>
            <a:r>
              <a:rPr lang="en-US" sz="2000" spc="-1" dirty="0">
                <a:solidFill>
                  <a:srgbClr val="000000"/>
                </a:solidFill>
                <a:latin typeface="Arial"/>
                <a:cs typeface="DejaVu Sans"/>
              </a:rPr>
              <a:t>Information Disclosure</a:t>
            </a:r>
          </a:p>
          <a:p>
            <a:pPr marL="457200" indent="-457200" algn="l" rtl="0">
              <a:lnSpc>
                <a:spcPct val="100000"/>
              </a:lnSpc>
              <a:buFont typeface="+mj-lt"/>
              <a:buAutoNum type="arabicPeriod"/>
            </a:pPr>
            <a:r>
              <a:rPr lang="en-US" sz="2000" b="0" strike="noStrike" spc="-1" dirty="0" err="1">
                <a:solidFill>
                  <a:srgbClr val="000000"/>
                </a:solidFill>
                <a:latin typeface="Arial"/>
                <a:cs typeface="DejaVu Sans"/>
              </a:rPr>
              <a:t>SQLi</a:t>
            </a:r>
            <a:endParaRPr lang="en-US" sz="2000" b="0" strike="noStrike" spc="-1" dirty="0">
              <a:solidFill>
                <a:srgbClr val="000000"/>
              </a:solidFill>
              <a:latin typeface="Arial"/>
              <a:cs typeface="DejaVu Sans"/>
            </a:endParaRPr>
          </a:p>
          <a:p>
            <a:pPr marL="457200" indent="-457200" algn="l" rtl="0">
              <a:lnSpc>
                <a:spcPct val="100000"/>
              </a:lnSpc>
              <a:buFont typeface="+mj-lt"/>
              <a:buAutoNum type="arabicPeriod"/>
            </a:pPr>
            <a:r>
              <a:rPr lang="en-US" sz="2000" spc="-1" dirty="0">
                <a:solidFill>
                  <a:srgbClr val="000000"/>
                </a:solidFill>
                <a:latin typeface="Arial"/>
                <a:cs typeface="DejaVu Sans"/>
              </a:rPr>
              <a:t>Business Login Errors</a:t>
            </a:r>
            <a:endParaRPr lang="en-US" sz="2000" b="0" strike="noStrike" spc="-1" dirty="0">
              <a:solidFill>
                <a:srgbClr val="000000"/>
              </a:solidFill>
              <a:latin typeface="Arial"/>
              <a:cs typeface="DejaVu Sans"/>
            </a:endParaRPr>
          </a:p>
          <a:p>
            <a:pPr marL="457200" indent="-457200" algn="l" rtl="0">
              <a:lnSpc>
                <a:spcPct val="100000"/>
              </a:lnSpc>
              <a:buFont typeface="+mj-lt"/>
              <a:buAutoNum type="arabicPeriod"/>
            </a:pPr>
            <a:r>
              <a:rPr lang="en-US" sz="2000" b="0" strike="noStrike" spc="-1" dirty="0">
                <a:solidFill>
                  <a:srgbClr val="000000"/>
                </a:solidFill>
                <a:latin typeface="Arial"/>
                <a:cs typeface="DejaVu Sans"/>
              </a:rPr>
              <a:t>Broken Access Control</a:t>
            </a:r>
          </a:p>
          <a:p>
            <a:pPr marL="457200" indent="-457200" algn="l" rtl="0">
              <a:lnSpc>
                <a:spcPct val="100000"/>
              </a:lnSpc>
              <a:buFont typeface="+mj-lt"/>
              <a:buAutoNum type="arabicPeriod"/>
            </a:pPr>
            <a:r>
              <a:rPr lang="en-US" sz="2000" spc="-1" dirty="0">
                <a:solidFill>
                  <a:srgbClr val="000000"/>
                </a:solidFill>
                <a:latin typeface="Arial"/>
                <a:cs typeface="DejaVu Sans"/>
              </a:rPr>
              <a:t>SSRF</a:t>
            </a:r>
          </a:p>
          <a:p>
            <a:pPr marL="457200" indent="-457200" algn="l" rtl="0">
              <a:lnSpc>
                <a:spcPct val="100000"/>
              </a:lnSpc>
              <a:buFont typeface="+mj-lt"/>
              <a:buAutoNum type="arabicPeriod"/>
            </a:pPr>
            <a:r>
              <a:rPr lang="en-US" sz="2000" spc="-1" dirty="0">
                <a:solidFill>
                  <a:srgbClr val="000000"/>
                </a:solidFill>
                <a:latin typeface="Arial"/>
                <a:cs typeface="DejaVu Sans"/>
              </a:rPr>
              <a:t>Open Redirection </a:t>
            </a:r>
          </a:p>
          <a:p>
            <a:pPr marL="457200" indent="-457200" algn="l" rtl="0">
              <a:lnSpc>
                <a:spcPct val="100000"/>
              </a:lnSpc>
              <a:buFont typeface="+mj-lt"/>
              <a:buAutoNum type="arabicPeriod"/>
            </a:pPr>
            <a:r>
              <a:rPr lang="en-US" sz="2000" spc="-1" dirty="0">
                <a:solidFill>
                  <a:srgbClr val="000000"/>
                </a:solidFill>
                <a:latin typeface="Arial"/>
                <a:cs typeface="DejaVu Sans"/>
              </a:rPr>
              <a:t>RCE</a:t>
            </a:r>
          </a:p>
          <a:p>
            <a:pPr marL="457200" indent="-457200" algn="l" rtl="0">
              <a:lnSpc>
                <a:spcPct val="100000"/>
              </a:lnSpc>
              <a:buFont typeface="+mj-lt"/>
              <a:buAutoNum type="arabicPeriod"/>
            </a:pPr>
            <a:r>
              <a:rPr lang="en-US" sz="2000" b="0" strike="noStrike" spc="-1" dirty="0">
                <a:solidFill>
                  <a:srgbClr val="000000"/>
                </a:solidFill>
                <a:latin typeface="Arial"/>
                <a:cs typeface="DejaVu Sans"/>
              </a:rPr>
              <a:t>OS command in</a:t>
            </a:r>
            <a:r>
              <a:rPr lang="en-US" sz="2000" spc="-1" dirty="0">
                <a:solidFill>
                  <a:srgbClr val="000000"/>
                </a:solidFill>
                <a:latin typeface="Arial"/>
                <a:cs typeface="DejaVu Sans"/>
              </a:rPr>
              <a:t>jection</a:t>
            </a:r>
          </a:p>
          <a:p>
            <a:pPr marL="457200" indent="-457200" algn="l" rtl="0">
              <a:lnSpc>
                <a:spcPct val="100000"/>
              </a:lnSpc>
              <a:buFont typeface="+mj-lt"/>
              <a:buAutoNum type="arabicPeriod"/>
            </a:pPr>
            <a:r>
              <a:rPr lang="en-US" sz="2000" spc="-1" dirty="0">
                <a:solidFill>
                  <a:srgbClr val="000000"/>
                </a:solidFill>
                <a:latin typeface="Trebuchet MS"/>
                <a:cs typeface="DejaVu Sans"/>
              </a:rPr>
              <a:t>Race Conditions</a:t>
            </a:r>
          </a:p>
          <a:p>
            <a:pPr marL="457200" indent="-457200" algn="l" rtl="0">
              <a:lnSpc>
                <a:spcPct val="100000"/>
              </a:lnSpc>
              <a:buFont typeface="+mj-lt"/>
              <a:buAutoNum type="arabicPeriod"/>
            </a:pPr>
            <a:r>
              <a:rPr lang="en-US" sz="2000" b="0" strike="noStrike" spc="-1" dirty="0">
                <a:solidFill>
                  <a:srgbClr val="000000"/>
                </a:solidFill>
                <a:latin typeface="Trebuchet MS"/>
                <a:cs typeface="DejaVu Sans"/>
              </a:rPr>
              <a:t>Cache Vulns: Cache Deception and Poisoning</a:t>
            </a:r>
          </a:p>
          <a:p>
            <a:pPr marL="457200" indent="-457200" algn="l" rtl="0">
              <a:lnSpc>
                <a:spcPct val="100000"/>
              </a:lnSpc>
              <a:buFont typeface="+mj-lt"/>
              <a:buAutoNum type="arabicPeriod"/>
            </a:pPr>
            <a:r>
              <a:rPr lang="en-US" sz="2000" dirty="0"/>
              <a:t>Subdomain Takeover</a:t>
            </a:r>
          </a:p>
          <a:p>
            <a:pPr marL="457200" indent="-457200" algn="l" rtl="0">
              <a:lnSpc>
                <a:spcPct val="100000"/>
              </a:lnSpc>
              <a:buFont typeface="+mj-lt"/>
              <a:buAutoNum type="arabicPeriod"/>
            </a:pPr>
            <a:r>
              <a:rPr lang="en-US" sz="2000" b="0" strike="noStrike" spc="-1" dirty="0">
                <a:solidFill>
                  <a:srgbClr val="000000"/>
                </a:solidFill>
                <a:latin typeface="Trebuchet MS"/>
                <a:cs typeface="DejaVu Sans"/>
              </a:rPr>
              <a:t>IDOR -</a:t>
            </a:r>
            <a:r>
              <a:rPr lang="en-US" sz="2000" dirty="0"/>
              <a:t> Insecure Direct Object References</a:t>
            </a:r>
          </a:p>
          <a:p>
            <a:pPr marL="457200" indent="-457200" algn="l" rtl="0">
              <a:lnSpc>
                <a:spcPct val="100000"/>
              </a:lnSpc>
              <a:buFont typeface="+mj-lt"/>
              <a:buAutoNum type="arabicPeriod"/>
            </a:pPr>
            <a:endParaRPr lang="en-US" sz="2000" b="0" strike="noStrike" spc="-1" dirty="0">
              <a:solidFill>
                <a:srgbClr val="000000"/>
              </a:solidFill>
              <a:latin typeface="Trebuchet MS"/>
              <a:cs typeface="DejaVu Sans"/>
            </a:endParaRPr>
          </a:p>
          <a:p>
            <a:pPr algn="l" rtl="0">
              <a:lnSpc>
                <a:spcPct val="100000"/>
              </a:lnSpc>
            </a:pPr>
            <a:r>
              <a:rPr lang="en-US" sz="2000" b="0" strike="noStrike" spc="-1" dirty="0">
                <a:solidFill>
                  <a:srgbClr val="000000"/>
                </a:solidFill>
                <a:latin typeface="Trebuchet MS"/>
                <a:cs typeface="DejaVu Sans"/>
              </a:rPr>
              <a:t>R</a:t>
            </a:r>
            <a:r>
              <a:rPr lang="en-US" sz="2000" spc="-1" dirty="0">
                <a:solidFill>
                  <a:srgbClr val="000000"/>
                </a:solidFill>
                <a:latin typeface="Trebuchet MS"/>
                <a:cs typeface="DejaVu Sans"/>
              </a:rPr>
              <a:t>EAD OWASP 10</a:t>
            </a:r>
            <a:r>
              <a:rPr lang="en-US" sz="2000" spc="-1" dirty="0">
                <a:solidFill>
                  <a:srgbClr val="000000"/>
                </a:solidFill>
                <a:latin typeface="Trebuchet MS"/>
              </a:rPr>
              <a:t>: </a:t>
            </a:r>
            <a:r>
              <a:rPr lang="en-US" sz="2000" spc="-1" dirty="0">
                <a:solidFill>
                  <a:srgbClr val="000000"/>
                </a:solidFill>
                <a:latin typeface="Trebuchet MS"/>
                <a:hlinkClick r:id="rId2"/>
              </a:rPr>
              <a:t>https://owasp.org/www-community/vulnerabilities/</a:t>
            </a:r>
            <a:endParaRPr lang="en-US" sz="2000" spc="-1" dirty="0">
              <a:solidFill>
                <a:srgbClr val="000000"/>
              </a:solidFill>
              <a:latin typeface="Trebuchet MS"/>
            </a:endParaRPr>
          </a:p>
          <a:p>
            <a:pPr algn="l" rtl="0">
              <a:lnSpc>
                <a:spcPct val="100000"/>
              </a:lnSpc>
            </a:pPr>
            <a:endParaRPr lang="ar-SA" sz="2000" b="0" strike="noStrike" spc="-1" dirty="0">
              <a:solidFill>
                <a:srgbClr val="000000"/>
              </a:solidFill>
              <a:latin typeface="Trebuchet MS"/>
              <a:cs typeface="DejaVu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مربع نص 3"/>
          <p:cNvSpPr/>
          <p:nvPr/>
        </p:nvSpPr>
        <p:spPr>
          <a:xfrm>
            <a:off x="3796014" y="620688"/>
            <a:ext cx="3182772"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تحديد الهدف</a:t>
            </a:r>
            <a:endParaRPr lang="en-US" sz="6000" b="0" strike="noStrike" spc="-1" dirty="0">
              <a:solidFill>
                <a:srgbClr val="000000"/>
              </a:solidFill>
              <a:latin typeface="Arial"/>
            </a:endParaRPr>
          </a:p>
        </p:txBody>
      </p:sp>
      <p:sp>
        <p:nvSpPr>
          <p:cNvPr id="106" name="مربع نص 5"/>
          <p:cNvSpPr/>
          <p:nvPr/>
        </p:nvSpPr>
        <p:spPr>
          <a:xfrm>
            <a:off x="1040940" y="2926800"/>
            <a:ext cx="8692920" cy="1321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900" indent="-342900" algn="r" rtl="1">
              <a:lnSpc>
                <a:spcPct val="100000"/>
              </a:lnSpc>
              <a:buFont typeface="Arial" panose="020B0604020202020204" pitchFamily="34" charset="0"/>
              <a:buChar char="•"/>
            </a:pPr>
            <a:r>
              <a:rPr lang="ar-SA" sz="2000" b="0" strike="noStrike" spc="-1" dirty="0">
                <a:solidFill>
                  <a:srgbClr val="000000"/>
                </a:solidFill>
                <a:latin typeface="Trebuchet MS"/>
                <a:cs typeface="DejaVu Sans"/>
              </a:rPr>
              <a:t>تحديد الموقع الالكتروني: من خلال جوجل دورك أو من أحد المنصات </a:t>
            </a:r>
            <a:r>
              <a:rPr lang="en-US" sz="2000" b="0" strike="noStrike" spc="-1" dirty="0">
                <a:solidFill>
                  <a:srgbClr val="000000"/>
                </a:solidFill>
                <a:latin typeface="Trebuchet MS"/>
                <a:cs typeface="DejaVu Sans"/>
              </a:rPr>
              <a:t>integrity – </a:t>
            </a:r>
            <a:r>
              <a:rPr lang="en-US" sz="2000" b="0" strike="noStrike" spc="-1" dirty="0" err="1">
                <a:solidFill>
                  <a:srgbClr val="000000"/>
                </a:solidFill>
                <a:latin typeface="Trebuchet MS"/>
                <a:cs typeface="DejaVu Sans"/>
              </a:rPr>
              <a:t>HackerO</a:t>
            </a:r>
            <a:r>
              <a:rPr lang="en-US" sz="2000" spc="-1" dirty="0" err="1">
                <a:solidFill>
                  <a:srgbClr val="000000"/>
                </a:solidFill>
                <a:latin typeface="Trebuchet MS"/>
                <a:cs typeface="DejaVu Sans"/>
              </a:rPr>
              <a:t>ne</a:t>
            </a:r>
            <a:r>
              <a:rPr lang="en-US" sz="2000" spc="-1" dirty="0">
                <a:solidFill>
                  <a:srgbClr val="000000"/>
                </a:solidFill>
                <a:latin typeface="Trebuchet MS"/>
                <a:cs typeface="DejaVu Sans"/>
              </a:rPr>
              <a:t> – </a:t>
            </a:r>
            <a:r>
              <a:rPr lang="en-US" sz="2000" spc="-1" dirty="0" err="1">
                <a:solidFill>
                  <a:srgbClr val="000000"/>
                </a:solidFill>
                <a:latin typeface="Trebuchet MS"/>
                <a:cs typeface="DejaVu Sans"/>
              </a:rPr>
              <a:t>BugCrowd</a:t>
            </a:r>
            <a:endParaRPr lang="en-US" sz="2000" spc="-1" dirty="0">
              <a:solidFill>
                <a:srgbClr val="000000"/>
              </a:solidFill>
              <a:latin typeface="Trebuchet MS"/>
              <a:cs typeface="DejaVu Sans"/>
            </a:endParaRPr>
          </a:p>
          <a:p>
            <a:pPr marL="342900" indent="-342900" algn="r" rtl="1">
              <a:lnSpc>
                <a:spcPct val="100000"/>
              </a:lnSpc>
              <a:buFont typeface="Arial" panose="020B0604020202020204" pitchFamily="34" charset="0"/>
              <a:buChar char="•"/>
            </a:pPr>
            <a:r>
              <a:rPr lang="ar-SA" sz="2000" b="0" strike="noStrike" spc="-1" dirty="0">
                <a:solidFill>
                  <a:srgbClr val="000000"/>
                </a:solidFill>
                <a:latin typeface="Trebuchet MS"/>
                <a:cs typeface="DejaVu Sans"/>
              </a:rPr>
              <a:t>قراءة ال</a:t>
            </a:r>
            <a:r>
              <a:rPr lang="en-US" sz="2000" b="0" strike="noStrike" spc="-1" dirty="0">
                <a:solidFill>
                  <a:srgbClr val="000000"/>
                </a:solidFill>
                <a:latin typeface="Trebuchet MS"/>
                <a:cs typeface="DejaVu Sans"/>
              </a:rPr>
              <a:t>policy</a:t>
            </a:r>
            <a:r>
              <a:rPr lang="ar-SA" sz="2000" b="0" strike="noStrike" spc="-1" dirty="0">
                <a:solidFill>
                  <a:srgbClr val="000000"/>
                </a:solidFill>
                <a:latin typeface="Trebuchet MS"/>
                <a:cs typeface="DejaVu Sans"/>
              </a:rPr>
              <a:t> الخاصة بالبرنامج. </a:t>
            </a:r>
            <a:r>
              <a:rPr lang="ar-SA" sz="2000" spc="-1" dirty="0">
                <a:solidFill>
                  <a:srgbClr val="000000"/>
                </a:solidFill>
                <a:latin typeface="Trebuchet MS"/>
                <a:cs typeface="DejaVu Sans"/>
              </a:rPr>
              <a:t>كمثال </a:t>
            </a:r>
            <a:r>
              <a:rPr lang="en-US" sz="2000" spc="-1" dirty="0">
                <a:solidFill>
                  <a:srgbClr val="000000"/>
                </a:solidFill>
                <a:latin typeface="Trebuchet MS"/>
                <a:cs typeface="DejaVu Sans"/>
              </a:rPr>
              <a:t>Yahoo</a:t>
            </a:r>
            <a:r>
              <a:rPr lang="ar-SA" sz="2000" spc="-1" dirty="0">
                <a:solidFill>
                  <a:srgbClr val="000000"/>
                </a:solidFill>
                <a:latin typeface="Trebuchet MS"/>
                <a:cs typeface="DejaVu Sans"/>
              </a:rPr>
              <a:t>أو </a:t>
            </a:r>
            <a:r>
              <a:rPr lang="en-US" sz="2000" spc="-1" dirty="0">
                <a:solidFill>
                  <a:srgbClr val="000000"/>
                </a:solidFill>
                <a:latin typeface="Trebuchet MS"/>
                <a:cs typeface="DejaVu Sans"/>
              </a:rPr>
              <a:t>DoD</a:t>
            </a:r>
            <a:r>
              <a:rPr lang="ar-SA" sz="2000" spc="-1" dirty="0">
                <a:solidFill>
                  <a:srgbClr val="000000"/>
                </a:solidFill>
                <a:latin typeface="Trebuchet MS"/>
                <a:cs typeface="DejaVu Sans"/>
              </a:rPr>
              <a:t>.</a:t>
            </a:r>
          </a:p>
          <a:p>
            <a:pPr marL="342900" indent="-342900" algn="r" rtl="1">
              <a:lnSpc>
                <a:spcPct val="100000"/>
              </a:lnSpc>
              <a:buFont typeface="Arial" panose="020B0604020202020204" pitchFamily="34" charset="0"/>
              <a:buChar char="•"/>
            </a:pPr>
            <a:r>
              <a:rPr lang="ar-SA" sz="2000" b="0" strike="noStrike" spc="-1" dirty="0">
                <a:solidFill>
                  <a:srgbClr val="000000"/>
                </a:solidFill>
                <a:latin typeface="Trebuchet MS"/>
              </a:rPr>
              <a:t>وضع خطة زمنية </a:t>
            </a:r>
            <a:r>
              <a:rPr lang="ar-SA" sz="2000" spc="-1" dirty="0">
                <a:solidFill>
                  <a:srgbClr val="000000"/>
                </a:solidFill>
                <a:latin typeface="Trebuchet MS"/>
              </a:rPr>
              <a:t>محكمة للفحص.</a:t>
            </a:r>
            <a:endParaRPr lang="en-US" sz="2000" b="0" strike="noStrike" spc="-1" dirty="0">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مربع نص 3"/>
          <p:cNvSpPr/>
          <p:nvPr/>
        </p:nvSpPr>
        <p:spPr>
          <a:xfrm>
            <a:off x="1821588" y="404640"/>
            <a:ext cx="6878912"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تقنيات الاستطلاع</a:t>
            </a:r>
            <a:r>
              <a:rPr lang="en-US" sz="6000" b="0" strike="noStrike" spc="-1" dirty="0">
                <a:solidFill>
                  <a:srgbClr val="000000"/>
                </a:solidFill>
                <a:latin typeface="Trebuchet MS"/>
                <a:cs typeface="DejaVu Sans"/>
              </a:rPr>
              <a:t>Recon </a:t>
            </a:r>
            <a:endParaRPr lang="en-US" sz="6000" b="0" strike="noStrike" spc="-1" dirty="0">
              <a:solidFill>
                <a:srgbClr val="000000"/>
              </a:solidFill>
              <a:latin typeface="Arial"/>
            </a:endParaRPr>
          </a:p>
        </p:txBody>
      </p:sp>
      <p:sp>
        <p:nvSpPr>
          <p:cNvPr id="108" name="مربع نص 5"/>
          <p:cNvSpPr/>
          <p:nvPr/>
        </p:nvSpPr>
        <p:spPr>
          <a:xfrm>
            <a:off x="914400" y="2286000"/>
            <a:ext cx="8692920" cy="31686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r" rtl="1">
              <a:lnSpc>
                <a:spcPct val="100000"/>
              </a:lnSpc>
              <a:buFont typeface="+mj-lt"/>
              <a:buAutoNum type="arabicPeriod"/>
            </a:pPr>
            <a:r>
              <a:rPr lang="hi-IN" sz="2000" b="0" strike="noStrike" spc="-1" dirty="0">
                <a:solidFill>
                  <a:srgbClr val="000000"/>
                </a:solidFill>
                <a:latin typeface="Trebuchet MS"/>
                <a:cs typeface="DejaVu Sans"/>
              </a:rPr>
              <a:t>جمع النطاقات الفرعية للهدف المحدد</a:t>
            </a:r>
            <a:endParaRPr lang="ar-SA" sz="2000" b="0" strike="noStrike" spc="-1" dirty="0">
              <a:solidFill>
                <a:srgbClr val="000000"/>
              </a:solidFill>
              <a:latin typeface="Trebuchet MS"/>
              <a:cs typeface="DejaVu Sans"/>
            </a:endParaRPr>
          </a:p>
          <a:p>
            <a:pPr marL="457200" indent="-457200" algn="r" rtl="1">
              <a:lnSpc>
                <a:spcPct val="100000"/>
              </a:lnSpc>
              <a:buFont typeface="+mj-lt"/>
              <a:buAutoNum type="arabicPeriod"/>
            </a:pPr>
            <a:r>
              <a:rPr lang="hi-IN" sz="2000" b="0" strike="noStrike" spc="-1" dirty="0">
                <a:solidFill>
                  <a:srgbClr val="000000"/>
                </a:solidFill>
                <a:latin typeface="Trebuchet MS"/>
                <a:cs typeface="DejaVu Sans"/>
              </a:rPr>
              <a:t>جمع ملفات الجافا سكريب للتطبيقات</a:t>
            </a:r>
            <a:endParaRPr lang="en-US" sz="2000" b="0" strike="noStrike" spc="-1" dirty="0">
              <a:solidFill>
                <a:srgbClr val="000000"/>
              </a:solidFill>
              <a:latin typeface="Arial"/>
            </a:endParaRPr>
          </a:p>
          <a:p>
            <a:pPr marL="457200" indent="-457200" algn="r" rtl="1">
              <a:lnSpc>
                <a:spcPct val="100000"/>
              </a:lnSpc>
              <a:buFont typeface="+mj-lt"/>
              <a:buAutoNum type="arabicPeriod"/>
            </a:pPr>
            <a:r>
              <a:rPr lang="hi-IN" sz="2000" b="0" strike="noStrike" spc="-1" dirty="0">
                <a:solidFill>
                  <a:srgbClr val="000000"/>
                </a:solidFill>
                <a:latin typeface="Trebuchet MS"/>
                <a:cs typeface="DejaVu Sans"/>
              </a:rPr>
              <a:t>قراءة تعليمات الموقع الالكتروني</a:t>
            </a:r>
            <a:endParaRPr lang="en-US" sz="2000" b="0" strike="noStrike" spc="-1" dirty="0">
              <a:solidFill>
                <a:srgbClr val="000000"/>
              </a:solidFill>
              <a:latin typeface="Arial"/>
            </a:endParaRPr>
          </a:p>
          <a:p>
            <a:pPr marL="457200" indent="-457200" algn="r" rtl="1">
              <a:lnSpc>
                <a:spcPct val="100000"/>
              </a:lnSpc>
              <a:buFont typeface="+mj-lt"/>
              <a:buAutoNum type="arabicPeriod"/>
            </a:pPr>
            <a:r>
              <a:rPr lang="hi-IN" sz="2000" b="0" strike="noStrike" spc="-1" dirty="0">
                <a:solidFill>
                  <a:srgbClr val="000000"/>
                </a:solidFill>
                <a:latin typeface="Trebuchet MS"/>
                <a:cs typeface="DejaVu Sans"/>
              </a:rPr>
              <a:t>أهداف الموقع</a:t>
            </a:r>
            <a:endParaRPr lang="en-US" sz="2000" b="0" strike="noStrike" spc="-1" dirty="0">
              <a:solidFill>
                <a:srgbClr val="000000"/>
              </a:solidFill>
              <a:latin typeface="Arial"/>
            </a:endParaRPr>
          </a:p>
          <a:p>
            <a:pPr marL="457200" indent="-457200" algn="r" rtl="1">
              <a:lnSpc>
                <a:spcPct val="100000"/>
              </a:lnSpc>
              <a:buFont typeface="+mj-lt"/>
              <a:buAutoNum type="arabicPeriod"/>
            </a:pPr>
            <a:r>
              <a:rPr lang="hi-IN" sz="2000" b="0" strike="noStrike" spc="-1" dirty="0">
                <a:solidFill>
                  <a:srgbClr val="000000"/>
                </a:solidFill>
                <a:latin typeface="Trebuchet MS"/>
                <a:cs typeface="DejaVu Sans"/>
              </a:rPr>
              <a:t>البحث عنه في الانترنت</a:t>
            </a:r>
            <a:endParaRPr lang="en-US" sz="2000" b="0" strike="noStrike" spc="-1" dirty="0">
              <a:solidFill>
                <a:srgbClr val="000000"/>
              </a:solidFill>
              <a:latin typeface="Arial"/>
            </a:endParaRPr>
          </a:p>
          <a:p>
            <a:pPr marL="457200" indent="-457200" algn="r" rtl="1">
              <a:lnSpc>
                <a:spcPct val="100000"/>
              </a:lnSpc>
              <a:buFont typeface="+mj-lt"/>
              <a:buAutoNum type="arabicPeriod"/>
            </a:pPr>
            <a:r>
              <a:rPr lang="ar-SA" sz="2000" b="0" strike="noStrike" spc="-1" dirty="0">
                <a:solidFill>
                  <a:srgbClr val="000000"/>
                </a:solidFill>
                <a:latin typeface="Trebuchet MS"/>
                <a:cs typeface="DejaVu Sans"/>
              </a:rPr>
              <a:t>جمع كافة</a:t>
            </a:r>
            <a:r>
              <a:rPr lang="hi-IN" sz="2000" b="0" strike="noStrike" spc="-1" dirty="0">
                <a:solidFill>
                  <a:srgbClr val="000000"/>
                </a:solidFill>
                <a:latin typeface="Trebuchet MS"/>
                <a:cs typeface="DejaVu Sans"/>
              </a:rPr>
              <a:t> الروابط</a:t>
            </a:r>
            <a:r>
              <a:rPr lang="ar-SA" sz="2000" b="0" strike="noStrike" spc="-1" dirty="0">
                <a:solidFill>
                  <a:srgbClr val="000000"/>
                </a:solidFill>
                <a:latin typeface="Trebuchet MS"/>
                <a:cs typeface="DejaVu Sans"/>
              </a:rPr>
              <a:t> </a:t>
            </a:r>
            <a:r>
              <a:rPr lang="en-US" sz="2000" b="0" strike="noStrike" spc="-1" dirty="0" err="1">
                <a:solidFill>
                  <a:srgbClr val="000000"/>
                </a:solidFill>
                <a:latin typeface="Trebuchet MS"/>
                <a:cs typeface="DejaVu Sans"/>
              </a:rPr>
              <a:t>gau</a:t>
            </a:r>
            <a:r>
              <a:rPr lang="en-US" sz="2000" b="0" strike="noStrike" spc="-1" dirty="0">
                <a:solidFill>
                  <a:srgbClr val="000000"/>
                </a:solidFill>
                <a:latin typeface="Trebuchet MS"/>
                <a:cs typeface="DejaVu Sans"/>
              </a:rPr>
              <a:t> </a:t>
            </a:r>
            <a:r>
              <a:rPr lang="ar-SA" sz="2000" b="0" strike="noStrike" spc="-1" dirty="0">
                <a:solidFill>
                  <a:srgbClr val="000000"/>
                </a:solidFill>
                <a:latin typeface="Trebuchet MS"/>
                <a:cs typeface="DejaVu Sans"/>
              </a:rPr>
              <a:t>و </a:t>
            </a:r>
            <a:r>
              <a:rPr lang="en-US" sz="2000" b="0" strike="noStrike" spc="-1" dirty="0" err="1">
                <a:solidFill>
                  <a:srgbClr val="000000"/>
                </a:solidFill>
                <a:latin typeface="Trebuchet MS"/>
                <a:cs typeface="DejaVu Sans"/>
              </a:rPr>
              <a:t>waybackurls</a:t>
            </a:r>
            <a:endParaRPr lang="ar-SA" sz="2000" b="0" strike="noStrike" spc="-1" dirty="0">
              <a:solidFill>
                <a:srgbClr val="000000"/>
              </a:solidFill>
              <a:latin typeface="Trebuchet MS"/>
              <a:cs typeface="DejaVu Sans"/>
            </a:endParaRPr>
          </a:p>
          <a:p>
            <a:pPr marL="457200" indent="-457200" algn="r" rtl="1">
              <a:lnSpc>
                <a:spcPct val="100000"/>
              </a:lnSpc>
              <a:buFont typeface="+mj-lt"/>
              <a:buAutoNum type="arabicPeriod"/>
            </a:pPr>
            <a:r>
              <a:rPr lang="ar-SA" sz="2000" spc="-1" dirty="0">
                <a:solidFill>
                  <a:srgbClr val="000000"/>
                </a:solidFill>
                <a:latin typeface="Trebuchet MS"/>
                <a:cs typeface="DejaVu Sans"/>
              </a:rPr>
              <a:t>ال</a:t>
            </a:r>
            <a:r>
              <a:rPr lang="hi-IN" sz="2000" b="0" strike="noStrike" spc="-1" dirty="0">
                <a:solidFill>
                  <a:srgbClr val="000000"/>
                </a:solidFill>
                <a:latin typeface="Trebuchet MS"/>
                <a:cs typeface="DejaVu Sans"/>
              </a:rPr>
              <a:t>نشرات</a:t>
            </a:r>
            <a:r>
              <a:rPr lang="ar-SA" sz="2000" b="0" strike="noStrike" spc="-1" dirty="0">
                <a:solidFill>
                  <a:srgbClr val="000000"/>
                </a:solidFill>
                <a:latin typeface="Trebuchet MS"/>
                <a:cs typeface="DejaVu Sans"/>
              </a:rPr>
              <a:t> على</a:t>
            </a:r>
            <a:r>
              <a:rPr lang="hi-IN" sz="2000" b="0" strike="noStrike" spc="-1" dirty="0">
                <a:solidFill>
                  <a:srgbClr val="000000"/>
                </a:solidFill>
                <a:latin typeface="Trebuchet MS"/>
                <a:cs typeface="DejaVu Sans"/>
              </a:rPr>
              <a:t> التواصل الاجتماعي</a:t>
            </a:r>
            <a:r>
              <a:rPr lang="ar-SA" sz="2000" b="0" strike="noStrike" spc="-1" dirty="0">
                <a:solidFill>
                  <a:srgbClr val="000000"/>
                </a:solidFill>
                <a:latin typeface="Trebuchet MS"/>
                <a:cs typeface="DejaVu Sans"/>
              </a:rPr>
              <a:t> – منشورات التوظيف </a:t>
            </a:r>
            <a:r>
              <a:rPr lang="ar-SA" sz="2000" spc="-1" dirty="0">
                <a:solidFill>
                  <a:srgbClr val="000000"/>
                </a:solidFill>
                <a:latin typeface="Trebuchet MS"/>
                <a:cs typeface="DejaVu Sans"/>
              </a:rPr>
              <a:t>س</a:t>
            </a:r>
            <a:r>
              <a:rPr lang="ar-SA" sz="2000" b="0" strike="noStrike" spc="-1" dirty="0">
                <a:solidFill>
                  <a:srgbClr val="000000"/>
                </a:solidFill>
                <a:latin typeface="Trebuchet MS"/>
                <a:cs typeface="DejaVu Sans"/>
              </a:rPr>
              <a:t>تعطيك فكرة عن </a:t>
            </a:r>
            <a:r>
              <a:rPr lang="en-US" sz="2000" b="0" strike="noStrike" spc="-1" dirty="0">
                <a:solidFill>
                  <a:srgbClr val="000000"/>
                </a:solidFill>
                <a:latin typeface="Trebuchet MS"/>
                <a:cs typeface="DejaVu Sans"/>
              </a:rPr>
              <a:t>backend</a:t>
            </a:r>
            <a:endParaRPr lang="en-US" sz="2000" b="0" strike="noStrike" spc="-1" dirty="0">
              <a:solidFill>
                <a:srgbClr val="000000"/>
              </a:solidFill>
              <a:latin typeface="Arial"/>
            </a:endParaRPr>
          </a:p>
          <a:p>
            <a:pPr marL="457200" indent="-457200" algn="r" rtl="1">
              <a:lnSpc>
                <a:spcPct val="100000"/>
              </a:lnSpc>
              <a:buFont typeface="+mj-lt"/>
              <a:buAutoNum type="arabicPeriod"/>
            </a:pPr>
            <a:r>
              <a:rPr lang="hi-IN" sz="2000" b="0" strike="noStrike" spc="-1" dirty="0">
                <a:solidFill>
                  <a:srgbClr val="000000"/>
                </a:solidFill>
                <a:latin typeface="Trebuchet MS"/>
                <a:cs typeface="DejaVu Sans"/>
              </a:rPr>
              <a:t>التقارير السابقة وأولويات المؤسسة أمنيًا</a:t>
            </a:r>
            <a:r>
              <a:rPr lang="ar-SA" sz="2000" b="0" strike="noStrike" spc="-1" dirty="0">
                <a:solidFill>
                  <a:srgbClr val="000000"/>
                </a:solidFill>
                <a:latin typeface="Trebuchet MS"/>
                <a:cs typeface="DejaVu Sans"/>
              </a:rPr>
              <a:t> – سياسة الخصوصية</a:t>
            </a:r>
            <a:endParaRPr lang="en-US" sz="2000" b="0" strike="noStrike" spc="-1" dirty="0">
              <a:solidFill>
                <a:srgbClr val="000000"/>
              </a:solidFill>
              <a:latin typeface="Arial"/>
            </a:endParaRPr>
          </a:p>
          <a:p>
            <a:pPr marL="457200" indent="-457200" algn="r" rtl="1">
              <a:lnSpc>
                <a:spcPct val="100000"/>
              </a:lnSpc>
              <a:buFont typeface="+mj-lt"/>
              <a:buAutoNum type="arabicPeriod"/>
            </a:pPr>
            <a:r>
              <a:rPr lang="hi-IN" sz="2000" b="0" strike="noStrike" spc="-1" dirty="0">
                <a:solidFill>
                  <a:srgbClr val="000000"/>
                </a:solidFill>
                <a:latin typeface="Trebuchet MS"/>
                <a:cs typeface="DejaVu Sans"/>
              </a:rPr>
              <a:t>البحث عن معلومات مكشوفة او مسربة أو ومحاولة الحصول </a:t>
            </a:r>
            <a:r>
              <a:rPr lang="ar-SA" sz="2000" b="0" strike="noStrike" spc="-1" dirty="0">
                <a:solidFill>
                  <a:srgbClr val="000000"/>
                </a:solidFill>
                <a:latin typeface="Trebuchet MS"/>
                <a:cs typeface="DejaVu Sans"/>
              </a:rPr>
              <a:t>إلى</a:t>
            </a:r>
            <a:r>
              <a:rPr lang="hi-IN" sz="2000" b="0" strike="noStrike" spc="-1" dirty="0">
                <a:solidFill>
                  <a:srgbClr val="000000"/>
                </a:solidFill>
                <a:latin typeface="Trebuchet MS"/>
                <a:cs typeface="DejaVu Sans"/>
              </a:rPr>
              <a:t> الكود المصدري</a:t>
            </a:r>
            <a:endParaRPr lang="en-US" sz="2000" b="0" strike="noStrike" spc="-1" dirty="0">
              <a:solidFill>
                <a:srgbClr val="000000"/>
              </a:solidFill>
              <a:latin typeface="Arial"/>
            </a:endParaRPr>
          </a:p>
          <a:p>
            <a:pPr algn="r" rtl="1">
              <a:lnSpc>
                <a:spcPct val="100000"/>
              </a:lnSpc>
            </a:pPr>
            <a:endParaRPr lang="en-US" sz="2000" b="0" strike="noStrike" spc="-1" dirty="0">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مربع نص 3"/>
          <p:cNvSpPr/>
          <p:nvPr/>
        </p:nvSpPr>
        <p:spPr>
          <a:xfrm>
            <a:off x="2477763" y="404640"/>
            <a:ext cx="5496353"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hi-IN" sz="6000" b="0" strike="noStrike" spc="-1" dirty="0">
                <a:solidFill>
                  <a:srgbClr val="000000"/>
                </a:solidFill>
                <a:latin typeface="Trebuchet MS"/>
                <a:cs typeface="DejaVu Sans"/>
              </a:rPr>
              <a:t>جمع النطاقات الفرعية</a:t>
            </a:r>
            <a:endParaRPr lang="en-US" sz="6000" b="0" strike="noStrike" spc="-1" dirty="0">
              <a:solidFill>
                <a:srgbClr val="000000"/>
              </a:solidFill>
              <a:latin typeface="Arial"/>
            </a:endParaRPr>
          </a:p>
        </p:txBody>
      </p:sp>
      <p:sp>
        <p:nvSpPr>
          <p:cNvPr id="110" name="مربع نص 5"/>
          <p:cNvSpPr/>
          <p:nvPr/>
        </p:nvSpPr>
        <p:spPr>
          <a:xfrm>
            <a:off x="914400" y="2286000"/>
            <a:ext cx="86929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l">
              <a:lnSpc>
                <a:spcPct val="100000"/>
              </a:lnSpc>
            </a:pPr>
            <a:r>
              <a:rPr lang="en-US" sz="2000" b="0" strike="noStrike" spc="-1" dirty="0">
                <a:solidFill>
                  <a:srgbClr val="000000"/>
                </a:solidFill>
                <a:latin typeface="Arial"/>
                <a:ea typeface="DejaVu Sans"/>
              </a:rPr>
              <a:t>Try to use multiple tools as possible, such as: </a:t>
            </a:r>
            <a:endParaRPr lang="en-US" sz="2000" b="0" strike="noStrike" spc="-1" dirty="0">
              <a:solidFill>
                <a:srgbClr val="000000"/>
              </a:solidFill>
              <a:latin typeface="Arial"/>
            </a:endParaRPr>
          </a:p>
          <a:p>
            <a:pPr algn="l">
              <a:lnSpc>
                <a:spcPct val="100000"/>
              </a:lnSpc>
            </a:pPr>
            <a:r>
              <a:rPr lang="en-US" sz="2000" b="0" strike="noStrike" spc="-1" dirty="0">
                <a:solidFill>
                  <a:srgbClr val="000000"/>
                </a:solidFill>
                <a:latin typeface="Arial"/>
                <a:ea typeface="DejaVu Sans"/>
              </a:rPr>
              <a:t>1- Amass</a:t>
            </a:r>
            <a:br>
              <a:rPr sz="2000" dirty="0"/>
            </a:br>
            <a:r>
              <a:rPr lang="en-US" sz="2000" dirty="0"/>
              <a:t>2- </a:t>
            </a:r>
            <a:r>
              <a:rPr lang="en-US" sz="2000" b="0" strike="noStrike" spc="-1" dirty="0" err="1">
                <a:solidFill>
                  <a:srgbClr val="000000"/>
                </a:solidFill>
                <a:latin typeface="Arial"/>
                <a:ea typeface="DejaVu Sans"/>
              </a:rPr>
              <a:t>Subfinder</a:t>
            </a:r>
            <a:endParaRPr lang="en-US" sz="2000" b="0" strike="noStrike" spc="-1" dirty="0">
              <a:solidFill>
                <a:srgbClr val="000000"/>
              </a:solidFill>
              <a:latin typeface="Arial"/>
            </a:endParaRPr>
          </a:p>
          <a:p>
            <a:pPr algn="l">
              <a:lnSpc>
                <a:spcPct val="100000"/>
              </a:lnSpc>
            </a:pPr>
            <a:r>
              <a:rPr lang="en-US" sz="2000" spc="-1" dirty="0">
                <a:solidFill>
                  <a:srgbClr val="000000"/>
                </a:solidFill>
                <a:latin typeface="Arial"/>
                <a:ea typeface="DejaVu Sans"/>
              </a:rPr>
              <a:t>3</a:t>
            </a:r>
            <a:r>
              <a:rPr lang="en-US" sz="2000" b="0" strike="noStrike" spc="-1" dirty="0">
                <a:solidFill>
                  <a:srgbClr val="000000"/>
                </a:solidFill>
                <a:latin typeface="Arial"/>
                <a:ea typeface="DejaVu Sans"/>
              </a:rPr>
              <a:t>- Sublist3r</a:t>
            </a:r>
            <a:endParaRPr lang="en-US" sz="2000" b="0" strike="noStrike" spc="-1" dirty="0">
              <a:solidFill>
                <a:srgbClr val="000000"/>
              </a:solidFill>
              <a:latin typeface="Arial"/>
            </a:endParaRPr>
          </a:p>
          <a:p>
            <a:pPr algn="l">
              <a:lnSpc>
                <a:spcPct val="100000"/>
              </a:lnSpc>
            </a:pPr>
            <a:r>
              <a:rPr lang="en-US" sz="2000" b="0" strike="noStrike" spc="-1" dirty="0">
                <a:solidFill>
                  <a:srgbClr val="000000"/>
                </a:solidFill>
                <a:latin typeface="Arial"/>
                <a:ea typeface="DejaVu Sans"/>
              </a:rPr>
              <a:t>4- </a:t>
            </a:r>
            <a:r>
              <a:rPr lang="en-US" sz="2000" b="0" strike="noStrike" spc="-1" dirty="0" err="1">
                <a:solidFill>
                  <a:srgbClr val="000000"/>
                </a:solidFill>
                <a:latin typeface="Arial"/>
                <a:ea typeface="DejaVu Sans"/>
              </a:rPr>
              <a:t>AssetFinder</a:t>
            </a:r>
            <a:endParaRPr lang="en-US" sz="2000" b="0" strike="noStrike" spc="-1" dirty="0">
              <a:solidFill>
                <a:srgbClr val="000000"/>
              </a:solidFill>
              <a:latin typeface="Arial"/>
            </a:endParaRPr>
          </a:p>
          <a:p>
            <a:pPr algn="l">
              <a:lnSpc>
                <a:spcPct val="100000"/>
              </a:lnSpc>
            </a:pPr>
            <a:endParaRPr lang="en-US" sz="2000" b="0" strike="noStrike" spc="-1" dirty="0">
              <a:solidFill>
                <a:srgbClr val="000000"/>
              </a:solidFill>
              <a:latin typeface="Arial"/>
            </a:endParaRPr>
          </a:p>
        </p:txBody>
      </p:sp>
      <p:pic>
        <p:nvPicPr>
          <p:cNvPr id="111" name="صورة 110"/>
          <p:cNvPicPr/>
          <p:nvPr/>
        </p:nvPicPr>
        <p:blipFill>
          <a:blip r:embed="rId2"/>
          <a:stretch/>
        </p:blipFill>
        <p:spPr>
          <a:xfrm>
            <a:off x="3097209" y="2780928"/>
            <a:ext cx="6415200" cy="3898800"/>
          </a:xfrm>
          <a:prstGeom prst="rect">
            <a:avLst/>
          </a:prstGeom>
          <a:ln w="0">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مربع نص 3"/>
          <p:cNvSpPr/>
          <p:nvPr/>
        </p:nvSpPr>
        <p:spPr>
          <a:xfrm>
            <a:off x="2477763" y="404640"/>
            <a:ext cx="5496353"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hi-IN" sz="6000" b="0" strike="noStrike" spc="-1" dirty="0">
                <a:solidFill>
                  <a:srgbClr val="000000"/>
                </a:solidFill>
                <a:latin typeface="Trebuchet MS"/>
                <a:cs typeface="DejaVu Sans"/>
              </a:rPr>
              <a:t>جمع النطاقات الفرعية</a:t>
            </a:r>
            <a:endParaRPr lang="en-US" sz="6000" b="0" strike="noStrike" spc="-1" dirty="0">
              <a:solidFill>
                <a:srgbClr val="000000"/>
              </a:solidFill>
              <a:latin typeface="Arial"/>
            </a:endParaRPr>
          </a:p>
        </p:txBody>
      </p:sp>
      <p:sp>
        <p:nvSpPr>
          <p:cNvPr id="110" name="مربع نص 5"/>
          <p:cNvSpPr/>
          <p:nvPr/>
        </p:nvSpPr>
        <p:spPr>
          <a:xfrm>
            <a:off x="879479" y="3284984"/>
            <a:ext cx="869292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l">
              <a:lnSpc>
                <a:spcPct val="100000"/>
              </a:lnSpc>
            </a:pPr>
            <a:r>
              <a:rPr lang="en-US" sz="2000" spc="-1" dirty="0">
                <a:solidFill>
                  <a:srgbClr val="000000"/>
                </a:solidFill>
                <a:latin typeface="Arial"/>
              </a:rPr>
              <a:t>Tip: The better you get more subdomains, the better you have a chance to find vulnerabilities! Use more than one tool!</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762938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مربع نص 3"/>
          <p:cNvSpPr/>
          <p:nvPr/>
        </p:nvSpPr>
        <p:spPr>
          <a:xfrm>
            <a:off x="3294463" y="1338840"/>
            <a:ext cx="3891043"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YE" sz="6000" spc="-1" dirty="0">
                <a:solidFill>
                  <a:srgbClr val="000000"/>
                </a:solidFill>
                <a:latin typeface="Trebuchet MS"/>
              </a:rPr>
              <a:t>جمع المعلومات</a:t>
            </a:r>
            <a:endParaRPr lang="en-US" sz="6000" b="0" strike="noStrike" spc="-1" dirty="0">
              <a:solidFill>
                <a:srgbClr val="000000"/>
              </a:solidFill>
              <a:latin typeface="Arial"/>
            </a:endParaRPr>
          </a:p>
        </p:txBody>
      </p:sp>
      <p:sp>
        <p:nvSpPr>
          <p:cNvPr id="113" name="مربع نص 5"/>
          <p:cNvSpPr/>
          <p:nvPr/>
        </p:nvSpPr>
        <p:spPr>
          <a:xfrm>
            <a:off x="1039320" y="3210120"/>
            <a:ext cx="869292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YE" sz="2000" spc="-1" dirty="0">
                <a:solidFill>
                  <a:srgbClr val="000000"/>
                </a:solidFill>
                <a:latin typeface="Trebuchet MS"/>
              </a:rPr>
              <a:t>بعد عملية جمع النطاقات الفرعية نجمع المعلومات عن هذه النطاقات، مثل التقنيات باستخدام موقع </a:t>
            </a:r>
            <a:r>
              <a:rPr lang="en-US" sz="2000" spc="-1" dirty="0">
                <a:solidFill>
                  <a:srgbClr val="000000"/>
                </a:solidFill>
                <a:latin typeface="Trebuchet MS"/>
              </a:rPr>
              <a:t>whatcms.org</a:t>
            </a:r>
            <a:r>
              <a:rPr lang="ar-YE" sz="2000" spc="-1" dirty="0">
                <a:solidFill>
                  <a:srgbClr val="000000"/>
                </a:solidFill>
                <a:latin typeface="Trebuchet MS"/>
              </a:rPr>
              <a:t>.</a:t>
            </a:r>
          </a:p>
          <a:p>
            <a:pPr algn="r" rtl="1">
              <a:lnSpc>
                <a:spcPct val="100000"/>
              </a:lnSpc>
            </a:pPr>
            <a:endParaRPr lang="ar-YE" sz="2000" b="0" strike="noStrike" spc="-1" dirty="0">
              <a:solidFill>
                <a:srgbClr val="000000"/>
              </a:solidFill>
              <a:latin typeface="Trebuchet MS"/>
            </a:endParaRPr>
          </a:p>
          <a:p>
            <a:pPr algn="r" rtl="1">
              <a:lnSpc>
                <a:spcPct val="100000"/>
              </a:lnSpc>
            </a:pPr>
            <a:r>
              <a:rPr lang="ar-YE" sz="2000" spc="-1" dirty="0">
                <a:solidFill>
                  <a:srgbClr val="000000"/>
                </a:solidFill>
                <a:latin typeface="Trebuchet MS"/>
              </a:rPr>
              <a:t>اي فاير وول تعمل عليه</a:t>
            </a:r>
            <a:r>
              <a:rPr lang="ar-SA" sz="2000" spc="-1" dirty="0">
                <a:solidFill>
                  <a:srgbClr val="000000"/>
                </a:solidFill>
                <a:latin typeface="Trebuchet MS"/>
              </a:rPr>
              <a:t> </a:t>
            </a:r>
            <a:r>
              <a:rPr lang="ar-YE" sz="2000" spc="-1" dirty="0">
                <a:solidFill>
                  <a:srgbClr val="000000"/>
                </a:solidFill>
                <a:latin typeface="Trebuchet MS"/>
              </a:rPr>
              <a:t>؟ ما هي الصفحات الغير مخولة للدخول</a:t>
            </a:r>
            <a:r>
              <a:rPr lang="en-US" sz="2000" spc="-1" dirty="0">
                <a:solidFill>
                  <a:srgbClr val="000000"/>
                </a:solidFill>
                <a:latin typeface="Trebuchet MS"/>
              </a:rPr>
              <a:t>403 – 401 </a:t>
            </a:r>
            <a:r>
              <a:rPr lang="ar-YE" sz="2000" spc="-1" dirty="0">
                <a:solidFill>
                  <a:srgbClr val="000000"/>
                </a:solidFill>
                <a:latin typeface="Trebuchet MS"/>
              </a:rPr>
              <a:t>؟</a:t>
            </a:r>
            <a:br>
              <a:rPr lang="en-US" sz="2000" spc="-1" dirty="0">
                <a:solidFill>
                  <a:srgbClr val="000000"/>
                </a:solidFill>
                <a:latin typeface="Trebuchet MS"/>
              </a:rPr>
            </a:br>
            <a:br>
              <a:rPr lang="en-US" sz="2000" spc="-1" dirty="0">
                <a:solidFill>
                  <a:srgbClr val="000000"/>
                </a:solidFill>
                <a:latin typeface="Trebuchet MS"/>
              </a:rPr>
            </a:br>
            <a:r>
              <a:rPr lang="ar-SA" sz="2000" spc="-1" dirty="0">
                <a:solidFill>
                  <a:srgbClr val="000000"/>
                </a:solidFill>
                <a:latin typeface="Trebuchet MS"/>
              </a:rPr>
              <a:t>أداة </a:t>
            </a:r>
            <a:r>
              <a:rPr lang="en-US" sz="2000" spc="-1" dirty="0" err="1">
                <a:solidFill>
                  <a:srgbClr val="000000"/>
                </a:solidFill>
                <a:latin typeface="Trebuchet MS"/>
              </a:rPr>
              <a:t>Httpx</a:t>
            </a:r>
            <a:r>
              <a:rPr lang="ar-YE" sz="2000" spc="-1" dirty="0">
                <a:solidFill>
                  <a:srgbClr val="000000"/>
                </a:solidFill>
                <a:latin typeface="Trebuchet MS"/>
              </a:rPr>
              <a:t> </a:t>
            </a:r>
            <a:endParaRPr lang="en-US" sz="2000" b="0" strike="noStrike" spc="-1" dirty="0">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مربع نص 3"/>
          <p:cNvSpPr/>
          <p:nvPr/>
        </p:nvSpPr>
        <p:spPr>
          <a:xfrm>
            <a:off x="2857031" y="1338840"/>
            <a:ext cx="4765898"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البحث عن الثغرات</a:t>
            </a:r>
            <a:endParaRPr lang="en-US" sz="6000" b="0" strike="noStrike" spc="-1" dirty="0">
              <a:solidFill>
                <a:srgbClr val="000000"/>
              </a:solidFill>
              <a:latin typeface="Arial"/>
            </a:endParaRPr>
          </a:p>
        </p:txBody>
      </p:sp>
      <p:sp>
        <p:nvSpPr>
          <p:cNvPr id="113" name="مربع نص 5"/>
          <p:cNvSpPr/>
          <p:nvPr/>
        </p:nvSpPr>
        <p:spPr>
          <a:xfrm>
            <a:off x="893520" y="3284984"/>
            <a:ext cx="8692920" cy="224531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YE" sz="2000" spc="-1" dirty="0">
                <a:solidFill>
                  <a:srgbClr val="000000"/>
                </a:solidFill>
                <a:latin typeface="Trebuchet MS"/>
              </a:rPr>
              <a:t>هناك طريقتين للفحص:</a:t>
            </a:r>
          </a:p>
          <a:p>
            <a:pPr marL="342900" indent="-342900" algn="r" rtl="1">
              <a:lnSpc>
                <a:spcPct val="100000"/>
              </a:lnSpc>
              <a:buFont typeface="Arial" pitchFamily="34" charset="0"/>
              <a:buChar char="•"/>
            </a:pPr>
            <a:r>
              <a:rPr lang="ar-YE" sz="2000" spc="-1" dirty="0">
                <a:solidFill>
                  <a:srgbClr val="000000"/>
                </a:solidFill>
                <a:latin typeface="Trebuchet MS"/>
              </a:rPr>
              <a:t>الطريقة الأوتوماتيكية، أي بأدوات اكتشاف الثغرات.</a:t>
            </a:r>
          </a:p>
          <a:p>
            <a:pPr marL="342900" indent="-342900">
              <a:buFont typeface="Arial" pitchFamily="34" charset="0"/>
              <a:buChar char="•"/>
            </a:pPr>
            <a:r>
              <a:rPr lang="ar-YE" sz="2000" spc="-1" dirty="0">
                <a:solidFill>
                  <a:srgbClr val="000000"/>
                </a:solidFill>
                <a:latin typeface="Trebuchet MS"/>
              </a:rPr>
              <a:t>اليدوية: وتعتمد على التجربة وتحليل الردود.</a:t>
            </a:r>
            <a:br>
              <a:rPr lang="ar-SA" sz="2000" spc="-1" dirty="0">
                <a:solidFill>
                  <a:srgbClr val="000000"/>
                </a:solidFill>
                <a:latin typeface="Trebuchet MS"/>
              </a:rPr>
            </a:br>
            <a:br>
              <a:rPr lang="ar-SA" sz="2000" spc="-1" dirty="0">
                <a:solidFill>
                  <a:srgbClr val="000000"/>
                </a:solidFill>
                <a:latin typeface="Trebuchet MS"/>
              </a:rPr>
            </a:br>
            <a:br>
              <a:rPr lang="ar-SA" sz="2000" spc="-1" dirty="0">
                <a:solidFill>
                  <a:srgbClr val="000000"/>
                </a:solidFill>
                <a:latin typeface="Trebuchet MS"/>
              </a:rPr>
            </a:br>
            <a:r>
              <a:rPr lang="ar-SA" sz="2000" spc="-1" dirty="0">
                <a:solidFill>
                  <a:srgbClr val="000000"/>
                </a:solidFill>
                <a:latin typeface="Trebuchet MS"/>
              </a:rPr>
              <a:t>فهمك العميق لــ </a:t>
            </a:r>
            <a:r>
              <a:rPr lang="en-US" sz="2000" spc="-1" dirty="0">
                <a:solidFill>
                  <a:srgbClr val="000000"/>
                </a:solidFill>
                <a:latin typeface="Trebuchet MS"/>
              </a:rPr>
              <a:t>OWSAP 10</a:t>
            </a:r>
            <a:r>
              <a:rPr lang="ar-SA" sz="2000" spc="-1" dirty="0">
                <a:solidFill>
                  <a:srgbClr val="000000"/>
                </a:solidFill>
                <a:latin typeface="Trebuchet MS"/>
              </a:rPr>
              <a:t> سيمكنك من العثور على ثغرات أكثر...</a:t>
            </a:r>
            <a:endParaRPr lang="en-US" sz="2000" spc="-1" dirty="0">
              <a:solidFill>
                <a:srgbClr val="000000"/>
              </a:solidFill>
            </a:endParaRPr>
          </a:p>
          <a:p>
            <a:pPr algn="r">
              <a:lnSpc>
                <a:spcPct val="100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3265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مربع نص 3"/>
          <p:cNvSpPr/>
          <p:nvPr/>
        </p:nvSpPr>
        <p:spPr>
          <a:xfrm>
            <a:off x="1487488" y="260648"/>
            <a:ext cx="7440846" cy="19375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الفرق بين البحث الاوتوماتيكي واليدوي</a:t>
            </a:r>
            <a:endParaRPr lang="en-US" sz="6000" b="0" strike="noStrike" spc="-1" dirty="0">
              <a:solidFill>
                <a:srgbClr val="000000"/>
              </a:solidFill>
              <a:latin typeface="Arial"/>
            </a:endParaRPr>
          </a:p>
        </p:txBody>
      </p:sp>
      <p:sp>
        <p:nvSpPr>
          <p:cNvPr id="2" name="مربع نص 1">
            <a:extLst>
              <a:ext uri="{FF2B5EF4-FFF2-40B4-BE49-F238E27FC236}">
                <a16:creationId xmlns:a16="http://schemas.microsoft.com/office/drawing/2014/main" id="{3982DFB0-632E-4C86-9F73-B9ECED936045}"/>
              </a:ext>
            </a:extLst>
          </p:cNvPr>
          <p:cNvSpPr txBox="1"/>
          <p:nvPr/>
        </p:nvSpPr>
        <p:spPr>
          <a:xfrm>
            <a:off x="1703512" y="2924944"/>
            <a:ext cx="7008798" cy="2585323"/>
          </a:xfrm>
          <a:prstGeom prst="rect">
            <a:avLst/>
          </a:prstGeom>
          <a:noFill/>
        </p:spPr>
        <p:txBody>
          <a:bodyPr wrap="square" rtlCol="1">
            <a:spAutoFit/>
          </a:bodyPr>
          <a:lstStyle/>
          <a:p>
            <a:r>
              <a:rPr lang="ar-SA" dirty="0"/>
              <a:t>لنعطي مثال على ذلك: لقيت فورم في موقع تحاول تحقن فيه </a:t>
            </a:r>
            <a:r>
              <a:rPr lang="en-US" dirty="0"/>
              <a:t>reflected </a:t>
            </a:r>
            <a:r>
              <a:rPr lang="en-US" dirty="0" err="1"/>
              <a:t>xss</a:t>
            </a:r>
            <a:r>
              <a:rPr lang="ar-SA" dirty="0"/>
              <a:t>:</a:t>
            </a:r>
          </a:p>
          <a:p>
            <a:endParaRPr lang="ar-SA" dirty="0"/>
          </a:p>
          <a:p>
            <a:r>
              <a:rPr lang="ar-SA" b="1" dirty="0" err="1"/>
              <a:t>السينارو</a:t>
            </a:r>
            <a:r>
              <a:rPr lang="ar-SA" b="1" dirty="0"/>
              <a:t> الاوتوماتيكي: </a:t>
            </a:r>
            <a:r>
              <a:rPr lang="ar-SA" dirty="0"/>
              <a:t>تحميل أداة اختبار </a:t>
            </a:r>
            <a:r>
              <a:rPr lang="en-US" dirty="0" err="1"/>
              <a:t>xss</a:t>
            </a:r>
            <a:r>
              <a:rPr lang="ar-SA" dirty="0"/>
              <a:t> مع تنزيل حزمة </a:t>
            </a:r>
            <a:r>
              <a:rPr lang="en-US" dirty="0"/>
              <a:t>payloads</a:t>
            </a:r>
            <a:br>
              <a:rPr lang="en-US" dirty="0"/>
            </a:br>
            <a:br>
              <a:rPr lang="en-US" dirty="0"/>
            </a:br>
            <a:r>
              <a:rPr lang="ar-SA" dirty="0"/>
              <a:t>النتيجة: تجربة أكثر من 1000 </a:t>
            </a:r>
            <a:r>
              <a:rPr lang="ar-SA" dirty="0" err="1"/>
              <a:t>بايلود</a:t>
            </a:r>
            <a:r>
              <a:rPr lang="ar-SA" dirty="0"/>
              <a:t> بدون نتيجة – حظر </a:t>
            </a:r>
            <a:r>
              <a:rPr lang="ar-SA" dirty="0" err="1"/>
              <a:t>الايبي</a:t>
            </a:r>
            <a:r>
              <a:rPr lang="ar-SA" dirty="0"/>
              <a:t> – حدوث </a:t>
            </a:r>
            <a:r>
              <a:rPr lang="ar-SA" dirty="0" err="1"/>
              <a:t>ترافيك</a:t>
            </a:r>
            <a:r>
              <a:rPr lang="ar-SA" dirty="0"/>
              <a:t> غير عادي</a:t>
            </a:r>
          </a:p>
          <a:p>
            <a:endParaRPr lang="ar-SA" dirty="0"/>
          </a:p>
          <a:p>
            <a:r>
              <a:rPr lang="ar-SA" b="1" dirty="0"/>
              <a:t>السيناريو اليدوي: </a:t>
            </a:r>
            <a:r>
              <a:rPr lang="ar-SA" dirty="0"/>
              <a:t>تجربه </a:t>
            </a:r>
            <a:r>
              <a:rPr lang="ar-SA" dirty="0" err="1"/>
              <a:t>البايلود</a:t>
            </a:r>
            <a:r>
              <a:rPr lang="ar-SA" dirty="0"/>
              <a:t> الاعتيادي وتحليل الرد:</a:t>
            </a:r>
          </a:p>
          <a:p>
            <a:endParaRPr lang="ar-SA" dirty="0"/>
          </a:p>
          <a:p>
            <a:r>
              <a:rPr lang="en-US" dirty="0"/>
              <a:t>&lt;script&gt;alert(“successful”)&lt;/script&gt;</a:t>
            </a:r>
            <a:endParaRPr lang="ar-SA" dirty="0"/>
          </a:p>
        </p:txBody>
      </p:sp>
    </p:spTree>
    <p:extLst>
      <p:ext uri="{BB962C8B-B14F-4D97-AF65-F5344CB8AC3E}">
        <p14:creationId xmlns:p14="http://schemas.microsoft.com/office/powerpoint/2010/main" val="284253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مربع نص 3"/>
          <p:cNvSpPr/>
          <p:nvPr/>
        </p:nvSpPr>
        <p:spPr>
          <a:xfrm>
            <a:off x="3054965" y="387360"/>
            <a:ext cx="4471908" cy="76798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4400" b="0" strike="noStrike" spc="-1" dirty="0">
                <a:solidFill>
                  <a:srgbClr val="000000"/>
                </a:solidFill>
                <a:latin typeface="Trebuchet MS"/>
                <a:cs typeface="DejaVu Sans"/>
              </a:rPr>
              <a:t>ما هو اصطياد الثغرات؟</a:t>
            </a:r>
            <a:endParaRPr lang="en-US" sz="4400" b="0" strike="noStrike" spc="-1" dirty="0">
              <a:solidFill>
                <a:srgbClr val="000000"/>
              </a:solidFill>
              <a:latin typeface="Arial"/>
            </a:endParaRPr>
          </a:p>
        </p:txBody>
      </p:sp>
      <p:sp>
        <p:nvSpPr>
          <p:cNvPr id="72" name="مربع نص 4"/>
          <p:cNvSpPr/>
          <p:nvPr/>
        </p:nvSpPr>
        <p:spPr>
          <a:xfrm>
            <a:off x="407368" y="2774340"/>
            <a:ext cx="8622720" cy="1309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2000" b="0" strike="noStrike" spc="-1" dirty="0">
                <a:solidFill>
                  <a:srgbClr val="000000"/>
                </a:solidFill>
                <a:latin typeface="Trebuchet MS"/>
                <a:cs typeface="DejaVu Sans"/>
              </a:rPr>
              <a:t>هي عملية فحص التطبيقات بأنواعها (</a:t>
            </a:r>
            <a:r>
              <a:rPr lang="ar-SA" sz="2000" b="0" strike="noStrike" spc="-1" dirty="0" err="1">
                <a:solidFill>
                  <a:srgbClr val="000000"/>
                </a:solidFill>
                <a:latin typeface="Trebuchet MS"/>
                <a:cs typeface="DejaVu Sans"/>
              </a:rPr>
              <a:t>ويب|اندرويد|أيفون</a:t>
            </a:r>
            <a:r>
              <a:rPr lang="ar-SA" sz="2000" b="0" strike="noStrike" spc="-1" dirty="0">
                <a:solidFill>
                  <a:srgbClr val="000000"/>
                </a:solidFill>
                <a:latin typeface="Trebuchet MS"/>
                <a:cs typeface="DejaVu Sans"/>
              </a:rPr>
              <a:t>) بحثًا عن الثغرات الأمنية.</a:t>
            </a:r>
            <a:br>
              <a:rPr sz="2000" dirty="0"/>
            </a:br>
            <a:br>
              <a:rPr sz="2000" dirty="0"/>
            </a:br>
            <a:r>
              <a:rPr lang="ar-SA" sz="2000" b="0" strike="noStrike" spc="-1" dirty="0">
                <a:solidFill>
                  <a:srgbClr val="000000"/>
                </a:solidFill>
                <a:latin typeface="Trebuchet MS"/>
                <a:cs typeface="DejaVu Sans"/>
              </a:rPr>
              <a:t>الهدف: المال</a:t>
            </a:r>
            <a:r>
              <a:rPr lang="en-US" sz="2000" b="0" strike="noStrike" spc="-1" dirty="0">
                <a:solidFill>
                  <a:srgbClr val="000000"/>
                </a:solidFill>
                <a:latin typeface="Trebuchet MS"/>
                <a:ea typeface="DejaVu Sans"/>
              </a:rPr>
              <a:t>.</a:t>
            </a:r>
            <a:endParaRPr lang="en-US" sz="2000" b="0" strike="noStrike" spc="-1" dirty="0">
              <a:solidFill>
                <a:srgbClr val="000000"/>
              </a:solidFill>
              <a:latin typeface="Arial"/>
            </a:endParaRPr>
          </a:p>
          <a:p>
            <a:pPr algn="r" rtl="1">
              <a:lnSpc>
                <a:spcPct val="100000"/>
              </a:lnSpc>
            </a:pPr>
            <a:r>
              <a:rPr lang="ar-SA" sz="2000" b="0" strike="noStrike" spc="-1" dirty="0">
                <a:solidFill>
                  <a:srgbClr val="000000"/>
                </a:solidFill>
                <a:latin typeface="Trebuchet MS"/>
                <a:cs typeface="DejaVu Sans"/>
              </a:rPr>
              <a:t>الكيفية: حيل وأدوات.</a:t>
            </a:r>
            <a:endParaRPr lang="en-US" sz="2000" b="0" strike="noStrike" spc="-1" dirty="0">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مربع نص 3"/>
          <p:cNvSpPr/>
          <p:nvPr/>
        </p:nvSpPr>
        <p:spPr>
          <a:xfrm>
            <a:off x="1487488" y="260648"/>
            <a:ext cx="7440846" cy="19375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الفرق بين البحث الاوتوماتيكي واليدوي</a:t>
            </a:r>
            <a:endParaRPr lang="en-US" sz="6000" b="0" strike="noStrike" spc="-1" dirty="0">
              <a:solidFill>
                <a:srgbClr val="000000"/>
              </a:solidFill>
              <a:latin typeface="Arial"/>
            </a:endParaRPr>
          </a:p>
        </p:txBody>
      </p:sp>
      <p:sp>
        <p:nvSpPr>
          <p:cNvPr id="2" name="مربع نص 1">
            <a:extLst>
              <a:ext uri="{FF2B5EF4-FFF2-40B4-BE49-F238E27FC236}">
                <a16:creationId xmlns:a16="http://schemas.microsoft.com/office/drawing/2014/main" id="{3982DFB0-632E-4C86-9F73-B9ECED936045}"/>
              </a:ext>
            </a:extLst>
          </p:cNvPr>
          <p:cNvSpPr txBox="1"/>
          <p:nvPr/>
        </p:nvSpPr>
        <p:spPr>
          <a:xfrm>
            <a:off x="839416" y="2773263"/>
            <a:ext cx="7944902" cy="646331"/>
          </a:xfrm>
          <a:prstGeom prst="rect">
            <a:avLst/>
          </a:prstGeom>
          <a:noFill/>
        </p:spPr>
        <p:txBody>
          <a:bodyPr wrap="square" rtlCol="1">
            <a:spAutoFit/>
          </a:bodyPr>
          <a:lstStyle/>
          <a:p>
            <a:r>
              <a:rPr lang="ar-SA" dirty="0"/>
              <a:t>لاحظت بعد ذلك أن ال </a:t>
            </a:r>
            <a:r>
              <a:rPr lang="en-US" dirty="0"/>
              <a:t>WAF</a:t>
            </a:r>
            <a:r>
              <a:rPr lang="ar-SA" dirty="0"/>
              <a:t> حذف </a:t>
            </a:r>
            <a:r>
              <a:rPr lang="en-US" dirty="0"/>
              <a:t>&lt;script&gt;</a:t>
            </a:r>
            <a:r>
              <a:rPr lang="ar-SA" dirty="0"/>
              <a:t> و </a:t>
            </a:r>
            <a:r>
              <a:rPr lang="en-US" dirty="0"/>
              <a:t>&lt;/script&gt;</a:t>
            </a:r>
            <a:r>
              <a:rPr lang="ar-SA" dirty="0"/>
              <a:t> في الرد:</a:t>
            </a:r>
          </a:p>
          <a:p>
            <a:r>
              <a:rPr lang="en-US" b="1" dirty="0"/>
              <a:t>alert(“successful”)</a:t>
            </a:r>
            <a:endParaRPr lang="ar-SA" b="1" dirty="0"/>
          </a:p>
        </p:txBody>
      </p:sp>
      <p:sp>
        <p:nvSpPr>
          <p:cNvPr id="4" name="مربع نص 3">
            <a:extLst>
              <a:ext uri="{FF2B5EF4-FFF2-40B4-BE49-F238E27FC236}">
                <a16:creationId xmlns:a16="http://schemas.microsoft.com/office/drawing/2014/main" id="{992D3A41-B9D9-4AE0-AF7A-B07DEEB8ACB5}"/>
              </a:ext>
            </a:extLst>
          </p:cNvPr>
          <p:cNvSpPr txBox="1"/>
          <p:nvPr/>
        </p:nvSpPr>
        <p:spPr>
          <a:xfrm>
            <a:off x="839416" y="3994671"/>
            <a:ext cx="7944902" cy="923330"/>
          </a:xfrm>
          <a:prstGeom prst="rect">
            <a:avLst/>
          </a:prstGeom>
          <a:noFill/>
        </p:spPr>
        <p:txBody>
          <a:bodyPr wrap="square" rtlCol="1">
            <a:spAutoFit/>
          </a:bodyPr>
          <a:lstStyle/>
          <a:p>
            <a:r>
              <a:rPr lang="ar-SA" dirty="0"/>
              <a:t>هذا يعني أن الجدار الحماية عنده قائمة سوداء تضمن تلك </a:t>
            </a:r>
            <a:r>
              <a:rPr lang="ar-SA" dirty="0" err="1"/>
              <a:t>الكيوردز</a:t>
            </a:r>
            <a:br>
              <a:rPr lang="ar-SA" dirty="0"/>
            </a:br>
            <a:br>
              <a:rPr lang="ar-SA" dirty="0"/>
            </a:br>
            <a:r>
              <a:rPr lang="ar-SA" dirty="0"/>
              <a:t>كيف ممكن ان اتجاوزه؟؟ (سؤال للعامة).</a:t>
            </a:r>
          </a:p>
        </p:txBody>
      </p:sp>
    </p:spTree>
    <p:extLst>
      <p:ext uri="{BB962C8B-B14F-4D97-AF65-F5344CB8AC3E}">
        <p14:creationId xmlns:p14="http://schemas.microsoft.com/office/powerpoint/2010/main" val="2154263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مربع نص 3"/>
          <p:cNvSpPr/>
          <p:nvPr/>
        </p:nvSpPr>
        <p:spPr>
          <a:xfrm>
            <a:off x="2796728" y="44624"/>
            <a:ext cx="4634280" cy="1004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6000" b="0" strike="noStrike" spc="-1" dirty="0">
                <a:solidFill>
                  <a:srgbClr val="000000"/>
                </a:solidFill>
                <a:latin typeface="Trebuchet MS"/>
                <a:cs typeface="DejaVu Sans"/>
              </a:rPr>
              <a:t>الاختبار اليدوي</a:t>
            </a:r>
            <a:endParaRPr lang="en-US" sz="6000" b="0" strike="noStrike" spc="-1" dirty="0">
              <a:solidFill>
                <a:srgbClr val="000000"/>
              </a:solidFill>
              <a:latin typeface="Arial"/>
            </a:endParaRPr>
          </a:p>
        </p:txBody>
      </p:sp>
      <p:sp>
        <p:nvSpPr>
          <p:cNvPr id="115" name="مربع نص 5"/>
          <p:cNvSpPr/>
          <p:nvPr/>
        </p:nvSpPr>
        <p:spPr>
          <a:xfrm>
            <a:off x="767408" y="2276872"/>
            <a:ext cx="8692920" cy="1321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أغلب الثغرات المكتشفة تكون من خلال الاختبار اليدوي 90-100%</a:t>
            </a:r>
            <a:br>
              <a:rPr lang="ar-SA" sz="2000" spc="-1" dirty="0">
                <a:solidFill>
                  <a:srgbClr val="000000"/>
                </a:solidFill>
                <a:latin typeface="Trebuchet MS"/>
              </a:rPr>
            </a:br>
            <a:br>
              <a:rPr lang="ar-SA" sz="2000" spc="-1" dirty="0">
                <a:solidFill>
                  <a:srgbClr val="000000"/>
                </a:solidFill>
                <a:latin typeface="Trebuchet MS"/>
              </a:rPr>
            </a:br>
            <a:r>
              <a:rPr lang="ar-SA" sz="2000" spc="-1" dirty="0">
                <a:solidFill>
                  <a:srgbClr val="000000"/>
                </a:solidFill>
                <a:latin typeface="Trebuchet MS"/>
              </a:rPr>
              <a:t>أغلبية عمل الهاكرز 100% يدوي – أفضل من يستخدم ال</a:t>
            </a:r>
            <a:r>
              <a:rPr lang="en-US" sz="2000" spc="-1" dirty="0">
                <a:solidFill>
                  <a:srgbClr val="000000"/>
                </a:solidFill>
                <a:latin typeface="Trebuchet MS"/>
              </a:rPr>
              <a:t>Automation</a:t>
            </a:r>
            <a:r>
              <a:rPr lang="ar-SA" sz="2000" spc="-1" dirty="0">
                <a:solidFill>
                  <a:srgbClr val="000000"/>
                </a:solidFill>
                <a:latin typeface="Trebuchet MS"/>
              </a:rPr>
              <a:t> يكون بين 80-90% مثل </a:t>
            </a:r>
            <a:r>
              <a:rPr lang="en-US" sz="2000" spc="-1" dirty="0" err="1">
                <a:solidFill>
                  <a:srgbClr val="000000"/>
                </a:solidFill>
                <a:latin typeface="Trebuchet MS"/>
              </a:rPr>
              <a:t>badcracker</a:t>
            </a:r>
            <a:r>
              <a:rPr lang="ar-SA" sz="2000" spc="-1" dirty="0">
                <a:solidFill>
                  <a:srgbClr val="000000"/>
                </a:solidFill>
                <a:latin typeface="Trebuchet MS"/>
              </a:rPr>
              <a:t>.</a:t>
            </a:r>
            <a:endParaRPr lang="en-US" sz="2000" b="0" strike="noStrike" spc="-1" dirty="0">
              <a:solidFill>
                <a:srgbClr val="000000"/>
              </a:solidFill>
              <a:latin typeface="Arial"/>
            </a:endParaRPr>
          </a:p>
        </p:txBody>
      </p:sp>
      <p:sp>
        <p:nvSpPr>
          <p:cNvPr id="4" name="مربع نص 5">
            <a:extLst>
              <a:ext uri="{FF2B5EF4-FFF2-40B4-BE49-F238E27FC236}">
                <a16:creationId xmlns:a16="http://schemas.microsoft.com/office/drawing/2014/main" id="{60142258-5CF2-4C00-9224-A8C98E52BFCC}"/>
              </a:ext>
            </a:extLst>
          </p:cNvPr>
          <p:cNvSpPr/>
          <p:nvPr/>
        </p:nvSpPr>
        <p:spPr>
          <a:xfrm>
            <a:off x="767408" y="4539033"/>
            <a:ext cx="869292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بعض الثغرات لا يمكن برمجة أدوات لاكتشافها مثل </a:t>
            </a:r>
            <a:r>
              <a:rPr lang="en-US" sz="2000" spc="-1" dirty="0">
                <a:solidFill>
                  <a:srgbClr val="000000"/>
                </a:solidFill>
                <a:latin typeface="Trebuchet MS"/>
              </a:rPr>
              <a:t>IDOR </a:t>
            </a:r>
            <a:r>
              <a:rPr lang="ar-SA" sz="2000" spc="-1" dirty="0">
                <a:solidFill>
                  <a:srgbClr val="000000"/>
                </a:solidFill>
                <a:latin typeface="Trebuchet MS"/>
              </a:rPr>
              <a:t>و </a:t>
            </a:r>
            <a:r>
              <a:rPr lang="en-US" sz="2000" spc="-1" dirty="0">
                <a:solidFill>
                  <a:srgbClr val="000000"/>
                </a:solidFill>
                <a:latin typeface="Trebuchet MS"/>
              </a:rPr>
              <a:t>Account </a:t>
            </a:r>
            <a:r>
              <a:rPr lang="en-US" sz="2000" spc="-1" dirty="0" err="1">
                <a:solidFill>
                  <a:srgbClr val="000000"/>
                </a:solidFill>
                <a:latin typeface="Trebuchet MS"/>
              </a:rPr>
              <a:t>TakeOver</a:t>
            </a:r>
            <a:r>
              <a:rPr lang="ar-SA" sz="2000" spc="-1" dirty="0">
                <a:solidFill>
                  <a:srgbClr val="000000"/>
                </a:solidFill>
                <a:latin typeface="Trebuchet MS"/>
              </a:rPr>
              <a:t> و </a:t>
            </a:r>
            <a:r>
              <a:rPr lang="en-US" sz="2000" spc="-1" dirty="0">
                <a:solidFill>
                  <a:srgbClr val="000000"/>
                </a:solidFill>
                <a:latin typeface="Trebuchet MS"/>
              </a:rPr>
              <a:t>Business Logic Errors</a:t>
            </a:r>
            <a:r>
              <a:rPr lang="ar-SA" sz="2000" spc="-1" dirty="0">
                <a:solidFill>
                  <a:srgbClr val="000000"/>
                </a:solidFill>
                <a:latin typeface="Trebuchet MS"/>
              </a:rPr>
              <a:t>.</a:t>
            </a:r>
            <a:endParaRPr lang="en-US" sz="2000" b="0" strike="noStrike" spc="-1" dirty="0">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مربع نص 3"/>
          <p:cNvSpPr/>
          <p:nvPr/>
        </p:nvSpPr>
        <p:spPr>
          <a:xfrm>
            <a:off x="1991544" y="116632"/>
            <a:ext cx="5856480" cy="1004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6000" b="0" strike="noStrike" spc="-1" dirty="0">
                <a:solidFill>
                  <a:srgbClr val="000000"/>
                </a:solidFill>
                <a:latin typeface="Trebuchet MS"/>
                <a:cs typeface="DejaVu Sans"/>
              </a:rPr>
              <a:t>الإبلاغ عن الثغرات</a:t>
            </a:r>
            <a:endParaRPr lang="en-US" sz="6000" b="0" strike="noStrike" spc="-1" dirty="0">
              <a:solidFill>
                <a:srgbClr val="000000"/>
              </a:solidFill>
              <a:latin typeface="Arial"/>
            </a:endParaRPr>
          </a:p>
        </p:txBody>
      </p:sp>
      <p:sp>
        <p:nvSpPr>
          <p:cNvPr id="119" name="مربع نص 5"/>
          <p:cNvSpPr/>
          <p:nvPr/>
        </p:nvSpPr>
        <p:spPr>
          <a:xfrm>
            <a:off x="479376" y="1988840"/>
            <a:ext cx="8692920" cy="1321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b="0" strike="noStrike" spc="-1" dirty="0">
                <a:solidFill>
                  <a:srgbClr val="000000"/>
                </a:solidFill>
                <a:latin typeface="Trebuchet MS"/>
              </a:rPr>
              <a:t>بعد عملية الفحص، هل </a:t>
            </a:r>
            <a:r>
              <a:rPr lang="ar-SA" sz="2000" spc="-1" dirty="0">
                <a:solidFill>
                  <a:srgbClr val="000000"/>
                </a:solidFill>
                <a:latin typeface="Trebuchet MS"/>
              </a:rPr>
              <a:t>وجدت شيء؟</a:t>
            </a:r>
            <a:br>
              <a:rPr lang="ar-SA" sz="2000" spc="-1" dirty="0">
                <a:solidFill>
                  <a:srgbClr val="000000"/>
                </a:solidFill>
                <a:latin typeface="Trebuchet MS"/>
              </a:rPr>
            </a:br>
            <a:endParaRPr lang="ar-SA" sz="2000" spc="-1" dirty="0">
              <a:solidFill>
                <a:srgbClr val="000000"/>
              </a:solidFill>
              <a:latin typeface="Trebuchet MS"/>
            </a:endParaRPr>
          </a:p>
          <a:p>
            <a:pPr algn="r" rtl="1">
              <a:lnSpc>
                <a:spcPct val="100000"/>
              </a:lnSpc>
            </a:pPr>
            <a:r>
              <a:rPr lang="ar-SA" sz="2000" b="0" strike="noStrike" spc="-1" dirty="0">
                <a:solidFill>
                  <a:srgbClr val="000000"/>
                </a:solidFill>
                <a:latin typeface="Trebuchet MS"/>
              </a:rPr>
              <a:t>إذا وجدت ثغرة أمنية وتمكنت من تطبيقها والتأكد من ضررها، فقد حان البدء بكتابة تقرير مفصّل عنها لإبلاغ الشركة عنها بالطرق القانونية.</a:t>
            </a:r>
            <a:endParaRPr lang="en-US" sz="2000" b="0" strike="noStrike" spc="-1" dirty="0">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مربع نص 3"/>
          <p:cNvSpPr/>
          <p:nvPr/>
        </p:nvSpPr>
        <p:spPr>
          <a:xfrm>
            <a:off x="2279576" y="30442"/>
            <a:ext cx="5655565"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6000" spc="-1" dirty="0">
                <a:solidFill>
                  <a:srgbClr val="000000"/>
                </a:solidFill>
                <a:latin typeface="Trebuchet MS"/>
              </a:rPr>
              <a:t>ثغرات ال </a:t>
            </a:r>
            <a:r>
              <a:rPr lang="en-US" sz="6000" spc="-1" dirty="0" err="1">
                <a:solidFill>
                  <a:srgbClr val="000000"/>
                </a:solidFill>
                <a:latin typeface="Trebuchet MS"/>
              </a:rPr>
              <a:t>ZeroDay</a:t>
            </a:r>
            <a:endParaRPr lang="en-US" sz="6000" b="0" strike="noStrike" spc="-1" dirty="0">
              <a:solidFill>
                <a:srgbClr val="000000"/>
              </a:solidFill>
              <a:latin typeface="Arial"/>
            </a:endParaRPr>
          </a:p>
        </p:txBody>
      </p:sp>
      <p:sp>
        <p:nvSpPr>
          <p:cNvPr id="117" name="مربع نص 5"/>
          <p:cNvSpPr/>
          <p:nvPr/>
        </p:nvSpPr>
        <p:spPr>
          <a:xfrm>
            <a:off x="760898" y="2460231"/>
            <a:ext cx="869292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وهي الثغرات في المنتجات الرقمية والتي لم يتم إصدار تقريع لها من قبل الشركة المالكة بعد أو أنها لا تعلمها حتى، إذا وجدتها واحدة أمامك خيارين:</a:t>
            </a:r>
          </a:p>
          <a:p>
            <a:pPr algn="r" rtl="1">
              <a:lnSpc>
                <a:spcPct val="100000"/>
              </a:lnSpc>
            </a:pPr>
            <a:endParaRPr lang="ar-SA" sz="2000" b="0" strike="noStrike" spc="-1" dirty="0">
              <a:solidFill>
                <a:srgbClr val="000000"/>
              </a:solidFill>
              <a:latin typeface="Trebuchet MS"/>
            </a:endParaRPr>
          </a:p>
          <a:p>
            <a:pPr marL="342900" indent="-342900" algn="r" rtl="1">
              <a:lnSpc>
                <a:spcPct val="100000"/>
              </a:lnSpc>
              <a:buFont typeface="Arial" panose="020B0604020202020204" pitchFamily="34" charset="0"/>
              <a:buChar char="•"/>
            </a:pPr>
            <a:r>
              <a:rPr lang="ar-SA" sz="2000" b="0" strike="noStrike" spc="-1" dirty="0">
                <a:solidFill>
                  <a:srgbClr val="000000"/>
                </a:solidFill>
                <a:latin typeface="Arial"/>
              </a:rPr>
              <a:t>ما سينصحك به أي هاكر: إبلاغ الشركة عن الثغرة – قد تتلقى مكافأة وقد لا</a:t>
            </a:r>
          </a:p>
          <a:p>
            <a:pPr marL="342900" indent="-342900">
              <a:buFont typeface="Arial" panose="020B0604020202020204" pitchFamily="34" charset="0"/>
              <a:buChar char="•"/>
            </a:pPr>
            <a:r>
              <a:rPr lang="ar-SA" sz="2000" spc="-1" dirty="0">
                <a:solidFill>
                  <a:srgbClr val="000000"/>
                </a:solidFill>
                <a:latin typeface="Arial"/>
              </a:rPr>
              <a:t>ما سأنصحك به: ابحث شركة </a:t>
            </a:r>
            <a:r>
              <a:rPr lang="en-US" sz="2000" spc="-1" dirty="0">
                <a:solidFill>
                  <a:srgbClr val="000000"/>
                </a:solidFill>
              </a:rPr>
              <a:t>zerodium.com</a:t>
            </a:r>
            <a:r>
              <a:rPr lang="ar-SA" sz="2000" spc="-1" dirty="0">
                <a:solidFill>
                  <a:srgbClr val="000000"/>
                </a:solidFill>
              </a:rPr>
              <a:t> واطلع على نطاق عملهم، حينها يمكنك بيع استغلالك المميز بمعدل قد يصل إلى 100 ألف دولار أمريكي أو أكثر.</a:t>
            </a:r>
            <a:endParaRPr lang="en-US" sz="2000" b="0" strike="noStrike" spc="-1" dirty="0">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مربع نص 3"/>
          <p:cNvSpPr/>
          <p:nvPr/>
        </p:nvSpPr>
        <p:spPr>
          <a:xfrm>
            <a:off x="-456728" y="188640"/>
            <a:ext cx="9087480" cy="1004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6000" b="0" strike="noStrike" spc="-1" dirty="0">
                <a:solidFill>
                  <a:srgbClr val="000000"/>
                </a:solidFill>
                <a:latin typeface="Trebuchet MS"/>
                <a:cs typeface="DejaVu Sans"/>
              </a:rPr>
              <a:t>كتابة التقارير والنقاط المهمة</a:t>
            </a:r>
            <a:endParaRPr lang="en-US" sz="6000" b="0" strike="noStrike" spc="-1" dirty="0">
              <a:solidFill>
                <a:srgbClr val="000000"/>
              </a:solidFill>
              <a:latin typeface="Arial"/>
            </a:endParaRPr>
          </a:p>
        </p:txBody>
      </p:sp>
      <p:sp>
        <p:nvSpPr>
          <p:cNvPr id="121" name="مربع نص 5"/>
          <p:cNvSpPr/>
          <p:nvPr/>
        </p:nvSpPr>
        <p:spPr>
          <a:xfrm>
            <a:off x="767408" y="1916832"/>
            <a:ext cx="869292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ملاحظة: قد ترفع تقرير وتتلقى </a:t>
            </a:r>
            <a:r>
              <a:rPr lang="en-US" sz="2000" spc="-1" dirty="0">
                <a:solidFill>
                  <a:srgbClr val="000000"/>
                </a:solidFill>
                <a:latin typeface="Trebuchet MS"/>
              </a:rPr>
              <a:t>Informative</a:t>
            </a:r>
            <a:br>
              <a:rPr lang="en-US" sz="2000" spc="-1" dirty="0">
                <a:solidFill>
                  <a:srgbClr val="000000"/>
                </a:solidFill>
                <a:latin typeface="Trebuchet MS"/>
              </a:rPr>
            </a:br>
            <a:r>
              <a:rPr lang="ar-SA" sz="2000" spc="-1" dirty="0">
                <a:solidFill>
                  <a:srgbClr val="000000"/>
                </a:solidFill>
                <a:latin typeface="Trebuchet MS"/>
              </a:rPr>
              <a:t>وينجح هاكر آخر في الإبلاغ بنفس الثغرة، والسبب يعود إلى جودة التقرير ومدى خبرتك في إثبات الثغرة والإقناع بالتأثير وصياغة الكلمات فكتابة التقارير "فن".</a:t>
            </a:r>
            <a:endParaRPr lang="en-US" sz="2000" b="0" strike="noStrike" spc="-1" dirty="0">
              <a:solidFill>
                <a:srgbClr val="000000"/>
              </a:solidFill>
              <a:latin typeface="Arial"/>
            </a:endParaRPr>
          </a:p>
        </p:txBody>
      </p:sp>
      <p:sp>
        <p:nvSpPr>
          <p:cNvPr id="4" name="مربع نص 5">
            <a:extLst>
              <a:ext uri="{FF2B5EF4-FFF2-40B4-BE49-F238E27FC236}">
                <a16:creationId xmlns:a16="http://schemas.microsoft.com/office/drawing/2014/main" id="{1619467A-F018-4D13-9A01-213D0ECAE6C0}"/>
              </a:ext>
            </a:extLst>
          </p:cNvPr>
          <p:cNvSpPr/>
          <p:nvPr/>
        </p:nvSpPr>
        <p:spPr>
          <a:xfrm>
            <a:off x="623392" y="3356992"/>
            <a:ext cx="8692920" cy="39865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عناصر التقرير على هاكر </a:t>
            </a:r>
            <a:r>
              <a:rPr lang="ar-SA" sz="2000" spc="-1" dirty="0" err="1">
                <a:solidFill>
                  <a:srgbClr val="000000"/>
                </a:solidFill>
                <a:latin typeface="Trebuchet MS"/>
              </a:rPr>
              <a:t>ون</a:t>
            </a:r>
            <a:r>
              <a:rPr lang="ar-SA" sz="2000" spc="-1" dirty="0">
                <a:solidFill>
                  <a:srgbClr val="000000"/>
                </a:solidFill>
                <a:latin typeface="Trebuchet MS"/>
              </a:rPr>
              <a:t>:</a:t>
            </a:r>
          </a:p>
        </p:txBody>
      </p:sp>
      <p:sp>
        <p:nvSpPr>
          <p:cNvPr id="5" name="مربع نص 5">
            <a:extLst>
              <a:ext uri="{FF2B5EF4-FFF2-40B4-BE49-F238E27FC236}">
                <a16:creationId xmlns:a16="http://schemas.microsoft.com/office/drawing/2014/main" id="{EDC6E06E-6AF0-4905-BB2B-F3C496775968}"/>
              </a:ext>
            </a:extLst>
          </p:cNvPr>
          <p:cNvSpPr/>
          <p:nvPr/>
        </p:nvSpPr>
        <p:spPr>
          <a:xfrm>
            <a:off x="767408" y="4181598"/>
            <a:ext cx="869292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l" rtl="0">
              <a:lnSpc>
                <a:spcPct val="100000"/>
              </a:lnSpc>
              <a:buFont typeface="+mj-lt"/>
              <a:buAutoNum type="arabicPeriod"/>
            </a:pPr>
            <a:r>
              <a:rPr lang="en-US" sz="2000" spc="-1" dirty="0">
                <a:solidFill>
                  <a:srgbClr val="000000"/>
                </a:solidFill>
                <a:latin typeface="Trebuchet MS"/>
              </a:rPr>
              <a:t>Title:</a:t>
            </a:r>
          </a:p>
          <a:p>
            <a:pPr marL="457200" indent="-457200" algn="l" rtl="0">
              <a:lnSpc>
                <a:spcPct val="100000"/>
              </a:lnSpc>
              <a:buFont typeface="+mj-lt"/>
              <a:buAutoNum type="arabicPeriod"/>
            </a:pPr>
            <a:r>
              <a:rPr lang="en-US" sz="2000" spc="-1" dirty="0">
                <a:solidFill>
                  <a:srgbClr val="000000"/>
                </a:solidFill>
                <a:latin typeface="Trebuchet MS"/>
              </a:rPr>
              <a:t>Summary:</a:t>
            </a:r>
          </a:p>
          <a:p>
            <a:pPr marL="457200" indent="-457200" algn="l" rtl="0">
              <a:lnSpc>
                <a:spcPct val="100000"/>
              </a:lnSpc>
              <a:buFont typeface="+mj-lt"/>
              <a:buAutoNum type="arabicPeriod"/>
            </a:pPr>
            <a:r>
              <a:rPr lang="en-US" sz="2000" dirty="0"/>
              <a:t>Technical Details: </a:t>
            </a:r>
            <a:r>
              <a:rPr lang="en-US" sz="2000" dirty="0" err="1"/>
              <a:t>PoC</a:t>
            </a:r>
            <a:r>
              <a:rPr lang="en-US" sz="2000" dirty="0"/>
              <a:t> (vid or pic) , Step-by-step reproduction</a:t>
            </a:r>
          </a:p>
          <a:p>
            <a:pPr marL="457200" indent="-457200" algn="l" rtl="0">
              <a:lnSpc>
                <a:spcPct val="100000"/>
              </a:lnSpc>
              <a:buFont typeface="+mj-lt"/>
              <a:buAutoNum type="arabicPeriod"/>
            </a:pPr>
            <a:r>
              <a:rPr lang="en-US" sz="2000" spc="-1" dirty="0">
                <a:solidFill>
                  <a:srgbClr val="000000"/>
                </a:solidFill>
                <a:latin typeface="Trebuchet MS"/>
              </a:rPr>
              <a:t>Impact: </a:t>
            </a:r>
          </a:p>
          <a:p>
            <a:pPr marL="457200" indent="-457200" algn="l" rtl="0">
              <a:lnSpc>
                <a:spcPct val="100000"/>
              </a:lnSpc>
              <a:buFont typeface="+mj-lt"/>
              <a:buAutoNum type="arabicPeriod"/>
            </a:pPr>
            <a:r>
              <a:rPr lang="en-US" sz="2000" spc="-1" dirty="0">
                <a:solidFill>
                  <a:srgbClr val="000000"/>
                </a:solidFill>
                <a:latin typeface="Trebuchet MS"/>
              </a:rPr>
              <a:t>References: </a:t>
            </a:r>
          </a:p>
          <a:p>
            <a:pPr marL="457200" indent="-457200" algn="l" rtl="0">
              <a:lnSpc>
                <a:spcPct val="100000"/>
              </a:lnSpc>
              <a:buFont typeface="+mj-lt"/>
              <a:buAutoNum type="arabicPeriod"/>
            </a:pPr>
            <a:r>
              <a:rPr lang="en-US" sz="2000" dirty="0"/>
              <a:t>Suggested remediation: </a:t>
            </a:r>
            <a:endParaRPr lang="ar-SA" sz="2000" spc="-1" dirty="0">
              <a:solidFill>
                <a:srgbClr val="000000"/>
              </a:solidFill>
              <a:latin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مربع نص 3"/>
          <p:cNvSpPr/>
          <p:nvPr/>
        </p:nvSpPr>
        <p:spPr>
          <a:xfrm>
            <a:off x="3978601" y="188640"/>
            <a:ext cx="1655272"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rtl="1">
              <a:lnSpc>
                <a:spcPct val="100000"/>
              </a:lnSpc>
            </a:pPr>
            <a:r>
              <a:rPr lang="ar-SA" sz="5400" b="0" strike="noStrike" spc="-1" dirty="0">
                <a:solidFill>
                  <a:srgbClr val="000000"/>
                </a:solidFill>
                <a:latin typeface="Trebuchet MS"/>
                <a:cs typeface="DejaVu Sans"/>
              </a:rPr>
              <a:t>حيّل</a:t>
            </a:r>
            <a:endParaRPr lang="en-US" sz="5400" b="0" strike="noStrike" spc="-1" dirty="0">
              <a:solidFill>
                <a:srgbClr val="000000"/>
              </a:solidFill>
              <a:latin typeface="Arial"/>
            </a:endParaRPr>
          </a:p>
        </p:txBody>
      </p:sp>
      <p:sp>
        <p:nvSpPr>
          <p:cNvPr id="125" name="مربع نص 5"/>
          <p:cNvSpPr/>
          <p:nvPr/>
        </p:nvSpPr>
        <p:spPr>
          <a:xfrm>
            <a:off x="119336" y="2306342"/>
            <a:ext cx="9373802" cy="22453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rtl="1">
              <a:lnSpc>
                <a:spcPct val="100000"/>
              </a:lnSpc>
            </a:pPr>
            <a:r>
              <a:rPr lang="ar-SA" sz="2000" b="0" strike="noStrike" spc="-1" dirty="0">
                <a:solidFill>
                  <a:srgbClr val="000000"/>
                </a:solidFill>
                <a:latin typeface="Trebuchet MS"/>
              </a:rPr>
              <a:t>ال</a:t>
            </a:r>
            <a:r>
              <a:rPr lang="ar-SA" sz="2000" spc="-1" dirty="0">
                <a:solidFill>
                  <a:srgbClr val="000000"/>
                </a:solidFill>
                <a:latin typeface="Trebuchet MS"/>
              </a:rPr>
              <a:t>إدارة: تنظيم الوقت والتعلّم.</a:t>
            </a:r>
          </a:p>
          <a:p>
            <a:pPr algn="r" rtl="1">
              <a:lnSpc>
                <a:spcPct val="100000"/>
              </a:lnSpc>
            </a:pPr>
            <a:r>
              <a:rPr lang="ar-SA" sz="2000" spc="-1" dirty="0">
                <a:solidFill>
                  <a:srgbClr val="000000"/>
                </a:solidFill>
                <a:latin typeface="Trebuchet MS"/>
              </a:rPr>
              <a:t>محاولة استهداف أصول الشركة الحساسة – التركيز على الإضرار في: العملاء – الموظفين</a:t>
            </a:r>
          </a:p>
          <a:p>
            <a:pPr rtl="0">
              <a:lnSpc>
                <a:spcPct val="100000"/>
              </a:lnSpc>
            </a:pPr>
            <a:br>
              <a:rPr lang="ar-SA" sz="2000" spc="-1" dirty="0">
                <a:solidFill>
                  <a:srgbClr val="000000"/>
                </a:solidFill>
                <a:latin typeface="Trebuchet MS"/>
              </a:rPr>
            </a:br>
            <a:r>
              <a:rPr lang="ar-SA" sz="2000" spc="-1" dirty="0">
                <a:solidFill>
                  <a:srgbClr val="000000"/>
                </a:solidFill>
                <a:latin typeface="Trebuchet MS"/>
              </a:rPr>
              <a:t>أي هذه العناوين أفضل؟؟؟</a:t>
            </a:r>
            <a:br>
              <a:rPr lang="ar-SA" sz="2000" spc="-1" dirty="0">
                <a:solidFill>
                  <a:srgbClr val="000000"/>
                </a:solidFill>
                <a:latin typeface="Trebuchet MS"/>
              </a:rPr>
            </a:br>
            <a:br>
              <a:rPr lang="ar-SA" sz="2000" spc="-1" dirty="0">
                <a:solidFill>
                  <a:srgbClr val="000000"/>
                </a:solidFill>
                <a:latin typeface="Trebuchet MS"/>
              </a:rPr>
            </a:br>
            <a:r>
              <a:rPr lang="ar-SA" sz="2000" spc="-1" dirty="0">
                <a:solidFill>
                  <a:srgbClr val="000000"/>
                </a:solidFill>
                <a:latin typeface="Trebuchet MS"/>
              </a:rPr>
              <a:t> </a:t>
            </a:r>
            <a:r>
              <a:rPr lang="en-US" sz="2000" spc="-1" dirty="0">
                <a:solidFill>
                  <a:srgbClr val="000000"/>
                </a:solidFill>
                <a:latin typeface="Trebuchet MS"/>
              </a:rPr>
              <a:t>Reflected XSS </a:t>
            </a:r>
            <a:r>
              <a:rPr lang="en-US" sz="2000" spc="-1" dirty="0" err="1">
                <a:solidFill>
                  <a:srgbClr val="000000"/>
                </a:solidFill>
                <a:latin typeface="Trebuchet MS"/>
              </a:rPr>
              <a:t>Poc</a:t>
            </a:r>
            <a:r>
              <a:rPr lang="en-US" sz="2000" spc="-1" dirty="0">
                <a:solidFill>
                  <a:srgbClr val="000000"/>
                </a:solidFill>
                <a:latin typeface="Trebuchet MS"/>
              </a:rPr>
              <a:t> = &lt;script&gt;alert(“</a:t>
            </a:r>
            <a:r>
              <a:rPr lang="en-US" sz="2000" spc="-1" dirty="0" err="1">
                <a:solidFill>
                  <a:srgbClr val="000000"/>
                </a:solidFill>
                <a:latin typeface="Trebuchet MS"/>
              </a:rPr>
              <a:t>xss</a:t>
            </a:r>
            <a:r>
              <a:rPr lang="en-US" sz="2000" spc="-1" dirty="0">
                <a:solidFill>
                  <a:srgbClr val="000000"/>
                </a:solidFill>
                <a:latin typeface="Trebuchet MS"/>
              </a:rPr>
              <a:t>”)&lt;/script&gt;</a:t>
            </a:r>
            <a:br>
              <a:rPr lang="en-US" sz="2000" spc="-1" dirty="0">
                <a:solidFill>
                  <a:srgbClr val="000000"/>
                </a:solidFill>
                <a:latin typeface="Trebuchet MS"/>
              </a:rPr>
            </a:br>
            <a:r>
              <a:rPr lang="en-US" sz="2000" spc="-1" dirty="0">
                <a:solidFill>
                  <a:srgbClr val="000000"/>
                </a:solidFill>
                <a:latin typeface="Trebuchet MS"/>
              </a:rPr>
              <a:t>Steal cookies via Reflected XSS </a:t>
            </a:r>
            <a:r>
              <a:rPr lang="en-US" sz="2000" spc="-1" dirty="0" err="1">
                <a:solidFill>
                  <a:srgbClr val="000000"/>
                </a:solidFill>
                <a:latin typeface="Trebuchet MS"/>
              </a:rPr>
              <a:t>Poc</a:t>
            </a:r>
            <a:r>
              <a:rPr lang="en-US" sz="2000" spc="-1" dirty="0">
                <a:solidFill>
                  <a:srgbClr val="000000"/>
                </a:solidFill>
                <a:latin typeface="Trebuchet MS"/>
              </a:rPr>
              <a:t> = &lt;script&gt;alert(</a:t>
            </a:r>
            <a:r>
              <a:rPr lang="en-US" sz="2000" spc="-1" dirty="0" err="1">
                <a:solidFill>
                  <a:srgbClr val="000000"/>
                </a:solidFill>
                <a:latin typeface="Trebuchet MS"/>
              </a:rPr>
              <a:t>document.cookie</a:t>
            </a:r>
            <a:r>
              <a:rPr lang="en-US" sz="2000" spc="-1" dirty="0">
                <a:solidFill>
                  <a:srgbClr val="000000"/>
                </a:solidFill>
                <a:latin typeface="Trebuchet MS"/>
              </a:rPr>
              <a:t>)&lt;/script&gt;</a:t>
            </a:r>
            <a:endParaRPr lang="ar-SA" sz="2000" spc="-1" dirty="0">
              <a:solidFill>
                <a:srgbClr val="000000"/>
              </a:solid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مربع نص 3"/>
          <p:cNvSpPr/>
          <p:nvPr/>
        </p:nvSpPr>
        <p:spPr>
          <a:xfrm>
            <a:off x="4583376" y="188640"/>
            <a:ext cx="1067834" cy="92187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5400" b="0" strike="noStrike" spc="-1" dirty="0">
                <a:solidFill>
                  <a:srgbClr val="000000"/>
                </a:solidFill>
                <a:latin typeface="Trebuchet MS"/>
                <a:cs typeface="DejaVu Sans"/>
              </a:rPr>
              <a:t>حيّل</a:t>
            </a:r>
            <a:endParaRPr lang="en-US" sz="5400" b="0" strike="noStrike" spc="-1" dirty="0">
              <a:solidFill>
                <a:srgbClr val="000000"/>
              </a:solidFill>
              <a:latin typeface="Arial"/>
            </a:endParaRPr>
          </a:p>
        </p:txBody>
      </p:sp>
      <p:sp>
        <p:nvSpPr>
          <p:cNvPr id="125" name="مربع نص 5"/>
          <p:cNvSpPr/>
          <p:nvPr/>
        </p:nvSpPr>
        <p:spPr>
          <a:xfrm>
            <a:off x="263351" y="2852936"/>
            <a:ext cx="9006925" cy="162976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rtl="0">
              <a:lnSpc>
                <a:spcPct val="100000"/>
              </a:lnSpc>
            </a:pPr>
            <a:br>
              <a:rPr lang="ar-SA" sz="2000" spc="-1" dirty="0">
                <a:solidFill>
                  <a:srgbClr val="000000"/>
                </a:solidFill>
                <a:latin typeface="Trebuchet MS"/>
              </a:rPr>
            </a:br>
            <a:r>
              <a:rPr lang="ar-SA" sz="2000" spc="-1" dirty="0">
                <a:solidFill>
                  <a:srgbClr val="000000"/>
                </a:solidFill>
                <a:latin typeface="Trebuchet MS"/>
              </a:rPr>
              <a:t>أي هذه العناوين أفضل؟؟؟</a:t>
            </a:r>
            <a:br>
              <a:rPr lang="ar-SA" sz="2000" spc="-1" dirty="0">
                <a:solidFill>
                  <a:srgbClr val="000000"/>
                </a:solidFill>
                <a:latin typeface="Trebuchet MS"/>
              </a:rPr>
            </a:br>
            <a:br>
              <a:rPr lang="ar-SA" sz="2000" spc="-1" dirty="0">
                <a:solidFill>
                  <a:srgbClr val="000000"/>
                </a:solidFill>
                <a:latin typeface="Trebuchet MS"/>
              </a:rPr>
            </a:br>
            <a:r>
              <a:rPr lang="ar-SA" sz="2000" spc="-1" dirty="0">
                <a:solidFill>
                  <a:srgbClr val="000000"/>
                </a:solidFill>
                <a:latin typeface="Trebuchet MS"/>
              </a:rPr>
              <a:t> </a:t>
            </a:r>
            <a:r>
              <a:rPr lang="en-US" sz="2000" spc="-1" dirty="0">
                <a:solidFill>
                  <a:srgbClr val="000000"/>
                </a:solidFill>
                <a:latin typeface="Trebuchet MS"/>
              </a:rPr>
              <a:t>Dos attack on … endpoint</a:t>
            </a:r>
          </a:p>
          <a:p>
            <a:pPr rtl="0">
              <a:lnSpc>
                <a:spcPct val="100000"/>
              </a:lnSpc>
            </a:pPr>
            <a:r>
              <a:rPr lang="en-US" sz="2000" spc="-1" dirty="0">
                <a:solidFill>
                  <a:srgbClr val="000000"/>
                </a:solidFill>
                <a:latin typeface="Trebuchet MS"/>
              </a:rPr>
              <a:t>No rate limit on … lead to server out of service</a:t>
            </a:r>
            <a:endParaRPr lang="ar-SA" sz="2000" spc="-1" dirty="0">
              <a:solidFill>
                <a:srgbClr val="000000"/>
              </a:solidFill>
              <a:latin typeface="Arial"/>
            </a:endParaRPr>
          </a:p>
        </p:txBody>
      </p:sp>
      <p:sp>
        <p:nvSpPr>
          <p:cNvPr id="4" name="مربع نص 5">
            <a:extLst>
              <a:ext uri="{FF2B5EF4-FFF2-40B4-BE49-F238E27FC236}">
                <a16:creationId xmlns:a16="http://schemas.microsoft.com/office/drawing/2014/main" id="{BC632026-FEEF-4E47-8C03-564ECB018FD0}"/>
              </a:ext>
            </a:extLst>
          </p:cNvPr>
          <p:cNvSpPr/>
          <p:nvPr/>
        </p:nvSpPr>
        <p:spPr>
          <a:xfrm>
            <a:off x="-168696" y="2132856"/>
            <a:ext cx="9373802"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rtl="0">
              <a:lnSpc>
                <a:spcPct val="100000"/>
              </a:lnSpc>
            </a:pPr>
            <a:r>
              <a:rPr lang="ar-SA" sz="2000" spc="-1" dirty="0">
                <a:solidFill>
                  <a:srgbClr val="000000"/>
                </a:solidFill>
                <a:latin typeface="Trebuchet MS"/>
              </a:rPr>
              <a:t>أضف إلى التقرير لمستك الخاصة ولا تقلّد الآخرين، ابذل جهدك فيه!!</a:t>
            </a:r>
            <a:endParaRPr lang="ar-SA" sz="2000" spc="-1" dirty="0">
              <a:solidFill>
                <a:srgbClr val="000000"/>
              </a:solidFill>
              <a:latin typeface="Arial"/>
            </a:endParaRPr>
          </a:p>
        </p:txBody>
      </p:sp>
    </p:spTree>
    <p:extLst>
      <p:ext uri="{BB962C8B-B14F-4D97-AF65-F5344CB8AC3E}">
        <p14:creationId xmlns:p14="http://schemas.microsoft.com/office/powerpoint/2010/main" val="3793191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مربع نص 3"/>
          <p:cNvSpPr/>
          <p:nvPr/>
        </p:nvSpPr>
        <p:spPr>
          <a:xfrm>
            <a:off x="623392" y="332656"/>
            <a:ext cx="7786080" cy="1004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6000" b="0" strike="noStrike" spc="-1" dirty="0">
                <a:solidFill>
                  <a:srgbClr val="000000"/>
                </a:solidFill>
                <a:latin typeface="Trebuchet MS"/>
                <a:cs typeface="DejaVu Sans"/>
              </a:rPr>
              <a:t>بناء سمعتك كباحث أمني</a:t>
            </a:r>
            <a:endParaRPr lang="en-US" sz="6000" b="0" strike="noStrike" spc="-1" dirty="0">
              <a:solidFill>
                <a:srgbClr val="000000"/>
              </a:solidFill>
              <a:latin typeface="Arial"/>
            </a:endParaRPr>
          </a:p>
        </p:txBody>
      </p:sp>
      <p:sp>
        <p:nvSpPr>
          <p:cNvPr id="127" name="مربع نص 5"/>
          <p:cNvSpPr/>
          <p:nvPr/>
        </p:nvSpPr>
        <p:spPr>
          <a:xfrm>
            <a:off x="839416" y="1988840"/>
            <a:ext cx="8692920" cy="34764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الالتزام بالأخلاق حتى مع تعنت بعض </a:t>
            </a:r>
            <a:r>
              <a:rPr lang="en-US" sz="2000" spc="-1" dirty="0" err="1">
                <a:solidFill>
                  <a:srgbClr val="000000"/>
                </a:solidFill>
                <a:latin typeface="Trebuchet MS"/>
              </a:rPr>
              <a:t>Triagers</a:t>
            </a:r>
            <a:r>
              <a:rPr lang="ar-SA" sz="2000" spc="-1" dirty="0">
                <a:solidFill>
                  <a:srgbClr val="000000"/>
                </a:solidFill>
                <a:latin typeface="Trebuchet MS"/>
              </a:rPr>
              <a:t>.</a:t>
            </a:r>
          </a:p>
          <a:p>
            <a:pPr algn="r" rtl="1">
              <a:lnSpc>
                <a:spcPct val="100000"/>
              </a:lnSpc>
            </a:pPr>
            <a:endParaRPr lang="ar-SA" sz="2000" spc="-1" dirty="0">
              <a:solidFill>
                <a:srgbClr val="000000"/>
              </a:solidFill>
              <a:latin typeface="Trebuchet MS"/>
            </a:endParaRPr>
          </a:p>
          <a:p>
            <a:pPr algn="r" rtl="1">
              <a:lnSpc>
                <a:spcPct val="100000"/>
              </a:lnSpc>
            </a:pPr>
            <a:r>
              <a:rPr lang="ar-SA" sz="2000" spc="-1" dirty="0">
                <a:solidFill>
                  <a:srgbClr val="000000"/>
                </a:solidFill>
                <a:latin typeface="Trebuchet MS"/>
              </a:rPr>
              <a:t>في </a:t>
            </a:r>
            <a:r>
              <a:rPr lang="ar-SA" sz="2000" spc="-1" dirty="0" err="1">
                <a:solidFill>
                  <a:srgbClr val="000000"/>
                </a:solidFill>
                <a:latin typeface="Trebuchet MS"/>
              </a:rPr>
              <a:t>هاكرون</a:t>
            </a:r>
            <a:r>
              <a:rPr lang="ar-SA" sz="2000" spc="-1" dirty="0">
                <a:solidFill>
                  <a:srgbClr val="000000"/>
                </a:solidFill>
                <a:latin typeface="Trebuchet MS"/>
              </a:rPr>
              <a:t> تزداد فرصة أن تتلقى دعوات من برامج بق باونتي خاصة إذا عثرت على ثغرات أكثر حتى على </a:t>
            </a:r>
            <a:r>
              <a:rPr lang="en-US" sz="2000" spc="-1" dirty="0" err="1">
                <a:solidFill>
                  <a:srgbClr val="000000"/>
                </a:solidFill>
                <a:latin typeface="Trebuchet MS"/>
              </a:rPr>
              <a:t>vdp</a:t>
            </a:r>
            <a:r>
              <a:rPr lang="ar-SA" sz="2000" spc="-1" dirty="0">
                <a:solidFill>
                  <a:srgbClr val="000000"/>
                </a:solidFill>
                <a:latin typeface="Trebuchet MS"/>
              </a:rPr>
              <a:t> .</a:t>
            </a:r>
          </a:p>
          <a:p>
            <a:pPr algn="r" rtl="1">
              <a:lnSpc>
                <a:spcPct val="100000"/>
              </a:lnSpc>
            </a:pPr>
            <a:endParaRPr lang="ar-SA" sz="2000" spc="-1" dirty="0">
              <a:solidFill>
                <a:srgbClr val="000000"/>
              </a:solidFill>
              <a:latin typeface="Trebuchet MS"/>
            </a:endParaRPr>
          </a:p>
          <a:p>
            <a:pPr algn="r" rtl="1">
              <a:lnSpc>
                <a:spcPct val="100000"/>
              </a:lnSpc>
            </a:pPr>
            <a:r>
              <a:rPr lang="ar-SA" sz="2000" spc="-1" dirty="0">
                <a:solidFill>
                  <a:srgbClr val="000000"/>
                </a:solidFill>
                <a:latin typeface="Trebuchet MS"/>
              </a:rPr>
              <a:t>حاول أن تكون أفضل 10 هاكرز في برنامج ما.</a:t>
            </a:r>
          </a:p>
          <a:p>
            <a:pPr algn="r" rtl="1">
              <a:lnSpc>
                <a:spcPct val="100000"/>
              </a:lnSpc>
            </a:pPr>
            <a:endParaRPr lang="ar-SA" sz="2000" spc="-1" dirty="0">
              <a:solidFill>
                <a:srgbClr val="000000"/>
              </a:solidFill>
              <a:latin typeface="Trebuchet MS"/>
            </a:endParaRPr>
          </a:p>
          <a:p>
            <a:pPr algn="r" rtl="1">
              <a:lnSpc>
                <a:spcPct val="100000"/>
              </a:lnSpc>
            </a:pPr>
            <a:r>
              <a:rPr lang="ar-SA" sz="2000" spc="-1" dirty="0">
                <a:solidFill>
                  <a:srgbClr val="000000"/>
                </a:solidFill>
                <a:latin typeface="Trebuchet MS"/>
              </a:rPr>
              <a:t>لا تهتم بجمع المال في أو 6 أشهر لك، ركز على صقل المهارات وبناء سمعة حسنة.</a:t>
            </a:r>
          </a:p>
          <a:p>
            <a:pPr algn="r" rtl="1">
              <a:lnSpc>
                <a:spcPct val="100000"/>
              </a:lnSpc>
            </a:pPr>
            <a:endParaRPr lang="ar-SA" sz="2000" spc="-1" dirty="0">
              <a:solidFill>
                <a:srgbClr val="000000"/>
              </a:solidFill>
              <a:latin typeface="Trebuchet MS"/>
            </a:endParaRPr>
          </a:p>
          <a:p>
            <a:pPr algn="r" rtl="1">
              <a:lnSpc>
                <a:spcPct val="100000"/>
              </a:lnSpc>
            </a:pPr>
            <a:r>
              <a:rPr lang="ar-SA" sz="2000" spc="-1" dirty="0">
                <a:solidFill>
                  <a:srgbClr val="000000"/>
                </a:solidFill>
                <a:latin typeface="Trebuchet MS"/>
              </a:rPr>
              <a:t>الاستمرار وعدم الانقطاع عن التبليغ.</a:t>
            </a:r>
            <a:endParaRPr lang="ar-SA" sz="2000" spc="-1" dirty="0">
              <a:solidFill>
                <a:srgbClr val="000000"/>
              </a:solidFill>
              <a:latin typeface="Arial"/>
            </a:endParaRPr>
          </a:p>
          <a:p>
            <a:pPr algn="r" rtl="1">
              <a:lnSpc>
                <a:spcPct val="100000"/>
              </a:lnSpc>
            </a:pPr>
            <a:endParaRPr lang="ar-SA" sz="2000" spc="-1" dirty="0">
              <a:solidFill>
                <a:srgbClr val="000000"/>
              </a:solidFill>
              <a:latin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مربع نص 3"/>
          <p:cNvSpPr/>
          <p:nvPr/>
        </p:nvSpPr>
        <p:spPr>
          <a:xfrm>
            <a:off x="1055440" y="0"/>
            <a:ext cx="6843960" cy="1004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6000" b="0" strike="noStrike" spc="-1" dirty="0">
                <a:solidFill>
                  <a:srgbClr val="000000"/>
                </a:solidFill>
                <a:latin typeface="Trebuchet MS"/>
                <a:cs typeface="DejaVu Sans"/>
              </a:rPr>
              <a:t>مستقبل صيد الثغرات</a:t>
            </a:r>
            <a:endParaRPr lang="en-US" sz="6000" b="0" strike="noStrike" spc="-1" dirty="0">
              <a:solidFill>
                <a:srgbClr val="000000"/>
              </a:solidFill>
              <a:latin typeface="Arial"/>
            </a:endParaRPr>
          </a:p>
        </p:txBody>
      </p:sp>
      <p:sp>
        <p:nvSpPr>
          <p:cNvPr id="129" name="مربع نص 5"/>
          <p:cNvSpPr/>
          <p:nvPr/>
        </p:nvSpPr>
        <p:spPr>
          <a:xfrm>
            <a:off x="479376" y="1916832"/>
            <a:ext cx="8692920" cy="286086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spc="-1" dirty="0">
                <a:solidFill>
                  <a:srgbClr val="000000"/>
                </a:solidFill>
                <a:latin typeface="Trebuchet MS"/>
              </a:rPr>
              <a:t>مع تغلغل التكنولوجيا في حياتنا، ستزداد عدد الأصول، وبالمقابل ستزداد الهجمات الالكترونية</a:t>
            </a:r>
          </a:p>
          <a:p>
            <a:pPr algn="r" rtl="1">
              <a:lnSpc>
                <a:spcPct val="100000"/>
              </a:lnSpc>
            </a:pPr>
            <a:endParaRPr lang="ar-SA" sz="2000" b="0" strike="noStrike" spc="-1" dirty="0">
              <a:solidFill>
                <a:srgbClr val="000000"/>
              </a:solidFill>
              <a:latin typeface="Trebuchet MS"/>
            </a:endParaRPr>
          </a:p>
          <a:p>
            <a:pPr algn="r" rtl="1">
              <a:lnSpc>
                <a:spcPct val="100000"/>
              </a:lnSpc>
            </a:pPr>
            <a:r>
              <a:rPr lang="ar-SA" sz="2000" spc="-1" dirty="0">
                <a:solidFill>
                  <a:srgbClr val="000000"/>
                </a:solidFill>
                <a:latin typeface="Trebuchet MS"/>
              </a:rPr>
              <a:t>دعنا نقارن الامس باليوم: </a:t>
            </a:r>
          </a:p>
          <a:p>
            <a:pPr algn="r" rtl="1">
              <a:lnSpc>
                <a:spcPct val="100000"/>
              </a:lnSpc>
            </a:pPr>
            <a:r>
              <a:rPr lang="ar-SA" sz="2000" b="0" strike="noStrike" spc="-1" dirty="0">
                <a:solidFill>
                  <a:srgbClr val="000000"/>
                </a:solidFill>
                <a:latin typeface="Trebuchet MS"/>
              </a:rPr>
              <a:t>سابقًا كانت الشركات تدفع 5 دولارات مقابل ثغرات مثل </a:t>
            </a:r>
            <a:r>
              <a:rPr lang="en-US" sz="2000" b="0" strike="noStrike" spc="-1" dirty="0">
                <a:solidFill>
                  <a:srgbClr val="000000"/>
                </a:solidFill>
                <a:latin typeface="Trebuchet MS"/>
              </a:rPr>
              <a:t>XSS</a:t>
            </a:r>
            <a:r>
              <a:rPr lang="ar-SA" sz="2000" b="0" strike="noStrike" spc="-1" dirty="0">
                <a:solidFill>
                  <a:srgbClr val="000000"/>
                </a:solidFill>
                <a:latin typeface="Trebuchet MS"/>
              </a:rPr>
              <a:t>وقليل جدًا من هو مهتم في مجال </a:t>
            </a:r>
            <a:r>
              <a:rPr lang="en-US" sz="2000" b="0" strike="noStrike" spc="-1" dirty="0">
                <a:solidFill>
                  <a:srgbClr val="000000"/>
                </a:solidFill>
                <a:latin typeface="Trebuchet MS"/>
              </a:rPr>
              <a:t>bug hunting</a:t>
            </a:r>
            <a:r>
              <a:rPr lang="ar-SA" sz="2000" b="0" strike="noStrike" spc="-1" dirty="0">
                <a:solidFill>
                  <a:srgbClr val="000000"/>
                </a:solidFill>
                <a:latin typeface="Trebuchet MS"/>
              </a:rPr>
              <a:t>.</a:t>
            </a:r>
            <a:br>
              <a:rPr lang="ar-SA" sz="2000" b="0" strike="noStrike" spc="-1" dirty="0">
                <a:solidFill>
                  <a:srgbClr val="000000"/>
                </a:solidFill>
                <a:latin typeface="Trebuchet MS"/>
              </a:rPr>
            </a:br>
            <a:r>
              <a:rPr lang="ar-SA" sz="2000" spc="-1" dirty="0">
                <a:solidFill>
                  <a:srgbClr val="000000"/>
                </a:solidFill>
                <a:latin typeface="Trebuchet MS"/>
              </a:rPr>
              <a:t>أما اليوم فتنفق ملايين الدولارات، كرم فريق </a:t>
            </a:r>
            <a:r>
              <a:rPr lang="ar-SA" sz="2000" spc="-1" dirty="0" err="1">
                <a:solidFill>
                  <a:srgbClr val="000000"/>
                </a:solidFill>
                <a:latin typeface="Trebuchet MS"/>
              </a:rPr>
              <a:t>هاكرون</a:t>
            </a:r>
            <a:r>
              <a:rPr lang="ar-SA" sz="2000" spc="-1" dirty="0">
                <a:solidFill>
                  <a:srgbClr val="000000"/>
                </a:solidFill>
                <a:latin typeface="Trebuchet MS"/>
              </a:rPr>
              <a:t> هاكر كندي لوصوله إلى </a:t>
            </a:r>
            <a:r>
              <a:rPr lang="en-US" sz="2000" spc="-1" dirty="0">
                <a:solidFill>
                  <a:srgbClr val="000000"/>
                </a:solidFill>
                <a:latin typeface="Trebuchet MS"/>
              </a:rPr>
              <a:t>3</a:t>
            </a:r>
            <a:r>
              <a:rPr lang="ar-SA" sz="2000" spc="-1" dirty="0">
                <a:solidFill>
                  <a:srgbClr val="000000"/>
                </a:solidFill>
                <a:latin typeface="Trebuchet MS"/>
              </a:rPr>
              <a:t> مليون دولار.</a:t>
            </a:r>
          </a:p>
          <a:p>
            <a:pPr algn="r" rtl="1">
              <a:lnSpc>
                <a:spcPct val="100000"/>
              </a:lnSpc>
            </a:pPr>
            <a:endParaRPr lang="ar-SA" sz="2000" b="0" strike="noStrike" spc="-1" dirty="0">
              <a:solidFill>
                <a:srgbClr val="000000"/>
              </a:solidFill>
              <a:latin typeface="Trebuchet MS"/>
            </a:endParaRPr>
          </a:p>
          <a:p>
            <a:pPr algn="r" rtl="1">
              <a:lnSpc>
                <a:spcPct val="100000"/>
              </a:lnSpc>
            </a:pPr>
            <a:r>
              <a:rPr lang="ar-SA" sz="2000" b="0" strike="noStrike" spc="-1" dirty="0">
                <a:solidFill>
                  <a:srgbClr val="000000"/>
                </a:solidFill>
                <a:latin typeface="Trebuchet MS"/>
              </a:rPr>
              <a:t>شر</a:t>
            </a:r>
            <a:r>
              <a:rPr lang="ar-SA" sz="2000" spc="-1" dirty="0">
                <a:solidFill>
                  <a:srgbClr val="000000"/>
                </a:solidFill>
                <a:latin typeface="Trebuchet MS"/>
              </a:rPr>
              <a:t>كة </a:t>
            </a:r>
            <a:r>
              <a:rPr lang="en-US" sz="2000" spc="-1" dirty="0" err="1">
                <a:solidFill>
                  <a:srgbClr val="000000"/>
                </a:solidFill>
                <a:latin typeface="Trebuchet MS"/>
              </a:rPr>
              <a:t>MatterMost</a:t>
            </a:r>
            <a:r>
              <a:rPr lang="en-US" sz="2000" spc="-1" dirty="0">
                <a:solidFill>
                  <a:srgbClr val="000000"/>
                </a:solidFill>
                <a:latin typeface="Trebuchet MS"/>
              </a:rPr>
              <a:t> </a:t>
            </a:r>
            <a:r>
              <a:rPr lang="ar-SA" sz="2000" spc="-1" dirty="0">
                <a:solidFill>
                  <a:srgbClr val="000000"/>
                </a:solidFill>
                <a:latin typeface="Trebuchet MS"/>
              </a:rPr>
              <a:t> تمنح هاكر 750 دولار وتضع درجة خطورة الثغرة </a:t>
            </a:r>
            <a:r>
              <a:rPr lang="en-US" sz="2000" spc="-1" dirty="0">
                <a:solidFill>
                  <a:srgbClr val="000000"/>
                </a:solidFill>
                <a:latin typeface="Trebuchet MS"/>
              </a:rPr>
              <a:t>High</a:t>
            </a:r>
            <a:r>
              <a:rPr lang="ar-SA" sz="2000" spc="-1" dirty="0">
                <a:solidFill>
                  <a:srgbClr val="000000"/>
                </a:solidFill>
                <a:latin typeface="Trebuchet MS"/>
              </a:rPr>
              <a:t> وعنوانها:</a:t>
            </a:r>
            <a:br>
              <a:rPr lang="ar-SA" sz="2000" spc="-1" dirty="0">
                <a:solidFill>
                  <a:srgbClr val="000000"/>
                </a:solidFill>
                <a:latin typeface="Trebuchet MS"/>
              </a:rPr>
            </a:br>
            <a:r>
              <a:rPr lang="en-US" sz="2000" spc="-1" dirty="0">
                <a:solidFill>
                  <a:srgbClr val="000000"/>
                </a:solidFill>
                <a:latin typeface="Trebuchet MS"/>
              </a:rPr>
              <a:t>Password Reset Link Uses http protocol!</a:t>
            </a:r>
            <a:r>
              <a:rPr lang="ar-SA" sz="2000" b="0" strike="noStrike" spc="-1" dirty="0">
                <a:solidFill>
                  <a:srgbClr val="000000"/>
                </a:solidFill>
                <a:latin typeface="Trebuchet MS"/>
              </a:rPr>
              <a:t> </a:t>
            </a:r>
            <a:endParaRPr lang="en-US" sz="2000" b="0" strike="noStrike" spc="-1" dirty="0">
              <a:solidFill>
                <a:srgbClr val="000000"/>
              </a:solid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مربع نص 3"/>
          <p:cNvSpPr/>
          <p:nvPr/>
        </p:nvSpPr>
        <p:spPr>
          <a:xfrm>
            <a:off x="2999656" y="332656"/>
            <a:ext cx="4194000" cy="1004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rtl="1">
              <a:lnSpc>
                <a:spcPct val="100000"/>
              </a:lnSpc>
            </a:pPr>
            <a:r>
              <a:rPr lang="ar-SA" sz="6000" b="0" strike="noStrike" spc="-1" dirty="0">
                <a:solidFill>
                  <a:srgbClr val="000000"/>
                </a:solidFill>
                <a:latin typeface="Trebuchet MS"/>
                <a:cs typeface="DejaVu Sans"/>
              </a:rPr>
              <a:t>أفكار ونصائح</a:t>
            </a:r>
            <a:endParaRPr lang="en-US" sz="6000" b="0" strike="noStrike" spc="-1" dirty="0">
              <a:solidFill>
                <a:srgbClr val="000000"/>
              </a:solidFill>
              <a:latin typeface="Arial"/>
            </a:endParaRPr>
          </a:p>
        </p:txBody>
      </p:sp>
      <p:sp>
        <p:nvSpPr>
          <p:cNvPr id="133" name="مربع نص 5"/>
          <p:cNvSpPr/>
          <p:nvPr/>
        </p:nvSpPr>
        <p:spPr>
          <a:xfrm>
            <a:off x="1039320" y="3210120"/>
            <a:ext cx="869292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en-US" sz="2000" b="0" strike="noStrike" spc="-1" dirty="0">
                <a:solidFill>
                  <a:srgbClr val="000000"/>
                </a:solidFill>
                <a:latin typeface="Trebuchet MS"/>
                <a:ea typeface="DejaVu Sans"/>
              </a:rPr>
              <a:t>...</a:t>
            </a:r>
            <a:endParaRPr lang="en-US" sz="20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مربع نص 3"/>
          <p:cNvSpPr/>
          <p:nvPr/>
        </p:nvSpPr>
        <p:spPr>
          <a:xfrm>
            <a:off x="3071664" y="260648"/>
            <a:ext cx="4471908" cy="76798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4400" b="0" strike="noStrike" spc="-1" dirty="0">
                <a:solidFill>
                  <a:srgbClr val="000000"/>
                </a:solidFill>
                <a:latin typeface="Trebuchet MS"/>
                <a:cs typeface="DejaVu Sans"/>
              </a:rPr>
              <a:t>ما هو اصطياد الثغرات؟</a:t>
            </a:r>
            <a:endParaRPr lang="en-US" sz="4400" b="0" strike="noStrike" spc="-1" dirty="0">
              <a:solidFill>
                <a:srgbClr val="000000"/>
              </a:solidFill>
              <a:latin typeface="Arial"/>
            </a:endParaRPr>
          </a:p>
        </p:txBody>
      </p:sp>
      <p:sp>
        <p:nvSpPr>
          <p:cNvPr id="72" name="مربع نص 4"/>
          <p:cNvSpPr/>
          <p:nvPr/>
        </p:nvSpPr>
        <p:spPr>
          <a:xfrm>
            <a:off x="623392" y="1309410"/>
            <a:ext cx="8334688"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rtl="1">
              <a:lnSpc>
                <a:spcPct val="100000"/>
              </a:lnSpc>
            </a:pPr>
            <a:r>
              <a:rPr lang="ar-SA" sz="2000" spc="-1" dirty="0">
                <a:solidFill>
                  <a:srgbClr val="000000"/>
                </a:solidFill>
                <a:latin typeface="Trebuchet MS"/>
              </a:rPr>
              <a:t>هناك 3 عناصر أساسية في أي هجوم الكتروني ناجح – الطريقة – والفرصة - والدافع </a:t>
            </a:r>
            <a:endParaRPr lang="en-US" sz="2000" b="0" strike="noStrike" spc="-1" dirty="0">
              <a:solidFill>
                <a:srgbClr val="000000"/>
              </a:solidFill>
              <a:latin typeface="Arial"/>
            </a:endParaRPr>
          </a:p>
        </p:txBody>
      </p:sp>
      <p:pic>
        <p:nvPicPr>
          <p:cNvPr id="3" name="صورة 2">
            <a:extLst>
              <a:ext uri="{FF2B5EF4-FFF2-40B4-BE49-F238E27FC236}">
                <a16:creationId xmlns:a16="http://schemas.microsoft.com/office/drawing/2014/main" id="{386556F0-AB8A-4DAA-B5B6-6EE47F730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250" y="1708065"/>
            <a:ext cx="6624736" cy="3983794"/>
          </a:xfrm>
          <a:prstGeom prst="rect">
            <a:avLst/>
          </a:prstGeom>
        </p:spPr>
      </p:pic>
      <p:sp>
        <p:nvSpPr>
          <p:cNvPr id="6" name="مربع نص 4">
            <a:extLst>
              <a:ext uri="{FF2B5EF4-FFF2-40B4-BE49-F238E27FC236}">
                <a16:creationId xmlns:a16="http://schemas.microsoft.com/office/drawing/2014/main" id="{7849FC85-87C8-48A7-BB52-D5423FC2174F}"/>
              </a:ext>
            </a:extLst>
          </p:cNvPr>
          <p:cNvSpPr/>
          <p:nvPr/>
        </p:nvSpPr>
        <p:spPr>
          <a:xfrm>
            <a:off x="2279576" y="5877273"/>
            <a:ext cx="5958424"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rtl="1">
              <a:lnSpc>
                <a:spcPct val="100000"/>
              </a:lnSpc>
            </a:pPr>
            <a:r>
              <a:rPr lang="ar-SA" sz="2000" b="0" strike="noStrike" spc="-1" dirty="0">
                <a:solidFill>
                  <a:srgbClr val="000000"/>
                </a:solidFill>
                <a:latin typeface="Trebuchet MS"/>
              </a:rPr>
              <a:t>مجال البق باونتي يتركز على الدافع المالي – ادفع المال لتحمي نفسك</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41404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FB8E37B8-35E6-4930-AF22-29B753CDBC4F}"/>
              </a:ext>
            </a:extLst>
          </p:cNvPr>
          <p:cNvSpPr txBox="1"/>
          <p:nvPr/>
        </p:nvSpPr>
        <p:spPr>
          <a:xfrm>
            <a:off x="1559496" y="2420888"/>
            <a:ext cx="8280920" cy="1823000"/>
          </a:xfrm>
          <a:prstGeom prst="rect">
            <a:avLst/>
          </a:prstGeom>
          <a:noFill/>
        </p:spPr>
        <p:txBody>
          <a:bodyPr wrap="square" rtlCol="1">
            <a:spAutoFit/>
          </a:bodyPr>
          <a:lstStyle/>
          <a:p>
            <a:pPr algn="l" rtl="0">
              <a:lnSpc>
                <a:spcPct val="150000"/>
              </a:lnSpc>
            </a:pPr>
            <a:r>
              <a:rPr lang="en-US" sz="4000" dirty="0"/>
              <a:t>If you have the SKILLS, go for it. </a:t>
            </a:r>
          </a:p>
          <a:p>
            <a:pPr algn="l" rtl="0">
              <a:lnSpc>
                <a:spcPct val="150000"/>
              </a:lnSpc>
            </a:pPr>
            <a:r>
              <a:rPr lang="en-US" sz="4000" dirty="0"/>
              <a:t>If not, it’s NEVER too late to learn!!</a:t>
            </a:r>
            <a:endParaRPr lang="ar-SA" sz="4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506960" y="2404440"/>
            <a:ext cx="7766280" cy="1645560"/>
          </a:xfrm>
          <a:prstGeom prst="rect">
            <a:avLst/>
          </a:prstGeom>
          <a:noFill/>
          <a:ln w="0">
            <a:noFill/>
          </a:ln>
        </p:spPr>
        <p:txBody>
          <a:bodyPr lIns="0" tIns="0" rIns="0" bIns="0" anchor="b">
            <a:noAutofit/>
          </a:bodyPr>
          <a:lstStyle/>
          <a:p>
            <a:pPr indent="0" algn="r" rtl="1">
              <a:buNone/>
            </a:pPr>
            <a:endParaRPr lang="en-US" sz="1800" b="0" strike="noStrike" spc="-1">
              <a:solidFill>
                <a:srgbClr val="000000"/>
              </a:solidFill>
              <a:latin typeface="Arial"/>
            </a:endParaRPr>
          </a:p>
        </p:txBody>
      </p:sp>
      <p:sp>
        <p:nvSpPr>
          <p:cNvPr id="135" name="PlaceHolder 2"/>
          <p:cNvSpPr>
            <a:spLocks noGrp="1"/>
          </p:cNvSpPr>
          <p:nvPr>
            <p:ph type="subTitle"/>
          </p:nvPr>
        </p:nvSpPr>
        <p:spPr>
          <a:xfrm>
            <a:off x="1506960" y="4050720"/>
            <a:ext cx="7766280" cy="1096200"/>
          </a:xfrm>
          <a:prstGeom prst="rect">
            <a:avLst/>
          </a:prstGeom>
          <a:noFill/>
          <a:ln w="0">
            <a:noFill/>
          </a:ln>
        </p:spPr>
        <p:txBody>
          <a:bodyPr lIns="0" tIns="0" rIns="0" bIns="0" anchor="t">
            <a:noAutofit/>
          </a:bodyPr>
          <a:lstStyle/>
          <a:p>
            <a:pPr indent="0" algn="ctr">
              <a:buNone/>
            </a:pPr>
            <a:endParaRPr lang="en-US" sz="1800" b="0" strike="noStrike" spc="-1">
              <a:solidFill>
                <a:srgbClr val="000000"/>
              </a:solidFill>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506960" y="2404440"/>
            <a:ext cx="7766280" cy="1645560"/>
          </a:xfrm>
          <a:prstGeom prst="rect">
            <a:avLst/>
          </a:prstGeom>
          <a:noFill/>
          <a:ln w="0">
            <a:noFill/>
          </a:ln>
        </p:spPr>
        <p:txBody>
          <a:bodyPr lIns="0" tIns="0" rIns="0" bIns="0" anchor="b">
            <a:noAutofit/>
          </a:bodyPr>
          <a:lstStyle/>
          <a:p>
            <a:pPr indent="0" algn="r" rtl="1">
              <a:buNone/>
            </a:pPr>
            <a:endParaRPr lang="en-US" sz="1800" b="0" strike="noStrike" spc="-1">
              <a:solidFill>
                <a:srgbClr val="000000"/>
              </a:solidFill>
              <a:latin typeface="Arial"/>
            </a:endParaRPr>
          </a:p>
        </p:txBody>
      </p:sp>
      <p:sp>
        <p:nvSpPr>
          <p:cNvPr id="137" name="PlaceHolder 2"/>
          <p:cNvSpPr>
            <a:spLocks noGrp="1"/>
          </p:cNvSpPr>
          <p:nvPr>
            <p:ph type="subTitle"/>
          </p:nvPr>
        </p:nvSpPr>
        <p:spPr>
          <a:xfrm>
            <a:off x="1506960" y="4050720"/>
            <a:ext cx="7766280" cy="1096200"/>
          </a:xfrm>
          <a:prstGeom prst="rect">
            <a:avLst/>
          </a:prstGeom>
          <a:noFill/>
          <a:ln w="0">
            <a:noFill/>
          </a:ln>
        </p:spPr>
        <p:txBody>
          <a:bodyPr lIns="0" tIns="0" rIns="0" bIns="0" anchor="t">
            <a:noAutofit/>
          </a:bodyPr>
          <a:lstStyle/>
          <a:p>
            <a:pPr indent="0" algn="ctr">
              <a:buNone/>
            </a:pPr>
            <a:endParaRPr lang="en-US"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مربع نص 3"/>
          <p:cNvSpPr/>
          <p:nvPr/>
        </p:nvSpPr>
        <p:spPr>
          <a:xfrm>
            <a:off x="3446132" y="335520"/>
            <a:ext cx="3471055"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أين المشكلة؟؟</a:t>
            </a:r>
            <a:endParaRPr lang="en-US" sz="6000" b="0" strike="noStrike" spc="-1" dirty="0">
              <a:solidFill>
                <a:srgbClr val="000000"/>
              </a:solidFill>
              <a:latin typeface="Arial"/>
            </a:endParaRPr>
          </a:p>
        </p:txBody>
      </p:sp>
      <p:sp>
        <p:nvSpPr>
          <p:cNvPr id="74" name="مربع نص 5"/>
          <p:cNvSpPr/>
          <p:nvPr/>
        </p:nvSpPr>
        <p:spPr>
          <a:xfrm>
            <a:off x="737640" y="2606400"/>
            <a:ext cx="8692920" cy="25530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b="0" strike="noStrike" spc="-1" dirty="0">
                <a:solidFill>
                  <a:srgbClr val="000000"/>
                </a:solidFill>
                <a:latin typeface="Trebuchet MS"/>
                <a:cs typeface="DejaVu Sans"/>
              </a:rPr>
              <a:t>تخيل معي أن بنك وصل إلى مليون عميل مع تقديم خدمات الكترونية تحويل إلى حسابات </a:t>
            </a:r>
            <a:r>
              <a:rPr lang="ar-SA" sz="2000" b="0" strike="noStrike" spc="-1" dirty="0" err="1">
                <a:solidFill>
                  <a:srgbClr val="000000"/>
                </a:solidFill>
                <a:latin typeface="Trebuchet MS"/>
                <a:cs typeface="DejaVu Sans"/>
              </a:rPr>
              <a:t>ووو</a:t>
            </a:r>
            <a:r>
              <a:rPr lang="ar-SA" sz="2000" b="0" strike="noStrike" spc="-1" dirty="0">
                <a:solidFill>
                  <a:srgbClr val="000000"/>
                </a:solidFill>
                <a:latin typeface="Trebuchet MS"/>
                <a:cs typeface="DejaVu Sans"/>
              </a:rPr>
              <a:t>، جميل صحيح؟</a:t>
            </a:r>
            <a:endParaRPr lang="en-US" sz="2000" b="0" strike="noStrike" spc="-1" dirty="0">
              <a:solidFill>
                <a:srgbClr val="000000"/>
              </a:solidFill>
              <a:latin typeface="Arial"/>
            </a:endParaRPr>
          </a:p>
          <a:p>
            <a:pPr algn="r" rtl="1">
              <a:lnSpc>
                <a:spcPct val="100000"/>
              </a:lnSpc>
            </a:pPr>
            <a:endParaRPr lang="en-US" sz="2000" b="0" strike="noStrike" spc="-1" dirty="0">
              <a:solidFill>
                <a:srgbClr val="000000"/>
              </a:solidFill>
              <a:latin typeface="Arial"/>
            </a:endParaRPr>
          </a:p>
          <a:p>
            <a:pPr algn="r" rtl="1">
              <a:lnSpc>
                <a:spcPct val="100000"/>
              </a:lnSpc>
            </a:pPr>
            <a:r>
              <a:rPr lang="ar-SA" sz="2000" b="0" strike="noStrike" spc="-1" dirty="0">
                <a:solidFill>
                  <a:srgbClr val="000000"/>
                </a:solidFill>
                <a:latin typeface="Trebuchet MS"/>
                <a:cs typeface="DejaVu Sans"/>
              </a:rPr>
              <a:t>لكن دعونا ننظر من جانب آخر، ماذا لو استطاع شخص الدخول إلى قاعدة البيانات وتنزيلها! هل هذا ممكن؟</a:t>
            </a:r>
            <a:endParaRPr lang="en-US" sz="2000" b="0" strike="noStrike" spc="-1" dirty="0">
              <a:solidFill>
                <a:srgbClr val="000000"/>
              </a:solidFill>
              <a:latin typeface="Arial"/>
            </a:endParaRPr>
          </a:p>
          <a:p>
            <a:pPr algn="r" rtl="1">
              <a:lnSpc>
                <a:spcPct val="100000"/>
              </a:lnSpc>
            </a:pPr>
            <a:endParaRPr lang="en-US" sz="2000" b="0" strike="noStrike" spc="-1" dirty="0">
              <a:solidFill>
                <a:srgbClr val="000000"/>
              </a:solidFill>
              <a:latin typeface="Arial"/>
            </a:endParaRPr>
          </a:p>
          <a:p>
            <a:pPr algn="r" rtl="1">
              <a:lnSpc>
                <a:spcPct val="100000"/>
              </a:lnSpc>
            </a:pPr>
            <a:r>
              <a:rPr lang="ar-SA" sz="2000" b="0" strike="noStrike" spc="-1" dirty="0">
                <a:solidFill>
                  <a:srgbClr val="000000"/>
                </a:solidFill>
                <a:latin typeface="Trebuchet MS"/>
                <a:cs typeface="DejaVu Sans"/>
              </a:rPr>
              <a:t>هذه النقطة بالذات تؤرق الشركات الكبيرة، فمجرد غض البصر عن جانب من جوانب الخدمة الالكترونية قد تخسر وتغرق في ديون.   </a:t>
            </a:r>
            <a:endParaRPr lang="en-US" sz="20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مربع نص 3"/>
          <p:cNvSpPr/>
          <p:nvPr/>
        </p:nvSpPr>
        <p:spPr>
          <a:xfrm>
            <a:off x="3552692" y="282240"/>
            <a:ext cx="3471055"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أين المشكلة؟؟</a:t>
            </a:r>
            <a:endParaRPr lang="en-US" sz="6000" b="0" strike="noStrike" spc="-1" dirty="0">
              <a:solidFill>
                <a:srgbClr val="000000"/>
              </a:solidFill>
              <a:latin typeface="Arial"/>
            </a:endParaRPr>
          </a:p>
        </p:txBody>
      </p:sp>
      <p:sp>
        <p:nvSpPr>
          <p:cNvPr id="76" name="مربع نص 5"/>
          <p:cNvSpPr/>
          <p:nvPr/>
        </p:nvSpPr>
        <p:spPr>
          <a:xfrm>
            <a:off x="695400" y="2276872"/>
            <a:ext cx="8692920" cy="374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b="0" strike="noStrike" spc="-1" dirty="0">
                <a:solidFill>
                  <a:srgbClr val="000000"/>
                </a:solidFill>
                <a:latin typeface="Trebuchet MS"/>
                <a:cs typeface="DejaVu Sans"/>
              </a:rPr>
              <a:t>حينها ستبدأ الشركة في اتخاذ قرارات لتأمين معلوماتها وهي:</a:t>
            </a:r>
            <a:br>
              <a:rPr sz="2000" dirty="0"/>
            </a:b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توظيف مختبري اختراق وتقسيم المهام بين فريق احمر وازرق.</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التدقيق الأمني ومراقبة العمليات في النظام.</a:t>
            </a:r>
            <a:endParaRPr lang="en-US" sz="2000" b="0" strike="noStrike" spc="-1" dirty="0">
              <a:solidFill>
                <a:srgbClr val="000000"/>
              </a:solidFill>
              <a:latin typeface="Arial"/>
            </a:endParaRPr>
          </a:p>
          <a:p>
            <a:pPr marL="343080" indent="-343080">
              <a:lnSpc>
                <a:spcPct val="100000"/>
              </a:lnSpc>
              <a:buClr>
                <a:srgbClr val="000000"/>
              </a:buClr>
              <a:buFont typeface="Arial"/>
              <a:buChar char="•"/>
            </a:pPr>
            <a:r>
              <a:rPr lang="ar-SA" sz="2000" b="0" strike="noStrike" spc="-1" dirty="0">
                <a:solidFill>
                  <a:srgbClr val="000000"/>
                </a:solidFill>
                <a:latin typeface="Trebuchet MS"/>
                <a:cs typeface="DejaVu Sans"/>
              </a:rPr>
              <a:t>الحماية من الهجمات الالكترونية: </a:t>
            </a:r>
            <a:br>
              <a:rPr sz="2000" dirty="0"/>
            </a:b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توعية</a:t>
            </a:r>
            <a:r>
              <a:rPr lang="en-US" sz="2000" b="0" strike="noStrike" spc="-1" dirty="0">
                <a:solidFill>
                  <a:srgbClr val="000000"/>
                </a:solidFill>
                <a:latin typeface="Trebuchet MS"/>
                <a:ea typeface="DejaVu Sans"/>
              </a:rPr>
              <a:t>.</a:t>
            </a:r>
            <a:endParaRPr lang="en-US" sz="2000" b="0" strike="noStrike" spc="-1" dirty="0">
              <a:solidFill>
                <a:srgbClr val="000000"/>
              </a:solidFill>
              <a:latin typeface="Arial"/>
            </a:endParaRPr>
          </a:p>
          <a:p>
            <a:pPr marL="914400" algn="r" rtl="1">
              <a:lnSpc>
                <a:spcPct val="100000"/>
              </a:lnSpc>
            </a:pP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تثبيت</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حلول</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الحماية</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EndpointSecurity</a:t>
            </a:r>
            <a:r>
              <a:rPr lang="en-US" sz="2000" b="0" strike="noStrike" spc="-1" dirty="0">
                <a:solidFill>
                  <a:srgbClr val="000000"/>
                </a:solidFill>
                <a:latin typeface="Trebuchet MS"/>
                <a:ea typeface="DejaVu Sans"/>
              </a:rPr>
              <a:t> | </a:t>
            </a:r>
            <a:r>
              <a:rPr lang="en-US" sz="2000" b="0" strike="noStrike" spc="-1" dirty="0" err="1">
                <a:solidFill>
                  <a:srgbClr val="000000"/>
                </a:solidFill>
                <a:latin typeface="Trebuchet MS"/>
                <a:ea typeface="DejaVu Sans"/>
              </a:rPr>
              <a:t>CloudSecurity</a:t>
            </a:r>
            <a:r>
              <a:rPr lang="en-US" sz="2000" b="0" strike="noStrike" spc="-1" dirty="0">
                <a:solidFill>
                  <a:srgbClr val="000000"/>
                </a:solidFill>
                <a:latin typeface="Trebuchet MS"/>
                <a:ea typeface="DejaVu Sans"/>
              </a:rPr>
              <a:t> | </a:t>
            </a:r>
            <a:r>
              <a:rPr lang="en-US" sz="2000" b="0" strike="noStrike" spc="-1" dirty="0" err="1">
                <a:solidFill>
                  <a:srgbClr val="000000"/>
                </a:solidFill>
                <a:latin typeface="Trebuchet MS"/>
                <a:ea typeface="DejaVu Sans"/>
              </a:rPr>
              <a:t>PasswordManagment</a:t>
            </a:r>
            <a:r>
              <a:rPr lang="en-US" sz="2000" b="0" strike="noStrike" spc="-1" dirty="0">
                <a:solidFill>
                  <a:srgbClr val="000000"/>
                </a:solidFill>
                <a:latin typeface="Trebuchet MS"/>
                <a:ea typeface="DejaVu Sans"/>
              </a:rPr>
              <a:t> | </a:t>
            </a:r>
            <a:r>
              <a:rPr lang="en-US" sz="2000" b="0" strike="noStrike" spc="-1" dirty="0" err="1">
                <a:solidFill>
                  <a:srgbClr val="000000"/>
                </a:solidFill>
                <a:latin typeface="Trebuchet MS"/>
                <a:ea typeface="DejaVu Sans"/>
              </a:rPr>
              <a:t>LogManagment</a:t>
            </a:r>
            <a:r>
              <a:rPr lang="en-US" sz="2000" b="0" strike="noStrike" spc="-1" dirty="0">
                <a:solidFill>
                  <a:srgbClr val="000000"/>
                </a:solidFill>
                <a:latin typeface="Trebuchet MS"/>
                <a:ea typeface="DejaVu Sans"/>
              </a:rPr>
              <a:t> | Patch and vulnerability Management | SEIM)</a:t>
            </a:r>
            <a:endParaRPr lang="en-US" sz="2000" b="0" strike="noStrike" spc="-1" dirty="0">
              <a:solidFill>
                <a:srgbClr val="000000"/>
              </a:solidFill>
              <a:latin typeface="Arial"/>
            </a:endParaRPr>
          </a:p>
          <a:p>
            <a:pPr marL="914400" algn="r" rtl="1">
              <a:lnSpc>
                <a:spcPct val="100000"/>
              </a:lnSpc>
            </a:pPr>
            <a:endParaRPr lang="en-US" sz="2000" b="0" strike="noStrike" spc="-1" dirty="0">
              <a:solidFill>
                <a:srgbClr val="000000"/>
              </a:solidFill>
              <a:latin typeface="Arial"/>
            </a:endParaRPr>
          </a:p>
          <a:p>
            <a:pPr marL="914400" algn="r" rtl="1">
              <a:lnSpc>
                <a:spcPct val="100000"/>
              </a:lnSpc>
            </a:pPr>
            <a:r>
              <a:rPr lang="ar-SA" sz="2000" b="0" strike="noStrike" spc="-1" dirty="0">
                <a:solidFill>
                  <a:srgbClr val="000000"/>
                </a:solidFill>
                <a:latin typeface="Trebuchet MS"/>
                <a:cs typeface="DejaVu Sans"/>
              </a:rPr>
              <a:t>وغيرها الكثير...</a:t>
            </a:r>
            <a:endParaRPr lang="en-US" sz="2000" b="0" strike="noStrike" spc="-1" dirty="0">
              <a:solidFill>
                <a:srgbClr val="000000"/>
              </a:solidFill>
              <a:latin typeface="Arial"/>
            </a:endParaRPr>
          </a:p>
          <a:p>
            <a:pPr algn="r" rtl="1">
              <a:lnSpc>
                <a:spcPct val="100000"/>
              </a:lnSpc>
            </a:pPr>
            <a:endParaRPr lang="en-US" sz="20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مربع نص 3"/>
          <p:cNvSpPr/>
          <p:nvPr/>
        </p:nvSpPr>
        <p:spPr>
          <a:xfrm>
            <a:off x="3552692" y="220320"/>
            <a:ext cx="3471055"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أين المشكلة؟؟</a:t>
            </a:r>
            <a:endParaRPr lang="en-US" sz="6000" b="0" strike="noStrike" spc="-1" dirty="0">
              <a:solidFill>
                <a:srgbClr val="000000"/>
              </a:solidFill>
              <a:latin typeface="Arial"/>
            </a:endParaRPr>
          </a:p>
        </p:txBody>
      </p:sp>
      <p:sp>
        <p:nvSpPr>
          <p:cNvPr id="78" name="مربع نص 5"/>
          <p:cNvSpPr/>
          <p:nvPr/>
        </p:nvSpPr>
        <p:spPr>
          <a:xfrm>
            <a:off x="888480" y="1981440"/>
            <a:ext cx="8692920" cy="1004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b="0" strike="noStrike" spc="-1" dirty="0">
                <a:solidFill>
                  <a:srgbClr val="000000"/>
                </a:solidFill>
                <a:latin typeface="Trebuchet MS"/>
                <a:cs typeface="DejaVu Sans"/>
              </a:rPr>
              <a:t>لكن تبقى هذه الحلول هذه غير كافية </a:t>
            </a:r>
            <a:r>
              <a:rPr lang="en-US" sz="2000" b="0" strike="noStrike" spc="-1" dirty="0">
                <a:solidFill>
                  <a:srgbClr val="000000"/>
                </a:solidFill>
                <a:latin typeface="Trebuchet MS"/>
                <a:ea typeface="DejaVu Sans"/>
              </a:rPr>
              <a:t>100%، </a:t>
            </a:r>
            <a:r>
              <a:rPr lang="en-US" sz="2000" b="0" strike="noStrike" spc="-1" dirty="0" err="1">
                <a:solidFill>
                  <a:srgbClr val="000000"/>
                </a:solidFill>
                <a:latin typeface="Trebuchet MS"/>
                <a:ea typeface="DejaVu Sans"/>
              </a:rPr>
              <a:t>فمن</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الصعب</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جدًا</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معرفة</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جميع</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الثغرات</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الأمنية</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في</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موقع</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ما</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فحتى</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الشركات</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الكبرى</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يعثر</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فيها</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على</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ثغرات</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أمنية</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عالية</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الخطورة</a:t>
            </a:r>
            <a:r>
              <a:rPr lang="en-US" sz="2000" b="0" strike="noStrike" spc="-1" dirty="0">
                <a:solidFill>
                  <a:srgbClr val="000000"/>
                </a:solidFill>
                <a:latin typeface="Trebuchet MS"/>
                <a:ea typeface="DejaVu Sans"/>
              </a:rPr>
              <a:t> Critical </a:t>
            </a:r>
            <a:r>
              <a:rPr lang="en-US" sz="2000" b="0" strike="noStrike" spc="-1" dirty="0" err="1">
                <a:solidFill>
                  <a:srgbClr val="000000"/>
                </a:solidFill>
                <a:latin typeface="Trebuchet MS"/>
                <a:ea typeface="DejaVu Sans"/>
              </a:rPr>
              <a:t>بين</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فترة</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وأخرى</a:t>
            </a:r>
            <a:r>
              <a:rPr lang="en-US" sz="2000" b="0" strike="noStrike" spc="-1" dirty="0">
                <a:solidFill>
                  <a:srgbClr val="000000"/>
                </a:solidFill>
                <a:latin typeface="Trebuchet MS"/>
                <a:ea typeface="DejaVu Sans"/>
              </a:rPr>
              <a:t>.</a:t>
            </a:r>
            <a:endParaRPr lang="en-US" sz="2000" b="0" strike="noStrike" spc="-1" dirty="0">
              <a:solidFill>
                <a:srgbClr val="000000"/>
              </a:solidFill>
              <a:latin typeface="Arial"/>
            </a:endParaRPr>
          </a:p>
        </p:txBody>
      </p:sp>
      <p:sp>
        <p:nvSpPr>
          <p:cNvPr id="79" name="مربع نص 4"/>
          <p:cNvSpPr/>
          <p:nvPr/>
        </p:nvSpPr>
        <p:spPr>
          <a:xfrm>
            <a:off x="888480" y="4005064"/>
            <a:ext cx="8692920" cy="1004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b="0" strike="noStrike" spc="-1" dirty="0">
                <a:solidFill>
                  <a:srgbClr val="000000"/>
                </a:solidFill>
                <a:latin typeface="Trebuchet MS"/>
                <a:cs typeface="DejaVu Sans"/>
              </a:rPr>
              <a:t>هنا تكمن الفكرة! بدل أن تحرك عقول فريق لا يتجاوز </a:t>
            </a:r>
            <a:r>
              <a:rPr lang="en-US" sz="2000" b="0" strike="noStrike" spc="-1" dirty="0">
                <a:solidFill>
                  <a:srgbClr val="000000"/>
                </a:solidFill>
                <a:latin typeface="Trebuchet MS"/>
                <a:ea typeface="DejaVu Sans"/>
              </a:rPr>
              <a:t>20 </a:t>
            </a:r>
            <a:r>
              <a:rPr lang="en-US" sz="2000" b="0" strike="noStrike" spc="-1" dirty="0" err="1">
                <a:solidFill>
                  <a:srgbClr val="000000"/>
                </a:solidFill>
                <a:latin typeface="Trebuchet MS"/>
                <a:ea typeface="DejaVu Sans"/>
              </a:rPr>
              <a:t>شخص</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افتح</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المجال</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للجميع</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وذلك</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بالاشتراك</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في</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برامج</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bugbounty</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التي</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يزورها</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آلآف</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الهاكرز</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كل</a:t>
            </a:r>
            <a:r>
              <a:rPr lang="en-US" sz="2000" b="0" strike="noStrike" spc="-1" dirty="0">
                <a:solidFill>
                  <a:srgbClr val="000000"/>
                </a:solidFill>
                <a:latin typeface="Trebuchet MS"/>
                <a:ea typeface="DejaVu Sans"/>
              </a:rPr>
              <a:t> </a:t>
            </a:r>
            <a:r>
              <a:rPr lang="en-US" sz="2000" b="0" strike="noStrike" spc="-1" dirty="0" err="1">
                <a:solidFill>
                  <a:srgbClr val="000000"/>
                </a:solidFill>
                <a:latin typeface="Trebuchet MS"/>
                <a:ea typeface="DejaVu Sans"/>
              </a:rPr>
              <a:t>يوم</a:t>
            </a:r>
            <a:r>
              <a:rPr lang="en-US" sz="2000" b="0" strike="noStrike" spc="-1" dirty="0">
                <a:solidFill>
                  <a:srgbClr val="000000"/>
                </a:solidFill>
                <a:latin typeface="Trebuchet MS"/>
                <a:ea typeface="DejaVu Sans"/>
              </a:rPr>
              <a:t>.</a:t>
            </a:r>
            <a:endParaRPr lang="en-US" sz="20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مربع نص 3"/>
          <p:cNvSpPr/>
          <p:nvPr/>
        </p:nvSpPr>
        <p:spPr>
          <a:xfrm>
            <a:off x="3326608" y="76680"/>
            <a:ext cx="4299423" cy="1014209"/>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rtl="1">
              <a:lnSpc>
                <a:spcPct val="100000"/>
              </a:lnSpc>
            </a:pPr>
            <a:r>
              <a:rPr lang="ar-SA" sz="6000" b="0" strike="noStrike" spc="-1" dirty="0">
                <a:solidFill>
                  <a:srgbClr val="000000"/>
                </a:solidFill>
                <a:latin typeface="Trebuchet MS"/>
                <a:cs typeface="DejaVu Sans"/>
              </a:rPr>
              <a:t>أين تكمن أهميته؟</a:t>
            </a:r>
            <a:endParaRPr lang="en-US" sz="6000" b="0" strike="noStrike" spc="-1" dirty="0">
              <a:solidFill>
                <a:srgbClr val="000000"/>
              </a:solidFill>
              <a:latin typeface="Arial"/>
            </a:endParaRPr>
          </a:p>
        </p:txBody>
      </p:sp>
      <p:sp>
        <p:nvSpPr>
          <p:cNvPr id="81" name="مربع نص 4"/>
          <p:cNvSpPr/>
          <p:nvPr/>
        </p:nvSpPr>
        <p:spPr>
          <a:xfrm>
            <a:off x="886320" y="1375920"/>
            <a:ext cx="869292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rtl="1">
              <a:lnSpc>
                <a:spcPct val="100000"/>
              </a:lnSpc>
            </a:pPr>
            <a:r>
              <a:rPr lang="ar-SA" sz="2000" b="0" strike="noStrike" spc="-1">
                <a:solidFill>
                  <a:srgbClr val="000000"/>
                </a:solidFill>
                <a:latin typeface="Trebuchet MS"/>
                <a:cs typeface="DejaVu Sans"/>
              </a:rPr>
              <a:t>بغض النظر فيما إذا كنت باحث أو شركة مستضيفة ففوائد البق باونتي عديدة منها</a:t>
            </a:r>
            <a:r>
              <a:rPr lang="en-US" sz="2000" b="0" strike="noStrike" spc="-1">
                <a:solidFill>
                  <a:srgbClr val="000000"/>
                </a:solidFill>
                <a:latin typeface="Trebuchet MS"/>
                <a:ea typeface="DejaVu Sans"/>
              </a:rPr>
              <a:t>:</a:t>
            </a:r>
            <a:endParaRPr lang="en-US" sz="2000" b="0" strike="noStrike" spc="-1">
              <a:solidFill>
                <a:srgbClr val="000000"/>
              </a:solidFill>
              <a:latin typeface="Arial"/>
            </a:endParaRPr>
          </a:p>
        </p:txBody>
      </p:sp>
      <p:sp>
        <p:nvSpPr>
          <p:cNvPr id="82" name="مربع نص 5"/>
          <p:cNvSpPr/>
          <p:nvPr/>
        </p:nvSpPr>
        <p:spPr>
          <a:xfrm>
            <a:off x="886320" y="2059560"/>
            <a:ext cx="86929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rtl="1">
              <a:lnSpc>
                <a:spcPct val="100000"/>
              </a:lnSpc>
            </a:pPr>
            <a:r>
              <a:rPr lang="ar-SA" sz="2000" b="1" strike="noStrike" spc="-1" dirty="0">
                <a:solidFill>
                  <a:srgbClr val="000000"/>
                </a:solidFill>
                <a:latin typeface="Trebuchet MS"/>
                <a:cs typeface="DejaVu Sans"/>
              </a:rPr>
              <a:t>كباحث أمني</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فرصة لربح المال</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فرصة لتطوير المهارات</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فرصة سانحة للتسويق للذات والحصول على فرصة عمل – على اقل تقدير مع الجهات التي تجد فيها ثغرات خطيرة.</a:t>
            </a:r>
            <a:endParaRPr lang="en-US" sz="2000" b="0" strike="noStrike" spc="-1" dirty="0">
              <a:solidFill>
                <a:srgbClr val="000000"/>
              </a:solidFill>
              <a:latin typeface="Arial"/>
            </a:endParaRPr>
          </a:p>
          <a:p>
            <a:pPr algn="ctr" rtl="1">
              <a:lnSpc>
                <a:spcPct val="100000"/>
              </a:lnSpc>
            </a:pPr>
            <a:endParaRPr lang="en-US" sz="2000" b="0" strike="noStrike" spc="-1" dirty="0">
              <a:solidFill>
                <a:srgbClr val="000000"/>
              </a:solidFill>
              <a:latin typeface="Arial"/>
            </a:endParaRPr>
          </a:p>
        </p:txBody>
      </p:sp>
      <p:sp>
        <p:nvSpPr>
          <p:cNvPr id="83" name="مربع نص 6"/>
          <p:cNvSpPr/>
          <p:nvPr/>
        </p:nvSpPr>
        <p:spPr>
          <a:xfrm>
            <a:off x="983432" y="4078440"/>
            <a:ext cx="8595808" cy="22453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rtl="1">
              <a:lnSpc>
                <a:spcPct val="100000"/>
              </a:lnSpc>
            </a:pPr>
            <a:r>
              <a:rPr lang="ar-SA" sz="2000" b="1" strike="noStrike" spc="-1" dirty="0">
                <a:solidFill>
                  <a:srgbClr val="000000"/>
                </a:solidFill>
                <a:latin typeface="Trebuchet MS"/>
                <a:cs typeface="DejaVu Sans"/>
              </a:rPr>
              <a:t>كشركة أو مؤسسة</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توفير حماية عالية للموقع والعملاء.</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الحفاظ على سمعة الشركة.</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توفير الوقت والمال.</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الحفاظ على الثقة والولاء للعملاء.</a:t>
            </a:r>
            <a:endParaRPr lang="en-US" sz="2000" b="0" strike="noStrike" spc="-1" dirty="0">
              <a:solidFill>
                <a:srgbClr val="000000"/>
              </a:solidFill>
              <a:latin typeface="Arial"/>
            </a:endParaRPr>
          </a:p>
          <a:p>
            <a:pPr marL="343080" indent="-343080" algn="r" rtl="1">
              <a:lnSpc>
                <a:spcPct val="100000"/>
              </a:lnSpc>
              <a:buClr>
                <a:srgbClr val="000000"/>
              </a:buClr>
              <a:buFont typeface="Arial"/>
              <a:buChar char="•"/>
            </a:pPr>
            <a:r>
              <a:rPr lang="ar-SA" sz="2000" b="0" strike="noStrike" spc="-1" dirty="0">
                <a:solidFill>
                  <a:srgbClr val="000000"/>
                </a:solidFill>
                <a:latin typeface="Trebuchet MS"/>
                <a:cs typeface="DejaVu Sans"/>
              </a:rPr>
              <a:t>جذب المواهب المتخصصة.</a:t>
            </a:r>
            <a:endParaRPr lang="en-US" sz="2000" b="0" strike="noStrike" spc="-1" dirty="0">
              <a:solidFill>
                <a:srgbClr val="000000"/>
              </a:solidFill>
              <a:latin typeface="Arial"/>
            </a:endParaRPr>
          </a:p>
          <a:p>
            <a:pPr algn="ctr" rtl="1">
              <a:lnSpc>
                <a:spcPct val="100000"/>
              </a:lnSpc>
            </a:pPr>
            <a:endParaRPr lang="en-US" sz="20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واجهة">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3343</TotalTime>
  <Words>2169</Words>
  <Application>Microsoft Office PowerPoint</Application>
  <PresentationFormat>شاشة عريضة</PresentationFormat>
  <Paragraphs>279</Paragraphs>
  <Slides>53</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53</vt:i4>
      </vt:variant>
    </vt:vector>
  </HeadingPairs>
  <TitlesOfParts>
    <vt:vector size="60" baseType="lpstr">
      <vt:lpstr>SimSun</vt:lpstr>
      <vt:lpstr>Arial</vt:lpstr>
      <vt:lpstr>Symbol</vt:lpstr>
      <vt:lpstr>Times New Roman</vt:lpstr>
      <vt:lpstr>Trebuchet MS</vt:lpstr>
      <vt:lpstr>Wingdings</vt:lpstr>
      <vt:lpstr>واجهة</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subject/>
  <dc:creator>G.B</dc:creator>
  <dc:description/>
  <cp:lastModifiedBy>G.B</cp:lastModifiedBy>
  <cp:revision>158</cp:revision>
  <dcterms:created xsi:type="dcterms:W3CDTF">2023-05-15T04:14:25Z</dcterms:created>
  <dcterms:modified xsi:type="dcterms:W3CDTF">2023-10-17T14:38:17Z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مخصص</vt:lpwstr>
  </property>
  <property fmtid="{D5CDD505-2E9C-101B-9397-08002B2CF9AE}" pid="3" name="Slides">
    <vt:i4>36</vt:i4>
  </property>
</Properties>
</file>