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 Ultra-Bold" charset="1" panose="00000900000000000000"/>
      <p:regular r:id="rId20"/>
    </p:embeddedFont>
    <p:embeddedFont>
      <p:font typeface="Montserrat Heavy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15117" y="9634019"/>
            <a:ext cx="19221178" cy="920332"/>
            <a:chOff x="0" y="0"/>
            <a:chExt cx="6461577" cy="309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61577" cy="309388"/>
            </a:xfrm>
            <a:custGeom>
              <a:avLst/>
              <a:gdLst/>
              <a:ahLst/>
              <a:cxnLst/>
              <a:rect r="r" b="b" t="t" l="l"/>
              <a:pathLst>
                <a:path h="309388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09388"/>
                  </a:lnTo>
                  <a:lnTo>
                    <a:pt x="0" y="309388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461577" cy="347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1594" y="1821491"/>
            <a:ext cx="6644018" cy="6644018"/>
          </a:xfrm>
          <a:custGeom>
            <a:avLst/>
            <a:gdLst/>
            <a:ahLst/>
            <a:cxnLst/>
            <a:rect r="r" b="b" t="t" l="l"/>
            <a:pathLst>
              <a:path h="6644018" w="6644018">
                <a:moveTo>
                  <a:pt x="0" y="0"/>
                </a:moveTo>
                <a:lnTo>
                  <a:pt x="6644018" y="0"/>
                </a:lnTo>
                <a:lnTo>
                  <a:pt x="6644018" y="6644018"/>
                </a:lnTo>
                <a:lnTo>
                  <a:pt x="0" y="664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8766" y="6186923"/>
            <a:ext cx="9940534" cy="44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390" spc="210">
                <a:solidFill>
                  <a:srgbClr val="063F73"/>
                </a:solidFill>
                <a:latin typeface="Montserrat"/>
                <a:ea typeface="Montserrat"/>
                <a:cs typeface="Montserrat"/>
                <a:sym typeface="Montserrat"/>
              </a:rPr>
              <a:t>Saleh El Moukahal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18766" y="3863294"/>
            <a:ext cx="9940534" cy="101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1"/>
              </a:lnSpc>
            </a:pPr>
            <a:r>
              <a:rPr lang="en-US" sz="7521" b="true">
                <a:solidFill>
                  <a:srgbClr val="0B22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RECIDIVISM RADAR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8766" y="5098791"/>
            <a:ext cx="9940534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>
                <a:solidFill>
                  <a:srgbClr val="063F73"/>
                </a:solidFill>
                <a:latin typeface="Montserrat"/>
                <a:ea typeface="Montserrat"/>
                <a:cs typeface="Montserrat"/>
                <a:sym typeface="Montserrat"/>
              </a:rPr>
              <a:t>PRESENTED BY 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258300"/>
            <a:ext cx="19221178" cy="1296051"/>
            <a:chOff x="0" y="0"/>
            <a:chExt cx="6461577" cy="43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435693"/>
            </a:xfrm>
            <a:custGeom>
              <a:avLst/>
              <a:gdLst/>
              <a:ahLst/>
              <a:cxnLst/>
              <a:rect r="r" b="b" t="t" l="l"/>
              <a:pathLst>
                <a:path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7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61577" cy="197060"/>
            </a:xfrm>
            <a:custGeom>
              <a:avLst/>
              <a:gdLst/>
              <a:ahLst/>
              <a:cxnLst/>
              <a:rect r="r" b="b" t="t" l="l"/>
              <a:pathLst>
                <a:path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61577" cy="235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7999" y="4154581"/>
            <a:ext cx="9352799" cy="4851764"/>
          </a:xfrm>
          <a:custGeom>
            <a:avLst/>
            <a:gdLst/>
            <a:ahLst/>
            <a:cxnLst/>
            <a:rect r="r" b="b" t="t" l="l"/>
            <a:pathLst>
              <a:path h="4851764" w="9352799">
                <a:moveTo>
                  <a:pt x="0" y="0"/>
                </a:moveTo>
                <a:lnTo>
                  <a:pt x="9352799" y="0"/>
                </a:lnTo>
                <a:lnTo>
                  <a:pt x="9352799" y="4851764"/>
                </a:lnTo>
                <a:lnTo>
                  <a:pt x="0" y="485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2809" y="412115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7999" y="586240"/>
            <a:ext cx="12174522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63F7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TIME SERIES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7999" y="1889339"/>
            <a:ext cx="16276780" cy="201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39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 </a:t>
            </a: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libraries like seaborn, prophet, matpoltlib, I started the time series analysis to uncover insights about the socioeconomic situation of the states over time and a lot more ideas related to crimes and poverty.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482794" y="0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471388"/>
            <a:ext cx="19221178" cy="1082963"/>
            <a:chOff x="0" y="0"/>
            <a:chExt cx="6461577" cy="3640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364059"/>
            </a:xfrm>
            <a:custGeom>
              <a:avLst/>
              <a:gdLst/>
              <a:ahLst/>
              <a:cxnLst/>
              <a:rect r="r" b="b" t="t" l="l"/>
              <a:pathLst>
                <a:path h="364059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64059"/>
                  </a:lnTo>
                  <a:lnTo>
                    <a:pt x="0" y="364059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02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11470" y="1922569"/>
            <a:ext cx="3174081" cy="3220931"/>
          </a:xfrm>
          <a:custGeom>
            <a:avLst/>
            <a:gdLst/>
            <a:ahLst/>
            <a:cxnLst/>
            <a:rect r="r" b="b" t="t" l="l"/>
            <a:pathLst>
              <a:path h="3220931" w="3174081">
                <a:moveTo>
                  <a:pt x="0" y="0"/>
                </a:moveTo>
                <a:lnTo>
                  <a:pt x="3174081" y="0"/>
                </a:lnTo>
                <a:lnTo>
                  <a:pt x="3174081" y="3220931"/>
                </a:lnTo>
                <a:lnTo>
                  <a:pt x="0" y="3220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34989" y="52088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1" y="0"/>
                </a:lnTo>
                <a:lnTo>
                  <a:pt x="1553011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0563" y="4601471"/>
            <a:ext cx="10144871" cy="4869917"/>
          </a:xfrm>
          <a:custGeom>
            <a:avLst/>
            <a:gdLst/>
            <a:ahLst/>
            <a:cxnLst/>
            <a:rect r="r" b="b" t="t" l="l"/>
            <a:pathLst>
              <a:path h="4869917" w="10144871">
                <a:moveTo>
                  <a:pt x="0" y="0"/>
                </a:moveTo>
                <a:lnTo>
                  <a:pt x="10144871" y="0"/>
                </a:lnTo>
                <a:lnTo>
                  <a:pt x="10144871" y="4869917"/>
                </a:lnTo>
                <a:lnTo>
                  <a:pt x="0" y="4869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7102" r="0" b="-1121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6948" y="2052149"/>
            <a:ext cx="11392102" cy="2013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 spc="2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 power bi strong visualization capabilities, I created numerous visuals to discover and analyze what affects crimes numbers and recidivism rates.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6948" y="546037"/>
            <a:ext cx="12174522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63F7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POWER BI DASHBOARD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471388"/>
            <a:ext cx="19221178" cy="1082963"/>
            <a:chOff x="0" y="0"/>
            <a:chExt cx="6461577" cy="3640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364059"/>
            </a:xfrm>
            <a:custGeom>
              <a:avLst/>
              <a:gdLst/>
              <a:ahLst/>
              <a:cxnLst/>
              <a:rect r="r" b="b" t="t" l="l"/>
              <a:pathLst>
                <a:path h="364059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64059"/>
                  </a:lnTo>
                  <a:lnTo>
                    <a:pt x="0" y="364059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02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34989" y="52088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1" y="0"/>
                </a:lnTo>
                <a:lnTo>
                  <a:pt x="1553011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57618" y="2397468"/>
            <a:ext cx="8149569" cy="6756734"/>
          </a:xfrm>
          <a:custGeom>
            <a:avLst/>
            <a:gdLst/>
            <a:ahLst/>
            <a:cxnLst/>
            <a:rect r="r" b="b" t="t" l="l"/>
            <a:pathLst>
              <a:path h="6756734" w="8149569">
                <a:moveTo>
                  <a:pt x="0" y="0"/>
                </a:moveTo>
                <a:lnTo>
                  <a:pt x="8149569" y="0"/>
                </a:lnTo>
                <a:lnTo>
                  <a:pt x="8149569" y="6756734"/>
                </a:lnTo>
                <a:lnTo>
                  <a:pt x="0" y="6756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6948" y="1671774"/>
            <a:ext cx="8909710" cy="151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 spc="24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 and listening, I hope this have been informative for you.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948" y="546037"/>
            <a:ext cx="12174522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63F7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THE END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489709"/>
            <a:ext cx="19221178" cy="1064641"/>
            <a:chOff x="0" y="0"/>
            <a:chExt cx="6461577" cy="357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357900"/>
            </a:xfrm>
            <a:custGeom>
              <a:avLst/>
              <a:gdLst/>
              <a:ahLst/>
              <a:cxnLst/>
              <a:rect r="r" b="b" t="t" l="l"/>
              <a:pathLst>
                <a:path h="35790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57900"/>
                  </a:lnTo>
                  <a:lnTo>
                    <a:pt x="0" y="357900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396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318061" y="9968157"/>
            <a:ext cx="19154580" cy="616963"/>
            <a:chOff x="0" y="0"/>
            <a:chExt cx="6439189" cy="2074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39189" cy="207404"/>
            </a:xfrm>
            <a:custGeom>
              <a:avLst/>
              <a:gdLst/>
              <a:ahLst/>
              <a:cxnLst/>
              <a:rect r="r" b="b" t="t" l="l"/>
              <a:pathLst>
                <a:path h="207404" w="6439189">
                  <a:moveTo>
                    <a:pt x="0" y="0"/>
                  </a:moveTo>
                  <a:lnTo>
                    <a:pt x="6439189" y="0"/>
                  </a:lnTo>
                  <a:lnTo>
                    <a:pt x="6439189" y="207404"/>
                  </a:lnTo>
                  <a:lnTo>
                    <a:pt x="0" y="207404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39189" cy="245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13228" y="3996001"/>
            <a:ext cx="5346072" cy="5748464"/>
          </a:xfrm>
          <a:custGeom>
            <a:avLst/>
            <a:gdLst/>
            <a:ahLst/>
            <a:cxnLst/>
            <a:rect r="r" b="b" t="t" l="l"/>
            <a:pathLst>
              <a:path h="5748464" w="5346072">
                <a:moveTo>
                  <a:pt x="0" y="0"/>
                </a:moveTo>
                <a:lnTo>
                  <a:pt x="5346072" y="0"/>
                </a:lnTo>
                <a:lnTo>
                  <a:pt x="5346072" y="5748465"/>
                </a:lnTo>
                <a:lnTo>
                  <a:pt x="0" y="5748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82794" y="252194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2"/>
                </a:lnTo>
                <a:lnTo>
                  <a:pt x="0" y="155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0172" y="459559"/>
            <a:ext cx="16230600" cy="162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99"/>
              </a:lnSpc>
              <a:spcBef>
                <a:spcPct val="0"/>
              </a:spcBef>
            </a:pPr>
            <a:r>
              <a:rPr lang="en-US" b="true" sz="9499">
                <a:solidFill>
                  <a:srgbClr val="063F7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09805"/>
            <a:ext cx="9528989" cy="556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1- Introduction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2- Data Warehouse Design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3- ETL Process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4- Machine Learning Model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5- Time Series Analysis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6- Power BI Dashboard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258300"/>
            <a:ext cx="19221178" cy="1296051"/>
            <a:chOff x="0" y="0"/>
            <a:chExt cx="6461577" cy="43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435693"/>
            </a:xfrm>
            <a:custGeom>
              <a:avLst/>
              <a:gdLst/>
              <a:ahLst/>
              <a:cxnLst/>
              <a:rect r="r" b="b" t="t" l="l"/>
              <a:pathLst>
                <a:path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7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61577" cy="197060"/>
            </a:xfrm>
            <a:custGeom>
              <a:avLst/>
              <a:gdLst/>
              <a:ahLst/>
              <a:cxnLst/>
              <a:rect r="r" b="b" t="t" l="l"/>
              <a:pathLst>
                <a:path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1682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61577" cy="235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82794" y="252194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2"/>
                </a:lnTo>
                <a:lnTo>
                  <a:pt x="0" y="1553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532085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5216" y="740881"/>
            <a:ext cx="10992407" cy="67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5040">
                <a:solidFill>
                  <a:srgbClr val="0488E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5216" y="1729213"/>
            <a:ext cx="16504084" cy="139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Hello all, I’m Saleh El Moukahal a computer engineer and today I’m gonna discuss the Recidivism through my Data project “Recidivism Radar”.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9132" y="3272679"/>
            <a:ext cx="12012681" cy="162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600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What is Recidivism ?</a:t>
            </a:r>
          </a:p>
          <a:p>
            <a:pPr algn="l">
              <a:lnSpc>
                <a:spcPts val="4284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our context it is committing new offenses after being punished for a crime.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20499" y="5584620"/>
            <a:ext cx="12673639" cy="320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600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What to expect in this project ?</a:t>
            </a:r>
          </a:p>
          <a:p>
            <a:pPr algn="l">
              <a:lnSpc>
                <a:spcPts val="4212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Analysis for the reasons and pattern behind recidivists behavior and the general socioeconomics conditions that lead them to relapse into crimes again.</a:t>
            </a:r>
          </a:p>
          <a:p>
            <a:pPr algn="l">
              <a:lnSpc>
                <a:spcPts val="4212"/>
              </a:lnSpc>
            </a:pPr>
            <a:r>
              <a:rPr lang="en-US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will be able, through a machine learning model to predict recidivism based on some important inputs.,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258300"/>
            <a:ext cx="19221178" cy="1296051"/>
            <a:chOff x="0" y="0"/>
            <a:chExt cx="6461577" cy="43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435693"/>
            </a:xfrm>
            <a:custGeom>
              <a:avLst/>
              <a:gdLst/>
              <a:ahLst/>
              <a:cxnLst/>
              <a:rect r="r" b="b" t="t" l="l"/>
              <a:pathLst>
                <a:path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7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61577" cy="197060"/>
            </a:xfrm>
            <a:custGeom>
              <a:avLst/>
              <a:gdLst/>
              <a:ahLst/>
              <a:cxnLst/>
              <a:rect r="r" b="b" t="t" l="l"/>
              <a:pathLst>
                <a:path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61577" cy="235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180757"/>
            <a:ext cx="16230600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488E5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DATA WAREHOUSE DESIGN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671877" y="0"/>
            <a:ext cx="1616123" cy="1616123"/>
          </a:xfrm>
          <a:custGeom>
            <a:avLst/>
            <a:gdLst/>
            <a:ahLst/>
            <a:cxnLst/>
            <a:rect r="r" b="b" t="t" l="l"/>
            <a:pathLst>
              <a:path h="1616123" w="1616123">
                <a:moveTo>
                  <a:pt x="0" y="0"/>
                </a:moveTo>
                <a:lnTo>
                  <a:pt x="1616123" y="0"/>
                </a:lnTo>
                <a:lnTo>
                  <a:pt x="1616123" y="1616123"/>
                </a:lnTo>
                <a:lnTo>
                  <a:pt x="0" y="1616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4627" y="4194089"/>
            <a:ext cx="14205146" cy="5712236"/>
          </a:xfrm>
          <a:custGeom>
            <a:avLst/>
            <a:gdLst/>
            <a:ahLst/>
            <a:cxnLst/>
            <a:rect r="r" b="b" t="t" l="l"/>
            <a:pathLst>
              <a:path h="5712236" w="14205146">
                <a:moveTo>
                  <a:pt x="0" y="0"/>
                </a:moveTo>
                <a:lnTo>
                  <a:pt x="14205146" y="0"/>
                </a:lnTo>
                <a:lnTo>
                  <a:pt x="14205146" y="5712236"/>
                </a:lnTo>
                <a:lnTo>
                  <a:pt x="0" y="5712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54200" y="4925823"/>
            <a:ext cx="5233800" cy="4468357"/>
          </a:xfrm>
          <a:custGeom>
            <a:avLst/>
            <a:gdLst/>
            <a:ahLst/>
            <a:cxnLst/>
            <a:rect r="r" b="b" t="t" l="l"/>
            <a:pathLst>
              <a:path h="4468357" w="5233800">
                <a:moveTo>
                  <a:pt x="0" y="0"/>
                </a:moveTo>
                <a:lnTo>
                  <a:pt x="5233800" y="0"/>
                </a:lnTo>
                <a:lnTo>
                  <a:pt x="5233800" y="4468357"/>
                </a:lnTo>
                <a:lnTo>
                  <a:pt x="0" y="4468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51595" y="2278603"/>
            <a:ext cx="14519505" cy="131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3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the beginning we had 2 datasets, one for the cases of inmates and the other for the general situation of crimes counts, socioeconomics and poverty.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6589" y="9791700"/>
            <a:ext cx="19221178" cy="1296051"/>
            <a:chOff x="0" y="0"/>
            <a:chExt cx="6461577" cy="43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435693"/>
            </a:xfrm>
            <a:custGeom>
              <a:avLst/>
              <a:gdLst/>
              <a:ahLst/>
              <a:cxnLst/>
              <a:rect r="r" b="b" t="t" l="l"/>
              <a:pathLst>
                <a:path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7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61577" cy="197060"/>
            </a:xfrm>
            <a:custGeom>
              <a:avLst/>
              <a:gdLst/>
              <a:ahLst/>
              <a:cxnLst/>
              <a:rect r="r" b="b" t="t" l="l"/>
              <a:pathLst>
                <a:path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61577" cy="235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51595" y="650960"/>
            <a:ext cx="16230600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488E5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DATA WAREHOUSE DESIGN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671877" y="0"/>
            <a:ext cx="1616123" cy="1616123"/>
          </a:xfrm>
          <a:custGeom>
            <a:avLst/>
            <a:gdLst/>
            <a:ahLst/>
            <a:cxnLst/>
            <a:rect r="r" b="b" t="t" l="l"/>
            <a:pathLst>
              <a:path h="1616123" w="1616123">
                <a:moveTo>
                  <a:pt x="0" y="0"/>
                </a:moveTo>
                <a:lnTo>
                  <a:pt x="1616123" y="0"/>
                </a:lnTo>
                <a:lnTo>
                  <a:pt x="1616123" y="1616123"/>
                </a:lnTo>
                <a:lnTo>
                  <a:pt x="0" y="1616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85912" y="3672396"/>
            <a:ext cx="11904039" cy="5993081"/>
          </a:xfrm>
          <a:custGeom>
            <a:avLst/>
            <a:gdLst/>
            <a:ahLst/>
            <a:cxnLst/>
            <a:rect r="r" b="b" t="t" l="l"/>
            <a:pathLst>
              <a:path h="5993081" w="11904039">
                <a:moveTo>
                  <a:pt x="0" y="0"/>
                </a:moveTo>
                <a:lnTo>
                  <a:pt x="11904038" y="0"/>
                </a:lnTo>
                <a:lnTo>
                  <a:pt x="11904038" y="5993081"/>
                </a:lnTo>
                <a:lnTo>
                  <a:pt x="0" y="5993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08" r="0" b="-140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51595" y="1673273"/>
            <a:ext cx="16148670" cy="131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3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Then after reviewing the data well, I normalized what need to from the cases table then from all the datasets and merged the socioeconomics with the poverty and crimes tables.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1595" y="3257740"/>
            <a:ext cx="16148670" cy="88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3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final design is mostly a snowflake with 2 fact tables and 9 dimension tables.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84659" y="9484301"/>
            <a:ext cx="19221178" cy="1070049"/>
            <a:chOff x="0" y="0"/>
            <a:chExt cx="6461577" cy="3597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359718"/>
            </a:xfrm>
            <a:custGeom>
              <a:avLst/>
              <a:gdLst/>
              <a:ahLst/>
              <a:cxnLst/>
              <a:rect r="r" b="b" t="t" l="l"/>
              <a:pathLst>
                <a:path h="359718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59718"/>
                  </a:lnTo>
                  <a:lnTo>
                    <a:pt x="0" y="359718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397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023" y="598883"/>
            <a:ext cx="16230600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488E5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ETL PROCESS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2794" y="0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023" y="7842311"/>
            <a:ext cx="1482556" cy="1641990"/>
          </a:xfrm>
          <a:custGeom>
            <a:avLst/>
            <a:gdLst/>
            <a:ahLst/>
            <a:cxnLst/>
            <a:rect r="r" b="b" t="t" l="l"/>
            <a:pathLst>
              <a:path h="1641990" w="1482556">
                <a:moveTo>
                  <a:pt x="0" y="0"/>
                </a:moveTo>
                <a:lnTo>
                  <a:pt x="1482556" y="0"/>
                </a:lnTo>
                <a:lnTo>
                  <a:pt x="1482556" y="1641990"/>
                </a:lnTo>
                <a:lnTo>
                  <a:pt x="0" y="1641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3023" y="4000583"/>
            <a:ext cx="15662196" cy="2285834"/>
          </a:xfrm>
          <a:custGeom>
            <a:avLst/>
            <a:gdLst/>
            <a:ahLst/>
            <a:cxnLst/>
            <a:rect r="r" b="b" t="t" l="l"/>
            <a:pathLst>
              <a:path h="2285834" w="15662196">
                <a:moveTo>
                  <a:pt x="0" y="0"/>
                </a:moveTo>
                <a:lnTo>
                  <a:pt x="15662196" y="0"/>
                </a:lnTo>
                <a:lnTo>
                  <a:pt x="15662196" y="2285834"/>
                </a:lnTo>
                <a:lnTo>
                  <a:pt x="0" y="22858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8519" y="2064401"/>
            <a:ext cx="17739481" cy="1348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Extraction </a:t>
            </a: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 this phase we extract data from csv files to read them on Jupyter Notebook to prepare them for the Transformation.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84659" y="9484301"/>
            <a:ext cx="19221178" cy="1070049"/>
            <a:chOff x="0" y="0"/>
            <a:chExt cx="6461577" cy="3597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359718"/>
            </a:xfrm>
            <a:custGeom>
              <a:avLst/>
              <a:gdLst/>
              <a:ahLst/>
              <a:cxnLst/>
              <a:rect r="r" b="b" t="t" l="l"/>
              <a:pathLst>
                <a:path h="359718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59718"/>
                  </a:lnTo>
                  <a:lnTo>
                    <a:pt x="0" y="359718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397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023" y="598883"/>
            <a:ext cx="16230600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488E5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ETL PROCESS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2794" y="0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023" y="7842311"/>
            <a:ext cx="1482556" cy="1641990"/>
          </a:xfrm>
          <a:custGeom>
            <a:avLst/>
            <a:gdLst/>
            <a:ahLst/>
            <a:cxnLst/>
            <a:rect r="r" b="b" t="t" l="l"/>
            <a:pathLst>
              <a:path h="1641990" w="1482556">
                <a:moveTo>
                  <a:pt x="0" y="0"/>
                </a:moveTo>
                <a:lnTo>
                  <a:pt x="1482556" y="0"/>
                </a:lnTo>
                <a:lnTo>
                  <a:pt x="1482556" y="1641990"/>
                </a:lnTo>
                <a:lnTo>
                  <a:pt x="0" y="1641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3023" y="3783673"/>
            <a:ext cx="9427591" cy="910453"/>
          </a:xfrm>
          <a:custGeom>
            <a:avLst/>
            <a:gdLst/>
            <a:ahLst/>
            <a:cxnLst/>
            <a:rect r="r" b="b" t="t" l="l"/>
            <a:pathLst>
              <a:path h="910453" w="9427591">
                <a:moveTo>
                  <a:pt x="0" y="0"/>
                </a:moveTo>
                <a:lnTo>
                  <a:pt x="9427591" y="0"/>
                </a:lnTo>
                <a:lnTo>
                  <a:pt x="9427591" y="910453"/>
                </a:lnTo>
                <a:lnTo>
                  <a:pt x="0" y="9104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3023" y="5143500"/>
            <a:ext cx="9940827" cy="734657"/>
          </a:xfrm>
          <a:custGeom>
            <a:avLst/>
            <a:gdLst/>
            <a:ahLst/>
            <a:cxnLst/>
            <a:rect r="r" b="b" t="t" l="l"/>
            <a:pathLst>
              <a:path h="734657" w="9940827">
                <a:moveTo>
                  <a:pt x="0" y="0"/>
                </a:moveTo>
                <a:lnTo>
                  <a:pt x="9940826" y="0"/>
                </a:lnTo>
                <a:lnTo>
                  <a:pt x="9940826" y="734657"/>
                </a:lnTo>
                <a:lnTo>
                  <a:pt x="0" y="734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3023" y="6299710"/>
            <a:ext cx="4713796" cy="604979"/>
          </a:xfrm>
          <a:custGeom>
            <a:avLst/>
            <a:gdLst/>
            <a:ahLst/>
            <a:cxnLst/>
            <a:rect r="r" b="b" t="t" l="l"/>
            <a:pathLst>
              <a:path h="604979" w="4713796">
                <a:moveTo>
                  <a:pt x="0" y="0"/>
                </a:moveTo>
                <a:lnTo>
                  <a:pt x="4713795" y="0"/>
                </a:lnTo>
                <a:lnTo>
                  <a:pt x="4713795" y="604979"/>
                </a:lnTo>
                <a:lnTo>
                  <a:pt x="0" y="6049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3023" y="2051103"/>
            <a:ext cx="16026213" cy="151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Transformation: </a:t>
            </a: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this phase I fixed the data types as I wish, then filled the null values, dropped replicated columns and created new ones for better analysis.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84659" y="9484301"/>
            <a:ext cx="19221178" cy="1070049"/>
            <a:chOff x="0" y="0"/>
            <a:chExt cx="6461577" cy="3597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359718"/>
            </a:xfrm>
            <a:custGeom>
              <a:avLst/>
              <a:gdLst/>
              <a:ahLst/>
              <a:cxnLst/>
              <a:rect r="r" b="b" t="t" l="l"/>
              <a:pathLst>
                <a:path h="359718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359718"/>
                  </a:lnTo>
                  <a:lnTo>
                    <a:pt x="0" y="359718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397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023" y="598883"/>
            <a:ext cx="16230600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488E5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ETL PROCESS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82794" y="0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023" y="7842311"/>
            <a:ext cx="1482556" cy="1641990"/>
          </a:xfrm>
          <a:custGeom>
            <a:avLst/>
            <a:gdLst/>
            <a:ahLst/>
            <a:cxnLst/>
            <a:rect r="r" b="b" t="t" l="l"/>
            <a:pathLst>
              <a:path h="1641990" w="1482556">
                <a:moveTo>
                  <a:pt x="0" y="0"/>
                </a:moveTo>
                <a:lnTo>
                  <a:pt x="1482556" y="0"/>
                </a:lnTo>
                <a:lnTo>
                  <a:pt x="1482556" y="1641990"/>
                </a:lnTo>
                <a:lnTo>
                  <a:pt x="0" y="1641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746255"/>
            <a:ext cx="10651174" cy="3524471"/>
          </a:xfrm>
          <a:custGeom>
            <a:avLst/>
            <a:gdLst/>
            <a:ahLst/>
            <a:cxnLst/>
            <a:rect r="r" b="b" t="t" l="l"/>
            <a:pathLst>
              <a:path h="3524471" w="10651174">
                <a:moveTo>
                  <a:pt x="0" y="0"/>
                </a:moveTo>
                <a:lnTo>
                  <a:pt x="10651174" y="0"/>
                </a:lnTo>
                <a:lnTo>
                  <a:pt x="10651174" y="3524471"/>
                </a:lnTo>
                <a:lnTo>
                  <a:pt x="0" y="35244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370" b="-5968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5216" y="2151834"/>
            <a:ext cx="16026213" cy="102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Loading : </a:t>
            </a: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this point I loaded the dimension tables then the 2 fact tables I had.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5117" y="9258300"/>
            <a:ext cx="19221178" cy="1296051"/>
            <a:chOff x="0" y="0"/>
            <a:chExt cx="6461577" cy="435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61577" cy="435693"/>
            </a:xfrm>
            <a:custGeom>
              <a:avLst/>
              <a:gdLst/>
              <a:ahLst/>
              <a:cxnLst/>
              <a:rect r="r" b="b" t="t" l="l"/>
              <a:pathLst>
                <a:path h="435693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61577" cy="473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61577" cy="197060"/>
            </a:xfrm>
            <a:custGeom>
              <a:avLst/>
              <a:gdLst/>
              <a:ahLst/>
              <a:cxnLst/>
              <a:rect r="r" b="b" t="t" l="l"/>
              <a:pathLst>
                <a:path h="197060" w="6461577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0488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61577" cy="235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2625" y="528394"/>
            <a:ext cx="16230600" cy="66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>
                <a:solidFill>
                  <a:srgbClr val="063F7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MACHINE LEARNING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9886" y="1826265"/>
            <a:ext cx="12259403" cy="696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random forest, I created a model to predict recidivism based on multiple inputs:</a:t>
            </a:r>
          </a:p>
          <a:p>
            <a:pPr algn="l">
              <a:lnSpc>
                <a:spcPts val="3900"/>
              </a:lnSpc>
            </a:pP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Sex</a:t>
            </a: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Race</a:t>
            </a: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Charge degree</a:t>
            </a: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Juvenile total Offenses</a:t>
            </a: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Prior Offenses</a:t>
            </a:r>
          </a:p>
          <a:p>
            <a:pPr algn="l" marL="842010" indent="-421005" lvl="1">
              <a:lnSpc>
                <a:spcPts val="39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Detention Period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output of this model will give a binary value (1 or 0) to predict if an inmate is gonna be a recidivist or not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482794" y="0"/>
            <a:ext cx="1553011" cy="1553011"/>
          </a:xfrm>
          <a:custGeom>
            <a:avLst/>
            <a:gdLst/>
            <a:ahLst/>
            <a:cxnLst/>
            <a:rect r="r" b="b" t="t" l="l"/>
            <a:pathLst>
              <a:path h="1553011" w="1553011">
                <a:moveTo>
                  <a:pt x="0" y="0"/>
                </a:moveTo>
                <a:lnTo>
                  <a:pt x="1553012" y="0"/>
                </a:lnTo>
                <a:lnTo>
                  <a:pt x="1553012" y="1553011"/>
                </a:lnTo>
                <a:lnTo>
                  <a:pt x="0" y="1553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79078" y="4901572"/>
            <a:ext cx="4356728" cy="4356728"/>
          </a:xfrm>
          <a:custGeom>
            <a:avLst/>
            <a:gdLst/>
            <a:ahLst/>
            <a:cxnLst/>
            <a:rect r="r" b="b" t="t" l="l"/>
            <a:pathLst>
              <a:path h="4356728" w="4356728">
                <a:moveTo>
                  <a:pt x="0" y="0"/>
                </a:moveTo>
                <a:lnTo>
                  <a:pt x="4356728" y="0"/>
                </a:lnTo>
                <a:lnTo>
                  <a:pt x="4356728" y="4356728"/>
                </a:lnTo>
                <a:lnTo>
                  <a:pt x="0" y="43567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DAGQ8rzjUT0</dc:identifier>
  <dcterms:modified xsi:type="dcterms:W3CDTF">2011-08-01T06:04:30Z</dcterms:modified>
  <cp:revision>1</cp:revision>
  <dc:title>Recidivism Radar</dc:title>
</cp:coreProperties>
</file>