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8288000" cy="10287000"/>
  <p:notesSz cx="6858000" cy="9144000"/>
  <p:embeddedFontLst>
    <p:embeddedFont>
      <p:font typeface="Open Sans Extra Bold" charset="1" panose="020B0906030804020204"/>
      <p:regular r:id="rId15"/>
    </p:embeddedFont>
    <p:embeddedFont>
      <p:font typeface="Poppins" charset="1" panose="00000500000000000000"/>
      <p:regular r:id="rId16"/>
    </p:embeddedFont>
    <p:embeddedFont>
      <p:font typeface="Poppins Bold" charset="1" panose="0000080000000000000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png" Type="http://schemas.openxmlformats.org/officeDocument/2006/relationships/image"/><Relationship Id="rId4" Target="../media/image10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1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5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../media/image17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097502" y="5590237"/>
            <a:ext cx="14099416" cy="14099416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45DA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391331" y="3298747"/>
            <a:ext cx="8015383" cy="32015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819"/>
              </a:lnSpc>
            </a:pPr>
            <a:r>
              <a:rPr lang="en-US" sz="9156">
                <a:solidFill>
                  <a:srgbClr val="051D40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DWH &amp; ETL </a:t>
            </a:r>
          </a:p>
          <a:p>
            <a:pPr algn="l">
              <a:lnSpc>
                <a:spcPts val="12819"/>
              </a:lnSpc>
              <a:spcBef>
                <a:spcPct val="0"/>
              </a:spcBef>
            </a:pPr>
            <a:r>
              <a:rPr lang="en-US" sz="9156">
                <a:solidFill>
                  <a:srgbClr val="051D40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PROCESS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16420234" y="-1717598"/>
            <a:ext cx="3735531" cy="3735531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145DA0"/>
              </a:solidFill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747857" y="-643475"/>
            <a:ext cx="1286950" cy="1286950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45DA0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-1929195" y="8389571"/>
            <a:ext cx="3735531" cy="3735531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145DA0"/>
              </a:solidFill>
              <a:prstDash val="solid"/>
              <a:miter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5" id="15"/>
          <p:cNvSpPr/>
          <p:nvPr/>
        </p:nvSpPr>
        <p:spPr>
          <a:xfrm flipH="false" flipV="false" rot="0">
            <a:off x="8757394" y="7522582"/>
            <a:ext cx="8779632" cy="1733977"/>
          </a:xfrm>
          <a:custGeom>
            <a:avLst/>
            <a:gdLst/>
            <a:ahLst/>
            <a:cxnLst/>
            <a:rect r="r" b="b" t="t" l="l"/>
            <a:pathLst>
              <a:path h="1733977" w="8779632">
                <a:moveTo>
                  <a:pt x="0" y="0"/>
                </a:moveTo>
                <a:lnTo>
                  <a:pt x="8779632" y="0"/>
                </a:lnTo>
                <a:lnTo>
                  <a:pt x="8779632" y="1733977"/>
                </a:lnTo>
                <a:lnTo>
                  <a:pt x="0" y="173397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1391331" y="6631448"/>
            <a:ext cx="7366063" cy="5015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55"/>
              </a:lnSpc>
              <a:spcBef>
                <a:spcPct val="0"/>
              </a:spcBef>
            </a:pPr>
            <a:r>
              <a:rPr lang="en-US" sz="2753" spc="-55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By: Ali Osseili and Saleh El Moukahal</a:t>
            </a:r>
          </a:p>
        </p:txBody>
      </p:sp>
      <p:grpSp>
        <p:nvGrpSpPr>
          <p:cNvPr name="Group 17" id="17"/>
          <p:cNvGrpSpPr>
            <a:grpSpLocks noChangeAspect="true"/>
          </p:cNvGrpSpPr>
          <p:nvPr/>
        </p:nvGrpSpPr>
        <p:grpSpPr>
          <a:xfrm rot="0">
            <a:off x="8573918" y="3143201"/>
            <a:ext cx="9146584" cy="5246370"/>
            <a:chOff x="0" y="0"/>
            <a:chExt cx="7981950" cy="457835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765810" y="21590"/>
              <a:ext cx="6451600" cy="4326890"/>
            </a:xfrm>
            <a:custGeom>
              <a:avLst/>
              <a:gdLst/>
              <a:ahLst/>
              <a:cxnLst/>
              <a:rect r="r" b="b" t="t" l="l"/>
              <a:pathLst>
                <a:path h="4326890" w="6451600">
                  <a:moveTo>
                    <a:pt x="6224270" y="0"/>
                  </a:moveTo>
                  <a:lnTo>
                    <a:pt x="226060" y="0"/>
                  </a:lnTo>
                  <a:cubicBezTo>
                    <a:pt x="101600" y="0"/>
                    <a:pt x="0" y="101600"/>
                    <a:pt x="0" y="226060"/>
                  </a:cubicBezTo>
                  <a:lnTo>
                    <a:pt x="0" y="4326890"/>
                  </a:lnTo>
                  <a:lnTo>
                    <a:pt x="6451601" y="4326890"/>
                  </a:lnTo>
                  <a:lnTo>
                    <a:pt x="6451601" y="226060"/>
                  </a:lnTo>
                  <a:cubicBezTo>
                    <a:pt x="6450331" y="101600"/>
                    <a:pt x="6348731" y="0"/>
                    <a:pt x="6224270" y="0"/>
                  </a:cubicBezTo>
                  <a:close/>
                  <a:moveTo>
                    <a:pt x="6252210" y="4043680"/>
                  </a:moveTo>
                  <a:lnTo>
                    <a:pt x="196851" y="4043680"/>
                  </a:lnTo>
                  <a:lnTo>
                    <a:pt x="196851" y="255270"/>
                  </a:lnTo>
                  <a:lnTo>
                    <a:pt x="6252210" y="255270"/>
                  </a:lnTo>
                  <a:lnTo>
                    <a:pt x="6252210" y="4043680"/>
                  </a:lnTo>
                  <a:close/>
                </a:path>
              </a:pathLst>
            </a:custGeom>
            <a:solidFill>
              <a:srgbClr val="242424"/>
            </a:solidFill>
          </p:spPr>
        </p:sp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7981950" cy="4542790"/>
            </a:xfrm>
            <a:custGeom>
              <a:avLst/>
              <a:gdLst/>
              <a:ahLst/>
              <a:cxnLst/>
              <a:rect r="r" b="b" t="t" l="l"/>
              <a:pathLst>
                <a:path h="4542790" w="7981950">
                  <a:moveTo>
                    <a:pt x="7239000" y="4348480"/>
                  </a:moveTo>
                  <a:lnTo>
                    <a:pt x="7239000" y="243840"/>
                  </a:lnTo>
                  <a:cubicBezTo>
                    <a:pt x="7239000" y="109220"/>
                    <a:pt x="7129780" y="0"/>
                    <a:pt x="6995160" y="0"/>
                  </a:cubicBezTo>
                  <a:lnTo>
                    <a:pt x="985520" y="0"/>
                  </a:lnTo>
                  <a:cubicBezTo>
                    <a:pt x="852170" y="0"/>
                    <a:pt x="742950" y="109220"/>
                    <a:pt x="742950" y="243840"/>
                  </a:cubicBezTo>
                  <a:lnTo>
                    <a:pt x="742950" y="4349750"/>
                  </a:lnTo>
                  <a:lnTo>
                    <a:pt x="0" y="4349750"/>
                  </a:lnTo>
                  <a:lnTo>
                    <a:pt x="0" y="4447540"/>
                  </a:lnTo>
                  <a:cubicBezTo>
                    <a:pt x="0" y="4500880"/>
                    <a:pt x="43180" y="4542790"/>
                    <a:pt x="95250" y="4542790"/>
                  </a:cubicBezTo>
                  <a:lnTo>
                    <a:pt x="7886700" y="4542790"/>
                  </a:lnTo>
                  <a:cubicBezTo>
                    <a:pt x="7940040" y="4542790"/>
                    <a:pt x="7981950" y="4499610"/>
                    <a:pt x="7981950" y="4447540"/>
                  </a:cubicBezTo>
                  <a:lnTo>
                    <a:pt x="7981950" y="4349750"/>
                  </a:lnTo>
                  <a:lnTo>
                    <a:pt x="7239000" y="4349750"/>
                  </a:lnTo>
                  <a:close/>
                  <a:moveTo>
                    <a:pt x="4519930" y="4348480"/>
                  </a:moveTo>
                  <a:lnTo>
                    <a:pt x="4519930" y="4349750"/>
                  </a:lnTo>
                  <a:cubicBezTo>
                    <a:pt x="4519930" y="4403090"/>
                    <a:pt x="4476750" y="4445000"/>
                    <a:pt x="4424680" y="4445000"/>
                  </a:cubicBezTo>
                  <a:lnTo>
                    <a:pt x="3557270" y="4445000"/>
                  </a:lnTo>
                  <a:cubicBezTo>
                    <a:pt x="3503930" y="4445000"/>
                    <a:pt x="3462020" y="4401820"/>
                    <a:pt x="3462020" y="4349750"/>
                  </a:cubicBezTo>
                  <a:lnTo>
                    <a:pt x="3462020" y="4348480"/>
                  </a:lnTo>
                  <a:lnTo>
                    <a:pt x="765810" y="4348480"/>
                  </a:lnTo>
                  <a:lnTo>
                    <a:pt x="765810" y="247650"/>
                  </a:lnTo>
                  <a:cubicBezTo>
                    <a:pt x="765810" y="123190"/>
                    <a:pt x="867410" y="21590"/>
                    <a:pt x="991870" y="21590"/>
                  </a:cubicBezTo>
                  <a:lnTo>
                    <a:pt x="6990080" y="21590"/>
                  </a:lnTo>
                  <a:cubicBezTo>
                    <a:pt x="7114539" y="21590"/>
                    <a:pt x="7216139" y="123190"/>
                    <a:pt x="7216139" y="247650"/>
                  </a:cubicBezTo>
                  <a:lnTo>
                    <a:pt x="7216139" y="4348480"/>
                  </a:lnTo>
                  <a:lnTo>
                    <a:pt x="4519930" y="4348480"/>
                  </a:lnTo>
                  <a:close/>
                </a:path>
              </a:pathLst>
            </a:custGeom>
            <a:solidFill>
              <a:srgbClr val="E9E9E9"/>
            </a:solidFill>
          </p:spPr>
        </p:sp>
        <p:sp>
          <p:nvSpPr>
            <p:cNvPr name="Freeform 20" id="20"/>
            <p:cNvSpPr/>
            <p:nvPr/>
          </p:nvSpPr>
          <p:spPr>
            <a:xfrm flipH="false" flipV="false" rot="0">
              <a:off x="3460750" y="4349750"/>
              <a:ext cx="1059180" cy="96520"/>
            </a:xfrm>
            <a:custGeom>
              <a:avLst/>
              <a:gdLst/>
              <a:ahLst/>
              <a:cxnLst/>
              <a:rect r="r" b="b" t="t" l="l"/>
              <a:pathLst>
                <a:path h="96520" w="1059180">
                  <a:moveTo>
                    <a:pt x="96520" y="96520"/>
                  </a:moveTo>
                  <a:lnTo>
                    <a:pt x="963930" y="96520"/>
                  </a:lnTo>
                  <a:cubicBezTo>
                    <a:pt x="1017270" y="96520"/>
                    <a:pt x="1059180" y="53340"/>
                    <a:pt x="1059180" y="1270"/>
                  </a:cubicBezTo>
                  <a:lnTo>
                    <a:pt x="1059180" y="0"/>
                  </a:lnTo>
                  <a:lnTo>
                    <a:pt x="0" y="0"/>
                  </a:lnTo>
                  <a:lnTo>
                    <a:pt x="0" y="1270"/>
                  </a:lnTo>
                  <a:cubicBezTo>
                    <a:pt x="0" y="53340"/>
                    <a:pt x="43180" y="96520"/>
                    <a:pt x="96520" y="96520"/>
                  </a:cubicBez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name="Freeform 21" id="21"/>
            <p:cNvSpPr/>
            <p:nvPr/>
          </p:nvSpPr>
          <p:spPr>
            <a:xfrm flipH="false" flipV="false" rot="0">
              <a:off x="163830" y="4542790"/>
              <a:ext cx="7654290" cy="35560"/>
            </a:xfrm>
            <a:custGeom>
              <a:avLst/>
              <a:gdLst/>
              <a:ahLst/>
              <a:cxnLst/>
              <a:rect r="r" b="b" t="t" l="l"/>
              <a:pathLst>
                <a:path h="35560" w="7654290">
                  <a:moveTo>
                    <a:pt x="0" y="0"/>
                  </a:moveTo>
                  <a:cubicBezTo>
                    <a:pt x="0" y="20320"/>
                    <a:pt x="16510" y="35560"/>
                    <a:pt x="35560" y="35560"/>
                  </a:cubicBezTo>
                  <a:lnTo>
                    <a:pt x="7618730" y="35560"/>
                  </a:lnTo>
                  <a:cubicBezTo>
                    <a:pt x="7639050" y="35560"/>
                    <a:pt x="7654290" y="19050"/>
                    <a:pt x="765429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name="Freeform 22" id="22"/>
            <p:cNvSpPr/>
            <p:nvPr/>
          </p:nvSpPr>
          <p:spPr>
            <a:xfrm flipH="false" flipV="false" rot="0">
              <a:off x="962660" y="276860"/>
              <a:ext cx="6055360" cy="3789680"/>
            </a:xfrm>
            <a:custGeom>
              <a:avLst/>
              <a:gdLst/>
              <a:ahLst/>
              <a:cxnLst/>
              <a:rect r="r" b="b" t="t" l="l"/>
              <a:pathLst>
                <a:path h="3789680" w="6055360">
                  <a:moveTo>
                    <a:pt x="0" y="0"/>
                  </a:moveTo>
                  <a:lnTo>
                    <a:pt x="6055360" y="0"/>
                  </a:lnTo>
                  <a:lnTo>
                    <a:pt x="6055360" y="3789680"/>
                  </a:lnTo>
                  <a:lnTo>
                    <a:pt x="0" y="3789680"/>
                  </a:lnTo>
                  <a:close/>
                </a:path>
              </a:pathLst>
            </a:custGeom>
            <a:blipFill>
              <a:blip r:embed="rId3"/>
              <a:stretch>
                <a:fillRect l="-5878" t="0" r="-5878" b="0"/>
              </a:stretch>
            </a:blipFill>
          </p:spPr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517814" y="-315404"/>
            <a:ext cx="3964281" cy="10917809"/>
            <a:chOff x="0" y="0"/>
            <a:chExt cx="1044090" cy="287547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044090" cy="2875472"/>
            </a:xfrm>
            <a:custGeom>
              <a:avLst/>
              <a:gdLst/>
              <a:ahLst/>
              <a:cxnLst/>
              <a:rect r="r" b="b" t="t" l="l"/>
              <a:pathLst>
                <a:path h="2875472" w="1044090">
                  <a:moveTo>
                    <a:pt x="0" y="0"/>
                  </a:moveTo>
                  <a:lnTo>
                    <a:pt x="1044090" y="0"/>
                  </a:lnTo>
                  <a:lnTo>
                    <a:pt x="1044090" y="2875472"/>
                  </a:lnTo>
                  <a:lnTo>
                    <a:pt x="0" y="2875472"/>
                  </a:lnTo>
                  <a:close/>
                </a:path>
              </a:pathLst>
            </a:custGeom>
            <a:solidFill>
              <a:srgbClr val="145DA0"/>
            </a:solidFill>
            <a:ln cap="sq">
              <a:noFill/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044090" cy="2913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1867766" y="-1614217"/>
            <a:ext cx="3735531" cy="3735531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145DA0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5400000">
            <a:off x="1860785" y="3679041"/>
            <a:ext cx="688709" cy="611073"/>
          </a:xfrm>
          <a:custGeom>
            <a:avLst/>
            <a:gdLst/>
            <a:ahLst/>
            <a:cxnLst/>
            <a:rect r="r" b="b" t="t" l="l"/>
            <a:pathLst>
              <a:path h="611073" w="688709">
                <a:moveTo>
                  <a:pt x="0" y="0"/>
                </a:moveTo>
                <a:lnTo>
                  <a:pt x="688709" y="0"/>
                </a:lnTo>
                <a:lnTo>
                  <a:pt x="688709" y="611073"/>
                </a:lnTo>
                <a:lnTo>
                  <a:pt x="0" y="61107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5400000">
            <a:off x="1860785" y="4522183"/>
            <a:ext cx="688709" cy="611073"/>
          </a:xfrm>
          <a:custGeom>
            <a:avLst/>
            <a:gdLst/>
            <a:ahLst/>
            <a:cxnLst/>
            <a:rect r="r" b="b" t="t" l="l"/>
            <a:pathLst>
              <a:path h="611073" w="688709">
                <a:moveTo>
                  <a:pt x="0" y="0"/>
                </a:moveTo>
                <a:lnTo>
                  <a:pt x="688709" y="0"/>
                </a:lnTo>
                <a:lnTo>
                  <a:pt x="688709" y="611072"/>
                </a:lnTo>
                <a:lnTo>
                  <a:pt x="0" y="61107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5400000">
            <a:off x="1860785" y="5364961"/>
            <a:ext cx="688709" cy="611073"/>
          </a:xfrm>
          <a:custGeom>
            <a:avLst/>
            <a:gdLst/>
            <a:ahLst/>
            <a:cxnLst/>
            <a:rect r="r" b="b" t="t" l="l"/>
            <a:pathLst>
              <a:path h="611073" w="688709">
                <a:moveTo>
                  <a:pt x="0" y="0"/>
                </a:moveTo>
                <a:lnTo>
                  <a:pt x="688709" y="0"/>
                </a:lnTo>
                <a:lnTo>
                  <a:pt x="688709" y="611072"/>
                </a:lnTo>
                <a:lnTo>
                  <a:pt x="0" y="61107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5400000">
            <a:off x="1860785" y="6208102"/>
            <a:ext cx="688709" cy="611073"/>
          </a:xfrm>
          <a:custGeom>
            <a:avLst/>
            <a:gdLst/>
            <a:ahLst/>
            <a:cxnLst/>
            <a:rect r="r" b="b" t="t" l="l"/>
            <a:pathLst>
              <a:path h="611073" w="688709">
                <a:moveTo>
                  <a:pt x="0" y="0"/>
                </a:moveTo>
                <a:lnTo>
                  <a:pt x="688709" y="0"/>
                </a:lnTo>
                <a:lnTo>
                  <a:pt x="688709" y="611073"/>
                </a:lnTo>
                <a:lnTo>
                  <a:pt x="0" y="61107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5400000">
            <a:off x="1860785" y="7050880"/>
            <a:ext cx="688709" cy="611073"/>
          </a:xfrm>
          <a:custGeom>
            <a:avLst/>
            <a:gdLst/>
            <a:ahLst/>
            <a:cxnLst/>
            <a:rect r="r" b="b" t="t" l="l"/>
            <a:pathLst>
              <a:path h="611073" w="688709">
                <a:moveTo>
                  <a:pt x="0" y="0"/>
                </a:moveTo>
                <a:lnTo>
                  <a:pt x="688709" y="0"/>
                </a:lnTo>
                <a:lnTo>
                  <a:pt x="688709" y="611073"/>
                </a:lnTo>
                <a:lnTo>
                  <a:pt x="0" y="61107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5400000">
            <a:off x="1860785" y="7894021"/>
            <a:ext cx="688709" cy="611073"/>
          </a:xfrm>
          <a:custGeom>
            <a:avLst/>
            <a:gdLst/>
            <a:ahLst/>
            <a:cxnLst/>
            <a:rect r="r" b="b" t="t" l="l"/>
            <a:pathLst>
              <a:path h="611073" w="688709">
                <a:moveTo>
                  <a:pt x="0" y="0"/>
                </a:moveTo>
                <a:lnTo>
                  <a:pt x="688709" y="0"/>
                </a:lnTo>
                <a:lnTo>
                  <a:pt x="688709" y="611073"/>
                </a:lnTo>
                <a:lnTo>
                  <a:pt x="0" y="61107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1770521" y="384221"/>
            <a:ext cx="9458868" cy="9575706"/>
          </a:xfrm>
          <a:custGeom>
            <a:avLst/>
            <a:gdLst/>
            <a:ahLst/>
            <a:cxnLst/>
            <a:rect r="r" b="b" t="t" l="l"/>
            <a:pathLst>
              <a:path h="9575706" w="9458868">
                <a:moveTo>
                  <a:pt x="0" y="0"/>
                </a:moveTo>
                <a:lnTo>
                  <a:pt x="9458868" y="0"/>
                </a:lnTo>
                <a:lnTo>
                  <a:pt x="9458868" y="9575706"/>
                </a:lnTo>
                <a:lnTo>
                  <a:pt x="0" y="957570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35547" t="0" r="-45229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1899603" y="1987964"/>
            <a:ext cx="6760246" cy="12446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248"/>
              </a:lnSpc>
              <a:spcBef>
                <a:spcPct val="0"/>
              </a:spcBef>
            </a:pPr>
            <a:r>
              <a:rPr lang="en-US" sz="7320">
                <a:solidFill>
                  <a:srgbClr val="051D40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Overview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2872712" y="3588419"/>
            <a:ext cx="6173177" cy="6873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85"/>
              </a:lnSpc>
              <a:spcBef>
                <a:spcPct val="0"/>
              </a:spcBef>
            </a:pPr>
            <a:r>
              <a:rPr lang="en-US" sz="3846" spc="-76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Understanding the data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2872712" y="4431560"/>
            <a:ext cx="5584516" cy="6873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85"/>
              </a:lnSpc>
              <a:spcBef>
                <a:spcPct val="0"/>
              </a:spcBef>
            </a:pPr>
            <a:r>
              <a:rPr lang="en-US" sz="3846" spc="-76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DWH designing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2872712" y="5274338"/>
            <a:ext cx="6271288" cy="6873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85"/>
              </a:lnSpc>
              <a:spcBef>
                <a:spcPct val="0"/>
              </a:spcBef>
            </a:pPr>
            <a:r>
              <a:rPr lang="en-US" sz="3846" spc="-76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Data Extraction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2872712" y="6117480"/>
            <a:ext cx="5927902" cy="6873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85"/>
              </a:lnSpc>
              <a:spcBef>
                <a:spcPct val="0"/>
              </a:spcBef>
            </a:pPr>
            <a:r>
              <a:rPr lang="en-US" sz="3846" spc="-76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Data Transformation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2872712" y="6960258"/>
            <a:ext cx="6173177" cy="6873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85"/>
              </a:lnSpc>
              <a:spcBef>
                <a:spcPct val="0"/>
              </a:spcBef>
            </a:pPr>
            <a:r>
              <a:rPr lang="en-US" sz="3846" spc="-76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Loading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2872712" y="7803399"/>
            <a:ext cx="5927902" cy="6873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85"/>
              </a:lnSpc>
              <a:spcBef>
                <a:spcPct val="0"/>
              </a:spcBef>
            </a:pPr>
            <a:r>
              <a:rPr lang="en-US" sz="3846" spc="-76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Data Validation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6656283" y="-2445901"/>
            <a:ext cx="15178802" cy="15178802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145DA0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6007842" y="-1797460"/>
            <a:ext cx="13881919" cy="13881919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45DA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7905455" y="2656032"/>
            <a:ext cx="373607" cy="373607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FDFD"/>
            </a:solidFill>
            <a:ln w="38100" cap="sq">
              <a:solidFill>
                <a:srgbClr val="00569E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3640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8315313" y="4180490"/>
            <a:ext cx="373607" cy="373607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FDFD"/>
            </a:solidFill>
            <a:ln w="38100" cap="sq">
              <a:solidFill>
                <a:srgbClr val="00569E"/>
              </a:solidFill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3640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7944228" y="7402839"/>
            <a:ext cx="373607" cy="373607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FDFD"/>
            </a:solidFill>
            <a:ln w="38100" cap="sq">
              <a:solidFill>
                <a:srgbClr val="00569E"/>
              </a:solidFill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3640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8309460" y="5760481"/>
            <a:ext cx="373607" cy="373607"/>
            <a:chOff x="0" y="0"/>
            <a:chExt cx="812800" cy="8128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FDFD"/>
            </a:solidFill>
            <a:ln w="38100" cap="sq">
              <a:solidFill>
                <a:srgbClr val="00569E"/>
              </a:solidFill>
              <a:prstDash val="solid"/>
              <a:miter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3640"/>
                </a:lnSpc>
              </a:pPr>
            </a:p>
          </p:txBody>
        </p:sp>
      </p:grpSp>
      <p:sp>
        <p:nvSpPr>
          <p:cNvPr name="Freeform 20" id="20"/>
          <p:cNvSpPr/>
          <p:nvPr/>
        </p:nvSpPr>
        <p:spPr>
          <a:xfrm flipH="false" flipV="false" rot="0">
            <a:off x="9384545" y="457455"/>
            <a:ext cx="8036901" cy="3534264"/>
          </a:xfrm>
          <a:custGeom>
            <a:avLst/>
            <a:gdLst/>
            <a:ahLst/>
            <a:cxnLst/>
            <a:rect r="r" b="b" t="t" l="l"/>
            <a:pathLst>
              <a:path h="3534264" w="8036901">
                <a:moveTo>
                  <a:pt x="0" y="0"/>
                </a:moveTo>
                <a:lnTo>
                  <a:pt x="8036901" y="0"/>
                </a:lnTo>
                <a:lnTo>
                  <a:pt x="8036901" y="3534263"/>
                </a:lnTo>
                <a:lnTo>
                  <a:pt x="0" y="353426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8620" r="-975" b="-7679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9384545" y="4520654"/>
            <a:ext cx="8036901" cy="5601476"/>
          </a:xfrm>
          <a:custGeom>
            <a:avLst/>
            <a:gdLst/>
            <a:ahLst/>
            <a:cxnLst/>
            <a:rect r="r" b="b" t="t" l="l"/>
            <a:pathLst>
              <a:path h="5601476" w="8036901">
                <a:moveTo>
                  <a:pt x="0" y="0"/>
                </a:moveTo>
                <a:lnTo>
                  <a:pt x="8036901" y="0"/>
                </a:lnTo>
                <a:lnTo>
                  <a:pt x="8036901" y="5601476"/>
                </a:lnTo>
                <a:lnTo>
                  <a:pt x="0" y="560147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22" id="22"/>
          <p:cNvSpPr txBox="true"/>
          <p:nvPr/>
        </p:nvSpPr>
        <p:spPr>
          <a:xfrm rot="0">
            <a:off x="628404" y="2934389"/>
            <a:ext cx="6686538" cy="8449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973"/>
              </a:lnSpc>
              <a:spcBef>
                <a:spcPct val="0"/>
              </a:spcBef>
            </a:pPr>
            <a:r>
              <a:rPr lang="en-US" sz="4980">
                <a:solidFill>
                  <a:srgbClr val="FDFDFD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Understanding Data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759450" y="4094765"/>
            <a:ext cx="5885945" cy="28738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22"/>
              </a:lnSpc>
            </a:pPr>
            <a:r>
              <a:rPr lang="en-US" sz="2730" spc="-54">
                <a:solidFill>
                  <a:srgbClr val="FDFDFD"/>
                </a:solidFill>
                <a:latin typeface="Poppins"/>
                <a:ea typeface="Poppins"/>
                <a:cs typeface="Poppins"/>
                <a:sym typeface="Poppins"/>
              </a:rPr>
              <a:t>Our dataset is constituted of 19 columns in one table, so we had to figure out how to split these columns into dimension tables for an efficient data warehouse design. 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9258300"/>
            <a:ext cx="18476217" cy="1028700"/>
            <a:chOff x="0" y="0"/>
            <a:chExt cx="4866164" cy="2709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66164" cy="270933"/>
            </a:xfrm>
            <a:custGeom>
              <a:avLst/>
              <a:gdLst/>
              <a:ahLst/>
              <a:cxnLst/>
              <a:rect r="r" b="b" t="t" l="l"/>
              <a:pathLst>
                <a:path h="270933" w="4866164">
                  <a:moveTo>
                    <a:pt x="0" y="0"/>
                  </a:moveTo>
                  <a:lnTo>
                    <a:pt x="4866164" y="0"/>
                  </a:lnTo>
                  <a:lnTo>
                    <a:pt x="4866164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5B98BA"/>
            </a:solidFill>
            <a:ln cap="sq">
              <a:noFill/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866164" cy="3090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0" y="0"/>
            <a:ext cx="19019041" cy="4308916"/>
          </a:xfrm>
          <a:custGeom>
            <a:avLst/>
            <a:gdLst/>
            <a:ahLst/>
            <a:cxnLst/>
            <a:rect r="r" b="b" t="t" l="l"/>
            <a:pathLst>
              <a:path h="4308916" w="19019041">
                <a:moveTo>
                  <a:pt x="0" y="0"/>
                </a:moveTo>
                <a:lnTo>
                  <a:pt x="19019041" y="0"/>
                </a:lnTo>
                <a:lnTo>
                  <a:pt x="19019041" y="4308916"/>
                </a:lnTo>
                <a:lnTo>
                  <a:pt x="0" y="430891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85070" r="0" b="-108893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3367558" y="2590556"/>
            <a:ext cx="11552885" cy="5105887"/>
            <a:chOff x="0" y="0"/>
            <a:chExt cx="3042735" cy="134476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042735" cy="1344760"/>
            </a:xfrm>
            <a:custGeom>
              <a:avLst/>
              <a:gdLst/>
              <a:ahLst/>
              <a:cxnLst/>
              <a:rect r="r" b="b" t="t" l="l"/>
              <a:pathLst>
                <a:path h="1344760" w="3042735">
                  <a:moveTo>
                    <a:pt x="0" y="0"/>
                  </a:moveTo>
                  <a:lnTo>
                    <a:pt x="3042735" y="0"/>
                  </a:lnTo>
                  <a:lnTo>
                    <a:pt x="3042735" y="1344760"/>
                  </a:lnTo>
                  <a:lnTo>
                    <a:pt x="0" y="1344760"/>
                  </a:lnTo>
                  <a:close/>
                </a:path>
              </a:pathLst>
            </a:custGeom>
            <a:solidFill>
              <a:srgbClr val="145DA0"/>
            </a:solidFill>
            <a:ln cap="sq">
              <a:noFill/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3042735" cy="138286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6853259" y="9619190"/>
            <a:ext cx="1014612" cy="306920"/>
          </a:xfrm>
          <a:custGeom>
            <a:avLst/>
            <a:gdLst/>
            <a:ahLst/>
            <a:cxnLst/>
            <a:rect r="r" b="b" t="t" l="l"/>
            <a:pathLst>
              <a:path h="306920" w="1014612">
                <a:moveTo>
                  <a:pt x="0" y="0"/>
                </a:moveTo>
                <a:lnTo>
                  <a:pt x="1014613" y="0"/>
                </a:lnTo>
                <a:lnTo>
                  <a:pt x="1014613" y="306920"/>
                </a:lnTo>
                <a:lnTo>
                  <a:pt x="0" y="30692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6269838" y="2903493"/>
            <a:ext cx="5748323" cy="9920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195"/>
              </a:lnSpc>
              <a:spcBef>
                <a:spcPct val="0"/>
              </a:spcBef>
            </a:pPr>
            <a:r>
              <a:rPr lang="en-US" sz="5854">
                <a:solidFill>
                  <a:srgbClr val="FDFDFD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DWH Design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3896755" y="4392145"/>
            <a:ext cx="10494490" cy="24445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48"/>
              </a:lnSpc>
              <a:spcBef>
                <a:spcPct val="0"/>
              </a:spcBef>
            </a:pPr>
            <a:r>
              <a:rPr lang="en-US" sz="2748" spc="-54">
                <a:solidFill>
                  <a:srgbClr val="FDFDFD"/>
                </a:solidFill>
                <a:latin typeface="Poppins"/>
                <a:ea typeface="Poppins"/>
                <a:cs typeface="Poppins"/>
                <a:sym typeface="Poppins"/>
              </a:rPr>
              <a:t>The schema follows a star schema design, with f_products as the central fact table surrounded by dimension tables. This structure allows for efficient querying and analysis of product-related data across various dimensions like customer reviews, categories, countries, and manufacturers.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4920442" y="9380005"/>
            <a:ext cx="1932817" cy="5016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48"/>
              </a:lnSpc>
              <a:spcBef>
                <a:spcPct val="0"/>
              </a:spcBef>
            </a:pPr>
            <a:r>
              <a:rPr lang="en-US" sz="2748" spc="-54">
                <a:solidFill>
                  <a:srgbClr val="FDFDFD"/>
                </a:solidFill>
                <a:latin typeface="Poppins"/>
                <a:ea typeface="Poppins"/>
                <a:cs typeface="Poppins"/>
                <a:sym typeface="Poppins"/>
              </a:rPr>
              <a:t>Next page 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67834"/>
            <a:ext cx="18288000" cy="10241280"/>
          </a:xfrm>
          <a:custGeom>
            <a:avLst/>
            <a:gdLst/>
            <a:ahLst/>
            <a:cxnLst/>
            <a:rect r="r" b="b" t="t" l="l"/>
            <a:pathLst>
              <a:path h="10241280" w="18288000">
                <a:moveTo>
                  <a:pt x="0" y="0"/>
                </a:moveTo>
                <a:lnTo>
                  <a:pt x="18288000" y="0"/>
                </a:lnTo>
                <a:lnTo>
                  <a:pt x="18288000" y="10241280"/>
                </a:lnTo>
                <a:lnTo>
                  <a:pt x="0" y="1024128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123887" y="-2346523"/>
            <a:ext cx="4693046" cy="4693046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145DA0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0239603" y="1122782"/>
            <a:ext cx="7019697" cy="10556306"/>
            <a:chOff x="0" y="0"/>
            <a:chExt cx="660400" cy="99311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60400" cy="993118"/>
            </a:xfrm>
            <a:custGeom>
              <a:avLst/>
              <a:gdLst/>
              <a:ahLst/>
              <a:cxnLst/>
              <a:rect r="r" b="b" t="t" l="l"/>
              <a:pathLst>
                <a:path h="993118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32507"/>
                  </a:cubicBezTo>
                  <a:lnTo>
                    <a:pt x="660400" y="993118"/>
                  </a:lnTo>
                  <a:lnTo>
                    <a:pt x="0" y="993118"/>
                  </a:lnTo>
                  <a:lnTo>
                    <a:pt x="0" y="332998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145DA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88900"/>
              <a:ext cx="660400" cy="90421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>
            <a:grpSpLocks noChangeAspect="true"/>
          </p:cNvGrpSpPr>
          <p:nvPr/>
        </p:nvGrpSpPr>
        <p:grpSpPr>
          <a:xfrm rot="0">
            <a:off x="10614313" y="1459818"/>
            <a:ext cx="6270276" cy="6270276"/>
            <a:chOff x="0" y="0"/>
            <a:chExt cx="8916670" cy="891667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6350" y="6350"/>
              <a:ext cx="8903970" cy="8903970"/>
            </a:xfrm>
            <a:custGeom>
              <a:avLst/>
              <a:gdLst/>
              <a:ahLst/>
              <a:cxnLst/>
              <a:rect r="r" b="b" t="t" l="l"/>
              <a:pathLst>
                <a:path h="8903970" w="8903970">
                  <a:moveTo>
                    <a:pt x="4451350" y="8903970"/>
                  </a:moveTo>
                  <a:cubicBezTo>
                    <a:pt x="1997710" y="8903970"/>
                    <a:pt x="0" y="6906260"/>
                    <a:pt x="0" y="4451350"/>
                  </a:cubicBezTo>
                  <a:cubicBezTo>
                    <a:pt x="0" y="1996440"/>
                    <a:pt x="1997710" y="0"/>
                    <a:pt x="4451350" y="0"/>
                  </a:cubicBezTo>
                  <a:cubicBezTo>
                    <a:pt x="6904990" y="0"/>
                    <a:pt x="8903970" y="1997710"/>
                    <a:pt x="8903970" y="4451350"/>
                  </a:cubicBezTo>
                  <a:cubicBezTo>
                    <a:pt x="8903970" y="6904990"/>
                    <a:pt x="6906260" y="8903970"/>
                    <a:pt x="4451350" y="8903970"/>
                  </a:cubicBezTo>
                  <a:close/>
                  <a:moveTo>
                    <a:pt x="4451350" y="19050"/>
                  </a:moveTo>
                  <a:cubicBezTo>
                    <a:pt x="2007870" y="19050"/>
                    <a:pt x="19050" y="2007870"/>
                    <a:pt x="19050" y="4451350"/>
                  </a:cubicBezTo>
                  <a:cubicBezTo>
                    <a:pt x="19050" y="6894830"/>
                    <a:pt x="2007870" y="8883650"/>
                    <a:pt x="4451350" y="8883650"/>
                  </a:cubicBezTo>
                  <a:cubicBezTo>
                    <a:pt x="6894830" y="8883650"/>
                    <a:pt x="8883650" y="6894830"/>
                    <a:pt x="8883650" y="4451350"/>
                  </a:cubicBezTo>
                  <a:cubicBezTo>
                    <a:pt x="8883650" y="2007870"/>
                    <a:pt x="6896100" y="19050"/>
                    <a:pt x="4451350" y="1905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154940" y="154940"/>
              <a:ext cx="8605520" cy="8605520"/>
            </a:xfrm>
            <a:custGeom>
              <a:avLst/>
              <a:gdLst/>
              <a:ahLst/>
              <a:cxnLst/>
              <a:rect r="r" b="b" t="t" l="l"/>
              <a:pathLst>
                <a:path h="8605520" w="8605520">
                  <a:moveTo>
                    <a:pt x="8605520" y="4302760"/>
                  </a:moveTo>
                  <a:cubicBezTo>
                    <a:pt x="8605520" y="6678930"/>
                    <a:pt x="6678930" y="8605520"/>
                    <a:pt x="4302760" y="8605520"/>
                  </a:cubicBezTo>
                  <a:cubicBezTo>
                    <a:pt x="1926590" y="8605520"/>
                    <a:pt x="0" y="6680200"/>
                    <a:pt x="0" y="4302760"/>
                  </a:cubicBezTo>
                  <a:cubicBezTo>
                    <a:pt x="0" y="1925320"/>
                    <a:pt x="1926590" y="0"/>
                    <a:pt x="4302760" y="0"/>
                  </a:cubicBezTo>
                  <a:cubicBezTo>
                    <a:pt x="6678930" y="0"/>
                    <a:pt x="8605520" y="1926590"/>
                    <a:pt x="8605520" y="4302760"/>
                  </a:cubicBezTo>
                  <a:close/>
                </a:path>
              </a:pathLst>
            </a:custGeom>
            <a:blipFill>
              <a:blip r:embed="rId2"/>
              <a:stretch>
                <a:fillRect l="-35324" t="0" r="-35324" b="0"/>
              </a:stretch>
            </a:blipFill>
          </p:spPr>
        </p:sp>
      </p:grpSp>
      <p:sp>
        <p:nvSpPr>
          <p:cNvPr name="Freeform 11" id="11"/>
          <p:cNvSpPr/>
          <p:nvPr/>
        </p:nvSpPr>
        <p:spPr>
          <a:xfrm flipH="false" flipV="false" rot="0">
            <a:off x="1518345" y="6760999"/>
            <a:ext cx="7089678" cy="1438976"/>
          </a:xfrm>
          <a:custGeom>
            <a:avLst/>
            <a:gdLst/>
            <a:ahLst/>
            <a:cxnLst/>
            <a:rect r="r" b="b" t="t" l="l"/>
            <a:pathLst>
              <a:path h="1438976" w="7089678">
                <a:moveTo>
                  <a:pt x="0" y="0"/>
                </a:moveTo>
                <a:lnTo>
                  <a:pt x="7089678" y="0"/>
                </a:lnTo>
                <a:lnTo>
                  <a:pt x="7089678" y="1438976"/>
                </a:lnTo>
                <a:lnTo>
                  <a:pt x="0" y="143897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6906" t="0" r="-29266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518345" y="3463987"/>
            <a:ext cx="8414772" cy="9071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543"/>
              </a:lnSpc>
              <a:spcBef>
                <a:spcPct val="0"/>
              </a:spcBef>
            </a:pPr>
            <a:r>
              <a:rPr lang="en-US" sz="2530" spc="-50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For this scenario, we're using Python to handle the extraction phase.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518345" y="2260798"/>
            <a:ext cx="5881184" cy="8280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860"/>
              </a:lnSpc>
              <a:spcBef>
                <a:spcPct val="0"/>
              </a:spcBef>
            </a:pPr>
            <a:r>
              <a:rPr lang="en-US" sz="4900">
                <a:solidFill>
                  <a:srgbClr val="051D40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Data Extraction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518345" y="4894976"/>
            <a:ext cx="8414772" cy="9071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543"/>
              </a:lnSpc>
              <a:spcBef>
                <a:spcPct val="0"/>
              </a:spcBef>
            </a:pPr>
            <a:r>
              <a:rPr lang="en-US" sz="2530" spc="-50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Pandas to be specific did the extraction of data from the csv file.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3266830" y="0"/>
            <a:ext cx="5021170" cy="10287000"/>
            <a:chOff x="0" y="0"/>
            <a:chExt cx="1322448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22448" cy="2709333"/>
            </a:xfrm>
            <a:custGeom>
              <a:avLst/>
              <a:gdLst/>
              <a:ahLst/>
              <a:cxnLst/>
              <a:rect r="r" b="b" t="t" l="l"/>
              <a:pathLst>
                <a:path h="2709333" w="1322448">
                  <a:moveTo>
                    <a:pt x="0" y="0"/>
                  </a:moveTo>
                  <a:lnTo>
                    <a:pt x="1322448" y="0"/>
                  </a:lnTo>
                  <a:lnTo>
                    <a:pt x="1322448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145DA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322448" cy="2747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609132" y="1094482"/>
            <a:ext cx="9295169" cy="8996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391"/>
              </a:lnSpc>
              <a:spcBef>
                <a:spcPct val="0"/>
              </a:spcBef>
            </a:pPr>
            <a:r>
              <a:rPr lang="en-US" sz="5279">
                <a:solidFill>
                  <a:srgbClr val="051D40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Data Transformation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-1595820" y="-1782102"/>
            <a:ext cx="3564204" cy="3564204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051D40">
                  <a:alpha val="15686"/>
                </a:srgbClr>
              </a:solidFill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1609132" y="2228788"/>
            <a:ext cx="9006427" cy="18661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683"/>
              </a:lnSpc>
              <a:spcBef>
                <a:spcPct val="0"/>
              </a:spcBef>
            </a:pPr>
            <a:r>
              <a:rPr lang="en-US" sz="2630" spc="-52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In the transformation phase,  major changes have been made, null values have been filled, data types changed to be easier for analysis and column have been splat into numerous other columns.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9966307" y="300249"/>
            <a:ext cx="8027935" cy="9598729"/>
            <a:chOff x="0" y="0"/>
            <a:chExt cx="8603361" cy="10286746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-2794" y="-127"/>
              <a:ext cx="8606155" cy="10286873"/>
            </a:xfrm>
            <a:custGeom>
              <a:avLst/>
              <a:gdLst/>
              <a:ahLst/>
              <a:cxnLst/>
              <a:rect r="r" b="b" t="t" l="l"/>
              <a:pathLst>
                <a:path h="10286873" w="8606155">
                  <a:moveTo>
                    <a:pt x="8606155" y="10251440"/>
                  </a:moveTo>
                  <a:cubicBezTo>
                    <a:pt x="8606155" y="10284587"/>
                    <a:pt x="8595487" y="10286873"/>
                    <a:pt x="8567674" y="10286873"/>
                  </a:cubicBezTo>
                  <a:cubicBezTo>
                    <a:pt x="5713095" y="10286238"/>
                    <a:pt x="2858643" y="10286238"/>
                    <a:pt x="4064" y="10286238"/>
                  </a:cubicBezTo>
                  <a:cubicBezTo>
                    <a:pt x="0" y="10272395"/>
                    <a:pt x="6350" y="10259822"/>
                    <a:pt x="9271" y="10246995"/>
                  </a:cubicBezTo>
                  <a:cubicBezTo>
                    <a:pt x="134747" y="9685401"/>
                    <a:pt x="260350" y="9123934"/>
                    <a:pt x="386207" y="8562467"/>
                  </a:cubicBezTo>
                  <a:cubicBezTo>
                    <a:pt x="565658" y="7761986"/>
                    <a:pt x="745490" y="6961632"/>
                    <a:pt x="924814" y="6161151"/>
                  </a:cubicBezTo>
                  <a:cubicBezTo>
                    <a:pt x="1146302" y="5172583"/>
                    <a:pt x="1367282" y="4184015"/>
                    <a:pt x="1588643" y="3195574"/>
                  </a:cubicBezTo>
                  <a:cubicBezTo>
                    <a:pt x="1813560" y="2191385"/>
                    <a:pt x="2038604" y="1187323"/>
                    <a:pt x="2264156" y="183261"/>
                  </a:cubicBezTo>
                  <a:cubicBezTo>
                    <a:pt x="2277872" y="122174"/>
                    <a:pt x="2286635" y="59690"/>
                    <a:pt x="2308860" y="635"/>
                  </a:cubicBezTo>
                  <a:cubicBezTo>
                    <a:pt x="4395216" y="635"/>
                    <a:pt x="6481572" y="635"/>
                    <a:pt x="8567928" y="0"/>
                  </a:cubicBezTo>
                  <a:cubicBezTo>
                    <a:pt x="8596249" y="0"/>
                    <a:pt x="8605901" y="3429"/>
                    <a:pt x="8605901" y="35814"/>
                  </a:cubicBezTo>
                  <a:cubicBezTo>
                    <a:pt x="8605139" y="3441065"/>
                    <a:pt x="8605139" y="6846316"/>
                    <a:pt x="8606155" y="10251440"/>
                  </a:cubicBezTo>
                  <a:close/>
                </a:path>
              </a:pathLst>
            </a:custGeom>
            <a:blipFill>
              <a:blip r:embed="rId2"/>
              <a:stretch>
                <a:fillRect l="-39765" t="0" r="-39765" b="0"/>
              </a:stretch>
            </a:blip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700679" y="7074186"/>
            <a:ext cx="5946973" cy="5946973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FFFFFF">
                  <a:alpha val="15686"/>
                </a:srgbClr>
              </a:solidFill>
              <a:prstDash val="solid"/>
              <a:miter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5" id="15"/>
          <p:cNvSpPr/>
          <p:nvPr/>
        </p:nvSpPr>
        <p:spPr>
          <a:xfrm flipH="false" flipV="false" rot="0">
            <a:off x="1594175" y="8410948"/>
            <a:ext cx="11402164" cy="711357"/>
          </a:xfrm>
          <a:custGeom>
            <a:avLst/>
            <a:gdLst/>
            <a:ahLst/>
            <a:cxnLst/>
            <a:rect r="r" b="b" t="t" l="l"/>
            <a:pathLst>
              <a:path h="711357" w="11402164">
                <a:moveTo>
                  <a:pt x="0" y="0"/>
                </a:moveTo>
                <a:lnTo>
                  <a:pt x="11402164" y="0"/>
                </a:lnTo>
                <a:lnTo>
                  <a:pt x="11402164" y="711358"/>
                </a:lnTo>
                <a:lnTo>
                  <a:pt x="0" y="71135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216567" r="0" b="0"/>
            </a:stretch>
          </a:blipFill>
        </p:spPr>
      </p:sp>
      <p:grpSp>
        <p:nvGrpSpPr>
          <p:cNvPr name="Group 16" id="16"/>
          <p:cNvGrpSpPr/>
          <p:nvPr/>
        </p:nvGrpSpPr>
        <p:grpSpPr>
          <a:xfrm rot="0">
            <a:off x="1609132" y="5143500"/>
            <a:ext cx="11387207" cy="3298724"/>
            <a:chOff x="0" y="0"/>
            <a:chExt cx="2999100" cy="868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999100" cy="868800"/>
            </a:xfrm>
            <a:custGeom>
              <a:avLst/>
              <a:gdLst/>
              <a:ahLst/>
              <a:cxnLst/>
              <a:rect r="r" b="b" t="t" l="l"/>
              <a:pathLst>
                <a:path h="868800" w="2999100">
                  <a:moveTo>
                    <a:pt x="9518" y="0"/>
                  </a:moveTo>
                  <a:lnTo>
                    <a:pt x="2989581" y="0"/>
                  </a:lnTo>
                  <a:cubicBezTo>
                    <a:pt x="2992106" y="0"/>
                    <a:pt x="2994527" y="1003"/>
                    <a:pt x="2996312" y="2788"/>
                  </a:cubicBezTo>
                  <a:cubicBezTo>
                    <a:pt x="2998097" y="4573"/>
                    <a:pt x="2999100" y="6994"/>
                    <a:pt x="2999100" y="9518"/>
                  </a:cubicBezTo>
                  <a:lnTo>
                    <a:pt x="2999100" y="859282"/>
                  </a:lnTo>
                  <a:cubicBezTo>
                    <a:pt x="2999100" y="861806"/>
                    <a:pt x="2998097" y="864227"/>
                    <a:pt x="2996312" y="866012"/>
                  </a:cubicBezTo>
                  <a:cubicBezTo>
                    <a:pt x="2994527" y="867797"/>
                    <a:pt x="2992106" y="868800"/>
                    <a:pt x="2989581" y="868800"/>
                  </a:cubicBezTo>
                  <a:lnTo>
                    <a:pt x="9518" y="868800"/>
                  </a:lnTo>
                  <a:cubicBezTo>
                    <a:pt x="4261" y="868800"/>
                    <a:pt x="0" y="864538"/>
                    <a:pt x="0" y="859282"/>
                  </a:cubicBezTo>
                  <a:lnTo>
                    <a:pt x="0" y="9518"/>
                  </a:lnTo>
                  <a:cubicBezTo>
                    <a:pt x="0" y="6994"/>
                    <a:pt x="1003" y="4573"/>
                    <a:pt x="2788" y="2788"/>
                  </a:cubicBezTo>
                  <a:cubicBezTo>
                    <a:pt x="4573" y="1003"/>
                    <a:pt x="6994" y="0"/>
                    <a:pt x="9518" y="0"/>
                  </a:cubicBezTo>
                  <a:close/>
                </a:path>
              </a:pathLst>
            </a:custGeom>
            <a:solidFill>
              <a:srgbClr val="00569E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38100"/>
              <a:ext cx="2999100" cy="906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2255593" y="4814991"/>
            <a:ext cx="2772169" cy="685553"/>
            <a:chOff x="0" y="0"/>
            <a:chExt cx="1013291" cy="250585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1013291" cy="250585"/>
            </a:xfrm>
            <a:custGeom>
              <a:avLst/>
              <a:gdLst/>
              <a:ahLst/>
              <a:cxnLst/>
              <a:rect r="r" b="b" t="t" l="l"/>
              <a:pathLst>
                <a:path h="250585" w="1013291">
                  <a:moveTo>
                    <a:pt x="125293" y="0"/>
                  </a:moveTo>
                  <a:lnTo>
                    <a:pt x="887999" y="0"/>
                  </a:lnTo>
                  <a:cubicBezTo>
                    <a:pt x="921228" y="0"/>
                    <a:pt x="953097" y="13200"/>
                    <a:pt x="976594" y="36697"/>
                  </a:cubicBezTo>
                  <a:cubicBezTo>
                    <a:pt x="1000091" y="60194"/>
                    <a:pt x="1013291" y="92063"/>
                    <a:pt x="1013291" y="125293"/>
                  </a:cubicBezTo>
                  <a:lnTo>
                    <a:pt x="1013291" y="125293"/>
                  </a:lnTo>
                  <a:cubicBezTo>
                    <a:pt x="1013291" y="158522"/>
                    <a:pt x="1000091" y="190391"/>
                    <a:pt x="976594" y="213888"/>
                  </a:cubicBezTo>
                  <a:cubicBezTo>
                    <a:pt x="953097" y="237385"/>
                    <a:pt x="921228" y="250585"/>
                    <a:pt x="887999" y="250585"/>
                  </a:cubicBezTo>
                  <a:lnTo>
                    <a:pt x="125293" y="250585"/>
                  </a:lnTo>
                  <a:cubicBezTo>
                    <a:pt x="92063" y="250585"/>
                    <a:pt x="60194" y="237385"/>
                    <a:pt x="36697" y="213888"/>
                  </a:cubicBezTo>
                  <a:cubicBezTo>
                    <a:pt x="13200" y="190391"/>
                    <a:pt x="0" y="158522"/>
                    <a:pt x="0" y="125293"/>
                  </a:cubicBezTo>
                  <a:lnTo>
                    <a:pt x="0" y="125293"/>
                  </a:lnTo>
                  <a:cubicBezTo>
                    <a:pt x="0" y="92063"/>
                    <a:pt x="13200" y="60194"/>
                    <a:pt x="36697" y="36697"/>
                  </a:cubicBezTo>
                  <a:cubicBezTo>
                    <a:pt x="60194" y="13200"/>
                    <a:pt x="92063" y="0"/>
                    <a:pt x="125293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569E">
                    <a:alpha val="100000"/>
                  </a:srgbClr>
                </a:gs>
                <a:gs pos="100000">
                  <a:srgbClr val="014074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  <a:ln cap="rnd">
              <a:noFill/>
              <a:prstDash val="solid"/>
              <a:round/>
            </a:ln>
          </p:spPr>
        </p:sp>
        <p:sp>
          <p:nvSpPr>
            <p:cNvPr name="TextBox 21" id="21"/>
            <p:cNvSpPr txBox="true"/>
            <p:nvPr/>
          </p:nvSpPr>
          <p:spPr>
            <a:xfrm>
              <a:off x="0" y="-66675"/>
              <a:ext cx="1013291" cy="317260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 marL="0" indent="0" lvl="0">
                <a:lnSpc>
                  <a:spcPts val="3480"/>
                </a:lnSpc>
                <a:spcBef>
                  <a:spcPct val="0"/>
                </a:spcBef>
              </a:pPr>
              <a:r>
                <a:rPr lang="en-US" sz="2486">
                  <a:solidFill>
                    <a:srgbClr val="FFFFFF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Reviews</a:t>
              </a: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5912407" y="4814991"/>
            <a:ext cx="2772169" cy="685553"/>
            <a:chOff x="0" y="0"/>
            <a:chExt cx="1013291" cy="250585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1013291" cy="250585"/>
            </a:xfrm>
            <a:custGeom>
              <a:avLst/>
              <a:gdLst/>
              <a:ahLst/>
              <a:cxnLst/>
              <a:rect r="r" b="b" t="t" l="l"/>
              <a:pathLst>
                <a:path h="250585" w="1013291">
                  <a:moveTo>
                    <a:pt x="125293" y="0"/>
                  </a:moveTo>
                  <a:lnTo>
                    <a:pt x="887999" y="0"/>
                  </a:lnTo>
                  <a:cubicBezTo>
                    <a:pt x="921228" y="0"/>
                    <a:pt x="953097" y="13200"/>
                    <a:pt x="976594" y="36697"/>
                  </a:cubicBezTo>
                  <a:cubicBezTo>
                    <a:pt x="1000091" y="60194"/>
                    <a:pt x="1013291" y="92063"/>
                    <a:pt x="1013291" y="125293"/>
                  </a:cubicBezTo>
                  <a:lnTo>
                    <a:pt x="1013291" y="125293"/>
                  </a:lnTo>
                  <a:cubicBezTo>
                    <a:pt x="1013291" y="158522"/>
                    <a:pt x="1000091" y="190391"/>
                    <a:pt x="976594" y="213888"/>
                  </a:cubicBezTo>
                  <a:cubicBezTo>
                    <a:pt x="953097" y="237385"/>
                    <a:pt x="921228" y="250585"/>
                    <a:pt x="887999" y="250585"/>
                  </a:cubicBezTo>
                  <a:lnTo>
                    <a:pt x="125293" y="250585"/>
                  </a:lnTo>
                  <a:cubicBezTo>
                    <a:pt x="92063" y="250585"/>
                    <a:pt x="60194" y="237385"/>
                    <a:pt x="36697" y="213888"/>
                  </a:cubicBezTo>
                  <a:cubicBezTo>
                    <a:pt x="13200" y="190391"/>
                    <a:pt x="0" y="158522"/>
                    <a:pt x="0" y="125293"/>
                  </a:cubicBezTo>
                  <a:lnTo>
                    <a:pt x="0" y="125293"/>
                  </a:lnTo>
                  <a:cubicBezTo>
                    <a:pt x="0" y="92063"/>
                    <a:pt x="13200" y="60194"/>
                    <a:pt x="36697" y="36697"/>
                  </a:cubicBezTo>
                  <a:cubicBezTo>
                    <a:pt x="60194" y="13200"/>
                    <a:pt x="92063" y="0"/>
                    <a:pt x="125293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569E">
                    <a:alpha val="100000"/>
                  </a:srgbClr>
                </a:gs>
                <a:gs pos="100000">
                  <a:srgbClr val="014074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  <a:ln cap="rnd">
              <a:noFill/>
              <a:prstDash val="solid"/>
              <a:round/>
            </a:ln>
          </p:spPr>
        </p:sp>
        <p:sp>
          <p:nvSpPr>
            <p:cNvPr name="TextBox 24" id="24"/>
            <p:cNvSpPr txBox="true"/>
            <p:nvPr/>
          </p:nvSpPr>
          <p:spPr>
            <a:xfrm>
              <a:off x="0" y="-66675"/>
              <a:ext cx="1013291" cy="317260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 marL="0" indent="0" lvl="0">
                <a:lnSpc>
                  <a:spcPts val="3480"/>
                </a:lnSpc>
                <a:spcBef>
                  <a:spcPct val="0"/>
                </a:spcBef>
              </a:pPr>
              <a:r>
                <a:rPr lang="en-US" sz="2486">
                  <a:solidFill>
                    <a:srgbClr val="FFFFFF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Categories</a:t>
              </a:r>
            </a:p>
          </p:txBody>
        </p:sp>
      </p:grpSp>
      <p:grpSp>
        <p:nvGrpSpPr>
          <p:cNvPr name="Group 25" id="25"/>
          <p:cNvGrpSpPr/>
          <p:nvPr/>
        </p:nvGrpSpPr>
        <p:grpSpPr>
          <a:xfrm rot="0">
            <a:off x="9569222" y="4814991"/>
            <a:ext cx="2670160" cy="685553"/>
            <a:chOff x="0" y="0"/>
            <a:chExt cx="976004" cy="250585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976004" cy="250585"/>
            </a:xfrm>
            <a:custGeom>
              <a:avLst/>
              <a:gdLst/>
              <a:ahLst/>
              <a:cxnLst/>
              <a:rect r="r" b="b" t="t" l="l"/>
              <a:pathLst>
                <a:path h="250585" w="976004">
                  <a:moveTo>
                    <a:pt x="125293" y="0"/>
                  </a:moveTo>
                  <a:lnTo>
                    <a:pt x="850712" y="0"/>
                  </a:lnTo>
                  <a:cubicBezTo>
                    <a:pt x="883941" y="0"/>
                    <a:pt x="915810" y="13200"/>
                    <a:pt x="939307" y="36697"/>
                  </a:cubicBezTo>
                  <a:cubicBezTo>
                    <a:pt x="962804" y="60194"/>
                    <a:pt x="976004" y="92063"/>
                    <a:pt x="976004" y="125293"/>
                  </a:cubicBezTo>
                  <a:lnTo>
                    <a:pt x="976004" y="125293"/>
                  </a:lnTo>
                  <a:cubicBezTo>
                    <a:pt x="976004" y="158522"/>
                    <a:pt x="962804" y="190391"/>
                    <a:pt x="939307" y="213888"/>
                  </a:cubicBezTo>
                  <a:cubicBezTo>
                    <a:pt x="915810" y="237385"/>
                    <a:pt x="883941" y="250585"/>
                    <a:pt x="850712" y="250585"/>
                  </a:cubicBezTo>
                  <a:lnTo>
                    <a:pt x="125293" y="250585"/>
                  </a:lnTo>
                  <a:cubicBezTo>
                    <a:pt x="92063" y="250585"/>
                    <a:pt x="60194" y="237385"/>
                    <a:pt x="36697" y="213888"/>
                  </a:cubicBezTo>
                  <a:cubicBezTo>
                    <a:pt x="13200" y="190391"/>
                    <a:pt x="0" y="158522"/>
                    <a:pt x="0" y="125293"/>
                  </a:cubicBezTo>
                  <a:lnTo>
                    <a:pt x="0" y="125293"/>
                  </a:lnTo>
                  <a:cubicBezTo>
                    <a:pt x="0" y="92063"/>
                    <a:pt x="13200" y="60194"/>
                    <a:pt x="36697" y="36697"/>
                  </a:cubicBezTo>
                  <a:cubicBezTo>
                    <a:pt x="60194" y="13200"/>
                    <a:pt x="92063" y="0"/>
                    <a:pt x="125293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569E">
                    <a:alpha val="100000"/>
                  </a:srgbClr>
                </a:gs>
                <a:gs pos="100000">
                  <a:srgbClr val="014074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  <a:ln cap="rnd">
              <a:noFill/>
              <a:prstDash val="solid"/>
              <a:round/>
            </a:ln>
          </p:spPr>
        </p:sp>
        <p:sp>
          <p:nvSpPr>
            <p:cNvPr name="TextBox 27" id="27"/>
            <p:cNvSpPr txBox="true"/>
            <p:nvPr/>
          </p:nvSpPr>
          <p:spPr>
            <a:xfrm>
              <a:off x="0" y="-66675"/>
              <a:ext cx="976004" cy="317260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 marL="0" indent="0" lvl="0">
                <a:lnSpc>
                  <a:spcPts val="3480"/>
                </a:lnSpc>
                <a:spcBef>
                  <a:spcPct val="0"/>
                </a:spcBef>
              </a:pPr>
              <a:r>
                <a:rPr lang="en-US" sz="2486">
                  <a:solidFill>
                    <a:srgbClr val="FFFFFF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Stocks</a:t>
              </a:r>
            </a:p>
          </p:txBody>
        </p:sp>
      </p:grpSp>
      <p:sp>
        <p:nvSpPr>
          <p:cNvPr name="TextBox 28" id="28"/>
          <p:cNvSpPr txBox="true"/>
          <p:nvPr/>
        </p:nvSpPr>
        <p:spPr>
          <a:xfrm rot="0">
            <a:off x="2255593" y="5729422"/>
            <a:ext cx="3196413" cy="21764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475"/>
              </a:lnSpc>
              <a:spcBef>
                <a:spcPct val="0"/>
              </a:spcBef>
            </a:pPr>
            <a:r>
              <a:rPr lang="en-US" sz="2482" spc="-49">
                <a:solidFill>
                  <a:srgbClr val="FDFDFD"/>
                </a:solidFill>
                <a:latin typeface="Poppins"/>
                <a:ea typeface="Poppins"/>
                <a:cs typeface="Poppins"/>
                <a:sym typeface="Poppins"/>
              </a:rPr>
              <a:t>Customers Reviews being concatenated with the rating, review date and the customer name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5912407" y="5719897"/>
            <a:ext cx="3144775" cy="22496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559"/>
              </a:lnSpc>
              <a:spcBef>
                <a:spcPct val="0"/>
              </a:spcBef>
            </a:pPr>
            <a:r>
              <a:rPr lang="en-US" sz="2542" spc="-50">
                <a:solidFill>
                  <a:srgbClr val="FDFDFD"/>
                </a:solidFill>
                <a:latin typeface="Poppins"/>
                <a:ea typeface="Poppins"/>
                <a:cs typeface="Poppins"/>
                <a:sym typeface="Poppins"/>
              </a:rPr>
              <a:t>Categories and almost 3 levels of sub-categories were split into 4 columns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9689588" y="5624370"/>
            <a:ext cx="3054636" cy="21942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472"/>
              </a:lnSpc>
              <a:spcBef>
                <a:spcPct val="0"/>
              </a:spcBef>
            </a:pPr>
            <a:r>
              <a:rPr lang="en-US" sz="2480" spc="-49">
                <a:solidFill>
                  <a:srgbClr val="FDFDFD"/>
                </a:solidFill>
                <a:latin typeface="Poppins"/>
                <a:ea typeface="Poppins"/>
                <a:cs typeface="Poppins"/>
                <a:sym typeface="Poppins"/>
              </a:rPr>
              <a:t>Stocks column cleaned from useless characters then splatted into two column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517814" y="-315404"/>
            <a:ext cx="3964281" cy="10917809"/>
            <a:chOff x="0" y="0"/>
            <a:chExt cx="1044090" cy="287547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044090" cy="2875472"/>
            </a:xfrm>
            <a:custGeom>
              <a:avLst/>
              <a:gdLst/>
              <a:ahLst/>
              <a:cxnLst/>
              <a:rect r="r" b="b" t="t" l="l"/>
              <a:pathLst>
                <a:path h="2875472" w="1044090">
                  <a:moveTo>
                    <a:pt x="0" y="0"/>
                  </a:moveTo>
                  <a:lnTo>
                    <a:pt x="1044090" y="0"/>
                  </a:lnTo>
                  <a:lnTo>
                    <a:pt x="1044090" y="2875472"/>
                  </a:lnTo>
                  <a:lnTo>
                    <a:pt x="0" y="2875472"/>
                  </a:lnTo>
                  <a:close/>
                </a:path>
              </a:pathLst>
            </a:custGeom>
            <a:solidFill>
              <a:srgbClr val="145DA0"/>
            </a:solidFill>
            <a:ln cap="sq">
              <a:noFill/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044090" cy="2913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1867766" y="-1614217"/>
            <a:ext cx="3735531" cy="3735531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145DA0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5400000">
            <a:off x="546561" y="3625339"/>
            <a:ext cx="510937" cy="453341"/>
          </a:xfrm>
          <a:custGeom>
            <a:avLst/>
            <a:gdLst/>
            <a:ahLst/>
            <a:cxnLst/>
            <a:rect r="r" b="b" t="t" l="l"/>
            <a:pathLst>
              <a:path h="453341" w="510937">
                <a:moveTo>
                  <a:pt x="0" y="0"/>
                </a:moveTo>
                <a:lnTo>
                  <a:pt x="510937" y="0"/>
                </a:lnTo>
                <a:lnTo>
                  <a:pt x="510937" y="453341"/>
                </a:lnTo>
                <a:lnTo>
                  <a:pt x="0" y="45334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1729917" y="1389069"/>
            <a:ext cx="10061156" cy="7859710"/>
          </a:xfrm>
          <a:custGeom>
            <a:avLst/>
            <a:gdLst/>
            <a:ahLst/>
            <a:cxnLst/>
            <a:rect r="r" b="b" t="t" l="l"/>
            <a:pathLst>
              <a:path h="7859710" w="10061156">
                <a:moveTo>
                  <a:pt x="0" y="0"/>
                </a:moveTo>
                <a:lnTo>
                  <a:pt x="10061157" y="0"/>
                </a:lnTo>
                <a:lnTo>
                  <a:pt x="10061157" y="7859710"/>
                </a:lnTo>
                <a:lnTo>
                  <a:pt x="0" y="785971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434" r="-65251" b="-434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482041" y="1432339"/>
            <a:ext cx="8199094" cy="1244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248"/>
              </a:lnSpc>
              <a:spcBef>
                <a:spcPct val="0"/>
              </a:spcBef>
            </a:pPr>
            <a:r>
              <a:rPr lang="en-US" sz="7320">
                <a:solidFill>
                  <a:srgbClr val="051D40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Loading the Data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482041" y="3100978"/>
            <a:ext cx="9844818" cy="64432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5"/>
              </a:lnSpc>
            </a:pPr>
          </a:p>
          <a:p>
            <a:pPr algn="l">
              <a:lnSpc>
                <a:spcPts val="3435"/>
              </a:lnSpc>
            </a:pPr>
            <a:r>
              <a:rPr lang="en-US" sz="2453" spc="-49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Fact Table (f_products): Contains core metrics and foreign keys to dimension tables.</a:t>
            </a:r>
          </a:p>
          <a:p>
            <a:pPr algn="l">
              <a:lnSpc>
                <a:spcPts val="3435"/>
              </a:lnSpc>
            </a:pPr>
          </a:p>
          <a:p>
            <a:pPr algn="l">
              <a:lnSpc>
                <a:spcPts val="3435"/>
              </a:lnSpc>
            </a:pPr>
            <a:r>
              <a:rPr lang="en-US" sz="2453" spc="-49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Dimension</a:t>
            </a:r>
            <a:r>
              <a:rPr lang="en-US" sz="2453" spc="-49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 Tables:</a:t>
            </a:r>
          </a:p>
          <a:p>
            <a:pPr algn="l" marL="1059508" indent="-353169" lvl="2">
              <a:lnSpc>
                <a:spcPts val="3435"/>
              </a:lnSpc>
              <a:buFont typeface="Arial"/>
              <a:buChar char="⚬"/>
            </a:pPr>
            <a:r>
              <a:rPr lang="en-US" sz="2453" spc="-49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d_customers: Extracted unique customer information</a:t>
            </a:r>
          </a:p>
          <a:p>
            <a:pPr algn="l" marL="1059508" indent="-353169" lvl="2">
              <a:lnSpc>
                <a:spcPts val="3435"/>
              </a:lnSpc>
              <a:buFont typeface="Arial"/>
              <a:buChar char="⚬"/>
            </a:pPr>
            <a:r>
              <a:rPr lang="en-US" sz="2453" spc="-49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d_reviews: Separated review data, linked to products and customers</a:t>
            </a:r>
          </a:p>
          <a:p>
            <a:pPr algn="l" marL="1059508" indent="-353169" lvl="2">
              <a:lnSpc>
                <a:spcPts val="3435"/>
              </a:lnSpc>
              <a:buFont typeface="Arial"/>
              <a:buChar char="⚬"/>
            </a:pPr>
            <a:r>
              <a:rPr lang="en-US" sz="2453" spc="-49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d_questions: Isolated product Q&amp;A data</a:t>
            </a:r>
          </a:p>
          <a:p>
            <a:pPr algn="l" marL="1059508" indent="-353169" lvl="2">
              <a:lnSpc>
                <a:spcPts val="3435"/>
              </a:lnSpc>
              <a:buFont typeface="Arial"/>
              <a:buChar char="⚬"/>
            </a:pPr>
            <a:r>
              <a:rPr lang="en-US" sz="2453" spc="-49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d_categories: Created a separate table for product categories</a:t>
            </a:r>
          </a:p>
          <a:p>
            <a:pPr algn="l" marL="1059508" indent="-353169" lvl="2">
              <a:lnSpc>
                <a:spcPts val="3435"/>
              </a:lnSpc>
              <a:buFont typeface="Arial"/>
              <a:buChar char="⚬"/>
            </a:pPr>
            <a:r>
              <a:rPr lang="en-US" sz="2453" spc="-49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d_countries: Extracted unique country information</a:t>
            </a:r>
          </a:p>
          <a:p>
            <a:pPr algn="l" marL="1059508" indent="-353169" lvl="2">
              <a:lnSpc>
                <a:spcPts val="3435"/>
              </a:lnSpc>
              <a:buFont typeface="Arial"/>
              <a:buChar char="⚬"/>
            </a:pPr>
            <a:r>
              <a:rPr lang="en-US" sz="2453" spc="-49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d_conditions: Separated stocks condition data</a:t>
            </a:r>
          </a:p>
          <a:p>
            <a:pPr algn="l" marL="1059508" indent="-353169" lvl="2">
              <a:lnSpc>
                <a:spcPts val="3435"/>
              </a:lnSpc>
              <a:buFont typeface="Arial"/>
              <a:buChar char="⚬"/>
            </a:pPr>
            <a:r>
              <a:rPr lang="en-US" sz="2453" spc="-49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d_manufacturers: Isolated manufacturer information</a:t>
            </a:r>
          </a:p>
          <a:p>
            <a:pPr algn="l">
              <a:lnSpc>
                <a:spcPts val="3435"/>
              </a:lnSpc>
              <a:spcBef>
                <a:spcPct val="0"/>
              </a:spcBef>
            </a:pPr>
          </a:p>
        </p:txBody>
      </p:sp>
      <p:sp>
        <p:nvSpPr>
          <p:cNvPr name="Freeform 12" id="12"/>
          <p:cNvSpPr/>
          <p:nvPr/>
        </p:nvSpPr>
        <p:spPr>
          <a:xfrm flipH="false" flipV="false" rot="5400000">
            <a:off x="546561" y="4836785"/>
            <a:ext cx="510937" cy="453341"/>
          </a:xfrm>
          <a:custGeom>
            <a:avLst/>
            <a:gdLst/>
            <a:ahLst/>
            <a:cxnLst/>
            <a:rect r="r" b="b" t="t" l="l"/>
            <a:pathLst>
              <a:path h="453341" w="510937">
                <a:moveTo>
                  <a:pt x="0" y="0"/>
                </a:moveTo>
                <a:lnTo>
                  <a:pt x="510937" y="0"/>
                </a:lnTo>
                <a:lnTo>
                  <a:pt x="510937" y="453341"/>
                </a:lnTo>
                <a:lnTo>
                  <a:pt x="0" y="45334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6656283" y="-2445901"/>
            <a:ext cx="15178802" cy="15178802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145DA0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6007842" y="-1797460"/>
            <a:ext cx="13881919" cy="13881919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45DA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933118" y="3967385"/>
            <a:ext cx="6033363" cy="22284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33"/>
              </a:lnSpc>
              <a:spcBef>
                <a:spcPct val="0"/>
              </a:spcBef>
            </a:pPr>
            <a:r>
              <a:rPr lang="en-US" sz="6380">
                <a:solidFill>
                  <a:srgbClr val="FDFDFD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Data Validation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8618101" y="1767991"/>
            <a:ext cx="1424256" cy="1424256"/>
          </a:xfrm>
          <a:custGeom>
            <a:avLst/>
            <a:gdLst/>
            <a:ahLst/>
            <a:cxnLst/>
            <a:rect r="r" b="b" t="t" l="l"/>
            <a:pathLst>
              <a:path h="1424256" w="1424256">
                <a:moveTo>
                  <a:pt x="0" y="0"/>
                </a:moveTo>
                <a:lnTo>
                  <a:pt x="1424255" y="0"/>
                </a:lnTo>
                <a:lnTo>
                  <a:pt x="1424255" y="1424256"/>
                </a:lnTo>
                <a:lnTo>
                  <a:pt x="0" y="142425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0" id="10"/>
          <p:cNvSpPr txBox="true"/>
          <p:nvPr/>
        </p:nvSpPr>
        <p:spPr>
          <a:xfrm rot="0">
            <a:off x="10162447" y="1825672"/>
            <a:ext cx="7297215" cy="15734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95"/>
              </a:lnSpc>
            </a:pPr>
            <a:r>
              <a:rPr lang="en-US" sz="1782" spc="-35">
                <a:solidFill>
                  <a:srgbClr val="145DA0"/>
                </a:solidFill>
                <a:latin typeface="Poppins Bold"/>
                <a:ea typeface="Poppins Bold"/>
                <a:cs typeface="Poppins Bold"/>
                <a:sym typeface="Poppins Bold"/>
              </a:rPr>
              <a:t>Completeness Check:</a:t>
            </a:r>
          </a:p>
          <a:p>
            <a:pPr algn="l" marL="384815" indent="-192407" lvl="1">
              <a:lnSpc>
                <a:spcPts val="2495"/>
              </a:lnSpc>
              <a:buFont typeface="Arial"/>
              <a:buChar char="•"/>
            </a:pPr>
            <a:r>
              <a:rPr lang="en-US" sz="1782" spc="-35">
                <a:solidFill>
                  <a:srgbClr val="145DA0"/>
                </a:solidFill>
                <a:latin typeface="Poppins Bold"/>
                <a:ea typeface="Poppins Bold"/>
                <a:cs typeface="Poppins Bold"/>
                <a:sym typeface="Poppins Bold"/>
              </a:rPr>
              <a:t>Ensure all expected columns are present</a:t>
            </a:r>
          </a:p>
          <a:p>
            <a:pPr algn="l" marL="384815" indent="-192407" lvl="1">
              <a:lnSpc>
                <a:spcPts val="2495"/>
              </a:lnSpc>
              <a:buFont typeface="Arial"/>
              <a:buChar char="•"/>
            </a:pPr>
            <a:r>
              <a:rPr lang="en-US" sz="1782" spc="-35">
                <a:solidFill>
                  <a:srgbClr val="145DA0"/>
                </a:solidFill>
                <a:latin typeface="Poppins Bold"/>
                <a:ea typeface="Poppins Bold"/>
                <a:cs typeface="Poppins Bold"/>
                <a:sym typeface="Poppins Bold"/>
              </a:rPr>
              <a:t>Check for missing values in critical fields</a:t>
            </a:r>
          </a:p>
          <a:p>
            <a:pPr algn="l" marL="384815" indent="-192407" lvl="1">
              <a:lnSpc>
                <a:spcPts val="2495"/>
              </a:lnSpc>
              <a:buFont typeface="Arial"/>
              <a:buChar char="•"/>
            </a:pPr>
            <a:r>
              <a:rPr lang="en-US" sz="1782" spc="-35">
                <a:solidFill>
                  <a:srgbClr val="145DA0"/>
                </a:solidFill>
                <a:latin typeface="Poppins Bold"/>
                <a:ea typeface="Poppins Bold"/>
                <a:cs typeface="Poppins Bold"/>
                <a:sym typeface="Poppins Bold"/>
              </a:rPr>
              <a:t>Verify the number of rows matches expectations</a:t>
            </a:r>
          </a:p>
          <a:p>
            <a:pPr algn="l">
              <a:lnSpc>
                <a:spcPts val="2495"/>
              </a:lnSpc>
            </a:pPr>
          </a:p>
        </p:txBody>
      </p:sp>
      <p:sp>
        <p:nvSpPr>
          <p:cNvPr name="TextBox 11" id="11"/>
          <p:cNvSpPr txBox="true"/>
          <p:nvPr/>
        </p:nvSpPr>
        <p:spPr>
          <a:xfrm rot="0">
            <a:off x="8763159" y="2041203"/>
            <a:ext cx="1134140" cy="8016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697"/>
              </a:lnSpc>
              <a:spcBef>
                <a:spcPct val="0"/>
              </a:spcBef>
            </a:pPr>
            <a:r>
              <a:rPr lang="en-US" sz="4784">
                <a:solidFill>
                  <a:srgbClr val="FDFDFD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01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0">
            <a:off x="9144000" y="3541391"/>
            <a:ext cx="1424256" cy="1424256"/>
          </a:xfrm>
          <a:custGeom>
            <a:avLst/>
            <a:gdLst/>
            <a:ahLst/>
            <a:cxnLst/>
            <a:rect r="r" b="b" t="t" l="l"/>
            <a:pathLst>
              <a:path h="1424256" w="1424256">
                <a:moveTo>
                  <a:pt x="0" y="0"/>
                </a:moveTo>
                <a:lnTo>
                  <a:pt x="1424256" y="0"/>
                </a:lnTo>
                <a:lnTo>
                  <a:pt x="1424256" y="1424256"/>
                </a:lnTo>
                <a:lnTo>
                  <a:pt x="0" y="142425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3" id="13"/>
          <p:cNvSpPr txBox="true"/>
          <p:nvPr/>
        </p:nvSpPr>
        <p:spPr>
          <a:xfrm rot="0">
            <a:off x="10688346" y="3756634"/>
            <a:ext cx="5768345" cy="9461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95"/>
              </a:lnSpc>
              <a:spcBef>
                <a:spcPct val="0"/>
              </a:spcBef>
            </a:pPr>
            <a:r>
              <a:rPr lang="en-US" sz="1782" spc="-35" strike="noStrike" u="none">
                <a:solidFill>
                  <a:srgbClr val="145DA0"/>
                </a:solidFill>
                <a:latin typeface="Poppins Bold"/>
                <a:ea typeface="Poppins Bold"/>
                <a:cs typeface="Poppins Bold"/>
                <a:sym typeface="Poppins Bold"/>
              </a:rPr>
              <a:t>Data Type Validation:</a:t>
            </a:r>
          </a:p>
          <a:p>
            <a:pPr algn="l" marL="384814" indent="-192407" lvl="1">
              <a:lnSpc>
                <a:spcPts val="2495"/>
              </a:lnSpc>
              <a:spcBef>
                <a:spcPct val="0"/>
              </a:spcBef>
              <a:buFont typeface="Arial"/>
              <a:buChar char="•"/>
            </a:pPr>
            <a:r>
              <a:rPr lang="en-US" sz="1782" spc="-35" strike="noStrike" u="none">
                <a:solidFill>
                  <a:srgbClr val="145DA0"/>
                </a:solidFill>
                <a:latin typeface="Poppins Bold"/>
                <a:ea typeface="Poppins Bold"/>
                <a:cs typeface="Poppins Bold"/>
                <a:sym typeface="Poppins Bold"/>
              </a:rPr>
              <a:t>Confirm each column has the correct data type</a:t>
            </a:r>
          </a:p>
          <a:p>
            <a:pPr algn="l">
              <a:lnSpc>
                <a:spcPts val="2495"/>
              </a:lnSpc>
              <a:spcBef>
                <a:spcPct val="0"/>
              </a:spcBef>
            </a:pPr>
          </a:p>
        </p:txBody>
      </p:sp>
      <p:sp>
        <p:nvSpPr>
          <p:cNvPr name="TextBox 14" id="14"/>
          <p:cNvSpPr txBox="true"/>
          <p:nvPr/>
        </p:nvSpPr>
        <p:spPr>
          <a:xfrm rot="0">
            <a:off x="9289058" y="3814603"/>
            <a:ext cx="1134140" cy="8016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697"/>
              </a:lnSpc>
              <a:spcBef>
                <a:spcPct val="0"/>
              </a:spcBef>
            </a:pPr>
            <a:r>
              <a:rPr lang="en-US" sz="4784">
                <a:solidFill>
                  <a:srgbClr val="FDFDFD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02</a:t>
            </a:r>
          </a:p>
        </p:txBody>
      </p:sp>
      <p:sp>
        <p:nvSpPr>
          <p:cNvPr name="Freeform 15" id="15"/>
          <p:cNvSpPr/>
          <p:nvPr/>
        </p:nvSpPr>
        <p:spPr>
          <a:xfrm flipH="false" flipV="false" rot="0">
            <a:off x="9144000" y="5318072"/>
            <a:ext cx="1424256" cy="1424256"/>
          </a:xfrm>
          <a:custGeom>
            <a:avLst/>
            <a:gdLst/>
            <a:ahLst/>
            <a:cxnLst/>
            <a:rect r="r" b="b" t="t" l="l"/>
            <a:pathLst>
              <a:path h="1424256" w="1424256">
                <a:moveTo>
                  <a:pt x="0" y="0"/>
                </a:moveTo>
                <a:lnTo>
                  <a:pt x="1424256" y="0"/>
                </a:lnTo>
                <a:lnTo>
                  <a:pt x="1424256" y="1424256"/>
                </a:lnTo>
                <a:lnTo>
                  <a:pt x="0" y="142425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6" id="16"/>
          <p:cNvSpPr txBox="true"/>
          <p:nvPr/>
        </p:nvSpPr>
        <p:spPr>
          <a:xfrm rot="0">
            <a:off x="10688346" y="5481583"/>
            <a:ext cx="7029615" cy="9461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95"/>
              </a:lnSpc>
              <a:spcBef>
                <a:spcPct val="0"/>
              </a:spcBef>
            </a:pPr>
            <a:r>
              <a:rPr lang="en-US" sz="1782" spc="-35" strike="noStrike" u="none">
                <a:solidFill>
                  <a:srgbClr val="145DA0"/>
                </a:solidFill>
                <a:latin typeface="Poppins Bold"/>
                <a:ea typeface="Poppins Bold"/>
                <a:cs typeface="Poppins Bold"/>
                <a:sym typeface="Poppins Bold"/>
              </a:rPr>
              <a:t>Range and Constraint Checks:</a:t>
            </a:r>
          </a:p>
          <a:p>
            <a:pPr algn="l" marL="384814" indent="-192407" lvl="1">
              <a:lnSpc>
                <a:spcPts val="2495"/>
              </a:lnSpc>
              <a:spcBef>
                <a:spcPct val="0"/>
              </a:spcBef>
              <a:buFont typeface="Arial"/>
              <a:buChar char="•"/>
            </a:pPr>
            <a:r>
              <a:rPr lang="en-US" sz="1782" spc="-35" strike="noStrike" u="none">
                <a:solidFill>
                  <a:srgbClr val="145DA0"/>
                </a:solidFill>
                <a:latin typeface="Poppins Bold"/>
                <a:ea typeface="Poppins Bold"/>
                <a:cs typeface="Poppins Bold"/>
                <a:sym typeface="Poppins Bold"/>
              </a:rPr>
              <a:t>Verify numerical fields are within expected ranges</a:t>
            </a:r>
          </a:p>
          <a:p>
            <a:pPr algn="l" marL="384814" indent="-192407" lvl="1">
              <a:lnSpc>
                <a:spcPts val="2495"/>
              </a:lnSpc>
              <a:spcBef>
                <a:spcPct val="0"/>
              </a:spcBef>
              <a:buFont typeface="Arial"/>
              <a:buChar char="•"/>
            </a:pPr>
            <a:r>
              <a:rPr lang="en-US" sz="1782" spc="-35" strike="noStrike" u="none">
                <a:solidFill>
                  <a:srgbClr val="145DA0"/>
                </a:solidFill>
                <a:latin typeface="Poppins Bold"/>
                <a:ea typeface="Poppins Bold"/>
                <a:cs typeface="Poppins Bold"/>
                <a:sym typeface="Poppins Bold"/>
              </a:rPr>
              <a:t>Ensure categorical variables only contain valid categories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9289058" y="5591284"/>
            <a:ext cx="1134140" cy="8016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697"/>
              </a:lnSpc>
              <a:spcBef>
                <a:spcPct val="0"/>
              </a:spcBef>
            </a:pPr>
            <a:r>
              <a:rPr lang="en-US" sz="4784">
                <a:solidFill>
                  <a:srgbClr val="FDFDFD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03</a:t>
            </a:r>
          </a:p>
        </p:txBody>
      </p:sp>
      <p:sp>
        <p:nvSpPr>
          <p:cNvPr name="Freeform 18" id="18"/>
          <p:cNvSpPr/>
          <p:nvPr/>
        </p:nvSpPr>
        <p:spPr>
          <a:xfrm flipH="false" flipV="false" rot="0">
            <a:off x="8618101" y="7094753"/>
            <a:ext cx="1424256" cy="1424256"/>
          </a:xfrm>
          <a:custGeom>
            <a:avLst/>
            <a:gdLst/>
            <a:ahLst/>
            <a:cxnLst/>
            <a:rect r="r" b="b" t="t" l="l"/>
            <a:pathLst>
              <a:path h="1424256" w="1424256">
                <a:moveTo>
                  <a:pt x="0" y="0"/>
                </a:moveTo>
                <a:lnTo>
                  <a:pt x="1424255" y="0"/>
                </a:lnTo>
                <a:lnTo>
                  <a:pt x="1424255" y="1424256"/>
                </a:lnTo>
                <a:lnTo>
                  <a:pt x="0" y="142425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9" id="19"/>
          <p:cNvSpPr txBox="true"/>
          <p:nvPr/>
        </p:nvSpPr>
        <p:spPr>
          <a:xfrm rot="0">
            <a:off x="10423198" y="7279561"/>
            <a:ext cx="5768345" cy="9461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95"/>
              </a:lnSpc>
              <a:spcBef>
                <a:spcPct val="0"/>
              </a:spcBef>
            </a:pPr>
            <a:r>
              <a:rPr lang="en-US" sz="1782" spc="-35" strike="noStrike" u="none">
                <a:solidFill>
                  <a:srgbClr val="145DA0"/>
                </a:solidFill>
                <a:latin typeface="Poppins Bold"/>
                <a:ea typeface="Poppins Bold"/>
                <a:cs typeface="Poppins Bold"/>
                <a:sym typeface="Poppins Bold"/>
              </a:rPr>
              <a:t>Consistency and Relationship Validation:</a:t>
            </a:r>
          </a:p>
          <a:p>
            <a:pPr algn="l" marL="384814" indent="-192407" lvl="1">
              <a:lnSpc>
                <a:spcPts val="2495"/>
              </a:lnSpc>
              <a:spcBef>
                <a:spcPct val="0"/>
              </a:spcBef>
              <a:buFont typeface="Arial"/>
              <a:buChar char="•"/>
            </a:pPr>
            <a:r>
              <a:rPr lang="en-US" sz="1782" spc="-35" strike="noStrike" u="none">
                <a:solidFill>
                  <a:srgbClr val="145DA0"/>
                </a:solidFill>
                <a:latin typeface="Poppins Bold"/>
                <a:ea typeface="Poppins Bold"/>
                <a:cs typeface="Poppins Bold"/>
                <a:sym typeface="Poppins Bold"/>
              </a:rPr>
              <a:t>Check for duplicate records</a:t>
            </a:r>
          </a:p>
          <a:p>
            <a:pPr algn="l" marL="384814" indent="-192407" lvl="1">
              <a:lnSpc>
                <a:spcPts val="2495"/>
              </a:lnSpc>
              <a:spcBef>
                <a:spcPct val="0"/>
              </a:spcBef>
              <a:buFont typeface="Arial"/>
              <a:buChar char="•"/>
            </a:pPr>
            <a:r>
              <a:rPr lang="en-US" sz="1782" spc="-35" strike="noStrike" u="none">
                <a:solidFill>
                  <a:srgbClr val="145DA0"/>
                </a:solidFill>
                <a:latin typeface="Poppins Bold"/>
                <a:ea typeface="Poppins Bold"/>
                <a:cs typeface="Poppins Bold"/>
                <a:sym typeface="Poppins Bold"/>
              </a:rPr>
              <a:t>Verify referential integrity between tables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8763159" y="7367965"/>
            <a:ext cx="1134140" cy="8016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697"/>
              </a:lnSpc>
              <a:spcBef>
                <a:spcPct val="0"/>
              </a:spcBef>
            </a:pPr>
            <a:r>
              <a:rPr lang="en-US" sz="4784">
                <a:solidFill>
                  <a:srgbClr val="FDFDFD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04</a:t>
            </a:r>
          </a:p>
        </p:txBody>
      </p:sp>
      <p:grpSp>
        <p:nvGrpSpPr>
          <p:cNvPr name="Group 21" id="21"/>
          <p:cNvGrpSpPr/>
          <p:nvPr/>
        </p:nvGrpSpPr>
        <p:grpSpPr>
          <a:xfrm rot="0">
            <a:off x="7905455" y="2656032"/>
            <a:ext cx="373607" cy="373607"/>
            <a:chOff x="0" y="0"/>
            <a:chExt cx="812800" cy="81280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FDFD"/>
            </a:solidFill>
            <a:ln w="38100" cap="sq">
              <a:solidFill>
                <a:srgbClr val="00569E"/>
              </a:solidFill>
              <a:prstDash val="solid"/>
              <a:miter/>
            </a:ln>
          </p:spPr>
        </p:sp>
        <p:sp>
          <p:nvSpPr>
            <p:cNvPr name="TextBox 23" id="23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3640"/>
                </a:lnSpc>
              </a:pP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8315313" y="4180490"/>
            <a:ext cx="373607" cy="373607"/>
            <a:chOff x="0" y="0"/>
            <a:chExt cx="812800" cy="8128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FDFD"/>
            </a:solidFill>
            <a:ln w="38100" cap="sq">
              <a:solidFill>
                <a:srgbClr val="00569E"/>
              </a:solidFill>
              <a:prstDash val="solid"/>
              <a:miter/>
            </a:ln>
          </p:spPr>
        </p:sp>
        <p:sp>
          <p:nvSpPr>
            <p:cNvPr name="TextBox 26" id="26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3640"/>
                </a:lnSpc>
              </a:pPr>
            </a:p>
          </p:txBody>
        </p:sp>
      </p:grpSp>
      <p:grpSp>
        <p:nvGrpSpPr>
          <p:cNvPr name="Group 27" id="27"/>
          <p:cNvGrpSpPr/>
          <p:nvPr/>
        </p:nvGrpSpPr>
        <p:grpSpPr>
          <a:xfrm rot="0">
            <a:off x="7944228" y="7402839"/>
            <a:ext cx="373607" cy="373607"/>
            <a:chOff x="0" y="0"/>
            <a:chExt cx="812800" cy="81280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FDFD"/>
            </a:solidFill>
            <a:ln w="38100" cap="sq">
              <a:solidFill>
                <a:srgbClr val="00569E"/>
              </a:solidFill>
              <a:prstDash val="solid"/>
              <a:miter/>
            </a:ln>
          </p:spPr>
        </p:sp>
        <p:sp>
          <p:nvSpPr>
            <p:cNvPr name="TextBox 29" id="29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3640"/>
                </a:lnSpc>
              </a:pPr>
            </a:p>
          </p:txBody>
        </p:sp>
      </p:grpSp>
      <p:grpSp>
        <p:nvGrpSpPr>
          <p:cNvPr name="Group 30" id="30"/>
          <p:cNvGrpSpPr/>
          <p:nvPr/>
        </p:nvGrpSpPr>
        <p:grpSpPr>
          <a:xfrm rot="0">
            <a:off x="8309460" y="5760481"/>
            <a:ext cx="373607" cy="373607"/>
            <a:chOff x="0" y="0"/>
            <a:chExt cx="812800" cy="812800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FDFD"/>
            </a:solidFill>
            <a:ln w="38100" cap="sq">
              <a:solidFill>
                <a:srgbClr val="00569E"/>
              </a:solidFill>
              <a:prstDash val="solid"/>
              <a:miter/>
            </a:ln>
          </p:spPr>
        </p:sp>
        <p:sp>
          <p:nvSpPr>
            <p:cNvPr name="TextBox 32" id="32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3640"/>
                </a:lnSpc>
              </a:p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DAGNMdGLtok</dc:identifier>
  <dcterms:modified xsi:type="dcterms:W3CDTF">2011-08-01T06:04:30Z</dcterms:modified>
  <cp:revision>1</cp:revision>
  <dc:title>Technology Pitch Deck</dc:title>
</cp:coreProperties>
</file>