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7.xml"/><Relationship Id="rId22" Type="http://schemas.openxmlformats.org/officeDocument/2006/relationships/font" Target="fonts/Nunito-italic.fntdata"/><Relationship Id="rId10" Type="http://schemas.openxmlformats.org/officeDocument/2006/relationships/slide" Target="slides/slide6.xml"/><Relationship Id="rId21" Type="http://schemas.openxmlformats.org/officeDocument/2006/relationships/font" Target="fonts/Nuni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Return value ignored</a:t>
            </a:r>
            <a:endParaRPr/>
          </a:p>
          <a:p>
            <a:pPr indent="0" lvl="0" marL="0">
              <a:spcBef>
                <a:spcPts val="0"/>
              </a:spcBef>
              <a:spcAft>
                <a:spcPts val="0"/>
              </a:spcAft>
              <a:buNone/>
            </a:pPr>
            <a:r>
              <a:rPr lang="en"/>
              <a:t>“Test Pass” will alway print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addressed some of those bugs. We avoided bugs related to best </a:t>
            </a:r>
            <a:r>
              <a:rPr lang="en"/>
              <a:t>practices</a:t>
            </a:r>
            <a:r>
              <a:rPr lang="en"/>
              <a:t> that might change the function or class declaration. To not break the relationship between the functions and classes.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for void functions, we needed to create getters for private variables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a:p>
            <a:pPr indent="0" lvl="0" marL="0">
              <a:spcBef>
                <a:spcPts val="0"/>
              </a:spcBef>
              <a:spcAft>
                <a:spcPts val="0"/>
              </a:spcAft>
              <a:buNone/>
            </a:pPr>
            <a:r>
              <a:rPr lang="en"/>
              <a:t>Comparison of String objects using == or !=</a:t>
            </a:r>
            <a:endParaRPr/>
          </a:p>
          <a:p>
            <a:pPr indent="0" lvl="0" marL="0">
              <a:spcBef>
                <a:spcPts val="0"/>
              </a:spcBef>
              <a:spcAft>
                <a:spcPts val="0"/>
              </a:spcAft>
              <a:buNone/>
            </a:pPr>
            <a:r>
              <a:rPr lang="en"/>
              <a:t>This code compares java.lang.String objects for reference equality using the == or != operators. Unless both strings are either constants in a source file, or have been interned using the String.intern() method, the same string value may be represented by two different String objects. Consider using the equals(Object) method instead.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idx="1" type="subTitle"/>
          </p:nvPr>
        </p:nvSpPr>
        <p:spPr>
          <a:xfrm>
            <a:off x="353025" y="2504200"/>
            <a:ext cx="2405700" cy="15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Group 14</a:t>
            </a:r>
            <a:endParaRPr b="1" sz="1800"/>
          </a:p>
          <a:p>
            <a:pPr indent="0" lvl="0" marL="0" algn="l">
              <a:spcBef>
                <a:spcPts val="0"/>
              </a:spcBef>
              <a:spcAft>
                <a:spcPts val="0"/>
              </a:spcAft>
              <a:buNone/>
            </a:pPr>
            <a:r>
              <a:rPr lang="en" sz="1800"/>
              <a:t>Fawwaz Khayyat</a:t>
            </a:r>
            <a:endParaRPr sz="1800"/>
          </a:p>
          <a:p>
            <a:pPr indent="0" lvl="0" marL="0" algn="l">
              <a:spcBef>
                <a:spcPts val="0"/>
              </a:spcBef>
              <a:spcAft>
                <a:spcPts val="0"/>
              </a:spcAft>
              <a:buNone/>
            </a:pPr>
            <a:r>
              <a:rPr lang="en" sz="1800"/>
              <a:t>Anwar Almukhtar</a:t>
            </a:r>
            <a:endParaRPr sz="1800"/>
          </a:p>
          <a:p>
            <a:pPr indent="0" lvl="0" marL="0" rtl="0" algn="l">
              <a:spcBef>
                <a:spcPts val="0"/>
              </a:spcBef>
              <a:spcAft>
                <a:spcPts val="0"/>
              </a:spcAft>
              <a:buNone/>
            </a:pPr>
            <a:r>
              <a:rPr lang="en" sz="1800"/>
              <a:t>Saleh Nawar</a:t>
            </a:r>
            <a:endParaRPr sz="1800"/>
          </a:p>
          <a:p>
            <a:pPr indent="0" lvl="0" marL="0" algn="l">
              <a:spcBef>
                <a:spcPts val="0"/>
              </a:spcBef>
              <a:spcAft>
                <a:spcPts val="0"/>
              </a:spcAft>
              <a:buNone/>
            </a:pPr>
            <a:r>
              <a:rPr lang="en" sz="1800"/>
              <a:t>Christian MacLeod</a:t>
            </a:r>
            <a:endParaRPr sz="1800"/>
          </a:p>
        </p:txBody>
      </p:sp>
      <p:pic>
        <p:nvPicPr>
          <p:cNvPr id="129" name="Shape 129"/>
          <p:cNvPicPr preferRelativeResize="0"/>
          <p:nvPr/>
        </p:nvPicPr>
        <p:blipFill>
          <a:blip r:embed="rId3">
            <a:alphaModFix/>
          </a:blip>
          <a:stretch>
            <a:fillRect/>
          </a:stretch>
        </p:blipFill>
        <p:spPr>
          <a:xfrm>
            <a:off x="7134050" y="3263500"/>
            <a:ext cx="1677600" cy="1547700"/>
          </a:xfrm>
          <a:prstGeom prst="rect">
            <a:avLst/>
          </a:prstGeom>
          <a:noFill/>
          <a:ln>
            <a:noFill/>
          </a:ln>
        </p:spPr>
      </p:pic>
      <p:sp>
        <p:nvSpPr>
          <p:cNvPr id="130" name="Shape 130"/>
          <p:cNvSpPr txBox="1"/>
          <p:nvPr/>
        </p:nvSpPr>
        <p:spPr>
          <a:xfrm>
            <a:off x="2343750" y="654825"/>
            <a:ext cx="4456500" cy="1677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2000">
                <a:solidFill>
                  <a:schemeClr val="lt1"/>
                </a:solidFill>
                <a:latin typeface="Times New Roman"/>
                <a:ea typeface="Times New Roman"/>
                <a:cs typeface="Times New Roman"/>
                <a:sym typeface="Times New Roman"/>
              </a:rPr>
              <a:t>SOFE 3980U</a:t>
            </a:r>
            <a:endParaRPr sz="2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chemeClr val="lt1"/>
                </a:solidFill>
                <a:latin typeface="Times New Roman"/>
                <a:ea typeface="Times New Roman"/>
                <a:cs typeface="Times New Roman"/>
                <a:sym typeface="Times New Roman"/>
              </a:rPr>
              <a:t>Software Quality</a:t>
            </a:r>
            <a:endParaRPr sz="20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2000">
                <a:solidFill>
                  <a:schemeClr val="lt1"/>
                </a:solidFill>
                <a:latin typeface="Times New Roman"/>
                <a:ea typeface="Times New Roman"/>
                <a:cs typeface="Times New Roman"/>
                <a:sym typeface="Times New Roman"/>
              </a:rPr>
              <a:t>Course Project</a:t>
            </a:r>
            <a:endParaRPr sz="2000">
              <a:solidFill>
                <a:schemeClr val="lt1"/>
              </a:solidFill>
              <a:latin typeface="Times New Roman"/>
              <a:ea typeface="Times New Roman"/>
              <a:cs typeface="Times New Roman"/>
              <a:sym typeface="Times New Roman"/>
            </a:endParaRPr>
          </a:p>
          <a:p>
            <a:pPr indent="0" lvl="0" marL="0" rtl="0" algn="ctr">
              <a:spcBef>
                <a:spcPts val="1000"/>
              </a:spcBef>
              <a:spcAft>
                <a:spcPts val="0"/>
              </a:spcAft>
              <a:buNone/>
            </a:pPr>
            <a:r>
              <a:rPr lang="en" sz="2000">
                <a:solidFill>
                  <a:schemeClr val="lt1"/>
                </a:solidFill>
                <a:latin typeface="Times New Roman"/>
                <a:ea typeface="Times New Roman"/>
                <a:cs typeface="Times New Roman"/>
                <a:sym typeface="Times New Roman"/>
              </a:rPr>
              <a:t>Improving quality of a legacy softwar</a:t>
            </a:r>
            <a:r>
              <a:rPr lang="en" sz="2000">
                <a:solidFill>
                  <a:schemeClr val="lt1"/>
                </a:solidFill>
                <a:latin typeface="Times New Roman"/>
                <a:ea typeface="Times New Roman"/>
                <a:cs typeface="Times New Roman"/>
                <a:sym typeface="Times New Roman"/>
              </a:rPr>
              <a:t>e</a:t>
            </a:r>
            <a:endParaRPr sz="2000"/>
          </a:p>
        </p:txBody>
      </p:sp>
      <p:pic>
        <p:nvPicPr>
          <p:cNvPr id="131" name="Shape 131"/>
          <p:cNvPicPr preferRelativeResize="0"/>
          <p:nvPr/>
        </p:nvPicPr>
        <p:blipFill>
          <a:blip r:embed="rId4">
            <a:alphaModFix/>
          </a:blip>
          <a:stretch>
            <a:fillRect/>
          </a:stretch>
        </p:blipFill>
        <p:spPr>
          <a:xfrm>
            <a:off x="2704025" y="2504200"/>
            <a:ext cx="3735950" cy="139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264925" y="256200"/>
            <a:ext cx="8355000" cy="617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Code for testing with error</a:t>
            </a:r>
            <a:endParaRPr/>
          </a:p>
        </p:txBody>
      </p:sp>
      <p:sp>
        <p:nvSpPr>
          <p:cNvPr id="189" name="Shape 189"/>
          <p:cNvSpPr txBox="1"/>
          <p:nvPr/>
        </p:nvSpPr>
        <p:spPr>
          <a:xfrm>
            <a:off x="224650" y="873900"/>
            <a:ext cx="2892900" cy="28860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100">
                <a:latin typeface="Consolas"/>
                <a:ea typeface="Consolas"/>
                <a:cs typeface="Consolas"/>
                <a:sym typeface="Consolas"/>
              </a:rPr>
              <a:t>gjt/sp/util/StringList.java</a:t>
            </a:r>
            <a:endParaRPr b="1" sz="1100">
              <a:latin typeface="Consolas"/>
              <a:ea typeface="Consolas"/>
              <a:cs typeface="Consolas"/>
              <a:sym typeface="Consolas"/>
            </a:endParaRPr>
          </a:p>
          <a:p>
            <a:pPr indent="0" lvl="0" marL="0" rtl="0">
              <a:lnSpc>
                <a:spcPct val="115000"/>
              </a:lnSpc>
              <a:spcBef>
                <a:spcPts val="0"/>
              </a:spcBef>
              <a:spcAft>
                <a:spcPts val="0"/>
              </a:spcAft>
              <a:buNone/>
            </a:pPr>
            <a:r>
              <a:t/>
            </a:r>
            <a:endParaRPr sz="1100">
              <a:latin typeface="Consolas"/>
              <a:ea typeface="Consolas"/>
              <a:cs typeface="Consolas"/>
              <a:sym typeface="Consolas"/>
            </a:endParaRPr>
          </a:p>
          <a:p>
            <a:pPr indent="0" lvl="0" marL="0" rtl="0">
              <a:lnSpc>
                <a:spcPct val="115000"/>
              </a:lnSpc>
              <a:spcBef>
                <a:spcPts val="0"/>
              </a:spcBef>
              <a:spcAft>
                <a:spcPts val="0"/>
              </a:spcAft>
              <a:buNone/>
            </a:pPr>
            <a:r>
              <a:rPr b="1" lang="en" sz="1100">
                <a:latin typeface="Calibri"/>
                <a:ea typeface="Calibri"/>
                <a:cs typeface="Calibri"/>
                <a:sym typeface="Calibri"/>
              </a:rPr>
              <a:t>Bug Details:</a:t>
            </a:r>
            <a:endParaRPr b="1" sz="1100">
              <a:latin typeface="Calibri"/>
              <a:ea typeface="Calibri"/>
              <a:cs typeface="Calibri"/>
              <a:sym typeface="Calibri"/>
            </a:endParaRPr>
          </a:p>
          <a:p>
            <a:pPr indent="0" lvl="0" marL="0" rtl="0">
              <a:lnSpc>
                <a:spcPct val="115000"/>
              </a:lnSpc>
              <a:spcBef>
                <a:spcPts val="0"/>
              </a:spcBef>
              <a:spcAft>
                <a:spcPts val="0"/>
              </a:spcAft>
              <a:buNone/>
            </a:pPr>
            <a:r>
              <a:rPr lang="en" sz="1100">
                <a:latin typeface="Calibri"/>
                <a:ea typeface="Calibri"/>
                <a:cs typeface="Calibri"/>
                <a:sym typeface="Calibri"/>
              </a:rPr>
              <a:t>Return value of split(String, Object) ignored, but method has no side effect</a:t>
            </a:r>
            <a:endParaRPr sz="1100">
              <a:latin typeface="Calibri"/>
              <a:ea typeface="Calibri"/>
              <a:cs typeface="Calibri"/>
              <a:sym typeface="Calibri"/>
            </a:endParaRPr>
          </a:p>
          <a:p>
            <a:pPr indent="0" lvl="0" marL="0" rtl="0">
              <a:lnSpc>
                <a:spcPct val="115000"/>
              </a:lnSpc>
              <a:spcBef>
                <a:spcPts val="0"/>
              </a:spcBef>
              <a:spcAft>
                <a:spcPts val="0"/>
              </a:spcAft>
              <a:buNone/>
            </a:pPr>
            <a:r>
              <a:t/>
            </a:r>
            <a:endParaRPr b="1" sz="1100">
              <a:latin typeface="Calibri"/>
              <a:ea typeface="Calibri"/>
              <a:cs typeface="Calibri"/>
              <a:sym typeface="Calibri"/>
            </a:endParaRPr>
          </a:p>
          <a:p>
            <a:pPr indent="0" lvl="0" marL="0" rtl="0">
              <a:lnSpc>
                <a:spcPct val="115000"/>
              </a:lnSpc>
              <a:spcBef>
                <a:spcPts val="0"/>
              </a:spcBef>
              <a:spcAft>
                <a:spcPts val="0"/>
              </a:spcAft>
              <a:buNone/>
            </a:pPr>
            <a:r>
              <a:rPr b="1" lang="en" sz="1100">
                <a:latin typeface="Calibri"/>
                <a:ea typeface="Calibri"/>
                <a:cs typeface="Calibri"/>
                <a:sym typeface="Calibri"/>
              </a:rPr>
              <a:t>Class:</a:t>
            </a:r>
            <a:endParaRPr b="1" sz="1100">
              <a:latin typeface="Calibri"/>
              <a:ea typeface="Calibri"/>
              <a:cs typeface="Calibri"/>
              <a:sym typeface="Calibri"/>
            </a:endParaRPr>
          </a:p>
          <a:p>
            <a:pPr indent="0" lvl="0" marL="0" rtl="0">
              <a:lnSpc>
                <a:spcPct val="115000"/>
              </a:lnSpc>
              <a:spcBef>
                <a:spcPts val="0"/>
              </a:spcBef>
              <a:spcAft>
                <a:spcPts val="0"/>
              </a:spcAft>
              <a:buNone/>
            </a:pPr>
            <a:r>
              <a:rPr lang="en" sz="1100">
                <a:latin typeface="Calibri"/>
                <a:ea typeface="Calibri"/>
                <a:cs typeface="Calibri"/>
                <a:sym typeface="Calibri"/>
              </a:rPr>
              <a:t>StringList (org.gjt.sp.util) line 146</a:t>
            </a:r>
            <a:endParaRPr sz="1100">
              <a:latin typeface="Calibri"/>
              <a:ea typeface="Calibri"/>
              <a:cs typeface="Calibri"/>
              <a:sym typeface="Calibri"/>
            </a:endParaRPr>
          </a:p>
          <a:p>
            <a:pPr indent="0" lvl="0" marL="0" rtl="0">
              <a:lnSpc>
                <a:spcPct val="115000"/>
              </a:lnSpc>
              <a:spcBef>
                <a:spcPts val="0"/>
              </a:spcBef>
              <a:spcAft>
                <a:spcPts val="0"/>
              </a:spcAft>
              <a:buNone/>
            </a:pPr>
            <a:r>
              <a:t/>
            </a:r>
            <a:endParaRPr b="1" sz="1100">
              <a:latin typeface="Calibri"/>
              <a:ea typeface="Calibri"/>
              <a:cs typeface="Calibri"/>
              <a:sym typeface="Calibri"/>
            </a:endParaRPr>
          </a:p>
          <a:p>
            <a:pPr indent="0" lvl="0" marL="0" rtl="0">
              <a:lnSpc>
                <a:spcPct val="115000"/>
              </a:lnSpc>
              <a:spcBef>
                <a:spcPts val="0"/>
              </a:spcBef>
              <a:spcAft>
                <a:spcPts val="0"/>
              </a:spcAft>
              <a:buNone/>
            </a:pPr>
            <a:r>
              <a:rPr b="1" lang="en" sz="1100">
                <a:latin typeface="Calibri"/>
                <a:ea typeface="Calibri"/>
                <a:cs typeface="Calibri"/>
                <a:sym typeface="Calibri"/>
              </a:rPr>
              <a:t>Method:</a:t>
            </a:r>
            <a:endParaRPr b="1" sz="1100">
              <a:latin typeface="Calibri"/>
              <a:ea typeface="Calibri"/>
              <a:cs typeface="Calibri"/>
              <a:sym typeface="Calibri"/>
            </a:endParaRPr>
          </a:p>
          <a:p>
            <a:pPr indent="0" lvl="0" marL="0" rtl="0">
              <a:lnSpc>
                <a:spcPct val="115000"/>
              </a:lnSpc>
              <a:spcBef>
                <a:spcPts val="0"/>
              </a:spcBef>
              <a:spcAft>
                <a:spcPts val="0"/>
              </a:spcAft>
              <a:buNone/>
            </a:pPr>
            <a:r>
              <a:rPr lang="en" sz="1100">
                <a:latin typeface="Calibri"/>
                <a:ea typeface="Calibri"/>
                <a:cs typeface="Calibri"/>
                <a:sym typeface="Calibri"/>
              </a:rPr>
              <a:t>main (org.gjt.sp.util.StringList.main(String[]))</a:t>
            </a:r>
            <a:endParaRPr sz="1100">
              <a:latin typeface="Calibri"/>
              <a:ea typeface="Calibri"/>
              <a:cs typeface="Calibri"/>
              <a:sym typeface="Calibri"/>
            </a:endParaRPr>
          </a:p>
          <a:p>
            <a:pPr indent="0" lvl="0" marL="0" rtl="0">
              <a:lnSpc>
                <a:spcPct val="115000"/>
              </a:lnSpc>
              <a:spcBef>
                <a:spcPts val="0"/>
              </a:spcBef>
              <a:spcAft>
                <a:spcPts val="0"/>
              </a:spcAft>
              <a:buNone/>
            </a:pPr>
            <a:r>
              <a:t/>
            </a:r>
            <a:endParaRPr b="1" sz="1100">
              <a:latin typeface="Calibri"/>
              <a:ea typeface="Calibri"/>
              <a:cs typeface="Calibri"/>
              <a:sym typeface="Calibri"/>
            </a:endParaRPr>
          </a:p>
          <a:p>
            <a:pPr indent="0" lvl="0" marL="0" rtl="0">
              <a:lnSpc>
                <a:spcPct val="115000"/>
              </a:lnSpc>
              <a:spcBef>
                <a:spcPts val="0"/>
              </a:spcBef>
              <a:spcAft>
                <a:spcPts val="0"/>
              </a:spcAft>
              <a:buNone/>
            </a:pPr>
            <a:r>
              <a:rPr b="1" lang="en" sz="1100">
                <a:latin typeface="Calibri"/>
                <a:ea typeface="Calibri"/>
                <a:cs typeface="Calibri"/>
                <a:sym typeface="Calibri"/>
              </a:rPr>
              <a:t>Priority:</a:t>
            </a:r>
            <a:endParaRPr b="1" sz="1100">
              <a:latin typeface="Calibri"/>
              <a:ea typeface="Calibri"/>
              <a:cs typeface="Calibri"/>
              <a:sym typeface="Calibri"/>
            </a:endParaRPr>
          </a:p>
          <a:p>
            <a:pPr indent="0" lvl="0" marL="0" rtl="0">
              <a:lnSpc>
                <a:spcPct val="115000"/>
              </a:lnSpc>
              <a:spcBef>
                <a:spcPts val="0"/>
              </a:spcBef>
              <a:spcAft>
                <a:spcPts val="0"/>
              </a:spcAft>
              <a:buNone/>
            </a:pPr>
            <a:r>
              <a:rPr lang="en" sz="1100">
                <a:latin typeface="Calibri"/>
                <a:ea typeface="Calibri"/>
                <a:cs typeface="Calibri"/>
                <a:sym typeface="Calibri"/>
              </a:rPr>
              <a:t>Medium Confidence Dodgy code</a:t>
            </a:r>
            <a:endParaRPr sz="1100">
              <a:latin typeface="Calibri"/>
              <a:ea typeface="Calibri"/>
              <a:cs typeface="Calibri"/>
              <a:sym typeface="Calibri"/>
            </a:endParaRPr>
          </a:p>
          <a:p>
            <a:pPr indent="0" lvl="0" marL="0" rtl="0">
              <a:lnSpc>
                <a:spcPct val="115000"/>
              </a:lnSpc>
              <a:spcBef>
                <a:spcPts val="0"/>
              </a:spcBef>
              <a:spcAft>
                <a:spcPts val="0"/>
              </a:spcAft>
              <a:buNone/>
            </a:pPr>
            <a:r>
              <a:t/>
            </a:r>
            <a:endParaRPr b="1" sz="1100">
              <a:latin typeface="Calibri"/>
              <a:ea typeface="Calibri"/>
              <a:cs typeface="Calibri"/>
              <a:sym typeface="Calibri"/>
            </a:endParaRPr>
          </a:p>
          <a:p>
            <a:pPr indent="0" lvl="0" marL="0" rtl="0">
              <a:lnSpc>
                <a:spcPct val="115000"/>
              </a:lnSpc>
              <a:spcBef>
                <a:spcPts val="0"/>
              </a:spcBef>
              <a:spcAft>
                <a:spcPts val="0"/>
              </a:spcAft>
              <a:buNone/>
            </a:pPr>
            <a:r>
              <a:t/>
            </a:r>
            <a:endParaRPr/>
          </a:p>
        </p:txBody>
      </p:sp>
      <p:sp>
        <p:nvSpPr>
          <p:cNvPr id="190" name="Shape 190"/>
          <p:cNvSpPr txBox="1"/>
          <p:nvPr/>
        </p:nvSpPr>
        <p:spPr>
          <a:xfrm>
            <a:off x="264925" y="3735225"/>
            <a:ext cx="6096600" cy="953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100">
                <a:latin typeface="Calibri"/>
                <a:ea typeface="Calibri"/>
                <a:cs typeface="Calibri"/>
                <a:sym typeface="Calibri"/>
              </a:rPr>
              <a:t>Comments:</a:t>
            </a:r>
            <a:endParaRPr b="1" sz="1100">
              <a:latin typeface="Calibri"/>
              <a:ea typeface="Calibri"/>
              <a:cs typeface="Calibri"/>
              <a:sym typeface="Calibri"/>
            </a:endParaRPr>
          </a:p>
          <a:p>
            <a:pPr indent="0" lvl="0" marL="0" rtl="0">
              <a:lnSpc>
                <a:spcPct val="115000"/>
              </a:lnSpc>
              <a:spcBef>
                <a:spcPts val="0"/>
              </a:spcBef>
              <a:spcAft>
                <a:spcPts val="0"/>
              </a:spcAft>
              <a:buNone/>
            </a:pPr>
            <a:r>
              <a:rPr lang="en" sz="1100">
                <a:latin typeface="Calibri"/>
                <a:ea typeface="Calibri"/>
                <a:cs typeface="Calibri"/>
                <a:sym typeface="Calibri"/>
              </a:rPr>
              <a:t>The code in the </a:t>
            </a:r>
            <a:r>
              <a:rPr i="1" lang="en" sz="1100">
                <a:latin typeface="Calibri"/>
                <a:ea typeface="Calibri"/>
                <a:cs typeface="Calibri"/>
                <a:sym typeface="Calibri"/>
              </a:rPr>
              <a:t>main</a:t>
            </a:r>
            <a:r>
              <a:rPr lang="en" sz="1100">
                <a:latin typeface="Calibri"/>
                <a:ea typeface="Calibri"/>
                <a:cs typeface="Calibri"/>
                <a:sym typeface="Calibri"/>
              </a:rPr>
              <a:t> function is used to test </a:t>
            </a:r>
            <a:r>
              <a:rPr i="1" lang="en" sz="1100">
                <a:latin typeface="Calibri"/>
                <a:ea typeface="Calibri"/>
                <a:cs typeface="Calibri"/>
                <a:sym typeface="Calibri"/>
              </a:rPr>
              <a:t>split</a:t>
            </a:r>
            <a:r>
              <a:rPr lang="en" sz="1100">
                <a:latin typeface="Calibri"/>
                <a:ea typeface="Calibri"/>
                <a:cs typeface="Calibri"/>
                <a:sym typeface="Calibri"/>
              </a:rPr>
              <a:t> and </a:t>
            </a:r>
            <a:r>
              <a:rPr i="1" lang="en" sz="1100">
                <a:latin typeface="Calibri"/>
                <a:ea typeface="Calibri"/>
                <a:cs typeface="Calibri"/>
                <a:sym typeface="Calibri"/>
              </a:rPr>
              <a:t>join</a:t>
            </a:r>
            <a:r>
              <a:rPr lang="en" sz="1100">
                <a:latin typeface="Calibri"/>
                <a:ea typeface="Calibri"/>
                <a:cs typeface="Calibri"/>
                <a:sym typeface="Calibri"/>
              </a:rPr>
              <a:t> functions. The code run without error because part of the code is commented. If we uncomment the code, it will produce errors. That is because of missing sl variable storing the return value of the splitted string..</a:t>
            </a:r>
            <a:endParaRPr/>
          </a:p>
        </p:txBody>
      </p:sp>
      <p:pic>
        <p:nvPicPr>
          <p:cNvPr id="191" name="Shape 191"/>
          <p:cNvPicPr preferRelativeResize="0"/>
          <p:nvPr/>
        </p:nvPicPr>
        <p:blipFill rotWithShape="1">
          <a:blip r:embed="rId3">
            <a:alphaModFix/>
          </a:blip>
          <a:srcRect b="0" l="1816" r="0" t="0"/>
          <a:stretch/>
        </p:blipFill>
        <p:spPr>
          <a:xfrm>
            <a:off x="3512875" y="915575"/>
            <a:ext cx="5410101" cy="307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Shape 196"/>
          <p:cNvPicPr preferRelativeResize="0"/>
          <p:nvPr/>
        </p:nvPicPr>
        <p:blipFill>
          <a:blip r:embed="rId3">
            <a:alphaModFix/>
          </a:blip>
          <a:stretch>
            <a:fillRect/>
          </a:stretch>
        </p:blipFill>
        <p:spPr>
          <a:xfrm>
            <a:off x="323750" y="1327775"/>
            <a:ext cx="3375151" cy="3154650"/>
          </a:xfrm>
          <a:prstGeom prst="rect">
            <a:avLst/>
          </a:prstGeom>
          <a:noFill/>
          <a:ln>
            <a:noFill/>
          </a:ln>
        </p:spPr>
      </p:pic>
      <p:sp>
        <p:nvSpPr>
          <p:cNvPr id="197" name="Shape 197"/>
          <p:cNvSpPr txBox="1"/>
          <p:nvPr/>
        </p:nvSpPr>
        <p:spPr>
          <a:xfrm>
            <a:off x="1166825" y="174625"/>
            <a:ext cx="65406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Nunito"/>
                <a:ea typeface="Nunito"/>
                <a:cs typeface="Nunito"/>
                <a:sym typeface="Nunito"/>
              </a:rPr>
              <a:t>Test case 2</a:t>
            </a:r>
            <a:endParaRPr/>
          </a:p>
        </p:txBody>
      </p:sp>
      <p:pic>
        <p:nvPicPr>
          <p:cNvPr id="198" name="Shape 198"/>
          <p:cNvPicPr preferRelativeResize="0"/>
          <p:nvPr/>
        </p:nvPicPr>
        <p:blipFill>
          <a:blip r:embed="rId4">
            <a:alphaModFix/>
          </a:blip>
          <a:stretch>
            <a:fillRect/>
          </a:stretch>
        </p:blipFill>
        <p:spPr>
          <a:xfrm>
            <a:off x="3901025" y="1437150"/>
            <a:ext cx="4936701" cy="2622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Shape 203"/>
          <p:cNvPicPr preferRelativeResize="0"/>
          <p:nvPr/>
        </p:nvPicPr>
        <p:blipFill>
          <a:blip r:embed="rId3">
            <a:alphaModFix/>
          </a:blip>
          <a:stretch>
            <a:fillRect/>
          </a:stretch>
        </p:blipFill>
        <p:spPr>
          <a:xfrm>
            <a:off x="1967875" y="220150"/>
            <a:ext cx="5064049" cy="471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96375" y="215500"/>
            <a:ext cx="50424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Multithreaded Correctness</a:t>
            </a:r>
            <a:endParaRPr/>
          </a:p>
        </p:txBody>
      </p:sp>
      <p:pic>
        <p:nvPicPr>
          <p:cNvPr id="209" name="Shape 209"/>
          <p:cNvPicPr preferRelativeResize="0"/>
          <p:nvPr/>
        </p:nvPicPr>
        <p:blipFill>
          <a:blip r:embed="rId3">
            <a:alphaModFix/>
          </a:blip>
          <a:stretch>
            <a:fillRect/>
          </a:stretch>
        </p:blipFill>
        <p:spPr>
          <a:xfrm>
            <a:off x="225700" y="2641825"/>
            <a:ext cx="3514725" cy="1581150"/>
          </a:xfrm>
          <a:prstGeom prst="rect">
            <a:avLst/>
          </a:prstGeom>
          <a:noFill/>
          <a:ln>
            <a:noFill/>
          </a:ln>
        </p:spPr>
      </p:pic>
      <p:pic>
        <p:nvPicPr>
          <p:cNvPr id="210" name="Shape 210"/>
          <p:cNvPicPr preferRelativeResize="0"/>
          <p:nvPr/>
        </p:nvPicPr>
        <p:blipFill>
          <a:blip r:embed="rId4">
            <a:alphaModFix/>
          </a:blip>
          <a:stretch>
            <a:fillRect/>
          </a:stretch>
        </p:blipFill>
        <p:spPr>
          <a:xfrm>
            <a:off x="225700" y="4222975"/>
            <a:ext cx="4048125" cy="685800"/>
          </a:xfrm>
          <a:prstGeom prst="rect">
            <a:avLst/>
          </a:prstGeom>
          <a:noFill/>
          <a:ln>
            <a:noFill/>
          </a:ln>
        </p:spPr>
      </p:pic>
      <p:sp>
        <p:nvSpPr>
          <p:cNvPr id="211" name="Shape 211"/>
          <p:cNvSpPr txBox="1"/>
          <p:nvPr/>
        </p:nvSpPr>
        <p:spPr>
          <a:xfrm>
            <a:off x="344400" y="853575"/>
            <a:ext cx="4491300" cy="1436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100">
                <a:latin typeface="Calibri"/>
                <a:ea typeface="Calibri"/>
                <a:cs typeface="Calibri"/>
                <a:sym typeface="Calibri"/>
              </a:rPr>
              <a:t>Sun Bug #6231579 and Sun Bug #6178997:</a:t>
            </a:r>
            <a:endParaRPr b="1" sz="1100">
              <a:latin typeface="Calibri"/>
              <a:ea typeface="Calibri"/>
              <a:cs typeface="Calibri"/>
              <a:sym typeface="Calibri"/>
            </a:endParaRPr>
          </a:p>
          <a:p>
            <a:pPr indent="0" lvl="0" marL="0" rtl="0">
              <a:spcBef>
                <a:spcPts val="0"/>
              </a:spcBef>
              <a:spcAft>
                <a:spcPts val="0"/>
              </a:spcAft>
              <a:buNone/>
            </a:pPr>
            <a:r>
              <a:rPr lang="en" sz="1100">
                <a:latin typeface="Calibri"/>
                <a:ea typeface="Calibri"/>
                <a:cs typeface="Calibri"/>
                <a:sym typeface="Calibri"/>
              </a:rPr>
              <a:t>   Call to static DateFormat</a:t>
            </a:r>
            <a:endParaRPr sz="1100">
              <a:latin typeface="Calibri"/>
              <a:ea typeface="Calibri"/>
              <a:cs typeface="Calibri"/>
              <a:sym typeface="Calibri"/>
            </a:endParaRPr>
          </a:p>
          <a:p>
            <a:pPr indent="0" lvl="0" marL="0" rtl="0">
              <a:spcBef>
                <a:spcPts val="0"/>
              </a:spcBef>
              <a:spcAft>
                <a:spcPts val="0"/>
              </a:spcAft>
              <a:buNone/>
            </a:pPr>
            <a:r>
              <a:rPr b="1" lang="en" sz="1100">
                <a:latin typeface="Calibri"/>
                <a:ea typeface="Calibri"/>
                <a:cs typeface="Calibri"/>
                <a:sym typeface="Calibri"/>
              </a:rPr>
              <a:t>Calling Locations:</a:t>
            </a:r>
            <a:endParaRPr b="1" sz="1100">
              <a:latin typeface="Calibri"/>
              <a:ea typeface="Calibri"/>
              <a:cs typeface="Calibri"/>
              <a:sym typeface="Calibri"/>
            </a:endParaRPr>
          </a:p>
          <a:p>
            <a:pPr indent="0" lvl="0" marL="0" rtl="0">
              <a:spcBef>
                <a:spcPts val="0"/>
              </a:spcBef>
              <a:spcAft>
                <a:spcPts val="0"/>
              </a:spcAft>
              <a:buNone/>
            </a:pPr>
            <a:r>
              <a:rPr lang="en" sz="1100">
                <a:latin typeface="Calibri"/>
                <a:ea typeface="Calibri"/>
                <a:cs typeface="Calibri"/>
                <a:sym typeface="Calibri"/>
              </a:rPr>
              <a:t>   org.gjt.sp.jedit.io.FileVFS$LocalFile.getExtendedAttribute(String)</a:t>
            </a:r>
            <a:endParaRPr sz="1100">
              <a:latin typeface="Calibri"/>
              <a:ea typeface="Calibri"/>
              <a:cs typeface="Calibri"/>
              <a:sym typeface="Calibri"/>
            </a:endParaRPr>
          </a:p>
          <a:p>
            <a:pPr indent="0" lvl="0" marL="0">
              <a:spcBef>
                <a:spcPts val="0"/>
              </a:spcBef>
              <a:spcAft>
                <a:spcPts val="0"/>
              </a:spcAft>
              <a:buNone/>
            </a:pPr>
            <a:r>
              <a:rPr lang="en" sz="1100">
                <a:latin typeface="Calibri"/>
                <a:ea typeface="Calibri"/>
                <a:cs typeface="Calibri"/>
                <a:sym typeface="Calibri"/>
              </a:rPr>
              <a:t>   org.gjt.sp.util.Log._log(int, String, String)</a:t>
            </a:r>
            <a:endParaRPr sz="1100">
              <a:latin typeface="Calibri"/>
              <a:ea typeface="Calibri"/>
              <a:cs typeface="Calibri"/>
              <a:sym typeface="Calibri"/>
            </a:endParaRPr>
          </a:p>
          <a:p>
            <a:pPr indent="0" lvl="0" marL="0">
              <a:spcBef>
                <a:spcPts val="0"/>
              </a:spcBef>
              <a:spcAft>
                <a:spcPts val="0"/>
              </a:spcAft>
              <a:buNone/>
            </a:pPr>
            <a:r>
              <a:rPr b="1" lang="en" sz="1100">
                <a:latin typeface="Calibri"/>
                <a:ea typeface="Calibri"/>
                <a:cs typeface="Calibri"/>
                <a:sym typeface="Calibri"/>
              </a:rPr>
              <a:t>Classification:</a:t>
            </a:r>
            <a:endParaRPr b="1" sz="1100">
              <a:latin typeface="Calibri"/>
              <a:ea typeface="Calibri"/>
              <a:cs typeface="Calibri"/>
              <a:sym typeface="Calibri"/>
            </a:endParaRPr>
          </a:p>
          <a:p>
            <a:pPr indent="0" lvl="0" marL="0" rtl="0">
              <a:spcBef>
                <a:spcPts val="0"/>
              </a:spcBef>
              <a:spcAft>
                <a:spcPts val="0"/>
              </a:spcAft>
              <a:buNone/>
            </a:pPr>
            <a:r>
              <a:rPr lang="en" sz="1100">
                <a:latin typeface="Calibri"/>
                <a:ea typeface="Calibri"/>
                <a:cs typeface="Calibri"/>
                <a:sym typeface="Calibri"/>
              </a:rPr>
              <a:t>   High Confidence Multithreaded Correctness</a:t>
            </a:r>
            <a:endParaRPr sz="1100">
              <a:latin typeface="Calibri"/>
              <a:ea typeface="Calibri"/>
              <a:cs typeface="Calibri"/>
              <a:sym typeface="Calibri"/>
            </a:endParaRPr>
          </a:p>
        </p:txBody>
      </p:sp>
      <p:sp>
        <p:nvSpPr>
          <p:cNvPr id="212" name="Shape 212"/>
          <p:cNvSpPr txBox="1"/>
          <p:nvPr/>
        </p:nvSpPr>
        <p:spPr>
          <a:xfrm>
            <a:off x="196375" y="2298425"/>
            <a:ext cx="2667000" cy="30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Original Code:</a:t>
            </a:r>
            <a:endParaRPr b="1"/>
          </a:p>
        </p:txBody>
      </p:sp>
      <p:pic>
        <p:nvPicPr>
          <p:cNvPr id="213" name="Shape 213"/>
          <p:cNvPicPr preferRelativeResize="0"/>
          <p:nvPr/>
        </p:nvPicPr>
        <p:blipFill>
          <a:blip r:embed="rId5">
            <a:alphaModFix/>
          </a:blip>
          <a:stretch>
            <a:fillRect/>
          </a:stretch>
        </p:blipFill>
        <p:spPr>
          <a:xfrm>
            <a:off x="4082575" y="3475150"/>
            <a:ext cx="3619500" cy="609600"/>
          </a:xfrm>
          <a:prstGeom prst="rect">
            <a:avLst/>
          </a:prstGeom>
          <a:noFill/>
          <a:ln>
            <a:noFill/>
          </a:ln>
        </p:spPr>
      </p:pic>
      <p:sp>
        <p:nvSpPr>
          <p:cNvPr id="214" name="Shape 214"/>
          <p:cNvSpPr txBox="1"/>
          <p:nvPr/>
        </p:nvSpPr>
        <p:spPr>
          <a:xfrm>
            <a:off x="4082575" y="2265725"/>
            <a:ext cx="2044200" cy="36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Fixed Code:</a:t>
            </a:r>
            <a:endParaRPr b="1"/>
          </a:p>
        </p:txBody>
      </p:sp>
      <p:pic>
        <p:nvPicPr>
          <p:cNvPr id="215" name="Shape 215"/>
          <p:cNvPicPr preferRelativeResize="0"/>
          <p:nvPr/>
        </p:nvPicPr>
        <p:blipFill>
          <a:blip r:embed="rId6">
            <a:alphaModFix/>
          </a:blip>
          <a:stretch>
            <a:fillRect/>
          </a:stretch>
        </p:blipFill>
        <p:spPr>
          <a:xfrm>
            <a:off x="4082576" y="2641823"/>
            <a:ext cx="4756600" cy="726500"/>
          </a:xfrm>
          <a:prstGeom prst="rect">
            <a:avLst/>
          </a:prstGeom>
          <a:noFill/>
          <a:ln>
            <a:noFill/>
          </a:ln>
        </p:spPr>
      </p:pic>
      <p:sp>
        <p:nvSpPr>
          <p:cNvPr id="216" name="Shape 216"/>
          <p:cNvSpPr txBox="1"/>
          <p:nvPr/>
        </p:nvSpPr>
        <p:spPr>
          <a:xfrm>
            <a:off x="5238750" y="1244225"/>
            <a:ext cx="3143100" cy="1054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100">
                <a:latin typeface="Calibri"/>
                <a:ea typeface="Calibri"/>
                <a:cs typeface="Calibri"/>
                <a:sym typeface="Calibri"/>
              </a:rPr>
              <a:t>Fix Description:</a:t>
            </a:r>
            <a:endParaRPr b="1" sz="1100">
              <a:latin typeface="Calibri"/>
              <a:ea typeface="Calibri"/>
              <a:cs typeface="Calibri"/>
              <a:sym typeface="Calibri"/>
            </a:endParaRPr>
          </a:p>
          <a:p>
            <a:pPr indent="0" lvl="0" marL="0">
              <a:spcBef>
                <a:spcPts val="0"/>
              </a:spcBef>
              <a:spcAft>
                <a:spcPts val="0"/>
              </a:spcAft>
              <a:buNone/>
            </a:pPr>
            <a:r>
              <a:rPr lang="en" sz="1100">
                <a:latin typeface="Calibri"/>
                <a:ea typeface="Calibri"/>
                <a:cs typeface="Calibri"/>
                <a:sym typeface="Calibri"/>
              </a:rPr>
              <a:t>Encapsulated the DateFormat objects in Java’s Synchronized() block, ensuring only one thread can access the object at a time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819150" y="259450"/>
            <a:ext cx="7505700" cy="660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Improvements</a:t>
            </a:r>
            <a:endParaRPr/>
          </a:p>
        </p:txBody>
      </p:sp>
      <p:sp>
        <p:nvSpPr>
          <p:cNvPr id="222" name="Shape 222"/>
          <p:cNvSpPr txBox="1"/>
          <p:nvPr/>
        </p:nvSpPr>
        <p:spPr>
          <a:xfrm>
            <a:off x="819150" y="920050"/>
            <a:ext cx="7563000" cy="3297300"/>
          </a:xfrm>
          <a:prstGeom prst="rect">
            <a:avLst/>
          </a:prstGeom>
          <a:noFill/>
          <a:ln>
            <a:noFill/>
          </a:ln>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Reliability</a:t>
            </a:r>
            <a:endParaRPr sz="1800">
              <a:latin typeface="Times New Roman"/>
              <a:ea typeface="Times New Roman"/>
              <a:cs typeface="Times New Roman"/>
              <a:sym typeface="Times New Roman"/>
            </a:endParaRPr>
          </a:p>
          <a:p>
            <a:pPr indent="-342900" lvl="1" marL="9144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85 FindBugs hits were addressed and fixed</a:t>
            </a:r>
            <a:endParaRPr sz="1800">
              <a:latin typeface="Times New Roman"/>
              <a:ea typeface="Times New Roman"/>
              <a:cs typeface="Times New Roman"/>
              <a:sym typeface="Times New Roman"/>
            </a:endParaRPr>
          </a:p>
          <a:p>
            <a:pPr indent="-342900" lvl="1" marL="9144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Approximately 222 open bugs on the Sourceforge bug tracker</a:t>
            </a:r>
            <a:endParaRPr sz="1800">
              <a:latin typeface="Times New Roman"/>
              <a:ea typeface="Times New Roman"/>
              <a:cs typeface="Times New Roman"/>
              <a:sym typeface="Times New Roman"/>
            </a:endParaRPr>
          </a:p>
          <a:p>
            <a:pPr indent="-342900" lvl="0" marL="4572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Security</a:t>
            </a:r>
            <a:endParaRPr sz="1800">
              <a:latin typeface="Times New Roman"/>
              <a:ea typeface="Times New Roman"/>
              <a:cs typeface="Times New Roman"/>
              <a:sym typeface="Times New Roman"/>
            </a:endParaRPr>
          </a:p>
          <a:p>
            <a:pPr indent="-342900" lvl="1" marL="9144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Reliance on proper calling of the method functions. Defensive coding &amp; sanity checks will reduce possibility of system entering error state</a:t>
            </a:r>
            <a:endParaRPr sz="1800">
              <a:latin typeface="Times New Roman"/>
              <a:ea typeface="Times New Roman"/>
              <a:cs typeface="Times New Roman"/>
              <a:sym typeface="Times New Roman"/>
            </a:endParaRPr>
          </a:p>
          <a:p>
            <a:pPr indent="-342900" lvl="0" marL="4572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Standards Compliance</a:t>
            </a:r>
            <a:endParaRPr sz="1800">
              <a:latin typeface="Times New Roman"/>
              <a:ea typeface="Times New Roman"/>
              <a:cs typeface="Times New Roman"/>
              <a:sym typeface="Times New Roman"/>
            </a:endParaRPr>
          </a:p>
          <a:p>
            <a:pPr indent="-342900" lvl="1" marL="914400" rtl="0">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Comments in the code indicate that the coder is unsatisfied with the coding style used. Refactoring can be done to bring it into compliance with existing Java standards</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References</a:t>
            </a:r>
            <a:endParaRPr/>
          </a:p>
        </p:txBody>
      </p:sp>
      <p:sp>
        <p:nvSpPr>
          <p:cNvPr id="228" name="Shape 228"/>
          <p:cNvSpPr txBox="1"/>
          <p:nvPr/>
        </p:nvSpPr>
        <p:spPr>
          <a:xfrm>
            <a:off x="1006550" y="2031225"/>
            <a:ext cx="3210900" cy="1751400"/>
          </a:xfrm>
          <a:prstGeom prst="rect">
            <a:avLst/>
          </a:prstGeom>
          <a:noFill/>
          <a:ln>
            <a:noFill/>
          </a:ln>
        </p:spPr>
        <p:txBody>
          <a:bodyPr anchorCtr="0" anchor="t" bIns="91425" lIns="91425" spcFirstLastPara="1" rIns="91425" wrap="square" tIns="91425">
            <a:noAutofit/>
          </a:bodyPr>
          <a:lstStyle/>
          <a:p>
            <a:pPr indent="0" lvl="0" marL="0">
              <a:lnSpc>
                <a:spcPct val="150000"/>
              </a:lnSpc>
              <a:spcBef>
                <a:spcPts val="0"/>
              </a:spcBef>
              <a:spcAft>
                <a:spcPts val="0"/>
              </a:spcAft>
              <a:buNone/>
            </a:pPr>
            <a:r>
              <a:rPr lang="en"/>
              <a:t>http://jedit.org/</a:t>
            </a:r>
            <a:endParaRPr/>
          </a:p>
          <a:p>
            <a:pPr indent="0" lvl="0" marL="0">
              <a:lnSpc>
                <a:spcPct val="150000"/>
              </a:lnSpc>
              <a:spcBef>
                <a:spcPts val="0"/>
              </a:spcBef>
              <a:spcAft>
                <a:spcPts val="0"/>
              </a:spcAft>
              <a:buNone/>
            </a:pPr>
            <a:r>
              <a:rPr lang="en"/>
              <a:t>https://www.jetbrains.com/idea/</a:t>
            </a:r>
            <a:endParaRPr/>
          </a:p>
          <a:p>
            <a:pPr indent="0" lvl="0" marL="0" rtl="0">
              <a:lnSpc>
                <a:spcPct val="150000"/>
              </a:lnSpc>
              <a:spcBef>
                <a:spcPts val="0"/>
              </a:spcBef>
              <a:spcAft>
                <a:spcPts val="0"/>
              </a:spcAft>
              <a:buNone/>
            </a:pPr>
            <a:r>
              <a:rPr lang="en"/>
              <a:t>http://findbugs.sourceforge.net/</a:t>
            </a:r>
            <a:endParaRPr/>
          </a:p>
          <a:p>
            <a:pPr indent="0" lvl="0" marL="0">
              <a:lnSpc>
                <a:spcPct val="150000"/>
              </a:lnSpc>
              <a:spcBef>
                <a:spcPts val="0"/>
              </a:spcBef>
              <a:spcAft>
                <a:spcPts val="0"/>
              </a:spcAft>
              <a:buNone/>
            </a:pPr>
            <a:r>
              <a:rPr lang="en"/>
              <a:t>https://sourceforge.net/p/jedit/bugs/</a:t>
            </a:r>
            <a:endParaRPr/>
          </a:p>
          <a:p>
            <a:pPr indent="0" lvl="0" marL="0">
              <a:lnSpc>
                <a:spcPct val="15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Outline</a:t>
            </a:r>
            <a:endParaRPr/>
          </a:p>
        </p:txBody>
      </p:sp>
      <p:sp>
        <p:nvSpPr>
          <p:cNvPr id="137" name="Shape 137"/>
          <p:cNvSpPr txBox="1"/>
          <p:nvPr/>
        </p:nvSpPr>
        <p:spPr>
          <a:xfrm>
            <a:off x="243525" y="1763700"/>
            <a:ext cx="8634000" cy="3084600"/>
          </a:xfrm>
          <a:prstGeom prst="rect">
            <a:avLst/>
          </a:prstGeom>
          <a:noFill/>
          <a:ln>
            <a:noFill/>
          </a:ln>
        </p:spPr>
        <p:txBody>
          <a:bodyPr anchorCtr="0" anchor="t" bIns="91425" lIns="91425" spcFirstLastPara="1" rIns="91425" wrap="square" tIns="91425">
            <a:noAutofit/>
          </a:bodyPr>
          <a:lstStyle/>
          <a:p>
            <a:pPr indent="-419100" lvl="0" marL="457200" rtl="0">
              <a:spcBef>
                <a:spcPts val="0"/>
              </a:spcBef>
              <a:spcAft>
                <a:spcPts val="0"/>
              </a:spcAft>
              <a:buSzPts val="3000"/>
              <a:buFont typeface="Times New Roman"/>
              <a:buChar char="-"/>
            </a:pPr>
            <a:r>
              <a:rPr lang="en" sz="3000">
                <a:latin typeface="Times New Roman"/>
                <a:ea typeface="Times New Roman"/>
                <a:cs typeface="Times New Roman"/>
                <a:sym typeface="Times New Roman"/>
              </a:rPr>
              <a:t>Introduction</a:t>
            </a:r>
            <a:endParaRPr sz="3000">
              <a:latin typeface="Times New Roman"/>
              <a:ea typeface="Times New Roman"/>
              <a:cs typeface="Times New Roman"/>
              <a:sym typeface="Times New Roman"/>
            </a:endParaRPr>
          </a:p>
          <a:p>
            <a:pPr indent="-419100" lvl="0" marL="457200" rtl="0">
              <a:spcBef>
                <a:spcPts val="0"/>
              </a:spcBef>
              <a:spcAft>
                <a:spcPts val="0"/>
              </a:spcAft>
              <a:buSzPts val="3000"/>
              <a:buFont typeface="Times New Roman"/>
              <a:buChar char="-"/>
            </a:pPr>
            <a:r>
              <a:rPr lang="en" sz="3000">
                <a:latin typeface="Times New Roman"/>
                <a:ea typeface="Times New Roman"/>
                <a:cs typeface="Times New Roman"/>
                <a:sym typeface="Times New Roman"/>
              </a:rPr>
              <a:t>Testing </a:t>
            </a:r>
            <a:r>
              <a:rPr lang="en" sz="3000">
                <a:latin typeface="Times New Roman"/>
                <a:ea typeface="Times New Roman"/>
                <a:cs typeface="Times New Roman"/>
                <a:sym typeface="Times New Roman"/>
              </a:rPr>
              <a:t>Methodology</a:t>
            </a:r>
            <a:endParaRPr sz="3000">
              <a:latin typeface="Times New Roman"/>
              <a:ea typeface="Times New Roman"/>
              <a:cs typeface="Times New Roman"/>
              <a:sym typeface="Times New Roman"/>
            </a:endParaRPr>
          </a:p>
          <a:p>
            <a:pPr indent="-419100" lvl="0" marL="457200" rtl="0">
              <a:spcBef>
                <a:spcPts val="0"/>
              </a:spcBef>
              <a:spcAft>
                <a:spcPts val="0"/>
              </a:spcAft>
              <a:buSzPts val="3000"/>
              <a:buFont typeface="Times New Roman"/>
              <a:buChar char="-"/>
            </a:pPr>
            <a:r>
              <a:rPr lang="en" sz="3000">
                <a:latin typeface="Times New Roman"/>
                <a:ea typeface="Times New Roman"/>
                <a:cs typeface="Times New Roman"/>
                <a:sym typeface="Times New Roman"/>
              </a:rPr>
              <a:t>Fix Examples</a:t>
            </a:r>
            <a:endParaRPr sz="3000">
              <a:latin typeface="Times New Roman"/>
              <a:ea typeface="Times New Roman"/>
              <a:cs typeface="Times New Roman"/>
              <a:sym typeface="Times New Roman"/>
            </a:endParaRPr>
          </a:p>
          <a:p>
            <a:pPr indent="0" lvl="0" marL="457200" rtl="0">
              <a:spcBef>
                <a:spcPts val="0"/>
              </a:spcBef>
              <a:spcAft>
                <a:spcPts val="0"/>
              </a:spcAft>
              <a:buNone/>
            </a:pPr>
            <a:r>
              <a:rPr lang="en" sz="3000">
                <a:latin typeface="Times New Roman"/>
                <a:ea typeface="Times New Roman"/>
                <a:cs typeface="Times New Roman"/>
                <a:sym typeface="Times New Roman"/>
              </a:rPr>
              <a:t>Test Cases Example</a:t>
            </a:r>
            <a:endParaRPr sz="3000">
              <a:latin typeface="Times New Roman"/>
              <a:ea typeface="Times New Roman"/>
              <a:cs typeface="Times New Roman"/>
              <a:sym typeface="Times New Roman"/>
            </a:endParaRPr>
          </a:p>
          <a:p>
            <a:pPr indent="0" lvl="0" marL="0" rtl="0">
              <a:spcBef>
                <a:spcPts val="0"/>
              </a:spcBef>
              <a:spcAft>
                <a:spcPts val="0"/>
              </a:spcAft>
              <a:buNone/>
            </a:pPr>
            <a:r>
              <a:t/>
            </a:r>
            <a:endParaRPr/>
          </a:p>
          <a:p>
            <a:pPr indent="0" lvl="0" marL="0">
              <a:spcBef>
                <a:spcPts val="0"/>
              </a:spcBef>
              <a:spcAft>
                <a:spcPts val="0"/>
              </a:spcAft>
              <a:buNone/>
            </a:pPr>
            <a:r>
              <a:t/>
            </a:r>
            <a:endParaRPr/>
          </a:p>
        </p:txBody>
      </p:sp>
      <p:pic>
        <p:nvPicPr>
          <p:cNvPr id="138" name="Shape 138"/>
          <p:cNvPicPr preferRelativeResize="0"/>
          <p:nvPr/>
        </p:nvPicPr>
        <p:blipFill>
          <a:blip r:embed="rId3">
            <a:alphaModFix/>
          </a:blip>
          <a:stretch>
            <a:fillRect/>
          </a:stretch>
        </p:blipFill>
        <p:spPr>
          <a:xfrm>
            <a:off x="7134050" y="3263500"/>
            <a:ext cx="1677600" cy="154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Introduction </a:t>
            </a:r>
            <a:endParaRPr/>
          </a:p>
        </p:txBody>
      </p:sp>
      <p:sp>
        <p:nvSpPr>
          <p:cNvPr id="144" name="Shape 144"/>
          <p:cNvSpPr txBox="1"/>
          <p:nvPr/>
        </p:nvSpPr>
        <p:spPr>
          <a:xfrm>
            <a:off x="201300" y="1797450"/>
            <a:ext cx="4821300" cy="3167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jEdit is a mature programmer's text editor</a:t>
            </a:r>
            <a:endParaRPr/>
          </a:p>
          <a:p>
            <a:pPr indent="0" lvl="0" marL="0">
              <a:spcBef>
                <a:spcPts val="0"/>
              </a:spcBef>
              <a:spcAft>
                <a:spcPts val="0"/>
              </a:spcAft>
              <a:buNone/>
            </a:pPr>
            <a:r>
              <a:t/>
            </a:r>
            <a:endParaRPr/>
          </a:p>
          <a:p>
            <a:pPr indent="0" lvl="0" marL="0">
              <a:spcBef>
                <a:spcPts val="0"/>
              </a:spcBef>
              <a:spcAft>
                <a:spcPts val="0"/>
              </a:spcAft>
              <a:buNone/>
            </a:pPr>
            <a:r>
              <a:rPr lang="en"/>
              <a:t>Some of jEdit's features include:</a:t>
            </a:r>
            <a:endParaRPr/>
          </a:p>
          <a:p>
            <a:pPr indent="0" lvl="0" marL="0" rtl="0">
              <a:spcBef>
                <a:spcPts val="0"/>
              </a:spcBef>
              <a:spcAft>
                <a:spcPts val="0"/>
              </a:spcAft>
              <a:buNone/>
            </a:pPr>
            <a:r>
              <a:t/>
            </a:r>
            <a:endParaRPr/>
          </a:p>
          <a:p>
            <a:pPr indent="-317500" lvl="0" marL="457200" rtl="0">
              <a:spcBef>
                <a:spcPts val="0"/>
              </a:spcBef>
              <a:spcAft>
                <a:spcPts val="0"/>
              </a:spcAft>
              <a:buSzPts val="1400"/>
              <a:buChar char="-"/>
            </a:pPr>
            <a:r>
              <a:rPr lang="en"/>
              <a:t>Written in Java</a:t>
            </a:r>
            <a:endParaRPr/>
          </a:p>
          <a:p>
            <a:pPr indent="-317500" lvl="0" marL="457200" rtl="0">
              <a:spcBef>
                <a:spcPts val="0"/>
              </a:spcBef>
              <a:spcAft>
                <a:spcPts val="0"/>
              </a:spcAft>
              <a:buSzPts val="1400"/>
              <a:buChar char="-"/>
            </a:pPr>
            <a:r>
              <a:rPr lang="en"/>
              <a:t>Copy and paste with an unlimited number of clipboards (known as "registers")</a:t>
            </a:r>
            <a:endParaRPr/>
          </a:p>
          <a:p>
            <a:pPr indent="-317500" lvl="0" marL="457200" rtl="0">
              <a:spcBef>
                <a:spcPts val="0"/>
              </a:spcBef>
              <a:spcAft>
                <a:spcPts val="0"/>
              </a:spcAft>
              <a:buSzPts val="1400"/>
              <a:buChar char="-"/>
            </a:pPr>
            <a:r>
              <a:rPr lang="en"/>
              <a:t>Rich set of keyboard commands for manipulating entire words, lines and paragraphs at a time</a:t>
            </a:r>
            <a:endParaRPr/>
          </a:p>
          <a:p>
            <a:pPr indent="-317500" lvl="0" marL="457200" rtl="0">
              <a:spcBef>
                <a:spcPts val="0"/>
              </a:spcBef>
              <a:spcAft>
                <a:spcPts val="0"/>
              </a:spcAft>
              <a:buSzPts val="1400"/>
              <a:buChar char="-"/>
            </a:pPr>
            <a:r>
              <a:rPr lang="en"/>
              <a:t>Plug-ins to customize the application for individual use </a:t>
            </a:r>
            <a:endParaRPr/>
          </a:p>
        </p:txBody>
      </p:sp>
      <p:pic>
        <p:nvPicPr>
          <p:cNvPr id="145" name="Shape 145"/>
          <p:cNvPicPr preferRelativeResize="0"/>
          <p:nvPr/>
        </p:nvPicPr>
        <p:blipFill>
          <a:blip r:embed="rId3">
            <a:alphaModFix/>
          </a:blip>
          <a:stretch>
            <a:fillRect/>
          </a:stretch>
        </p:blipFill>
        <p:spPr>
          <a:xfrm>
            <a:off x="4956225" y="1721200"/>
            <a:ext cx="3959174" cy="316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819150" y="18823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t>Testing Methodology</a:t>
            </a:r>
            <a:endParaRPr b="1"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Shape 155"/>
          <p:cNvPicPr preferRelativeResize="0"/>
          <p:nvPr/>
        </p:nvPicPr>
        <p:blipFill rotWithShape="1">
          <a:blip r:embed="rId3">
            <a:alphaModFix/>
          </a:blip>
          <a:srcRect b="20369" l="0" r="0" t="0"/>
          <a:stretch/>
        </p:blipFill>
        <p:spPr>
          <a:xfrm>
            <a:off x="3276675" y="239550"/>
            <a:ext cx="5641400" cy="3734325"/>
          </a:xfrm>
          <a:prstGeom prst="rect">
            <a:avLst/>
          </a:prstGeom>
          <a:noFill/>
          <a:ln>
            <a:noFill/>
          </a:ln>
        </p:spPr>
      </p:pic>
      <p:pic>
        <p:nvPicPr>
          <p:cNvPr id="156" name="Shape 156"/>
          <p:cNvPicPr preferRelativeResize="0"/>
          <p:nvPr/>
        </p:nvPicPr>
        <p:blipFill>
          <a:blip r:embed="rId4">
            <a:alphaModFix/>
          </a:blip>
          <a:stretch>
            <a:fillRect/>
          </a:stretch>
        </p:blipFill>
        <p:spPr>
          <a:xfrm>
            <a:off x="248713" y="257050"/>
            <a:ext cx="2998150" cy="2923200"/>
          </a:xfrm>
          <a:prstGeom prst="rect">
            <a:avLst/>
          </a:prstGeom>
          <a:noFill/>
          <a:ln>
            <a:noFill/>
          </a:ln>
        </p:spPr>
      </p:pic>
      <p:pic>
        <p:nvPicPr>
          <p:cNvPr id="157" name="Shape 157"/>
          <p:cNvPicPr preferRelativeResize="0"/>
          <p:nvPr/>
        </p:nvPicPr>
        <p:blipFill>
          <a:blip r:embed="rId5">
            <a:alphaModFix/>
          </a:blip>
          <a:stretch>
            <a:fillRect/>
          </a:stretch>
        </p:blipFill>
        <p:spPr>
          <a:xfrm>
            <a:off x="873288" y="3180250"/>
            <a:ext cx="1749024" cy="1749024"/>
          </a:xfrm>
          <a:prstGeom prst="rect">
            <a:avLst/>
          </a:prstGeom>
          <a:noFill/>
          <a:ln>
            <a:noFill/>
          </a:ln>
        </p:spPr>
      </p:pic>
      <p:sp>
        <p:nvSpPr>
          <p:cNvPr id="158" name="Shape 158"/>
          <p:cNvSpPr txBox="1"/>
          <p:nvPr/>
        </p:nvSpPr>
        <p:spPr>
          <a:xfrm>
            <a:off x="3276675" y="4014150"/>
            <a:ext cx="5641500" cy="91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To not break the relationship between the functions and/or classes:</a:t>
            </a:r>
            <a:endParaRPr/>
          </a:p>
          <a:p>
            <a:pPr indent="0" lvl="0" marL="0">
              <a:spcBef>
                <a:spcPts val="1000"/>
              </a:spcBef>
              <a:spcAft>
                <a:spcPts val="0"/>
              </a:spcAft>
              <a:buNone/>
            </a:pPr>
            <a:r>
              <a:rPr lang="en"/>
              <a:t>We avoided bugs related to best practices that might change the function or class declaration.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Shape 163"/>
          <p:cNvPicPr preferRelativeResize="0"/>
          <p:nvPr/>
        </p:nvPicPr>
        <p:blipFill>
          <a:blip r:embed="rId3">
            <a:alphaModFix/>
          </a:blip>
          <a:stretch>
            <a:fillRect/>
          </a:stretch>
        </p:blipFill>
        <p:spPr>
          <a:xfrm>
            <a:off x="938925" y="895725"/>
            <a:ext cx="1524000" cy="609600"/>
          </a:xfrm>
          <a:prstGeom prst="rect">
            <a:avLst/>
          </a:prstGeom>
          <a:noFill/>
          <a:ln>
            <a:noFill/>
          </a:ln>
        </p:spPr>
      </p:pic>
      <p:sp>
        <p:nvSpPr>
          <p:cNvPr id="164" name="Shape 164"/>
          <p:cNvSpPr txBox="1"/>
          <p:nvPr/>
        </p:nvSpPr>
        <p:spPr>
          <a:xfrm>
            <a:off x="819150" y="1588100"/>
            <a:ext cx="6156300" cy="31104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800">
                <a:latin typeface="Calibri"/>
                <a:ea typeface="Calibri"/>
                <a:cs typeface="Calibri"/>
                <a:sym typeface="Calibri"/>
              </a:rPr>
              <a:t>In order not to break the relationship between functions and classes, we followed these steps:</a:t>
            </a:r>
            <a:endParaRPr b="1" sz="1800">
              <a:latin typeface="Calibri"/>
              <a:ea typeface="Calibri"/>
              <a:cs typeface="Calibri"/>
              <a:sym typeface="Calibri"/>
            </a:endParaRPr>
          </a:p>
          <a:p>
            <a:pPr indent="-342900" lvl="0" marL="457200">
              <a:lnSpc>
                <a:spcPct val="115000"/>
              </a:lnSpc>
              <a:spcBef>
                <a:spcPts val="0"/>
              </a:spcBef>
              <a:spcAft>
                <a:spcPts val="0"/>
              </a:spcAft>
              <a:buSzPts val="1800"/>
              <a:buFont typeface="Calibri"/>
              <a:buChar char="●"/>
            </a:pPr>
            <a:r>
              <a:rPr lang="en" sz="1800">
                <a:latin typeface="Calibri"/>
                <a:ea typeface="Calibri"/>
                <a:cs typeface="Calibri"/>
                <a:sym typeface="Calibri"/>
              </a:rPr>
              <a:t>Write</a:t>
            </a:r>
            <a:r>
              <a:rPr lang="en" sz="1800">
                <a:latin typeface="Calibri"/>
                <a:ea typeface="Calibri"/>
                <a:cs typeface="Calibri"/>
                <a:sym typeface="Calibri"/>
              </a:rPr>
              <a:t> test cases</a:t>
            </a:r>
            <a:endParaRPr sz="1800">
              <a:latin typeface="Calibri"/>
              <a:ea typeface="Calibri"/>
              <a:cs typeface="Calibri"/>
              <a:sym typeface="Calibri"/>
            </a:endParaRPr>
          </a:p>
          <a:p>
            <a:pPr indent="-342900" lvl="0" marL="457200">
              <a:lnSpc>
                <a:spcPct val="115000"/>
              </a:lnSpc>
              <a:spcBef>
                <a:spcPts val="0"/>
              </a:spcBef>
              <a:spcAft>
                <a:spcPts val="0"/>
              </a:spcAft>
              <a:buSzPts val="1800"/>
              <a:buFont typeface="Calibri"/>
              <a:buChar char="●"/>
            </a:pPr>
            <a:r>
              <a:rPr lang="en" sz="1800">
                <a:latin typeface="Calibri"/>
                <a:ea typeface="Calibri"/>
                <a:cs typeface="Calibri"/>
                <a:sym typeface="Calibri"/>
              </a:rPr>
              <a:t>Test</a:t>
            </a:r>
            <a:endParaRPr sz="1800">
              <a:latin typeface="Calibri"/>
              <a:ea typeface="Calibri"/>
              <a:cs typeface="Calibri"/>
              <a:sym typeface="Calibri"/>
            </a:endParaRPr>
          </a:p>
          <a:p>
            <a:pPr indent="-342900" lvl="0" marL="457200">
              <a:lnSpc>
                <a:spcPct val="115000"/>
              </a:lnSpc>
              <a:spcBef>
                <a:spcPts val="0"/>
              </a:spcBef>
              <a:spcAft>
                <a:spcPts val="0"/>
              </a:spcAft>
              <a:buSzPts val="1800"/>
              <a:buFont typeface="Calibri"/>
              <a:buChar char="●"/>
            </a:pPr>
            <a:r>
              <a:rPr lang="en" sz="1800">
                <a:latin typeface="Calibri"/>
                <a:ea typeface="Calibri"/>
                <a:cs typeface="Calibri"/>
                <a:sym typeface="Calibri"/>
              </a:rPr>
              <a:t>Modify</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Test</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lang="en" sz="1800">
                <a:latin typeface="Calibri"/>
                <a:ea typeface="Calibri"/>
                <a:cs typeface="Calibri"/>
                <a:sym typeface="Calibri"/>
              </a:rPr>
              <a:t>We used the test cases to test for Small modifications in the classes.</a:t>
            </a:r>
            <a:endParaRPr sz="1800">
              <a:latin typeface="Calibri"/>
              <a:ea typeface="Calibri"/>
              <a:cs typeface="Calibri"/>
              <a:sym typeface="Calibri"/>
            </a:endParaRPr>
          </a:p>
          <a:p>
            <a:pPr indent="-342900" lvl="0" marL="457200" rtl="0">
              <a:lnSpc>
                <a:spcPct val="115000"/>
              </a:lnSpc>
              <a:spcBef>
                <a:spcPts val="0"/>
              </a:spcBef>
              <a:spcAft>
                <a:spcPts val="0"/>
              </a:spcAft>
              <a:buSzPts val="1800"/>
              <a:buFont typeface="Calibri"/>
              <a:buChar char="-"/>
            </a:pPr>
            <a:r>
              <a:rPr b="1" lang="en" sz="1800">
                <a:latin typeface="Calibri"/>
                <a:ea typeface="Calibri"/>
                <a:cs typeface="Calibri"/>
                <a:sym typeface="Calibri"/>
              </a:rPr>
              <a:t>T</a:t>
            </a:r>
            <a:r>
              <a:rPr b="1" lang="en" sz="1800">
                <a:latin typeface="Calibri"/>
                <a:ea typeface="Calibri"/>
                <a:cs typeface="Calibri"/>
                <a:sym typeface="Calibri"/>
              </a:rPr>
              <a:t>est Data</a:t>
            </a:r>
            <a:r>
              <a:rPr lang="en" sz="1800">
                <a:latin typeface="Calibri"/>
                <a:ea typeface="Calibri"/>
                <a:cs typeface="Calibri"/>
                <a:sym typeface="Calibri"/>
              </a:rPr>
              <a:t> where selected manually</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19150" y="188235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b="1" lang="en" sz="3600"/>
              <a:t>Fix Examples</a:t>
            </a:r>
            <a:endParaRPr b="1"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endParaRPr/>
          </a:p>
        </p:txBody>
      </p:sp>
      <p:pic>
        <p:nvPicPr>
          <p:cNvPr id="175" name="Shape 175"/>
          <p:cNvPicPr preferRelativeResize="0"/>
          <p:nvPr/>
        </p:nvPicPr>
        <p:blipFill>
          <a:blip r:embed="rId3">
            <a:alphaModFix/>
          </a:blip>
          <a:stretch>
            <a:fillRect/>
          </a:stretch>
        </p:blipFill>
        <p:spPr>
          <a:xfrm>
            <a:off x="209375" y="1524008"/>
            <a:ext cx="5095800" cy="2095492"/>
          </a:xfrm>
          <a:prstGeom prst="rect">
            <a:avLst/>
          </a:prstGeom>
          <a:noFill/>
          <a:ln>
            <a:noFill/>
          </a:ln>
        </p:spPr>
      </p:pic>
      <p:pic>
        <p:nvPicPr>
          <p:cNvPr id="176" name="Shape 176"/>
          <p:cNvPicPr preferRelativeResize="0"/>
          <p:nvPr/>
        </p:nvPicPr>
        <p:blipFill>
          <a:blip r:embed="rId4">
            <a:alphaModFix/>
          </a:blip>
          <a:stretch>
            <a:fillRect/>
          </a:stretch>
        </p:blipFill>
        <p:spPr>
          <a:xfrm>
            <a:off x="5305175" y="217400"/>
            <a:ext cx="3621225" cy="471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819150" y="2360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before &amp; after changing the code</a:t>
            </a:r>
            <a:endParaRPr/>
          </a:p>
        </p:txBody>
      </p:sp>
      <p:pic>
        <p:nvPicPr>
          <p:cNvPr id="182" name="Shape 182"/>
          <p:cNvPicPr preferRelativeResize="0"/>
          <p:nvPr/>
        </p:nvPicPr>
        <p:blipFill rotWithShape="1">
          <a:blip r:embed="rId3">
            <a:alphaModFix/>
          </a:blip>
          <a:srcRect b="31252" l="50418" r="4812" t="9251"/>
          <a:stretch/>
        </p:blipFill>
        <p:spPr>
          <a:xfrm>
            <a:off x="3506475" y="1068515"/>
            <a:ext cx="5414310" cy="3867875"/>
          </a:xfrm>
          <a:prstGeom prst="rect">
            <a:avLst/>
          </a:prstGeom>
          <a:noFill/>
          <a:ln>
            <a:noFill/>
          </a:ln>
        </p:spPr>
      </p:pic>
      <p:pic>
        <p:nvPicPr>
          <p:cNvPr id="183" name="Shape 183"/>
          <p:cNvPicPr preferRelativeResize="0"/>
          <p:nvPr/>
        </p:nvPicPr>
        <p:blipFill rotWithShape="1">
          <a:blip r:embed="rId3">
            <a:alphaModFix/>
          </a:blip>
          <a:srcRect b="4777" l="3360" r="76926" t="69257"/>
          <a:stretch/>
        </p:blipFill>
        <p:spPr>
          <a:xfrm>
            <a:off x="203750" y="2597935"/>
            <a:ext cx="3302725" cy="23384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