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869"/>
    <a:srgbClr val="FFFFFF"/>
    <a:srgbClr val="3F51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1E584-5DB7-4C70-98B1-C6B60E51BC44}"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8829B-68ED-4466-A684-59128F7A4ECB}" type="slidenum">
              <a:rPr lang="en-US" smtClean="0"/>
              <a:t>‹#›</a:t>
            </a:fld>
            <a:endParaRPr lang="en-US"/>
          </a:p>
        </p:txBody>
      </p:sp>
    </p:spTree>
    <p:extLst>
      <p:ext uri="{BB962C8B-B14F-4D97-AF65-F5344CB8AC3E}">
        <p14:creationId xmlns:p14="http://schemas.microsoft.com/office/powerpoint/2010/main" val="2926398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E8829B-68ED-4466-A684-59128F7A4ECB}" type="slidenum">
              <a:rPr lang="en-US" smtClean="0"/>
              <a:t>1</a:t>
            </a:fld>
            <a:endParaRPr lang="en-US"/>
          </a:p>
        </p:txBody>
      </p:sp>
    </p:spTree>
    <p:extLst>
      <p:ext uri="{BB962C8B-B14F-4D97-AF65-F5344CB8AC3E}">
        <p14:creationId xmlns:p14="http://schemas.microsoft.com/office/powerpoint/2010/main" val="1200378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E60604-590E-4604-9F5B-846A009EB7AB}"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34552-A662-4044-B875-62B47102ACF4}" type="slidenum">
              <a:rPr lang="en-US" smtClean="0"/>
              <a:t>‹#›</a:t>
            </a:fld>
            <a:endParaRPr lang="en-US"/>
          </a:p>
        </p:txBody>
      </p:sp>
    </p:spTree>
    <p:extLst>
      <p:ext uri="{BB962C8B-B14F-4D97-AF65-F5344CB8AC3E}">
        <p14:creationId xmlns:p14="http://schemas.microsoft.com/office/powerpoint/2010/main" val="3612265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F7D1A5-CEA7-4009-93DC-F3D2333C65C0}"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34552-A662-4044-B875-62B47102ACF4}" type="slidenum">
              <a:rPr lang="en-US" smtClean="0"/>
              <a:t>‹#›</a:t>
            </a:fld>
            <a:endParaRPr lang="en-US"/>
          </a:p>
        </p:txBody>
      </p:sp>
    </p:spTree>
    <p:extLst>
      <p:ext uri="{BB962C8B-B14F-4D97-AF65-F5344CB8AC3E}">
        <p14:creationId xmlns:p14="http://schemas.microsoft.com/office/powerpoint/2010/main" val="2740867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3258F-836D-42F3-854F-71134A9A69B6}"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34552-A662-4044-B875-62B47102ACF4}" type="slidenum">
              <a:rPr lang="en-US" smtClean="0"/>
              <a:t>‹#›</a:t>
            </a:fld>
            <a:endParaRPr lang="en-US"/>
          </a:p>
        </p:txBody>
      </p:sp>
    </p:spTree>
    <p:extLst>
      <p:ext uri="{BB962C8B-B14F-4D97-AF65-F5344CB8AC3E}">
        <p14:creationId xmlns:p14="http://schemas.microsoft.com/office/powerpoint/2010/main" val="881395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EF4D4-FFB0-496E-BC93-F696749EE970}"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34552-A662-4044-B875-62B47102ACF4}" type="slidenum">
              <a:rPr lang="en-US" smtClean="0"/>
              <a:t>‹#›</a:t>
            </a:fld>
            <a:endParaRPr lang="en-US"/>
          </a:p>
        </p:txBody>
      </p:sp>
    </p:spTree>
    <p:extLst>
      <p:ext uri="{BB962C8B-B14F-4D97-AF65-F5344CB8AC3E}">
        <p14:creationId xmlns:p14="http://schemas.microsoft.com/office/powerpoint/2010/main" val="260902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9DC4AD-80C8-4E4C-9EAF-F3A14887F961}" type="datetime1">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34552-A662-4044-B875-62B47102ACF4}" type="slidenum">
              <a:rPr lang="en-US" smtClean="0"/>
              <a:t>‹#›</a:t>
            </a:fld>
            <a:endParaRPr lang="en-US"/>
          </a:p>
        </p:txBody>
      </p:sp>
    </p:spTree>
    <p:extLst>
      <p:ext uri="{BB962C8B-B14F-4D97-AF65-F5344CB8AC3E}">
        <p14:creationId xmlns:p14="http://schemas.microsoft.com/office/powerpoint/2010/main" val="2332432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7C7780-08C2-4E8E-93A6-D59F02DA0EF8}"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34552-A662-4044-B875-62B47102ACF4}" type="slidenum">
              <a:rPr lang="en-US" smtClean="0"/>
              <a:t>‹#›</a:t>
            </a:fld>
            <a:endParaRPr lang="en-US"/>
          </a:p>
        </p:txBody>
      </p:sp>
    </p:spTree>
    <p:extLst>
      <p:ext uri="{BB962C8B-B14F-4D97-AF65-F5344CB8AC3E}">
        <p14:creationId xmlns:p14="http://schemas.microsoft.com/office/powerpoint/2010/main" val="2048520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9C005A-9A33-4C74-A0E0-9B3F8342D6A0}" type="datetime1">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434552-A662-4044-B875-62B47102ACF4}" type="slidenum">
              <a:rPr lang="en-US" smtClean="0"/>
              <a:t>‹#›</a:t>
            </a:fld>
            <a:endParaRPr lang="en-US"/>
          </a:p>
        </p:txBody>
      </p:sp>
    </p:spTree>
    <p:extLst>
      <p:ext uri="{BB962C8B-B14F-4D97-AF65-F5344CB8AC3E}">
        <p14:creationId xmlns:p14="http://schemas.microsoft.com/office/powerpoint/2010/main" val="315104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6ACAB4-1E9E-4301-AC7F-898B622D4281}" type="datetime1">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434552-A662-4044-B875-62B47102ACF4}" type="slidenum">
              <a:rPr lang="en-US" smtClean="0"/>
              <a:t>‹#›</a:t>
            </a:fld>
            <a:endParaRPr lang="en-US"/>
          </a:p>
        </p:txBody>
      </p:sp>
    </p:spTree>
    <p:extLst>
      <p:ext uri="{BB962C8B-B14F-4D97-AF65-F5344CB8AC3E}">
        <p14:creationId xmlns:p14="http://schemas.microsoft.com/office/powerpoint/2010/main" val="105033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7CCF42-7027-46F9-B5F3-B26E4EB466BF}" type="datetime1">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434552-A662-4044-B875-62B47102ACF4}" type="slidenum">
              <a:rPr lang="en-US" smtClean="0"/>
              <a:t>‹#›</a:t>
            </a:fld>
            <a:endParaRPr lang="en-US"/>
          </a:p>
        </p:txBody>
      </p:sp>
    </p:spTree>
    <p:extLst>
      <p:ext uri="{BB962C8B-B14F-4D97-AF65-F5344CB8AC3E}">
        <p14:creationId xmlns:p14="http://schemas.microsoft.com/office/powerpoint/2010/main" val="35716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8113959-7873-412F-A136-EBDA392A0AD5}"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34552-A662-4044-B875-62B47102ACF4}" type="slidenum">
              <a:rPr lang="en-US" smtClean="0"/>
              <a:t>‹#›</a:t>
            </a:fld>
            <a:endParaRPr lang="en-US"/>
          </a:p>
        </p:txBody>
      </p:sp>
    </p:spTree>
    <p:extLst>
      <p:ext uri="{BB962C8B-B14F-4D97-AF65-F5344CB8AC3E}">
        <p14:creationId xmlns:p14="http://schemas.microsoft.com/office/powerpoint/2010/main" val="610119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983D73-DD32-470C-ADDE-24A07AEDA902}" type="datetime1">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34552-A662-4044-B875-62B47102ACF4}" type="slidenum">
              <a:rPr lang="en-US" smtClean="0"/>
              <a:t>‹#›</a:t>
            </a:fld>
            <a:endParaRPr lang="en-US"/>
          </a:p>
        </p:txBody>
      </p:sp>
    </p:spTree>
    <p:extLst>
      <p:ext uri="{BB962C8B-B14F-4D97-AF65-F5344CB8AC3E}">
        <p14:creationId xmlns:p14="http://schemas.microsoft.com/office/powerpoint/2010/main" val="2880382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Check">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700C6-E6A5-40BF-B2F7-0B3A6EF22BEA}" type="datetime1">
              <a:rPr lang="en-US" smtClean="0"/>
              <a:t>1/25/2022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34552-A662-4044-B875-62B47102ACF4}" type="slidenum">
              <a:rPr lang="en-US" smtClean="0"/>
              <a:t>‹#›</a:t>
            </a:fld>
            <a:endParaRPr lang="en-US"/>
          </a:p>
        </p:txBody>
      </p:sp>
    </p:spTree>
    <p:extLst>
      <p:ext uri="{BB962C8B-B14F-4D97-AF65-F5344CB8AC3E}">
        <p14:creationId xmlns:p14="http://schemas.microsoft.com/office/powerpoint/2010/main" val="2028563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g"/><Relationship Id="rId3" Type="http://schemas.openxmlformats.org/officeDocument/2006/relationships/image" Target="../media/image2.jp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jpeg"/><Relationship Id="rId5" Type="http://schemas.openxmlformats.org/officeDocument/2006/relationships/image" Target="../media/image4.jpg"/><Relationship Id="rId10" Type="http://schemas.openxmlformats.org/officeDocument/2006/relationships/image" Target="../media/image9.jpeg"/><Relationship Id="rId4" Type="http://schemas.openxmlformats.org/officeDocument/2006/relationships/image" Target="../media/image3.jpg"/><Relationship Id="rId9"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5154" y="695459"/>
            <a:ext cx="11140225" cy="1738648"/>
          </a:xfrm>
        </p:spPr>
        <p:txBody>
          <a:bodyPr>
            <a:normAutofit/>
          </a:bodyPr>
          <a:lstStyle/>
          <a:p>
            <a:pPr algn="l"/>
            <a:r>
              <a:rPr lang="en-US" dirty="0" smtClean="0"/>
              <a:t>Human Action Recognition </a:t>
            </a:r>
            <a:r>
              <a:rPr lang="en-US" dirty="0"/>
              <a:t>U</a:t>
            </a:r>
            <a:r>
              <a:rPr lang="en-US" dirty="0" smtClean="0"/>
              <a:t>sing </a:t>
            </a:r>
            <a:r>
              <a:rPr lang="en-US" dirty="0"/>
              <a:t>I</a:t>
            </a:r>
            <a:r>
              <a:rPr lang="en-US" dirty="0" smtClean="0"/>
              <a:t>mage Processing through </a:t>
            </a:r>
            <a:r>
              <a:rPr lang="en-US" dirty="0" err="1" smtClean="0"/>
              <a:t>Matlab</a:t>
            </a:r>
            <a:endParaRPr lang="en-US" dirty="0"/>
          </a:p>
        </p:txBody>
      </p:sp>
      <p:sp>
        <p:nvSpPr>
          <p:cNvPr id="3" name="Subtitle 2"/>
          <p:cNvSpPr>
            <a:spLocks noGrp="1"/>
          </p:cNvSpPr>
          <p:nvPr>
            <p:ph type="subTitle" idx="1"/>
          </p:nvPr>
        </p:nvSpPr>
        <p:spPr>
          <a:xfrm>
            <a:off x="7413999" y="3084829"/>
            <a:ext cx="4616103" cy="3039245"/>
          </a:xfrm>
        </p:spPr>
        <p:txBody>
          <a:bodyPr>
            <a:normAutofit fontScale="62500" lnSpcReduction="20000"/>
          </a:bodyPr>
          <a:lstStyle/>
          <a:p>
            <a:pPr algn="l"/>
            <a:r>
              <a:rPr lang="en-US" b="1" u="sng" dirty="0" smtClean="0"/>
              <a:t>Submitted By   </a:t>
            </a:r>
          </a:p>
          <a:p>
            <a:pPr algn="l"/>
            <a:r>
              <a:rPr lang="en-US" dirty="0" smtClean="0"/>
              <a:t>GROUP </a:t>
            </a:r>
            <a:r>
              <a:rPr lang="en-US" dirty="0"/>
              <a:t>8</a:t>
            </a:r>
          </a:p>
          <a:p>
            <a:pPr algn="l"/>
            <a:r>
              <a:rPr lang="en-US" dirty="0" smtClean="0"/>
              <a:t>-     MD. Akif </a:t>
            </a:r>
            <a:r>
              <a:rPr lang="en-US" dirty="0"/>
              <a:t>Zaman (ASH1701041M)</a:t>
            </a:r>
          </a:p>
          <a:p>
            <a:pPr algn="l"/>
            <a:r>
              <a:rPr lang="en-US" dirty="0" smtClean="0"/>
              <a:t>-     Md</a:t>
            </a:r>
            <a:r>
              <a:rPr lang="en-US" dirty="0"/>
              <a:t>. Saleh </a:t>
            </a:r>
            <a:r>
              <a:rPr lang="en-US" dirty="0" err="1"/>
              <a:t>Zohur</a:t>
            </a:r>
            <a:r>
              <a:rPr lang="en-US" dirty="0"/>
              <a:t> </a:t>
            </a:r>
            <a:r>
              <a:rPr lang="en-US" dirty="0" err="1" smtClean="0"/>
              <a:t>Bhuiyan</a:t>
            </a:r>
            <a:r>
              <a:rPr lang="en-US" dirty="0" smtClean="0"/>
              <a:t> (ASH1701047M)</a:t>
            </a:r>
          </a:p>
          <a:p>
            <a:pPr algn="l"/>
            <a:r>
              <a:rPr lang="en-US" dirty="0" smtClean="0"/>
              <a:t>-     </a:t>
            </a:r>
            <a:r>
              <a:rPr lang="en-US" dirty="0" err="1" smtClean="0"/>
              <a:t>Mazharul</a:t>
            </a:r>
            <a:r>
              <a:rPr lang="en-US" dirty="0" smtClean="0"/>
              <a:t> </a:t>
            </a:r>
            <a:r>
              <a:rPr lang="en-US" dirty="0" err="1" smtClean="0"/>
              <a:t>islam</a:t>
            </a:r>
            <a:r>
              <a:rPr lang="en-US" dirty="0" smtClean="0"/>
              <a:t> (ASh1701054m)</a:t>
            </a:r>
          </a:p>
          <a:p>
            <a:pPr algn="l"/>
            <a:r>
              <a:rPr lang="en-US" dirty="0" smtClean="0"/>
              <a:t>-     </a:t>
            </a:r>
            <a:r>
              <a:rPr lang="en-US" dirty="0" err="1"/>
              <a:t>R</a:t>
            </a:r>
            <a:r>
              <a:rPr lang="en-US" dirty="0" err="1" smtClean="0"/>
              <a:t>abea</a:t>
            </a:r>
            <a:r>
              <a:rPr lang="en-US" dirty="0" smtClean="0"/>
              <a:t> </a:t>
            </a:r>
            <a:r>
              <a:rPr lang="en-US" dirty="0" err="1"/>
              <a:t>B</a:t>
            </a:r>
            <a:r>
              <a:rPr lang="en-US" dirty="0" err="1" smtClean="0"/>
              <a:t>oshri</a:t>
            </a:r>
            <a:r>
              <a:rPr lang="en-US" dirty="0" smtClean="0"/>
              <a:t> (muh1701057f)</a:t>
            </a:r>
          </a:p>
          <a:p>
            <a:pPr marL="285750" indent="-285750" algn="l">
              <a:buFontTx/>
              <a:buChar char="-"/>
            </a:pPr>
            <a:r>
              <a:rPr lang="en-US" dirty="0" smtClean="0"/>
              <a:t>MD. </a:t>
            </a:r>
            <a:r>
              <a:rPr lang="en-US" dirty="0" err="1" smtClean="0"/>
              <a:t>Shariar</a:t>
            </a:r>
            <a:r>
              <a:rPr lang="en-US" dirty="0" smtClean="0"/>
              <a:t> Hossain (ash1601035m)</a:t>
            </a:r>
          </a:p>
          <a:p>
            <a:pPr marL="285750" indent="-285750" algn="l">
              <a:buFontTx/>
              <a:buChar char="-"/>
            </a:pPr>
            <a:r>
              <a:rPr lang="en-US" dirty="0" err="1" smtClean="0"/>
              <a:t>Kamruzzaman</a:t>
            </a:r>
            <a:r>
              <a:rPr lang="en-US" dirty="0" smtClean="0"/>
              <a:t> (ash1701045m)</a:t>
            </a:r>
          </a:p>
          <a:p>
            <a:pPr marL="285750" indent="-285750" algn="l">
              <a:buFontTx/>
              <a:buChar char="-"/>
            </a:pPr>
            <a:r>
              <a:rPr lang="en-US" dirty="0" smtClean="0"/>
              <a:t>Asif </a:t>
            </a:r>
            <a:r>
              <a:rPr lang="en-US" dirty="0" err="1"/>
              <a:t>H</a:t>
            </a:r>
            <a:r>
              <a:rPr lang="en-US" dirty="0" err="1" smtClean="0"/>
              <a:t>ossen</a:t>
            </a:r>
            <a:r>
              <a:rPr lang="en-US" dirty="0" smtClean="0"/>
              <a:t> (ash1701052m)</a:t>
            </a:r>
          </a:p>
          <a:p>
            <a:pPr marL="285750" indent="-285750" algn="l">
              <a:buFontTx/>
              <a:buChar char="-"/>
            </a:pPr>
            <a:r>
              <a:rPr lang="en-US" dirty="0" smtClean="0"/>
              <a:t>Md. </a:t>
            </a:r>
            <a:r>
              <a:rPr lang="en-US" dirty="0" err="1" smtClean="0"/>
              <a:t>Kamrul</a:t>
            </a:r>
            <a:r>
              <a:rPr lang="en-US" dirty="0" smtClean="0"/>
              <a:t> </a:t>
            </a:r>
            <a:r>
              <a:rPr lang="en-US" dirty="0"/>
              <a:t>H</a:t>
            </a:r>
            <a:r>
              <a:rPr lang="en-US" dirty="0" smtClean="0"/>
              <a:t>asan </a:t>
            </a:r>
            <a:r>
              <a:rPr lang="en-US" dirty="0"/>
              <a:t>T</a:t>
            </a:r>
            <a:r>
              <a:rPr lang="en-US" dirty="0" smtClean="0"/>
              <a:t>uhin (ash1701002m)</a:t>
            </a:r>
            <a:endParaRPr lang="en-US" dirty="0"/>
          </a:p>
          <a:p>
            <a:endParaRPr lang="en-US" dirty="0"/>
          </a:p>
        </p:txBody>
      </p:sp>
      <p:sp>
        <p:nvSpPr>
          <p:cNvPr id="5" name="TextBox 4"/>
          <p:cNvSpPr txBox="1"/>
          <p:nvPr/>
        </p:nvSpPr>
        <p:spPr>
          <a:xfrm>
            <a:off x="379690" y="3694427"/>
            <a:ext cx="6594434" cy="1508105"/>
          </a:xfrm>
          <a:prstGeom prst="rect">
            <a:avLst/>
          </a:prstGeom>
          <a:noFill/>
        </p:spPr>
        <p:txBody>
          <a:bodyPr wrap="none" rtlCol="0">
            <a:spAutoFit/>
          </a:bodyPr>
          <a:lstStyle/>
          <a:p>
            <a:r>
              <a:rPr lang="en-US" sz="2000" b="1" u="sng" dirty="0"/>
              <a:t>Submitted</a:t>
            </a:r>
            <a:r>
              <a:rPr lang="en-US" sz="2000" b="1" dirty="0"/>
              <a:t> </a:t>
            </a:r>
            <a:r>
              <a:rPr lang="en-US" sz="2000" b="1" u="sng" dirty="0"/>
              <a:t>To</a:t>
            </a:r>
            <a:endParaRPr lang="en-US" sz="2000" dirty="0" smtClean="0"/>
          </a:p>
          <a:p>
            <a:r>
              <a:rPr lang="en-US" dirty="0" smtClean="0"/>
              <a:t>A.R.M </a:t>
            </a:r>
            <a:r>
              <a:rPr lang="en-US" dirty="0" err="1"/>
              <a:t>Mahamudul</a:t>
            </a:r>
            <a:r>
              <a:rPr lang="en-US" dirty="0"/>
              <a:t> Hasan Rana</a:t>
            </a:r>
            <a:endParaRPr lang="en-US" dirty="0" smtClean="0"/>
          </a:p>
          <a:p>
            <a:r>
              <a:rPr lang="en-US" dirty="0" smtClean="0"/>
              <a:t>Assistant </a:t>
            </a:r>
            <a:r>
              <a:rPr lang="en-US" dirty="0"/>
              <a:t>Professor</a:t>
            </a:r>
            <a:endParaRPr lang="en-US" dirty="0" smtClean="0"/>
          </a:p>
          <a:p>
            <a:r>
              <a:rPr lang="en-US" dirty="0" smtClean="0"/>
              <a:t>Department </a:t>
            </a:r>
            <a:r>
              <a:rPr lang="en-US" dirty="0"/>
              <a:t>of </a:t>
            </a:r>
            <a:r>
              <a:rPr lang="en-US" dirty="0" smtClean="0"/>
              <a:t>Computer Science &amp; Telecommunication Engineering</a:t>
            </a:r>
          </a:p>
          <a:p>
            <a:r>
              <a:rPr lang="en-US" dirty="0" err="1" smtClean="0"/>
              <a:t>Noakhali</a:t>
            </a:r>
            <a:r>
              <a:rPr lang="en-US" dirty="0" smtClean="0"/>
              <a:t> Science &amp; Technology University</a:t>
            </a:r>
            <a:endParaRPr lang="en-US" dirty="0"/>
          </a:p>
        </p:txBody>
      </p:sp>
      <p:cxnSp>
        <p:nvCxnSpPr>
          <p:cNvPr id="7" name="Straight Connector 6"/>
          <p:cNvCxnSpPr/>
          <p:nvPr/>
        </p:nvCxnSpPr>
        <p:spPr>
          <a:xfrm>
            <a:off x="7110219" y="3084829"/>
            <a:ext cx="48862" cy="2957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000662" y="3452501"/>
            <a:ext cx="24261" cy="22475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239447" y="3452501"/>
            <a:ext cx="24261" cy="22475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5A434552-A662-4044-B875-62B47102ACF4}" type="slidenum">
              <a:rPr lang="en-US" smtClean="0"/>
              <a:t>1</a:t>
            </a:fld>
            <a:endParaRPr lang="en-US"/>
          </a:p>
        </p:txBody>
      </p:sp>
    </p:spTree>
    <p:extLst>
      <p:ext uri="{BB962C8B-B14F-4D97-AF65-F5344CB8AC3E}">
        <p14:creationId xmlns:p14="http://schemas.microsoft.com/office/powerpoint/2010/main" val="118219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84300" y="483105"/>
            <a:ext cx="9245600" cy="5324535"/>
          </a:xfrm>
          <a:prstGeom prst="rect">
            <a:avLst/>
          </a:prstGeom>
          <a:noFill/>
        </p:spPr>
        <p:txBody>
          <a:bodyPr wrap="square" lIns="91440" tIns="45720" rIns="91440" bIns="45720">
            <a:spAutoFit/>
          </a:bodyPr>
          <a:lstStyle/>
          <a:p>
            <a:pPr algn="ctr"/>
            <a:r>
              <a:rPr lang="en-US" sz="3600" b="1" cap="none" spc="0" dirty="0" smtClean="0">
                <a:ln w="0"/>
                <a:solidFill>
                  <a:schemeClr val="accent2">
                    <a:lumMod val="75000"/>
                  </a:schemeClr>
                </a:solidFill>
                <a:latin typeface="Arial" panose="020B0604020202020204" pitchFamily="34" charset="0"/>
                <a:cs typeface="Arial" panose="020B0604020202020204" pitchFamily="34" charset="0"/>
              </a:rPr>
              <a:t>Human Action Recognition</a:t>
            </a:r>
          </a:p>
          <a:p>
            <a:pPr algn="ctr"/>
            <a:endParaRPr lang="en-US" sz="3200" b="0" cap="none" spc="0" dirty="0" smtClean="0">
              <a:ln w="0"/>
              <a:solidFill>
                <a:schemeClr val="tx1"/>
              </a:solidFill>
              <a:latin typeface="Arial" panose="020B0604020202020204" pitchFamily="34" charset="0"/>
              <a:cs typeface="Arial" panose="020B0604020202020204" pitchFamily="34" charset="0"/>
            </a:endParaRPr>
          </a:p>
          <a:p>
            <a:pPr algn="ctr"/>
            <a:endParaRPr lang="en-US" sz="3200" b="0" cap="none" spc="0" dirty="0" smtClean="0">
              <a:ln w="0"/>
              <a:solidFill>
                <a:schemeClr val="tx1"/>
              </a:solidFill>
              <a:latin typeface="Arial" panose="020B0604020202020204" pitchFamily="34" charset="0"/>
              <a:cs typeface="Arial" panose="020B0604020202020204" pitchFamily="34" charset="0"/>
            </a:endParaRPr>
          </a:p>
          <a:p>
            <a:pPr algn="just"/>
            <a:r>
              <a:rPr lang="en-US" sz="2000" b="1" cap="none" spc="0" dirty="0" smtClean="0">
                <a:ln w="0"/>
                <a:solidFill>
                  <a:srgbClr val="002060"/>
                </a:solidFill>
                <a:latin typeface="Arial" panose="020B0604020202020204" pitchFamily="34" charset="0"/>
                <a:cs typeface="Arial" panose="020B0604020202020204" pitchFamily="34" charset="0"/>
              </a:rPr>
              <a:t>Introduction</a:t>
            </a:r>
          </a:p>
          <a:p>
            <a:pPr marL="342900" indent="-342900" algn="just">
              <a:buFont typeface="Arial" panose="020B0604020202020204" pitchFamily="34" charset="0"/>
              <a:buChar char="•"/>
            </a:pPr>
            <a:r>
              <a:rPr lang="en-US" sz="2000" b="0" cap="none" spc="0" dirty="0" smtClean="0">
                <a:ln w="0"/>
                <a:solidFill>
                  <a:schemeClr val="tx1"/>
                </a:solidFill>
                <a:latin typeface="Arial" panose="020B0604020202020204" pitchFamily="34" charset="0"/>
                <a:cs typeface="Arial" panose="020B0604020202020204" pitchFamily="34" charset="0"/>
              </a:rPr>
              <a:t>The goal of Human Action Recognition (HAR) is to analyze human behavior and give each action a label. </a:t>
            </a:r>
          </a:p>
          <a:p>
            <a:pPr marL="342900" indent="-342900" algn="just">
              <a:buFont typeface="Arial" panose="020B0604020202020204" pitchFamily="34" charset="0"/>
              <a:buChar char="•"/>
            </a:pPr>
            <a:r>
              <a:rPr lang="en-US" sz="2000" b="0" cap="none" spc="0" dirty="0" smtClean="0">
                <a:ln w="0"/>
                <a:solidFill>
                  <a:schemeClr val="tx1"/>
                </a:solidFill>
                <a:latin typeface="Arial" panose="020B0604020202020204" pitchFamily="34" charset="0"/>
                <a:cs typeface="Arial" panose="020B0604020202020204" pitchFamily="34" charset="0"/>
              </a:rPr>
              <a:t>It has a wide range of applications, and as a result, it is gaining popularity in the field of computer vision. </a:t>
            </a:r>
          </a:p>
          <a:p>
            <a:pPr marL="342900" indent="-342900" algn="just">
              <a:buFont typeface="Arial" panose="020B0604020202020204" pitchFamily="34" charset="0"/>
              <a:buChar char="•"/>
            </a:pPr>
            <a:r>
              <a:rPr lang="en-US" sz="2000" b="0" cap="none" spc="0" dirty="0" smtClean="0">
                <a:ln w="0"/>
                <a:solidFill>
                  <a:schemeClr val="tx1"/>
                </a:solidFill>
                <a:latin typeface="Arial" panose="020B0604020202020204" pitchFamily="34" charset="0"/>
                <a:cs typeface="Arial" panose="020B0604020202020204" pitchFamily="34" charset="0"/>
              </a:rPr>
              <a:t>Human actions can be represented using various data modalities, such as RGB, skeleton, event stream, audio, acceleration, etc.</a:t>
            </a:r>
          </a:p>
          <a:p>
            <a:pPr marL="342900" indent="-342900" algn="just">
              <a:buFont typeface="Arial" panose="020B0604020202020204" pitchFamily="34" charset="0"/>
              <a:buChar char="•"/>
            </a:pPr>
            <a:endParaRPr lang="en-US" sz="2000" b="0" cap="none" spc="0" dirty="0" smtClean="0">
              <a:ln w="0"/>
              <a:solidFill>
                <a:schemeClr val="tx1"/>
              </a:solidFill>
              <a:latin typeface="Arial" panose="020B0604020202020204" pitchFamily="34" charset="0"/>
              <a:cs typeface="Arial" panose="020B0604020202020204" pitchFamily="34" charset="0"/>
            </a:endParaRPr>
          </a:p>
          <a:p>
            <a:pPr algn="just"/>
            <a:r>
              <a:rPr lang="en-US" sz="2000" b="1" dirty="0">
                <a:ln w="0"/>
                <a:solidFill>
                  <a:srgbClr val="002060"/>
                </a:solidFill>
                <a:latin typeface="Arial" panose="020B0604020202020204" pitchFamily="34" charset="0"/>
                <a:cs typeface="Arial" panose="020B0604020202020204" pitchFamily="34" charset="0"/>
              </a:rPr>
              <a:t>O</a:t>
            </a:r>
            <a:r>
              <a:rPr lang="en-US" sz="2000" b="1" dirty="0" smtClean="0">
                <a:ln w="0"/>
                <a:solidFill>
                  <a:srgbClr val="002060"/>
                </a:solidFill>
                <a:latin typeface="Arial" panose="020B0604020202020204" pitchFamily="34" charset="0"/>
                <a:cs typeface="Arial" panose="020B0604020202020204" pitchFamily="34" charset="0"/>
              </a:rPr>
              <a:t>bjective</a:t>
            </a:r>
            <a:endParaRPr lang="en-US" sz="2000" b="1" cap="none" spc="0" dirty="0" smtClean="0">
              <a:ln w="0"/>
              <a:solidFill>
                <a:srgbClr val="002060"/>
              </a:solidFill>
              <a:latin typeface="Arial" panose="020B0604020202020204" pitchFamily="34" charset="0"/>
              <a:cs typeface="Arial" panose="020B0604020202020204" pitchFamily="34" charset="0"/>
            </a:endParaRPr>
          </a:p>
          <a:p>
            <a:pPr algn="just"/>
            <a:r>
              <a:rPr lang="en-US" sz="2000" b="0" cap="none" spc="0" dirty="0" smtClean="0">
                <a:ln w="0"/>
                <a:solidFill>
                  <a:schemeClr val="tx1"/>
                </a:solidFill>
                <a:latin typeface="Arial" panose="020B0604020202020204" pitchFamily="34" charset="0"/>
                <a:cs typeface="Arial" panose="020B0604020202020204" pitchFamily="34" charset="0"/>
              </a:rPr>
              <a:t>In this project we will use still images to  recognize human actions. By taking advantage of pre-trained CNNs, we employ the transfer learning technique to tackle the lack of massive labeled action recognition datasets. </a:t>
            </a:r>
            <a:endParaRPr lang="en-US" sz="2000" b="0" cap="none" spc="0" dirty="0">
              <a:ln w="0"/>
              <a:solidFill>
                <a:schemeClr val="tx1"/>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A434552-A662-4044-B875-62B47102ACF4}" type="slidenum">
              <a:rPr lang="en-US" smtClean="0"/>
              <a:t>2</a:t>
            </a:fld>
            <a:endParaRPr lang="en-US"/>
          </a:p>
        </p:txBody>
      </p:sp>
    </p:spTree>
    <p:extLst>
      <p:ext uri="{BB962C8B-B14F-4D97-AF65-F5344CB8AC3E}">
        <p14:creationId xmlns:p14="http://schemas.microsoft.com/office/powerpoint/2010/main" val="2832062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422400" y="787905"/>
            <a:ext cx="9245600" cy="5016758"/>
            <a:chOff x="1422400" y="787905"/>
            <a:chExt cx="9245600" cy="5016758"/>
          </a:xfrm>
        </p:grpSpPr>
        <p:sp>
          <p:nvSpPr>
            <p:cNvPr id="4" name="Rectangle 3"/>
            <p:cNvSpPr/>
            <p:nvPr/>
          </p:nvSpPr>
          <p:spPr>
            <a:xfrm>
              <a:off x="1422400" y="787905"/>
              <a:ext cx="9245600" cy="5016758"/>
            </a:xfrm>
            <a:prstGeom prst="rect">
              <a:avLst/>
            </a:prstGeom>
            <a:noFill/>
          </p:spPr>
          <p:txBody>
            <a:bodyPr wrap="square" lIns="91440" tIns="45720" rIns="91440" bIns="45720">
              <a:spAutoFit/>
            </a:bodyPr>
            <a:lstStyle/>
            <a:p>
              <a:pPr algn="just"/>
              <a:r>
                <a:rPr lang="en-US" sz="2000" b="1" cap="none" spc="0" dirty="0" smtClean="0">
                  <a:ln w="0"/>
                  <a:solidFill>
                    <a:srgbClr val="002060"/>
                  </a:solidFill>
                  <a:latin typeface="Arial" panose="020B0604020202020204" pitchFamily="34" charset="0"/>
                  <a:cs typeface="Arial" panose="020B0604020202020204" pitchFamily="34" charset="0"/>
                </a:rPr>
                <a:t>Dataset</a:t>
              </a:r>
            </a:p>
            <a:p>
              <a:pPr algn="just"/>
              <a:r>
                <a:rPr lang="en-US" sz="2000" b="0" cap="none" spc="0" dirty="0" smtClean="0">
                  <a:ln w="0"/>
                  <a:solidFill>
                    <a:schemeClr val="tx1"/>
                  </a:solidFill>
                  <a:latin typeface="Arial" panose="020B0604020202020204" pitchFamily="34" charset="0"/>
                  <a:cs typeface="Arial" panose="020B0604020202020204" pitchFamily="34" charset="0"/>
                </a:rPr>
                <a:t>We developed a dataset of 12 different human actions images which are collected from various photographing websites and existing datasets. All images are in RGB color space with jpeg format. Included human actions are listed below,</a:t>
              </a:r>
            </a:p>
            <a:p>
              <a:pPr algn="just"/>
              <a:endParaRPr lang="en-US" sz="2000" b="0" cap="none" spc="0" dirty="0" smtClean="0">
                <a:ln w="0"/>
                <a:solidFill>
                  <a:schemeClr val="tx1"/>
                </a:solidFill>
                <a:latin typeface="Arial" panose="020B0604020202020204" pitchFamily="34" charset="0"/>
                <a:cs typeface="Arial" panose="020B0604020202020204" pitchFamily="34" charset="0"/>
              </a:endParaRPr>
            </a:p>
            <a:p>
              <a:pPr algn="just"/>
              <a:endParaRPr lang="en-US" sz="2000" dirty="0">
                <a:ln w="0"/>
                <a:latin typeface="Arial" panose="020B0604020202020204" pitchFamily="34" charset="0"/>
                <a:cs typeface="Arial" panose="020B0604020202020204" pitchFamily="34" charset="0"/>
              </a:endParaRPr>
            </a:p>
            <a:p>
              <a:pPr algn="just"/>
              <a:endParaRPr lang="en-US" sz="2000" b="0" cap="none" spc="0" dirty="0" smtClean="0">
                <a:ln w="0"/>
                <a:solidFill>
                  <a:schemeClr val="tx1"/>
                </a:solidFill>
                <a:latin typeface="Arial" panose="020B0604020202020204" pitchFamily="34" charset="0"/>
                <a:cs typeface="Arial" panose="020B0604020202020204" pitchFamily="34" charset="0"/>
              </a:endParaRPr>
            </a:p>
            <a:p>
              <a:pPr algn="just"/>
              <a:endParaRPr lang="en-US" sz="2000" dirty="0">
                <a:ln w="0"/>
                <a:latin typeface="Arial" panose="020B0604020202020204" pitchFamily="34" charset="0"/>
                <a:cs typeface="Arial" panose="020B0604020202020204" pitchFamily="34" charset="0"/>
              </a:endParaRPr>
            </a:p>
            <a:p>
              <a:pPr algn="just"/>
              <a:endParaRPr lang="en-US" sz="2000" b="0" cap="none" spc="0" dirty="0" smtClean="0">
                <a:ln w="0"/>
                <a:solidFill>
                  <a:schemeClr val="tx1"/>
                </a:solidFill>
                <a:latin typeface="Arial" panose="020B0604020202020204" pitchFamily="34" charset="0"/>
                <a:cs typeface="Arial" panose="020B0604020202020204" pitchFamily="34" charset="0"/>
              </a:endParaRPr>
            </a:p>
            <a:p>
              <a:pPr algn="just"/>
              <a:endParaRPr lang="en-US" sz="2000" dirty="0">
                <a:ln w="0"/>
                <a:latin typeface="Arial" panose="020B0604020202020204" pitchFamily="34" charset="0"/>
                <a:cs typeface="Arial" panose="020B0604020202020204" pitchFamily="34" charset="0"/>
              </a:endParaRPr>
            </a:p>
            <a:p>
              <a:pPr algn="just"/>
              <a:endParaRPr lang="en-US" sz="2000" b="0" cap="none" spc="0" dirty="0" smtClean="0">
                <a:ln w="0"/>
                <a:solidFill>
                  <a:schemeClr val="tx1"/>
                </a:solidFill>
                <a:latin typeface="Arial" panose="020B0604020202020204" pitchFamily="34" charset="0"/>
                <a:cs typeface="Arial" panose="020B0604020202020204" pitchFamily="34" charset="0"/>
              </a:endParaRPr>
            </a:p>
            <a:p>
              <a:pPr algn="just"/>
              <a:endParaRPr lang="en-US" sz="2000" b="1" dirty="0" smtClean="0">
                <a:ln w="0"/>
                <a:latin typeface="Arial" panose="020B0604020202020204" pitchFamily="34" charset="0"/>
                <a:cs typeface="Arial" panose="020B0604020202020204" pitchFamily="34" charset="0"/>
              </a:endParaRPr>
            </a:p>
            <a:p>
              <a:pPr algn="just"/>
              <a:endParaRPr lang="en-US" sz="2000" b="1" dirty="0">
                <a:ln w="0"/>
                <a:latin typeface="Arial" panose="020B0604020202020204" pitchFamily="34" charset="0"/>
                <a:cs typeface="Arial" panose="020B0604020202020204" pitchFamily="34" charset="0"/>
              </a:endParaRPr>
            </a:p>
            <a:p>
              <a:pPr algn="just"/>
              <a:endParaRPr lang="en-US" sz="2000" b="1" dirty="0" smtClean="0">
                <a:ln w="0"/>
                <a:latin typeface="Arial" panose="020B0604020202020204" pitchFamily="34" charset="0"/>
                <a:cs typeface="Arial" panose="020B0604020202020204" pitchFamily="34" charset="0"/>
              </a:endParaRPr>
            </a:p>
            <a:p>
              <a:pPr algn="just"/>
              <a:endParaRPr lang="en-US" sz="2000" b="1" dirty="0">
                <a:ln w="0"/>
                <a:latin typeface="Arial" panose="020B0604020202020204" pitchFamily="34" charset="0"/>
                <a:cs typeface="Arial" panose="020B0604020202020204" pitchFamily="34" charset="0"/>
              </a:endParaRPr>
            </a:p>
          </p:txBody>
        </p:sp>
        <p:sp>
          <p:nvSpPr>
            <p:cNvPr id="2" name="Rectangle 1"/>
            <p:cNvSpPr/>
            <p:nvPr/>
          </p:nvSpPr>
          <p:spPr>
            <a:xfrm>
              <a:off x="6299200" y="2615337"/>
              <a:ext cx="2806700" cy="2862322"/>
            </a:xfrm>
            <a:prstGeom prst="rect">
              <a:avLst/>
            </a:prstGeom>
          </p:spPr>
          <p:txBody>
            <a:bodyPr wrap="square">
              <a:spAutoFit/>
            </a:bodyPr>
            <a:lstStyle/>
            <a:p>
              <a:pPr algn="just">
                <a:lnSpc>
                  <a:spcPct val="150000"/>
                </a:lnSpc>
              </a:pPr>
              <a:r>
                <a:rPr lang="en-US" sz="2000" dirty="0" smtClean="0">
                  <a:ln w="0"/>
                  <a:latin typeface="Arial" panose="020B0604020202020204" pitchFamily="34" charset="0"/>
                  <a:cs typeface="Arial" panose="020B0604020202020204" pitchFamily="34" charset="0"/>
                </a:rPr>
                <a:t>vii) Horse </a:t>
              </a:r>
              <a:r>
                <a:rPr lang="en-US" sz="2000" dirty="0">
                  <a:ln w="0"/>
                  <a:latin typeface="Arial" panose="020B0604020202020204" pitchFamily="34" charset="0"/>
                  <a:cs typeface="Arial" panose="020B0604020202020204" pitchFamily="34" charset="0"/>
                </a:rPr>
                <a:t>riding</a:t>
              </a:r>
            </a:p>
            <a:p>
              <a:pPr algn="just">
                <a:lnSpc>
                  <a:spcPct val="150000"/>
                </a:lnSpc>
              </a:pPr>
              <a:r>
                <a:rPr lang="en-US" sz="2000" dirty="0" smtClean="0">
                  <a:ln w="0"/>
                  <a:latin typeface="Arial" panose="020B0604020202020204" pitchFamily="34" charset="0"/>
                  <a:cs typeface="Arial" panose="020B0604020202020204" pitchFamily="34" charset="0"/>
                </a:rPr>
                <a:t>viii) Kayaking</a:t>
              </a:r>
              <a:endParaRPr lang="en-US" sz="2000" dirty="0">
                <a:ln w="0"/>
                <a:latin typeface="Arial" panose="020B0604020202020204" pitchFamily="34" charset="0"/>
                <a:cs typeface="Arial" panose="020B0604020202020204" pitchFamily="34" charset="0"/>
              </a:endParaRPr>
            </a:p>
            <a:p>
              <a:pPr algn="just">
                <a:lnSpc>
                  <a:spcPct val="150000"/>
                </a:lnSpc>
              </a:pPr>
              <a:r>
                <a:rPr lang="en-US" sz="2000" dirty="0" smtClean="0">
                  <a:ln w="0"/>
                  <a:latin typeface="Arial" panose="020B0604020202020204" pitchFamily="34" charset="0"/>
                  <a:cs typeface="Arial" panose="020B0604020202020204" pitchFamily="34" charset="0"/>
                </a:rPr>
                <a:t>ix) Photographing</a:t>
              </a:r>
              <a:endParaRPr lang="en-US" sz="2000" dirty="0">
                <a:ln w="0"/>
                <a:latin typeface="Arial" panose="020B0604020202020204" pitchFamily="34" charset="0"/>
                <a:cs typeface="Arial" panose="020B0604020202020204" pitchFamily="34" charset="0"/>
              </a:endParaRPr>
            </a:p>
            <a:p>
              <a:pPr algn="just">
                <a:lnSpc>
                  <a:spcPct val="150000"/>
                </a:lnSpc>
              </a:pPr>
              <a:r>
                <a:rPr lang="en-US" sz="2000" dirty="0" smtClean="0">
                  <a:ln w="0"/>
                  <a:latin typeface="Arial" panose="020B0604020202020204" pitchFamily="34" charset="0"/>
                  <a:cs typeface="Arial" panose="020B0604020202020204" pitchFamily="34" charset="0"/>
                </a:rPr>
                <a:t>x) Playing music</a:t>
              </a:r>
            </a:p>
            <a:p>
              <a:pPr algn="just">
                <a:lnSpc>
                  <a:spcPct val="150000"/>
                </a:lnSpc>
              </a:pPr>
              <a:r>
                <a:rPr lang="en-US" sz="2000" dirty="0">
                  <a:ln w="0"/>
                  <a:latin typeface="Arial" panose="020B0604020202020204" pitchFamily="34" charset="0"/>
                  <a:cs typeface="Arial" panose="020B0604020202020204" pitchFamily="34" charset="0"/>
                </a:rPr>
                <a:t>x</a:t>
              </a:r>
              <a:r>
                <a:rPr lang="en-US" sz="2000" dirty="0" smtClean="0">
                  <a:ln w="0"/>
                  <a:latin typeface="Arial" panose="020B0604020202020204" pitchFamily="34" charset="0"/>
                  <a:cs typeface="Arial" panose="020B0604020202020204" pitchFamily="34" charset="0"/>
                </a:rPr>
                <a:t>i) Push ups</a:t>
              </a:r>
            </a:p>
            <a:p>
              <a:pPr algn="just">
                <a:lnSpc>
                  <a:spcPct val="150000"/>
                </a:lnSpc>
              </a:pPr>
              <a:r>
                <a:rPr lang="en-US" sz="2000" dirty="0" smtClean="0">
                  <a:ln w="0"/>
                  <a:latin typeface="Arial" panose="020B0604020202020204" pitchFamily="34" charset="0"/>
                  <a:cs typeface="Arial" panose="020B0604020202020204" pitchFamily="34" charset="0"/>
                </a:rPr>
                <a:t>xii) Using </a:t>
              </a:r>
              <a:r>
                <a:rPr lang="en-US" sz="2000" dirty="0">
                  <a:ln w="0"/>
                  <a:latin typeface="Arial" panose="020B0604020202020204" pitchFamily="34" charset="0"/>
                  <a:cs typeface="Arial" panose="020B0604020202020204" pitchFamily="34" charset="0"/>
                </a:rPr>
                <a:t>computer</a:t>
              </a:r>
            </a:p>
          </p:txBody>
        </p:sp>
        <p:sp>
          <p:nvSpPr>
            <p:cNvPr id="3" name="Rectangle 2"/>
            <p:cNvSpPr/>
            <p:nvPr/>
          </p:nvSpPr>
          <p:spPr>
            <a:xfrm>
              <a:off x="3549650" y="2615337"/>
              <a:ext cx="2374900" cy="2862322"/>
            </a:xfrm>
            <a:prstGeom prst="rect">
              <a:avLst/>
            </a:prstGeom>
          </p:spPr>
          <p:txBody>
            <a:bodyPr wrap="square">
              <a:spAutoFit/>
            </a:bodyPr>
            <a:lstStyle/>
            <a:p>
              <a:pPr algn="just">
                <a:lnSpc>
                  <a:spcPct val="150000"/>
                </a:lnSpc>
              </a:pPr>
              <a:r>
                <a:rPr lang="en-US" sz="2000" dirty="0" err="1" smtClean="0">
                  <a:ln w="0"/>
                  <a:latin typeface="Arial" panose="020B0604020202020204" pitchFamily="34" charset="0"/>
                  <a:cs typeface="Arial" panose="020B0604020202020204" pitchFamily="34" charset="0"/>
                </a:rPr>
                <a:t>i</a:t>
              </a:r>
              <a:r>
                <a:rPr lang="en-US" sz="2000" dirty="0" smtClean="0">
                  <a:ln w="0"/>
                  <a:latin typeface="Arial" panose="020B0604020202020204" pitchFamily="34" charset="0"/>
                  <a:cs typeface="Arial" panose="020B0604020202020204" pitchFamily="34" charset="0"/>
                </a:rPr>
                <a:t>) Walking </a:t>
              </a:r>
              <a:endParaRPr lang="en-US" sz="2000" dirty="0">
                <a:ln w="0"/>
                <a:latin typeface="Arial" panose="020B0604020202020204" pitchFamily="34" charset="0"/>
                <a:cs typeface="Arial" panose="020B0604020202020204" pitchFamily="34" charset="0"/>
              </a:endParaRPr>
            </a:p>
            <a:p>
              <a:pPr algn="just">
                <a:lnSpc>
                  <a:spcPct val="150000"/>
                </a:lnSpc>
              </a:pPr>
              <a:r>
                <a:rPr lang="en-US" sz="2000" dirty="0" smtClean="0">
                  <a:ln w="0"/>
                  <a:latin typeface="Arial" panose="020B0604020202020204" pitchFamily="34" charset="0"/>
                  <a:cs typeface="Arial" panose="020B0604020202020204" pitchFamily="34" charset="0"/>
                </a:rPr>
                <a:t>ii) Running</a:t>
              </a:r>
              <a:endParaRPr lang="en-US" sz="2000" dirty="0">
                <a:ln w="0"/>
                <a:latin typeface="Arial" panose="020B0604020202020204" pitchFamily="34" charset="0"/>
                <a:cs typeface="Arial" panose="020B0604020202020204" pitchFamily="34" charset="0"/>
              </a:endParaRPr>
            </a:p>
            <a:p>
              <a:pPr algn="just">
                <a:lnSpc>
                  <a:spcPct val="150000"/>
                </a:lnSpc>
              </a:pPr>
              <a:r>
                <a:rPr lang="en-US" sz="2000" dirty="0" smtClean="0">
                  <a:ln w="0"/>
                  <a:latin typeface="Arial" panose="020B0604020202020204" pitchFamily="34" charset="0"/>
                  <a:cs typeface="Arial" panose="020B0604020202020204" pitchFamily="34" charset="0"/>
                </a:rPr>
                <a:t>iii) Eating</a:t>
              </a:r>
              <a:endParaRPr lang="en-US" sz="2000" dirty="0">
                <a:ln w="0"/>
                <a:latin typeface="Arial" panose="020B0604020202020204" pitchFamily="34" charset="0"/>
                <a:cs typeface="Arial" panose="020B0604020202020204" pitchFamily="34" charset="0"/>
              </a:endParaRPr>
            </a:p>
            <a:p>
              <a:pPr algn="just">
                <a:lnSpc>
                  <a:spcPct val="150000"/>
                </a:lnSpc>
              </a:pPr>
              <a:r>
                <a:rPr lang="en-US" sz="2000" dirty="0" smtClean="0">
                  <a:ln w="0"/>
                  <a:latin typeface="Arial" panose="020B0604020202020204" pitchFamily="34" charset="0"/>
                  <a:cs typeface="Arial" panose="020B0604020202020204" pitchFamily="34" charset="0"/>
                </a:rPr>
                <a:t>iv) Driving</a:t>
              </a:r>
              <a:endParaRPr lang="en-US" sz="2000" dirty="0">
                <a:ln w="0"/>
                <a:latin typeface="Arial" panose="020B0604020202020204" pitchFamily="34" charset="0"/>
                <a:cs typeface="Arial" panose="020B0604020202020204" pitchFamily="34" charset="0"/>
              </a:endParaRPr>
            </a:p>
            <a:p>
              <a:pPr algn="just">
                <a:lnSpc>
                  <a:spcPct val="150000"/>
                </a:lnSpc>
              </a:pPr>
              <a:r>
                <a:rPr lang="en-US" sz="2000" dirty="0" smtClean="0">
                  <a:ln w="0"/>
                  <a:latin typeface="Arial" panose="020B0604020202020204" pitchFamily="34" charset="0"/>
                  <a:cs typeface="Arial" panose="020B0604020202020204" pitchFamily="34" charset="0"/>
                </a:rPr>
                <a:t>v) Swimming</a:t>
              </a:r>
              <a:endParaRPr lang="en-US" sz="2000" dirty="0">
                <a:ln w="0"/>
                <a:latin typeface="Arial" panose="020B0604020202020204" pitchFamily="34" charset="0"/>
                <a:cs typeface="Arial" panose="020B0604020202020204" pitchFamily="34" charset="0"/>
              </a:endParaRPr>
            </a:p>
            <a:p>
              <a:pPr algn="just">
                <a:lnSpc>
                  <a:spcPct val="150000"/>
                </a:lnSpc>
              </a:pPr>
              <a:r>
                <a:rPr lang="en-US" sz="2000" dirty="0" smtClean="0">
                  <a:ln w="0"/>
                  <a:latin typeface="Arial" panose="020B0604020202020204" pitchFamily="34" charset="0"/>
                  <a:cs typeface="Arial" panose="020B0604020202020204" pitchFamily="34" charset="0"/>
                </a:rPr>
                <a:t>vi) Bike </a:t>
              </a:r>
              <a:r>
                <a:rPr lang="en-US" sz="2000" dirty="0">
                  <a:ln w="0"/>
                  <a:latin typeface="Arial" panose="020B0604020202020204" pitchFamily="34" charset="0"/>
                  <a:cs typeface="Arial" panose="020B0604020202020204" pitchFamily="34" charset="0"/>
                </a:rPr>
                <a:t>riding</a:t>
              </a:r>
            </a:p>
          </p:txBody>
        </p:sp>
      </p:grpSp>
      <p:sp>
        <p:nvSpPr>
          <p:cNvPr id="6" name="Slide Number Placeholder 5"/>
          <p:cNvSpPr>
            <a:spLocks noGrp="1"/>
          </p:cNvSpPr>
          <p:nvPr>
            <p:ph type="sldNum" sz="quarter" idx="12"/>
          </p:nvPr>
        </p:nvSpPr>
        <p:spPr/>
        <p:txBody>
          <a:bodyPr/>
          <a:lstStyle/>
          <a:p>
            <a:fld id="{5A434552-A662-4044-B875-62B47102ACF4}" type="slidenum">
              <a:rPr lang="en-US" smtClean="0"/>
              <a:t>3</a:t>
            </a:fld>
            <a:endParaRPr lang="en-US"/>
          </a:p>
        </p:txBody>
      </p:sp>
    </p:spTree>
    <p:extLst>
      <p:ext uri="{BB962C8B-B14F-4D97-AF65-F5344CB8AC3E}">
        <p14:creationId xmlns:p14="http://schemas.microsoft.com/office/powerpoint/2010/main" val="1076440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18328" y="650410"/>
            <a:ext cx="9245600" cy="1015663"/>
          </a:xfrm>
          <a:prstGeom prst="rect">
            <a:avLst/>
          </a:prstGeom>
          <a:noFill/>
        </p:spPr>
        <p:txBody>
          <a:bodyPr wrap="square" lIns="91440" tIns="45720" rIns="91440" bIns="45720">
            <a:spAutoFit/>
          </a:bodyPr>
          <a:lstStyle/>
          <a:p>
            <a:pPr algn="just"/>
            <a:r>
              <a:rPr lang="en-US" sz="2000" b="1" cap="none" spc="0" dirty="0" smtClean="0">
                <a:ln w="0"/>
                <a:solidFill>
                  <a:srgbClr val="002060"/>
                </a:solidFill>
                <a:latin typeface="Arial" panose="020B0604020202020204" pitchFamily="34" charset="0"/>
                <a:cs typeface="Arial" panose="020B0604020202020204" pitchFamily="34" charset="0"/>
              </a:rPr>
              <a:t>Sample images from each class</a:t>
            </a:r>
            <a:endParaRPr lang="en-US" sz="2000" b="1" dirty="0">
              <a:ln w="0"/>
              <a:solidFill>
                <a:srgbClr val="002060"/>
              </a:solidFill>
              <a:latin typeface="Arial" panose="020B0604020202020204" pitchFamily="34" charset="0"/>
              <a:cs typeface="Arial" panose="020B0604020202020204" pitchFamily="34" charset="0"/>
            </a:endParaRPr>
          </a:p>
          <a:p>
            <a:pPr algn="just"/>
            <a:endParaRPr lang="en-US" sz="2000" b="1" dirty="0" smtClean="0">
              <a:ln w="0"/>
              <a:latin typeface="Arial" panose="020B0604020202020204" pitchFamily="34" charset="0"/>
              <a:cs typeface="Arial" panose="020B0604020202020204" pitchFamily="34" charset="0"/>
            </a:endParaRPr>
          </a:p>
          <a:p>
            <a:pPr algn="just"/>
            <a:endParaRPr lang="en-US" sz="2000" b="1" dirty="0">
              <a:ln w="0"/>
              <a:latin typeface="Arial" panose="020B0604020202020204" pitchFamily="34" charset="0"/>
              <a:cs typeface="Arial" panose="020B0604020202020204" pitchFamily="34" charset="0"/>
            </a:endParaRPr>
          </a:p>
        </p:txBody>
      </p:sp>
      <p:grpSp>
        <p:nvGrpSpPr>
          <p:cNvPr id="36" name="Group 35"/>
          <p:cNvGrpSpPr/>
          <p:nvPr/>
        </p:nvGrpSpPr>
        <p:grpSpPr>
          <a:xfrm>
            <a:off x="1422400" y="1168735"/>
            <a:ext cx="8827262" cy="5492706"/>
            <a:chOff x="1422400" y="1244935"/>
            <a:chExt cx="8827262" cy="5492706"/>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2400" y="1244935"/>
              <a:ext cx="1911350" cy="15258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756" y="1244936"/>
              <a:ext cx="1895583" cy="1498264"/>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1129" y="1272542"/>
              <a:ext cx="1911350" cy="1498264"/>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38312" y="1272542"/>
              <a:ext cx="1911350" cy="1498264"/>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22400" y="3175000"/>
              <a:ext cx="1911350" cy="1427647"/>
            </a:xfrm>
            <a:prstGeom prst="rect">
              <a:avLst/>
            </a:prstGeom>
          </p:spPr>
        </p:pic>
        <p:sp>
          <p:nvSpPr>
            <p:cNvPr id="13" name="Rectangle 12"/>
            <p:cNvSpPr/>
            <p:nvPr/>
          </p:nvSpPr>
          <p:spPr>
            <a:xfrm>
              <a:off x="3576989" y="3174997"/>
              <a:ext cx="1911350" cy="1427647"/>
            </a:xfrm>
            <a:prstGeom prst="rect">
              <a:avLst/>
            </a:prstGeom>
            <a:blipFill dpi="0" rotWithShape="1">
              <a:blip r:embed="rId7"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41128" y="3174997"/>
              <a:ext cx="1911350" cy="1427647"/>
            </a:xfrm>
            <a:prstGeom prst="rect">
              <a:avLst/>
            </a:prstGeom>
            <a:blipFill dpi="0" rotWithShape="1">
              <a:blip r:embed="rId8"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338312" y="3174997"/>
              <a:ext cx="1911350" cy="1427647"/>
            </a:xfrm>
            <a:prstGeom prst="rect">
              <a:avLst/>
            </a:prstGeom>
            <a:blipFill dpi="0" rotWithShape="1">
              <a:blip r:embed="rId9">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422400" y="4956036"/>
              <a:ext cx="1911350" cy="1427647"/>
            </a:xfrm>
            <a:prstGeom prst="rect">
              <a:avLst/>
            </a:prstGeom>
            <a:blipFill dpi="0" rotWithShape="1">
              <a:blip r:embed="rId10"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576989" y="4973566"/>
              <a:ext cx="1911350" cy="1427647"/>
            </a:xfrm>
            <a:prstGeom prst="rect">
              <a:avLst/>
            </a:prstGeom>
            <a:blipFill dpi="0" rotWithShape="1">
              <a:blip r:embed="rId11"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941128" y="4956035"/>
              <a:ext cx="1911350" cy="1427647"/>
            </a:xfrm>
            <a:prstGeom prst="rect">
              <a:avLst/>
            </a:prstGeom>
            <a:blipFill dpi="0" rotWithShape="1">
              <a:blip r:embed="rId12"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338312" y="4956034"/>
              <a:ext cx="1911350" cy="1427647"/>
            </a:xfrm>
            <a:prstGeom prst="rect">
              <a:avLst/>
            </a:prstGeom>
            <a:blipFill dpi="0" rotWithShape="1">
              <a:blip r:embed="rId1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1945103" y="2705100"/>
              <a:ext cx="7767982" cy="365999"/>
              <a:chOff x="1945103" y="2705100"/>
              <a:chExt cx="7767982" cy="365999"/>
            </a:xfrm>
          </p:grpSpPr>
          <p:sp>
            <p:nvSpPr>
              <p:cNvPr id="20" name="Rectangle 19"/>
              <p:cNvSpPr/>
              <p:nvPr/>
            </p:nvSpPr>
            <p:spPr>
              <a:xfrm>
                <a:off x="1945103" y="2705100"/>
                <a:ext cx="865943" cy="338554"/>
              </a:xfrm>
              <a:prstGeom prst="rect">
                <a:avLst/>
              </a:prstGeom>
            </p:spPr>
            <p:txBody>
              <a:bodyPr wrap="none">
                <a:spAutoFit/>
              </a:bodyPr>
              <a:lstStyle/>
              <a:p>
                <a:pPr algn="just"/>
                <a:r>
                  <a:rPr lang="en-US" sz="16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walking</a:t>
                </a:r>
                <a:endParaRPr lang="en-US" sz="1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2" name="Rectangle 21"/>
              <p:cNvSpPr/>
              <p:nvPr/>
            </p:nvSpPr>
            <p:spPr>
              <a:xfrm>
                <a:off x="4190968" y="2717639"/>
                <a:ext cx="867545" cy="338554"/>
              </a:xfrm>
              <a:prstGeom prst="rect">
                <a:avLst/>
              </a:prstGeom>
            </p:spPr>
            <p:txBody>
              <a:bodyPr wrap="none">
                <a:spAutoFit/>
              </a:bodyPr>
              <a:lstStyle/>
              <a:p>
                <a:pPr algn="just"/>
                <a:r>
                  <a:rPr lang="en-US" sz="16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running</a:t>
                </a:r>
                <a:endParaRPr lang="en-US" sz="1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3" name="Rectangle 22"/>
              <p:cNvSpPr/>
              <p:nvPr/>
            </p:nvSpPr>
            <p:spPr>
              <a:xfrm>
                <a:off x="6538250" y="2730500"/>
                <a:ext cx="742511" cy="338554"/>
              </a:xfrm>
              <a:prstGeom prst="rect">
                <a:avLst/>
              </a:prstGeom>
            </p:spPr>
            <p:txBody>
              <a:bodyPr wrap="none">
                <a:spAutoFit/>
              </a:bodyPr>
              <a:lstStyle/>
              <a:p>
                <a:pPr algn="just"/>
                <a:r>
                  <a:rPr lang="en-US" sz="16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eating</a:t>
                </a:r>
                <a:endParaRPr lang="en-US" sz="1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4" name="Rectangle 23"/>
              <p:cNvSpPr/>
              <p:nvPr/>
            </p:nvSpPr>
            <p:spPr>
              <a:xfrm>
                <a:off x="8925690" y="2732545"/>
                <a:ext cx="787395" cy="338554"/>
              </a:xfrm>
              <a:prstGeom prst="rect">
                <a:avLst/>
              </a:prstGeom>
            </p:spPr>
            <p:txBody>
              <a:bodyPr wrap="none">
                <a:spAutoFit/>
              </a:bodyPr>
              <a:lstStyle/>
              <a:p>
                <a:pPr algn="just"/>
                <a:r>
                  <a:rPr lang="en-US" sz="16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driving</a:t>
                </a:r>
                <a:endParaRPr lang="en-US" sz="1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grpSp>
          <p:nvGrpSpPr>
            <p:cNvPr id="26" name="Group 25"/>
            <p:cNvGrpSpPr/>
            <p:nvPr/>
          </p:nvGrpSpPr>
          <p:grpSpPr>
            <a:xfrm>
              <a:off x="1817790" y="4550910"/>
              <a:ext cx="7985187" cy="366160"/>
              <a:chOff x="1830489" y="2704939"/>
              <a:chExt cx="7985187" cy="366160"/>
            </a:xfrm>
          </p:grpSpPr>
          <p:sp>
            <p:nvSpPr>
              <p:cNvPr id="27" name="Rectangle 26"/>
              <p:cNvSpPr/>
              <p:nvPr/>
            </p:nvSpPr>
            <p:spPr>
              <a:xfrm>
                <a:off x="1830489" y="2705100"/>
                <a:ext cx="1095172" cy="338554"/>
              </a:xfrm>
              <a:prstGeom prst="rect">
                <a:avLst/>
              </a:prstGeom>
            </p:spPr>
            <p:txBody>
              <a:bodyPr wrap="none">
                <a:spAutoFit/>
              </a:bodyPr>
              <a:lstStyle/>
              <a:p>
                <a:pPr algn="just"/>
                <a:r>
                  <a:rPr lang="en-US" sz="16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swimming</a:t>
                </a:r>
                <a:endParaRPr lang="en-US" sz="1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8" name="Rectangle 27"/>
              <p:cNvSpPr/>
              <p:nvPr/>
            </p:nvSpPr>
            <p:spPr>
              <a:xfrm>
                <a:off x="4065934" y="2704939"/>
                <a:ext cx="1117614" cy="338554"/>
              </a:xfrm>
              <a:prstGeom prst="rect">
                <a:avLst/>
              </a:prstGeom>
            </p:spPr>
            <p:txBody>
              <a:bodyPr wrap="none">
                <a:spAutoFit/>
              </a:bodyPr>
              <a:lstStyle/>
              <a:p>
                <a:pPr algn="just"/>
                <a:r>
                  <a:rPr lang="en-US" sz="1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a:t>
                </a:r>
                <a:r>
                  <a:rPr lang="en-US" sz="16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ike riding</a:t>
                </a:r>
                <a:endParaRPr lang="en-US" sz="1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9" name="Rectangle 28"/>
              <p:cNvSpPr/>
              <p:nvPr/>
            </p:nvSpPr>
            <p:spPr>
              <a:xfrm>
                <a:off x="6281770" y="2730500"/>
                <a:ext cx="1255472" cy="338554"/>
              </a:xfrm>
              <a:prstGeom prst="rect">
                <a:avLst/>
              </a:prstGeom>
            </p:spPr>
            <p:txBody>
              <a:bodyPr wrap="none">
                <a:spAutoFit/>
              </a:bodyPr>
              <a:lstStyle/>
              <a:p>
                <a:pPr algn="just"/>
                <a:r>
                  <a:rPr lang="en-US" sz="1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a:t>
                </a:r>
                <a:r>
                  <a:rPr lang="en-US" sz="16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orse riding</a:t>
                </a:r>
                <a:endParaRPr lang="en-US" sz="1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0" name="Rectangle 29"/>
              <p:cNvSpPr/>
              <p:nvPr/>
            </p:nvSpPr>
            <p:spPr>
              <a:xfrm>
                <a:off x="8823097" y="2732545"/>
                <a:ext cx="992579" cy="338554"/>
              </a:xfrm>
              <a:prstGeom prst="rect">
                <a:avLst/>
              </a:prstGeom>
            </p:spPr>
            <p:txBody>
              <a:bodyPr wrap="none">
                <a:spAutoFit/>
              </a:bodyPr>
              <a:lstStyle/>
              <a:p>
                <a:pPr algn="just"/>
                <a:r>
                  <a:rPr lang="en-US" sz="16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kayaking</a:t>
                </a:r>
                <a:endParaRPr lang="en-US" sz="1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grpSp>
          <p:nvGrpSpPr>
            <p:cNvPr id="31" name="Group 30"/>
            <p:cNvGrpSpPr/>
            <p:nvPr/>
          </p:nvGrpSpPr>
          <p:grpSpPr>
            <a:xfrm>
              <a:off x="1605518" y="6358942"/>
              <a:ext cx="8482120" cy="378699"/>
              <a:chOff x="1630916" y="2692400"/>
              <a:chExt cx="8482120" cy="378699"/>
            </a:xfrm>
          </p:grpSpPr>
          <p:sp>
            <p:nvSpPr>
              <p:cNvPr id="32" name="Rectangle 31"/>
              <p:cNvSpPr/>
              <p:nvPr/>
            </p:nvSpPr>
            <p:spPr>
              <a:xfrm>
                <a:off x="1630916" y="2705100"/>
                <a:ext cx="1494320" cy="338554"/>
              </a:xfrm>
              <a:prstGeom prst="rect">
                <a:avLst/>
              </a:prstGeom>
            </p:spPr>
            <p:txBody>
              <a:bodyPr wrap="none">
                <a:spAutoFit/>
              </a:bodyPr>
              <a:lstStyle/>
              <a:p>
                <a:pPr algn="just"/>
                <a:r>
                  <a:rPr lang="en-US" sz="16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photographing</a:t>
                </a:r>
                <a:endParaRPr lang="en-US" sz="1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3" name="Rectangle 32"/>
              <p:cNvSpPr/>
              <p:nvPr/>
            </p:nvSpPr>
            <p:spPr>
              <a:xfrm>
                <a:off x="3912046" y="2704939"/>
                <a:ext cx="1425390" cy="338554"/>
              </a:xfrm>
              <a:prstGeom prst="rect">
                <a:avLst/>
              </a:prstGeom>
            </p:spPr>
            <p:txBody>
              <a:bodyPr wrap="none">
                <a:spAutoFit/>
              </a:bodyPr>
              <a:lstStyle/>
              <a:p>
                <a:pPr algn="just"/>
                <a:r>
                  <a:rPr lang="en-US" sz="16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playing music</a:t>
                </a:r>
                <a:endParaRPr lang="en-US" sz="1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4" name="Rectangle 33"/>
              <p:cNvSpPr/>
              <p:nvPr/>
            </p:nvSpPr>
            <p:spPr>
              <a:xfrm>
                <a:off x="6401193" y="2692400"/>
                <a:ext cx="1016625" cy="338554"/>
              </a:xfrm>
              <a:prstGeom prst="rect">
                <a:avLst/>
              </a:prstGeom>
            </p:spPr>
            <p:txBody>
              <a:bodyPr wrap="none">
                <a:spAutoFit/>
              </a:bodyPr>
              <a:lstStyle/>
              <a:p>
                <a:pPr algn="just"/>
                <a:r>
                  <a:rPr lang="en-US" sz="1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a:t>
                </a:r>
                <a:r>
                  <a:rPr lang="en-US" sz="16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ush ups</a:t>
                </a:r>
                <a:endParaRPr lang="en-US" sz="1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5" name="Rectangle 34"/>
              <p:cNvSpPr/>
              <p:nvPr/>
            </p:nvSpPr>
            <p:spPr>
              <a:xfrm>
                <a:off x="8525742" y="2732545"/>
                <a:ext cx="1587294" cy="338554"/>
              </a:xfrm>
              <a:prstGeom prst="rect">
                <a:avLst/>
              </a:prstGeom>
            </p:spPr>
            <p:txBody>
              <a:bodyPr wrap="none">
                <a:spAutoFit/>
              </a:bodyPr>
              <a:lstStyle/>
              <a:p>
                <a:pPr algn="just"/>
                <a:r>
                  <a:rPr lang="en-US" sz="1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u</a:t>
                </a:r>
                <a:r>
                  <a:rPr lang="en-US" sz="16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sing computer</a:t>
                </a:r>
                <a:endParaRPr lang="en-US" sz="1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grpSp>
      <p:sp>
        <p:nvSpPr>
          <p:cNvPr id="2" name="Slide Number Placeholder 1"/>
          <p:cNvSpPr>
            <a:spLocks noGrp="1"/>
          </p:cNvSpPr>
          <p:nvPr>
            <p:ph type="sldNum" sz="quarter" idx="12"/>
          </p:nvPr>
        </p:nvSpPr>
        <p:spPr/>
        <p:txBody>
          <a:bodyPr/>
          <a:lstStyle/>
          <a:p>
            <a:fld id="{5A434552-A662-4044-B875-62B47102ACF4}" type="slidenum">
              <a:rPr lang="en-US" smtClean="0"/>
              <a:t>4</a:t>
            </a:fld>
            <a:endParaRPr lang="en-US"/>
          </a:p>
        </p:txBody>
      </p:sp>
    </p:spTree>
    <p:extLst>
      <p:ext uri="{BB962C8B-B14F-4D97-AF65-F5344CB8AC3E}">
        <p14:creationId xmlns:p14="http://schemas.microsoft.com/office/powerpoint/2010/main" val="2855921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6833" y="607600"/>
            <a:ext cx="5133456" cy="6063198"/>
          </a:xfrm>
          <a:prstGeom prst="rect">
            <a:avLst/>
          </a:prstGeom>
          <a:noFill/>
        </p:spPr>
        <p:txBody>
          <a:bodyPr wrap="square" lIns="91440" tIns="45720" rIns="91440" bIns="45720">
            <a:spAutoFit/>
          </a:bodyPr>
          <a:lstStyle/>
          <a:p>
            <a:pPr algn="just"/>
            <a:r>
              <a:rPr lang="en-US" sz="2400" b="1" dirty="0" smtClean="0">
                <a:ln w="0"/>
                <a:solidFill>
                  <a:srgbClr val="002060"/>
                </a:solidFill>
                <a:latin typeface="Arial" panose="020B0604020202020204" pitchFamily="34" charset="0"/>
                <a:cs typeface="Arial" panose="020B0604020202020204" pitchFamily="34" charset="0"/>
              </a:rPr>
              <a:t>Methodology</a:t>
            </a:r>
          </a:p>
          <a:p>
            <a:pPr algn="just"/>
            <a:endParaRPr lang="en-US" sz="2400" b="1" cap="none" spc="0" dirty="0" smtClean="0">
              <a:ln w="0"/>
              <a:solidFill>
                <a:schemeClr val="tx1"/>
              </a:solidFill>
              <a:latin typeface="Arial" panose="020B0604020202020204" pitchFamily="34" charset="0"/>
              <a:cs typeface="Arial" panose="020B0604020202020204" pitchFamily="34" charset="0"/>
            </a:endParaRPr>
          </a:p>
          <a:p>
            <a:r>
              <a:rPr lang="en-US" sz="2000" b="0" cap="none" spc="0" dirty="0" smtClean="0">
                <a:ln w="0"/>
                <a:solidFill>
                  <a:schemeClr val="tx1"/>
                </a:solidFill>
                <a:latin typeface="Arial" panose="020B0604020202020204" pitchFamily="34" charset="0"/>
                <a:cs typeface="Arial" panose="020B0604020202020204" pitchFamily="34" charset="0"/>
              </a:rPr>
              <a:t>We started by resizing our image dataset to 224x224 pixels so that all of the photos in the dataset are the same size, which our model can take. Then we split the dataset into training and validation set with 70% for training and 30% for validation. To perform the task of Human Action Recognition we used </a:t>
            </a:r>
            <a:r>
              <a:rPr lang="en-US" sz="2000" b="0" cap="none" spc="0" dirty="0" err="1" smtClean="0">
                <a:ln w="0"/>
                <a:solidFill>
                  <a:schemeClr val="tx1"/>
                </a:solidFill>
                <a:latin typeface="Arial" panose="020B0604020202020204" pitchFamily="34" charset="0"/>
                <a:cs typeface="Arial" panose="020B0604020202020204" pitchFamily="34" charset="0"/>
              </a:rPr>
              <a:t>pretrained</a:t>
            </a:r>
            <a:r>
              <a:rPr lang="en-US" sz="2000" b="0" cap="none" spc="0" dirty="0" smtClean="0">
                <a:ln w="0"/>
                <a:solidFill>
                  <a:schemeClr val="tx1"/>
                </a:solidFill>
                <a:latin typeface="Arial" panose="020B0604020202020204" pitchFamily="34" charset="0"/>
                <a:cs typeface="Arial" panose="020B0604020202020204" pitchFamily="34" charset="0"/>
              </a:rPr>
              <a:t> </a:t>
            </a:r>
            <a:r>
              <a:rPr lang="en-US" sz="2000" b="0" cap="none" spc="0" dirty="0" err="1" smtClean="0">
                <a:ln w="0"/>
                <a:solidFill>
                  <a:schemeClr val="tx1"/>
                </a:solidFill>
                <a:latin typeface="Arial" panose="020B0604020202020204" pitchFamily="34" charset="0"/>
                <a:cs typeface="Arial" panose="020B0604020202020204" pitchFamily="34" charset="0"/>
              </a:rPr>
              <a:t>googlenet</a:t>
            </a:r>
            <a:r>
              <a:rPr lang="en-US" sz="2000" b="0" cap="none" spc="0" dirty="0" smtClean="0">
                <a:ln w="0"/>
                <a:solidFill>
                  <a:schemeClr val="tx1"/>
                </a:solidFill>
                <a:latin typeface="Arial" panose="020B0604020202020204" pitchFamily="34" charset="0"/>
                <a:cs typeface="Arial" panose="020B0604020202020204" pitchFamily="34" charset="0"/>
              </a:rPr>
              <a:t> model which is based on convolutional neural network architecture. The model contains 144 layers of computations. We modified the built in model to classify 12 human actions by replacing layer 142(feature learner layer) and layer 144(output classification layer) with our defined layers. </a:t>
            </a:r>
            <a:r>
              <a:rPr lang="en-US" sz="2000" b="0" cap="none" spc="0" dirty="0" smtClean="0">
                <a:ln w="0"/>
                <a:solidFill>
                  <a:schemeClr val="tx1"/>
                </a:solidFill>
                <a:latin typeface="Arial" panose="020B0604020202020204" pitchFamily="34" charset="0"/>
                <a:cs typeface="Arial" panose="020B0604020202020204" pitchFamily="34" charset="0"/>
              </a:rPr>
              <a:t>Then the modified model is trained using training data.</a:t>
            </a:r>
            <a:endParaRPr lang="en-US" sz="2000" b="0" cap="none" spc="0" dirty="0" smtClean="0">
              <a:ln w="0"/>
              <a:solidFill>
                <a:schemeClr val="tx1"/>
              </a:solidFill>
              <a:latin typeface="Arial" panose="020B0604020202020204" pitchFamily="34" charset="0"/>
              <a:cs typeface="Arial" panose="020B0604020202020204" pitchFamily="34" charset="0"/>
            </a:endParaRPr>
          </a:p>
          <a:p>
            <a:pPr algn="just"/>
            <a:endParaRPr lang="en-US" sz="2000" b="0" cap="none" spc="0" dirty="0" smtClean="0">
              <a:ln w="0"/>
              <a:solidFill>
                <a:schemeClr val="tx1"/>
              </a:solidFill>
              <a:latin typeface="Arial" panose="020B0604020202020204" pitchFamily="34" charset="0"/>
              <a:cs typeface="Arial" panose="020B0604020202020204" pitchFamily="34" charset="0"/>
            </a:endParaRPr>
          </a:p>
        </p:txBody>
      </p:sp>
      <p:grpSp>
        <p:nvGrpSpPr>
          <p:cNvPr id="14" name="Group 13"/>
          <p:cNvGrpSpPr/>
          <p:nvPr/>
        </p:nvGrpSpPr>
        <p:grpSpPr>
          <a:xfrm>
            <a:off x="6327180" y="1095499"/>
            <a:ext cx="4919727" cy="4670855"/>
            <a:chOff x="6207619" y="1288682"/>
            <a:chExt cx="4919727" cy="4670855"/>
          </a:xfrm>
        </p:grpSpPr>
        <p:pic>
          <p:nvPicPr>
            <p:cNvPr id="1028" name="Picture 4" descr="https://scontent.fdac27-1.fna.fbcdn.net/v/t1.15752-9/271797138_749058089360498_4251513925760919366_n.png?_nc_cat=111&amp;ccb=1-5&amp;_nc_sid=58c789&amp;efg=eyJpIjoiYiJ9&amp;_nc_eui2=AeG8KSgu6kKqGLpTYxpoo4HRBuGADjZqnKUG4YAONmqcpVr7oV-lPmxRrAlKMbNebK2rKUWlgwEvPb0KyAHEDouR&amp;_nc_ohc=6nAwsKujun8AX8iL8Iu&amp;tn=WtpiWCjWRtZAl6N-&amp;_nc_ht=scontent.fdac27-1.fna&amp;oh=03_AVLM1puQ5EehCRQHd5EkBEkO9p--coZuXFjpAZ7b5xfqAg&amp;oe=6214CC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619" y="1288682"/>
              <a:ext cx="4919727" cy="464820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8667482" y="5495118"/>
              <a:ext cx="450760" cy="464419"/>
            </a:xfrm>
            <a:prstGeom prst="rect">
              <a:avLst/>
            </a:prstGeom>
          </p:spPr>
        </p:pic>
        <p:sp>
          <p:nvSpPr>
            <p:cNvPr id="3" name="Rectangle 2"/>
            <p:cNvSpPr/>
            <p:nvPr/>
          </p:nvSpPr>
          <p:spPr>
            <a:xfrm>
              <a:off x="8623397" y="5228997"/>
              <a:ext cx="538930" cy="707886"/>
            </a:xfrm>
            <a:prstGeom prst="rect">
              <a:avLst/>
            </a:prstGeom>
            <a:noFill/>
          </p:spPr>
          <p:txBody>
            <a:bodyPr wrap="none" lIns="91440" tIns="45720" rIns="91440" bIns="45720">
              <a:spAutoFit/>
            </a:bodyPr>
            <a:lstStyle/>
            <a:p>
              <a:pPr algn="ctr"/>
              <a:r>
                <a:rPr lang="en-US" sz="4000" b="0" cap="none" spc="0" dirty="0" smtClean="0">
                  <a:ln w="0"/>
                  <a:solidFill>
                    <a:schemeClr val="tx1">
                      <a:lumMod val="75000"/>
                      <a:lumOff val="25000"/>
                    </a:schemeClr>
                  </a:solidFill>
                </a:rPr>
                <a:t>…</a:t>
              </a:r>
              <a:endParaRPr lang="en-US" sz="4800" b="0" cap="none" spc="0" dirty="0">
                <a:ln w="0"/>
                <a:solidFill>
                  <a:schemeClr val="tx1">
                    <a:lumMod val="75000"/>
                    <a:lumOff val="25000"/>
                  </a:schemeClr>
                </a:solidFill>
              </a:endParaRPr>
            </a:p>
          </p:txBody>
        </p:sp>
        <p:pic>
          <p:nvPicPr>
            <p:cNvPr id="5" name="Picture 4"/>
            <p:cNvPicPr>
              <a:picLocks noChangeAspect="1"/>
            </p:cNvPicPr>
            <p:nvPr/>
          </p:nvPicPr>
          <p:blipFill>
            <a:blip r:embed="rId4"/>
            <a:stretch>
              <a:fillRect/>
            </a:stretch>
          </p:blipFill>
          <p:spPr>
            <a:xfrm>
              <a:off x="9186295" y="5595819"/>
              <a:ext cx="338434" cy="188019"/>
            </a:xfrm>
            <a:prstGeom prst="rect">
              <a:avLst/>
            </a:prstGeom>
          </p:spPr>
        </p:pic>
        <p:sp>
          <p:nvSpPr>
            <p:cNvPr id="6" name="Rectangle 5"/>
            <p:cNvSpPr/>
            <p:nvPr/>
          </p:nvSpPr>
          <p:spPr>
            <a:xfrm>
              <a:off x="9122861" y="5581924"/>
              <a:ext cx="439544" cy="276999"/>
            </a:xfrm>
            <a:prstGeom prst="rect">
              <a:avLst/>
            </a:prstGeom>
          </p:spPr>
          <p:txBody>
            <a:bodyPr wrap="none">
              <a:spAutoFit/>
            </a:bodyPr>
            <a:lstStyle/>
            <a:p>
              <a:r>
                <a:rPr lang="en-US" sz="1200" b="1" dirty="0" smtClean="0">
                  <a:ln w="0"/>
                  <a:latin typeface="Arial" panose="020B0604020202020204" pitchFamily="34" charset="0"/>
                  <a:cs typeface="Arial" panose="020B0604020202020204" pitchFamily="34" charset="0"/>
                </a:rPr>
                <a:t>c12</a:t>
              </a:r>
              <a:endParaRPr lang="en-US" b="1" dirty="0"/>
            </a:p>
          </p:txBody>
        </p:sp>
      </p:grpSp>
      <p:sp>
        <p:nvSpPr>
          <p:cNvPr id="15" name="Rectangle 14"/>
          <p:cNvSpPr/>
          <p:nvPr/>
        </p:nvSpPr>
        <p:spPr>
          <a:xfrm>
            <a:off x="7528219" y="5934615"/>
            <a:ext cx="2800767" cy="369332"/>
          </a:xfrm>
          <a:prstGeom prst="rect">
            <a:avLst/>
          </a:prstGeom>
        </p:spPr>
        <p:txBody>
          <a:bodyPr wrap="none">
            <a:spAutoFit/>
          </a:bodyPr>
          <a:lstStyle/>
          <a:p>
            <a:r>
              <a:rPr lang="en-US" b="1" dirty="0" smtClean="0">
                <a:ln w="0"/>
                <a:latin typeface="Arial" panose="020B0604020202020204" pitchFamily="34" charset="0"/>
                <a:cs typeface="Arial" panose="020B0604020202020204" pitchFamily="34" charset="0"/>
              </a:rPr>
              <a:t>Figure</a:t>
            </a:r>
            <a:r>
              <a:rPr lang="en-US" dirty="0" smtClean="0">
                <a:ln w="0"/>
                <a:latin typeface="Arial" panose="020B0604020202020204" pitchFamily="34" charset="0"/>
                <a:cs typeface="Arial" panose="020B0604020202020204" pitchFamily="34" charset="0"/>
              </a:rPr>
              <a:t>: working flowchart</a:t>
            </a:r>
            <a:endParaRPr lang="en-US" dirty="0"/>
          </a:p>
        </p:txBody>
      </p:sp>
      <p:sp>
        <p:nvSpPr>
          <p:cNvPr id="16" name="Slide Number Placeholder 15"/>
          <p:cNvSpPr>
            <a:spLocks noGrp="1"/>
          </p:cNvSpPr>
          <p:nvPr>
            <p:ph type="sldNum" sz="quarter" idx="12"/>
          </p:nvPr>
        </p:nvSpPr>
        <p:spPr/>
        <p:txBody>
          <a:bodyPr/>
          <a:lstStyle/>
          <a:p>
            <a:fld id="{5A434552-A662-4044-B875-62B47102ACF4}" type="slidenum">
              <a:rPr lang="en-US" smtClean="0"/>
              <a:t>5</a:t>
            </a:fld>
            <a:endParaRPr lang="en-US"/>
          </a:p>
        </p:txBody>
      </p:sp>
    </p:spTree>
    <p:extLst>
      <p:ext uri="{BB962C8B-B14F-4D97-AF65-F5344CB8AC3E}">
        <p14:creationId xmlns:p14="http://schemas.microsoft.com/office/powerpoint/2010/main" val="1345004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1143" y="609560"/>
            <a:ext cx="9844157" cy="5755422"/>
          </a:xfrm>
          <a:prstGeom prst="rect">
            <a:avLst/>
          </a:prstGeom>
          <a:noFill/>
        </p:spPr>
        <p:txBody>
          <a:bodyPr wrap="square" lIns="91440" tIns="45720" rIns="91440" bIns="45720">
            <a:spAutoFit/>
          </a:bodyPr>
          <a:lstStyle/>
          <a:p>
            <a:pPr algn="just"/>
            <a:r>
              <a:rPr lang="en-US" sz="2400" b="1" dirty="0" smtClean="0">
                <a:ln w="0"/>
                <a:latin typeface="Arial" panose="020B0604020202020204" pitchFamily="34" charset="0"/>
                <a:cs typeface="Arial" panose="020B0604020202020204" pitchFamily="34" charset="0"/>
              </a:rPr>
              <a:t>Model structure</a:t>
            </a:r>
          </a:p>
          <a:p>
            <a:pPr algn="just"/>
            <a:endParaRPr lang="en-US" sz="2400" b="1" cap="none" spc="0" dirty="0" smtClean="0">
              <a:ln w="0"/>
              <a:solidFill>
                <a:schemeClr val="tx1"/>
              </a:solidFill>
              <a:latin typeface="Arial" panose="020B0604020202020204" pitchFamily="34" charset="0"/>
              <a:cs typeface="Arial" panose="020B0604020202020204" pitchFamily="34" charset="0"/>
            </a:endParaRPr>
          </a:p>
          <a:p>
            <a:pPr algn="just"/>
            <a:endParaRPr lang="en-US" sz="2000" b="1" dirty="0" smtClean="0">
              <a:ln w="0"/>
              <a:latin typeface="Arial" panose="020B0604020202020204" pitchFamily="34" charset="0"/>
              <a:cs typeface="Arial" panose="020B0604020202020204" pitchFamily="34" charset="0"/>
            </a:endParaRPr>
          </a:p>
          <a:p>
            <a:pPr algn="just"/>
            <a:endParaRPr lang="en-US" sz="2000" b="1" dirty="0">
              <a:ln w="0"/>
              <a:latin typeface="Arial" panose="020B0604020202020204" pitchFamily="34" charset="0"/>
              <a:cs typeface="Arial" panose="020B0604020202020204" pitchFamily="34" charset="0"/>
            </a:endParaRPr>
          </a:p>
          <a:p>
            <a:pPr algn="just"/>
            <a:endParaRPr lang="en-US" sz="2000" b="1" dirty="0" smtClean="0">
              <a:ln w="0"/>
              <a:latin typeface="Arial" panose="020B0604020202020204" pitchFamily="34" charset="0"/>
              <a:cs typeface="Arial" panose="020B0604020202020204" pitchFamily="34" charset="0"/>
            </a:endParaRPr>
          </a:p>
          <a:p>
            <a:pPr algn="just"/>
            <a:endParaRPr lang="en-US" sz="2000" b="1" dirty="0">
              <a:ln w="0"/>
              <a:latin typeface="Arial" panose="020B0604020202020204" pitchFamily="34" charset="0"/>
              <a:cs typeface="Arial" panose="020B0604020202020204" pitchFamily="34" charset="0"/>
            </a:endParaRPr>
          </a:p>
          <a:p>
            <a:pPr algn="just"/>
            <a:endParaRPr lang="en-US" sz="2000" b="1" dirty="0" smtClean="0">
              <a:ln w="0"/>
              <a:latin typeface="Arial" panose="020B0604020202020204" pitchFamily="34" charset="0"/>
              <a:cs typeface="Arial" panose="020B0604020202020204" pitchFamily="34" charset="0"/>
            </a:endParaRPr>
          </a:p>
          <a:p>
            <a:pPr algn="just"/>
            <a:endParaRPr lang="en-US" sz="2000" b="1" dirty="0">
              <a:ln w="0"/>
              <a:latin typeface="Arial" panose="020B0604020202020204" pitchFamily="34" charset="0"/>
              <a:cs typeface="Arial" panose="020B0604020202020204" pitchFamily="34" charset="0"/>
            </a:endParaRPr>
          </a:p>
          <a:p>
            <a:pPr algn="just"/>
            <a:endParaRPr lang="en-US" sz="2000" b="1" dirty="0" smtClean="0">
              <a:ln w="0"/>
              <a:latin typeface="Arial" panose="020B0604020202020204" pitchFamily="34" charset="0"/>
              <a:cs typeface="Arial" panose="020B0604020202020204" pitchFamily="34" charset="0"/>
            </a:endParaRPr>
          </a:p>
          <a:p>
            <a:pPr algn="just"/>
            <a:endParaRPr lang="en-US" sz="2000" b="1" dirty="0">
              <a:ln w="0"/>
              <a:latin typeface="Arial" panose="020B0604020202020204" pitchFamily="34" charset="0"/>
              <a:cs typeface="Arial" panose="020B0604020202020204" pitchFamily="34" charset="0"/>
            </a:endParaRPr>
          </a:p>
          <a:p>
            <a:pPr algn="just"/>
            <a:endParaRPr lang="en-US" sz="2000" b="1" dirty="0" smtClean="0">
              <a:ln w="0"/>
              <a:latin typeface="Arial" panose="020B0604020202020204" pitchFamily="34" charset="0"/>
              <a:cs typeface="Arial" panose="020B0604020202020204" pitchFamily="34" charset="0"/>
            </a:endParaRPr>
          </a:p>
          <a:p>
            <a:pPr algn="just"/>
            <a:endParaRPr lang="en-US" sz="2000" b="1" dirty="0">
              <a:ln w="0"/>
              <a:latin typeface="Arial" panose="020B0604020202020204" pitchFamily="34" charset="0"/>
              <a:cs typeface="Arial" panose="020B0604020202020204" pitchFamily="34" charset="0"/>
            </a:endParaRPr>
          </a:p>
          <a:p>
            <a:pPr algn="just"/>
            <a:endParaRPr lang="en-US" sz="2000" b="1" dirty="0" smtClean="0">
              <a:ln w="0"/>
              <a:latin typeface="Arial" panose="020B0604020202020204" pitchFamily="34" charset="0"/>
              <a:cs typeface="Arial" panose="020B0604020202020204" pitchFamily="34" charset="0"/>
            </a:endParaRPr>
          </a:p>
          <a:p>
            <a:pPr algn="just"/>
            <a:endParaRPr lang="en-US" sz="2000" dirty="0" smtClean="0">
              <a:ln w="0"/>
              <a:latin typeface="Arial" panose="020B0604020202020204" pitchFamily="34" charset="0"/>
              <a:cs typeface="Arial" panose="020B0604020202020204" pitchFamily="34" charset="0"/>
            </a:endParaRPr>
          </a:p>
          <a:p>
            <a:pPr algn="just"/>
            <a:endParaRPr lang="en-US" sz="2000" dirty="0" smtClean="0">
              <a:ln w="0"/>
              <a:latin typeface="Arial" panose="020B0604020202020204" pitchFamily="34" charset="0"/>
              <a:cs typeface="Arial" panose="020B0604020202020204" pitchFamily="34" charset="0"/>
            </a:endParaRPr>
          </a:p>
          <a:p>
            <a:pPr algn="just"/>
            <a:r>
              <a:rPr lang="en-US" sz="2000" dirty="0" smtClean="0">
                <a:ln w="0"/>
                <a:latin typeface="Arial" panose="020B0604020202020204" pitchFamily="34" charset="0"/>
                <a:cs typeface="Arial" panose="020B0604020202020204" pitchFamily="34" charset="0"/>
              </a:rPr>
              <a:t>This is the simplified architecture of </a:t>
            </a:r>
            <a:r>
              <a:rPr lang="en-US" sz="2000" dirty="0" err="1" smtClean="0">
                <a:ln w="0"/>
                <a:latin typeface="Arial" panose="020B0604020202020204" pitchFamily="34" charset="0"/>
                <a:cs typeface="Arial" panose="020B0604020202020204" pitchFamily="34" charset="0"/>
              </a:rPr>
              <a:t>googlenet</a:t>
            </a:r>
            <a:r>
              <a:rPr lang="en-US" sz="2000" dirty="0" smtClean="0">
                <a:ln w="0"/>
                <a:latin typeface="Arial" panose="020B0604020202020204" pitchFamily="34" charset="0"/>
                <a:cs typeface="Arial" panose="020B0604020202020204" pitchFamily="34" charset="0"/>
              </a:rPr>
              <a:t>. The original model contains 144 layers and there are some inception blocks in the model. </a:t>
            </a:r>
          </a:p>
          <a:p>
            <a:pPr algn="just"/>
            <a:endParaRPr lang="en-US" sz="2000" b="1" dirty="0" smtClean="0">
              <a:ln w="0"/>
              <a:latin typeface="Arial" panose="020B0604020202020204" pitchFamily="34" charset="0"/>
              <a:cs typeface="Arial" panose="020B0604020202020204" pitchFamily="34" charset="0"/>
            </a:endParaRPr>
          </a:p>
        </p:txBody>
      </p:sp>
      <p:grpSp>
        <p:nvGrpSpPr>
          <p:cNvPr id="3" name="Group 2"/>
          <p:cNvGrpSpPr/>
          <p:nvPr/>
        </p:nvGrpSpPr>
        <p:grpSpPr>
          <a:xfrm>
            <a:off x="972876" y="1658371"/>
            <a:ext cx="10165024" cy="3408571"/>
            <a:chOff x="972876" y="1684129"/>
            <a:chExt cx="10165024" cy="3408571"/>
          </a:xfrm>
        </p:grpSpPr>
        <p:grpSp>
          <p:nvGrpSpPr>
            <p:cNvPr id="11" name="Group 10"/>
            <p:cNvGrpSpPr/>
            <p:nvPr/>
          </p:nvGrpSpPr>
          <p:grpSpPr>
            <a:xfrm>
              <a:off x="972876" y="1684129"/>
              <a:ext cx="10165024" cy="3408571"/>
              <a:chOff x="729512" y="2227470"/>
              <a:chExt cx="9989288" cy="2637391"/>
            </a:xfrm>
          </p:grpSpPr>
          <p:pic>
            <p:nvPicPr>
              <p:cNvPr id="1030" name="Picture 6" descr="GoogleNet-like architecture.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408" y="2227470"/>
                <a:ext cx="9919392" cy="26373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812660" y="3775420"/>
                <a:ext cx="266700" cy="314325"/>
              </a:xfrm>
              <a:prstGeom prst="rect">
                <a:avLst/>
              </a:prstGeom>
            </p:spPr>
          </p:pic>
          <p:pic>
            <p:nvPicPr>
              <p:cNvPr id="6" name="Picture 5"/>
              <p:cNvPicPr>
                <a:picLocks noChangeAspect="1"/>
              </p:cNvPicPr>
              <p:nvPr/>
            </p:nvPicPr>
            <p:blipFill>
              <a:blip r:embed="rId3"/>
              <a:stretch>
                <a:fillRect/>
              </a:stretch>
            </p:blipFill>
            <p:spPr>
              <a:xfrm>
                <a:off x="1119116" y="2839586"/>
                <a:ext cx="219353" cy="258523"/>
              </a:xfrm>
              <a:prstGeom prst="rect">
                <a:avLst/>
              </a:prstGeom>
            </p:spPr>
          </p:pic>
          <p:pic>
            <p:nvPicPr>
              <p:cNvPr id="7" name="Picture 6"/>
              <p:cNvPicPr>
                <a:picLocks noChangeAspect="1"/>
              </p:cNvPicPr>
              <p:nvPr/>
            </p:nvPicPr>
            <p:blipFill>
              <a:blip r:embed="rId3"/>
              <a:stretch>
                <a:fillRect/>
              </a:stretch>
            </p:blipFill>
            <p:spPr>
              <a:xfrm>
                <a:off x="1801467" y="2783784"/>
                <a:ext cx="266700" cy="314325"/>
              </a:xfrm>
              <a:prstGeom prst="rect">
                <a:avLst/>
              </a:prstGeom>
            </p:spPr>
          </p:pic>
          <p:pic>
            <p:nvPicPr>
              <p:cNvPr id="8" name="Picture 7"/>
              <p:cNvPicPr>
                <a:picLocks noChangeAspect="1"/>
              </p:cNvPicPr>
              <p:nvPr/>
            </p:nvPicPr>
            <p:blipFill>
              <a:blip r:embed="rId3"/>
              <a:stretch>
                <a:fillRect/>
              </a:stretch>
            </p:blipFill>
            <p:spPr>
              <a:xfrm>
                <a:off x="1640783" y="3815175"/>
                <a:ext cx="158651" cy="186981"/>
              </a:xfrm>
              <a:prstGeom prst="rect">
                <a:avLst/>
              </a:prstGeom>
            </p:spPr>
          </p:pic>
          <p:pic>
            <p:nvPicPr>
              <p:cNvPr id="9" name="Picture 8"/>
              <p:cNvPicPr>
                <a:picLocks noChangeAspect="1"/>
              </p:cNvPicPr>
              <p:nvPr/>
            </p:nvPicPr>
            <p:blipFill>
              <a:blip r:embed="rId3"/>
              <a:stretch>
                <a:fillRect/>
              </a:stretch>
            </p:blipFill>
            <p:spPr>
              <a:xfrm>
                <a:off x="2609849" y="3205337"/>
                <a:ext cx="159855" cy="188400"/>
              </a:xfrm>
              <a:prstGeom prst="rect">
                <a:avLst/>
              </a:prstGeom>
            </p:spPr>
          </p:pic>
          <p:pic>
            <p:nvPicPr>
              <p:cNvPr id="13" name="Picture 12"/>
              <p:cNvPicPr>
                <a:picLocks noChangeAspect="1"/>
              </p:cNvPicPr>
              <p:nvPr/>
            </p:nvPicPr>
            <p:blipFill>
              <a:blip r:embed="rId3"/>
              <a:stretch>
                <a:fillRect/>
              </a:stretch>
            </p:blipFill>
            <p:spPr>
              <a:xfrm>
                <a:off x="2516669" y="3548444"/>
                <a:ext cx="159855" cy="188400"/>
              </a:xfrm>
              <a:prstGeom prst="rect">
                <a:avLst/>
              </a:prstGeom>
            </p:spPr>
          </p:pic>
          <p:pic>
            <p:nvPicPr>
              <p:cNvPr id="14" name="Picture 13"/>
              <p:cNvPicPr>
                <a:picLocks noChangeAspect="1"/>
              </p:cNvPicPr>
              <p:nvPr/>
            </p:nvPicPr>
            <p:blipFill>
              <a:blip r:embed="rId3"/>
              <a:stretch>
                <a:fillRect/>
              </a:stretch>
            </p:blipFill>
            <p:spPr>
              <a:xfrm>
                <a:off x="2729948" y="4076251"/>
                <a:ext cx="159855" cy="188400"/>
              </a:xfrm>
              <a:prstGeom prst="rect">
                <a:avLst/>
              </a:prstGeom>
            </p:spPr>
          </p:pic>
          <p:pic>
            <p:nvPicPr>
              <p:cNvPr id="15" name="Picture 14"/>
              <p:cNvPicPr>
                <a:picLocks noChangeAspect="1"/>
              </p:cNvPicPr>
              <p:nvPr/>
            </p:nvPicPr>
            <p:blipFill>
              <a:blip r:embed="rId3"/>
              <a:stretch>
                <a:fillRect/>
              </a:stretch>
            </p:blipFill>
            <p:spPr>
              <a:xfrm>
                <a:off x="3212824" y="3196056"/>
                <a:ext cx="159855" cy="188400"/>
              </a:xfrm>
              <a:prstGeom prst="rect">
                <a:avLst/>
              </a:prstGeom>
            </p:spPr>
          </p:pic>
          <p:pic>
            <p:nvPicPr>
              <p:cNvPr id="16" name="Picture 15"/>
              <p:cNvPicPr>
                <a:picLocks noChangeAspect="1"/>
              </p:cNvPicPr>
              <p:nvPr/>
            </p:nvPicPr>
            <p:blipFill>
              <a:blip r:embed="rId3"/>
              <a:stretch>
                <a:fillRect/>
              </a:stretch>
            </p:blipFill>
            <p:spPr>
              <a:xfrm>
                <a:off x="3128339" y="3762174"/>
                <a:ext cx="159855" cy="188400"/>
              </a:xfrm>
              <a:prstGeom prst="rect">
                <a:avLst/>
              </a:prstGeom>
            </p:spPr>
          </p:pic>
          <p:pic>
            <p:nvPicPr>
              <p:cNvPr id="17" name="Picture 16"/>
              <p:cNvPicPr>
                <a:picLocks noChangeAspect="1"/>
              </p:cNvPicPr>
              <p:nvPr/>
            </p:nvPicPr>
            <p:blipFill>
              <a:blip r:embed="rId3"/>
              <a:stretch>
                <a:fillRect/>
              </a:stretch>
            </p:blipFill>
            <p:spPr>
              <a:xfrm>
                <a:off x="3755233" y="3795087"/>
                <a:ext cx="159855" cy="188400"/>
              </a:xfrm>
              <a:prstGeom prst="rect">
                <a:avLst/>
              </a:prstGeom>
            </p:spPr>
          </p:pic>
          <p:pic>
            <p:nvPicPr>
              <p:cNvPr id="18" name="Picture 17"/>
              <p:cNvPicPr>
                <a:picLocks noChangeAspect="1"/>
              </p:cNvPicPr>
              <p:nvPr/>
            </p:nvPicPr>
            <p:blipFill>
              <a:blip r:embed="rId3"/>
              <a:stretch>
                <a:fillRect/>
              </a:stretch>
            </p:blipFill>
            <p:spPr>
              <a:xfrm>
                <a:off x="3883611" y="3209308"/>
                <a:ext cx="159855" cy="188400"/>
              </a:xfrm>
              <a:prstGeom prst="rect">
                <a:avLst/>
              </a:prstGeom>
            </p:spPr>
          </p:pic>
          <p:pic>
            <p:nvPicPr>
              <p:cNvPr id="19" name="Picture 18"/>
              <p:cNvPicPr>
                <a:picLocks noChangeAspect="1"/>
              </p:cNvPicPr>
              <p:nvPr/>
            </p:nvPicPr>
            <p:blipFill>
              <a:blip r:embed="rId3"/>
              <a:stretch>
                <a:fillRect/>
              </a:stretch>
            </p:blipFill>
            <p:spPr>
              <a:xfrm>
                <a:off x="4657311" y="3197492"/>
                <a:ext cx="159855" cy="188400"/>
              </a:xfrm>
              <a:prstGeom prst="rect">
                <a:avLst/>
              </a:prstGeom>
            </p:spPr>
          </p:pic>
          <p:pic>
            <p:nvPicPr>
              <p:cNvPr id="20" name="Picture 19"/>
              <p:cNvPicPr>
                <a:picLocks noChangeAspect="1"/>
              </p:cNvPicPr>
              <p:nvPr/>
            </p:nvPicPr>
            <p:blipFill>
              <a:blip r:embed="rId3"/>
              <a:stretch>
                <a:fillRect/>
              </a:stretch>
            </p:blipFill>
            <p:spPr>
              <a:xfrm>
                <a:off x="4577797" y="3777696"/>
                <a:ext cx="159855" cy="188400"/>
              </a:xfrm>
              <a:prstGeom prst="rect">
                <a:avLst/>
              </a:prstGeom>
            </p:spPr>
          </p:pic>
          <p:pic>
            <p:nvPicPr>
              <p:cNvPr id="21" name="Picture 20"/>
              <p:cNvPicPr>
                <a:picLocks noChangeAspect="1"/>
              </p:cNvPicPr>
              <p:nvPr/>
            </p:nvPicPr>
            <p:blipFill>
              <a:blip r:embed="rId3"/>
              <a:stretch>
                <a:fillRect/>
              </a:stretch>
            </p:blipFill>
            <p:spPr>
              <a:xfrm>
                <a:off x="1854889" y="4417911"/>
                <a:ext cx="159855" cy="188400"/>
              </a:xfrm>
              <a:prstGeom prst="rect">
                <a:avLst/>
              </a:prstGeom>
            </p:spPr>
          </p:pic>
          <p:pic>
            <p:nvPicPr>
              <p:cNvPr id="22" name="Picture 21"/>
              <p:cNvPicPr>
                <a:picLocks noChangeAspect="1"/>
              </p:cNvPicPr>
              <p:nvPr/>
            </p:nvPicPr>
            <p:blipFill>
              <a:blip r:embed="rId3"/>
              <a:stretch>
                <a:fillRect/>
              </a:stretch>
            </p:blipFill>
            <p:spPr>
              <a:xfrm>
                <a:off x="3306003" y="4049747"/>
                <a:ext cx="159855" cy="188400"/>
              </a:xfrm>
              <a:prstGeom prst="rect">
                <a:avLst/>
              </a:prstGeom>
            </p:spPr>
          </p:pic>
          <p:pic>
            <p:nvPicPr>
              <p:cNvPr id="23" name="Picture 22"/>
              <p:cNvPicPr>
                <a:picLocks noChangeAspect="1"/>
              </p:cNvPicPr>
              <p:nvPr/>
            </p:nvPicPr>
            <p:blipFill>
              <a:blip r:embed="rId3"/>
              <a:stretch>
                <a:fillRect/>
              </a:stretch>
            </p:blipFill>
            <p:spPr>
              <a:xfrm>
                <a:off x="4043466" y="4063241"/>
                <a:ext cx="159855" cy="188400"/>
              </a:xfrm>
              <a:prstGeom prst="rect">
                <a:avLst/>
              </a:prstGeom>
            </p:spPr>
          </p:pic>
          <p:pic>
            <p:nvPicPr>
              <p:cNvPr id="24" name="Picture 23"/>
              <p:cNvPicPr>
                <a:picLocks noChangeAspect="1"/>
              </p:cNvPicPr>
              <p:nvPr/>
            </p:nvPicPr>
            <p:blipFill>
              <a:blip r:embed="rId3"/>
              <a:stretch>
                <a:fillRect/>
              </a:stretch>
            </p:blipFill>
            <p:spPr>
              <a:xfrm>
                <a:off x="4834003" y="4049989"/>
                <a:ext cx="159855" cy="188400"/>
              </a:xfrm>
              <a:prstGeom prst="rect">
                <a:avLst/>
              </a:prstGeom>
            </p:spPr>
          </p:pic>
          <p:sp>
            <p:nvSpPr>
              <p:cNvPr id="10" name="Rectangle 9"/>
              <p:cNvSpPr/>
              <p:nvPr/>
            </p:nvSpPr>
            <p:spPr>
              <a:xfrm>
                <a:off x="729512" y="3762174"/>
                <a:ext cx="401071" cy="261610"/>
              </a:xfrm>
              <a:prstGeom prst="rect">
                <a:avLst/>
              </a:prstGeom>
              <a:noFill/>
            </p:spPr>
            <p:txBody>
              <a:bodyPr wrap="none" lIns="91440" tIns="45720" rIns="91440" bIns="45720">
                <a:spAutoFit/>
              </a:bodyPr>
              <a:lstStyle/>
              <a:p>
                <a:pPr algn="ctr"/>
                <a:r>
                  <a:rPr lang="en-US" sz="1100" b="0" cap="none" spc="0" dirty="0" smtClean="0">
                    <a:ln w="0"/>
                    <a:solidFill>
                      <a:schemeClr val="tx1">
                        <a:lumMod val="65000"/>
                        <a:lumOff val="35000"/>
                      </a:schemeClr>
                    </a:solidFill>
                    <a:effectLst>
                      <a:outerShdw blurRad="38100" dist="19050" dir="2700000" algn="tl" rotWithShape="0">
                        <a:schemeClr val="dk1">
                          <a:alpha val="40000"/>
                        </a:schemeClr>
                      </a:outerShdw>
                    </a:effectLst>
                  </a:rPr>
                  <a:t>224</a:t>
                </a:r>
                <a:endParaRPr lang="en-US" sz="1100" b="0" cap="none" spc="0" dirty="0">
                  <a:ln w="0"/>
                  <a:solidFill>
                    <a:schemeClr val="tx1">
                      <a:lumMod val="65000"/>
                      <a:lumOff val="35000"/>
                    </a:schemeClr>
                  </a:solidFill>
                  <a:effectLst>
                    <a:outerShdw blurRad="38100" dist="19050" dir="2700000" algn="tl" rotWithShape="0">
                      <a:schemeClr val="dk1">
                        <a:alpha val="40000"/>
                      </a:schemeClr>
                    </a:outerShdw>
                  </a:effectLst>
                </a:endParaRPr>
              </a:p>
            </p:txBody>
          </p:sp>
          <p:sp>
            <p:nvSpPr>
              <p:cNvPr id="26" name="Rectangle 25"/>
              <p:cNvSpPr/>
              <p:nvPr/>
            </p:nvSpPr>
            <p:spPr>
              <a:xfrm>
                <a:off x="950650" y="2923915"/>
                <a:ext cx="401071" cy="261610"/>
              </a:xfrm>
              <a:prstGeom prst="rect">
                <a:avLst/>
              </a:prstGeom>
              <a:noFill/>
            </p:spPr>
            <p:txBody>
              <a:bodyPr wrap="none" lIns="91440" tIns="45720" rIns="91440" bIns="45720">
                <a:spAutoFit/>
              </a:bodyPr>
              <a:lstStyle/>
              <a:p>
                <a:pPr algn="ctr"/>
                <a:r>
                  <a:rPr lang="en-US" sz="1100" b="0" cap="none" spc="0" dirty="0" smtClean="0">
                    <a:ln w="0"/>
                    <a:solidFill>
                      <a:schemeClr val="tx1">
                        <a:lumMod val="65000"/>
                        <a:lumOff val="35000"/>
                      </a:schemeClr>
                    </a:solidFill>
                    <a:effectLst>
                      <a:outerShdw blurRad="38100" dist="19050" dir="2700000" algn="tl" rotWithShape="0">
                        <a:schemeClr val="dk1">
                          <a:alpha val="40000"/>
                        </a:schemeClr>
                      </a:outerShdw>
                    </a:effectLst>
                  </a:rPr>
                  <a:t>224</a:t>
                </a:r>
                <a:endParaRPr lang="en-US" sz="1100" b="0" cap="none" spc="0" dirty="0">
                  <a:ln w="0"/>
                  <a:solidFill>
                    <a:schemeClr val="tx1">
                      <a:lumMod val="65000"/>
                      <a:lumOff val="35000"/>
                    </a:schemeClr>
                  </a:solidFill>
                  <a:effectLst>
                    <a:outerShdw blurRad="38100" dist="19050" dir="2700000" algn="tl" rotWithShape="0">
                      <a:schemeClr val="dk1">
                        <a:alpha val="40000"/>
                      </a:schemeClr>
                    </a:outerShdw>
                  </a:effectLst>
                </a:endParaRPr>
              </a:p>
            </p:txBody>
          </p:sp>
        </p:grpSp>
        <p:pic>
          <p:nvPicPr>
            <p:cNvPr id="2" name="Picture 1"/>
            <p:cNvPicPr>
              <a:picLocks noChangeAspect="1"/>
            </p:cNvPicPr>
            <p:nvPr/>
          </p:nvPicPr>
          <p:blipFill>
            <a:blip r:embed="rId4"/>
            <a:stretch>
              <a:fillRect/>
            </a:stretch>
          </p:blipFill>
          <p:spPr>
            <a:xfrm>
              <a:off x="8656280" y="1838918"/>
              <a:ext cx="745298" cy="745298"/>
            </a:xfrm>
            <a:prstGeom prst="rect">
              <a:avLst/>
            </a:prstGeom>
          </p:spPr>
        </p:pic>
      </p:grpSp>
      <p:sp>
        <p:nvSpPr>
          <p:cNvPr id="12" name="Slide Number Placeholder 11"/>
          <p:cNvSpPr>
            <a:spLocks noGrp="1"/>
          </p:cNvSpPr>
          <p:nvPr>
            <p:ph type="sldNum" sz="quarter" idx="12"/>
          </p:nvPr>
        </p:nvSpPr>
        <p:spPr/>
        <p:txBody>
          <a:bodyPr/>
          <a:lstStyle/>
          <a:p>
            <a:fld id="{5A434552-A662-4044-B875-62B47102ACF4}" type="slidenum">
              <a:rPr lang="en-US" smtClean="0"/>
              <a:t>6</a:t>
            </a:fld>
            <a:endParaRPr lang="en-US"/>
          </a:p>
        </p:txBody>
      </p:sp>
    </p:spTree>
    <p:extLst>
      <p:ext uri="{BB962C8B-B14F-4D97-AF65-F5344CB8AC3E}">
        <p14:creationId xmlns:p14="http://schemas.microsoft.com/office/powerpoint/2010/main" val="2983107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4468" y="813305"/>
            <a:ext cx="9844157" cy="2000548"/>
          </a:xfrm>
          <a:prstGeom prst="rect">
            <a:avLst/>
          </a:prstGeom>
          <a:noFill/>
        </p:spPr>
        <p:txBody>
          <a:bodyPr wrap="square" lIns="91440" tIns="45720" rIns="91440" bIns="45720">
            <a:spAutoFit/>
          </a:bodyPr>
          <a:lstStyle/>
          <a:p>
            <a:pPr algn="just"/>
            <a:r>
              <a:rPr lang="en-US" sz="2400" b="1" dirty="0" smtClean="0">
                <a:ln w="0"/>
                <a:latin typeface="Arial" panose="020B0604020202020204" pitchFamily="34" charset="0"/>
                <a:cs typeface="Arial" panose="020B0604020202020204" pitchFamily="34" charset="0"/>
              </a:rPr>
              <a:t>Results</a:t>
            </a:r>
          </a:p>
          <a:p>
            <a:pPr algn="just"/>
            <a:r>
              <a:rPr lang="en-US" sz="2000" dirty="0" smtClean="0">
                <a:ln w="0"/>
                <a:latin typeface="Arial" panose="020B0604020202020204" pitchFamily="34" charset="0"/>
                <a:cs typeface="Arial" panose="020B0604020202020204" pitchFamily="34" charset="0"/>
              </a:rPr>
              <a:t>Using modified </a:t>
            </a:r>
            <a:r>
              <a:rPr lang="en-US" sz="2000" dirty="0" err="1" smtClean="0">
                <a:ln w="0"/>
                <a:latin typeface="Arial" panose="020B0604020202020204" pitchFamily="34" charset="0"/>
                <a:cs typeface="Arial" panose="020B0604020202020204" pitchFamily="34" charset="0"/>
              </a:rPr>
              <a:t>googlenet</a:t>
            </a:r>
            <a:r>
              <a:rPr lang="en-US" sz="2000" dirty="0" smtClean="0">
                <a:ln w="0"/>
                <a:latin typeface="Arial" panose="020B0604020202020204" pitchFamily="34" charset="0"/>
                <a:cs typeface="Arial" panose="020B0604020202020204" pitchFamily="34" charset="0"/>
              </a:rPr>
              <a:t> we obtained around 80% classification accuracy on our validation set. </a:t>
            </a:r>
          </a:p>
          <a:p>
            <a:pPr algn="just"/>
            <a:endParaRPr lang="en-US" sz="2000" b="1" dirty="0">
              <a:ln w="0"/>
              <a:latin typeface="Arial" panose="020B0604020202020204" pitchFamily="34" charset="0"/>
              <a:cs typeface="Arial" panose="020B0604020202020204" pitchFamily="34" charset="0"/>
            </a:endParaRPr>
          </a:p>
          <a:p>
            <a:pPr algn="just"/>
            <a:endParaRPr lang="en-US" sz="2000" b="1" dirty="0" smtClean="0">
              <a:ln w="0"/>
              <a:latin typeface="Arial" panose="020B0604020202020204" pitchFamily="34" charset="0"/>
              <a:cs typeface="Arial" panose="020B0604020202020204" pitchFamily="34" charset="0"/>
            </a:endParaRPr>
          </a:p>
          <a:p>
            <a:pPr algn="just"/>
            <a:endParaRPr lang="en-US" sz="2000" b="1" dirty="0">
              <a:ln w="0"/>
              <a:latin typeface="Arial" panose="020B0604020202020204" pitchFamily="34" charset="0"/>
              <a:cs typeface="Arial" panose="020B0604020202020204" pitchFamily="34" charset="0"/>
            </a:endParaRPr>
          </a:p>
        </p:txBody>
      </p:sp>
      <p:grpSp>
        <p:nvGrpSpPr>
          <p:cNvPr id="8" name="Group 7"/>
          <p:cNvGrpSpPr/>
          <p:nvPr/>
        </p:nvGrpSpPr>
        <p:grpSpPr>
          <a:xfrm>
            <a:off x="2569680" y="1788101"/>
            <a:ext cx="5769595" cy="2326319"/>
            <a:chOff x="2569680" y="1788101"/>
            <a:chExt cx="5769595" cy="2326319"/>
          </a:xfrm>
        </p:grpSpPr>
        <p:pic>
          <p:nvPicPr>
            <p:cNvPr id="3" name="Picture 2"/>
            <p:cNvPicPr>
              <a:picLocks noChangeAspect="1"/>
            </p:cNvPicPr>
            <p:nvPr/>
          </p:nvPicPr>
          <p:blipFill rotWithShape="1">
            <a:blip r:embed="rId2"/>
            <a:srcRect l="558"/>
            <a:stretch/>
          </p:blipFill>
          <p:spPr>
            <a:xfrm>
              <a:off x="2569680" y="1788101"/>
              <a:ext cx="5769595" cy="2326319"/>
            </a:xfrm>
            <a:prstGeom prst="rect">
              <a:avLst/>
            </a:prstGeom>
          </p:spPr>
        </p:pic>
        <p:pic>
          <p:nvPicPr>
            <p:cNvPr id="6" name="Picture 5"/>
            <p:cNvPicPr>
              <a:picLocks noChangeAspect="1"/>
            </p:cNvPicPr>
            <p:nvPr/>
          </p:nvPicPr>
          <p:blipFill>
            <a:blip r:embed="rId3"/>
            <a:stretch>
              <a:fillRect/>
            </a:stretch>
          </p:blipFill>
          <p:spPr>
            <a:xfrm>
              <a:off x="6137453" y="3008084"/>
              <a:ext cx="1904206" cy="618460"/>
            </a:xfrm>
            <a:prstGeom prst="rect">
              <a:avLst/>
            </a:prstGeom>
          </p:spPr>
        </p:pic>
      </p:grpSp>
      <p:grpSp>
        <p:nvGrpSpPr>
          <p:cNvPr id="9" name="Group 8"/>
          <p:cNvGrpSpPr/>
          <p:nvPr/>
        </p:nvGrpSpPr>
        <p:grpSpPr>
          <a:xfrm>
            <a:off x="2569680" y="4516987"/>
            <a:ext cx="5769595" cy="1709649"/>
            <a:chOff x="2569680" y="4556744"/>
            <a:chExt cx="5769595" cy="1709649"/>
          </a:xfrm>
        </p:grpSpPr>
        <p:pic>
          <p:nvPicPr>
            <p:cNvPr id="5" name="Picture 4"/>
            <p:cNvPicPr>
              <a:picLocks noChangeAspect="1"/>
            </p:cNvPicPr>
            <p:nvPr/>
          </p:nvPicPr>
          <p:blipFill>
            <a:blip r:embed="rId4"/>
            <a:stretch>
              <a:fillRect/>
            </a:stretch>
          </p:blipFill>
          <p:spPr>
            <a:xfrm>
              <a:off x="2569680" y="4556744"/>
              <a:ext cx="5769595" cy="1709649"/>
            </a:xfrm>
            <a:prstGeom prst="rect">
              <a:avLst/>
            </a:prstGeom>
          </p:spPr>
        </p:pic>
        <p:pic>
          <p:nvPicPr>
            <p:cNvPr id="7" name="Picture 6"/>
            <p:cNvPicPr>
              <a:picLocks noChangeAspect="1"/>
            </p:cNvPicPr>
            <p:nvPr/>
          </p:nvPicPr>
          <p:blipFill>
            <a:blip r:embed="rId5"/>
            <a:stretch>
              <a:fillRect/>
            </a:stretch>
          </p:blipFill>
          <p:spPr>
            <a:xfrm>
              <a:off x="6246950" y="4757681"/>
              <a:ext cx="1794709" cy="663070"/>
            </a:xfrm>
            <a:prstGeom prst="rect">
              <a:avLst/>
            </a:prstGeom>
          </p:spPr>
        </p:pic>
      </p:grpSp>
      <p:sp>
        <p:nvSpPr>
          <p:cNvPr id="10" name="Rectangle 9"/>
          <p:cNvSpPr/>
          <p:nvPr/>
        </p:nvSpPr>
        <p:spPr>
          <a:xfrm>
            <a:off x="4745853" y="4114420"/>
            <a:ext cx="1325876" cy="338554"/>
          </a:xfrm>
          <a:prstGeom prst="rect">
            <a:avLst/>
          </a:prstGeom>
        </p:spPr>
        <p:txBody>
          <a:bodyPr wrap="none">
            <a:spAutoFit/>
          </a:bodyPr>
          <a:lstStyle/>
          <a:p>
            <a:r>
              <a:rPr lang="en-US" sz="1600" dirty="0" smtClean="0">
                <a:ln w="0"/>
                <a:solidFill>
                  <a:schemeClr val="tx1">
                    <a:lumMod val="75000"/>
                    <a:lumOff val="25000"/>
                  </a:schemeClr>
                </a:solidFill>
                <a:latin typeface="Arial" panose="020B0604020202020204" pitchFamily="34" charset="0"/>
                <a:cs typeface="Arial" panose="020B0604020202020204" pitchFamily="34" charset="0"/>
              </a:rPr>
              <a:t>(a) Accuracy</a:t>
            </a:r>
            <a:endParaRPr lang="en-US" sz="1600" dirty="0">
              <a:solidFill>
                <a:schemeClr val="tx1">
                  <a:lumMod val="75000"/>
                  <a:lumOff val="25000"/>
                </a:schemeClr>
              </a:solidFill>
            </a:endParaRPr>
          </a:p>
        </p:txBody>
      </p:sp>
      <p:sp>
        <p:nvSpPr>
          <p:cNvPr id="12" name="Rectangle 11"/>
          <p:cNvSpPr/>
          <p:nvPr/>
        </p:nvSpPr>
        <p:spPr>
          <a:xfrm>
            <a:off x="4945363" y="6276239"/>
            <a:ext cx="926857" cy="338554"/>
          </a:xfrm>
          <a:prstGeom prst="rect">
            <a:avLst/>
          </a:prstGeom>
        </p:spPr>
        <p:txBody>
          <a:bodyPr wrap="none">
            <a:spAutoFit/>
          </a:bodyPr>
          <a:lstStyle/>
          <a:p>
            <a:r>
              <a:rPr lang="en-US" sz="1600" dirty="0" smtClean="0">
                <a:ln w="0"/>
                <a:solidFill>
                  <a:schemeClr val="tx1">
                    <a:lumMod val="75000"/>
                    <a:lumOff val="25000"/>
                  </a:schemeClr>
                </a:solidFill>
                <a:latin typeface="Arial" panose="020B0604020202020204" pitchFamily="34" charset="0"/>
                <a:cs typeface="Arial" panose="020B0604020202020204" pitchFamily="34" charset="0"/>
              </a:rPr>
              <a:t>(a) Loss</a:t>
            </a:r>
            <a:endParaRPr lang="en-US" sz="1600" dirty="0">
              <a:solidFill>
                <a:schemeClr val="tx1">
                  <a:lumMod val="75000"/>
                  <a:lumOff val="25000"/>
                </a:schemeClr>
              </a:solidFill>
            </a:endParaRPr>
          </a:p>
        </p:txBody>
      </p:sp>
      <p:sp>
        <p:nvSpPr>
          <p:cNvPr id="2" name="Slide Number Placeholder 1"/>
          <p:cNvSpPr>
            <a:spLocks noGrp="1"/>
          </p:cNvSpPr>
          <p:nvPr>
            <p:ph type="sldNum" sz="quarter" idx="12"/>
          </p:nvPr>
        </p:nvSpPr>
        <p:spPr/>
        <p:txBody>
          <a:bodyPr/>
          <a:lstStyle/>
          <a:p>
            <a:fld id="{5A434552-A662-4044-B875-62B47102ACF4}" type="slidenum">
              <a:rPr lang="en-US" smtClean="0"/>
              <a:t>7</a:t>
            </a:fld>
            <a:endParaRPr lang="en-US"/>
          </a:p>
        </p:txBody>
      </p:sp>
    </p:spTree>
    <p:extLst>
      <p:ext uri="{BB962C8B-B14F-4D97-AF65-F5344CB8AC3E}">
        <p14:creationId xmlns:p14="http://schemas.microsoft.com/office/powerpoint/2010/main" val="11299544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487</Words>
  <Application>Microsoft Office PowerPoint</Application>
  <PresentationFormat>Widescreen</PresentationFormat>
  <Paragraphs>99</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Human Action Recognition Using Image Processing through Matlab</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Kamruzzaman Forhad</dc:creator>
  <cp:lastModifiedBy>Tuhin</cp:lastModifiedBy>
  <cp:revision>25</cp:revision>
  <dcterms:created xsi:type="dcterms:W3CDTF">2022-01-24T12:47:10Z</dcterms:created>
  <dcterms:modified xsi:type="dcterms:W3CDTF">2022-01-24T20:04:45Z</dcterms:modified>
</cp:coreProperties>
</file>