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3"/>
    <p:sldId id="257" r:id="rId34"/>
    <p:sldId id="258" r:id="rId35"/>
    <p:sldId id="259" r:id="rId36"/>
    <p:sldId id="260" r:id="rId37"/>
    <p:sldId id="261" r:id="rId38"/>
    <p:sldId id="262" r:id="rId39"/>
    <p:sldId id="263" r:id="rId40"/>
    <p:sldId id="264" r:id="rId41"/>
    <p:sldId id="265" r:id="rId42"/>
    <p:sldId id="266" r:id="rId43"/>
    <p:sldId id="267" r:id="rId44"/>
    <p:sldId id="268" r:id="rId45"/>
    <p:sldId id="269" r:id="rId46"/>
    <p:sldId id="270" r:id="rId47"/>
    <p:sldId id="271" r:id="rId48"/>
  </p:sldIdLst>
  <p:sldSz cx="18288000" cy="10287000"/>
  <p:notesSz cx="6858000" cy="9144000"/>
  <p:embeddedFontLst>
    <p:embeddedFont>
      <p:font typeface="Hammersmith One" charset="1" panose="02010703030501060504"/>
      <p:regular r:id="rId6"/>
    </p:embeddedFont>
    <p:embeddedFont>
      <p:font typeface="Arimo" charset="1" panose="020B0604020202020204"/>
      <p:regular r:id="rId7"/>
    </p:embeddedFont>
    <p:embeddedFont>
      <p:font typeface="Arimo Bold" charset="1" panose="020B0704020202020204"/>
      <p:regular r:id="rId8"/>
    </p:embeddedFont>
    <p:embeddedFont>
      <p:font typeface="Arimo Italics" charset="1" panose="020B0604020202090204"/>
      <p:regular r:id="rId9"/>
    </p:embeddedFont>
    <p:embeddedFont>
      <p:font typeface="Arimo Bold Italics" charset="1" panose="020B0704020202090204"/>
      <p:regular r:id="rId10"/>
    </p:embeddedFont>
    <p:embeddedFont>
      <p:font typeface="DM Sans" charset="1" panose="00000000000000000000"/>
      <p:regular r:id="rId11"/>
    </p:embeddedFont>
    <p:embeddedFont>
      <p:font typeface="DM Sans Bold" charset="1" panose="00000000000000000000"/>
      <p:regular r:id="rId12"/>
    </p:embeddedFont>
    <p:embeddedFont>
      <p:font typeface="DM Sans Italics" charset="1" panose="00000000000000000000"/>
      <p:regular r:id="rId13"/>
    </p:embeddedFont>
    <p:embeddedFont>
      <p:font typeface="DM Sans Bold Italics" charset="1" panose="00000000000000000000"/>
      <p:regular r:id="rId14"/>
    </p:embeddedFont>
    <p:embeddedFont>
      <p:font typeface="Roca One" charset="1" panose="00000500000000000000"/>
      <p:regular r:id="rId15"/>
    </p:embeddedFont>
    <p:embeddedFont>
      <p:font typeface="Roca One Bold" charset="1" panose="00000800000000000000"/>
      <p:regular r:id="rId16"/>
    </p:embeddedFont>
    <p:embeddedFont>
      <p:font typeface="Roca One Italics" charset="1" panose="00000500000000000000"/>
      <p:regular r:id="rId17"/>
    </p:embeddedFont>
    <p:embeddedFont>
      <p:font typeface="Roca One Bold Italics" charset="1" panose="00000800000000000000"/>
      <p:regular r:id="rId18"/>
    </p:embeddedFont>
    <p:embeddedFont>
      <p:font typeface="Roca One Thin" charset="1" panose="00000200000000000000"/>
      <p:regular r:id="rId19"/>
    </p:embeddedFont>
    <p:embeddedFont>
      <p:font typeface="Roca One Thin Italics" charset="1" panose="00000200000000000000"/>
      <p:regular r:id="rId20"/>
    </p:embeddedFont>
    <p:embeddedFont>
      <p:font typeface="Roca One Light" charset="1" panose="00000400000000000000"/>
      <p:regular r:id="rId21"/>
    </p:embeddedFont>
    <p:embeddedFont>
      <p:font typeface="Roca One Light Italics" charset="1" panose="00000400000000000000"/>
      <p:regular r:id="rId22"/>
    </p:embeddedFont>
    <p:embeddedFont>
      <p:font typeface="Roca One Ultra-Bold" charset="1" panose="00000A00000000000000"/>
      <p:regular r:id="rId23"/>
    </p:embeddedFont>
    <p:embeddedFont>
      <p:font typeface="Roca One Ultra-Bold Italics" charset="1" panose="00000A00000000000000"/>
      <p:regular r:id="rId24"/>
    </p:embeddedFont>
    <p:embeddedFont>
      <p:font typeface="Roca One Heavy" charset="1" panose="00000A00000000000000"/>
      <p:regular r:id="rId25"/>
    </p:embeddedFont>
    <p:embeddedFont>
      <p:font typeface="Roca One Heavy Italics" charset="1" panose="00000A00000000000000"/>
      <p:regular r:id="rId26"/>
    </p:embeddedFont>
    <p:embeddedFont>
      <p:font typeface="Now" charset="1" panose="00000500000000000000"/>
      <p:regular r:id="rId27"/>
    </p:embeddedFont>
    <p:embeddedFont>
      <p:font typeface="Now Bold" charset="1" panose="00000800000000000000"/>
      <p:regular r:id="rId28"/>
    </p:embeddedFont>
    <p:embeddedFont>
      <p:font typeface="Now Thin" charset="1" panose="00000300000000000000"/>
      <p:regular r:id="rId29"/>
    </p:embeddedFont>
    <p:embeddedFont>
      <p:font typeface="Now Light" charset="1" panose="00000400000000000000"/>
      <p:regular r:id="rId30"/>
    </p:embeddedFont>
    <p:embeddedFont>
      <p:font typeface="Now Medium" charset="1" panose="00000600000000000000"/>
      <p:regular r:id="rId31"/>
    </p:embeddedFont>
    <p:embeddedFont>
      <p:font typeface="Now Heavy" charset="1" panose="00000A0000000000000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slides/slide1.xml" Type="http://schemas.openxmlformats.org/officeDocument/2006/relationships/slide"/><Relationship Id="rId34" Target="slides/slide2.xml" Type="http://schemas.openxmlformats.org/officeDocument/2006/relationships/slide"/><Relationship Id="rId35" Target="slides/slide3.xml" Type="http://schemas.openxmlformats.org/officeDocument/2006/relationships/slide"/><Relationship Id="rId36" Target="slides/slide4.xml" Type="http://schemas.openxmlformats.org/officeDocument/2006/relationships/slide"/><Relationship Id="rId37" Target="slides/slide5.xml" Type="http://schemas.openxmlformats.org/officeDocument/2006/relationships/slide"/><Relationship Id="rId38" Target="slides/slide6.xml" Type="http://schemas.openxmlformats.org/officeDocument/2006/relationships/slide"/><Relationship Id="rId39" Target="slides/slide7.xml" Type="http://schemas.openxmlformats.org/officeDocument/2006/relationships/slide"/><Relationship Id="rId4" Target="theme/theme1.xml" Type="http://schemas.openxmlformats.org/officeDocument/2006/relationships/theme"/><Relationship Id="rId40" Target="slides/slide8.xml" Type="http://schemas.openxmlformats.org/officeDocument/2006/relationships/slide"/><Relationship Id="rId41" Target="slides/slide9.xml" Type="http://schemas.openxmlformats.org/officeDocument/2006/relationships/slide"/><Relationship Id="rId42" Target="slides/slide10.xml" Type="http://schemas.openxmlformats.org/officeDocument/2006/relationships/slide"/><Relationship Id="rId43" Target="slides/slide11.xml" Type="http://schemas.openxmlformats.org/officeDocument/2006/relationships/slide"/><Relationship Id="rId44" Target="slides/slide12.xml" Type="http://schemas.openxmlformats.org/officeDocument/2006/relationships/slide"/><Relationship Id="rId45" Target="slides/slide13.xml" Type="http://schemas.openxmlformats.org/officeDocument/2006/relationships/slide"/><Relationship Id="rId46" Target="slides/slide14.xml" Type="http://schemas.openxmlformats.org/officeDocument/2006/relationships/slide"/><Relationship Id="rId47" Target="slides/slide15.xml" Type="http://schemas.openxmlformats.org/officeDocument/2006/relationships/slide"/><Relationship Id="rId48" Target="slides/slide16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Relationship Id="rId7" Target="../media/image24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Relationship Id="rId7" Target="../media/image25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Relationship Id="rId7" Target="../media/image23.png" Type="http://schemas.openxmlformats.org/officeDocument/2006/relationships/image"/><Relationship Id="rId8" Target="../media/image26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Relationship Id="rId8" Target="../media/image17.pn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Relationship Id="rId7" Target="../media/image23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Relationship Id="rId7" Target="../media/image2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748409">
            <a:off x="-1871927" y="7973496"/>
            <a:ext cx="6755091" cy="6130246"/>
          </a:xfrm>
          <a:custGeom>
            <a:avLst/>
            <a:gdLst/>
            <a:ahLst/>
            <a:cxnLst/>
            <a:rect r="r" b="b" t="t" l="l"/>
            <a:pathLst>
              <a:path h="6130246" w="6755091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223819">
            <a:off x="10214960" y="-5715833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028700" y="-143539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8194833">
            <a:off x="14482979" y="8370874"/>
            <a:ext cx="5020066" cy="5020066"/>
          </a:xfrm>
          <a:custGeom>
            <a:avLst/>
            <a:gdLst/>
            <a:ahLst/>
            <a:cxnLst/>
            <a:rect r="r" b="b" t="t" l="l"/>
            <a:pathLst>
              <a:path h="5020066" w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0"/>
            <a:ext cx="2157916" cy="1979765"/>
          </a:xfrm>
          <a:custGeom>
            <a:avLst/>
            <a:gdLst/>
            <a:ahLst/>
            <a:cxnLst/>
            <a:rect r="r" b="b" t="t" l="l"/>
            <a:pathLst>
              <a:path h="1979765" w="2157916">
                <a:moveTo>
                  <a:pt x="0" y="0"/>
                </a:moveTo>
                <a:lnTo>
                  <a:pt x="2157916" y="0"/>
                </a:lnTo>
                <a:lnTo>
                  <a:pt x="2157916" y="1979765"/>
                </a:lnTo>
                <a:lnTo>
                  <a:pt x="0" y="19797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674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5761004" y="7863575"/>
            <a:ext cx="2263441" cy="2263441"/>
          </a:xfrm>
          <a:custGeom>
            <a:avLst/>
            <a:gdLst/>
            <a:ahLst/>
            <a:cxnLst/>
            <a:rect r="r" b="b" t="t" l="l"/>
            <a:pathLst>
              <a:path h="2263441" w="2263441">
                <a:moveTo>
                  <a:pt x="0" y="0"/>
                </a:moveTo>
                <a:lnTo>
                  <a:pt x="2263441" y="0"/>
                </a:lnTo>
                <a:lnTo>
                  <a:pt x="2263441" y="2263440"/>
                </a:lnTo>
                <a:lnTo>
                  <a:pt x="0" y="226344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9188" t="-9188" r="-9188" b="-9188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157916" y="4242571"/>
            <a:ext cx="9955052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275"/>
              </a:lnSpc>
            </a:pPr>
            <a:r>
              <a:rPr lang="en-US" sz="7500">
                <a:solidFill>
                  <a:srgbClr val="B100E8"/>
                </a:solidFill>
                <a:latin typeface="Now Bold"/>
              </a:rPr>
              <a:t>BANCO DE DADOS II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208174" y="5494351"/>
            <a:ext cx="7827699" cy="435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83"/>
              </a:lnSpc>
              <a:spcBef>
                <a:spcPct val="0"/>
              </a:spcBef>
            </a:pPr>
            <a:r>
              <a:rPr lang="en-US" sz="2913">
                <a:solidFill>
                  <a:srgbClr val="FFFAEB"/>
                </a:solidFill>
                <a:latin typeface="DM Sans Italics"/>
              </a:rPr>
              <a:t>Eduardo Santos, José Mateus, Marcos Viana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557662" y="7047971"/>
            <a:ext cx="2670125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EFEFE"/>
                </a:solidFill>
                <a:latin typeface="Hammersmith One"/>
              </a:rPr>
              <a:t>Repositório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829643" y="6244472"/>
            <a:ext cx="8403333" cy="8403333"/>
          </a:xfrm>
          <a:custGeom>
            <a:avLst/>
            <a:gdLst/>
            <a:ahLst/>
            <a:cxnLst/>
            <a:rect r="r" b="b" t="t" l="l"/>
            <a:pathLst>
              <a:path h="8403333" w="8403333">
                <a:moveTo>
                  <a:pt x="0" y="0"/>
                </a:moveTo>
                <a:lnTo>
                  <a:pt x="8403332" y="0"/>
                </a:lnTo>
                <a:lnTo>
                  <a:pt x="8403332" y="8403333"/>
                </a:lnTo>
                <a:lnTo>
                  <a:pt x="0" y="84033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778169" y="-6133250"/>
            <a:ext cx="11445409" cy="11445409"/>
          </a:xfrm>
          <a:custGeom>
            <a:avLst/>
            <a:gdLst/>
            <a:ahLst/>
            <a:cxnLst/>
            <a:rect r="r" b="b" t="t" l="l"/>
            <a:pathLst>
              <a:path h="11445409" w="11445409">
                <a:moveTo>
                  <a:pt x="0" y="0"/>
                </a:moveTo>
                <a:lnTo>
                  <a:pt x="11445409" y="0"/>
                </a:lnTo>
                <a:lnTo>
                  <a:pt x="11445409" y="11445409"/>
                </a:lnTo>
                <a:lnTo>
                  <a:pt x="0" y="114454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739608" y="844705"/>
            <a:ext cx="12808783" cy="8597591"/>
            <a:chOff x="0" y="0"/>
            <a:chExt cx="1051967" cy="70610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51967" cy="706108"/>
            </a:xfrm>
            <a:custGeom>
              <a:avLst/>
              <a:gdLst/>
              <a:ahLst/>
              <a:cxnLst/>
              <a:rect r="r" b="b" t="t" l="l"/>
              <a:pathLst>
                <a:path h="706108" w="1051967">
                  <a:moveTo>
                    <a:pt x="0" y="0"/>
                  </a:moveTo>
                  <a:lnTo>
                    <a:pt x="1051967" y="0"/>
                  </a:lnTo>
                  <a:lnTo>
                    <a:pt x="1051967" y="706108"/>
                  </a:lnTo>
                  <a:lnTo>
                    <a:pt x="0" y="706108"/>
                  </a:lnTo>
                  <a:close/>
                </a:path>
              </a:pathLst>
            </a:custGeom>
            <a:blipFill>
              <a:blip r:embed="rId7"/>
              <a:stretch>
                <a:fillRect l="0" t="-5867" r="0" b="-5867"/>
              </a:stretch>
            </a:blip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829643" y="6244472"/>
            <a:ext cx="8403333" cy="8403333"/>
          </a:xfrm>
          <a:custGeom>
            <a:avLst/>
            <a:gdLst/>
            <a:ahLst/>
            <a:cxnLst/>
            <a:rect r="r" b="b" t="t" l="l"/>
            <a:pathLst>
              <a:path h="8403333" w="8403333">
                <a:moveTo>
                  <a:pt x="0" y="0"/>
                </a:moveTo>
                <a:lnTo>
                  <a:pt x="8403332" y="0"/>
                </a:lnTo>
                <a:lnTo>
                  <a:pt x="8403332" y="8403333"/>
                </a:lnTo>
                <a:lnTo>
                  <a:pt x="0" y="84033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778169" y="-6133250"/>
            <a:ext cx="11445409" cy="11445409"/>
          </a:xfrm>
          <a:custGeom>
            <a:avLst/>
            <a:gdLst/>
            <a:ahLst/>
            <a:cxnLst/>
            <a:rect r="r" b="b" t="t" l="l"/>
            <a:pathLst>
              <a:path h="11445409" w="11445409">
                <a:moveTo>
                  <a:pt x="0" y="0"/>
                </a:moveTo>
                <a:lnTo>
                  <a:pt x="11445409" y="0"/>
                </a:lnTo>
                <a:lnTo>
                  <a:pt x="11445409" y="11445409"/>
                </a:lnTo>
                <a:lnTo>
                  <a:pt x="0" y="114454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739608" y="844705"/>
            <a:ext cx="12808783" cy="8597591"/>
            <a:chOff x="0" y="0"/>
            <a:chExt cx="1051967" cy="70610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51967" cy="706108"/>
            </a:xfrm>
            <a:custGeom>
              <a:avLst/>
              <a:gdLst/>
              <a:ahLst/>
              <a:cxnLst/>
              <a:rect r="r" b="b" t="t" l="l"/>
              <a:pathLst>
                <a:path h="706108" w="1051967">
                  <a:moveTo>
                    <a:pt x="0" y="0"/>
                  </a:moveTo>
                  <a:lnTo>
                    <a:pt x="1051967" y="0"/>
                  </a:lnTo>
                  <a:lnTo>
                    <a:pt x="1051967" y="706108"/>
                  </a:lnTo>
                  <a:lnTo>
                    <a:pt x="0" y="706108"/>
                  </a:lnTo>
                  <a:close/>
                </a:path>
              </a:pathLst>
            </a:custGeom>
            <a:blipFill>
              <a:blip r:embed="rId7"/>
              <a:stretch>
                <a:fillRect l="0" t="-5867" r="0" b="-5867"/>
              </a:stretch>
            </a:blipFill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08938" y="201471"/>
            <a:ext cx="8617293" cy="827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62"/>
              </a:lnSpc>
            </a:pPr>
            <a:r>
              <a:rPr lang="en-US" sz="4865">
                <a:solidFill>
                  <a:srgbClr val="048AFF"/>
                </a:solidFill>
                <a:latin typeface="Now Bold"/>
              </a:rPr>
              <a:t>Interessante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3829643" y="6244472"/>
            <a:ext cx="8403333" cy="8403333"/>
          </a:xfrm>
          <a:custGeom>
            <a:avLst/>
            <a:gdLst/>
            <a:ahLst/>
            <a:cxnLst/>
            <a:rect r="r" b="b" t="t" l="l"/>
            <a:pathLst>
              <a:path h="8403333" w="8403333">
                <a:moveTo>
                  <a:pt x="0" y="0"/>
                </a:moveTo>
                <a:lnTo>
                  <a:pt x="8403332" y="0"/>
                </a:lnTo>
                <a:lnTo>
                  <a:pt x="8403332" y="8403333"/>
                </a:lnTo>
                <a:lnTo>
                  <a:pt x="0" y="84033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778169" y="-6133250"/>
            <a:ext cx="11445409" cy="11445409"/>
          </a:xfrm>
          <a:custGeom>
            <a:avLst/>
            <a:gdLst/>
            <a:ahLst/>
            <a:cxnLst/>
            <a:rect r="r" b="b" t="t" l="l"/>
            <a:pathLst>
              <a:path h="11445409" w="11445409">
                <a:moveTo>
                  <a:pt x="0" y="0"/>
                </a:moveTo>
                <a:lnTo>
                  <a:pt x="11445409" y="0"/>
                </a:lnTo>
                <a:lnTo>
                  <a:pt x="11445409" y="11445409"/>
                </a:lnTo>
                <a:lnTo>
                  <a:pt x="0" y="114454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275089" y="1863667"/>
            <a:ext cx="9484991" cy="5170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72"/>
              </a:lnSpc>
            </a:pPr>
            <a:r>
              <a:rPr lang="en-US" sz="2584">
                <a:solidFill>
                  <a:srgbClr val="FFFFFF"/>
                </a:solidFill>
                <a:latin typeface="DM Sans"/>
              </a:rPr>
              <a:t>Assim como nos foi apresentado durante a aula sobre otimização, é evidente que determinadas consultas apresentam um desempenho superior quando comparadas a consultas que realizam a mesma ação de maneira diferente.</a:t>
            </a:r>
          </a:p>
          <a:p>
            <a:pPr>
              <a:lnSpc>
                <a:spcPts val="3772"/>
              </a:lnSpc>
            </a:pPr>
          </a:p>
          <a:p>
            <a:pPr>
              <a:lnSpc>
                <a:spcPts val="3772"/>
              </a:lnSpc>
            </a:pPr>
            <a:r>
              <a:rPr lang="en-US" sz="2584">
                <a:solidFill>
                  <a:srgbClr val="FFFFFF"/>
                </a:solidFill>
                <a:latin typeface="DM Sans"/>
              </a:rPr>
              <a:t>A seguir, apresentamos uma comparação entre o select(*) e o select(campos), onde 'campos' representa as colunas que desejamos acessar. </a:t>
            </a:r>
          </a:p>
          <a:p>
            <a:pPr>
              <a:lnSpc>
                <a:spcPts val="3772"/>
              </a:lnSpc>
            </a:pPr>
          </a:p>
          <a:p>
            <a:pPr>
              <a:lnSpc>
                <a:spcPts val="3772"/>
              </a:lnSpc>
            </a:pPr>
            <a:r>
              <a:rPr lang="en-US" sz="2584">
                <a:solidFill>
                  <a:srgbClr val="FFFFFF"/>
                </a:solidFill>
                <a:latin typeface="DM Sans"/>
              </a:rPr>
              <a:t>Nesse caso em particular a diferença entre os dois é muito menor, mostrando um possível potêncial no MySQL.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829643" y="6244472"/>
            <a:ext cx="8403333" cy="8403333"/>
          </a:xfrm>
          <a:custGeom>
            <a:avLst/>
            <a:gdLst/>
            <a:ahLst/>
            <a:cxnLst/>
            <a:rect r="r" b="b" t="t" l="l"/>
            <a:pathLst>
              <a:path h="8403333" w="8403333">
                <a:moveTo>
                  <a:pt x="0" y="0"/>
                </a:moveTo>
                <a:lnTo>
                  <a:pt x="8403332" y="0"/>
                </a:lnTo>
                <a:lnTo>
                  <a:pt x="8403332" y="8403333"/>
                </a:lnTo>
                <a:lnTo>
                  <a:pt x="0" y="84033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778169" y="-6133250"/>
            <a:ext cx="11445409" cy="11445409"/>
          </a:xfrm>
          <a:custGeom>
            <a:avLst/>
            <a:gdLst/>
            <a:ahLst/>
            <a:cxnLst/>
            <a:rect r="r" b="b" t="t" l="l"/>
            <a:pathLst>
              <a:path h="11445409" w="11445409">
                <a:moveTo>
                  <a:pt x="0" y="0"/>
                </a:moveTo>
                <a:lnTo>
                  <a:pt x="11445409" y="0"/>
                </a:lnTo>
                <a:lnTo>
                  <a:pt x="11445409" y="11445409"/>
                </a:lnTo>
                <a:lnTo>
                  <a:pt x="0" y="114454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31408" y="2363211"/>
            <a:ext cx="8786748" cy="5897896"/>
            <a:chOff x="0" y="0"/>
            <a:chExt cx="1051967" cy="70610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51967" cy="706108"/>
            </a:xfrm>
            <a:custGeom>
              <a:avLst/>
              <a:gdLst/>
              <a:ahLst/>
              <a:cxnLst/>
              <a:rect r="r" b="b" t="t" l="l"/>
              <a:pathLst>
                <a:path h="706108" w="1051967">
                  <a:moveTo>
                    <a:pt x="0" y="0"/>
                  </a:moveTo>
                  <a:lnTo>
                    <a:pt x="1051967" y="0"/>
                  </a:lnTo>
                  <a:lnTo>
                    <a:pt x="1051967" y="706108"/>
                  </a:lnTo>
                  <a:lnTo>
                    <a:pt x="0" y="706108"/>
                  </a:lnTo>
                  <a:close/>
                </a:path>
              </a:pathLst>
            </a:custGeom>
            <a:blipFill>
              <a:blip r:embed="rId7"/>
              <a:stretch>
                <a:fillRect l="0" t="-5867" r="0" b="-5867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360611" y="2363211"/>
            <a:ext cx="8786748" cy="5897896"/>
            <a:chOff x="0" y="0"/>
            <a:chExt cx="1051967" cy="70610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51967" cy="706108"/>
            </a:xfrm>
            <a:custGeom>
              <a:avLst/>
              <a:gdLst/>
              <a:ahLst/>
              <a:cxnLst/>
              <a:rect r="r" b="b" t="t" l="l"/>
              <a:pathLst>
                <a:path h="706108" w="1051967">
                  <a:moveTo>
                    <a:pt x="0" y="0"/>
                  </a:moveTo>
                  <a:lnTo>
                    <a:pt x="1051967" y="0"/>
                  </a:lnTo>
                  <a:lnTo>
                    <a:pt x="1051967" y="706108"/>
                  </a:lnTo>
                  <a:lnTo>
                    <a:pt x="0" y="706108"/>
                  </a:lnTo>
                  <a:close/>
                </a:path>
              </a:pathLst>
            </a:custGeom>
            <a:blipFill>
              <a:blip r:embed="rId8"/>
              <a:stretch>
                <a:fillRect l="0" t="-5867" r="0" b="-5867"/>
              </a:stretch>
            </a:blipFill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87948" y="312084"/>
            <a:ext cx="8617293" cy="827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62"/>
              </a:lnSpc>
            </a:pPr>
            <a:r>
              <a:rPr lang="en-US" sz="4865">
                <a:solidFill>
                  <a:srgbClr val="048AFF"/>
                </a:solidFill>
                <a:latin typeface="Now Bold"/>
              </a:rPr>
              <a:t>Conclusão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3750634" y="6355086"/>
            <a:ext cx="8403333" cy="8403333"/>
          </a:xfrm>
          <a:custGeom>
            <a:avLst/>
            <a:gdLst/>
            <a:ahLst/>
            <a:cxnLst/>
            <a:rect r="r" b="b" t="t" l="l"/>
            <a:pathLst>
              <a:path h="8403333" w="8403333">
                <a:moveTo>
                  <a:pt x="0" y="0"/>
                </a:moveTo>
                <a:lnTo>
                  <a:pt x="8403333" y="0"/>
                </a:lnTo>
                <a:lnTo>
                  <a:pt x="8403333" y="8403332"/>
                </a:lnTo>
                <a:lnTo>
                  <a:pt x="0" y="84033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857178" y="-6022637"/>
            <a:ext cx="11445409" cy="11445409"/>
          </a:xfrm>
          <a:custGeom>
            <a:avLst/>
            <a:gdLst/>
            <a:ahLst/>
            <a:cxnLst/>
            <a:rect r="r" b="b" t="t" l="l"/>
            <a:pathLst>
              <a:path h="11445409" w="11445409">
                <a:moveTo>
                  <a:pt x="0" y="0"/>
                </a:moveTo>
                <a:lnTo>
                  <a:pt x="11445410" y="0"/>
                </a:lnTo>
                <a:lnTo>
                  <a:pt x="11445410" y="11445410"/>
                </a:lnTo>
                <a:lnTo>
                  <a:pt x="0" y="114454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354099" y="1627705"/>
            <a:ext cx="9484991" cy="7532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72"/>
              </a:lnSpc>
            </a:pPr>
            <a:r>
              <a:rPr lang="en-US" sz="2584">
                <a:solidFill>
                  <a:srgbClr val="FFFFFF"/>
                </a:solidFill>
                <a:latin typeface="DM Sans"/>
              </a:rPr>
              <a:t>O SQLite3 demonstrou ser mais eficiente; no entanto, isso suscita a seguinte questão: Por que optar pelo MySQL?</a:t>
            </a:r>
          </a:p>
          <a:p>
            <a:pPr>
              <a:lnSpc>
                <a:spcPts val="3772"/>
              </a:lnSpc>
            </a:pPr>
          </a:p>
          <a:p>
            <a:pPr>
              <a:lnSpc>
                <a:spcPts val="3772"/>
              </a:lnSpc>
            </a:pPr>
            <a:r>
              <a:rPr lang="en-US" sz="2584">
                <a:solidFill>
                  <a:srgbClr val="FFFFFF"/>
                </a:solidFill>
                <a:latin typeface="DM Sans"/>
              </a:rPr>
              <a:t>Escalabilidade: O MySQL é conhecido por sua capacidade de lidar com grandes volumes de dados e oferece opções robustas para ambientes que exigem alta escalabilidade. Se o projeto prevê um crescimento substancial no número de usuários ou na quantidade de dados, o MySQL pode ser uma escolha mais adequada.</a:t>
            </a:r>
          </a:p>
          <a:p>
            <a:pPr>
              <a:lnSpc>
                <a:spcPts val="3772"/>
              </a:lnSpc>
            </a:pPr>
          </a:p>
          <a:p>
            <a:pPr>
              <a:lnSpc>
                <a:spcPts val="3772"/>
              </a:lnSpc>
            </a:pPr>
            <a:r>
              <a:rPr lang="en-US" sz="2584">
                <a:solidFill>
                  <a:srgbClr val="FFFFFF"/>
                </a:solidFill>
                <a:latin typeface="DM Sans"/>
              </a:rPr>
              <a:t>Desempenho em Ambientes de Produção: Em ambientes de produção intensiva, onde há uma demanda significativa por transações concorrentes e operações complexas, o MySQL muitas vezes oferece desempenho superior. Ele foi projetado para suportar aplicações empresariais de grande escala.</a:t>
            </a:r>
          </a:p>
          <a:p>
            <a:pPr>
              <a:lnSpc>
                <a:spcPts val="3772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87948" y="312084"/>
            <a:ext cx="8617293" cy="827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62"/>
              </a:lnSpc>
            </a:pPr>
            <a:r>
              <a:rPr lang="en-US" sz="4865">
                <a:solidFill>
                  <a:srgbClr val="048AFF"/>
                </a:solidFill>
                <a:latin typeface="Now Bold"/>
              </a:rPr>
              <a:t>Conclusão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3750634" y="6355086"/>
            <a:ext cx="8403333" cy="8403333"/>
          </a:xfrm>
          <a:custGeom>
            <a:avLst/>
            <a:gdLst/>
            <a:ahLst/>
            <a:cxnLst/>
            <a:rect r="r" b="b" t="t" l="l"/>
            <a:pathLst>
              <a:path h="8403333" w="8403333">
                <a:moveTo>
                  <a:pt x="0" y="0"/>
                </a:moveTo>
                <a:lnTo>
                  <a:pt x="8403333" y="0"/>
                </a:lnTo>
                <a:lnTo>
                  <a:pt x="8403333" y="8403332"/>
                </a:lnTo>
                <a:lnTo>
                  <a:pt x="0" y="84033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857178" y="-6022637"/>
            <a:ext cx="11445409" cy="11445409"/>
          </a:xfrm>
          <a:custGeom>
            <a:avLst/>
            <a:gdLst/>
            <a:ahLst/>
            <a:cxnLst/>
            <a:rect r="r" b="b" t="t" l="l"/>
            <a:pathLst>
              <a:path h="11445409" w="11445409">
                <a:moveTo>
                  <a:pt x="0" y="0"/>
                </a:moveTo>
                <a:lnTo>
                  <a:pt x="11445410" y="0"/>
                </a:lnTo>
                <a:lnTo>
                  <a:pt x="11445410" y="11445410"/>
                </a:lnTo>
                <a:lnTo>
                  <a:pt x="0" y="114454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401505" y="2057291"/>
            <a:ext cx="9484991" cy="6115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72"/>
              </a:lnSpc>
            </a:pPr>
            <a:r>
              <a:rPr lang="en-US" sz="2584">
                <a:solidFill>
                  <a:srgbClr val="FFFFFF"/>
                </a:solidFill>
                <a:latin typeface="DM Sans"/>
              </a:rPr>
              <a:t>O MySQL é um sistema de gerenciamento de banco de dados cliente-servidor, o que permite um</a:t>
            </a:r>
            <a:r>
              <a:rPr lang="en-US" sz="2584">
                <a:solidFill>
                  <a:srgbClr val="FFFFFF"/>
                </a:solidFill>
                <a:latin typeface="DM Sans"/>
              </a:rPr>
              <a:t>a administração centralizada. Isso pode ser uma vantagem em cenários onde a gestão centralizada do banco de dados é crucial.</a:t>
            </a:r>
          </a:p>
          <a:p>
            <a:pPr>
              <a:lnSpc>
                <a:spcPts val="3772"/>
              </a:lnSpc>
            </a:pPr>
          </a:p>
          <a:p>
            <a:pPr>
              <a:lnSpc>
                <a:spcPts val="3772"/>
              </a:lnSpc>
            </a:pPr>
            <a:r>
              <a:rPr lang="en-US" sz="2584">
                <a:solidFill>
                  <a:srgbClr val="FFFFFF"/>
                </a:solidFill>
                <a:latin typeface="DM Sans"/>
              </a:rPr>
              <a:t>Em resumo, enquanto o SQLite3 é uma escolha excelente para cenários mais leves e incorporados, o MySQL continua sendo uma opção robusta para projetos que demandam escalabilidade, desempenho avançado e uma gama mais ampla de recursos. A escolha entre eles deve ser feita com base nas necessidades específicas do projeto e nos requisitos de desempenho e funcionalidade.</a:t>
            </a:r>
          </a:p>
          <a:p>
            <a:pPr>
              <a:lnSpc>
                <a:spcPts val="3772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748409">
            <a:off x="-1871927" y="7973496"/>
            <a:ext cx="6755091" cy="6130246"/>
          </a:xfrm>
          <a:custGeom>
            <a:avLst/>
            <a:gdLst/>
            <a:ahLst/>
            <a:cxnLst/>
            <a:rect r="r" b="b" t="t" l="l"/>
            <a:pathLst>
              <a:path h="6130246" w="6755091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223819">
            <a:off x="10214960" y="-5715833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028700" y="-143539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8194833">
            <a:off x="14482979" y="8370874"/>
            <a:ext cx="5020066" cy="5020066"/>
          </a:xfrm>
          <a:custGeom>
            <a:avLst/>
            <a:gdLst/>
            <a:ahLst/>
            <a:cxnLst/>
            <a:rect r="r" b="b" t="t" l="l"/>
            <a:pathLst>
              <a:path h="5020066" w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0"/>
            <a:ext cx="2683116" cy="2679401"/>
          </a:xfrm>
          <a:custGeom>
            <a:avLst/>
            <a:gdLst/>
            <a:ahLst/>
            <a:cxnLst/>
            <a:rect r="r" b="b" t="t" l="l"/>
            <a:pathLst>
              <a:path h="2679401" w="2683116">
                <a:moveTo>
                  <a:pt x="0" y="0"/>
                </a:moveTo>
                <a:lnTo>
                  <a:pt x="2683116" y="0"/>
                </a:lnTo>
                <a:lnTo>
                  <a:pt x="2683116" y="2679401"/>
                </a:lnTo>
                <a:lnTo>
                  <a:pt x="0" y="267940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423" t="0" r="-11761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5761004" y="7863575"/>
            <a:ext cx="2263441" cy="2263441"/>
          </a:xfrm>
          <a:custGeom>
            <a:avLst/>
            <a:gdLst/>
            <a:ahLst/>
            <a:cxnLst/>
            <a:rect r="r" b="b" t="t" l="l"/>
            <a:pathLst>
              <a:path h="2263441" w="2263441">
                <a:moveTo>
                  <a:pt x="0" y="0"/>
                </a:moveTo>
                <a:lnTo>
                  <a:pt x="2263441" y="0"/>
                </a:lnTo>
                <a:lnTo>
                  <a:pt x="2263441" y="2263440"/>
                </a:lnTo>
                <a:lnTo>
                  <a:pt x="0" y="226344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9188" t="-9188" r="-9188" b="-9188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607212" y="7570743"/>
            <a:ext cx="9955052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275"/>
              </a:lnSpc>
            </a:pPr>
            <a:r>
              <a:rPr lang="en-US" sz="7500">
                <a:solidFill>
                  <a:srgbClr val="B100E8"/>
                </a:solidFill>
                <a:latin typeface="Now Bold"/>
              </a:rPr>
              <a:t>BANCO DE DADOS II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57470" y="8822522"/>
            <a:ext cx="7827699" cy="435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83"/>
              </a:lnSpc>
              <a:spcBef>
                <a:spcPct val="0"/>
              </a:spcBef>
            </a:pPr>
            <a:r>
              <a:rPr lang="en-US" sz="2913">
                <a:solidFill>
                  <a:srgbClr val="FFFAEB"/>
                </a:solidFill>
                <a:latin typeface="DM Sans Italics"/>
              </a:rPr>
              <a:t>Eduardo Santos, José Mateus, Marcos Viana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557662" y="7047971"/>
            <a:ext cx="2670125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EFEFE"/>
                </a:solidFill>
                <a:latin typeface="Hammersmith One"/>
              </a:rPr>
              <a:t>Repositório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165416" y="4430204"/>
            <a:ext cx="5957168" cy="1293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411"/>
              </a:lnSpc>
            </a:pPr>
            <a:r>
              <a:rPr lang="en-US" sz="7599">
                <a:solidFill>
                  <a:srgbClr val="FFFFFF"/>
                </a:solidFill>
                <a:latin typeface="Now Bold"/>
              </a:rPr>
              <a:t>OBRIGADO!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223819">
            <a:off x="-5116911" y="4394142"/>
            <a:ext cx="9665112" cy="8771089"/>
          </a:xfrm>
          <a:custGeom>
            <a:avLst/>
            <a:gdLst/>
            <a:ahLst/>
            <a:cxnLst/>
            <a:rect r="r" b="b" t="t" l="l"/>
            <a:pathLst>
              <a:path h="8771089" w="9665112">
                <a:moveTo>
                  <a:pt x="0" y="0"/>
                </a:moveTo>
                <a:lnTo>
                  <a:pt x="9665112" y="0"/>
                </a:lnTo>
                <a:lnTo>
                  <a:pt x="9665112" y="8771090"/>
                </a:lnTo>
                <a:lnTo>
                  <a:pt x="0" y="87710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523878" y="1225180"/>
            <a:ext cx="9240244" cy="1999785"/>
            <a:chOff x="0" y="0"/>
            <a:chExt cx="2433644" cy="52669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3644" cy="526692"/>
            </a:xfrm>
            <a:custGeom>
              <a:avLst/>
              <a:gdLst/>
              <a:ahLst/>
              <a:cxnLst/>
              <a:rect r="r" b="b" t="t" l="l"/>
              <a:pathLst>
                <a:path h="526692" w="2433644">
                  <a:moveTo>
                    <a:pt x="0" y="0"/>
                  </a:moveTo>
                  <a:lnTo>
                    <a:pt x="2433644" y="0"/>
                  </a:lnTo>
                  <a:lnTo>
                    <a:pt x="2433644" y="526692"/>
                  </a:lnTo>
                  <a:lnTo>
                    <a:pt x="0" y="5266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48AF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2433644" cy="5362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5132358" y="7708556"/>
            <a:ext cx="1769644" cy="1711728"/>
          </a:xfrm>
          <a:custGeom>
            <a:avLst/>
            <a:gdLst/>
            <a:ahLst/>
            <a:cxnLst/>
            <a:rect r="r" b="b" t="t" l="l"/>
            <a:pathLst>
              <a:path h="1711728" w="1769644">
                <a:moveTo>
                  <a:pt x="0" y="0"/>
                </a:moveTo>
                <a:lnTo>
                  <a:pt x="1769644" y="0"/>
                </a:lnTo>
                <a:lnTo>
                  <a:pt x="1769644" y="1711729"/>
                </a:lnTo>
                <a:lnTo>
                  <a:pt x="0" y="1711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6017180" y="-1431186"/>
            <a:ext cx="3656258" cy="365625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4523878" y="4052446"/>
            <a:ext cx="9240244" cy="5509791"/>
          </a:xfrm>
          <a:custGeom>
            <a:avLst/>
            <a:gdLst/>
            <a:ahLst/>
            <a:cxnLst/>
            <a:rect r="r" b="b" t="t" l="l"/>
            <a:pathLst>
              <a:path h="5509791" w="9240244">
                <a:moveTo>
                  <a:pt x="0" y="0"/>
                </a:moveTo>
                <a:lnTo>
                  <a:pt x="9240244" y="0"/>
                </a:lnTo>
                <a:lnTo>
                  <a:pt x="9240244" y="5509790"/>
                </a:lnTo>
                <a:lnTo>
                  <a:pt x="0" y="55097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5901" r="0" b="-5901"/>
            </a:stretch>
          </a:blipFill>
          <a:ln w="95250" cap="sq">
            <a:solidFill>
              <a:srgbClr val="048AFF"/>
            </a:solidFill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5072803" y="1394580"/>
            <a:ext cx="8142394" cy="1584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4"/>
              </a:lnSpc>
            </a:pPr>
            <a:r>
              <a:rPr lang="en-US" sz="4586" spc="311">
                <a:solidFill>
                  <a:srgbClr val="048AFF"/>
                </a:solidFill>
                <a:latin typeface="Now Bold"/>
              </a:rPr>
              <a:t>Eficiência entre MySql e SQLite3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4797527"/>
            <a:ext cx="18288000" cy="6124395"/>
            <a:chOff x="0" y="0"/>
            <a:chExt cx="4816593" cy="161300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1613009"/>
            </a:xfrm>
            <a:custGeom>
              <a:avLst/>
              <a:gdLst/>
              <a:ahLst/>
              <a:cxnLst/>
              <a:rect r="r" b="b" t="t" l="l"/>
              <a:pathLst>
                <a:path h="161300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613009"/>
                  </a:lnTo>
                  <a:lnTo>
                    <a:pt x="0" y="1613009"/>
                  </a:ln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4816593" cy="16225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344666" y="3509328"/>
            <a:ext cx="2878546" cy="2878546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88900" y="88900"/>
              <a:ext cx="6172200" cy="6172200"/>
            </a:xfrm>
            <a:custGeom>
              <a:avLst/>
              <a:gdLst/>
              <a:ahLst/>
              <a:cxnLst/>
              <a:rect r="r" b="b" t="t" l="l"/>
              <a:pathLst>
                <a:path h="6172200" w="6172200">
                  <a:moveTo>
                    <a:pt x="6172200" y="5864860"/>
                  </a:moveTo>
                  <a:cubicBezTo>
                    <a:pt x="6172200" y="6033770"/>
                    <a:pt x="6035040" y="6170930"/>
                    <a:pt x="5866130" y="6170930"/>
                  </a:cubicBezTo>
                  <a:lnTo>
                    <a:pt x="307340" y="6170930"/>
                  </a:lnTo>
                  <a:cubicBezTo>
                    <a:pt x="137160" y="6172200"/>
                    <a:pt x="0" y="6035040"/>
                    <a:pt x="0" y="5864860"/>
                  </a:cubicBezTo>
                  <a:lnTo>
                    <a:pt x="0" y="307340"/>
                  </a:lnTo>
                  <a:cubicBezTo>
                    <a:pt x="0" y="137160"/>
                    <a:pt x="137160" y="0"/>
                    <a:pt x="307340" y="0"/>
                  </a:cubicBezTo>
                  <a:lnTo>
                    <a:pt x="5866130" y="0"/>
                  </a:lnTo>
                  <a:cubicBezTo>
                    <a:pt x="6035040" y="0"/>
                    <a:pt x="6172200" y="137160"/>
                    <a:pt x="6172200" y="307340"/>
                  </a:cubicBezTo>
                  <a:lnTo>
                    <a:pt x="6172200" y="5864860"/>
                  </a:lnTo>
                  <a:close/>
                </a:path>
              </a:pathLst>
            </a:custGeom>
            <a:blipFill>
              <a:blip r:embed="rId3"/>
              <a:stretch>
                <a:fillRect l="-29558" t="0" r="-30305" b="-1143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953760" y="6350000"/>
                  </a:moveTo>
                  <a:lnTo>
                    <a:pt x="396240" y="6350000"/>
                  </a:lnTo>
                  <a:cubicBezTo>
                    <a:pt x="177800" y="6350000"/>
                    <a:pt x="0" y="6172200"/>
                    <a:pt x="0" y="5953760"/>
                  </a:cubicBezTo>
                  <a:lnTo>
                    <a:pt x="0" y="396240"/>
                  </a:lnTo>
                  <a:cubicBezTo>
                    <a:pt x="0" y="177800"/>
                    <a:pt x="177800" y="0"/>
                    <a:pt x="396240" y="0"/>
                  </a:cubicBezTo>
                  <a:lnTo>
                    <a:pt x="5955030" y="0"/>
                  </a:lnTo>
                  <a:cubicBezTo>
                    <a:pt x="6172200" y="0"/>
                    <a:pt x="6350000" y="177800"/>
                    <a:pt x="6350000" y="396240"/>
                  </a:cubicBezTo>
                  <a:lnTo>
                    <a:pt x="6350000" y="5955030"/>
                  </a:lnTo>
                  <a:cubicBezTo>
                    <a:pt x="6350000" y="6172200"/>
                    <a:pt x="6172200" y="6350000"/>
                    <a:pt x="5953760" y="6350000"/>
                  </a:cubicBezTo>
                  <a:close/>
                  <a:moveTo>
                    <a:pt x="396240" y="179070"/>
                  </a:moveTo>
                  <a:cubicBezTo>
                    <a:pt x="276860" y="179070"/>
                    <a:pt x="179070" y="276860"/>
                    <a:pt x="179070" y="396240"/>
                  </a:cubicBezTo>
                  <a:lnTo>
                    <a:pt x="179070" y="5955030"/>
                  </a:lnTo>
                  <a:cubicBezTo>
                    <a:pt x="179070" y="6074410"/>
                    <a:pt x="276860" y="6172200"/>
                    <a:pt x="396240" y="6172200"/>
                  </a:cubicBezTo>
                  <a:lnTo>
                    <a:pt x="5955030" y="6172200"/>
                  </a:lnTo>
                  <a:cubicBezTo>
                    <a:pt x="6074410" y="6172200"/>
                    <a:pt x="6172200" y="6074410"/>
                    <a:pt x="6172200" y="5955030"/>
                  </a:cubicBezTo>
                  <a:lnTo>
                    <a:pt x="6172200" y="396240"/>
                  </a:lnTo>
                  <a:cubicBezTo>
                    <a:pt x="6172200" y="276860"/>
                    <a:pt x="6074410" y="179070"/>
                    <a:pt x="5955030" y="179070"/>
                  </a:cubicBezTo>
                  <a:lnTo>
                    <a:pt x="396240" y="179070"/>
                  </a:ln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</p:grpSp>
      <p:sp>
        <p:nvSpPr>
          <p:cNvPr name="AutoShape 9" id="9"/>
          <p:cNvSpPr/>
          <p:nvPr/>
        </p:nvSpPr>
        <p:spPr>
          <a:xfrm>
            <a:off x="4822223" y="5143500"/>
            <a:ext cx="0" cy="3893203"/>
          </a:xfrm>
          <a:prstGeom prst="line">
            <a:avLst/>
          </a:prstGeom>
          <a:ln cap="rnd" w="76200">
            <a:solidFill>
              <a:srgbClr val="04001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5587406" y="3509328"/>
            <a:ext cx="2878546" cy="2878546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88900" y="88900"/>
              <a:ext cx="6172200" cy="6172200"/>
            </a:xfrm>
            <a:custGeom>
              <a:avLst/>
              <a:gdLst/>
              <a:ahLst/>
              <a:cxnLst/>
              <a:rect r="r" b="b" t="t" l="l"/>
              <a:pathLst>
                <a:path h="6172200" w="6172200">
                  <a:moveTo>
                    <a:pt x="6172200" y="5864860"/>
                  </a:moveTo>
                  <a:cubicBezTo>
                    <a:pt x="6172200" y="6033770"/>
                    <a:pt x="6035040" y="6170930"/>
                    <a:pt x="5866130" y="6170930"/>
                  </a:cubicBezTo>
                  <a:lnTo>
                    <a:pt x="307340" y="6170930"/>
                  </a:lnTo>
                  <a:cubicBezTo>
                    <a:pt x="137160" y="6172200"/>
                    <a:pt x="0" y="6035040"/>
                    <a:pt x="0" y="5864860"/>
                  </a:cubicBezTo>
                  <a:lnTo>
                    <a:pt x="0" y="307340"/>
                  </a:lnTo>
                  <a:cubicBezTo>
                    <a:pt x="0" y="137160"/>
                    <a:pt x="137160" y="0"/>
                    <a:pt x="307340" y="0"/>
                  </a:cubicBezTo>
                  <a:lnTo>
                    <a:pt x="5866130" y="0"/>
                  </a:lnTo>
                  <a:cubicBezTo>
                    <a:pt x="6035040" y="0"/>
                    <a:pt x="6172200" y="137160"/>
                    <a:pt x="6172200" y="307340"/>
                  </a:cubicBezTo>
                  <a:lnTo>
                    <a:pt x="6172200" y="5864860"/>
                  </a:lnTo>
                  <a:close/>
                </a:path>
              </a:pathLst>
            </a:custGeom>
            <a:blipFill>
              <a:blip r:embed="rId4"/>
              <a:stretch>
                <a:fillRect l="-33316" t="0" r="-33316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953760" y="6350000"/>
                  </a:moveTo>
                  <a:lnTo>
                    <a:pt x="396240" y="6350000"/>
                  </a:lnTo>
                  <a:cubicBezTo>
                    <a:pt x="177800" y="6350000"/>
                    <a:pt x="0" y="6172200"/>
                    <a:pt x="0" y="5953760"/>
                  </a:cubicBezTo>
                  <a:lnTo>
                    <a:pt x="0" y="396240"/>
                  </a:lnTo>
                  <a:cubicBezTo>
                    <a:pt x="0" y="177800"/>
                    <a:pt x="177800" y="0"/>
                    <a:pt x="396240" y="0"/>
                  </a:cubicBezTo>
                  <a:lnTo>
                    <a:pt x="5955030" y="0"/>
                  </a:lnTo>
                  <a:cubicBezTo>
                    <a:pt x="6172200" y="0"/>
                    <a:pt x="6350000" y="177800"/>
                    <a:pt x="6350000" y="396240"/>
                  </a:cubicBezTo>
                  <a:lnTo>
                    <a:pt x="6350000" y="5955030"/>
                  </a:lnTo>
                  <a:cubicBezTo>
                    <a:pt x="6350000" y="6172200"/>
                    <a:pt x="6172200" y="6350000"/>
                    <a:pt x="5953760" y="6350000"/>
                  </a:cubicBezTo>
                  <a:close/>
                  <a:moveTo>
                    <a:pt x="396240" y="179070"/>
                  </a:moveTo>
                  <a:cubicBezTo>
                    <a:pt x="276860" y="179070"/>
                    <a:pt x="179070" y="276860"/>
                    <a:pt x="179070" y="396240"/>
                  </a:cubicBezTo>
                  <a:lnTo>
                    <a:pt x="179070" y="5955030"/>
                  </a:lnTo>
                  <a:cubicBezTo>
                    <a:pt x="179070" y="6074410"/>
                    <a:pt x="276860" y="6172200"/>
                    <a:pt x="396240" y="6172200"/>
                  </a:cubicBezTo>
                  <a:lnTo>
                    <a:pt x="5955030" y="6172200"/>
                  </a:lnTo>
                  <a:cubicBezTo>
                    <a:pt x="6074410" y="6172200"/>
                    <a:pt x="6172200" y="6074410"/>
                    <a:pt x="6172200" y="5955030"/>
                  </a:cubicBezTo>
                  <a:lnTo>
                    <a:pt x="6172200" y="396240"/>
                  </a:lnTo>
                  <a:cubicBezTo>
                    <a:pt x="6172200" y="276860"/>
                    <a:pt x="6074410" y="179070"/>
                    <a:pt x="5955030" y="179070"/>
                  </a:cubicBezTo>
                  <a:lnTo>
                    <a:pt x="396240" y="179070"/>
                  </a:ln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</p:grpSp>
      <p:sp>
        <p:nvSpPr>
          <p:cNvPr name="AutoShape 13" id="13"/>
          <p:cNvSpPr/>
          <p:nvPr/>
        </p:nvSpPr>
        <p:spPr>
          <a:xfrm>
            <a:off x="9220333" y="5143500"/>
            <a:ext cx="0" cy="3893203"/>
          </a:xfrm>
          <a:prstGeom prst="line">
            <a:avLst/>
          </a:prstGeom>
          <a:ln cap="rnd" w="76200">
            <a:solidFill>
              <a:srgbClr val="04001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9985516" y="3509328"/>
            <a:ext cx="2878546" cy="2878546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88900" y="88900"/>
              <a:ext cx="6172200" cy="6172200"/>
            </a:xfrm>
            <a:custGeom>
              <a:avLst/>
              <a:gdLst/>
              <a:ahLst/>
              <a:cxnLst/>
              <a:rect r="r" b="b" t="t" l="l"/>
              <a:pathLst>
                <a:path h="6172200" w="6172200">
                  <a:moveTo>
                    <a:pt x="6172200" y="5864860"/>
                  </a:moveTo>
                  <a:cubicBezTo>
                    <a:pt x="6172200" y="6033770"/>
                    <a:pt x="6035040" y="6170930"/>
                    <a:pt x="5866130" y="6170930"/>
                  </a:cubicBezTo>
                  <a:lnTo>
                    <a:pt x="307340" y="6170930"/>
                  </a:lnTo>
                  <a:cubicBezTo>
                    <a:pt x="137160" y="6172200"/>
                    <a:pt x="0" y="6035040"/>
                    <a:pt x="0" y="5864860"/>
                  </a:cubicBezTo>
                  <a:lnTo>
                    <a:pt x="0" y="307340"/>
                  </a:lnTo>
                  <a:cubicBezTo>
                    <a:pt x="0" y="137160"/>
                    <a:pt x="137160" y="0"/>
                    <a:pt x="307340" y="0"/>
                  </a:cubicBezTo>
                  <a:lnTo>
                    <a:pt x="5866130" y="0"/>
                  </a:lnTo>
                  <a:cubicBezTo>
                    <a:pt x="6035040" y="0"/>
                    <a:pt x="6172200" y="137160"/>
                    <a:pt x="6172200" y="307340"/>
                  </a:cubicBezTo>
                  <a:lnTo>
                    <a:pt x="6172200" y="5864860"/>
                  </a:lnTo>
                  <a:close/>
                </a:path>
              </a:pathLst>
            </a:custGeom>
            <a:blipFill>
              <a:blip r:embed="rId5"/>
              <a:stretch>
                <a:fillRect l="-22795" t="0" r="-1067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953760" y="6350000"/>
                  </a:moveTo>
                  <a:lnTo>
                    <a:pt x="396240" y="6350000"/>
                  </a:lnTo>
                  <a:cubicBezTo>
                    <a:pt x="177800" y="6350000"/>
                    <a:pt x="0" y="6172200"/>
                    <a:pt x="0" y="5953760"/>
                  </a:cubicBezTo>
                  <a:lnTo>
                    <a:pt x="0" y="396240"/>
                  </a:lnTo>
                  <a:cubicBezTo>
                    <a:pt x="0" y="177800"/>
                    <a:pt x="177800" y="0"/>
                    <a:pt x="396240" y="0"/>
                  </a:cubicBezTo>
                  <a:lnTo>
                    <a:pt x="5955030" y="0"/>
                  </a:lnTo>
                  <a:cubicBezTo>
                    <a:pt x="6172200" y="0"/>
                    <a:pt x="6350000" y="177800"/>
                    <a:pt x="6350000" y="396240"/>
                  </a:cubicBezTo>
                  <a:lnTo>
                    <a:pt x="6350000" y="5955030"/>
                  </a:lnTo>
                  <a:cubicBezTo>
                    <a:pt x="6350000" y="6172200"/>
                    <a:pt x="6172200" y="6350000"/>
                    <a:pt x="5953760" y="6350000"/>
                  </a:cubicBezTo>
                  <a:close/>
                  <a:moveTo>
                    <a:pt x="396240" y="179070"/>
                  </a:moveTo>
                  <a:cubicBezTo>
                    <a:pt x="276860" y="179070"/>
                    <a:pt x="179070" y="276860"/>
                    <a:pt x="179070" y="396240"/>
                  </a:cubicBezTo>
                  <a:lnTo>
                    <a:pt x="179070" y="5955030"/>
                  </a:lnTo>
                  <a:cubicBezTo>
                    <a:pt x="179070" y="6074410"/>
                    <a:pt x="276860" y="6172200"/>
                    <a:pt x="396240" y="6172200"/>
                  </a:cubicBezTo>
                  <a:lnTo>
                    <a:pt x="5955030" y="6172200"/>
                  </a:lnTo>
                  <a:cubicBezTo>
                    <a:pt x="6074410" y="6172200"/>
                    <a:pt x="6172200" y="6074410"/>
                    <a:pt x="6172200" y="5955030"/>
                  </a:cubicBezTo>
                  <a:lnTo>
                    <a:pt x="6172200" y="396240"/>
                  </a:lnTo>
                  <a:cubicBezTo>
                    <a:pt x="6172200" y="276860"/>
                    <a:pt x="6074410" y="179070"/>
                    <a:pt x="5955030" y="179070"/>
                  </a:cubicBezTo>
                  <a:lnTo>
                    <a:pt x="396240" y="179070"/>
                  </a:ln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</p:grpSp>
      <p:sp>
        <p:nvSpPr>
          <p:cNvPr name="AutoShape 17" id="17"/>
          <p:cNvSpPr/>
          <p:nvPr/>
        </p:nvSpPr>
        <p:spPr>
          <a:xfrm>
            <a:off x="13464425" y="5143500"/>
            <a:ext cx="0" cy="3893203"/>
          </a:xfrm>
          <a:prstGeom prst="line">
            <a:avLst/>
          </a:prstGeom>
          <a:ln cap="rnd" w="76200">
            <a:solidFill>
              <a:srgbClr val="04001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14229608" y="3509328"/>
            <a:ext cx="2878546" cy="2878546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88900" y="88900"/>
              <a:ext cx="6172200" cy="6172200"/>
            </a:xfrm>
            <a:custGeom>
              <a:avLst/>
              <a:gdLst/>
              <a:ahLst/>
              <a:cxnLst/>
              <a:rect r="r" b="b" t="t" l="l"/>
              <a:pathLst>
                <a:path h="6172200" w="6172200">
                  <a:moveTo>
                    <a:pt x="6172200" y="5864860"/>
                  </a:moveTo>
                  <a:cubicBezTo>
                    <a:pt x="6172200" y="6033770"/>
                    <a:pt x="6035040" y="6170930"/>
                    <a:pt x="5866130" y="6170930"/>
                  </a:cubicBezTo>
                  <a:lnTo>
                    <a:pt x="307340" y="6170930"/>
                  </a:lnTo>
                  <a:cubicBezTo>
                    <a:pt x="137160" y="6172200"/>
                    <a:pt x="0" y="6035040"/>
                    <a:pt x="0" y="5864860"/>
                  </a:cubicBezTo>
                  <a:lnTo>
                    <a:pt x="0" y="307340"/>
                  </a:lnTo>
                  <a:cubicBezTo>
                    <a:pt x="0" y="137160"/>
                    <a:pt x="137160" y="0"/>
                    <a:pt x="307340" y="0"/>
                  </a:cubicBezTo>
                  <a:lnTo>
                    <a:pt x="5866130" y="0"/>
                  </a:lnTo>
                  <a:cubicBezTo>
                    <a:pt x="6035040" y="0"/>
                    <a:pt x="6172200" y="137160"/>
                    <a:pt x="6172200" y="307340"/>
                  </a:cubicBezTo>
                  <a:lnTo>
                    <a:pt x="6172200" y="5864860"/>
                  </a:lnTo>
                  <a:close/>
                </a:path>
              </a:pathLst>
            </a:custGeom>
            <a:blipFill>
              <a:blip r:embed="rId6"/>
              <a:stretch>
                <a:fillRect l="-2662" t="0" r="-571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953760" y="6350000"/>
                  </a:moveTo>
                  <a:lnTo>
                    <a:pt x="396240" y="6350000"/>
                  </a:lnTo>
                  <a:cubicBezTo>
                    <a:pt x="177800" y="6350000"/>
                    <a:pt x="0" y="6172200"/>
                    <a:pt x="0" y="5953760"/>
                  </a:cubicBezTo>
                  <a:lnTo>
                    <a:pt x="0" y="396240"/>
                  </a:lnTo>
                  <a:cubicBezTo>
                    <a:pt x="0" y="177800"/>
                    <a:pt x="177800" y="0"/>
                    <a:pt x="396240" y="0"/>
                  </a:cubicBezTo>
                  <a:lnTo>
                    <a:pt x="5955030" y="0"/>
                  </a:lnTo>
                  <a:cubicBezTo>
                    <a:pt x="6172200" y="0"/>
                    <a:pt x="6350000" y="177800"/>
                    <a:pt x="6350000" y="396240"/>
                  </a:cubicBezTo>
                  <a:lnTo>
                    <a:pt x="6350000" y="5955030"/>
                  </a:lnTo>
                  <a:cubicBezTo>
                    <a:pt x="6350000" y="6172200"/>
                    <a:pt x="6172200" y="6350000"/>
                    <a:pt x="5953760" y="6350000"/>
                  </a:cubicBezTo>
                  <a:close/>
                  <a:moveTo>
                    <a:pt x="396240" y="179070"/>
                  </a:moveTo>
                  <a:cubicBezTo>
                    <a:pt x="276860" y="179070"/>
                    <a:pt x="179070" y="276860"/>
                    <a:pt x="179070" y="396240"/>
                  </a:cubicBezTo>
                  <a:lnTo>
                    <a:pt x="179070" y="5955030"/>
                  </a:lnTo>
                  <a:cubicBezTo>
                    <a:pt x="179070" y="6074410"/>
                    <a:pt x="276860" y="6172200"/>
                    <a:pt x="396240" y="6172200"/>
                  </a:cubicBezTo>
                  <a:lnTo>
                    <a:pt x="5955030" y="6172200"/>
                  </a:lnTo>
                  <a:cubicBezTo>
                    <a:pt x="6074410" y="6172200"/>
                    <a:pt x="6172200" y="6074410"/>
                    <a:pt x="6172200" y="5955030"/>
                  </a:cubicBezTo>
                  <a:lnTo>
                    <a:pt x="6172200" y="396240"/>
                  </a:lnTo>
                  <a:cubicBezTo>
                    <a:pt x="6172200" y="276860"/>
                    <a:pt x="6074410" y="179070"/>
                    <a:pt x="5955030" y="179070"/>
                  </a:cubicBezTo>
                  <a:lnTo>
                    <a:pt x="396240" y="179070"/>
                  </a:ln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3702221" y="424878"/>
            <a:ext cx="10883558" cy="1093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95"/>
              </a:lnSpc>
              <a:spcBef>
                <a:spcPct val="0"/>
              </a:spcBef>
            </a:pPr>
            <a:r>
              <a:rPr lang="en-US" sz="6399">
                <a:solidFill>
                  <a:srgbClr val="048AFF"/>
                </a:solidFill>
                <a:latin typeface="Now Bold"/>
              </a:rPr>
              <a:t>Proposta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45279" y="2884896"/>
            <a:ext cx="2277319" cy="344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6"/>
              </a:lnSpc>
            </a:pPr>
            <a:r>
              <a:rPr lang="en-US" sz="1946">
                <a:solidFill>
                  <a:srgbClr val="B100E8"/>
                </a:solidFill>
                <a:latin typeface="Now Bold"/>
              </a:rPr>
              <a:t>Select(*)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8700" y="6529611"/>
            <a:ext cx="3345658" cy="1421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8"/>
              </a:lnSpc>
            </a:pPr>
            <a:r>
              <a:rPr lang="en-US" sz="1958">
                <a:solidFill>
                  <a:srgbClr val="FFFFFF"/>
                </a:solidFill>
                <a:latin typeface="DM Sans"/>
              </a:rPr>
              <a:t>Testar uma query de select(*) com diferentes quantidades de registros</a:t>
            </a:r>
          </a:p>
          <a:p>
            <a:pPr algn="ctr">
              <a:lnSpc>
                <a:spcPts val="2858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5271441" y="6529611"/>
            <a:ext cx="3345658" cy="697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8"/>
              </a:lnSpc>
            </a:pPr>
            <a:r>
              <a:rPr lang="en-US" sz="1958">
                <a:solidFill>
                  <a:srgbClr val="FFFFFF"/>
                </a:solidFill>
                <a:latin typeface="DM Sans"/>
              </a:rPr>
              <a:t>Teste da velocidade de insert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669550" y="6529611"/>
            <a:ext cx="3345658" cy="697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8"/>
              </a:lnSpc>
            </a:pPr>
            <a:r>
              <a:rPr lang="en-US" sz="1958">
                <a:solidFill>
                  <a:srgbClr val="FFFFFF"/>
                </a:solidFill>
                <a:latin typeface="DM Sans"/>
              </a:rPr>
              <a:t>Teste da diferença entre o select avg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913642" y="6529611"/>
            <a:ext cx="3345658" cy="1059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8"/>
              </a:lnSpc>
            </a:pPr>
            <a:r>
              <a:rPr lang="en-US" sz="1958">
                <a:solidFill>
                  <a:srgbClr val="FFFFFF"/>
                </a:solidFill>
                <a:latin typeface="DM Sans"/>
              </a:rPr>
              <a:t>Teste de desempenho de um select(campo) vs um select(*)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805610" y="2884896"/>
            <a:ext cx="2277319" cy="344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6"/>
              </a:lnSpc>
            </a:pPr>
            <a:r>
              <a:rPr lang="en-US" sz="1946">
                <a:solidFill>
                  <a:srgbClr val="B100E8"/>
                </a:solidFill>
                <a:latin typeface="Now Bold"/>
              </a:rPr>
              <a:t>Insert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283700" y="2884896"/>
            <a:ext cx="2277319" cy="344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6"/>
              </a:lnSpc>
            </a:pPr>
            <a:r>
              <a:rPr lang="en-US" sz="1946">
                <a:solidFill>
                  <a:srgbClr val="B100E8"/>
                </a:solidFill>
                <a:latin typeface="Now Bold"/>
              </a:rPr>
              <a:t>Avg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4444031" y="2884896"/>
            <a:ext cx="2277319" cy="344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6"/>
              </a:lnSpc>
            </a:pPr>
            <a:r>
              <a:rPr lang="en-US" sz="1946">
                <a:solidFill>
                  <a:srgbClr val="B100E8"/>
                </a:solidFill>
                <a:latin typeface="Now Bold"/>
              </a:rPr>
              <a:t>Select(campos)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438410" y="-5076387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80" y="0"/>
                </a:lnTo>
                <a:lnTo>
                  <a:pt x="9641780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24635" y="8547678"/>
            <a:ext cx="1469330" cy="1421243"/>
          </a:xfrm>
          <a:custGeom>
            <a:avLst/>
            <a:gdLst/>
            <a:ahLst/>
            <a:cxnLst/>
            <a:rect r="r" b="b" t="t" l="l"/>
            <a:pathLst>
              <a:path h="1421243" w="1469330">
                <a:moveTo>
                  <a:pt x="0" y="0"/>
                </a:moveTo>
                <a:lnTo>
                  <a:pt x="1469330" y="0"/>
                </a:lnTo>
                <a:lnTo>
                  <a:pt x="1469330" y="1421244"/>
                </a:lnTo>
                <a:lnTo>
                  <a:pt x="0" y="14212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143636" y="6270816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79" y="0"/>
                </a:lnTo>
                <a:lnTo>
                  <a:pt x="9641779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716913" y="397713"/>
            <a:ext cx="1996369" cy="4275312"/>
            <a:chOff x="0" y="0"/>
            <a:chExt cx="2661825" cy="570041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51020" y="476451"/>
              <a:ext cx="1759785" cy="1759785"/>
            </a:xfrm>
            <a:custGeom>
              <a:avLst/>
              <a:gdLst/>
              <a:ahLst/>
              <a:cxnLst/>
              <a:rect r="r" b="b" t="t" l="l"/>
              <a:pathLst>
                <a:path h="1759785" w="1759785">
                  <a:moveTo>
                    <a:pt x="0" y="0"/>
                  </a:moveTo>
                  <a:lnTo>
                    <a:pt x="1759785" y="0"/>
                  </a:lnTo>
                  <a:lnTo>
                    <a:pt x="1759785" y="1759786"/>
                  </a:lnTo>
                  <a:lnTo>
                    <a:pt x="0" y="1759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661825" cy="2712688"/>
            </a:xfrm>
            <a:custGeom>
              <a:avLst/>
              <a:gdLst/>
              <a:ahLst/>
              <a:cxnLst/>
              <a:rect r="r" b="b" t="t" l="l"/>
              <a:pathLst>
                <a:path h="2712688" w="2661825">
                  <a:moveTo>
                    <a:pt x="0" y="0"/>
                  </a:moveTo>
                  <a:lnTo>
                    <a:pt x="2661825" y="0"/>
                  </a:lnTo>
                  <a:lnTo>
                    <a:pt x="2661825" y="2712688"/>
                  </a:lnTo>
                  <a:lnTo>
                    <a:pt x="0" y="27126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527073" y="3540577"/>
              <a:ext cx="1607679" cy="1606989"/>
            </a:xfrm>
            <a:custGeom>
              <a:avLst/>
              <a:gdLst/>
              <a:ahLst/>
              <a:cxnLst/>
              <a:rect r="r" b="b" t="t" l="l"/>
              <a:pathLst>
                <a:path h="1606989" w="1607679">
                  <a:moveTo>
                    <a:pt x="0" y="0"/>
                  </a:moveTo>
                  <a:lnTo>
                    <a:pt x="1607679" y="0"/>
                  </a:lnTo>
                  <a:lnTo>
                    <a:pt x="1607679" y="1606989"/>
                  </a:lnTo>
                  <a:lnTo>
                    <a:pt x="0" y="1606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59294" t="-24519" r="-57713" b="-24914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2987728"/>
              <a:ext cx="2661825" cy="2712688"/>
            </a:xfrm>
            <a:custGeom>
              <a:avLst/>
              <a:gdLst/>
              <a:ahLst/>
              <a:cxnLst/>
              <a:rect r="r" b="b" t="t" l="l"/>
              <a:pathLst>
                <a:path h="2712688" w="2661825">
                  <a:moveTo>
                    <a:pt x="0" y="0"/>
                  </a:moveTo>
                  <a:lnTo>
                    <a:pt x="2661825" y="0"/>
                  </a:lnTo>
                  <a:lnTo>
                    <a:pt x="2661825" y="2712688"/>
                  </a:lnTo>
                  <a:lnTo>
                    <a:pt x="0" y="27126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6336480" y="1396295"/>
            <a:ext cx="4386091" cy="2277662"/>
            <a:chOff x="0" y="0"/>
            <a:chExt cx="5848121" cy="3036883"/>
          </a:xfrm>
        </p:grpSpPr>
        <p:sp>
          <p:nvSpPr>
            <p:cNvPr name="AutoShape 12" id="12"/>
            <p:cNvSpPr/>
            <p:nvPr/>
          </p:nvSpPr>
          <p:spPr>
            <a:xfrm>
              <a:off x="7543" y="1198486"/>
              <a:ext cx="5833035" cy="1814143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13" id="13"/>
            <p:cNvSpPr/>
            <p:nvPr/>
          </p:nvSpPr>
          <p:spPr>
            <a:xfrm flipV="true">
              <a:off x="7543" y="24901"/>
              <a:ext cx="5833035" cy="1173585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2636274" y="493704"/>
            <a:ext cx="3723739" cy="3794893"/>
            <a:chOff x="0" y="0"/>
            <a:chExt cx="4964986" cy="505985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094896" y="1000004"/>
              <a:ext cx="3021282" cy="3310640"/>
            </a:xfrm>
            <a:custGeom>
              <a:avLst/>
              <a:gdLst/>
              <a:ahLst/>
              <a:cxnLst/>
              <a:rect r="r" b="b" t="t" l="l"/>
              <a:pathLst>
                <a:path h="3310640" w="3021282">
                  <a:moveTo>
                    <a:pt x="0" y="0"/>
                  </a:moveTo>
                  <a:lnTo>
                    <a:pt x="3021282" y="0"/>
                  </a:lnTo>
                  <a:lnTo>
                    <a:pt x="3021282" y="3310640"/>
                  </a:lnTo>
                  <a:lnTo>
                    <a:pt x="0" y="33106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964986" cy="5059858"/>
            </a:xfrm>
            <a:custGeom>
              <a:avLst/>
              <a:gdLst/>
              <a:ahLst/>
              <a:cxnLst/>
              <a:rect r="r" b="b" t="t" l="l"/>
              <a:pathLst>
                <a:path h="5059858" w="4964986">
                  <a:moveTo>
                    <a:pt x="0" y="0"/>
                  </a:moveTo>
                  <a:lnTo>
                    <a:pt x="4964986" y="0"/>
                  </a:lnTo>
                  <a:lnTo>
                    <a:pt x="4964986" y="5059858"/>
                  </a:lnTo>
                  <a:lnTo>
                    <a:pt x="0" y="50598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5843045" y="302463"/>
            <a:ext cx="5372960" cy="909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7"/>
              </a:lnSpc>
            </a:pPr>
            <a:r>
              <a:rPr lang="en-US" sz="5343">
                <a:solidFill>
                  <a:srgbClr val="048AFF"/>
                </a:solidFill>
                <a:latin typeface="Now Bold"/>
              </a:rPr>
              <a:t>Método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4401505" y="4673025"/>
            <a:ext cx="9484991" cy="5351497"/>
            <a:chOff x="0" y="0"/>
            <a:chExt cx="12646654" cy="7135330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57150"/>
              <a:ext cx="12646654" cy="18336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72"/>
                </a:lnSpc>
              </a:pPr>
              <a:r>
                <a:rPr lang="en-US" sz="2584">
                  <a:solidFill>
                    <a:srgbClr val="FFFFFF"/>
                  </a:solidFill>
                  <a:latin typeface="DM Sans"/>
                </a:rPr>
                <a:t>Utilizamos um script em python para popular os bancos de dados sobre incêndios florestais, registrar os tempos dos testes e montar os gráficos.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2151173"/>
              <a:ext cx="12646654" cy="4984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72"/>
                </a:lnSpc>
              </a:pPr>
              <a:r>
                <a:rPr lang="en-US" sz="2584">
                  <a:solidFill>
                    <a:srgbClr val="FFFFFF"/>
                  </a:solidFill>
                  <a:latin typeface="DM Sans"/>
                </a:rPr>
                <a:t>Os testes foram conduzidos em múltiplas instâncias, e selecionamos os gráficos que melhor representam a média mais observada. É importante ressaltar que ambos os bancos de dados continham os mesmos registros, garantindo consistência e equivalência nos dados analisados. Esse processo, conduzido de forma iterativa, assegura uma análise robusta e confiável, contribuindo para a obtenção de resultados precisos.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286329" y="-4996394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80" y="0"/>
                </a:lnTo>
                <a:lnTo>
                  <a:pt x="9641780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24635" y="8547678"/>
            <a:ext cx="1469330" cy="1421243"/>
          </a:xfrm>
          <a:custGeom>
            <a:avLst/>
            <a:gdLst/>
            <a:ahLst/>
            <a:cxnLst/>
            <a:rect r="r" b="b" t="t" l="l"/>
            <a:pathLst>
              <a:path h="1421243" w="1469330">
                <a:moveTo>
                  <a:pt x="0" y="0"/>
                </a:moveTo>
                <a:lnTo>
                  <a:pt x="1469330" y="0"/>
                </a:lnTo>
                <a:lnTo>
                  <a:pt x="1469330" y="1421244"/>
                </a:lnTo>
                <a:lnTo>
                  <a:pt x="0" y="14212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879566" y="6307733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80" y="0"/>
                </a:lnTo>
                <a:lnTo>
                  <a:pt x="9641780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457520" y="302463"/>
            <a:ext cx="5372960" cy="909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7"/>
              </a:lnSpc>
            </a:pPr>
            <a:r>
              <a:rPr lang="en-US" sz="5343">
                <a:solidFill>
                  <a:srgbClr val="048AFF"/>
                </a:solidFill>
                <a:latin typeface="Now Bold"/>
              </a:rPr>
              <a:t>Método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401505" y="1164439"/>
            <a:ext cx="9484991" cy="8950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72"/>
              </a:lnSpc>
            </a:pPr>
            <a:r>
              <a:rPr lang="en-US" sz="2584">
                <a:solidFill>
                  <a:srgbClr val="FFFFFF"/>
                </a:solidFill>
                <a:latin typeface="DM Sans"/>
              </a:rPr>
              <a:t>Os testes foram conduzidos em diversas máquinas, sendo três delas de uso pessoal e duas utilizadas nos laboratórios durante as aulas, com o objetivo de obtermos maior precisão nos resultados.</a:t>
            </a:r>
          </a:p>
          <a:p>
            <a:pPr>
              <a:lnSpc>
                <a:spcPts val="3772"/>
              </a:lnSpc>
            </a:pPr>
          </a:p>
          <a:p>
            <a:pPr>
              <a:lnSpc>
                <a:spcPts val="3772"/>
              </a:lnSpc>
            </a:pPr>
            <a:r>
              <a:rPr lang="en-US" sz="2584">
                <a:solidFill>
                  <a:srgbClr val="FFFFFF"/>
                </a:solidFill>
                <a:latin typeface="DM Sans"/>
              </a:rPr>
              <a:t>Não realizamos comparações com bancos NoSQL, considerando que temos conhecimento de sua reputação por serem mais rápidos e eficientes em lidar com grandes volumes de dados. </a:t>
            </a:r>
          </a:p>
          <a:p>
            <a:pPr>
              <a:lnSpc>
                <a:spcPts val="3772"/>
              </a:lnSpc>
            </a:pPr>
          </a:p>
          <a:p>
            <a:pPr>
              <a:lnSpc>
                <a:spcPts val="3772"/>
              </a:lnSpc>
            </a:pPr>
            <a:r>
              <a:rPr lang="en-US" sz="2584">
                <a:solidFill>
                  <a:srgbClr val="FFFFFF"/>
                </a:solidFill>
                <a:latin typeface="DM Sans"/>
              </a:rPr>
              <a:t>Além disso, a natureza mais abstrata da organização de dados nesses bancos não se alinha aos requisitos específicos do banco que estamos utilizando, tornando-os fora do escopo de interesse para a nossa análise.</a:t>
            </a:r>
          </a:p>
          <a:p>
            <a:pPr>
              <a:lnSpc>
                <a:spcPts val="3772"/>
              </a:lnSpc>
            </a:pPr>
          </a:p>
          <a:p>
            <a:pPr>
              <a:lnSpc>
                <a:spcPts val="3772"/>
              </a:lnSpc>
            </a:pPr>
            <a:r>
              <a:rPr lang="en-US" sz="2584">
                <a:solidFill>
                  <a:srgbClr val="FFFFFF"/>
                </a:solidFill>
                <a:latin typeface="DM Sans"/>
              </a:rPr>
              <a:t>Essa decisão foi tomada com base na compreensão das características e necessidades específicas do projeto, visando garantir a pertinência e a adequação dos testes realizados.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08938" y="201471"/>
            <a:ext cx="8617293" cy="827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62"/>
              </a:lnSpc>
            </a:pPr>
            <a:r>
              <a:rPr lang="en-US" sz="4865">
                <a:solidFill>
                  <a:srgbClr val="048AFF"/>
                </a:solidFill>
                <a:latin typeface="Now Bold"/>
              </a:rPr>
              <a:t>Resultados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3829643" y="6244472"/>
            <a:ext cx="8403333" cy="8403333"/>
          </a:xfrm>
          <a:custGeom>
            <a:avLst/>
            <a:gdLst/>
            <a:ahLst/>
            <a:cxnLst/>
            <a:rect r="r" b="b" t="t" l="l"/>
            <a:pathLst>
              <a:path h="8403333" w="8403333">
                <a:moveTo>
                  <a:pt x="0" y="0"/>
                </a:moveTo>
                <a:lnTo>
                  <a:pt x="8403332" y="0"/>
                </a:lnTo>
                <a:lnTo>
                  <a:pt x="8403332" y="8403333"/>
                </a:lnTo>
                <a:lnTo>
                  <a:pt x="0" y="84033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778169" y="-6133250"/>
            <a:ext cx="11445409" cy="11445409"/>
          </a:xfrm>
          <a:custGeom>
            <a:avLst/>
            <a:gdLst/>
            <a:ahLst/>
            <a:cxnLst/>
            <a:rect r="r" b="b" t="t" l="l"/>
            <a:pathLst>
              <a:path h="11445409" w="11445409">
                <a:moveTo>
                  <a:pt x="0" y="0"/>
                </a:moveTo>
                <a:lnTo>
                  <a:pt x="11445409" y="0"/>
                </a:lnTo>
                <a:lnTo>
                  <a:pt x="11445409" y="11445409"/>
                </a:lnTo>
                <a:lnTo>
                  <a:pt x="0" y="114454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275089" y="1280805"/>
            <a:ext cx="9484991" cy="8005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72"/>
              </a:lnSpc>
            </a:pPr>
            <a:r>
              <a:rPr lang="en-US" sz="2584">
                <a:solidFill>
                  <a:srgbClr val="FFFFFF"/>
                </a:solidFill>
                <a:latin typeface="DM Sans"/>
              </a:rPr>
              <a:t>Em nosso primeiro teste, empregamos a consulta SQL "select(*) from table". Conforme evidenciado no gráfico a seguir, é possível observar que, no início, com menos de 50 registros, ambas as tecnologias apresentam uma velocidade de leitura aproximada.</a:t>
            </a:r>
          </a:p>
          <a:p>
            <a:pPr>
              <a:lnSpc>
                <a:spcPts val="3772"/>
              </a:lnSpc>
            </a:pPr>
          </a:p>
          <a:p>
            <a:pPr>
              <a:lnSpc>
                <a:spcPts val="3772"/>
              </a:lnSpc>
            </a:pPr>
            <a:r>
              <a:rPr lang="en-US" sz="2584">
                <a:solidFill>
                  <a:srgbClr val="FFFFFF"/>
                </a:solidFill>
                <a:latin typeface="DM Sans"/>
              </a:rPr>
              <a:t>Entretanto, a partir dos 100 registros, a disparidade torna-se significativamente maior e mais evidente. A diferença atinge seu ponto máximo aos 1 milhão de registros, onde o tempo de execução no MySQL é de 0.6 segundos, enquanto no SQLite3 é de 0.3 segundos.</a:t>
            </a:r>
          </a:p>
          <a:p>
            <a:pPr>
              <a:lnSpc>
                <a:spcPts val="3772"/>
              </a:lnSpc>
            </a:pPr>
          </a:p>
          <a:p>
            <a:pPr>
              <a:lnSpc>
                <a:spcPts val="3772"/>
              </a:lnSpc>
            </a:pPr>
            <a:r>
              <a:rPr lang="en-US" sz="2584">
                <a:solidFill>
                  <a:srgbClr val="FFFFFF"/>
                </a:solidFill>
                <a:latin typeface="DM Sans"/>
              </a:rPr>
              <a:t>Este resultado destaca a divergência de desempenho entre as duas tecnologias, com o SQLite3 demonstrando uma notável eficiência em termos de tempo de leitura em comparação ao MySQL, especialmente em cenários com um grande volume de registros.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829643" y="6244472"/>
            <a:ext cx="8403333" cy="8403333"/>
          </a:xfrm>
          <a:custGeom>
            <a:avLst/>
            <a:gdLst/>
            <a:ahLst/>
            <a:cxnLst/>
            <a:rect r="r" b="b" t="t" l="l"/>
            <a:pathLst>
              <a:path h="8403333" w="8403333">
                <a:moveTo>
                  <a:pt x="0" y="0"/>
                </a:moveTo>
                <a:lnTo>
                  <a:pt x="8403332" y="0"/>
                </a:lnTo>
                <a:lnTo>
                  <a:pt x="8403332" y="8403333"/>
                </a:lnTo>
                <a:lnTo>
                  <a:pt x="0" y="84033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778169" y="-6133250"/>
            <a:ext cx="11445409" cy="11445409"/>
          </a:xfrm>
          <a:custGeom>
            <a:avLst/>
            <a:gdLst/>
            <a:ahLst/>
            <a:cxnLst/>
            <a:rect r="r" b="b" t="t" l="l"/>
            <a:pathLst>
              <a:path h="11445409" w="11445409">
                <a:moveTo>
                  <a:pt x="0" y="0"/>
                </a:moveTo>
                <a:lnTo>
                  <a:pt x="11445409" y="0"/>
                </a:lnTo>
                <a:lnTo>
                  <a:pt x="11445409" y="11445409"/>
                </a:lnTo>
                <a:lnTo>
                  <a:pt x="0" y="114454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118765" y="1419021"/>
            <a:ext cx="10050469" cy="7448958"/>
            <a:chOff x="0" y="0"/>
            <a:chExt cx="1115558" cy="8268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15558" cy="826802"/>
            </a:xfrm>
            <a:custGeom>
              <a:avLst/>
              <a:gdLst/>
              <a:ahLst/>
              <a:cxnLst/>
              <a:rect r="r" b="b" t="t" l="l"/>
              <a:pathLst>
                <a:path h="826802" w="1115558">
                  <a:moveTo>
                    <a:pt x="0" y="0"/>
                  </a:moveTo>
                  <a:lnTo>
                    <a:pt x="1115558" y="0"/>
                  </a:lnTo>
                  <a:lnTo>
                    <a:pt x="1115558" y="826802"/>
                  </a:lnTo>
                  <a:lnTo>
                    <a:pt x="0" y="826802"/>
                  </a:lnTo>
                  <a:close/>
                </a:path>
              </a:pathLst>
            </a:custGeom>
            <a:blipFill>
              <a:blip r:embed="rId7"/>
              <a:stretch>
                <a:fillRect l="0" t="-596" r="0" b="-596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7466372" y="220599"/>
            <a:ext cx="3355255" cy="808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72"/>
              </a:lnSpc>
            </a:pPr>
            <a:r>
              <a:rPr lang="en-US" sz="4800">
                <a:solidFill>
                  <a:srgbClr val="B100E8"/>
                </a:solidFill>
                <a:latin typeface="Roca One Bold"/>
              </a:rPr>
              <a:t>Select (*)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08938" y="201471"/>
            <a:ext cx="8617293" cy="827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62"/>
              </a:lnSpc>
            </a:pPr>
            <a:r>
              <a:rPr lang="en-US" sz="4865">
                <a:solidFill>
                  <a:srgbClr val="048AFF"/>
                </a:solidFill>
                <a:latin typeface="Now Bold"/>
              </a:rPr>
              <a:t>Resultados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3829643" y="6244472"/>
            <a:ext cx="8403333" cy="8403333"/>
          </a:xfrm>
          <a:custGeom>
            <a:avLst/>
            <a:gdLst/>
            <a:ahLst/>
            <a:cxnLst/>
            <a:rect r="r" b="b" t="t" l="l"/>
            <a:pathLst>
              <a:path h="8403333" w="8403333">
                <a:moveTo>
                  <a:pt x="0" y="0"/>
                </a:moveTo>
                <a:lnTo>
                  <a:pt x="8403332" y="0"/>
                </a:lnTo>
                <a:lnTo>
                  <a:pt x="8403332" y="8403333"/>
                </a:lnTo>
                <a:lnTo>
                  <a:pt x="0" y="84033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778169" y="-6133250"/>
            <a:ext cx="11445409" cy="11445409"/>
          </a:xfrm>
          <a:custGeom>
            <a:avLst/>
            <a:gdLst/>
            <a:ahLst/>
            <a:cxnLst/>
            <a:rect r="r" b="b" t="t" l="l"/>
            <a:pathLst>
              <a:path h="11445409" w="11445409">
                <a:moveTo>
                  <a:pt x="0" y="0"/>
                </a:moveTo>
                <a:lnTo>
                  <a:pt x="11445409" y="0"/>
                </a:lnTo>
                <a:lnTo>
                  <a:pt x="11445409" y="11445409"/>
                </a:lnTo>
                <a:lnTo>
                  <a:pt x="0" y="114454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275089" y="2766150"/>
            <a:ext cx="9484991" cy="469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72"/>
              </a:lnSpc>
            </a:pPr>
            <a:r>
              <a:rPr lang="en-US" sz="2584">
                <a:solidFill>
                  <a:srgbClr val="FFFFFF"/>
                </a:solidFill>
                <a:latin typeface="DM Sans"/>
              </a:rPr>
              <a:t>Em geral, todas as consultas apresentam resultados semelhantes, sendo o SQLite3 mais rápido e, consequentemente, mais eficiente na execução dos comandos em comparação ao MySQL. </a:t>
            </a:r>
          </a:p>
          <a:p>
            <a:pPr>
              <a:lnSpc>
                <a:spcPts val="3772"/>
              </a:lnSpc>
            </a:pPr>
          </a:p>
          <a:p>
            <a:pPr>
              <a:lnSpc>
                <a:spcPts val="3772"/>
              </a:lnSpc>
            </a:pPr>
            <a:r>
              <a:rPr lang="en-US" sz="2584">
                <a:solidFill>
                  <a:srgbClr val="FFFFFF"/>
                </a:solidFill>
                <a:latin typeface="DM Sans"/>
              </a:rPr>
              <a:t>Esse padrão de desempenho constante reforça a eficácia do SQLite3 em termos de tempo de resposta e destaca sua vantagem competitiva em cenários específicos, evidenciando sua capacidade de lidar de forma eficiente com as operações de consulta em comparação com o MySQL.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829643" y="6244472"/>
            <a:ext cx="8403333" cy="8403333"/>
          </a:xfrm>
          <a:custGeom>
            <a:avLst/>
            <a:gdLst/>
            <a:ahLst/>
            <a:cxnLst/>
            <a:rect r="r" b="b" t="t" l="l"/>
            <a:pathLst>
              <a:path h="8403333" w="8403333">
                <a:moveTo>
                  <a:pt x="0" y="0"/>
                </a:moveTo>
                <a:lnTo>
                  <a:pt x="8403332" y="0"/>
                </a:lnTo>
                <a:lnTo>
                  <a:pt x="8403332" y="8403333"/>
                </a:lnTo>
                <a:lnTo>
                  <a:pt x="0" y="84033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778169" y="-6133250"/>
            <a:ext cx="11445409" cy="11445409"/>
          </a:xfrm>
          <a:custGeom>
            <a:avLst/>
            <a:gdLst/>
            <a:ahLst/>
            <a:cxnLst/>
            <a:rect r="r" b="b" t="t" l="l"/>
            <a:pathLst>
              <a:path h="11445409" w="11445409">
                <a:moveTo>
                  <a:pt x="0" y="0"/>
                </a:moveTo>
                <a:lnTo>
                  <a:pt x="11445409" y="0"/>
                </a:lnTo>
                <a:lnTo>
                  <a:pt x="11445409" y="11445409"/>
                </a:lnTo>
                <a:lnTo>
                  <a:pt x="0" y="114454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739608" y="844705"/>
            <a:ext cx="12808783" cy="8597591"/>
            <a:chOff x="0" y="0"/>
            <a:chExt cx="1051967" cy="70610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51967" cy="706108"/>
            </a:xfrm>
            <a:custGeom>
              <a:avLst/>
              <a:gdLst/>
              <a:ahLst/>
              <a:cxnLst/>
              <a:rect r="r" b="b" t="t" l="l"/>
              <a:pathLst>
                <a:path h="706108" w="1051967">
                  <a:moveTo>
                    <a:pt x="0" y="0"/>
                  </a:moveTo>
                  <a:lnTo>
                    <a:pt x="1051967" y="0"/>
                  </a:lnTo>
                  <a:lnTo>
                    <a:pt x="1051967" y="706108"/>
                  </a:lnTo>
                  <a:lnTo>
                    <a:pt x="0" y="706108"/>
                  </a:lnTo>
                  <a:close/>
                </a:path>
              </a:pathLst>
            </a:custGeom>
            <a:blipFill>
              <a:blip r:embed="rId7"/>
              <a:stretch>
                <a:fillRect l="0" t="-5867" r="0" b="-5867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DAF1pn8pQaQ</dc:identifier>
  <dcterms:modified xsi:type="dcterms:W3CDTF">2011-08-01T06:04:30Z</dcterms:modified>
  <cp:revision>1</cp:revision>
  <dc:title>Black and Blue Professional Technology Business Project Presentation</dc:title>
</cp:coreProperties>
</file>