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Poppins Bold" charset="1" panose="00000800000000000000"/>
      <p:regular r:id="rId16"/>
    </p:embeddedFont>
    <p:embeddedFont>
      <p:font typeface="Poppins" charset="1" panose="00000500000000000000"/>
      <p:regular r:id="rId17"/>
    </p:embeddedFont>
    <p:embeddedFont>
      <p:font typeface="Poppins Thin" charset="1" panose="00000300000000000000"/>
      <p:regular r:id="rId18"/>
    </p:embeddedFont>
    <p:embeddedFont>
      <p:font typeface="Canva Sans Bold" charset="1" panose="020B08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8456B"/>
        </a:solidFill>
      </p:bgPr>
    </p:bg>
    <p:spTree>
      <p:nvGrpSpPr>
        <p:cNvPr id="1" name=""/>
        <p:cNvGrpSpPr/>
        <p:nvPr/>
      </p:nvGrpSpPr>
      <p:grpSpPr>
        <a:xfrm>
          <a:off x="0" y="0"/>
          <a:ext cx="0" cy="0"/>
          <a:chOff x="0" y="0"/>
          <a:chExt cx="0" cy="0"/>
        </a:xfrm>
      </p:grpSpPr>
      <p:grpSp>
        <p:nvGrpSpPr>
          <p:cNvPr name="Group 2" id="2"/>
          <p:cNvGrpSpPr/>
          <p:nvPr/>
        </p:nvGrpSpPr>
        <p:grpSpPr>
          <a:xfrm rot="0">
            <a:off x="1336731" y="-344819"/>
            <a:ext cx="1678087" cy="3545859"/>
            <a:chOff x="0" y="0"/>
            <a:chExt cx="441965" cy="933889"/>
          </a:xfrm>
        </p:grpSpPr>
        <p:sp>
          <p:nvSpPr>
            <p:cNvPr name="Freeform 3" id="3"/>
            <p:cNvSpPr/>
            <p:nvPr/>
          </p:nvSpPr>
          <p:spPr>
            <a:xfrm flipH="false" flipV="false" rot="0">
              <a:off x="0" y="0"/>
              <a:ext cx="441965" cy="933889"/>
            </a:xfrm>
            <a:custGeom>
              <a:avLst/>
              <a:gdLst/>
              <a:ahLst/>
              <a:cxnLst/>
              <a:rect r="r" b="b" t="t" l="l"/>
              <a:pathLst>
                <a:path h="933889" w="441965">
                  <a:moveTo>
                    <a:pt x="0" y="0"/>
                  </a:moveTo>
                  <a:lnTo>
                    <a:pt x="441965" y="0"/>
                  </a:lnTo>
                  <a:lnTo>
                    <a:pt x="441965" y="933889"/>
                  </a:lnTo>
                  <a:lnTo>
                    <a:pt x="0" y="933889"/>
                  </a:lnTo>
                  <a:close/>
                </a:path>
              </a:pathLst>
            </a:custGeom>
            <a:solidFill>
              <a:srgbClr val="69ADD4"/>
            </a:solidFill>
          </p:spPr>
        </p:sp>
        <p:sp>
          <p:nvSpPr>
            <p:cNvPr name="TextBox 4" id="4"/>
            <p:cNvSpPr txBox="true"/>
            <p:nvPr/>
          </p:nvSpPr>
          <p:spPr>
            <a:xfrm>
              <a:off x="0" y="-38100"/>
              <a:ext cx="441965" cy="971989"/>
            </a:xfrm>
            <a:prstGeom prst="rect">
              <a:avLst/>
            </a:prstGeom>
          </p:spPr>
          <p:txBody>
            <a:bodyPr anchor="ctr" rtlCol="false" tIns="50800" lIns="50800" bIns="50800" rIns="50800"/>
            <a:lstStyle/>
            <a:p>
              <a:pPr algn="ctr">
                <a:lnSpc>
                  <a:spcPts val="2659"/>
                </a:lnSpc>
                <a:spcBef>
                  <a:spcPct val="0"/>
                </a:spcBef>
              </a:pPr>
            </a:p>
          </p:txBody>
        </p:sp>
      </p:grpSp>
      <p:sp>
        <p:nvSpPr>
          <p:cNvPr name="AutoShape 5" id="5"/>
          <p:cNvSpPr/>
          <p:nvPr/>
        </p:nvSpPr>
        <p:spPr>
          <a:xfrm rot="0">
            <a:off x="1336731" y="3620868"/>
            <a:ext cx="1678087" cy="0"/>
          </a:xfrm>
          <a:prstGeom prst="line">
            <a:avLst/>
          </a:prstGeom>
          <a:ln cap="flat" w="114300">
            <a:solidFill>
              <a:srgbClr val="FFFFFF"/>
            </a:solidFill>
            <a:prstDash val="solid"/>
            <a:headEnd type="none" len="sm" w="sm"/>
            <a:tailEnd type="none" len="sm" w="sm"/>
          </a:ln>
        </p:spPr>
      </p:sp>
      <p:grpSp>
        <p:nvGrpSpPr>
          <p:cNvPr name="Group 6" id="6"/>
          <p:cNvGrpSpPr/>
          <p:nvPr/>
        </p:nvGrpSpPr>
        <p:grpSpPr>
          <a:xfrm rot="0">
            <a:off x="9339729" y="0"/>
            <a:ext cx="8948271" cy="10287000"/>
            <a:chOff x="0" y="0"/>
            <a:chExt cx="2356746" cy="2709333"/>
          </a:xfrm>
        </p:grpSpPr>
        <p:sp>
          <p:nvSpPr>
            <p:cNvPr name="Freeform 7" id="7"/>
            <p:cNvSpPr/>
            <p:nvPr/>
          </p:nvSpPr>
          <p:spPr>
            <a:xfrm flipH="false" flipV="false" rot="0">
              <a:off x="0" y="0"/>
              <a:ext cx="2356746" cy="2709333"/>
            </a:xfrm>
            <a:custGeom>
              <a:avLst/>
              <a:gdLst/>
              <a:ahLst/>
              <a:cxnLst/>
              <a:rect r="r" b="b" t="t" l="l"/>
              <a:pathLst>
                <a:path h="2709333" w="2356746">
                  <a:moveTo>
                    <a:pt x="0" y="0"/>
                  </a:moveTo>
                  <a:lnTo>
                    <a:pt x="2356746" y="0"/>
                  </a:lnTo>
                  <a:lnTo>
                    <a:pt x="2356746" y="2709333"/>
                  </a:lnTo>
                  <a:lnTo>
                    <a:pt x="0" y="2709333"/>
                  </a:lnTo>
                  <a:close/>
                </a:path>
              </a:pathLst>
            </a:custGeom>
            <a:solidFill>
              <a:srgbClr val="5D5B79"/>
            </a:solidFill>
          </p:spPr>
        </p:sp>
        <p:sp>
          <p:nvSpPr>
            <p:cNvPr name="TextBox 8" id="8"/>
            <p:cNvSpPr txBox="true"/>
            <p:nvPr/>
          </p:nvSpPr>
          <p:spPr>
            <a:xfrm>
              <a:off x="0" y="-66675"/>
              <a:ext cx="2356746" cy="2776008"/>
            </a:xfrm>
            <a:prstGeom prst="rect">
              <a:avLst/>
            </a:prstGeom>
          </p:spPr>
          <p:txBody>
            <a:bodyPr anchor="ctr" rtlCol="false" tIns="50800" lIns="50800" bIns="50800" rIns="50800"/>
            <a:lstStyle/>
            <a:p>
              <a:pPr algn="ctr">
                <a:lnSpc>
                  <a:spcPts val="3024"/>
                </a:lnSpc>
              </a:pPr>
            </a:p>
          </p:txBody>
        </p:sp>
      </p:grpSp>
      <p:sp>
        <p:nvSpPr>
          <p:cNvPr name="Freeform 9" id="9"/>
          <p:cNvSpPr/>
          <p:nvPr/>
        </p:nvSpPr>
        <p:spPr>
          <a:xfrm flipH="false" flipV="false" rot="-5400000">
            <a:off x="9298561" y="6476206"/>
            <a:ext cx="8639149" cy="8948271"/>
          </a:xfrm>
          <a:custGeom>
            <a:avLst/>
            <a:gdLst/>
            <a:ahLst/>
            <a:cxnLst/>
            <a:rect r="r" b="b" t="t" l="l"/>
            <a:pathLst>
              <a:path h="8948271" w="8639149">
                <a:moveTo>
                  <a:pt x="0" y="0"/>
                </a:moveTo>
                <a:lnTo>
                  <a:pt x="8639149" y="0"/>
                </a:lnTo>
                <a:lnTo>
                  <a:pt x="8639149" y="8948271"/>
                </a:lnTo>
                <a:lnTo>
                  <a:pt x="0" y="8948271"/>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9627079" y="1799151"/>
            <a:ext cx="7919571" cy="6767633"/>
          </a:xfrm>
          <a:custGeom>
            <a:avLst/>
            <a:gdLst/>
            <a:ahLst/>
            <a:cxnLst/>
            <a:rect r="r" b="b" t="t" l="l"/>
            <a:pathLst>
              <a:path h="6767633" w="7919571">
                <a:moveTo>
                  <a:pt x="0" y="0"/>
                </a:moveTo>
                <a:lnTo>
                  <a:pt x="7919571" y="0"/>
                </a:lnTo>
                <a:lnTo>
                  <a:pt x="7919571" y="6767633"/>
                </a:lnTo>
                <a:lnTo>
                  <a:pt x="0" y="67676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336731" y="4087593"/>
            <a:ext cx="7511987" cy="2124021"/>
          </a:xfrm>
          <a:prstGeom prst="rect">
            <a:avLst/>
          </a:prstGeom>
        </p:spPr>
        <p:txBody>
          <a:bodyPr anchor="t" rtlCol="false" tIns="0" lIns="0" bIns="0" rIns="0">
            <a:spAutoFit/>
          </a:bodyPr>
          <a:lstStyle/>
          <a:p>
            <a:pPr algn="l">
              <a:lnSpc>
                <a:spcPts val="8123"/>
              </a:lnSpc>
            </a:pPr>
            <a:r>
              <a:rPr lang="en-US" sz="6769">
                <a:solidFill>
                  <a:srgbClr val="FFFFFF"/>
                </a:solidFill>
                <a:latin typeface="Poppins Bold"/>
              </a:rPr>
              <a:t>FAST TAG FRAUD DETECTION</a:t>
            </a:r>
          </a:p>
        </p:txBody>
      </p:sp>
      <p:sp>
        <p:nvSpPr>
          <p:cNvPr name="TextBox 12" id="12"/>
          <p:cNvSpPr txBox="true"/>
          <p:nvPr/>
        </p:nvSpPr>
        <p:spPr>
          <a:xfrm rot="0">
            <a:off x="1336731" y="6564093"/>
            <a:ext cx="2459317" cy="392796"/>
          </a:xfrm>
          <a:prstGeom prst="rect">
            <a:avLst/>
          </a:prstGeom>
        </p:spPr>
        <p:txBody>
          <a:bodyPr anchor="t" rtlCol="false" tIns="0" lIns="0" bIns="0" rIns="0">
            <a:spAutoFit/>
          </a:bodyPr>
          <a:lstStyle/>
          <a:p>
            <a:pPr algn="l">
              <a:lnSpc>
                <a:spcPts val="3024"/>
              </a:lnSpc>
            </a:pPr>
            <a:r>
              <a:rPr lang="en-US" sz="2160">
                <a:solidFill>
                  <a:srgbClr val="FFD737"/>
                </a:solidFill>
                <a:latin typeface="Poppins"/>
              </a:rPr>
              <a:t>SALEM M.ALKOOUR</a:t>
            </a:r>
          </a:p>
        </p:txBody>
      </p:sp>
      <p:sp>
        <p:nvSpPr>
          <p:cNvPr name="TextBox 13" id="13"/>
          <p:cNvSpPr txBox="true"/>
          <p:nvPr/>
        </p:nvSpPr>
        <p:spPr>
          <a:xfrm rot="0">
            <a:off x="1336731" y="7318838"/>
            <a:ext cx="4936031" cy="291088"/>
          </a:xfrm>
          <a:prstGeom prst="rect">
            <a:avLst/>
          </a:prstGeom>
        </p:spPr>
        <p:txBody>
          <a:bodyPr anchor="t" rtlCol="false" tIns="0" lIns="0" bIns="0" rIns="0">
            <a:spAutoFit/>
          </a:bodyPr>
          <a:lstStyle/>
          <a:p>
            <a:pPr algn="l">
              <a:lnSpc>
                <a:spcPts val="2256"/>
              </a:lnSpc>
            </a:pPr>
            <a:r>
              <a:rPr lang="en-US" sz="1611">
                <a:solidFill>
                  <a:srgbClr val="FFFFFF"/>
                </a:solidFill>
                <a:latin typeface="Poppins Thin"/>
              </a:rPr>
              <a:t>DATE : 6/22/2024</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5D5B79"/>
        </a:solidFill>
      </p:bgPr>
    </p:bg>
    <p:spTree>
      <p:nvGrpSpPr>
        <p:cNvPr id="1" name=""/>
        <p:cNvGrpSpPr/>
        <p:nvPr/>
      </p:nvGrpSpPr>
      <p:grpSpPr>
        <a:xfrm>
          <a:off x="0" y="0"/>
          <a:ext cx="0" cy="0"/>
          <a:chOff x="0" y="0"/>
          <a:chExt cx="0" cy="0"/>
        </a:xfrm>
      </p:grpSpPr>
      <p:sp>
        <p:nvSpPr>
          <p:cNvPr name="TextBox 2" id="2"/>
          <p:cNvSpPr txBox="true"/>
          <p:nvPr/>
        </p:nvSpPr>
        <p:spPr>
          <a:xfrm rot="0">
            <a:off x="4336894" y="3154449"/>
            <a:ext cx="9138828" cy="1593182"/>
          </a:xfrm>
          <a:prstGeom prst="rect">
            <a:avLst/>
          </a:prstGeom>
        </p:spPr>
        <p:txBody>
          <a:bodyPr anchor="t" rtlCol="false" tIns="0" lIns="0" bIns="0" rIns="0">
            <a:spAutoFit/>
          </a:bodyPr>
          <a:lstStyle/>
          <a:p>
            <a:pPr algn="ctr">
              <a:lnSpc>
                <a:spcPts val="11781"/>
              </a:lnSpc>
            </a:pPr>
            <a:r>
              <a:rPr lang="en-US" sz="9900">
                <a:solidFill>
                  <a:srgbClr val="FFFFFF"/>
                </a:solidFill>
                <a:latin typeface="Poppins Bold"/>
              </a:rPr>
              <a:t>THANK YOU </a:t>
            </a:r>
          </a:p>
        </p:txBody>
      </p:sp>
      <p:sp>
        <p:nvSpPr>
          <p:cNvPr name="TextBox 3" id="3"/>
          <p:cNvSpPr txBox="true"/>
          <p:nvPr/>
        </p:nvSpPr>
        <p:spPr>
          <a:xfrm rot="0">
            <a:off x="5558073" y="5048250"/>
            <a:ext cx="6696470" cy="886987"/>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Salem alkour</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48456B"/>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217788"/>
            <a:chOff x="0" y="0"/>
            <a:chExt cx="4816593" cy="1110858"/>
          </a:xfrm>
        </p:grpSpPr>
        <p:sp>
          <p:nvSpPr>
            <p:cNvPr name="Freeform 3" id="3"/>
            <p:cNvSpPr/>
            <p:nvPr/>
          </p:nvSpPr>
          <p:spPr>
            <a:xfrm flipH="false" flipV="false" rot="0">
              <a:off x="0" y="0"/>
              <a:ext cx="4816592" cy="1110858"/>
            </a:xfrm>
            <a:custGeom>
              <a:avLst/>
              <a:gdLst/>
              <a:ahLst/>
              <a:cxnLst/>
              <a:rect r="r" b="b" t="t" l="l"/>
              <a:pathLst>
                <a:path h="1110858" w="4816592">
                  <a:moveTo>
                    <a:pt x="0" y="0"/>
                  </a:moveTo>
                  <a:lnTo>
                    <a:pt x="4816592" y="0"/>
                  </a:lnTo>
                  <a:lnTo>
                    <a:pt x="4816592" y="1110858"/>
                  </a:lnTo>
                  <a:lnTo>
                    <a:pt x="0" y="1110858"/>
                  </a:lnTo>
                  <a:close/>
                </a:path>
              </a:pathLst>
            </a:custGeom>
            <a:solidFill>
              <a:srgbClr val="5D5B79"/>
            </a:solidFill>
          </p:spPr>
        </p:sp>
        <p:sp>
          <p:nvSpPr>
            <p:cNvPr name="TextBox 4" id="4"/>
            <p:cNvSpPr txBox="true"/>
            <p:nvPr/>
          </p:nvSpPr>
          <p:spPr>
            <a:xfrm>
              <a:off x="0" y="-66675"/>
              <a:ext cx="4816593" cy="1177533"/>
            </a:xfrm>
            <a:prstGeom prst="rect">
              <a:avLst/>
            </a:prstGeom>
          </p:spPr>
          <p:txBody>
            <a:bodyPr anchor="ctr" rtlCol="false" tIns="50800" lIns="50800" bIns="50800" rIns="50800"/>
            <a:lstStyle/>
            <a:p>
              <a:pPr algn="ctr">
                <a:lnSpc>
                  <a:spcPts val="3024"/>
                </a:lnSpc>
              </a:pPr>
            </a:p>
          </p:txBody>
        </p:sp>
      </p:grpSp>
      <p:sp>
        <p:nvSpPr>
          <p:cNvPr name="AutoShape 5" id="5"/>
          <p:cNvSpPr/>
          <p:nvPr/>
        </p:nvSpPr>
        <p:spPr>
          <a:xfrm rot="0">
            <a:off x="8304956" y="1234665"/>
            <a:ext cx="1678087" cy="0"/>
          </a:xfrm>
          <a:prstGeom prst="line">
            <a:avLst/>
          </a:prstGeom>
          <a:ln cap="flat" w="114300">
            <a:solidFill>
              <a:srgbClr val="FFFFFF"/>
            </a:solidFill>
            <a:prstDash val="solid"/>
            <a:headEnd type="none" len="sm" w="sm"/>
            <a:tailEnd type="none" len="sm" w="sm"/>
          </a:ln>
        </p:spPr>
      </p:sp>
      <p:grpSp>
        <p:nvGrpSpPr>
          <p:cNvPr name="Group 6" id="6"/>
          <p:cNvGrpSpPr/>
          <p:nvPr/>
        </p:nvGrpSpPr>
        <p:grpSpPr>
          <a:xfrm rot="0">
            <a:off x="1179196" y="4683232"/>
            <a:ext cx="15929607" cy="3212445"/>
            <a:chOff x="0" y="0"/>
            <a:chExt cx="4195452" cy="846076"/>
          </a:xfrm>
        </p:grpSpPr>
        <p:sp>
          <p:nvSpPr>
            <p:cNvPr name="Freeform 7" id="7"/>
            <p:cNvSpPr/>
            <p:nvPr/>
          </p:nvSpPr>
          <p:spPr>
            <a:xfrm flipH="false" flipV="false" rot="0">
              <a:off x="0" y="0"/>
              <a:ext cx="4195452" cy="846076"/>
            </a:xfrm>
            <a:custGeom>
              <a:avLst/>
              <a:gdLst/>
              <a:ahLst/>
              <a:cxnLst/>
              <a:rect r="r" b="b" t="t" l="l"/>
              <a:pathLst>
                <a:path h="846076" w="4195452">
                  <a:moveTo>
                    <a:pt x="0" y="0"/>
                  </a:moveTo>
                  <a:lnTo>
                    <a:pt x="4195452" y="0"/>
                  </a:lnTo>
                  <a:lnTo>
                    <a:pt x="4195452" y="846076"/>
                  </a:lnTo>
                  <a:lnTo>
                    <a:pt x="0" y="846076"/>
                  </a:lnTo>
                  <a:close/>
                </a:path>
              </a:pathLst>
            </a:custGeom>
            <a:solidFill>
              <a:srgbClr val="FF7070"/>
            </a:solidFill>
          </p:spPr>
        </p:sp>
        <p:sp>
          <p:nvSpPr>
            <p:cNvPr name="TextBox 8" id="8"/>
            <p:cNvSpPr txBox="true"/>
            <p:nvPr/>
          </p:nvSpPr>
          <p:spPr>
            <a:xfrm>
              <a:off x="0" y="-66675"/>
              <a:ext cx="4195452" cy="912751"/>
            </a:xfrm>
            <a:prstGeom prst="rect">
              <a:avLst/>
            </a:prstGeom>
          </p:spPr>
          <p:txBody>
            <a:bodyPr anchor="ctr" rtlCol="false" tIns="50800" lIns="50800" bIns="50800" rIns="50800"/>
            <a:lstStyle/>
            <a:p>
              <a:pPr algn="ctr">
                <a:lnSpc>
                  <a:spcPts val="3024"/>
                </a:lnSpc>
              </a:pPr>
            </a:p>
          </p:txBody>
        </p:sp>
      </p:grpSp>
      <p:sp>
        <p:nvSpPr>
          <p:cNvPr name="TextBox 9" id="9"/>
          <p:cNvSpPr txBox="true"/>
          <p:nvPr/>
        </p:nvSpPr>
        <p:spPr>
          <a:xfrm rot="0">
            <a:off x="3186000" y="1437046"/>
            <a:ext cx="11916000" cy="1546026"/>
          </a:xfrm>
          <a:prstGeom prst="rect">
            <a:avLst/>
          </a:prstGeom>
        </p:spPr>
        <p:txBody>
          <a:bodyPr anchor="t" rtlCol="false" tIns="0" lIns="0" bIns="0" rIns="0">
            <a:spAutoFit/>
          </a:bodyPr>
          <a:lstStyle/>
          <a:p>
            <a:pPr algn="ctr">
              <a:lnSpc>
                <a:spcPts val="11987"/>
              </a:lnSpc>
            </a:pPr>
            <a:r>
              <a:rPr lang="en-US" sz="8562">
                <a:solidFill>
                  <a:srgbClr val="FFFFFF"/>
                </a:solidFill>
                <a:latin typeface="Poppins Bold"/>
              </a:rPr>
              <a:t>PROBLEM STATEMENT </a:t>
            </a:r>
          </a:p>
        </p:txBody>
      </p:sp>
      <p:sp>
        <p:nvSpPr>
          <p:cNvPr name="TextBox 10" id="10"/>
          <p:cNvSpPr txBox="true"/>
          <p:nvPr/>
        </p:nvSpPr>
        <p:spPr>
          <a:xfrm rot="0">
            <a:off x="1703247" y="4768918"/>
            <a:ext cx="14881506" cy="2814501"/>
          </a:xfrm>
          <a:prstGeom prst="rect">
            <a:avLst/>
          </a:prstGeom>
        </p:spPr>
        <p:txBody>
          <a:bodyPr anchor="t" rtlCol="false" tIns="0" lIns="0" bIns="0" rIns="0">
            <a:spAutoFit/>
          </a:bodyPr>
          <a:lstStyle/>
          <a:p>
            <a:pPr algn="l">
              <a:lnSpc>
                <a:spcPts val="4447"/>
              </a:lnSpc>
            </a:pPr>
            <a:r>
              <a:rPr lang="en-US" sz="3176">
                <a:solidFill>
                  <a:srgbClr val="FFFFFF"/>
                </a:solidFill>
                <a:latin typeface="Poppins"/>
              </a:rPr>
              <a:t>The main objective of this project is to detect fraudulent Fastag transactions accurately. Given the dataset, which contains various features related to transactions, we need to identify patterns indicative of fraud. This will involve handling challenges such as imbalanced data and feature engineering to capture nuanced patterns.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48456B"/>
        </a:solidFill>
      </p:bgPr>
    </p:bg>
    <p:spTree>
      <p:nvGrpSpPr>
        <p:cNvPr id="1" name=""/>
        <p:cNvGrpSpPr/>
        <p:nvPr/>
      </p:nvGrpSpPr>
      <p:grpSpPr>
        <a:xfrm>
          <a:off x="0" y="0"/>
          <a:ext cx="0" cy="0"/>
          <a:chOff x="0" y="0"/>
          <a:chExt cx="0" cy="0"/>
        </a:xfrm>
      </p:grpSpPr>
      <p:grpSp>
        <p:nvGrpSpPr>
          <p:cNvPr name="Group 2" id="2"/>
          <p:cNvGrpSpPr/>
          <p:nvPr/>
        </p:nvGrpSpPr>
        <p:grpSpPr>
          <a:xfrm rot="0">
            <a:off x="0" y="0"/>
            <a:ext cx="3252777" cy="10287000"/>
            <a:chOff x="0" y="0"/>
            <a:chExt cx="856698" cy="2709333"/>
          </a:xfrm>
        </p:grpSpPr>
        <p:sp>
          <p:nvSpPr>
            <p:cNvPr name="Freeform 3" id="3"/>
            <p:cNvSpPr/>
            <p:nvPr/>
          </p:nvSpPr>
          <p:spPr>
            <a:xfrm flipH="false" flipV="false" rot="0">
              <a:off x="0" y="0"/>
              <a:ext cx="856698" cy="2709333"/>
            </a:xfrm>
            <a:custGeom>
              <a:avLst/>
              <a:gdLst/>
              <a:ahLst/>
              <a:cxnLst/>
              <a:rect r="r" b="b" t="t" l="l"/>
              <a:pathLst>
                <a:path h="2709333" w="856698">
                  <a:moveTo>
                    <a:pt x="0" y="0"/>
                  </a:moveTo>
                  <a:lnTo>
                    <a:pt x="856698" y="0"/>
                  </a:lnTo>
                  <a:lnTo>
                    <a:pt x="856698" y="2709333"/>
                  </a:lnTo>
                  <a:lnTo>
                    <a:pt x="0" y="2709333"/>
                  </a:lnTo>
                  <a:close/>
                </a:path>
              </a:pathLst>
            </a:custGeom>
            <a:solidFill>
              <a:srgbClr val="5D5B79"/>
            </a:solidFill>
          </p:spPr>
        </p:sp>
        <p:sp>
          <p:nvSpPr>
            <p:cNvPr name="TextBox 4" id="4"/>
            <p:cNvSpPr txBox="true"/>
            <p:nvPr/>
          </p:nvSpPr>
          <p:spPr>
            <a:xfrm>
              <a:off x="0" y="-66675"/>
              <a:ext cx="856698" cy="2776008"/>
            </a:xfrm>
            <a:prstGeom prst="rect">
              <a:avLst/>
            </a:prstGeom>
          </p:spPr>
          <p:txBody>
            <a:bodyPr anchor="ctr" rtlCol="false" tIns="50800" lIns="50800" bIns="50800" rIns="50800"/>
            <a:lstStyle/>
            <a:p>
              <a:pPr algn="ctr">
                <a:lnSpc>
                  <a:spcPts val="3024"/>
                </a:lnSpc>
              </a:pPr>
            </a:p>
          </p:txBody>
        </p:sp>
      </p:grpSp>
      <p:sp>
        <p:nvSpPr>
          <p:cNvPr name="TextBox 5" id="5"/>
          <p:cNvSpPr txBox="true"/>
          <p:nvPr/>
        </p:nvSpPr>
        <p:spPr>
          <a:xfrm rot="0">
            <a:off x="3308842" y="278009"/>
            <a:ext cx="6784917" cy="2257113"/>
          </a:xfrm>
          <a:prstGeom prst="rect">
            <a:avLst/>
          </a:prstGeom>
        </p:spPr>
        <p:txBody>
          <a:bodyPr anchor="t" rtlCol="false" tIns="0" lIns="0" bIns="0" rIns="0">
            <a:spAutoFit/>
          </a:bodyPr>
          <a:lstStyle/>
          <a:p>
            <a:pPr algn="l">
              <a:lnSpc>
                <a:spcPts val="8633"/>
              </a:lnSpc>
            </a:pPr>
            <a:r>
              <a:rPr lang="en-US" sz="7254">
                <a:solidFill>
                  <a:srgbClr val="FFFFFF"/>
                </a:solidFill>
                <a:latin typeface="Poppins Bold"/>
              </a:rPr>
              <a:t>DATASET DESCRIPTION</a:t>
            </a:r>
          </a:p>
        </p:txBody>
      </p:sp>
      <p:grpSp>
        <p:nvGrpSpPr>
          <p:cNvPr name="Group 6" id="6"/>
          <p:cNvGrpSpPr/>
          <p:nvPr/>
        </p:nvGrpSpPr>
        <p:grpSpPr>
          <a:xfrm rot="0">
            <a:off x="771545" y="2896507"/>
            <a:ext cx="16487755" cy="7072233"/>
            <a:chOff x="0" y="0"/>
            <a:chExt cx="4342454" cy="1862646"/>
          </a:xfrm>
        </p:grpSpPr>
        <p:sp>
          <p:nvSpPr>
            <p:cNvPr name="Freeform 7" id="7"/>
            <p:cNvSpPr/>
            <p:nvPr/>
          </p:nvSpPr>
          <p:spPr>
            <a:xfrm flipH="false" flipV="false" rot="0">
              <a:off x="0" y="0"/>
              <a:ext cx="4342454" cy="1862646"/>
            </a:xfrm>
            <a:custGeom>
              <a:avLst/>
              <a:gdLst/>
              <a:ahLst/>
              <a:cxnLst/>
              <a:rect r="r" b="b" t="t" l="l"/>
              <a:pathLst>
                <a:path h="1862646" w="4342454">
                  <a:moveTo>
                    <a:pt x="0" y="0"/>
                  </a:moveTo>
                  <a:lnTo>
                    <a:pt x="4342454" y="0"/>
                  </a:lnTo>
                  <a:lnTo>
                    <a:pt x="4342454" y="1862646"/>
                  </a:lnTo>
                  <a:lnTo>
                    <a:pt x="0" y="1862646"/>
                  </a:lnTo>
                  <a:close/>
                </a:path>
              </a:pathLst>
            </a:custGeom>
            <a:solidFill>
              <a:srgbClr val="A4E489"/>
            </a:solidFill>
          </p:spPr>
        </p:sp>
        <p:sp>
          <p:nvSpPr>
            <p:cNvPr name="TextBox 8" id="8"/>
            <p:cNvSpPr txBox="true"/>
            <p:nvPr/>
          </p:nvSpPr>
          <p:spPr>
            <a:xfrm>
              <a:off x="0" y="-57150"/>
              <a:ext cx="4342454" cy="1919796"/>
            </a:xfrm>
            <a:prstGeom prst="rect">
              <a:avLst/>
            </a:prstGeom>
          </p:spPr>
          <p:txBody>
            <a:bodyPr anchor="ctr" rtlCol="false" tIns="50800" lIns="50800" bIns="50800" rIns="50800"/>
            <a:lstStyle/>
            <a:p>
              <a:pPr algn="l" marL="0" indent="0" lvl="0">
                <a:lnSpc>
                  <a:spcPts val="3220"/>
                </a:lnSpc>
                <a:spcBef>
                  <a:spcPct val="0"/>
                </a:spcBef>
              </a:pPr>
            </a:p>
          </p:txBody>
        </p:sp>
      </p:grpSp>
      <p:sp>
        <p:nvSpPr>
          <p:cNvPr name="TextBox 9" id="9"/>
          <p:cNvSpPr txBox="true"/>
          <p:nvPr/>
        </p:nvSpPr>
        <p:spPr>
          <a:xfrm rot="0">
            <a:off x="1681759" y="3203563"/>
            <a:ext cx="300362" cy="398672"/>
          </a:xfrm>
          <a:prstGeom prst="rect">
            <a:avLst/>
          </a:prstGeom>
        </p:spPr>
        <p:txBody>
          <a:bodyPr anchor="t" rtlCol="false" tIns="0" lIns="0" bIns="0" rIns="0">
            <a:spAutoFit/>
          </a:bodyPr>
          <a:lstStyle/>
          <a:p>
            <a:pPr algn="l">
              <a:lnSpc>
                <a:spcPts val="3220"/>
              </a:lnSpc>
            </a:pPr>
            <a:r>
              <a:rPr lang="en-US" sz="2300">
                <a:solidFill>
                  <a:srgbClr val="48456B"/>
                </a:solidFill>
                <a:latin typeface="Poppins Bold"/>
              </a:rPr>
              <a:t>01</a:t>
            </a:r>
          </a:p>
        </p:txBody>
      </p:sp>
      <p:sp>
        <p:nvSpPr>
          <p:cNvPr name="TextBox 10" id="10"/>
          <p:cNvSpPr txBox="true"/>
          <p:nvPr/>
        </p:nvSpPr>
        <p:spPr>
          <a:xfrm rot="0">
            <a:off x="2420327" y="3186398"/>
            <a:ext cx="7756786" cy="389146"/>
          </a:xfrm>
          <a:prstGeom prst="rect">
            <a:avLst/>
          </a:prstGeom>
        </p:spPr>
        <p:txBody>
          <a:bodyPr anchor="t" rtlCol="false" tIns="0" lIns="0" bIns="0" rIns="0">
            <a:spAutoFit/>
          </a:bodyPr>
          <a:lstStyle/>
          <a:p>
            <a:pPr algn="l" marL="0" indent="0" lvl="0">
              <a:lnSpc>
                <a:spcPts val="3220"/>
              </a:lnSpc>
              <a:spcBef>
                <a:spcPct val="0"/>
              </a:spcBef>
            </a:pPr>
            <a:r>
              <a:rPr lang="en-US" sz="2300">
                <a:solidFill>
                  <a:srgbClr val="000000"/>
                </a:solidFill>
                <a:latin typeface="Canva Sans Bold"/>
              </a:rPr>
              <a:t>Transaction_ID: Unique identifier for each transaction.</a:t>
            </a:r>
          </a:p>
        </p:txBody>
      </p:sp>
      <p:sp>
        <p:nvSpPr>
          <p:cNvPr name="TextBox 11" id="11"/>
          <p:cNvSpPr txBox="true"/>
          <p:nvPr/>
        </p:nvSpPr>
        <p:spPr>
          <a:xfrm rot="0">
            <a:off x="1653279" y="3717649"/>
            <a:ext cx="357323" cy="398672"/>
          </a:xfrm>
          <a:prstGeom prst="rect">
            <a:avLst/>
          </a:prstGeom>
        </p:spPr>
        <p:txBody>
          <a:bodyPr anchor="t" rtlCol="false" tIns="0" lIns="0" bIns="0" rIns="0">
            <a:spAutoFit/>
          </a:bodyPr>
          <a:lstStyle/>
          <a:p>
            <a:pPr algn="l" marL="0" indent="0" lvl="0">
              <a:lnSpc>
                <a:spcPts val="3220"/>
              </a:lnSpc>
              <a:spcBef>
                <a:spcPct val="0"/>
              </a:spcBef>
            </a:pPr>
            <a:r>
              <a:rPr lang="en-US" sz="2300" strike="noStrike" u="none">
                <a:solidFill>
                  <a:srgbClr val="48456B"/>
                </a:solidFill>
                <a:latin typeface="Poppins Bold"/>
              </a:rPr>
              <a:t>02</a:t>
            </a:r>
          </a:p>
        </p:txBody>
      </p:sp>
      <p:sp>
        <p:nvSpPr>
          <p:cNvPr name="TextBox 12" id="12"/>
          <p:cNvSpPr txBox="true"/>
          <p:nvPr/>
        </p:nvSpPr>
        <p:spPr>
          <a:xfrm rot="0">
            <a:off x="1648340" y="4231736"/>
            <a:ext cx="367200" cy="398672"/>
          </a:xfrm>
          <a:prstGeom prst="rect">
            <a:avLst/>
          </a:prstGeom>
        </p:spPr>
        <p:txBody>
          <a:bodyPr anchor="t" rtlCol="false" tIns="0" lIns="0" bIns="0" rIns="0">
            <a:spAutoFit/>
          </a:bodyPr>
          <a:lstStyle/>
          <a:p>
            <a:pPr algn="l" marL="0" indent="0" lvl="0">
              <a:lnSpc>
                <a:spcPts val="3220"/>
              </a:lnSpc>
              <a:spcBef>
                <a:spcPct val="0"/>
              </a:spcBef>
            </a:pPr>
            <a:r>
              <a:rPr lang="en-US" sz="2300" strike="noStrike" u="none">
                <a:solidFill>
                  <a:srgbClr val="000000"/>
                </a:solidFill>
                <a:latin typeface="Poppins Bold"/>
              </a:rPr>
              <a:t>03</a:t>
            </a:r>
          </a:p>
        </p:txBody>
      </p:sp>
      <p:sp>
        <p:nvSpPr>
          <p:cNvPr name="TextBox 13" id="13"/>
          <p:cNvSpPr txBox="true"/>
          <p:nvPr/>
        </p:nvSpPr>
        <p:spPr>
          <a:xfrm rot="0">
            <a:off x="1637855" y="4745822"/>
            <a:ext cx="388171" cy="398672"/>
          </a:xfrm>
          <a:prstGeom prst="rect">
            <a:avLst/>
          </a:prstGeom>
        </p:spPr>
        <p:txBody>
          <a:bodyPr anchor="t" rtlCol="false" tIns="0" lIns="0" bIns="0" rIns="0">
            <a:spAutoFit/>
          </a:bodyPr>
          <a:lstStyle/>
          <a:p>
            <a:pPr algn="l" marL="0" indent="0" lvl="0">
              <a:lnSpc>
                <a:spcPts val="3220"/>
              </a:lnSpc>
              <a:spcBef>
                <a:spcPct val="0"/>
              </a:spcBef>
            </a:pPr>
            <a:r>
              <a:rPr lang="en-US" sz="2300" strike="noStrike" u="none">
                <a:solidFill>
                  <a:srgbClr val="000000"/>
                </a:solidFill>
                <a:latin typeface="Poppins Bold"/>
              </a:rPr>
              <a:t>04</a:t>
            </a:r>
          </a:p>
        </p:txBody>
      </p:sp>
      <p:sp>
        <p:nvSpPr>
          <p:cNvPr name="TextBox 14" id="14"/>
          <p:cNvSpPr txBox="true"/>
          <p:nvPr/>
        </p:nvSpPr>
        <p:spPr>
          <a:xfrm rot="0">
            <a:off x="1641779" y="5259909"/>
            <a:ext cx="380323" cy="398672"/>
          </a:xfrm>
          <a:prstGeom prst="rect">
            <a:avLst/>
          </a:prstGeom>
        </p:spPr>
        <p:txBody>
          <a:bodyPr anchor="t" rtlCol="false" tIns="0" lIns="0" bIns="0" rIns="0">
            <a:spAutoFit/>
          </a:bodyPr>
          <a:lstStyle/>
          <a:p>
            <a:pPr algn="l" marL="0" indent="0" lvl="0">
              <a:lnSpc>
                <a:spcPts val="3220"/>
              </a:lnSpc>
              <a:spcBef>
                <a:spcPct val="0"/>
              </a:spcBef>
            </a:pPr>
            <a:r>
              <a:rPr lang="en-US" sz="2300" strike="noStrike" u="none">
                <a:solidFill>
                  <a:srgbClr val="000000"/>
                </a:solidFill>
                <a:latin typeface="Poppins Bold"/>
              </a:rPr>
              <a:t>05</a:t>
            </a:r>
          </a:p>
        </p:txBody>
      </p:sp>
      <p:sp>
        <p:nvSpPr>
          <p:cNvPr name="TextBox 15" id="15"/>
          <p:cNvSpPr txBox="true"/>
          <p:nvPr/>
        </p:nvSpPr>
        <p:spPr>
          <a:xfrm rot="0">
            <a:off x="1643673" y="5773995"/>
            <a:ext cx="376535" cy="398672"/>
          </a:xfrm>
          <a:prstGeom prst="rect">
            <a:avLst/>
          </a:prstGeom>
        </p:spPr>
        <p:txBody>
          <a:bodyPr anchor="t" rtlCol="false" tIns="0" lIns="0" bIns="0" rIns="0">
            <a:spAutoFit/>
          </a:bodyPr>
          <a:lstStyle/>
          <a:p>
            <a:pPr algn="l" marL="0" indent="0" lvl="0">
              <a:lnSpc>
                <a:spcPts val="3220"/>
              </a:lnSpc>
              <a:spcBef>
                <a:spcPct val="0"/>
              </a:spcBef>
            </a:pPr>
            <a:r>
              <a:rPr lang="en-US" sz="2300" strike="noStrike" u="none">
                <a:solidFill>
                  <a:srgbClr val="000000"/>
                </a:solidFill>
                <a:latin typeface="Poppins Bold"/>
              </a:rPr>
              <a:t>06</a:t>
            </a:r>
          </a:p>
        </p:txBody>
      </p:sp>
      <p:sp>
        <p:nvSpPr>
          <p:cNvPr name="TextBox 16" id="16"/>
          <p:cNvSpPr txBox="true"/>
          <p:nvPr/>
        </p:nvSpPr>
        <p:spPr>
          <a:xfrm rot="0">
            <a:off x="2420327" y="3704933"/>
            <a:ext cx="6456029" cy="389146"/>
          </a:xfrm>
          <a:prstGeom prst="rect">
            <a:avLst/>
          </a:prstGeom>
        </p:spPr>
        <p:txBody>
          <a:bodyPr anchor="t" rtlCol="false" tIns="0" lIns="0" bIns="0" rIns="0">
            <a:spAutoFit/>
          </a:bodyPr>
          <a:lstStyle/>
          <a:p>
            <a:pPr algn="l" marL="0" indent="0" lvl="0">
              <a:lnSpc>
                <a:spcPts val="3220"/>
              </a:lnSpc>
              <a:spcBef>
                <a:spcPct val="0"/>
              </a:spcBef>
            </a:pPr>
            <a:r>
              <a:rPr lang="en-US" sz="2300" strike="noStrike" u="none">
                <a:solidFill>
                  <a:srgbClr val="000000"/>
                </a:solidFill>
                <a:latin typeface="Canva Sans Bold"/>
              </a:rPr>
              <a:t>Timestamp: Date and time of the transaction.</a:t>
            </a:r>
          </a:p>
        </p:txBody>
      </p:sp>
      <p:sp>
        <p:nvSpPr>
          <p:cNvPr name="TextBox 17" id="17"/>
          <p:cNvSpPr txBox="true"/>
          <p:nvPr/>
        </p:nvSpPr>
        <p:spPr>
          <a:xfrm rot="0">
            <a:off x="2420327" y="4223467"/>
            <a:ext cx="8199347" cy="389146"/>
          </a:xfrm>
          <a:prstGeom prst="rect">
            <a:avLst/>
          </a:prstGeom>
        </p:spPr>
        <p:txBody>
          <a:bodyPr anchor="t" rtlCol="false" tIns="0" lIns="0" bIns="0" rIns="0">
            <a:spAutoFit/>
          </a:bodyPr>
          <a:lstStyle/>
          <a:p>
            <a:pPr algn="l" marL="0" indent="0" lvl="0">
              <a:lnSpc>
                <a:spcPts val="3220"/>
              </a:lnSpc>
              <a:spcBef>
                <a:spcPct val="0"/>
              </a:spcBef>
            </a:pPr>
            <a:r>
              <a:rPr lang="en-US" sz="2300">
                <a:solidFill>
                  <a:srgbClr val="000000"/>
                </a:solidFill>
                <a:latin typeface="Canva Sans Bold"/>
              </a:rPr>
              <a:t>Vehicle_Type: Type of vehicle involved in the transaction.</a:t>
            </a:r>
          </a:p>
        </p:txBody>
      </p:sp>
      <p:sp>
        <p:nvSpPr>
          <p:cNvPr name="TextBox 18" id="18"/>
          <p:cNvSpPr txBox="true"/>
          <p:nvPr/>
        </p:nvSpPr>
        <p:spPr>
          <a:xfrm rot="0">
            <a:off x="2420327" y="4742002"/>
            <a:ext cx="5396643" cy="389146"/>
          </a:xfrm>
          <a:prstGeom prst="rect">
            <a:avLst/>
          </a:prstGeom>
        </p:spPr>
        <p:txBody>
          <a:bodyPr anchor="t" rtlCol="false" tIns="0" lIns="0" bIns="0" rIns="0">
            <a:spAutoFit/>
          </a:bodyPr>
          <a:lstStyle/>
          <a:p>
            <a:pPr algn="l" marL="0" indent="0" lvl="0">
              <a:lnSpc>
                <a:spcPts val="3220"/>
              </a:lnSpc>
              <a:spcBef>
                <a:spcPct val="0"/>
              </a:spcBef>
            </a:pPr>
            <a:r>
              <a:rPr lang="en-US" sz="2300">
                <a:solidFill>
                  <a:srgbClr val="000000"/>
                </a:solidFill>
                <a:latin typeface="Canva Sans Bold"/>
              </a:rPr>
              <a:t>FastagID: Unique identifier for Fastag.</a:t>
            </a:r>
          </a:p>
        </p:txBody>
      </p:sp>
      <p:sp>
        <p:nvSpPr>
          <p:cNvPr name="TextBox 19" id="19"/>
          <p:cNvSpPr txBox="true"/>
          <p:nvPr/>
        </p:nvSpPr>
        <p:spPr>
          <a:xfrm rot="0">
            <a:off x="2420327" y="5260537"/>
            <a:ext cx="5819044" cy="389146"/>
          </a:xfrm>
          <a:prstGeom prst="rect">
            <a:avLst/>
          </a:prstGeom>
        </p:spPr>
        <p:txBody>
          <a:bodyPr anchor="t" rtlCol="false" tIns="0" lIns="0" bIns="0" rIns="0">
            <a:spAutoFit/>
          </a:bodyPr>
          <a:lstStyle/>
          <a:p>
            <a:pPr algn="l" marL="0" indent="0" lvl="0">
              <a:lnSpc>
                <a:spcPts val="3220"/>
              </a:lnSpc>
              <a:spcBef>
                <a:spcPct val="0"/>
              </a:spcBef>
            </a:pPr>
            <a:r>
              <a:rPr lang="en-US" sz="2300">
                <a:solidFill>
                  <a:srgbClr val="000000"/>
                </a:solidFill>
                <a:latin typeface="Canva Sans Bold"/>
              </a:rPr>
              <a:t>TollBoothID: Identifier for the toll booth.</a:t>
            </a:r>
          </a:p>
        </p:txBody>
      </p:sp>
      <p:sp>
        <p:nvSpPr>
          <p:cNvPr name="TextBox 20" id="20"/>
          <p:cNvSpPr txBox="true"/>
          <p:nvPr/>
        </p:nvSpPr>
        <p:spPr>
          <a:xfrm rot="0">
            <a:off x="2420327" y="5779072"/>
            <a:ext cx="7072989" cy="389146"/>
          </a:xfrm>
          <a:prstGeom prst="rect">
            <a:avLst/>
          </a:prstGeom>
        </p:spPr>
        <p:txBody>
          <a:bodyPr anchor="t" rtlCol="false" tIns="0" lIns="0" bIns="0" rIns="0">
            <a:spAutoFit/>
          </a:bodyPr>
          <a:lstStyle/>
          <a:p>
            <a:pPr algn="l" marL="0" indent="0" lvl="0">
              <a:lnSpc>
                <a:spcPts val="3220"/>
              </a:lnSpc>
              <a:spcBef>
                <a:spcPct val="0"/>
              </a:spcBef>
            </a:pPr>
            <a:r>
              <a:rPr lang="en-US" sz="2300">
                <a:solidFill>
                  <a:srgbClr val="000000"/>
                </a:solidFill>
                <a:latin typeface="Canva Sans Bold"/>
              </a:rPr>
              <a:t> Lane_Type: Type of lane used for the transaction.</a:t>
            </a:r>
          </a:p>
        </p:txBody>
      </p:sp>
      <p:sp>
        <p:nvSpPr>
          <p:cNvPr name="TextBox 21" id="21"/>
          <p:cNvSpPr txBox="true"/>
          <p:nvPr/>
        </p:nvSpPr>
        <p:spPr>
          <a:xfrm rot="0">
            <a:off x="1658556" y="6288081"/>
            <a:ext cx="346770" cy="398672"/>
          </a:xfrm>
          <a:prstGeom prst="rect">
            <a:avLst/>
          </a:prstGeom>
        </p:spPr>
        <p:txBody>
          <a:bodyPr anchor="t" rtlCol="false" tIns="0" lIns="0" bIns="0" rIns="0">
            <a:spAutoFit/>
          </a:bodyPr>
          <a:lstStyle/>
          <a:p>
            <a:pPr algn="l" marL="0" indent="0" lvl="0">
              <a:lnSpc>
                <a:spcPts val="3220"/>
              </a:lnSpc>
              <a:spcBef>
                <a:spcPct val="0"/>
              </a:spcBef>
            </a:pPr>
            <a:r>
              <a:rPr lang="en-US" sz="2300" strike="noStrike" u="none">
                <a:solidFill>
                  <a:srgbClr val="000000"/>
                </a:solidFill>
                <a:latin typeface="Poppins Bold"/>
              </a:rPr>
              <a:t>07</a:t>
            </a:r>
          </a:p>
        </p:txBody>
      </p:sp>
      <p:sp>
        <p:nvSpPr>
          <p:cNvPr name="TextBox 22" id="22"/>
          <p:cNvSpPr txBox="true"/>
          <p:nvPr/>
        </p:nvSpPr>
        <p:spPr>
          <a:xfrm rot="0">
            <a:off x="1642049" y="6802168"/>
            <a:ext cx="379782" cy="398672"/>
          </a:xfrm>
          <a:prstGeom prst="rect">
            <a:avLst/>
          </a:prstGeom>
        </p:spPr>
        <p:txBody>
          <a:bodyPr anchor="t" rtlCol="false" tIns="0" lIns="0" bIns="0" rIns="0">
            <a:spAutoFit/>
          </a:bodyPr>
          <a:lstStyle/>
          <a:p>
            <a:pPr algn="l" marL="0" indent="0" lvl="0">
              <a:lnSpc>
                <a:spcPts val="3220"/>
              </a:lnSpc>
              <a:spcBef>
                <a:spcPct val="0"/>
              </a:spcBef>
            </a:pPr>
            <a:r>
              <a:rPr lang="en-US" sz="2300">
                <a:solidFill>
                  <a:srgbClr val="000000"/>
                </a:solidFill>
                <a:latin typeface="Poppins Bold"/>
              </a:rPr>
              <a:t>08</a:t>
            </a:r>
          </a:p>
        </p:txBody>
      </p:sp>
      <p:sp>
        <p:nvSpPr>
          <p:cNvPr name="TextBox 23" id="23"/>
          <p:cNvSpPr txBox="true"/>
          <p:nvPr/>
        </p:nvSpPr>
        <p:spPr>
          <a:xfrm rot="0">
            <a:off x="1646852" y="7316254"/>
            <a:ext cx="370176" cy="398672"/>
          </a:xfrm>
          <a:prstGeom prst="rect">
            <a:avLst/>
          </a:prstGeom>
        </p:spPr>
        <p:txBody>
          <a:bodyPr anchor="t" rtlCol="false" tIns="0" lIns="0" bIns="0" rIns="0">
            <a:spAutoFit/>
          </a:bodyPr>
          <a:lstStyle/>
          <a:p>
            <a:pPr algn="l" marL="0" indent="0" lvl="0">
              <a:lnSpc>
                <a:spcPts val="3220"/>
              </a:lnSpc>
              <a:spcBef>
                <a:spcPct val="0"/>
              </a:spcBef>
            </a:pPr>
            <a:r>
              <a:rPr lang="en-US" sz="2300">
                <a:solidFill>
                  <a:srgbClr val="000000"/>
                </a:solidFill>
                <a:latin typeface="Poppins Bold"/>
              </a:rPr>
              <a:t>09</a:t>
            </a:r>
          </a:p>
        </p:txBody>
      </p:sp>
      <p:sp>
        <p:nvSpPr>
          <p:cNvPr name="TextBox 24" id="24"/>
          <p:cNvSpPr txBox="true"/>
          <p:nvPr/>
        </p:nvSpPr>
        <p:spPr>
          <a:xfrm rot="0">
            <a:off x="1681759" y="7830341"/>
            <a:ext cx="300362" cy="398672"/>
          </a:xfrm>
          <a:prstGeom prst="rect">
            <a:avLst/>
          </a:prstGeom>
        </p:spPr>
        <p:txBody>
          <a:bodyPr anchor="t" rtlCol="false" tIns="0" lIns="0" bIns="0" rIns="0">
            <a:spAutoFit/>
          </a:bodyPr>
          <a:lstStyle/>
          <a:p>
            <a:pPr algn="l" marL="0" indent="0" lvl="0">
              <a:lnSpc>
                <a:spcPts val="3220"/>
              </a:lnSpc>
              <a:spcBef>
                <a:spcPct val="0"/>
              </a:spcBef>
            </a:pPr>
            <a:r>
              <a:rPr lang="en-US" sz="2300">
                <a:solidFill>
                  <a:srgbClr val="000000"/>
                </a:solidFill>
                <a:latin typeface="Poppins Bold"/>
              </a:rPr>
              <a:t>10</a:t>
            </a:r>
          </a:p>
        </p:txBody>
      </p:sp>
      <p:sp>
        <p:nvSpPr>
          <p:cNvPr name="TextBox 25" id="25"/>
          <p:cNvSpPr txBox="true"/>
          <p:nvPr/>
        </p:nvSpPr>
        <p:spPr>
          <a:xfrm rot="0">
            <a:off x="1722078" y="8344427"/>
            <a:ext cx="219724" cy="398672"/>
          </a:xfrm>
          <a:prstGeom prst="rect">
            <a:avLst/>
          </a:prstGeom>
        </p:spPr>
        <p:txBody>
          <a:bodyPr anchor="t" rtlCol="false" tIns="0" lIns="0" bIns="0" rIns="0">
            <a:spAutoFit/>
          </a:bodyPr>
          <a:lstStyle/>
          <a:p>
            <a:pPr algn="l" marL="0" indent="0" lvl="0">
              <a:lnSpc>
                <a:spcPts val="3220"/>
              </a:lnSpc>
              <a:spcBef>
                <a:spcPct val="0"/>
              </a:spcBef>
            </a:pPr>
            <a:r>
              <a:rPr lang="en-US" sz="2300">
                <a:solidFill>
                  <a:srgbClr val="000000"/>
                </a:solidFill>
                <a:latin typeface="Poppins Bold"/>
              </a:rPr>
              <a:t>11</a:t>
            </a:r>
          </a:p>
        </p:txBody>
      </p:sp>
      <p:sp>
        <p:nvSpPr>
          <p:cNvPr name="TextBox 26" id="26"/>
          <p:cNvSpPr txBox="true"/>
          <p:nvPr/>
        </p:nvSpPr>
        <p:spPr>
          <a:xfrm rot="0">
            <a:off x="2420327" y="6297607"/>
            <a:ext cx="6792380" cy="389146"/>
          </a:xfrm>
          <a:prstGeom prst="rect">
            <a:avLst/>
          </a:prstGeom>
        </p:spPr>
        <p:txBody>
          <a:bodyPr anchor="t" rtlCol="false" tIns="0" lIns="0" bIns="0" rIns="0">
            <a:spAutoFit/>
          </a:bodyPr>
          <a:lstStyle/>
          <a:p>
            <a:pPr algn="l" marL="0" indent="0" lvl="0">
              <a:lnSpc>
                <a:spcPts val="3220"/>
              </a:lnSpc>
              <a:spcBef>
                <a:spcPct val="0"/>
              </a:spcBef>
            </a:pPr>
            <a:r>
              <a:rPr lang="en-US" sz="2300">
                <a:solidFill>
                  <a:srgbClr val="000000"/>
                </a:solidFill>
                <a:latin typeface="Canva Sans Bold"/>
              </a:rPr>
              <a:t>Vehicle_Dimensions: Dimensions of the vehicle.</a:t>
            </a:r>
          </a:p>
        </p:txBody>
      </p:sp>
      <p:sp>
        <p:nvSpPr>
          <p:cNvPr name="TextBox 27" id="27"/>
          <p:cNvSpPr txBox="true"/>
          <p:nvPr/>
        </p:nvSpPr>
        <p:spPr>
          <a:xfrm rot="0">
            <a:off x="2420327" y="6816142"/>
            <a:ext cx="8901004" cy="389146"/>
          </a:xfrm>
          <a:prstGeom prst="rect">
            <a:avLst/>
          </a:prstGeom>
        </p:spPr>
        <p:txBody>
          <a:bodyPr anchor="t" rtlCol="false" tIns="0" lIns="0" bIns="0" rIns="0">
            <a:spAutoFit/>
          </a:bodyPr>
          <a:lstStyle/>
          <a:p>
            <a:pPr algn="l" marL="0" indent="0" lvl="0">
              <a:lnSpc>
                <a:spcPts val="3220"/>
              </a:lnSpc>
              <a:spcBef>
                <a:spcPct val="0"/>
              </a:spcBef>
            </a:pPr>
            <a:r>
              <a:rPr lang="en-US" sz="2300">
                <a:solidFill>
                  <a:srgbClr val="000000"/>
                </a:solidFill>
                <a:latin typeface="Canva Sans Bold"/>
              </a:rPr>
              <a:t>Transaction_Amount: Amount associated with the transaction.</a:t>
            </a:r>
          </a:p>
        </p:txBody>
      </p:sp>
      <p:sp>
        <p:nvSpPr>
          <p:cNvPr name="TextBox 28" id="28"/>
          <p:cNvSpPr txBox="true"/>
          <p:nvPr/>
        </p:nvSpPr>
        <p:spPr>
          <a:xfrm rot="0">
            <a:off x="2420327" y="7334676"/>
            <a:ext cx="6727843" cy="389146"/>
          </a:xfrm>
          <a:prstGeom prst="rect">
            <a:avLst/>
          </a:prstGeom>
        </p:spPr>
        <p:txBody>
          <a:bodyPr anchor="t" rtlCol="false" tIns="0" lIns="0" bIns="0" rIns="0">
            <a:spAutoFit/>
          </a:bodyPr>
          <a:lstStyle/>
          <a:p>
            <a:pPr algn="l" marL="0" indent="0" lvl="0">
              <a:lnSpc>
                <a:spcPts val="3220"/>
              </a:lnSpc>
              <a:spcBef>
                <a:spcPct val="0"/>
              </a:spcBef>
            </a:pPr>
            <a:r>
              <a:rPr lang="en-US" sz="2300">
                <a:solidFill>
                  <a:srgbClr val="000000"/>
                </a:solidFill>
                <a:latin typeface="Canva Sans Bold"/>
              </a:rPr>
              <a:t>Amount_paid: Amount paid for the transaction.</a:t>
            </a:r>
          </a:p>
        </p:txBody>
      </p:sp>
      <p:sp>
        <p:nvSpPr>
          <p:cNvPr name="TextBox 29" id="29"/>
          <p:cNvSpPr txBox="true"/>
          <p:nvPr/>
        </p:nvSpPr>
        <p:spPr>
          <a:xfrm rot="0">
            <a:off x="2420327" y="7853211"/>
            <a:ext cx="8431384" cy="389146"/>
          </a:xfrm>
          <a:prstGeom prst="rect">
            <a:avLst/>
          </a:prstGeom>
        </p:spPr>
        <p:txBody>
          <a:bodyPr anchor="t" rtlCol="false" tIns="0" lIns="0" bIns="0" rIns="0">
            <a:spAutoFit/>
          </a:bodyPr>
          <a:lstStyle/>
          <a:p>
            <a:pPr algn="l" marL="0" indent="0" lvl="0">
              <a:lnSpc>
                <a:spcPts val="3220"/>
              </a:lnSpc>
              <a:spcBef>
                <a:spcPct val="0"/>
              </a:spcBef>
            </a:pPr>
            <a:r>
              <a:rPr lang="en-US" sz="2300">
                <a:solidFill>
                  <a:srgbClr val="000000"/>
                </a:solidFill>
                <a:latin typeface="Canva Sans Bold"/>
              </a:rPr>
              <a:t>Geographical_Location: Location details of the transaction.</a:t>
            </a:r>
          </a:p>
        </p:txBody>
      </p:sp>
      <p:sp>
        <p:nvSpPr>
          <p:cNvPr name="TextBox 30" id="30"/>
          <p:cNvSpPr txBox="true"/>
          <p:nvPr/>
        </p:nvSpPr>
        <p:spPr>
          <a:xfrm rot="0">
            <a:off x="2420327" y="8371746"/>
            <a:ext cx="8488074" cy="389146"/>
          </a:xfrm>
          <a:prstGeom prst="rect">
            <a:avLst/>
          </a:prstGeom>
        </p:spPr>
        <p:txBody>
          <a:bodyPr anchor="t" rtlCol="false" tIns="0" lIns="0" bIns="0" rIns="0">
            <a:spAutoFit/>
          </a:bodyPr>
          <a:lstStyle/>
          <a:p>
            <a:pPr algn="l" marL="0" indent="0" lvl="0">
              <a:lnSpc>
                <a:spcPts val="3220"/>
              </a:lnSpc>
              <a:spcBef>
                <a:spcPct val="0"/>
              </a:spcBef>
            </a:pPr>
            <a:r>
              <a:rPr lang="en-US" sz="2300">
                <a:solidFill>
                  <a:srgbClr val="000000"/>
                </a:solidFill>
                <a:latin typeface="Canva Sans Bold"/>
              </a:rPr>
              <a:t>Vehicle_Speed: Speed of the vehicle during the transaction.</a:t>
            </a:r>
          </a:p>
        </p:txBody>
      </p:sp>
      <p:sp>
        <p:nvSpPr>
          <p:cNvPr name="TextBox 31" id="31"/>
          <p:cNvSpPr txBox="true"/>
          <p:nvPr/>
        </p:nvSpPr>
        <p:spPr>
          <a:xfrm rot="0">
            <a:off x="1693598" y="8858514"/>
            <a:ext cx="276685" cy="398672"/>
          </a:xfrm>
          <a:prstGeom prst="rect">
            <a:avLst/>
          </a:prstGeom>
        </p:spPr>
        <p:txBody>
          <a:bodyPr anchor="t" rtlCol="false" tIns="0" lIns="0" bIns="0" rIns="0">
            <a:spAutoFit/>
          </a:bodyPr>
          <a:lstStyle/>
          <a:p>
            <a:pPr algn="l" marL="0" indent="0" lvl="0">
              <a:lnSpc>
                <a:spcPts val="3220"/>
              </a:lnSpc>
              <a:spcBef>
                <a:spcPct val="0"/>
              </a:spcBef>
            </a:pPr>
            <a:r>
              <a:rPr lang="en-US" sz="2300">
                <a:solidFill>
                  <a:srgbClr val="000000"/>
                </a:solidFill>
                <a:latin typeface="Poppins Bold"/>
              </a:rPr>
              <a:t>12</a:t>
            </a:r>
          </a:p>
        </p:txBody>
      </p:sp>
      <p:sp>
        <p:nvSpPr>
          <p:cNvPr name="TextBox 32" id="32"/>
          <p:cNvSpPr txBox="true"/>
          <p:nvPr/>
        </p:nvSpPr>
        <p:spPr>
          <a:xfrm rot="0">
            <a:off x="1688659" y="9372600"/>
            <a:ext cx="286562" cy="398672"/>
          </a:xfrm>
          <a:prstGeom prst="rect">
            <a:avLst/>
          </a:prstGeom>
        </p:spPr>
        <p:txBody>
          <a:bodyPr anchor="t" rtlCol="false" tIns="0" lIns="0" bIns="0" rIns="0">
            <a:spAutoFit/>
          </a:bodyPr>
          <a:lstStyle/>
          <a:p>
            <a:pPr algn="l" marL="0" indent="0" lvl="0">
              <a:lnSpc>
                <a:spcPts val="3220"/>
              </a:lnSpc>
              <a:spcBef>
                <a:spcPct val="0"/>
              </a:spcBef>
            </a:pPr>
            <a:r>
              <a:rPr lang="en-US" sz="2300">
                <a:solidFill>
                  <a:srgbClr val="000000"/>
                </a:solidFill>
                <a:latin typeface="Poppins Bold"/>
              </a:rPr>
              <a:t>13</a:t>
            </a:r>
          </a:p>
        </p:txBody>
      </p:sp>
      <p:sp>
        <p:nvSpPr>
          <p:cNvPr name="TextBox 33" id="33"/>
          <p:cNvSpPr txBox="true"/>
          <p:nvPr/>
        </p:nvSpPr>
        <p:spPr>
          <a:xfrm rot="0">
            <a:off x="2420327" y="8890281"/>
            <a:ext cx="8561947" cy="389146"/>
          </a:xfrm>
          <a:prstGeom prst="rect">
            <a:avLst/>
          </a:prstGeom>
        </p:spPr>
        <p:txBody>
          <a:bodyPr anchor="t" rtlCol="false" tIns="0" lIns="0" bIns="0" rIns="0">
            <a:spAutoFit/>
          </a:bodyPr>
          <a:lstStyle/>
          <a:p>
            <a:pPr algn="l" marL="0" indent="0" lvl="0">
              <a:lnSpc>
                <a:spcPts val="3220"/>
              </a:lnSpc>
              <a:spcBef>
                <a:spcPct val="0"/>
              </a:spcBef>
            </a:pPr>
            <a:r>
              <a:rPr lang="en-US" sz="2300">
                <a:solidFill>
                  <a:srgbClr val="000000"/>
                </a:solidFill>
                <a:latin typeface="Canva Sans Bold"/>
              </a:rPr>
              <a:t>Vehicle_Plate_Number: License plate number of the vehicle.</a:t>
            </a:r>
          </a:p>
        </p:txBody>
      </p:sp>
      <p:sp>
        <p:nvSpPr>
          <p:cNvPr name="TextBox 34" id="34"/>
          <p:cNvSpPr txBox="true"/>
          <p:nvPr/>
        </p:nvSpPr>
        <p:spPr>
          <a:xfrm rot="0">
            <a:off x="2420327" y="9408816"/>
            <a:ext cx="10650225" cy="389146"/>
          </a:xfrm>
          <a:prstGeom prst="rect">
            <a:avLst/>
          </a:prstGeom>
        </p:spPr>
        <p:txBody>
          <a:bodyPr anchor="t" rtlCol="false" tIns="0" lIns="0" bIns="0" rIns="0">
            <a:spAutoFit/>
          </a:bodyPr>
          <a:lstStyle/>
          <a:p>
            <a:pPr algn="l" marL="0" indent="0" lvl="0">
              <a:lnSpc>
                <a:spcPts val="3220"/>
              </a:lnSpc>
              <a:spcBef>
                <a:spcPct val="0"/>
              </a:spcBef>
            </a:pPr>
            <a:r>
              <a:rPr lang="en-US" sz="2300">
                <a:solidFill>
                  <a:srgbClr val="000000"/>
                </a:solidFill>
                <a:latin typeface="Canva Sans Bold"/>
              </a:rPr>
              <a:t>Fraud_indicator: Binary indicator of fraudulent activity (target variable)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48456B"/>
        </a:solidFill>
      </p:bgPr>
    </p:bg>
    <p:spTree>
      <p:nvGrpSpPr>
        <p:cNvPr id="1" name=""/>
        <p:cNvGrpSpPr/>
        <p:nvPr/>
      </p:nvGrpSpPr>
      <p:grpSpPr>
        <a:xfrm>
          <a:off x="0" y="0"/>
          <a:ext cx="0" cy="0"/>
          <a:chOff x="0" y="0"/>
          <a:chExt cx="0" cy="0"/>
        </a:xfrm>
      </p:grpSpPr>
      <p:grpSp>
        <p:nvGrpSpPr>
          <p:cNvPr name="Group 2" id="2"/>
          <p:cNvGrpSpPr/>
          <p:nvPr/>
        </p:nvGrpSpPr>
        <p:grpSpPr>
          <a:xfrm rot="0">
            <a:off x="0" y="0"/>
            <a:ext cx="14882860" cy="10287000"/>
            <a:chOff x="0" y="0"/>
            <a:chExt cx="3919766" cy="2709333"/>
          </a:xfrm>
        </p:grpSpPr>
        <p:sp>
          <p:nvSpPr>
            <p:cNvPr name="Freeform 3" id="3"/>
            <p:cNvSpPr/>
            <p:nvPr/>
          </p:nvSpPr>
          <p:spPr>
            <a:xfrm flipH="false" flipV="false" rot="0">
              <a:off x="0" y="0"/>
              <a:ext cx="3919765" cy="2709333"/>
            </a:xfrm>
            <a:custGeom>
              <a:avLst/>
              <a:gdLst/>
              <a:ahLst/>
              <a:cxnLst/>
              <a:rect r="r" b="b" t="t" l="l"/>
              <a:pathLst>
                <a:path h="2709333" w="3919765">
                  <a:moveTo>
                    <a:pt x="0" y="0"/>
                  </a:moveTo>
                  <a:lnTo>
                    <a:pt x="3919765" y="0"/>
                  </a:lnTo>
                  <a:lnTo>
                    <a:pt x="3919765" y="2709333"/>
                  </a:lnTo>
                  <a:lnTo>
                    <a:pt x="0" y="2709333"/>
                  </a:lnTo>
                  <a:close/>
                </a:path>
              </a:pathLst>
            </a:custGeom>
            <a:solidFill>
              <a:srgbClr val="5D5B79"/>
            </a:solidFill>
          </p:spPr>
        </p:sp>
        <p:sp>
          <p:nvSpPr>
            <p:cNvPr name="TextBox 4" id="4"/>
            <p:cNvSpPr txBox="true"/>
            <p:nvPr/>
          </p:nvSpPr>
          <p:spPr>
            <a:xfrm>
              <a:off x="0" y="-66675"/>
              <a:ext cx="3919766" cy="2776008"/>
            </a:xfrm>
            <a:prstGeom prst="rect">
              <a:avLst/>
            </a:prstGeom>
          </p:spPr>
          <p:txBody>
            <a:bodyPr anchor="ctr" rtlCol="false" tIns="50800" lIns="50800" bIns="50800" rIns="50800"/>
            <a:lstStyle/>
            <a:p>
              <a:pPr algn="ctr">
                <a:lnSpc>
                  <a:spcPts val="3024"/>
                </a:lnSpc>
              </a:pPr>
            </a:p>
          </p:txBody>
        </p:sp>
      </p:grpSp>
      <p:grpSp>
        <p:nvGrpSpPr>
          <p:cNvPr name="Group 5" id="5"/>
          <p:cNvGrpSpPr/>
          <p:nvPr/>
        </p:nvGrpSpPr>
        <p:grpSpPr>
          <a:xfrm rot="0">
            <a:off x="523764" y="2721194"/>
            <a:ext cx="17394877" cy="7072233"/>
            <a:chOff x="0" y="0"/>
            <a:chExt cx="4581367" cy="1862646"/>
          </a:xfrm>
        </p:grpSpPr>
        <p:sp>
          <p:nvSpPr>
            <p:cNvPr name="Freeform 6" id="6"/>
            <p:cNvSpPr/>
            <p:nvPr/>
          </p:nvSpPr>
          <p:spPr>
            <a:xfrm flipH="false" flipV="false" rot="0">
              <a:off x="0" y="0"/>
              <a:ext cx="4581367" cy="1862646"/>
            </a:xfrm>
            <a:custGeom>
              <a:avLst/>
              <a:gdLst/>
              <a:ahLst/>
              <a:cxnLst/>
              <a:rect r="r" b="b" t="t" l="l"/>
              <a:pathLst>
                <a:path h="1862646" w="4581367">
                  <a:moveTo>
                    <a:pt x="0" y="0"/>
                  </a:moveTo>
                  <a:lnTo>
                    <a:pt x="4581367" y="0"/>
                  </a:lnTo>
                  <a:lnTo>
                    <a:pt x="4581367" y="1862646"/>
                  </a:lnTo>
                  <a:lnTo>
                    <a:pt x="0" y="1862646"/>
                  </a:lnTo>
                  <a:close/>
                </a:path>
              </a:pathLst>
            </a:custGeom>
            <a:solidFill>
              <a:srgbClr val="A4E489"/>
            </a:solidFill>
          </p:spPr>
        </p:sp>
        <p:sp>
          <p:nvSpPr>
            <p:cNvPr name="TextBox 7" id="7"/>
            <p:cNvSpPr txBox="true"/>
            <p:nvPr/>
          </p:nvSpPr>
          <p:spPr>
            <a:xfrm>
              <a:off x="0" y="-57150"/>
              <a:ext cx="4581367" cy="1919796"/>
            </a:xfrm>
            <a:prstGeom prst="rect">
              <a:avLst/>
            </a:prstGeom>
          </p:spPr>
          <p:txBody>
            <a:bodyPr anchor="ctr" rtlCol="false" tIns="50800" lIns="50800" bIns="50800" rIns="50800"/>
            <a:lstStyle/>
            <a:p>
              <a:pPr algn="l" marL="0" indent="0" lvl="0">
                <a:lnSpc>
                  <a:spcPts val="3220"/>
                </a:lnSpc>
                <a:spcBef>
                  <a:spcPct val="0"/>
                </a:spcBef>
              </a:pPr>
            </a:p>
          </p:txBody>
        </p:sp>
      </p:grpSp>
      <p:sp>
        <p:nvSpPr>
          <p:cNvPr name="Freeform 8" id="8"/>
          <p:cNvSpPr/>
          <p:nvPr/>
        </p:nvSpPr>
        <p:spPr>
          <a:xfrm flipH="false" flipV="false" rot="0">
            <a:off x="1202404" y="5128004"/>
            <a:ext cx="3627770" cy="3221210"/>
          </a:xfrm>
          <a:custGeom>
            <a:avLst/>
            <a:gdLst/>
            <a:ahLst/>
            <a:cxnLst/>
            <a:rect r="r" b="b" t="t" l="l"/>
            <a:pathLst>
              <a:path h="3221210" w="3627770">
                <a:moveTo>
                  <a:pt x="0" y="0"/>
                </a:moveTo>
                <a:lnTo>
                  <a:pt x="3627770" y="0"/>
                </a:lnTo>
                <a:lnTo>
                  <a:pt x="3627770" y="3221210"/>
                </a:lnTo>
                <a:lnTo>
                  <a:pt x="0" y="3221210"/>
                </a:lnTo>
                <a:lnTo>
                  <a:pt x="0" y="0"/>
                </a:lnTo>
                <a:close/>
              </a:path>
            </a:pathLst>
          </a:custGeom>
          <a:blipFill>
            <a:blip r:embed="rId2"/>
            <a:stretch>
              <a:fillRect l="0" t="0" r="0" b="0"/>
            </a:stretch>
          </a:blipFill>
        </p:spPr>
      </p:sp>
      <p:sp>
        <p:nvSpPr>
          <p:cNvPr name="Freeform 9" id="9"/>
          <p:cNvSpPr/>
          <p:nvPr/>
        </p:nvSpPr>
        <p:spPr>
          <a:xfrm flipH="false" flipV="false" rot="0">
            <a:off x="5180581" y="5128004"/>
            <a:ext cx="7020215" cy="3221210"/>
          </a:xfrm>
          <a:custGeom>
            <a:avLst/>
            <a:gdLst/>
            <a:ahLst/>
            <a:cxnLst/>
            <a:rect r="r" b="b" t="t" l="l"/>
            <a:pathLst>
              <a:path h="3221210" w="7020215">
                <a:moveTo>
                  <a:pt x="0" y="0"/>
                </a:moveTo>
                <a:lnTo>
                  <a:pt x="7020215" y="0"/>
                </a:lnTo>
                <a:lnTo>
                  <a:pt x="7020215" y="3221210"/>
                </a:lnTo>
                <a:lnTo>
                  <a:pt x="0" y="3221210"/>
                </a:lnTo>
                <a:lnTo>
                  <a:pt x="0" y="0"/>
                </a:lnTo>
                <a:close/>
              </a:path>
            </a:pathLst>
          </a:custGeom>
          <a:blipFill>
            <a:blip r:embed="rId3"/>
            <a:stretch>
              <a:fillRect l="0" t="0" r="0" b="0"/>
            </a:stretch>
          </a:blipFill>
        </p:spPr>
      </p:sp>
      <p:sp>
        <p:nvSpPr>
          <p:cNvPr name="Freeform 10" id="10"/>
          <p:cNvSpPr/>
          <p:nvPr/>
        </p:nvSpPr>
        <p:spPr>
          <a:xfrm flipH="false" flipV="false" rot="0">
            <a:off x="12553221" y="5128004"/>
            <a:ext cx="5109111" cy="3221210"/>
          </a:xfrm>
          <a:custGeom>
            <a:avLst/>
            <a:gdLst/>
            <a:ahLst/>
            <a:cxnLst/>
            <a:rect r="r" b="b" t="t" l="l"/>
            <a:pathLst>
              <a:path h="3221210" w="5109111">
                <a:moveTo>
                  <a:pt x="0" y="0"/>
                </a:moveTo>
                <a:lnTo>
                  <a:pt x="5109112" y="0"/>
                </a:lnTo>
                <a:lnTo>
                  <a:pt x="5109112" y="3221210"/>
                </a:lnTo>
                <a:lnTo>
                  <a:pt x="0" y="3221210"/>
                </a:lnTo>
                <a:lnTo>
                  <a:pt x="0" y="0"/>
                </a:lnTo>
                <a:close/>
              </a:path>
            </a:pathLst>
          </a:custGeom>
          <a:blipFill>
            <a:blip r:embed="rId4"/>
            <a:stretch>
              <a:fillRect l="-1628" t="0" r="-1628" b="0"/>
            </a:stretch>
          </a:blipFill>
        </p:spPr>
      </p:sp>
      <p:sp>
        <p:nvSpPr>
          <p:cNvPr name="TextBox 11" id="11"/>
          <p:cNvSpPr txBox="true"/>
          <p:nvPr/>
        </p:nvSpPr>
        <p:spPr>
          <a:xfrm rot="0">
            <a:off x="1028700" y="464080"/>
            <a:ext cx="7689507" cy="2257113"/>
          </a:xfrm>
          <a:prstGeom prst="rect">
            <a:avLst/>
          </a:prstGeom>
        </p:spPr>
        <p:txBody>
          <a:bodyPr anchor="t" rtlCol="false" tIns="0" lIns="0" bIns="0" rIns="0">
            <a:spAutoFit/>
          </a:bodyPr>
          <a:lstStyle/>
          <a:p>
            <a:pPr algn="l">
              <a:lnSpc>
                <a:spcPts val="8633"/>
              </a:lnSpc>
            </a:pPr>
            <a:r>
              <a:rPr lang="en-US" sz="7254">
                <a:solidFill>
                  <a:srgbClr val="FFFFFF"/>
                </a:solidFill>
                <a:latin typeface="Poppins Bold"/>
              </a:rPr>
              <a:t>DATA EXPLORATION</a:t>
            </a:r>
          </a:p>
        </p:txBody>
      </p:sp>
      <p:sp>
        <p:nvSpPr>
          <p:cNvPr name="TextBox 12" id="12"/>
          <p:cNvSpPr txBox="true"/>
          <p:nvPr/>
        </p:nvSpPr>
        <p:spPr>
          <a:xfrm rot="0">
            <a:off x="173704" y="3179923"/>
            <a:ext cx="5894312" cy="665957"/>
          </a:xfrm>
          <a:prstGeom prst="rect">
            <a:avLst/>
          </a:prstGeom>
        </p:spPr>
        <p:txBody>
          <a:bodyPr anchor="t" rtlCol="false" tIns="0" lIns="0" bIns="0" rIns="0">
            <a:spAutoFit/>
          </a:bodyPr>
          <a:lstStyle/>
          <a:p>
            <a:pPr algn="ctr">
              <a:lnSpc>
                <a:spcPts val="5444"/>
              </a:lnSpc>
            </a:pPr>
            <a:r>
              <a:rPr lang="en-US" sz="3889">
                <a:solidFill>
                  <a:srgbClr val="000000"/>
                </a:solidFill>
                <a:latin typeface="Canva Sans Bold"/>
              </a:rPr>
              <a:t>Visualize data </a:t>
            </a:r>
          </a:p>
        </p:txBody>
      </p:sp>
      <p:sp>
        <p:nvSpPr>
          <p:cNvPr name="TextBox 13" id="13"/>
          <p:cNvSpPr txBox="true"/>
          <p:nvPr/>
        </p:nvSpPr>
        <p:spPr>
          <a:xfrm rot="0">
            <a:off x="1202404" y="3908574"/>
            <a:ext cx="10035603" cy="1219430"/>
          </a:xfrm>
          <a:prstGeom prst="rect">
            <a:avLst/>
          </a:prstGeom>
        </p:spPr>
        <p:txBody>
          <a:bodyPr anchor="t" rtlCol="false" tIns="0" lIns="0" bIns="0" rIns="0">
            <a:spAutoFit/>
          </a:bodyPr>
          <a:lstStyle/>
          <a:p>
            <a:pPr algn="l" marL="500700" indent="-250350" lvl="1">
              <a:lnSpc>
                <a:spcPts val="3246"/>
              </a:lnSpc>
              <a:buFont typeface="Arial"/>
              <a:buChar char="•"/>
            </a:pPr>
            <a:r>
              <a:rPr lang="en-US" sz="2319">
                <a:solidFill>
                  <a:srgbClr val="000000"/>
                </a:solidFill>
                <a:latin typeface="Canva Sans Bold"/>
              </a:rPr>
              <a:t> We used libraries like Matplotlib and Seaborn to understand the trends and relationships within the data.</a:t>
            </a:r>
          </a:p>
          <a:p>
            <a:pPr algn="l">
              <a:lnSpc>
                <a:spcPts val="3246"/>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48456B"/>
        </a:solidFill>
      </p:bgPr>
    </p:bg>
    <p:spTree>
      <p:nvGrpSpPr>
        <p:cNvPr id="1" name=""/>
        <p:cNvGrpSpPr/>
        <p:nvPr/>
      </p:nvGrpSpPr>
      <p:grpSpPr>
        <a:xfrm>
          <a:off x="0" y="0"/>
          <a:ext cx="0" cy="0"/>
          <a:chOff x="0" y="0"/>
          <a:chExt cx="0" cy="0"/>
        </a:xfrm>
      </p:grpSpPr>
      <p:grpSp>
        <p:nvGrpSpPr>
          <p:cNvPr name="Group 2" id="2"/>
          <p:cNvGrpSpPr/>
          <p:nvPr/>
        </p:nvGrpSpPr>
        <p:grpSpPr>
          <a:xfrm rot="0">
            <a:off x="0" y="0"/>
            <a:ext cx="10213822" cy="10287000"/>
            <a:chOff x="0" y="0"/>
            <a:chExt cx="2690060" cy="2709333"/>
          </a:xfrm>
        </p:grpSpPr>
        <p:sp>
          <p:nvSpPr>
            <p:cNvPr name="Freeform 3" id="3"/>
            <p:cNvSpPr/>
            <p:nvPr/>
          </p:nvSpPr>
          <p:spPr>
            <a:xfrm flipH="false" flipV="false" rot="0">
              <a:off x="0" y="0"/>
              <a:ext cx="2690060" cy="2709333"/>
            </a:xfrm>
            <a:custGeom>
              <a:avLst/>
              <a:gdLst/>
              <a:ahLst/>
              <a:cxnLst/>
              <a:rect r="r" b="b" t="t" l="l"/>
              <a:pathLst>
                <a:path h="2709333" w="2690060">
                  <a:moveTo>
                    <a:pt x="0" y="0"/>
                  </a:moveTo>
                  <a:lnTo>
                    <a:pt x="2690060" y="0"/>
                  </a:lnTo>
                  <a:lnTo>
                    <a:pt x="2690060" y="2709333"/>
                  </a:lnTo>
                  <a:lnTo>
                    <a:pt x="0" y="2709333"/>
                  </a:lnTo>
                  <a:close/>
                </a:path>
              </a:pathLst>
            </a:custGeom>
            <a:solidFill>
              <a:srgbClr val="5D5B79"/>
            </a:solidFill>
          </p:spPr>
        </p:sp>
        <p:sp>
          <p:nvSpPr>
            <p:cNvPr name="TextBox 4" id="4"/>
            <p:cNvSpPr txBox="true"/>
            <p:nvPr/>
          </p:nvSpPr>
          <p:spPr>
            <a:xfrm>
              <a:off x="0" y="-66675"/>
              <a:ext cx="2690060" cy="2776008"/>
            </a:xfrm>
            <a:prstGeom prst="rect">
              <a:avLst/>
            </a:prstGeom>
          </p:spPr>
          <p:txBody>
            <a:bodyPr anchor="ctr" rtlCol="false" tIns="50800" lIns="50800" bIns="50800" rIns="50800"/>
            <a:lstStyle/>
            <a:p>
              <a:pPr algn="ctr">
                <a:lnSpc>
                  <a:spcPts val="3024"/>
                </a:lnSpc>
              </a:pPr>
            </a:p>
          </p:txBody>
        </p:sp>
      </p:grpSp>
      <p:sp>
        <p:nvSpPr>
          <p:cNvPr name="TextBox 5" id="5"/>
          <p:cNvSpPr txBox="true"/>
          <p:nvPr/>
        </p:nvSpPr>
        <p:spPr>
          <a:xfrm rot="0">
            <a:off x="10395181" y="1429103"/>
            <a:ext cx="6203372" cy="3352489"/>
          </a:xfrm>
          <a:prstGeom prst="rect">
            <a:avLst/>
          </a:prstGeom>
        </p:spPr>
        <p:txBody>
          <a:bodyPr anchor="t" rtlCol="false" tIns="0" lIns="0" bIns="0" rIns="0">
            <a:spAutoFit/>
          </a:bodyPr>
          <a:lstStyle/>
          <a:p>
            <a:pPr algn="l">
              <a:lnSpc>
                <a:spcPts val="8633"/>
              </a:lnSpc>
            </a:pPr>
            <a:r>
              <a:rPr lang="en-US" sz="7254">
                <a:solidFill>
                  <a:srgbClr val="FFFFFF"/>
                </a:solidFill>
                <a:latin typeface="Poppins Bold"/>
              </a:rPr>
              <a:t>FEATURE ENGINEERING</a:t>
            </a:r>
          </a:p>
          <a:p>
            <a:pPr algn="l">
              <a:lnSpc>
                <a:spcPts val="8633"/>
              </a:lnSpc>
            </a:pPr>
          </a:p>
        </p:txBody>
      </p:sp>
      <p:grpSp>
        <p:nvGrpSpPr>
          <p:cNvPr name="Group 6" id="6"/>
          <p:cNvGrpSpPr/>
          <p:nvPr/>
        </p:nvGrpSpPr>
        <p:grpSpPr>
          <a:xfrm rot="0">
            <a:off x="1169088" y="4279780"/>
            <a:ext cx="16090212" cy="4978520"/>
            <a:chOff x="0" y="0"/>
            <a:chExt cx="4237751" cy="1311215"/>
          </a:xfrm>
        </p:grpSpPr>
        <p:sp>
          <p:nvSpPr>
            <p:cNvPr name="Freeform 7" id="7"/>
            <p:cNvSpPr/>
            <p:nvPr/>
          </p:nvSpPr>
          <p:spPr>
            <a:xfrm flipH="false" flipV="false" rot="0">
              <a:off x="0" y="0"/>
              <a:ext cx="4237751" cy="1311215"/>
            </a:xfrm>
            <a:custGeom>
              <a:avLst/>
              <a:gdLst/>
              <a:ahLst/>
              <a:cxnLst/>
              <a:rect r="r" b="b" t="t" l="l"/>
              <a:pathLst>
                <a:path h="1311215" w="4237751">
                  <a:moveTo>
                    <a:pt x="0" y="0"/>
                  </a:moveTo>
                  <a:lnTo>
                    <a:pt x="4237751" y="0"/>
                  </a:lnTo>
                  <a:lnTo>
                    <a:pt x="4237751" y="1311215"/>
                  </a:lnTo>
                  <a:lnTo>
                    <a:pt x="0" y="1311215"/>
                  </a:lnTo>
                  <a:close/>
                </a:path>
              </a:pathLst>
            </a:custGeom>
            <a:solidFill>
              <a:srgbClr val="69ADD4"/>
            </a:solidFill>
          </p:spPr>
        </p:sp>
        <p:sp>
          <p:nvSpPr>
            <p:cNvPr name="TextBox 8" id="8"/>
            <p:cNvSpPr txBox="true"/>
            <p:nvPr/>
          </p:nvSpPr>
          <p:spPr>
            <a:xfrm>
              <a:off x="0" y="-66675"/>
              <a:ext cx="4237751" cy="1377890"/>
            </a:xfrm>
            <a:prstGeom prst="rect">
              <a:avLst/>
            </a:prstGeom>
          </p:spPr>
          <p:txBody>
            <a:bodyPr anchor="ctr" rtlCol="false" tIns="50800" lIns="50800" bIns="50800" rIns="50800"/>
            <a:lstStyle/>
            <a:p>
              <a:pPr algn="ctr">
                <a:lnSpc>
                  <a:spcPts val="3024"/>
                </a:lnSpc>
              </a:pPr>
            </a:p>
          </p:txBody>
        </p:sp>
      </p:grpSp>
      <p:sp>
        <p:nvSpPr>
          <p:cNvPr name="Freeform 9" id="9"/>
          <p:cNvSpPr/>
          <p:nvPr/>
        </p:nvSpPr>
        <p:spPr>
          <a:xfrm flipH="false" flipV="false" rot="0">
            <a:off x="2052258" y="6867225"/>
            <a:ext cx="11134013" cy="2024366"/>
          </a:xfrm>
          <a:custGeom>
            <a:avLst/>
            <a:gdLst/>
            <a:ahLst/>
            <a:cxnLst/>
            <a:rect r="r" b="b" t="t" l="l"/>
            <a:pathLst>
              <a:path h="2024366" w="11134013">
                <a:moveTo>
                  <a:pt x="0" y="0"/>
                </a:moveTo>
                <a:lnTo>
                  <a:pt x="11134013" y="0"/>
                </a:lnTo>
                <a:lnTo>
                  <a:pt x="11134013" y="2024366"/>
                </a:lnTo>
                <a:lnTo>
                  <a:pt x="0" y="2024366"/>
                </a:lnTo>
                <a:lnTo>
                  <a:pt x="0" y="0"/>
                </a:lnTo>
                <a:close/>
              </a:path>
            </a:pathLst>
          </a:custGeom>
          <a:blipFill>
            <a:blip r:embed="rId2"/>
            <a:stretch>
              <a:fillRect l="0" t="0" r="0" b="0"/>
            </a:stretch>
          </a:blipFill>
        </p:spPr>
      </p:sp>
      <p:sp>
        <p:nvSpPr>
          <p:cNvPr name="TextBox 10" id="10"/>
          <p:cNvSpPr txBox="true"/>
          <p:nvPr/>
        </p:nvSpPr>
        <p:spPr>
          <a:xfrm rot="0">
            <a:off x="2052258" y="4454025"/>
            <a:ext cx="12001497" cy="588457"/>
          </a:xfrm>
          <a:prstGeom prst="rect">
            <a:avLst/>
          </a:prstGeom>
        </p:spPr>
        <p:txBody>
          <a:bodyPr anchor="t" rtlCol="false" tIns="0" lIns="0" bIns="0" rIns="0">
            <a:spAutoFit/>
          </a:bodyPr>
          <a:lstStyle/>
          <a:p>
            <a:pPr algn="l">
              <a:lnSpc>
                <a:spcPts val="4835"/>
              </a:lnSpc>
            </a:pPr>
            <a:r>
              <a:rPr lang="en-US" sz="3454">
                <a:solidFill>
                  <a:srgbClr val="000000"/>
                </a:solidFill>
                <a:latin typeface="Canva Sans Bold"/>
              </a:rPr>
              <a:t>Create new features or transform existing ones that</a:t>
            </a:r>
          </a:p>
        </p:txBody>
      </p:sp>
      <p:sp>
        <p:nvSpPr>
          <p:cNvPr name="TextBox 11" id="11"/>
          <p:cNvSpPr txBox="true"/>
          <p:nvPr/>
        </p:nvSpPr>
        <p:spPr>
          <a:xfrm rot="0">
            <a:off x="2052258" y="5319659"/>
            <a:ext cx="14727895" cy="726864"/>
          </a:xfrm>
          <a:prstGeom prst="rect">
            <a:avLst/>
          </a:prstGeom>
        </p:spPr>
        <p:txBody>
          <a:bodyPr anchor="t" rtlCol="false" tIns="0" lIns="0" bIns="0" rIns="0">
            <a:spAutoFit/>
          </a:bodyPr>
          <a:lstStyle/>
          <a:p>
            <a:pPr algn="l">
              <a:lnSpc>
                <a:spcPts val="2977"/>
              </a:lnSpc>
            </a:pPr>
            <a:r>
              <a:rPr lang="en-US" sz="2126">
                <a:solidFill>
                  <a:srgbClr val="000000"/>
                </a:solidFill>
                <a:latin typeface="Canva Sans Bold"/>
              </a:rPr>
              <a:t>While analyzing the data, we found that we can derive several new columns from the timestamp column, namely Day, Month, Year, Hour, and Minute.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48456B"/>
        </a:solidFill>
      </p:bgPr>
    </p:bg>
    <p:spTree>
      <p:nvGrpSpPr>
        <p:cNvPr id="1" name=""/>
        <p:cNvGrpSpPr/>
        <p:nvPr/>
      </p:nvGrpSpPr>
      <p:grpSpPr>
        <a:xfrm>
          <a:off x="0" y="0"/>
          <a:ext cx="0" cy="0"/>
          <a:chOff x="0" y="0"/>
          <a:chExt cx="0" cy="0"/>
        </a:xfrm>
      </p:grpSpPr>
      <p:grpSp>
        <p:nvGrpSpPr>
          <p:cNvPr name="Group 2" id="2"/>
          <p:cNvGrpSpPr/>
          <p:nvPr/>
        </p:nvGrpSpPr>
        <p:grpSpPr>
          <a:xfrm rot="0">
            <a:off x="0" y="0"/>
            <a:ext cx="14882860" cy="10287000"/>
            <a:chOff x="0" y="0"/>
            <a:chExt cx="3919766" cy="2709333"/>
          </a:xfrm>
        </p:grpSpPr>
        <p:sp>
          <p:nvSpPr>
            <p:cNvPr name="Freeform 3" id="3"/>
            <p:cNvSpPr/>
            <p:nvPr/>
          </p:nvSpPr>
          <p:spPr>
            <a:xfrm flipH="false" flipV="false" rot="0">
              <a:off x="0" y="0"/>
              <a:ext cx="3919765" cy="2709333"/>
            </a:xfrm>
            <a:custGeom>
              <a:avLst/>
              <a:gdLst/>
              <a:ahLst/>
              <a:cxnLst/>
              <a:rect r="r" b="b" t="t" l="l"/>
              <a:pathLst>
                <a:path h="2709333" w="3919765">
                  <a:moveTo>
                    <a:pt x="0" y="0"/>
                  </a:moveTo>
                  <a:lnTo>
                    <a:pt x="3919765" y="0"/>
                  </a:lnTo>
                  <a:lnTo>
                    <a:pt x="3919765" y="2709333"/>
                  </a:lnTo>
                  <a:lnTo>
                    <a:pt x="0" y="2709333"/>
                  </a:lnTo>
                  <a:close/>
                </a:path>
              </a:pathLst>
            </a:custGeom>
            <a:solidFill>
              <a:srgbClr val="5D5B79"/>
            </a:solidFill>
          </p:spPr>
        </p:sp>
        <p:sp>
          <p:nvSpPr>
            <p:cNvPr name="TextBox 4" id="4"/>
            <p:cNvSpPr txBox="true"/>
            <p:nvPr/>
          </p:nvSpPr>
          <p:spPr>
            <a:xfrm>
              <a:off x="0" y="-66675"/>
              <a:ext cx="3919766" cy="2776008"/>
            </a:xfrm>
            <a:prstGeom prst="rect">
              <a:avLst/>
            </a:prstGeom>
          </p:spPr>
          <p:txBody>
            <a:bodyPr anchor="ctr" rtlCol="false" tIns="50800" lIns="50800" bIns="50800" rIns="50800"/>
            <a:lstStyle/>
            <a:p>
              <a:pPr algn="ctr">
                <a:lnSpc>
                  <a:spcPts val="3024"/>
                </a:lnSpc>
              </a:pPr>
            </a:p>
          </p:txBody>
        </p:sp>
      </p:grpSp>
      <p:grpSp>
        <p:nvGrpSpPr>
          <p:cNvPr name="Group 5" id="5"/>
          <p:cNvGrpSpPr/>
          <p:nvPr/>
        </p:nvGrpSpPr>
        <p:grpSpPr>
          <a:xfrm rot="0">
            <a:off x="523764" y="2721194"/>
            <a:ext cx="17394877" cy="7072233"/>
            <a:chOff x="0" y="0"/>
            <a:chExt cx="4581367" cy="1862646"/>
          </a:xfrm>
        </p:grpSpPr>
        <p:sp>
          <p:nvSpPr>
            <p:cNvPr name="Freeform 6" id="6"/>
            <p:cNvSpPr/>
            <p:nvPr/>
          </p:nvSpPr>
          <p:spPr>
            <a:xfrm flipH="false" flipV="false" rot="0">
              <a:off x="0" y="0"/>
              <a:ext cx="4581367" cy="1862646"/>
            </a:xfrm>
            <a:custGeom>
              <a:avLst/>
              <a:gdLst/>
              <a:ahLst/>
              <a:cxnLst/>
              <a:rect r="r" b="b" t="t" l="l"/>
              <a:pathLst>
                <a:path h="1862646" w="4581367">
                  <a:moveTo>
                    <a:pt x="0" y="0"/>
                  </a:moveTo>
                  <a:lnTo>
                    <a:pt x="4581367" y="0"/>
                  </a:lnTo>
                  <a:lnTo>
                    <a:pt x="4581367" y="1862646"/>
                  </a:lnTo>
                  <a:lnTo>
                    <a:pt x="0" y="1862646"/>
                  </a:lnTo>
                  <a:close/>
                </a:path>
              </a:pathLst>
            </a:custGeom>
            <a:solidFill>
              <a:srgbClr val="C59A94"/>
            </a:solidFill>
          </p:spPr>
        </p:sp>
        <p:sp>
          <p:nvSpPr>
            <p:cNvPr name="TextBox 7" id="7"/>
            <p:cNvSpPr txBox="true"/>
            <p:nvPr/>
          </p:nvSpPr>
          <p:spPr>
            <a:xfrm>
              <a:off x="0" y="-57150"/>
              <a:ext cx="4581367" cy="1919796"/>
            </a:xfrm>
            <a:prstGeom prst="rect">
              <a:avLst/>
            </a:prstGeom>
          </p:spPr>
          <p:txBody>
            <a:bodyPr anchor="ctr" rtlCol="false" tIns="50800" lIns="50800" bIns="50800" rIns="50800"/>
            <a:lstStyle/>
            <a:p>
              <a:pPr algn="l" marL="0" indent="0" lvl="0">
                <a:lnSpc>
                  <a:spcPts val="3220"/>
                </a:lnSpc>
                <a:spcBef>
                  <a:spcPct val="0"/>
                </a:spcBef>
              </a:pPr>
            </a:p>
          </p:txBody>
        </p:sp>
      </p:grpSp>
      <p:sp>
        <p:nvSpPr>
          <p:cNvPr name="Freeform 8" id="8"/>
          <p:cNvSpPr/>
          <p:nvPr/>
        </p:nvSpPr>
        <p:spPr>
          <a:xfrm flipH="false" flipV="false" rot="0">
            <a:off x="1202404" y="5297451"/>
            <a:ext cx="10321819" cy="4368827"/>
          </a:xfrm>
          <a:custGeom>
            <a:avLst/>
            <a:gdLst/>
            <a:ahLst/>
            <a:cxnLst/>
            <a:rect r="r" b="b" t="t" l="l"/>
            <a:pathLst>
              <a:path h="4368827" w="10321819">
                <a:moveTo>
                  <a:pt x="0" y="0"/>
                </a:moveTo>
                <a:lnTo>
                  <a:pt x="10321819" y="0"/>
                </a:lnTo>
                <a:lnTo>
                  <a:pt x="10321819" y="4368828"/>
                </a:lnTo>
                <a:lnTo>
                  <a:pt x="0" y="4368828"/>
                </a:lnTo>
                <a:lnTo>
                  <a:pt x="0" y="0"/>
                </a:lnTo>
                <a:close/>
              </a:path>
            </a:pathLst>
          </a:custGeom>
          <a:blipFill>
            <a:blip r:embed="rId2"/>
            <a:stretch>
              <a:fillRect l="0" t="0" r="0" b="0"/>
            </a:stretch>
          </a:blipFill>
        </p:spPr>
      </p:sp>
      <p:sp>
        <p:nvSpPr>
          <p:cNvPr name="TextBox 9" id="9"/>
          <p:cNvSpPr txBox="true"/>
          <p:nvPr/>
        </p:nvSpPr>
        <p:spPr>
          <a:xfrm rot="0">
            <a:off x="1028700" y="464080"/>
            <a:ext cx="7689507" cy="2257113"/>
          </a:xfrm>
          <a:prstGeom prst="rect">
            <a:avLst/>
          </a:prstGeom>
        </p:spPr>
        <p:txBody>
          <a:bodyPr anchor="t" rtlCol="false" tIns="0" lIns="0" bIns="0" rIns="0">
            <a:spAutoFit/>
          </a:bodyPr>
          <a:lstStyle/>
          <a:p>
            <a:pPr algn="l">
              <a:lnSpc>
                <a:spcPts val="8633"/>
              </a:lnSpc>
            </a:pPr>
            <a:r>
              <a:rPr lang="en-US" sz="7254">
                <a:solidFill>
                  <a:srgbClr val="FFFFFF"/>
                </a:solidFill>
                <a:latin typeface="Poppins Bold"/>
              </a:rPr>
              <a:t>DATA PREPROCESSING</a:t>
            </a:r>
          </a:p>
        </p:txBody>
      </p:sp>
      <p:sp>
        <p:nvSpPr>
          <p:cNvPr name="TextBox 10" id="10"/>
          <p:cNvSpPr txBox="true"/>
          <p:nvPr/>
        </p:nvSpPr>
        <p:spPr>
          <a:xfrm rot="0">
            <a:off x="173704" y="3179923"/>
            <a:ext cx="9947407" cy="665934"/>
          </a:xfrm>
          <a:prstGeom prst="rect">
            <a:avLst/>
          </a:prstGeom>
        </p:spPr>
        <p:txBody>
          <a:bodyPr anchor="t" rtlCol="false" tIns="0" lIns="0" bIns="0" rIns="0">
            <a:spAutoFit/>
          </a:bodyPr>
          <a:lstStyle/>
          <a:p>
            <a:pPr algn="ctr">
              <a:lnSpc>
                <a:spcPts val="5444"/>
              </a:lnSpc>
            </a:pPr>
            <a:r>
              <a:rPr lang="en-US" sz="3889">
                <a:solidFill>
                  <a:srgbClr val="000000"/>
                </a:solidFill>
                <a:latin typeface="Canva Sans Bold"/>
              </a:rPr>
              <a:t>Prepare data for model training</a:t>
            </a:r>
            <a:r>
              <a:rPr lang="en-US" sz="3889">
                <a:solidFill>
                  <a:srgbClr val="000000"/>
                </a:solidFill>
                <a:latin typeface="Canva Sans Bold"/>
              </a:rPr>
              <a:t> </a:t>
            </a:r>
          </a:p>
        </p:txBody>
      </p:sp>
      <p:sp>
        <p:nvSpPr>
          <p:cNvPr name="TextBox 11" id="11"/>
          <p:cNvSpPr txBox="true"/>
          <p:nvPr/>
        </p:nvSpPr>
        <p:spPr>
          <a:xfrm rot="0">
            <a:off x="1202404" y="3908574"/>
            <a:ext cx="10035603" cy="1629667"/>
          </a:xfrm>
          <a:prstGeom prst="rect">
            <a:avLst/>
          </a:prstGeom>
        </p:spPr>
        <p:txBody>
          <a:bodyPr anchor="t" rtlCol="false" tIns="0" lIns="0" bIns="0" rIns="0">
            <a:spAutoFit/>
          </a:bodyPr>
          <a:lstStyle/>
          <a:p>
            <a:pPr algn="l" marL="500700" indent="-250350" lvl="1">
              <a:lnSpc>
                <a:spcPts val="3246"/>
              </a:lnSpc>
              <a:buFont typeface="Arial"/>
              <a:buChar char="•"/>
            </a:pPr>
            <a:r>
              <a:rPr lang="en-US" sz="2319">
                <a:solidFill>
                  <a:srgbClr val="000000"/>
                </a:solidFill>
                <a:latin typeface="Canva Sans Bold"/>
              </a:rPr>
              <a:t>missing values </a:t>
            </a:r>
          </a:p>
          <a:p>
            <a:pPr algn="l" marL="500700" indent="-250350" lvl="1">
              <a:lnSpc>
                <a:spcPts val="3246"/>
              </a:lnSpc>
              <a:buFont typeface="Arial"/>
              <a:buChar char="•"/>
            </a:pPr>
            <a:r>
              <a:rPr lang="en-US" sz="2319">
                <a:solidFill>
                  <a:srgbClr val="000000"/>
                </a:solidFill>
                <a:latin typeface="Canva Sans Bold"/>
              </a:rPr>
              <a:t>encode categorical variable </a:t>
            </a:r>
          </a:p>
          <a:p>
            <a:pPr algn="l" marL="500700" indent="-250350" lvl="1">
              <a:lnSpc>
                <a:spcPts val="3246"/>
              </a:lnSpc>
              <a:buFont typeface="Arial"/>
              <a:buChar char="•"/>
            </a:pPr>
            <a:r>
              <a:rPr lang="en-US" sz="2319">
                <a:solidFill>
                  <a:srgbClr val="000000"/>
                </a:solidFill>
                <a:latin typeface="Canva Sans Bold"/>
              </a:rPr>
              <a:t>scale features</a:t>
            </a:r>
          </a:p>
          <a:p>
            <a:pPr algn="l">
              <a:lnSpc>
                <a:spcPts val="3246"/>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48456B"/>
        </a:solidFill>
      </p:bgPr>
    </p:bg>
    <p:spTree>
      <p:nvGrpSpPr>
        <p:cNvPr id="1" name=""/>
        <p:cNvGrpSpPr/>
        <p:nvPr/>
      </p:nvGrpSpPr>
      <p:grpSpPr>
        <a:xfrm>
          <a:off x="0" y="0"/>
          <a:ext cx="0" cy="0"/>
          <a:chOff x="0" y="0"/>
          <a:chExt cx="0" cy="0"/>
        </a:xfrm>
      </p:grpSpPr>
      <p:grpSp>
        <p:nvGrpSpPr>
          <p:cNvPr name="Group 2" id="2"/>
          <p:cNvGrpSpPr/>
          <p:nvPr/>
        </p:nvGrpSpPr>
        <p:grpSpPr>
          <a:xfrm rot="0">
            <a:off x="0" y="0"/>
            <a:ext cx="2796031" cy="10287000"/>
            <a:chOff x="0" y="0"/>
            <a:chExt cx="736403" cy="2709333"/>
          </a:xfrm>
        </p:grpSpPr>
        <p:sp>
          <p:nvSpPr>
            <p:cNvPr name="Freeform 3" id="3"/>
            <p:cNvSpPr/>
            <p:nvPr/>
          </p:nvSpPr>
          <p:spPr>
            <a:xfrm flipH="false" flipV="false" rot="0">
              <a:off x="0" y="0"/>
              <a:ext cx="736403" cy="2709333"/>
            </a:xfrm>
            <a:custGeom>
              <a:avLst/>
              <a:gdLst/>
              <a:ahLst/>
              <a:cxnLst/>
              <a:rect r="r" b="b" t="t" l="l"/>
              <a:pathLst>
                <a:path h="2709333" w="736403">
                  <a:moveTo>
                    <a:pt x="0" y="0"/>
                  </a:moveTo>
                  <a:lnTo>
                    <a:pt x="736403" y="0"/>
                  </a:lnTo>
                  <a:lnTo>
                    <a:pt x="736403" y="2709333"/>
                  </a:lnTo>
                  <a:lnTo>
                    <a:pt x="0" y="2709333"/>
                  </a:lnTo>
                  <a:close/>
                </a:path>
              </a:pathLst>
            </a:custGeom>
            <a:solidFill>
              <a:srgbClr val="5D5B79"/>
            </a:solidFill>
          </p:spPr>
        </p:sp>
        <p:sp>
          <p:nvSpPr>
            <p:cNvPr name="TextBox 4" id="4"/>
            <p:cNvSpPr txBox="true"/>
            <p:nvPr/>
          </p:nvSpPr>
          <p:spPr>
            <a:xfrm>
              <a:off x="0" y="-66675"/>
              <a:ext cx="736403" cy="2776008"/>
            </a:xfrm>
            <a:prstGeom prst="rect">
              <a:avLst/>
            </a:prstGeom>
          </p:spPr>
          <p:txBody>
            <a:bodyPr anchor="ctr" rtlCol="false" tIns="50800" lIns="50800" bIns="50800" rIns="50800"/>
            <a:lstStyle/>
            <a:p>
              <a:pPr algn="ctr">
                <a:lnSpc>
                  <a:spcPts val="3024"/>
                </a:lnSpc>
              </a:pPr>
            </a:p>
          </p:txBody>
        </p:sp>
      </p:grpSp>
      <p:grpSp>
        <p:nvGrpSpPr>
          <p:cNvPr name="Group 5" id="5"/>
          <p:cNvGrpSpPr/>
          <p:nvPr/>
        </p:nvGrpSpPr>
        <p:grpSpPr>
          <a:xfrm rot="0">
            <a:off x="1028700" y="4227112"/>
            <a:ext cx="16230600" cy="5185592"/>
            <a:chOff x="0" y="0"/>
            <a:chExt cx="4274726" cy="1365753"/>
          </a:xfrm>
        </p:grpSpPr>
        <p:sp>
          <p:nvSpPr>
            <p:cNvPr name="Freeform 6" id="6"/>
            <p:cNvSpPr/>
            <p:nvPr/>
          </p:nvSpPr>
          <p:spPr>
            <a:xfrm flipH="false" flipV="false" rot="0">
              <a:off x="0" y="0"/>
              <a:ext cx="4274726" cy="1365752"/>
            </a:xfrm>
            <a:custGeom>
              <a:avLst/>
              <a:gdLst/>
              <a:ahLst/>
              <a:cxnLst/>
              <a:rect r="r" b="b" t="t" l="l"/>
              <a:pathLst>
                <a:path h="1365752" w="4274726">
                  <a:moveTo>
                    <a:pt x="0" y="0"/>
                  </a:moveTo>
                  <a:lnTo>
                    <a:pt x="4274726" y="0"/>
                  </a:lnTo>
                  <a:lnTo>
                    <a:pt x="4274726" y="1365752"/>
                  </a:lnTo>
                  <a:lnTo>
                    <a:pt x="0" y="1365752"/>
                  </a:lnTo>
                  <a:close/>
                </a:path>
              </a:pathLst>
            </a:custGeom>
            <a:solidFill>
              <a:srgbClr val="F4CF89"/>
            </a:solidFill>
          </p:spPr>
        </p:sp>
        <p:sp>
          <p:nvSpPr>
            <p:cNvPr name="TextBox 7" id="7"/>
            <p:cNvSpPr txBox="true"/>
            <p:nvPr/>
          </p:nvSpPr>
          <p:spPr>
            <a:xfrm>
              <a:off x="0" y="-66675"/>
              <a:ext cx="4274726" cy="1432428"/>
            </a:xfrm>
            <a:prstGeom prst="rect">
              <a:avLst/>
            </a:prstGeom>
          </p:spPr>
          <p:txBody>
            <a:bodyPr anchor="ctr" rtlCol="false" tIns="50800" lIns="50800" bIns="50800" rIns="50800"/>
            <a:lstStyle/>
            <a:p>
              <a:pPr algn="ctr">
                <a:lnSpc>
                  <a:spcPts val="3024"/>
                </a:lnSpc>
              </a:pPr>
            </a:p>
          </p:txBody>
        </p:sp>
      </p:grpSp>
      <p:sp>
        <p:nvSpPr>
          <p:cNvPr name="Freeform 8" id="8"/>
          <p:cNvSpPr/>
          <p:nvPr/>
        </p:nvSpPr>
        <p:spPr>
          <a:xfrm flipH="false" flipV="false" rot="0">
            <a:off x="1646314" y="5879098"/>
            <a:ext cx="4867499" cy="3140322"/>
          </a:xfrm>
          <a:custGeom>
            <a:avLst/>
            <a:gdLst/>
            <a:ahLst/>
            <a:cxnLst/>
            <a:rect r="r" b="b" t="t" l="l"/>
            <a:pathLst>
              <a:path h="3140322" w="4867499">
                <a:moveTo>
                  <a:pt x="0" y="0"/>
                </a:moveTo>
                <a:lnTo>
                  <a:pt x="4867499" y="0"/>
                </a:lnTo>
                <a:lnTo>
                  <a:pt x="4867499" y="3140322"/>
                </a:lnTo>
                <a:lnTo>
                  <a:pt x="0" y="3140322"/>
                </a:lnTo>
                <a:lnTo>
                  <a:pt x="0" y="0"/>
                </a:lnTo>
                <a:close/>
              </a:path>
            </a:pathLst>
          </a:custGeom>
          <a:blipFill>
            <a:blip r:embed="rId2"/>
            <a:stretch>
              <a:fillRect l="0" t="0" r="0" b="0"/>
            </a:stretch>
          </a:blipFill>
        </p:spPr>
      </p:sp>
      <p:sp>
        <p:nvSpPr>
          <p:cNvPr name="Freeform 9" id="9"/>
          <p:cNvSpPr/>
          <p:nvPr/>
        </p:nvSpPr>
        <p:spPr>
          <a:xfrm flipH="false" flipV="false" rot="0">
            <a:off x="7248636" y="6819908"/>
            <a:ext cx="9538144" cy="870202"/>
          </a:xfrm>
          <a:custGeom>
            <a:avLst/>
            <a:gdLst/>
            <a:ahLst/>
            <a:cxnLst/>
            <a:rect r="r" b="b" t="t" l="l"/>
            <a:pathLst>
              <a:path h="870202" w="9538144">
                <a:moveTo>
                  <a:pt x="0" y="0"/>
                </a:moveTo>
                <a:lnTo>
                  <a:pt x="9538144" y="0"/>
                </a:lnTo>
                <a:lnTo>
                  <a:pt x="9538144" y="870201"/>
                </a:lnTo>
                <a:lnTo>
                  <a:pt x="0" y="870201"/>
                </a:lnTo>
                <a:lnTo>
                  <a:pt x="0" y="0"/>
                </a:lnTo>
                <a:close/>
              </a:path>
            </a:pathLst>
          </a:custGeom>
          <a:blipFill>
            <a:blip r:embed="rId3"/>
            <a:stretch>
              <a:fillRect l="0" t="0" r="0" b="-11089"/>
            </a:stretch>
          </a:blipFill>
        </p:spPr>
      </p:sp>
      <p:sp>
        <p:nvSpPr>
          <p:cNvPr name="TextBox 10" id="10"/>
          <p:cNvSpPr txBox="true"/>
          <p:nvPr/>
        </p:nvSpPr>
        <p:spPr>
          <a:xfrm rot="0">
            <a:off x="3091206" y="637784"/>
            <a:ext cx="14039356" cy="2257113"/>
          </a:xfrm>
          <a:prstGeom prst="rect">
            <a:avLst/>
          </a:prstGeom>
        </p:spPr>
        <p:txBody>
          <a:bodyPr anchor="t" rtlCol="false" tIns="0" lIns="0" bIns="0" rIns="0">
            <a:spAutoFit/>
          </a:bodyPr>
          <a:lstStyle/>
          <a:p>
            <a:pPr algn="l">
              <a:lnSpc>
                <a:spcPts val="8633"/>
              </a:lnSpc>
            </a:pPr>
            <a:r>
              <a:rPr lang="en-US" sz="7254">
                <a:solidFill>
                  <a:srgbClr val="FFFFFF"/>
                </a:solidFill>
                <a:latin typeface="Poppins Bold"/>
              </a:rPr>
              <a:t>HANDLING IMBALANCED DATASETS </a:t>
            </a:r>
          </a:p>
        </p:txBody>
      </p:sp>
      <p:sp>
        <p:nvSpPr>
          <p:cNvPr name="TextBox 11" id="11"/>
          <p:cNvSpPr txBox="true"/>
          <p:nvPr/>
        </p:nvSpPr>
        <p:spPr>
          <a:xfrm rot="0">
            <a:off x="1646314" y="4405113"/>
            <a:ext cx="14609561" cy="569284"/>
          </a:xfrm>
          <a:prstGeom prst="rect">
            <a:avLst/>
          </a:prstGeom>
        </p:spPr>
        <p:txBody>
          <a:bodyPr anchor="t" rtlCol="false" tIns="0" lIns="0" bIns="0" rIns="0">
            <a:spAutoFit/>
          </a:bodyPr>
          <a:lstStyle/>
          <a:p>
            <a:pPr algn="l">
              <a:lnSpc>
                <a:spcPts val="4626"/>
              </a:lnSpc>
            </a:pPr>
            <a:r>
              <a:rPr lang="en-US" sz="3304">
                <a:solidFill>
                  <a:srgbClr val="000000"/>
                </a:solidFill>
                <a:latin typeface="Canva Sans Bold"/>
              </a:rPr>
              <a:t>Imbalanced dataset issues due to the likely low occurrence of fraud.</a:t>
            </a:r>
          </a:p>
        </p:txBody>
      </p:sp>
      <p:sp>
        <p:nvSpPr>
          <p:cNvPr name="TextBox 12" id="12"/>
          <p:cNvSpPr txBox="true"/>
          <p:nvPr/>
        </p:nvSpPr>
        <p:spPr>
          <a:xfrm rot="0">
            <a:off x="1557223" y="5095875"/>
            <a:ext cx="7886402" cy="462819"/>
          </a:xfrm>
          <a:prstGeom prst="rect">
            <a:avLst/>
          </a:prstGeom>
        </p:spPr>
        <p:txBody>
          <a:bodyPr anchor="t" rtlCol="false" tIns="0" lIns="0" bIns="0" rIns="0">
            <a:spAutoFit/>
          </a:bodyPr>
          <a:lstStyle/>
          <a:p>
            <a:pPr algn="ctr" marL="599482" indent="-299741" lvl="1">
              <a:lnSpc>
                <a:spcPts val="3887"/>
              </a:lnSpc>
              <a:buFont typeface="Arial"/>
              <a:buChar char="•"/>
            </a:pPr>
            <a:r>
              <a:rPr lang="en-US" sz="2776">
                <a:solidFill>
                  <a:srgbClr val="000000"/>
                </a:solidFill>
                <a:latin typeface="Canva Sans Bold"/>
              </a:rPr>
              <a:t>We employed SMOTE to address the issue.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48456B"/>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3847080"/>
            <a:chOff x="0" y="0"/>
            <a:chExt cx="4816593" cy="1013223"/>
          </a:xfrm>
        </p:grpSpPr>
        <p:sp>
          <p:nvSpPr>
            <p:cNvPr name="Freeform 3" id="3"/>
            <p:cNvSpPr/>
            <p:nvPr/>
          </p:nvSpPr>
          <p:spPr>
            <a:xfrm flipH="false" flipV="false" rot="0">
              <a:off x="0" y="0"/>
              <a:ext cx="4816592" cy="1013223"/>
            </a:xfrm>
            <a:custGeom>
              <a:avLst/>
              <a:gdLst/>
              <a:ahLst/>
              <a:cxnLst/>
              <a:rect r="r" b="b" t="t" l="l"/>
              <a:pathLst>
                <a:path h="1013223" w="4816592">
                  <a:moveTo>
                    <a:pt x="0" y="0"/>
                  </a:moveTo>
                  <a:lnTo>
                    <a:pt x="4816592" y="0"/>
                  </a:lnTo>
                  <a:lnTo>
                    <a:pt x="4816592" y="1013223"/>
                  </a:lnTo>
                  <a:lnTo>
                    <a:pt x="0" y="1013223"/>
                  </a:lnTo>
                  <a:close/>
                </a:path>
              </a:pathLst>
            </a:custGeom>
            <a:solidFill>
              <a:srgbClr val="5D5B79"/>
            </a:solidFill>
          </p:spPr>
        </p:sp>
        <p:sp>
          <p:nvSpPr>
            <p:cNvPr name="TextBox 4" id="4"/>
            <p:cNvSpPr txBox="true"/>
            <p:nvPr/>
          </p:nvSpPr>
          <p:spPr>
            <a:xfrm>
              <a:off x="0" y="-66675"/>
              <a:ext cx="4816593" cy="1079898"/>
            </a:xfrm>
            <a:prstGeom prst="rect">
              <a:avLst/>
            </a:prstGeom>
          </p:spPr>
          <p:txBody>
            <a:bodyPr anchor="ctr" rtlCol="false" tIns="50800" lIns="50800" bIns="50800" rIns="50800"/>
            <a:lstStyle/>
            <a:p>
              <a:pPr algn="ctr">
                <a:lnSpc>
                  <a:spcPts val="3024"/>
                </a:lnSpc>
              </a:pPr>
            </a:p>
          </p:txBody>
        </p:sp>
      </p:grpSp>
      <p:sp>
        <p:nvSpPr>
          <p:cNvPr name="AutoShape 5" id="5"/>
          <p:cNvSpPr/>
          <p:nvPr/>
        </p:nvSpPr>
        <p:spPr>
          <a:xfrm>
            <a:off x="1375289" y="4644914"/>
            <a:ext cx="1909944" cy="0"/>
          </a:xfrm>
          <a:prstGeom prst="line">
            <a:avLst/>
          </a:prstGeom>
          <a:ln cap="flat" w="171450">
            <a:solidFill>
              <a:srgbClr val="F4CF89"/>
            </a:solidFill>
            <a:prstDash val="solid"/>
            <a:headEnd type="none" len="sm" w="sm"/>
            <a:tailEnd type="none" len="sm" w="sm"/>
          </a:ln>
        </p:spPr>
      </p:sp>
      <p:sp>
        <p:nvSpPr>
          <p:cNvPr name="AutoShape 6" id="6"/>
          <p:cNvSpPr/>
          <p:nvPr/>
        </p:nvSpPr>
        <p:spPr>
          <a:xfrm>
            <a:off x="7442232" y="4644914"/>
            <a:ext cx="1909944" cy="0"/>
          </a:xfrm>
          <a:prstGeom prst="line">
            <a:avLst/>
          </a:prstGeom>
          <a:ln cap="flat" w="171450">
            <a:solidFill>
              <a:srgbClr val="69ADD4"/>
            </a:solidFill>
            <a:prstDash val="solid"/>
            <a:headEnd type="none" len="sm" w="sm"/>
            <a:tailEnd type="none" len="sm" w="sm"/>
          </a:ln>
        </p:spPr>
      </p:sp>
      <p:sp>
        <p:nvSpPr>
          <p:cNvPr name="AutoShape 7" id="7"/>
          <p:cNvSpPr/>
          <p:nvPr/>
        </p:nvSpPr>
        <p:spPr>
          <a:xfrm>
            <a:off x="13509176" y="4644914"/>
            <a:ext cx="1909944" cy="0"/>
          </a:xfrm>
          <a:prstGeom prst="line">
            <a:avLst/>
          </a:prstGeom>
          <a:ln cap="flat" w="171450">
            <a:solidFill>
              <a:srgbClr val="FF7070"/>
            </a:solidFill>
            <a:prstDash val="solid"/>
            <a:headEnd type="none" len="sm" w="sm"/>
            <a:tailEnd type="none" len="sm" w="sm"/>
          </a:ln>
        </p:spPr>
      </p:sp>
      <p:sp>
        <p:nvSpPr>
          <p:cNvPr name="AutoShape 8" id="8"/>
          <p:cNvSpPr/>
          <p:nvPr/>
        </p:nvSpPr>
        <p:spPr>
          <a:xfrm>
            <a:off x="7442232" y="7781766"/>
            <a:ext cx="1909944" cy="0"/>
          </a:xfrm>
          <a:prstGeom prst="line">
            <a:avLst/>
          </a:prstGeom>
          <a:ln cap="flat" w="171450">
            <a:solidFill>
              <a:srgbClr val="A4E489"/>
            </a:solidFill>
            <a:prstDash val="solid"/>
            <a:headEnd type="none" len="sm" w="sm"/>
            <a:tailEnd type="none" len="sm" w="sm"/>
          </a:ln>
        </p:spPr>
      </p:sp>
      <p:sp>
        <p:nvSpPr>
          <p:cNvPr name="Freeform 9" id="9"/>
          <p:cNvSpPr/>
          <p:nvPr/>
        </p:nvSpPr>
        <p:spPr>
          <a:xfrm flipH="false" flipV="false" rot="0">
            <a:off x="6078091" y="4931209"/>
            <a:ext cx="4941604" cy="2087402"/>
          </a:xfrm>
          <a:custGeom>
            <a:avLst/>
            <a:gdLst/>
            <a:ahLst/>
            <a:cxnLst/>
            <a:rect r="r" b="b" t="t" l="l"/>
            <a:pathLst>
              <a:path h="2087402" w="4941604">
                <a:moveTo>
                  <a:pt x="0" y="0"/>
                </a:moveTo>
                <a:lnTo>
                  <a:pt x="4941604" y="0"/>
                </a:lnTo>
                <a:lnTo>
                  <a:pt x="4941604" y="2087402"/>
                </a:lnTo>
                <a:lnTo>
                  <a:pt x="0" y="2087402"/>
                </a:lnTo>
                <a:lnTo>
                  <a:pt x="0" y="0"/>
                </a:lnTo>
                <a:close/>
              </a:path>
            </a:pathLst>
          </a:custGeom>
          <a:blipFill>
            <a:blip r:embed="rId2"/>
            <a:stretch>
              <a:fillRect l="0" t="0" r="0" b="0"/>
            </a:stretch>
          </a:blipFill>
        </p:spPr>
      </p:sp>
      <p:sp>
        <p:nvSpPr>
          <p:cNvPr name="Freeform 10" id="10"/>
          <p:cNvSpPr/>
          <p:nvPr/>
        </p:nvSpPr>
        <p:spPr>
          <a:xfrm flipH="false" flipV="false" rot="0">
            <a:off x="237627" y="4931209"/>
            <a:ext cx="4948456" cy="2087402"/>
          </a:xfrm>
          <a:custGeom>
            <a:avLst/>
            <a:gdLst/>
            <a:ahLst/>
            <a:cxnLst/>
            <a:rect r="r" b="b" t="t" l="l"/>
            <a:pathLst>
              <a:path h="2087402" w="4948456">
                <a:moveTo>
                  <a:pt x="0" y="0"/>
                </a:moveTo>
                <a:lnTo>
                  <a:pt x="4948456" y="0"/>
                </a:lnTo>
                <a:lnTo>
                  <a:pt x="4948456" y="2087402"/>
                </a:lnTo>
                <a:lnTo>
                  <a:pt x="0" y="2087402"/>
                </a:lnTo>
                <a:lnTo>
                  <a:pt x="0" y="0"/>
                </a:lnTo>
                <a:close/>
              </a:path>
            </a:pathLst>
          </a:custGeom>
          <a:blipFill>
            <a:blip r:embed="rId3"/>
            <a:stretch>
              <a:fillRect l="0" t="0" r="0" b="0"/>
            </a:stretch>
          </a:blipFill>
        </p:spPr>
      </p:sp>
      <p:sp>
        <p:nvSpPr>
          <p:cNvPr name="Freeform 11" id="11"/>
          <p:cNvSpPr/>
          <p:nvPr/>
        </p:nvSpPr>
        <p:spPr>
          <a:xfrm flipH="false" flipV="false" rot="0">
            <a:off x="11911703" y="4931209"/>
            <a:ext cx="5012604" cy="2087402"/>
          </a:xfrm>
          <a:custGeom>
            <a:avLst/>
            <a:gdLst/>
            <a:ahLst/>
            <a:cxnLst/>
            <a:rect r="r" b="b" t="t" l="l"/>
            <a:pathLst>
              <a:path h="2087402" w="5012604">
                <a:moveTo>
                  <a:pt x="0" y="0"/>
                </a:moveTo>
                <a:lnTo>
                  <a:pt x="5012604" y="0"/>
                </a:lnTo>
                <a:lnTo>
                  <a:pt x="5012604" y="2087402"/>
                </a:lnTo>
                <a:lnTo>
                  <a:pt x="0" y="2087402"/>
                </a:lnTo>
                <a:lnTo>
                  <a:pt x="0" y="0"/>
                </a:lnTo>
                <a:close/>
              </a:path>
            </a:pathLst>
          </a:custGeom>
          <a:blipFill>
            <a:blip r:embed="rId4"/>
            <a:stretch>
              <a:fillRect l="0" t="0" r="0" b="0"/>
            </a:stretch>
          </a:blipFill>
        </p:spPr>
      </p:sp>
      <p:sp>
        <p:nvSpPr>
          <p:cNvPr name="Freeform 12" id="12"/>
          <p:cNvSpPr/>
          <p:nvPr/>
        </p:nvSpPr>
        <p:spPr>
          <a:xfrm flipH="false" flipV="false" rot="0">
            <a:off x="6078091" y="8019891"/>
            <a:ext cx="4941604" cy="2010144"/>
          </a:xfrm>
          <a:custGeom>
            <a:avLst/>
            <a:gdLst/>
            <a:ahLst/>
            <a:cxnLst/>
            <a:rect r="r" b="b" t="t" l="l"/>
            <a:pathLst>
              <a:path h="2010144" w="4941604">
                <a:moveTo>
                  <a:pt x="0" y="0"/>
                </a:moveTo>
                <a:lnTo>
                  <a:pt x="4941604" y="0"/>
                </a:lnTo>
                <a:lnTo>
                  <a:pt x="4941604" y="2010144"/>
                </a:lnTo>
                <a:lnTo>
                  <a:pt x="0" y="2010144"/>
                </a:lnTo>
                <a:lnTo>
                  <a:pt x="0" y="0"/>
                </a:lnTo>
                <a:close/>
              </a:path>
            </a:pathLst>
          </a:custGeom>
          <a:blipFill>
            <a:blip r:embed="rId5"/>
            <a:stretch>
              <a:fillRect l="0" t="0" r="0" b="0"/>
            </a:stretch>
          </a:blipFill>
        </p:spPr>
      </p:sp>
      <p:sp>
        <p:nvSpPr>
          <p:cNvPr name="TextBox 13" id="13"/>
          <p:cNvSpPr txBox="true"/>
          <p:nvPr/>
        </p:nvSpPr>
        <p:spPr>
          <a:xfrm rot="0">
            <a:off x="460230" y="3838285"/>
            <a:ext cx="3992204" cy="570334"/>
          </a:xfrm>
          <a:prstGeom prst="rect">
            <a:avLst/>
          </a:prstGeom>
        </p:spPr>
        <p:txBody>
          <a:bodyPr anchor="t" rtlCol="false" tIns="0" lIns="0" bIns="0" rIns="0">
            <a:spAutoFit/>
          </a:bodyPr>
          <a:lstStyle/>
          <a:p>
            <a:pPr algn="ctr">
              <a:lnSpc>
                <a:spcPts val="4455"/>
              </a:lnSpc>
            </a:pPr>
            <a:r>
              <a:rPr lang="en-US" sz="3182">
                <a:solidFill>
                  <a:srgbClr val="FFFFFF"/>
                </a:solidFill>
                <a:latin typeface="Poppins Bold"/>
              </a:rPr>
              <a:t>Logistic Regression</a:t>
            </a:r>
          </a:p>
        </p:txBody>
      </p:sp>
      <p:sp>
        <p:nvSpPr>
          <p:cNvPr name="TextBox 14" id="14"/>
          <p:cNvSpPr txBox="true"/>
          <p:nvPr/>
        </p:nvSpPr>
        <p:spPr>
          <a:xfrm rot="0">
            <a:off x="5944274" y="3838285"/>
            <a:ext cx="4475588" cy="570334"/>
          </a:xfrm>
          <a:prstGeom prst="rect">
            <a:avLst/>
          </a:prstGeom>
        </p:spPr>
        <p:txBody>
          <a:bodyPr anchor="t" rtlCol="false" tIns="0" lIns="0" bIns="0" rIns="0">
            <a:spAutoFit/>
          </a:bodyPr>
          <a:lstStyle/>
          <a:p>
            <a:pPr algn="ctr">
              <a:lnSpc>
                <a:spcPts val="4455"/>
              </a:lnSpc>
            </a:pPr>
            <a:r>
              <a:rPr lang="en-US" sz="3182">
                <a:solidFill>
                  <a:srgbClr val="FFFFFF"/>
                </a:solidFill>
                <a:latin typeface="Poppins Bold"/>
              </a:rPr>
              <a:t>KNeighbors Classifier</a:t>
            </a:r>
          </a:p>
        </p:txBody>
      </p:sp>
      <p:sp>
        <p:nvSpPr>
          <p:cNvPr name="TextBox 15" id="15"/>
          <p:cNvSpPr txBox="true"/>
          <p:nvPr/>
        </p:nvSpPr>
        <p:spPr>
          <a:xfrm rot="0">
            <a:off x="11911703" y="3838285"/>
            <a:ext cx="5104890" cy="570334"/>
          </a:xfrm>
          <a:prstGeom prst="rect">
            <a:avLst/>
          </a:prstGeom>
        </p:spPr>
        <p:txBody>
          <a:bodyPr anchor="t" rtlCol="false" tIns="0" lIns="0" bIns="0" rIns="0">
            <a:spAutoFit/>
          </a:bodyPr>
          <a:lstStyle/>
          <a:p>
            <a:pPr algn="ctr">
              <a:lnSpc>
                <a:spcPts val="4455"/>
              </a:lnSpc>
            </a:pPr>
            <a:r>
              <a:rPr lang="en-US" sz="3182">
                <a:solidFill>
                  <a:srgbClr val="FFFFFF"/>
                </a:solidFill>
                <a:latin typeface="Poppins Bold"/>
              </a:rPr>
              <a:t>RandomForest Classifier</a:t>
            </a:r>
          </a:p>
        </p:txBody>
      </p:sp>
      <p:sp>
        <p:nvSpPr>
          <p:cNvPr name="TextBox 16" id="16"/>
          <p:cNvSpPr txBox="true"/>
          <p:nvPr/>
        </p:nvSpPr>
        <p:spPr>
          <a:xfrm rot="0">
            <a:off x="7930060" y="7085286"/>
            <a:ext cx="851657" cy="1135786"/>
          </a:xfrm>
          <a:prstGeom prst="rect">
            <a:avLst/>
          </a:prstGeom>
        </p:spPr>
        <p:txBody>
          <a:bodyPr anchor="t" rtlCol="false" tIns="0" lIns="0" bIns="0" rIns="0">
            <a:spAutoFit/>
          </a:bodyPr>
          <a:lstStyle/>
          <a:p>
            <a:pPr algn="ctr">
              <a:lnSpc>
                <a:spcPts val="4455"/>
              </a:lnSpc>
            </a:pPr>
            <a:r>
              <a:rPr lang="en-US" sz="3182">
                <a:solidFill>
                  <a:srgbClr val="FFFFFF"/>
                </a:solidFill>
                <a:latin typeface="Poppins Bold"/>
              </a:rPr>
              <a:t>SVC</a:t>
            </a:r>
          </a:p>
          <a:p>
            <a:pPr algn="ctr">
              <a:lnSpc>
                <a:spcPts val="4455"/>
              </a:lnSpc>
            </a:pPr>
          </a:p>
        </p:txBody>
      </p:sp>
      <p:sp>
        <p:nvSpPr>
          <p:cNvPr name="TextBox 17" id="17"/>
          <p:cNvSpPr txBox="true"/>
          <p:nvPr/>
        </p:nvSpPr>
        <p:spPr>
          <a:xfrm rot="0">
            <a:off x="1375289" y="847725"/>
            <a:ext cx="10534433" cy="2337911"/>
          </a:xfrm>
          <a:prstGeom prst="rect">
            <a:avLst/>
          </a:prstGeom>
        </p:spPr>
        <p:txBody>
          <a:bodyPr anchor="t" rtlCol="false" tIns="0" lIns="0" bIns="0" rIns="0">
            <a:spAutoFit/>
          </a:bodyPr>
          <a:lstStyle/>
          <a:p>
            <a:pPr algn="l">
              <a:lnSpc>
                <a:spcPts val="9201"/>
              </a:lnSpc>
            </a:pPr>
            <a:r>
              <a:rPr lang="en-US" sz="6572">
                <a:solidFill>
                  <a:srgbClr val="FFFFFF"/>
                </a:solidFill>
                <a:latin typeface="Poppins Bold"/>
              </a:rPr>
              <a:t>MACINE LEARNING MODEL DEVELOPMENT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5D5B79"/>
        </a:solidFill>
      </p:bgPr>
    </p:bg>
    <p:spTree>
      <p:nvGrpSpPr>
        <p:cNvPr id="1" name=""/>
        <p:cNvGrpSpPr/>
        <p:nvPr/>
      </p:nvGrpSpPr>
      <p:grpSpPr>
        <a:xfrm>
          <a:off x="0" y="0"/>
          <a:ext cx="0" cy="0"/>
          <a:chOff x="0" y="0"/>
          <a:chExt cx="0" cy="0"/>
        </a:xfrm>
      </p:grpSpPr>
      <p:grpSp>
        <p:nvGrpSpPr>
          <p:cNvPr name="Group 2" id="2"/>
          <p:cNvGrpSpPr/>
          <p:nvPr/>
        </p:nvGrpSpPr>
        <p:grpSpPr>
          <a:xfrm rot="0">
            <a:off x="424610" y="3595294"/>
            <a:ext cx="17631785" cy="5663006"/>
            <a:chOff x="0" y="0"/>
            <a:chExt cx="4643762" cy="1491491"/>
          </a:xfrm>
        </p:grpSpPr>
        <p:sp>
          <p:nvSpPr>
            <p:cNvPr name="Freeform 3" id="3"/>
            <p:cNvSpPr/>
            <p:nvPr/>
          </p:nvSpPr>
          <p:spPr>
            <a:xfrm flipH="false" flipV="false" rot="0">
              <a:off x="0" y="0"/>
              <a:ext cx="4643762" cy="1491491"/>
            </a:xfrm>
            <a:custGeom>
              <a:avLst/>
              <a:gdLst/>
              <a:ahLst/>
              <a:cxnLst/>
              <a:rect r="r" b="b" t="t" l="l"/>
              <a:pathLst>
                <a:path h="1491491" w="4643762">
                  <a:moveTo>
                    <a:pt x="0" y="0"/>
                  </a:moveTo>
                  <a:lnTo>
                    <a:pt x="4643762" y="0"/>
                  </a:lnTo>
                  <a:lnTo>
                    <a:pt x="4643762" y="1491491"/>
                  </a:lnTo>
                  <a:lnTo>
                    <a:pt x="0" y="1491491"/>
                  </a:lnTo>
                  <a:close/>
                </a:path>
              </a:pathLst>
            </a:custGeom>
            <a:solidFill>
              <a:srgbClr val="F4CF89"/>
            </a:solidFill>
          </p:spPr>
        </p:sp>
        <p:sp>
          <p:nvSpPr>
            <p:cNvPr name="TextBox 4" id="4"/>
            <p:cNvSpPr txBox="true"/>
            <p:nvPr/>
          </p:nvSpPr>
          <p:spPr>
            <a:xfrm>
              <a:off x="0" y="-66675"/>
              <a:ext cx="4643762" cy="1558166"/>
            </a:xfrm>
            <a:prstGeom prst="rect">
              <a:avLst/>
            </a:prstGeom>
          </p:spPr>
          <p:txBody>
            <a:bodyPr anchor="ctr" rtlCol="false" tIns="50800" lIns="50800" bIns="50800" rIns="50800"/>
            <a:lstStyle/>
            <a:p>
              <a:pPr algn="ctr">
                <a:lnSpc>
                  <a:spcPts val="3024"/>
                </a:lnSpc>
              </a:pPr>
            </a:p>
          </p:txBody>
        </p:sp>
      </p:grpSp>
      <p:sp>
        <p:nvSpPr>
          <p:cNvPr name="Freeform 5" id="5"/>
          <p:cNvSpPr/>
          <p:nvPr/>
        </p:nvSpPr>
        <p:spPr>
          <a:xfrm flipH="false" flipV="false" rot="0">
            <a:off x="2957605" y="6426797"/>
            <a:ext cx="10519947" cy="1939329"/>
          </a:xfrm>
          <a:custGeom>
            <a:avLst/>
            <a:gdLst/>
            <a:ahLst/>
            <a:cxnLst/>
            <a:rect r="r" b="b" t="t" l="l"/>
            <a:pathLst>
              <a:path h="1939329" w="10519947">
                <a:moveTo>
                  <a:pt x="0" y="0"/>
                </a:moveTo>
                <a:lnTo>
                  <a:pt x="10519947" y="0"/>
                </a:lnTo>
                <a:lnTo>
                  <a:pt x="10519947" y="1939330"/>
                </a:lnTo>
                <a:lnTo>
                  <a:pt x="0" y="1939330"/>
                </a:lnTo>
                <a:lnTo>
                  <a:pt x="0" y="0"/>
                </a:lnTo>
                <a:close/>
              </a:path>
            </a:pathLst>
          </a:custGeom>
          <a:blipFill>
            <a:blip r:embed="rId2"/>
            <a:stretch>
              <a:fillRect l="0" t="0" r="0" b="0"/>
            </a:stretch>
          </a:blipFill>
        </p:spPr>
      </p:sp>
      <p:sp>
        <p:nvSpPr>
          <p:cNvPr name="TextBox 6" id="6"/>
          <p:cNvSpPr txBox="true"/>
          <p:nvPr/>
        </p:nvSpPr>
        <p:spPr>
          <a:xfrm rot="0">
            <a:off x="1350574" y="971550"/>
            <a:ext cx="6696470" cy="1161738"/>
          </a:xfrm>
          <a:prstGeom prst="rect">
            <a:avLst/>
          </a:prstGeom>
        </p:spPr>
        <p:txBody>
          <a:bodyPr anchor="t" rtlCol="false" tIns="0" lIns="0" bIns="0" rIns="0">
            <a:spAutoFit/>
          </a:bodyPr>
          <a:lstStyle/>
          <a:p>
            <a:pPr algn="l">
              <a:lnSpc>
                <a:spcPts val="8633"/>
              </a:lnSpc>
            </a:pPr>
            <a:r>
              <a:rPr lang="en-US" sz="7254">
                <a:solidFill>
                  <a:srgbClr val="FFFFFF"/>
                </a:solidFill>
                <a:latin typeface="Poppins Bold"/>
              </a:rPr>
              <a:t>CONCLUSION</a:t>
            </a:r>
          </a:p>
        </p:txBody>
      </p:sp>
      <p:sp>
        <p:nvSpPr>
          <p:cNvPr name="TextBox 7" id="7"/>
          <p:cNvSpPr txBox="true"/>
          <p:nvPr/>
        </p:nvSpPr>
        <p:spPr>
          <a:xfrm rot="0">
            <a:off x="634482" y="4021871"/>
            <a:ext cx="17653518" cy="2101201"/>
          </a:xfrm>
          <a:prstGeom prst="rect">
            <a:avLst/>
          </a:prstGeom>
        </p:spPr>
        <p:txBody>
          <a:bodyPr anchor="t" rtlCol="false" tIns="0" lIns="0" bIns="0" rIns="0">
            <a:spAutoFit/>
          </a:bodyPr>
          <a:lstStyle/>
          <a:p>
            <a:pPr algn="l" marL="431799" indent="-215899" lvl="1">
              <a:lnSpc>
                <a:spcPts val="2799"/>
              </a:lnSpc>
              <a:buFont typeface="Arial"/>
              <a:buChar char="•"/>
            </a:pPr>
            <a:r>
              <a:rPr lang="en-US" sz="1999">
                <a:solidFill>
                  <a:srgbClr val="000000"/>
                </a:solidFill>
                <a:latin typeface="Canva Sans Bold"/>
              </a:rPr>
              <a:t>Best Mo</a:t>
            </a:r>
            <a:r>
              <a:rPr lang="en-US" sz="1999">
                <a:solidFill>
                  <a:srgbClr val="000000"/>
                </a:solidFill>
                <a:latin typeface="Canva Sans Bold"/>
              </a:rPr>
              <a:t>del: Logistic Regression (slightly edges out Random Forest with marginally higher accuracy and overall consistent performance).</a:t>
            </a:r>
          </a:p>
          <a:p>
            <a:pPr algn="l" marL="431799" indent="-215899" lvl="1">
              <a:lnSpc>
                <a:spcPts val="2799"/>
              </a:lnSpc>
              <a:buFont typeface="Arial"/>
              <a:buChar char="•"/>
            </a:pPr>
            <a:r>
              <a:rPr lang="en-US" sz="1999">
                <a:solidFill>
                  <a:srgbClr val="000000"/>
                </a:solidFill>
                <a:latin typeface="Canva Sans Bold"/>
              </a:rPr>
              <a:t>Next Best Model: Random Forest (almost equivalent to Logistic Regression but with slightly lower accuracy).</a:t>
            </a:r>
          </a:p>
          <a:p>
            <a:pPr algn="l">
              <a:lnSpc>
                <a:spcPts val="2799"/>
              </a:lnSpc>
            </a:pPr>
          </a:p>
          <a:p>
            <a:pPr algn="l">
              <a:lnSpc>
                <a:spcPts val="2799"/>
              </a:lnSpc>
            </a:pPr>
            <a:r>
              <a:rPr lang="en-US" sz="1999">
                <a:solidFill>
                  <a:srgbClr val="000000"/>
                </a:solidFill>
                <a:latin typeface="Canva Sans Bold"/>
              </a:rPr>
              <a:t>Both Logistic Regression and Random Forest are suitable for deployment, but Logistic Regression's slight edge in accuracy makes it the preferred choice.</a:t>
            </a:r>
          </a:p>
          <a:p>
            <a:pPr algn="l">
              <a:lnSpc>
                <a:spcPts val="279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DAGI38MDUkk</dc:identifier>
  <dcterms:modified xsi:type="dcterms:W3CDTF">2011-08-01T06:04:30Z</dcterms:modified>
  <cp:revision>1</cp:revision>
  <dc:title>business presentation</dc:title>
</cp:coreProperties>
</file>