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udio/m4a" Extension="m4a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ollektif Bold" charset="1" panose="020B0604020101010102"/>
      <p:regular r:id="rId17"/>
    </p:embeddedFont>
    <p:embeddedFont>
      <p:font typeface="Canva Sans Bold" charset="1" panose="020B0803030501040103"/>
      <p:regular r:id="rId18"/>
    </p:embeddedFont>
    <p:embeddedFont>
      <p:font typeface="DM Sans Bold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DM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aAGH7Tfcq0w.m4a" Type="http://schemas.microsoft.com/office/2007/relationships/media"/><Relationship Id="rId12" Target="../media/aAGH7Tfcq0w.m4a" Type="http://schemas.openxmlformats.org/officeDocument/2006/relationships/audio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32039" y="1083809"/>
            <a:ext cx="13223922" cy="405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SALARY PREDICTIONS OF DATA PROFESSIONS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6251003" y="5874174"/>
            <a:ext cx="6125021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E6D73"/>
                </a:solidFill>
                <a:latin typeface="Canva Sans Bold"/>
              </a:rPr>
              <a:t>BY: SALEM ALKOUR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325841" y="7008141"/>
            <a:ext cx="36363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48CFAE"/>
                </a:solidFill>
                <a:latin typeface="Canva Sans Bold"/>
              </a:rPr>
              <a:t>DATE: 6/12/2024</a:t>
            </a:r>
          </a:p>
        </p:txBody>
      </p:sp>
      <p:pic>
        <p:nvPicPr>
          <p:cNvPr name="Picture 44" id="44">
            <a:hlinkClick action="ppaction://media"/>
          </p:cNvPr>
          <p:cNvPicPr>
            <a:picLocks noChangeAspect="true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>
                  <p14:trim st="833.3420" end="713.9930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629650" y="462915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cmd cmd="playFrom(0.0)">
              <p:cBhvr>
                <p:cTn/>
                <p:tgtEl>
                  <p:spTgt spid="44"/>
                </p:tgtEl>
              </p:cBhvr>
            </p:cmd>
            <p:audio>
              <p:cMediaNode vol="100000" showWhenStopped="false">
                <p:cTn/>
                <p:tgtEl>
                  <p:spTgt spid="44"/>
                </p:tgtEl>
              </p:cMediaNode>
            </p:audi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49599" y="3786664"/>
            <a:ext cx="9065711" cy="3561239"/>
          </a:xfrm>
          <a:custGeom>
            <a:avLst/>
            <a:gdLst/>
            <a:ahLst/>
            <a:cxnLst/>
            <a:rect r="r" b="b" t="t" l="l"/>
            <a:pathLst>
              <a:path h="3561239" w="9065711">
                <a:moveTo>
                  <a:pt x="0" y="0"/>
                </a:moveTo>
                <a:lnTo>
                  <a:pt x="9065711" y="0"/>
                </a:lnTo>
                <a:lnTo>
                  <a:pt x="9065711" y="3561239"/>
                </a:lnTo>
                <a:lnTo>
                  <a:pt x="0" y="3561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021161" y="1197101"/>
            <a:ext cx="6245679" cy="102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2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9599" y="2605235"/>
            <a:ext cx="15326497" cy="104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6"/>
              </a:lnSpc>
            </a:pPr>
            <a:r>
              <a:rPr lang="en-US" sz="3018">
                <a:solidFill>
                  <a:srgbClr val="FE6D73"/>
                </a:solidFill>
                <a:latin typeface="Canva Sans Bold"/>
              </a:rPr>
              <a:t>We found that the linear regression model had the best performance, with some of the tuning, the maximum r2-score is 0.954.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6067262" y="6648449"/>
            <a:ext cx="465072" cy="465072"/>
          </a:xfrm>
          <a:custGeom>
            <a:avLst/>
            <a:gdLst/>
            <a:ahLst/>
            <a:cxnLst/>
            <a:rect r="r" b="b" t="t" l="l"/>
            <a:pathLst>
              <a:path h="465072" w="465072">
                <a:moveTo>
                  <a:pt x="0" y="0"/>
                </a:moveTo>
                <a:lnTo>
                  <a:pt x="465072" y="0"/>
                </a:lnTo>
                <a:lnTo>
                  <a:pt x="465072" y="465072"/>
                </a:lnTo>
                <a:lnTo>
                  <a:pt x="0" y="465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6299798" y="5837164"/>
            <a:ext cx="5688403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E6D73"/>
                </a:solidFill>
                <a:latin typeface="DM Sans Bold"/>
              </a:rPr>
              <a:t> SALEM ALKOUR</a:t>
            </a:r>
          </a:p>
          <a:p>
            <a:pPr algn="ctr">
              <a:lnSpc>
                <a:spcPts val="3300"/>
              </a:lnSpc>
            </a:pP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linkedin.com/in/salemalkour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89517">
            <a:off x="11141011" y="-2547904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363399" y="-2245196"/>
            <a:ext cx="4513529" cy="5732290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698260" y="-1911938"/>
            <a:ext cx="4436830" cy="557625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5074738" y="-1583993"/>
            <a:ext cx="4285634" cy="5386230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5472849" y="-1306360"/>
            <a:ext cx="4130111" cy="519076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5925971" y="-833734"/>
            <a:ext cx="3828231" cy="481136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6380510" y="-341307"/>
            <a:ext cx="3511897" cy="4388810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6935629" y="222671"/>
            <a:ext cx="2956641" cy="373572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598384" y="880250"/>
            <a:ext cx="2357636" cy="291384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380301" y="1392511"/>
            <a:ext cx="7127606" cy="103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FE6D73"/>
                </a:solidFill>
                <a:latin typeface="Kollektif Bold"/>
              </a:rPr>
              <a:t>INTRODUCTION:</a:t>
            </a:r>
          </a:p>
        </p:txBody>
      </p:sp>
      <p:grpSp>
        <p:nvGrpSpPr>
          <p:cNvPr name="Group 14" id="14"/>
          <p:cNvGrpSpPr/>
          <p:nvPr/>
        </p:nvGrpSpPr>
        <p:grpSpPr>
          <a:xfrm rot="8100000">
            <a:off x="-2327398" y="8850339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-2789403" y="6462574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-3008230" y="624862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-3194989" y="606902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380301" y="2859642"/>
            <a:ext cx="13468409" cy="602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22" indent="-313061" lvl="1">
              <a:lnSpc>
                <a:spcPts val="5597"/>
              </a:lnSpc>
              <a:buFont typeface="Arial"/>
              <a:buChar char="•"/>
            </a:pPr>
            <a:r>
              <a:rPr lang="en-US" sz="2900">
                <a:solidFill>
                  <a:srgbClr val="227C9D"/>
                </a:solidFill>
                <a:latin typeface="Canva Sans Bold"/>
              </a:rPr>
              <a:t>Welcome to the machine Learning Intership</a:t>
            </a:r>
          </a:p>
          <a:p>
            <a:pPr algn="just" marL="626122" indent="-313061" lvl="1">
              <a:lnSpc>
                <a:spcPts val="5597"/>
              </a:lnSpc>
              <a:buFont typeface="Arial"/>
              <a:buChar char="•"/>
            </a:pPr>
            <a:r>
              <a:rPr lang="en-US" sz="2900">
                <a:solidFill>
                  <a:srgbClr val="227C9D"/>
                </a:solidFill>
                <a:latin typeface="Canva Sans Bold"/>
              </a:rPr>
              <a:t>Focus on predicting the salaries of data professionals.</a:t>
            </a:r>
          </a:p>
          <a:p>
            <a:pPr algn="just" marL="626122" indent="-313061" lvl="1">
              <a:lnSpc>
                <a:spcPts val="5597"/>
              </a:lnSpc>
              <a:buFont typeface="Arial"/>
              <a:buChar char="•"/>
            </a:pPr>
            <a:r>
              <a:rPr lang="en-US" sz="2900">
                <a:solidFill>
                  <a:srgbClr val="227C9D"/>
                </a:solidFill>
                <a:latin typeface="Canva Sans Bold"/>
              </a:rPr>
              <a:t>Gain hands-on experience in Data Analysis (EDA), Feature Engineering, Data Preprocessing and machine learning model development.</a:t>
            </a:r>
          </a:p>
          <a:p>
            <a:pPr algn="just" marL="626122" indent="-313061" lvl="1">
              <a:lnSpc>
                <a:spcPts val="5597"/>
              </a:lnSpc>
              <a:buFont typeface="Arial"/>
              <a:buChar char="•"/>
            </a:pPr>
            <a:r>
              <a:rPr lang="en-US" sz="2900">
                <a:solidFill>
                  <a:srgbClr val="227C9D"/>
                </a:solidFill>
                <a:latin typeface="Canva Sans Bold"/>
              </a:rPr>
              <a:t>Our goal is to predict salaries based on dataset.</a:t>
            </a:r>
          </a:p>
          <a:p>
            <a:pPr algn="just">
              <a:lnSpc>
                <a:spcPts val="5597"/>
              </a:lnSpc>
            </a:pPr>
          </a:p>
          <a:p>
            <a:pPr algn="just">
              <a:lnSpc>
                <a:spcPts val="5597"/>
              </a:lnSpc>
            </a:pPr>
          </a:p>
          <a:p>
            <a:pPr algn="ctr" marL="0" indent="0" lvl="0">
              <a:lnSpc>
                <a:spcPts val="10035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272713" y="5241779"/>
            <a:ext cx="1198289" cy="630733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9436079" y="5241779"/>
            <a:ext cx="1116890" cy="9653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6895410" y="5241779"/>
            <a:ext cx="1116262" cy="9653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1977376" y="5241779"/>
            <a:ext cx="1097212" cy="9625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930152" y="5492103"/>
            <a:ext cx="1424407" cy="1424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71003" y="4529575"/>
            <a:ext cx="1424407" cy="14244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011672" y="5494903"/>
            <a:ext cx="1424407" cy="14244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52969" y="4529575"/>
            <a:ext cx="1424407" cy="14244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74588" y="5492103"/>
            <a:ext cx="1424407" cy="14244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5343984" y="1028700"/>
            <a:ext cx="8310265" cy="102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2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PROJECT PROCESS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21195" y="7083795"/>
            <a:ext cx="2056237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Exploratory Data Analysis (EDA)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30152" y="58896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479876" y="492713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999215" y="5903985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565426" y="491281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087150" y="58896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170918" y="3495003"/>
            <a:ext cx="204232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67" strike="noStrike" u="none">
                <a:solidFill>
                  <a:srgbClr val="545454"/>
                </a:solidFill>
                <a:latin typeface="DM Sans Bold"/>
              </a:rPr>
              <a:t>Feature Engineering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706652" y="7083795"/>
            <a:ext cx="204232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67" strike="noStrike" u="none">
                <a:solidFill>
                  <a:srgbClr val="545454"/>
                </a:solidFill>
                <a:latin typeface="DM Sans Bold"/>
              </a:rPr>
              <a:t>Data Preprocessing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023048" y="3246008"/>
            <a:ext cx="250916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67" strike="noStrike" u="none">
                <a:solidFill>
                  <a:srgbClr val="545454"/>
                </a:solidFill>
                <a:latin typeface="DM Sans Bold"/>
              </a:rPr>
              <a:t>Machine Learning Model Development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78193" y="7083795"/>
            <a:ext cx="204232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67" strike="noStrike" u="none">
                <a:solidFill>
                  <a:srgbClr val="545454"/>
                </a:solidFill>
                <a:latin typeface="DM Sans Bold"/>
              </a:rPr>
              <a:t>Model Evaluation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93334" y="1019175"/>
            <a:ext cx="11772694" cy="103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DATA SET OVERVIEW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02121" y="3563711"/>
            <a:ext cx="11922941" cy="2121979"/>
          </a:xfrm>
          <a:custGeom>
            <a:avLst/>
            <a:gdLst/>
            <a:ahLst/>
            <a:cxnLst/>
            <a:rect r="r" b="b" t="t" l="l"/>
            <a:pathLst>
              <a:path h="2121979" w="11922941">
                <a:moveTo>
                  <a:pt x="0" y="0"/>
                </a:moveTo>
                <a:lnTo>
                  <a:pt x="11922941" y="0"/>
                </a:lnTo>
                <a:lnTo>
                  <a:pt x="11922941" y="2121979"/>
                </a:lnTo>
                <a:lnTo>
                  <a:pt x="0" y="2121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25713" y="2899671"/>
            <a:ext cx="2261533" cy="66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27"/>
              </a:lnSpc>
              <a:spcBef>
                <a:spcPct val="0"/>
              </a:spcBef>
            </a:pPr>
            <a:r>
              <a:rPr lang="en-US" sz="3876">
                <a:solidFill>
                  <a:srgbClr val="000000"/>
                </a:solidFill>
                <a:latin typeface="Canva Sans Bold"/>
              </a:rPr>
              <a:t>Columns: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121" y="6026826"/>
            <a:ext cx="6526487" cy="63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>
                <a:solidFill>
                  <a:srgbClr val="000000"/>
                </a:solidFill>
                <a:latin typeface="Canva Sans Bold"/>
              </a:rPr>
              <a:t>Our target variable: SALARY</a:t>
            </a:r>
          </a:p>
        </p:txBody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5238" y="4840586"/>
            <a:ext cx="4491249" cy="2870695"/>
          </a:xfrm>
          <a:custGeom>
            <a:avLst/>
            <a:gdLst/>
            <a:ahLst/>
            <a:cxnLst/>
            <a:rect r="r" b="b" t="t" l="l"/>
            <a:pathLst>
              <a:path h="2870695" w="4491249">
                <a:moveTo>
                  <a:pt x="0" y="0"/>
                </a:moveTo>
                <a:lnTo>
                  <a:pt x="4491249" y="0"/>
                </a:lnTo>
                <a:lnTo>
                  <a:pt x="4491249" y="2870696"/>
                </a:lnTo>
                <a:lnTo>
                  <a:pt x="0" y="28706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65214" y="4904257"/>
            <a:ext cx="3393052" cy="2807025"/>
          </a:xfrm>
          <a:custGeom>
            <a:avLst/>
            <a:gdLst/>
            <a:ahLst/>
            <a:cxnLst/>
            <a:rect r="r" b="b" t="t" l="l"/>
            <a:pathLst>
              <a:path h="2807025" w="3393052">
                <a:moveTo>
                  <a:pt x="0" y="0"/>
                </a:moveTo>
                <a:lnTo>
                  <a:pt x="3393053" y="0"/>
                </a:lnTo>
                <a:lnTo>
                  <a:pt x="3393053" y="2807025"/>
                </a:lnTo>
                <a:lnTo>
                  <a:pt x="0" y="28070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96994" y="4904257"/>
            <a:ext cx="3781484" cy="2807025"/>
          </a:xfrm>
          <a:custGeom>
            <a:avLst/>
            <a:gdLst/>
            <a:ahLst/>
            <a:cxnLst/>
            <a:rect r="r" b="b" t="t" l="l"/>
            <a:pathLst>
              <a:path h="2807025" w="3781484">
                <a:moveTo>
                  <a:pt x="0" y="0"/>
                </a:moveTo>
                <a:lnTo>
                  <a:pt x="3781484" y="0"/>
                </a:lnTo>
                <a:lnTo>
                  <a:pt x="3781484" y="2807025"/>
                </a:lnTo>
                <a:lnTo>
                  <a:pt x="0" y="28070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19175"/>
            <a:ext cx="16230600" cy="103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00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EXPLORATORY DATA ANALYSIS (EDA)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4594" y="2284485"/>
            <a:ext cx="5894312" cy="66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9">
                <a:solidFill>
                  <a:srgbClr val="FE6D73"/>
                </a:solidFill>
                <a:latin typeface="Canva Sans Bold"/>
              </a:rPr>
              <a:t>Visualize data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35238" y="3188567"/>
            <a:ext cx="15145618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8CFAE"/>
                </a:solidFill>
                <a:latin typeface="Canva Sans Bold"/>
              </a:rPr>
              <a:t> We used libraries like Matplotlib and Seaborn to understand the trends and relationships within the data.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  <p:transition spd="fast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585168" y="5454241"/>
            <a:ext cx="11859052" cy="1463390"/>
          </a:xfrm>
          <a:custGeom>
            <a:avLst/>
            <a:gdLst/>
            <a:ahLst/>
            <a:cxnLst/>
            <a:rect r="r" b="b" t="t" l="l"/>
            <a:pathLst>
              <a:path h="1463390" w="11859052">
                <a:moveTo>
                  <a:pt x="0" y="0"/>
                </a:moveTo>
                <a:lnTo>
                  <a:pt x="11859052" y="0"/>
                </a:lnTo>
                <a:lnTo>
                  <a:pt x="11859052" y="1463389"/>
                </a:lnTo>
                <a:lnTo>
                  <a:pt x="0" y="1463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813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019175"/>
            <a:ext cx="16230600" cy="103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FEATURE ENGINEERING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24859" y="2876710"/>
            <a:ext cx="14743848" cy="647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8"/>
              </a:lnSpc>
            </a:pPr>
            <a:r>
              <a:rPr lang="en-US" sz="3741">
                <a:solidFill>
                  <a:srgbClr val="FE6D73"/>
                </a:solidFill>
                <a:latin typeface="Canva Sans Bold"/>
              </a:rPr>
              <a:t>Create new features or transform existing ones that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24859" y="3775458"/>
            <a:ext cx="15140843" cy="1221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711" indent="-316355" lvl="1">
              <a:lnSpc>
                <a:spcPts val="5069"/>
              </a:lnSpc>
              <a:buFont typeface="Arial"/>
              <a:buChar char="•"/>
            </a:pPr>
            <a:r>
              <a:rPr lang="en-US" sz="2930">
                <a:solidFill>
                  <a:srgbClr val="48CFAE"/>
                </a:solidFill>
                <a:latin typeface="Canva Sans Bold"/>
              </a:rPr>
              <a:t>While analyzing the data, we discovered that we can create a new column called </a:t>
            </a:r>
            <a:r>
              <a:rPr lang="en-US" sz="2930">
                <a:solidFill>
                  <a:srgbClr val="FFCB77"/>
                </a:solidFill>
                <a:latin typeface="Canva Sans Bold"/>
              </a:rPr>
              <a:t>Total EXP</a:t>
            </a:r>
            <a:r>
              <a:rPr lang="en-US" sz="2930">
                <a:solidFill>
                  <a:srgbClr val="48CFAE"/>
                </a:solidFill>
                <a:latin typeface="Canva Sans Bold"/>
              </a:rPr>
              <a:t> that contains the past and current experience of the employee.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95390" y="5496672"/>
            <a:ext cx="9309100" cy="1194203"/>
          </a:xfrm>
          <a:custGeom>
            <a:avLst/>
            <a:gdLst/>
            <a:ahLst/>
            <a:cxnLst/>
            <a:rect r="r" b="b" t="t" l="l"/>
            <a:pathLst>
              <a:path h="1194203" w="9309100">
                <a:moveTo>
                  <a:pt x="0" y="0"/>
                </a:moveTo>
                <a:lnTo>
                  <a:pt x="9309100" y="0"/>
                </a:lnTo>
                <a:lnTo>
                  <a:pt x="9309100" y="1194203"/>
                </a:lnTo>
                <a:lnTo>
                  <a:pt x="0" y="11942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4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095390" y="7015671"/>
            <a:ext cx="9309100" cy="1490342"/>
          </a:xfrm>
          <a:custGeom>
            <a:avLst/>
            <a:gdLst/>
            <a:ahLst/>
            <a:cxnLst/>
            <a:rect r="r" b="b" t="t" l="l"/>
            <a:pathLst>
              <a:path h="1490342" w="9309100">
                <a:moveTo>
                  <a:pt x="0" y="0"/>
                </a:moveTo>
                <a:lnTo>
                  <a:pt x="9309100" y="0"/>
                </a:lnTo>
                <a:lnTo>
                  <a:pt x="9309100" y="1490342"/>
                </a:lnTo>
                <a:lnTo>
                  <a:pt x="0" y="1490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5602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-652122" y="1386303"/>
            <a:ext cx="16230600" cy="103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DATA PREPROCESSING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09176" y="2568688"/>
            <a:ext cx="11896825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FE6D73"/>
                </a:solidFill>
                <a:latin typeface="Canva Sans Bold"/>
              </a:rPr>
              <a:t>Prepare data for model training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09176" y="3542143"/>
            <a:ext cx="10343802" cy="172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8CFAE"/>
                </a:solidFill>
                <a:latin typeface="Canva Sans Bold"/>
              </a:rPr>
              <a:t>missing values 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8CFAE"/>
                </a:solidFill>
                <a:latin typeface="Canva Sans Bold"/>
              </a:rPr>
              <a:t>encode categorical variable </a:t>
            </a:r>
          </a:p>
          <a:p>
            <a:pPr algn="l" marL="712480" indent="-356240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8CFAE"/>
                </a:solidFill>
                <a:latin typeface="Canva Sans Bold"/>
              </a:rPr>
              <a:t>scale features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5129" y="1410236"/>
            <a:ext cx="14465466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MACINE LEARNING MODEL DEVELOPMENT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58234" y="3982697"/>
            <a:ext cx="6046286" cy="1027869"/>
            <a:chOff x="0" y="0"/>
            <a:chExt cx="8061715" cy="137049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599471" y="375154"/>
              <a:ext cx="6659487" cy="712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FFFFFF"/>
                  </a:solidFill>
                  <a:latin typeface="Kollektif Bold"/>
                </a:rPr>
                <a:t>LINEAR REGRESSION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58234" y="6610325"/>
            <a:ext cx="6046286" cy="1027869"/>
            <a:chOff x="0" y="0"/>
            <a:chExt cx="8061715" cy="137049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23182" y="324354"/>
              <a:ext cx="7082546" cy="712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3500" strike="noStrike" u="none">
                  <a:solidFill>
                    <a:srgbClr val="FFFFFF"/>
                  </a:solidFill>
                  <a:latin typeface="Kollektif Bold"/>
                </a:rPr>
                <a:t>POLYNOMIALFEATURES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458234" y="5296511"/>
            <a:ext cx="6046286" cy="1027869"/>
            <a:chOff x="0" y="0"/>
            <a:chExt cx="1592438" cy="2707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286817" y="5537395"/>
            <a:ext cx="4389121" cy="53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FFFFFF"/>
                </a:solidFill>
                <a:latin typeface="Kollektif Bold"/>
              </a:rPr>
              <a:t>SUPPORT VECTOR </a:t>
            </a:r>
          </a:p>
        </p:txBody>
      </p:sp>
      <p:grpSp>
        <p:nvGrpSpPr>
          <p:cNvPr name="Group 20" id="20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2458234" y="2813662"/>
            <a:ext cx="936873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FE6D73"/>
                </a:solidFill>
                <a:latin typeface="Canva Sans Bold"/>
              </a:rPr>
              <a:t>Train various regression models :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213074" y="6610325"/>
            <a:ext cx="6046286" cy="1027869"/>
            <a:chOff x="0" y="0"/>
            <a:chExt cx="8061715" cy="1370492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1722685" y="324354"/>
              <a:ext cx="4967250" cy="712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Kollektif Bold"/>
                </a:rPr>
                <a:t>CATBOOST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213074" y="5296511"/>
            <a:ext cx="6046286" cy="1027869"/>
            <a:chOff x="0" y="0"/>
            <a:chExt cx="8061715" cy="1370492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956481" y="324354"/>
              <a:ext cx="4499658" cy="712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Kollektif Bold"/>
                </a:rPr>
                <a:t>XGBOOST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213074" y="3982697"/>
            <a:ext cx="6046286" cy="1027869"/>
            <a:chOff x="0" y="0"/>
            <a:chExt cx="8061715" cy="1370492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9525"/>
                <a:ext cx="1592438" cy="2802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5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1810729" y="324354"/>
              <a:ext cx="4989516" cy="712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3500" strike="noStrike" u="none">
                  <a:solidFill>
                    <a:srgbClr val="FFFFFF"/>
                  </a:solidFill>
                  <a:latin typeface="Kollektif Bold"/>
                </a:rPr>
                <a:t>LIGHTGBM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458234" y="7924139"/>
            <a:ext cx="6046286" cy="1027869"/>
            <a:chOff x="0" y="0"/>
            <a:chExt cx="8061715" cy="1370492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186617" y="324354"/>
              <a:ext cx="7706001" cy="712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Kollektif Bold"/>
                </a:rPr>
                <a:t>DECISIONTREEREGRESSOR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213074" y="7924139"/>
            <a:ext cx="6046286" cy="1027869"/>
            <a:chOff x="0" y="0"/>
            <a:chExt cx="1592438" cy="27071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9672111" y="8165023"/>
            <a:ext cx="5128213" cy="53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Kollektif Bold"/>
              </a:rPr>
              <a:t>RANDOM FOREST 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5302" y="1083809"/>
            <a:ext cx="8957366" cy="102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2"/>
              </a:lnSpc>
            </a:pPr>
            <a:r>
              <a:rPr lang="en-US" sz="6800">
                <a:solidFill>
                  <a:srgbClr val="227C9D"/>
                </a:solidFill>
                <a:latin typeface="Kollektif Bold"/>
              </a:rPr>
              <a:t>MODEL EVALUATION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18180" y="3105682"/>
            <a:ext cx="2519302" cy="251930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92980" y="3095918"/>
            <a:ext cx="2538830" cy="25388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333885" y="3156117"/>
            <a:ext cx="2418432" cy="241843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801062" y="5794654"/>
            <a:ext cx="2708433" cy="460434"/>
            <a:chOff x="0" y="0"/>
            <a:chExt cx="3611243" cy="61391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268533" y="162792"/>
              <a:ext cx="2983115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7"/>
                </a:lnSpc>
              </a:pPr>
              <a:r>
                <a:rPr lang="en-US" sz="1567">
                  <a:solidFill>
                    <a:srgbClr val="FFFFFF"/>
                  </a:solidFill>
                  <a:latin typeface="Kollektif Bold"/>
                </a:rPr>
                <a:t>LINEAR REGRESSION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167965" y="5794654"/>
            <a:ext cx="2708433" cy="460434"/>
            <a:chOff x="0" y="0"/>
            <a:chExt cx="3611243" cy="613911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279154" y="140036"/>
              <a:ext cx="3172625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 strike="noStrike" u="none">
                  <a:solidFill>
                    <a:srgbClr val="FFFFFF"/>
                  </a:solidFill>
                  <a:latin typeface="Kollektif Bold"/>
                </a:rPr>
                <a:t>POLYNOMIALFEATURES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985870" y="5794654"/>
            <a:ext cx="2708433" cy="460434"/>
            <a:chOff x="0" y="0"/>
            <a:chExt cx="3611243" cy="613911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135357" y="0"/>
                    </a:moveTo>
                    <a:lnTo>
                      <a:pt x="1457080" y="0"/>
                    </a:lnTo>
                    <a:cubicBezTo>
                      <a:pt x="1492979" y="0"/>
                      <a:pt x="1527408" y="14261"/>
                      <a:pt x="1552792" y="39645"/>
                    </a:cubicBezTo>
                    <a:cubicBezTo>
                      <a:pt x="1578177" y="65030"/>
                      <a:pt x="1592438" y="99458"/>
                      <a:pt x="1592438" y="135357"/>
                    </a:cubicBezTo>
                    <a:lnTo>
                      <a:pt x="1592438" y="135357"/>
                    </a:lnTo>
                    <a:cubicBezTo>
                      <a:pt x="1592438" y="171256"/>
                      <a:pt x="1578177" y="205685"/>
                      <a:pt x="1552792" y="231069"/>
                    </a:cubicBezTo>
                    <a:cubicBezTo>
                      <a:pt x="1527408" y="256454"/>
                      <a:pt x="1492979" y="270714"/>
                      <a:pt x="1457080" y="270714"/>
                    </a:cubicBezTo>
                    <a:lnTo>
                      <a:pt x="135357" y="270714"/>
                    </a:lnTo>
                    <a:cubicBezTo>
                      <a:pt x="99458" y="270714"/>
                      <a:pt x="65030" y="256454"/>
                      <a:pt x="39645" y="231069"/>
                    </a:cubicBezTo>
                    <a:cubicBezTo>
                      <a:pt x="14261" y="205685"/>
                      <a:pt x="0" y="171256"/>
                      <a:pt x="0" y="135357"/>
                    </a:cubicBezTo>
                    <a:lnTo>
                      <a:pt x="0" y="135357"/>
                    </a:lnTo>
                    <a:cubicBezTo>
                      <a:pt x="0" y="99458"/>
                      <a:pt x="14261" y="65030"/>
                      <a:pt x="39645" y="39645"/>
                    </a:cubicBezTo>
                    <a:cubicBezTo>
                      <a:pt x="65030" y="14261"/>
                      <a:pt x="99458" y="0"/>
                      <a:pt x="135357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94885" y="140036"/>
              <a:ext cx="2621474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 strike="noStrike" u="none">
                  <a:solidFill>
                    <a:srgbClr val="FFFFFF"/>
                  </a:solidFill>
                  <a:latin typeface="Kollektif Bold"/>
                </a:rPr>
                <a:t>SUPPORT VECTOR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170677" y="9114334"/>
            <a:ext cx="2708433" cy="460434"/>
            <a:chOff x="0" y="0"/>
            <a:chExt cx="3611243" cy="613911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771676" y="140036"/>
              <a:ext cx="2225078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>
                  <a:solidFill>
                    <a:srgbClr val="FFFFFF"/>
                  </a:solidFill>
                  <a:latin typeface="Kollektif Bold"/>
                </a:rPr>
                <a:t>CATBOOST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985973" y="9114334"/>
            <a:ext cx="2708433" cy="460434"/>
            <a:chOff x="0" y="0"/>
            <a:chExt cx="3611243" cy="613911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876405" y="140036"/>
              <a:ext cx="2015621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>
                  <a:solidFill>
                    <a:srgbClr val="FFFFFF"/>
                  </a:solidFill>
                  <a:latin typeface="Kollektif Bold"/>
                </a:rPr>
                <a:t>XGBOOST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801269" y="9114334"/>
            <a:ext cx="2708433" cy="460434"/>
            <a:chOff x="0" y="0"/>
            <a:chExt cx="3611243" cy="613911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9525"/>
                <a:ext cx="1592438" cy="2802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5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811116" y="140036"/>
              <a:ext cx="2235053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 strike="noStrike" u="none">
                  <a:solidFill>
                    <a:srgbClr val="FFFFFF"/>
                  </a:solidFill>
                  <a:latin typeface="Kollektif Bold"/>
                </a:rPr>
                <a:t>LIGHTGBM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4355382" y="5794654"/>
            <a:ext cx="2708433" cy="460434"/>
            <a:chOff x="0" y="0"/>
            <a:chExt cx="3611243" cy="613911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83595" y="140036"/>
              <a:ext cx="3451901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>
                  <a:solidFill>
                    <a:srgbClr val="FFFFFF"/>
                  </a:solidFill>
                  <a:latin typeface="Kollektif Bold"/>
                </a:rPr>
                <a:t>DECISIONTREEREGRESSOR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4355382" y="9028083"/>
            <a:ext cx="2708433" cy="460434"/>
            <a:chOff x="0" y="0"/>
            <a:chExt cx="3611243" cy="613911"/>
          </a:xfrm>
        </p:grpSpPr>
        <p:grpSp>
          <p:nvGrpSpPr>
            <p:cNvPr name="Group 60" id="60"/>
            <p:cNvGrpSpPr/>
            <p:nvPr/>
          </p:nvGrpSpPr>
          <p:grpSpPr>
            <a:xfrm rot="0">
              <a:off x="0" y="0"/>
              <a:ext cx="3611243" cy="613911"/>
              <a:chOff x="0" y="0"/>
              <a:chExt cx="1592438" cy="270714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135357" y="0"/>
                    </a:moveTo>
                    <a:lnTo>
                      <a:pt x="1457080" y="0"/>
                    </a:lnTo>
                    <a:cubicBezTo>
                      <a:pt x="1492979" y="0"/>
                      <a:pt x="1527408" y="14261"/>
                      <a:pt x="1552792" y="39645"/>
                    </a:cubicBezTo>
                    <a:cubicBezTo>
                      <a:pt x="1578177" y="65030"/>
                      <a:pt x="1592438" y="99458"/>
                      <a:pt x="1592438" y="135357"/>
                    </a:cubicBezTo>
                    <a:lnTo>
                      <a:pt x="1592438" y="135357"/>
                    </a:lnTo>
                    <a:cubicBezTo>
                      <a:pt x="1592438" y="171256"/>
                      <a:pt x="1578177" y="205685"/>
                      <a:pt x="1552792" y="231069"/>
                    </a:cubicBezTo>
                    <a:cubicBezTo>
                      <a:pt x="1527408" y="256454"/>
                      <a:pt x="1492979" y="270714"/>
                      <a:pt x="1457080" y="270714"/>
                    </a:cubicBezTo>
                    <a:lnTo>
                      <a:pt x="135357" y="270714"/>
                    </a:lnTo>
                    <a:cubicBezTo>
                      <a:pt x="99458" y="270714"/>
                      <a:pt x="65030" y="256454"/>
                      <a:pt x="39645" y="231069"/>
                    </a:cubicBezTo>
                    <a:cubicBezTo>
                      <a:pt x="14261" y="205685"/>
                      <a:pt x="0" y="171256"/>
                      <a:pt x="0" y="135357"/>
                    </a:cubicBezTo>
                    <a:lnTo>
                      <a:pt x="0" y="135357"/>
                    </a:lnTo>
                    <a:cubicBezTo>
                      <a:pt x="0" y="99458"/>
                      <a:pt x="14261" y="65030"/>
                      <a:pt x="39645" y="39645"/>
                    </a:cubicBezTo>
                    <a:cubicBezTo>
                      <a:pt x="65030" y="14261"/>
                      <a:pt x="99458" y="0"/>
                      <a:pt x="135357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63" id="63"/>
            <p:cNvSpPr txBox="true"/>
            <p:nvPr/>
          </p:nvSpPr>
          <p:spPr>
            <a:xfrm rot="0">
              <a:off x="274167" y="140036"/>
              <a:ext cx="3062909" cy="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67"/>
                </a:lnSpc>
                <a:spcBef>
                  <a:spcPct val="0"/>
                </a:spcBef>
              </a:pPr>
              <a:r>
                <a:rPr lang="en-US" sz="1567">
                  <a:solidFill>
                    <a:srgbClr val="FFFFFF"/>
                  </a:solidFill>
                  <a:latin typeface="Kollektif Bold"/>
                </a:rPr>
                <a:t>RANDOM FOREST </a:t>
              </a:r>
            </a:p>
          </p:txBody>
        </p:sp>
      </p:grpSp>
      <p:pic>
        <p:nvPicPr>
          <p:cNvPr name="Picture 64" id="6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94607" y="6434283"/>
            <a:ext cx="2519302" cy="2519302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447093" y="3095918"/>
            <a:ext cx="2538830" cy="2538830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124322" y="6484718"/>
            <a:ext cx="2418432" cy="2418432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99155" y="6484718"/>
            <a:ext cx="2418432" cy="2418432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251540" y="6424519"/>
            <a:ext cx="2538830" cy="2538830"/>
          </a:xfrm>
          <a:prstGeom prst="rect">
            <a:avLst/>
          </a:prstGeom>
        </p:spPr>
      </p:pic>
      <p:sp>
        <p:nvSpPr>
          <p:cNvPr name="TextBox 69" id="69"/>
          <p:cNvSpPr txBox="true"/>
          <p:nvPr/>
        </p:nvSpPr>
        <p:spPr>
          <a:xfrm rot="0">
            <a:off x="4175302" y="1939804"/>
            <a:ext cx="8752464" cy="569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3"/>
              </a:lnSpc>
            </a:pPr>
            <a:r>
              <a:rPr lang="en-US" sz="3302">
                <a:solidFill>
                  <a:srgbClr val="FE6D73"/>
                </a:solidFill>
                <a:latin typeface="Canva Sans Bold"/>
              </a:rPr>
              <a:t> Evaluate model using MAE, MSE, RMSE, R2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4275658" y="2550284"/>
            <a:ext cx="3102173" cy="35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7390" indent="-228695" lvl="1">
              <a:lnSpc>
                <a:spcPts val="2965"/>
              </a:lnSpc>
              <a:buFont typeface="Arial"/>
              <a:buChar char="•"/>
            </a:pPr>
            <a:r>
              <a:rPr lang="en-US" sz="2118">
                <a:solidFill>
                  <a:srgbClr val="48CFAE"/>
                </a:solidFill>
                <a:latin typeface="Canva Sans"/>
              </a:rPr>
              <a:t>Example of R2-score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DAGH6NWnYHs</dc:identifier>
  <dcterms:modified xsi:type="dcterms:W3CDTF">2011-08-01T06:04:30Z</dcterms:modified>
  <cp:revision>1</cp:revision>
  <dc:title>Salary Predictions of Data Professions - SALEM ALKOUR</dc:title>
</cp:coreProperties>
</file>