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61" r:id="rId3"/>
    <p:sldId id="257"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1" autoAdjust="0"/>
  </p:normalViewPr>
  <p:slideViewPr>
    <p:cSldViewPr snapToGrid="0">
      <p:cViewPr varScale="1">
        <p:scale>
          <a:sx n="48" d="100"/>
          <a:sy n="48" d="100"/>
        </p:scale>
        <p:origin x="88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15D3F-AB04-40CE-8DCA-BD1C26BF06FB}"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19A0FB65-C2C3-495C-98C6-754AB4186E9F}">
      <dgm:prSet/>
      <dgm:spPr/>
      <dgm:t>
        <a:bodyPr/>
        <a:lstStyle/>
        <a:p>
          <a:pPr>
            <a:lnSpc>
              <a:spcPct val="100000"/>
            </a:lnSpc>
          </a:pPr>
          <a:r>
            <a:rPr lang="en-US"/>
            <a:t>Preparing the Dataset</a:t>
          </a:r>
          <a:endParaRPr lang="en-US" dirty="0"/>
        </a:p>
      </dgm:t>
    </dgm:pt>
    <dgm:pt modelId="{12962B0E-3BA0-4284-9501-40297C5EF69F}" type="parTrans" cxnId="{C9C84F74-14CF-41B6-8858-447419B9FFF1}">
      <dgm:prSet/>
      <dgm:spPr/>
      <dgm:t>
        <a:bodyPr/>
        <a:lstStyle/>
        <a:p>
          <a:endParaRPr lang="en-US"/>
        </a:p>
      </dgm:t>
    </dgm:pt>
    <dgm:pt modelId="{4899FCD1-63AE-49B9-A028-5F1ABD73138B}" type="sibTrans" cxnId="{C9C84F74-14CF-41B6-8858-447419B9FFF1}">
      <dgm:prSet/>
      <dgm:spPr/>
      <dgm:t>
        <a:bodyPr/>
        <a:lstStyle/>
        <a:p>
          <a:pPr>
            <a:lnSpc>
              <a:spcPct val="100000"/>
            </a:lnSpc>
          </a:pPr>
          <a:endParaRPr lang="en-US"/>
        </a:p>
      </dgm:t>
    </dgm:pt>
    <dgm:pt modelId="{431B1B19-7458-48D6-BECA-1EBF55B55AF6}">
      <dgm:prSet/>
      <dgm:spPr/>
      <dgm:t>
        <a:bodyPr/>
        <a:lstStyle/>
        <a:p>
          <a:pPr>
            <a:lnSpc>
              <a:spcPct val="100000"/>
            </a:lnSpc>
          </a:pPr>
          <a:r>
            <a:rPr lang="en-US"/>
            <a:t>Data Preprocessing</a:t>
          </a:r>
        </a:p>
      </dgm:t>
    </dgm:pt>
    <dgm:pt modelId="{989278A2-E626-4A87-B6EB-9C3168083C3F}" type="parTrans" cxnId="{88A193A7-1404-47FF-B6AA-B6A50F7137ED}">
      <dgm:prSet/>
      <dgm:spPr/>
      <dgm:t>
        <a:bodyPr/>
        <a:lstStyle/>
        <a:p>
          <a:endParaRPr lang="en-US"/>
        </a:p>
      </dgm:t>
    </dgm:pt>
    <dgm:pt modelId="{4B9089DF-4E9B-4C47-A3FE-3340715B4F29}" type="sibTrans" cxnId="{88A193A7-1404-47FF-B6AA-B6A50F7137ED}">
      <dgm:prSet/>
      <dgm:spPr/>
      <dgm:t>
        <a:bodyPr/>
        <a:lstStyle/>
        <a:p>
          <a:pPr>
            <a:lnSpc>
              <a:spcPct val="100000"/>
            </a:lnSpc>
          </a:pPr>
          <a:endParaRPr lang="en-US"/>
        </a:p>
      </dgm:t>
    </dgm:pt>
    <dgm:pt modelId="{BBC4F2B2-9063-4ED2-9762-2E5BD643B402}">
      <dgm:prSet/>
      <dgm:spPr/>
      <dgm:t>
        <a:bodyPr/>
        <a:lstStyle/>
        <a:p>
          <a:pPr>
            <a:lnSpc>
              <a:spcPct val="100000"/>
            </a:lnSpc>
          </a:pPr>
          <a:r>
            <a:rPr lang="en-US" dirty="0"/>
            <a:t>Multinomial Naive Bayes </a:t>
          </a:r>
        </a:p>
      </dgm:t>
    </dgm:pt>
    <dgm:pt modelId="{4A85C6C1-2634-4B70-9763-4A8FB9A68A68}" type="parTrans" cxnId="{7C7723E0-B100-42AD-9D50-E204908D7279}">
      <dgm:prSet/>
      <dgm:spPr/>
      <dgm:t>
        <a:bodyPr/>
        <a:lstStyle/>
        <a:p>
          <a:endParaRPr lang="en-US"/>
        </a:p>
      </dgm:t>
    </dgm:pt>
    <dgm:pt modelId="{8D64D5E9-21CE-4169-8507-B3597305CD53}" type="sibTrans" cxnId="{7C7723E0-B100-42AD-9D50-E204908D7279}">
      <dgm:prSet/>
      <dgm:spPr/>
      <dgm:t>
        <a:bodyPr/>
        <a:lstStyle/>
        <a:p>
          <a:pPr>
            <a:lnSpc>
              <a:spcPct val="100000"/>
            </a:lnSpc>
          </a:pPr>
          <a:endParaRPr lang="en-US"/>
        </a:p>
      </dgm:t>
    </dgm:pt>
    <dgm:pt modelId="{16C25F5E-4314-4DAA-A94B-94768962EFE8}">
      <dgm:prSet/>
      <dgm:spPr/>
      <dgm:t>
        <a:bodyPr/>
        <a:lstStyle/>
        <a:p>
          <a:pPr>
            <a:lnSpc>
              <a:spcPct val="100000"/>
            </a:lnSpc>
          </a:pPr>
          <a:r>
            <a:rPr lang="en-US"/>
            <a:t>Model Training</a:t>
          </a:r>
          <a:endParaRPr lang="en-US" dirty="0"/>
        </a:p>
      </dgm:t>
    </dgm:pt>
    <dgm:pt modelId="{782D11CB-B7A7-40F8-9076-532486C4B14A}" type="parTrans" cxnId="{D0C0AF90-CC89-4100-A43A-EC1B3253A2B1}">
      <dgm:prSet/>
      <dgm:spPr/>
      <dgm:t>
        <a:bodyPr/>
        <a:lstStyle/>
        <a:p>
          <a:endParaRPr lang="en-US"/>
        </a:p>
      </dgm:t>
    </dgm:pt>
    <dgm:pt modelId="{05068B3F-D2B6-43D8-8597-9CABDB05848B}" type="sibTrans" cxnId="{D0C0AF90-CC89-4100-A43A-EC1B3253A2B1}">
      <dgm:prSet/>
      <dgm:spPr/>
      <dgm:t>
        <a:bodyPr/>
        <a:lstStyle/>
        <a:p>
          <a:pPr>
            <a:lnSpc>
              <a:spcPct val="100000"/>
            </a:lnSpc>
          </a:pPr>
          <a:endParaRPr lang="en-US"/>
        </a:p>
      </dgm:t>
    </dgm:pt>
    <dgm:pt modelId="{82C112A3-510F-4730-A5AA-15153ADC03F5}">
      <dgm:prSet/>
      <dgm:spPr/>
      <dgm:t>
        <a:bodyPr/>
        <a:lstStyle/>
        <a:p>
          <a:pPr>
            <a:lnSpc>
              <a:spcPct val="100000"/>
            </a:lnSpc>
          </a:pPr>
          <a:r>
            <a:rPr lang="en-US"/>
            <a:t>Model Evaluation</a:t>
          </a:r>
          <a:endParaRPr lang="en-US" dirty="0"/>
        </a:p>
      </dgm:t>
    </dgm:pt>
    <dgm:pt modelId="{8479273E-11C9-4CFC-8620-27634DC5BE24}" type="parTrans" cxnId="{D985B886-38CD-4E10-95CA-DDFF8934B36D}">
      <dgm:prSet/>
      <dgm:spPr/>
      <dgm:t>
        <a:bodyPr/>
        <a:lstStyle/>
        <a:p>
          <a:endParaRPr lang="en-US"/>
        </a:p>
      </dgm:t>
    </dgm:pt>
    <dgm:pt modelId="{447D79A3-DBD5-47A0-B480-B19A43E6D17D}" type="sibTrans" cxnId="{D985B886-38CD-4E10-95CA-DDFF8934B36D}">
      <dgm:prSet/>
      <dgm:spPr/>
      <dgm:t>
        <a:bodyPr/>
        <a:lstStyle/>
        <a:p>
          <a:pPr>
            <a:lnSpc>
              <a:spcPct val="100000"/>
            </a:lnSpc>
          </a:pPr>
          <a:endParaRPr lang="en-US"/>
        </a:p>
      </dgm:t>
    </dgm:pt>
    <dgm:pt modelId="{F762A97E-7D8C-44D0-A361-07D158B5946C}">
      <dgm:prSet/>
      <dgm:spPr/>
      <dgm:t>
        <a:bodyPr/>
        <a:lstStyle/>
        <a:p>
          <a:pPr>
            <a:lnSpc>
              <a:spcPct val="100000"/>
            </a:lnSpc>
          </a:pPr>
          <a:r>
            <a:rPr lang="en-US" dirty="0"/>
            <a:t>Exporting the Model</a:t>
          </a:r>
        </a:p>
      </dgm:t>
    </dgm:pt>
    <dgm:pt modelId="{B7B6C109-5318-49D3-9AF0-74F07903D65B}" type="parTrans" cxnId="{956608A6-D023-4A33-8444-42B54559BA1A}">
      <dgm:prSet/>
      <dgm:spPr/>
      <dgm:t>
        <a:bodyPr/>
        <a:lstStyle/>
        <a:p>
          <a:endParaRPr lang="en-US"/>
        </a:p>
      </dgm:t>
    </dgm:pt>
    <dgm:pt modelId="{76E4588F-B773-4042-B17F-4F2B677EEAFD}" type="sibTrans" cxnId="{956608A6-D023-4A33-8444-42B54559BA1A}">
      <dgm:prSet/>
      <dgm:spPr/>
      <dgm:t>
        <a:bodyPr/>
        <a:lstStyle/>
        <a:p>
          <a:endParaRPr lang="en-US"/>
        </a:p>
      </dgm:t>
    </dgm:pt>
    <dgm:pt modelId="{46A1D81B-A8E1-432E-8BEB-9E976F348BF8}">
      <dgm:prSet/>
      <dgm:spPr/>
    </dgm:pt>
    <dgm:pt modelId="{990D5A0B-A765-4846-8B58-D888DAD23752}" type="parTrans" cxnId="{0772C59D-297E-46BE-A616-7C3A88FB48A9}">
      <dgm:prSet/>
      <dgm:spPr/>
      <dgm:t>
        <a:bodyPr/>
        <a:lstStyle/>
        <a:p>
          <a:endParaRPr lang="en-US"/>
        </a:p>
      </dgm:t>
    </dgm:pt>
    <dgm:pt modelId="{3C6F3AE5-1CD6-4A9E-B68B-4AFF32609B26}" type="sibTrans" cxnId="{0772C59D-297E-46BE-A616-7C3A88FB48A9}">
      <dgm:prSet/>
      <dgm:spPr/>
      <dgm:t>
        <a:bodyPr/>
        <a:lstStyle/>
        <a:p>
          <a:endParaRPr lang="en-US"/>
        </a:p>
      </dgm:t>
    </dgm:pt>
    <dgm:pt modelId="{B68B7694-EA1A-4E41-9969-BDA8573BB986}">
      <dgm:prSet/>
      <dgm:spPr/>
      <dgm:t>
        <a:bodyPr/>
        <a:lstStyle/>
        <a:p>
          <a:pPr>
            <a:lnSpc>
              <a:spcPct val="100000"/>
            </a:lnSpc>
          </a:pPr>
          <a:r>
            <a:rPr lang="en-US"/>
            <a:t>Introduction</a:t>
          </a:r>
          <a:endParaRPr lang="en-US" dirty="0"/>
        </a:p>
      </dgm:t>
    </dgm:pt>
    <dgm:pt modelId="{A616D489-263F-47C1-9216-0E0CEB148AC9}" type="parTrans" cxnId="{31D3D4C2-8621-41D0-8037-67F29405F626}">
      <dgm:prSet/>
      <dgm:spPr/>
      <dgm:t>
        <a:bodyPr/>
        <a:lstStyle/>
        <a:p>
          <a:endParaRPr lang="en-US"/>
        </a:p>
      </dgm:t>
    </dgm:pt>
    <dgm:pt modelId="{49301528-3B14-453D-B2DC-F3FFECE10FEA}" type="sibTrans" cxnId="{31D3D4C2-8621-41D0-8037-67F29405F626}">
      <dgm:prSet/>
      <dgm:spPr/>
      <dgm:t>
        <a:bodyPr/>
        <a:lstStyle/>
        <a:p>
          <a:pPr>
            <a:lnSpc>
              <a:spcPct val="100000"/>
            </a:lnSpc>
          </a:pPr>
          <a:endParaRPr lang="en-US"/>
        </a:p>
      </dgm:t>
    </dgm:pt>
    <dgm:pt modelId="{F5557036-7119-4458-8284-3E06B5837FEF}">
      <dgm:prSet/>
      <dgm:spPr/>
      <dgm:t>
        <a:bodyPr/>
        <a:lstStyle/>
        <a:p>
          <a:endParaRPr lang="en-US" dirty="0"/>
        </a:p>
      </dgm:t>
    </dgm:pt>
    <dgm:pt modelId="{BA1E918B-33EC-4A22-B393-E9D5D8A58785}" type="parTrans" cxnId="{94472D32-073E-4429-A063-5A1B9703C2B1}">
      <dgm:prSet/>
      <dgm:spPr/>
      <dgm:t>
        <a:bodyPr/>
        <a:lstStyle/>
        <a:p>
          <a:endParaRPr lang="en-US"/>
        </a:p>
      </dgm:t>
    </dgm:pt>
    <dgm:pt modelId="{7855C1A4-222B-41B5-BE5F-F74676038DC0}" type="sibTrans" cxnId="{94472D32-073E-4429-A063-5A1B9703C2B1}">
      <dgm:prSet/>
      <dgm:spPr/>
      <dgm:t>
        <a:bodyPr/>
        <a:lstStyle/>
        <a:p>
          <a:endParaRPr lang="en-US"/>
        </a:p>
      </dgm:t>
    </dgm:pt>
    <dgm:pt modelId="{12118852-839C-4E51-AFCF-7245CA2148B1}" type="pres">
      <dgm:prSet presAssocID="{5E115D3F-AB04-40CE-8DCA-BD1C26BF06FB}" presName="root" presStyleCnt="0">
        <dgm:presLayoutVars>
          <dgm:dir/>
          <dgm:resizeHandles val="exact"/>
        </dgm:presLayoutVars>
      </dgm:prSet>
      <dgm:spPr/>
    </dgm:pt>
    <dgm:pt modelId="{F2B2B999-23F6-42A1-AFA3-58B8F92EDEF9}" type="pres">
      <dgm:prSet presAssocID="{5E115D3F-AB04-40CE-8DCA-BD1C26BF06FB}" presName="container" presStyleCnt="0">
        <dgm:presLayoutVars>
          <dgm:dir/>
          <dgm:resizeHandles val="exact"/>
        </dgm:presLayoutVars>
      </dgm:prSet>
      <dgm:spPr/>
    </dgm:pt>
    <dgm:pt modelId="{DF36D5C5-2127-4A5C-94F3-209CDF3C8BA9}" type="pres">
      <dgm:prSet presAssocID="{B68B7694-EA1A-4E41-9969-BDA8573BB986}" presName="compNode" presStyleCnt="0"/>
      <dgm:spPr/>
    </dgm:pt>
    <dgm:pt modelId="{3B8FEA4E-EF2F-439F-A23E-6B96387D4777}" type="pres">
      <dgm:prSet presAssocID="{B68B7694-EA1A-4E41-9969-BDA8573BB986}" presName="iconBgRect" presStyleLbl="bgShp" presStyleIdx="0" presStyleCnt="7"/>
      <dgm:spPr/>
    </dgm:pt>
    <dgm:pt modelId="{18890ABE-9267-4621-B735-198DC6C42A31}" type="pres">
      <dgm:prSet presAssocID="{B68B7694-EA1A-4E41-9969-BDA8573BB986}"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Question Mark with solid fill"/>
        </a:ext>
      </dgm:extLst>
    </dgm:pt>
    <dgm:pt modelId="{9105B373-8A11-40B9-9A9D-136E18FA0BC0}" type="pres">
      <dgm:prSet presAssocID="{B68B7694-EA1A-4E41-9969-BDA8573BB986}" presName="spaceRect" presStyleCnt="0"/>
      <dgm:spPr/>
    </dgm:pt>
    <dgm:pt modelId="{7A09F812-488B-437A-AFAD-46F00E9EC592}" type="pres">
      <dgm:prSet presAssocID="{B68B7694-EA1A-4E41-9969-BDA8573BB986}" presName="textRect" presStyleLbl="revTx" presStyleIdx="0" presStyleCnt="7">
        <dgm:presLayoutVars>
          <dgm:chMax val="1"/>
          <dgm:chPref val="1"/>
        </dgm:presLayoutVars>
      </dgm:prSet>
      <dgm:spPr/>
    </dgm:pt>
    <dgm:pt modelId="{6AD350F7-B6CC-4FD2-9390-41E8625F39A6}" type="pres">
      <dgm:prSet presAssocID="{49301528-3B14-453D-B2DC-F3FFECE10FEA}" presName="sibTrans" presStyleLbl="sibTrans2D1" presStyleIdx="0" presStyleCnt="0"/>
      <dgm:spPr/>
    </dgm:pt>
    <dgm:pt modelId="{8F755CEC-8AFD-40AC-BFFE-32F758FFCBE7}" type="pres">
      <dgm:prSet presAssocID="{19A0FB65-C2C3-495C-98C6-754AB4186E9F}" presName="compNode" presStyleCnt="0"/>
      <dgm:spPr/>
    </dgm:pt>
    <dgm:pt modelId="{3F72C3CF-B09B-4C32-8259-C74604B47821}" type="pres">
      <dgm:prSet presAssocID="{19A0FB65-C2C3-495C-98C6-754AB4186E9F}" presName="iconBgRect" presStyleLbl="bgShp" presStyleIdx="1" presStyleCnt="7"/>
      <dgm:spPr/>
    </dgm:pt>
    <dgm:pt modelId="{0C6657C1-B393-40AE-A1D6-AFECED14CE90}" type="pres">
      <dgm:prSet presAssocID="{19A0FB65-C2C3-495C-98C6-754AB4186E9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293133B-49AE-4F49-B5BE-E02E5EBEE8A8}" type="pres">
      <dgm:prSet presAssocID="{19A0FB65-C2C3-495C-98C6-754AB4186E9F}" presName="spaceRect" presStyleCnt="0"/>
      <dgm:spPr/>
    </dgm:pt>
    <dgm:pt modelId="{A7E3726E-CA21-4796-9E65-BCC21AED2C86}" type="pres">
      <dgm:prSet presAssocID="{19A0FB65-C2C3-495C-98C6-754AB4186E9F}" presName="textRect" presStyleLbl="revTx" presStyleIdx="1" presStyleCnt="7">
        <dgm:presLayoutVars>
          <dgm:chMax val="1"/>
          <dgm:chPref val="1"/>
        </dgm:presLayoutVars>
      </dgm:prSet>
      <dgm:spPr/>
    </dgm:pt>
    <dgm:pt modelId="{14EC35DD-6FC3-4672-9191-8C6C4CF4928C}" type="pres">
      <dgm:prSet presAssocID="{4899FCD1-63AE-49B9-A028-5F1ABD73138B}" presName="sibTrans" presStyleLbl="sibTrans2D1" presStyleIdx="0" presStyleCnt="0"/>
      <dgm:spPr/>
    </dgm:pt>
    <dgm:pt modelId="{E5873558-ACDB-42EF-A9C4-4F1776AA39E6}" type="pres">
      <dgm:prSet presAssocID="{431B1B19-7458-48D6-BECA-1EBF55B55AF6}" presName="compNode" presStyleCnt="0"/>
      <dgm:spPr/>
    </dgm:pt>
    <dgm:pt modelId="{8BA5B264-3631-417B-9EF1-4177C8F47EC7}" type="pres">
      <dgm:prSet presAssocID="{431B1B19-7458-48D6-BECA-1EBF55B55AF6}" presName="iconBgRect" presStyleLbl="bgShp" presStyleIdx="2" presStyleCnt="7"/>
      <dgm:spPr/>
    </dgm:pt>
    <dgm:pt modelId="{ADFE62BA-9C3D-4EDA-8AB1-22A68C770C1B}" type="pres">
      <dgm:prSet presAssocID="{431B1B19-7458-48D6-BECA-1EBF55B55AF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94FDF95-CA18-4701-BC2E-D2842BA7AD45}" type="pres">
      <dgm:prSet presAssocID="{431B1B19-7458-48D6-BECA-1EBF55B55AF6}" presName="spaceRect" presStyleCnt="0"/>
      <dgm:spPr/>
    </dgm:pt>
    <dgm:pt modelId="{45995CB4-2635-40F1-BFD5-2B54F0FD7370}" type="pres">
      <dgm:prSet presAssocID="{431B1B19-7458-48D6-BECA-1EBF55B55AF6}" presName="textRect" presStyleLbl="revTx" presStyleIdx="2" presStyleCnt="7">
        <dgm:presLayoutVars>
          <dgm:chMax val="1"/>
          <dgm:chPref val="1"/>
        </dgm:presLayoutVars>
      </dgm:prSet>
      <dgm:spPr/>
    </dgm:pt>
    <dgm:pt modelId="{2578E37E-735A-41FF-9937-AC53DDF6388C}" type="pres">
      <dgm:prSet presAssocID="{4B9089DF-4E9B-4C47-A3FE-3340715B4F29}" presName="sibTrans" presStyleLbl="sibTrans2D1" presStyleIdx="0" presStyleCnt="0"/>
      <dgm:spPr/>
    </dgm:pt>
    <dgm:pt modelId="{E27876E0-8B3C-4373-96EF-6FBEAB88D68A}" type="pres">
      <dgm:prSet presAssocID="{BBC4F2B2-9063-4ED2-9762-2E5BD643B402}" presName="compNode" presStyleCnt="0"/>
      <dgm:spPr/>
    </dgm:pt>
    <dgm:pt modelId="{81C72B5C-0431-4886-BA99-85947AD66BB1}" type="pres">
      <dgm:prSet presAssocID="{BBC4F2B2-9063-4ED2-9762-2E5BD643B402}" presName="iconBgRect" presStyleLbl="bgShp" presStyleIdx="3" presStyleCnt="7"/>
      <dgm:spPr/>
    </dgm:pt>
    <dgm:pt modelId="{143CC2B4-E891-4C21-AFEF-089526C631ED}" type="pres">
      <dgm:prSet presAssocID="{BBC4F2B2-9063-4ED2-9762-2E5BD643B40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089D81E-7838-42EF-A617-93E73843B3C5}" type="pres">
      <dgm:prSet presAssocID="{BBC4F2B2-9063-4ED2-9762-2E5BD643B402}" presName="spaceRect" presStyleCnt="0"/>
      <dgm:spPr/>
    </dgm:pt>
    <dgm:pt modelId="{D11E4F83-5A7F-4933-8B8B-FC364D45620F}" type="pres">
      <dgm:prSet presAssocID="{BBC4F2B2-9063-4ED2-9762-2E5BD643B402}" presName="textRect" presStyleLbl="revTx" presStyleIdx="3" presStyleCnt="7">
        <dgm:presLayoutVars>
          <dgm:chMax val="1"/>
          <dgm:chPref val="1"/>
        </dgm:presLayoutVars>
      </dgm:prSet>
      <dgm:spPr/>
    </dgm:pt>
    <dgm:pt modelId="{C00E1ABC-A5F9-40C3-8782-BB5AE202716E}" type="pres">
      <dgm:prSet presAssocID="{8D64D5E9-21CE-4169-8507-B3597305CD53}" presName="sibTrans" presStyleLbl="sibTrans2D1" presStyleIdx="0" presStyleCnt="0"/>
      <dgm:spPr/>
    </dgm:pt>
    <dgm:pt modelId="{3B89BB7B-3B65-4341-BEF4-07429A402608}" type="pres">
      <dgm:prSet presAssocID="{16C25F5E-4314-4DAA-A94B-94768962EFE8}" presName="compNode" presStyleCnt="0"/>
      <dgm:spPr/>
    </dgm:pt>
    <dgm:pt modelId="{BB609EA3-645E-4503-BA84-035A1EFCFAA7}" type="pres">
      <dgm:prSet presAssocID="{16C25F5E-4314-4DAA-A94B-94768962EFE8}" presName="iconBgRect" presStyleLbl="bgShp" presStyleIdx="4" presStyleCnt="7"/>
      <dgm:spPr/>
    </dgm:pt>
    <dgm:pt modelId="{CAE52D3C-A57E-46B8-8C2D-D71C3175B363}" type="pres">
      <dgm:prSet presAssocID="{16C25F5E-4314-4DAA-A94B-94768962EFE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573FAC02-0113-4E15-9C32-E373573EB29F}" type="pres">
      <dgm:prSet presAssocID="{16C25F5E-4314-4DAA-A94B-94768962EFE8}" presName="spaceRect" presStyleCnt="0"/>
      <dgm:spPr/>
    </dgm:pt>
    <dgm:pt modelId="{311D1ECC-B84D-419F-A87B-B6F2FD16A56C}" type="pres">
      <dgm:prSet presAssocID="{16C25F5E-4314-4DAA-A94B-94768962EFE8}" presName="textRect" presStyleLbl="revTx" presStyleIdx="4" presStyleCnt="7">
        <dgm:presLayoutVars>
          <dgm:chMax val="1"/>
          <dgm:chPref val="1"/>
        </dgm:presLayoutVars>
      </dgm:prSet>
      <dgm:spPr/>
    </dgm:pt>
    <dgm:pt modelId="{9EA702F1-2F48-490C-B206-C66742418BF2}" type="pres">
      <dgm:prSet presAssocID="{05068B3F-D2B6-43D8-8597-9CABDB05848B}" presName="sibTrans" presStyleLbl="sibTrans2D1" presStyleIdx="0" presStyleCnt="0"/>
      <dgm:spPr/>
    </dgm:pt>
    <dgm:pt modelId="{D9179B93-9FB1-4C0C-AA2F-89AC2F28730E}" type="pres">
      <dgm:prSet presAssocID="{82C112A3-510F-4730-A5AA-15153ADC03F5}" presName="compNode" presStyleCnt="0"/>
      <dgm:spPr/>
    </dgm:pt>
    <dgm:pt modelId="{B9CFD395-2C2B-4628-B5B7-718286209B6B}" type="pres">
      <dgm:prSet presAssocID="{82C112A3-510F-4730-A5AA-15153ADC03F5}" presName="iconBgRect" presStyleLbl="bgShp" presStyleIdx="5" presStyleCnt="7"/>
      <dgm:spPr/>
    </dgm:pt>
    <dgm:pt modelId="{DF0ABDCC-6C0B-4CE8-ACCD-6DA2C7BC703A}" type="pres">
      <dgm:prSet presAssocID="{82C112A3-510F-4730-A5AA-15153ADC03F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67A94CAE-2D11-472F-B583-F7C3E7FDE82A}" type="pres">
      <dgm:prSet presAssocID="{82C112A3-510F-4730-A5AA-15153ADC03F5}" presName="spaceRect" presStyleCnt="0"/>
      <dgm:spPr/>
    </dgm:pt>
    <dgm:pt modelId="{6F556431-B25E-4046-9DEB-9FEE2DD79CFC}" type="pres">
      <dgm:prSet presAssocID="{82C112A3-510F-4730-A5AA-15153ADC03F5}" presName="textRect" presStyleLbl="revTx" presStyleIdx="5" presStyleCnt="7">
        <dgm:presLayoutVars>
          <dgm:chMax val="1"/>
          <dgm:chPref val="1"/>
        </dgm:presLayoutVars>
      </dgm:prSet>
      <dgm:spPr/>
    </dgm:pt>
    <dgm:pt modelId="{DA8018CE-6846-454A-A420-352B26AB9126}" type="pres">
      <dgm:prSet presAssocID="{447D79A3-DBD5-47A0-B480-B19A43E6D17D}" presName="sibTrans" presStyleLbl="sibTrans2D1" presStyleIdx="0" presStyleCnt="0"/>
      <dgm:spPr/>
    </dgm:pt>
    <dgm:pt modelId="{096CD0B9-3E57-4091-BE3B-FD5F69C9F6A8}" type="pres">
      <dgm:prSet presAssocID="{F762A97E-7D8C-44D0-A361-07D158B5946C}" presName="compNode" presStyleCnt="0"/>
      <dgm:spPr/>
    </dgm:pt>
    <dgm:pt modelId="{6CD145CC-D36B-4EBD-B417-4425B0054329}" type="pres">
      <dgm:prSet presAssocID="{F762A97E-7D8C-44D0-A361-07D158B5946C}" presName="iconBgRect" presStyleLbl="bgShp" presStyleIdx="6" presStyleCnt="7"/>
      <dgm:spPr/>
    </dgm:pt>
    <dgm:pt modelId="{8F0041AD-F633-4D85-968E-E657D67A781A}" type="pres">
      <dgm:prSet presAssocID="{F762A97E-7D8C-44D0-A361-07D158B5946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x"/>
        </a:ext>
      </dgm:extLst>
    </dgm:pt>
    <dgm:pt modelId="{99C16CC9-48D5-4E02-BA70-979FA949032A}" type="pres">
      <dgm:prSet presAssocID="{F762A97E-7D8C-44D0-A361-07D158B5946C}" presName="spaceRect" presStyleCnt="0"/>
      <dgm:spPr/>
    </dgm:pt>
    <dgm:pt modelId="{6EB6ADD6-B48F-49CF-93FE-07709AB699E6}" type="pres">
      <dgm:prSet presAssocID="{F762A97E-7D8C-44D0-A361-07D158B5946C}" presName="textRect" presStyleLbl="revTx" presStyleIdx="6" presStyleCnt="7">
        <dgm:presLayoutVars>
          <dgm:chMax val="1"/>
          <dgm:chPref val="1"/>
        </dgm:presLayoutVars>
      </dgm:prSet>
      <dgm:spPr/>
    </dgm:pt>
  </dgm:ptLst>
  <dgm:cxnLst>
    <dgm:cxn modelId="{036DDB15-EBD0-42AF-AFBB-B5F2A223D917}" type="presOf" srcId="{8D64D5E9-21CE-4169-8507-B3597305CD53}" destId="{C00E1ABC-A5F9-40C3-8782-BB5AE202716E}" srcOrd="0" destOrd="0" presId="urn:microsoft.com/office/officeart/2018/2/layout/IconCircleList"/>
    <dgm:cxn modelId="{A0E6941A-B591-4F72-B3CA-D8F214A458AC}" type="presOf" srcId="{19A0FB65-C2C3-495C-98C6-754AB4186E9F}" destId="{A7E3726E-CA21-4796-9E65-BCC21AED2C86}" srcOrd="0" destOrd="0" presId="urn:microsoft.com/office/officeart/2018/2/layout/IconCircleList"/>
    <dgm:cxn modelId="{94472D32-073E-4429-A063-5A1B9703C2B1}" srcId="{F762A97E-7D8C-44D0-A361-07D158B5946C}" destId="{F5557036-7119-4458-8284-3E06B5837FEF}" srcOrd="1" destOrd="0" parTransId="{BA1E918B-33EC-4A22-B393-E9D5D8A58785}" sibTransId="{7855C1A4-222B-41B5-BE5F-F74676038DC0}"/>
    <dgm:cxn modelId="{64F0B933-19D2-403F-B421-2214E9FE383E}" type="presOf" srcId="{16C25F5E-4314-4DAA-A94B-94768962EFE8}" destId="{311D1ECC-B84D-419F-A87B-B6F2FD16A56C}" srcOrd="0" destOrd="0" presId="urn:microsoft.com/office/officeart/2018/2/layout/IconCircleList"/>
    <dgm:cxn modelId="{7066C839-052C-4252-BFC8-6314A7AFCFE5}" type="presOf" srcId="{B68B7694-EA1A-4E41-9969-BDA8573BB986}" destId="{7A09F812-488B-437A-AFAD-46F00E9EC592}" srcOrd="0" destOrd="0" presId="urn:microsoft.com/office/officeart/2018/2/layout/IconCircleList"/>
    <dgm:cxn modelId="{11A97045-5D66-4301-B57F-DC896FE1352B}" type="presOf" srcId="{F762A97E-7D8C-44D0-A361-07D158B5946C}" destId="{6EB6ADD6-B48F-49CF-93FE-07709AB699E6}" srcOrd="0" destOrd="0" presId="urn:microsoft.com/office/officeart/2018/2/layout/IconCircleList"/>
    <dgm:cxn modelId="{0186A34C-C573-4889-BC81-63C3A21AF4FA}" type="presOf" srcId="{431B1B19-7458-48D6-BECA-1EBF55B55AF6}" destId="{45995CB4-2635-40F1-BFD5-2B54F0FD7370}" srcOrd="0" destOrd="0" presId="urn:microsoft.com/office/officeart/2018/2/layout/IconCircleList"/>
    <dgm:cxn modelId="{C2EE264F-4200-4503-B976-F998DC3D84D5}" type="presOf" srcId="{5E115D3F-AB04-40CE-8DCA-BD1C26BF06FB}" destId="{12118852-839C-4E51-AFCF-7245CA2148B1}" srcOrd="0" destOrd="0" presId="urn:microsoft.com/office/officeart/2018/2/layout/IconCircleList"/>
    <dgm:cxn modelId="{C9C84F74-14CF-41B6-8858-447419B9FFF1}" srcId="{5E115D3F-AB04-40CE-8DCA-BD1C26BF06FB}" destId="{19A0FB65-C2C3-495C-98C6-754AB4186E9F}" srcOrd="1" destOrd="0" parTransId="{12962B0E-3BA0-4284-9501-40297C5EF69F}" sibTransId="{4899FCD1-63AE-49B9-A028-5F1ABD73138B}"/>
    <dgm:cxn modelId="{D6D6D158-0F42-48D6-B973-8705CCF067B3}" type="presOf" srcId="{49301528-3B14-453D-B2DC-F3FFECE10FEA}" destId="{6AD350F7-B6CC-4FD2-9390-41E8625F39A6}" srcOrd="0" destOrd="0" presId="urn:microsoft.com/office/officeart/2018/2/layout/IconCircleList"/>
    <dgm:cxn modelId="{9261537E-8453-4954-A55F-16FF50323E11}" type="presOf" srcId="{82C112A3-510F-4730-A5AA-15153ADC03F5}" destId="{6F556431-B25E-4046-9DEB-9FEE2DD79CFC}" srcOrd="0" destOrd="0" presId="urn:microsoft.com/office/officeart/2018/2/layout/IconCircleList"/>
    <dgm:cxn modelId="{D985B886-38CD-4E10-95CA-DDFF8934B36D}" srcId="{5E115D3F-AB04-40CE-8DCA-BD1C26BF06FB}" destId="{82C112A3-510F-4730-A5AA-15153ADC03F5}" srcOrd="5" destOrd="0" parTransId="{8479273E-11C9-4CFC-8620-27634DC5BE24}" sibTransId="{447D79A3-DBD5-47A0-B480-B19A43E6D17D}"/>
    <dgm:cxn modelId="{2993768B-C5DC-4DE6-9FE1-BF43E8D0FF13}" type="presOf" srcId="{447D79A3-DBD5-47A0-B480-B19A43E6D17D}" destId="{DA8018CE-6846-454A-A420-352B26AB9126}" srcOrd="0" destOrd="0" presId="urn:microsoft.com/office/officeart/2018/2/layout/IconCircleList"/>
    <dgm:cxn modelId="{D0C0AF90-CC89-4100-A43A-EC1B3253A2B1}" srcId="{5E115D3F-AB04-40CE-8DCA-BD1C26BF06FB}" destId="{16C25F5E-4314-4DAA-A94B-94768962EFE8}" srcOrd="4" destOrd="0" parTransId="{782D11CB-B7A7-40F8-9076-532486C4B14A}" sibTransId="{05068B3F-D2B6-43D8-8597-9CABDB05848B}"/>
    <dgm:cxn modelId="{0772C59D-297E-46BE-A616-7C3A88FB48A9}" srcId="{F762A97E-7D8C-44D0-A361-07D158B5946C}" destId="{46A1D81B-A8E1-432E-8BEB-9E976F348BF8}" srcOrd="0" destOrd="0" parTransId="{990D5A0B-A765-4846-8B58-D888DAD23752}" sibTransId="{3C6F3AE5-1CD6-4A9E-B68B-4AFF32609B26}"/>
    <dgm:cxn modelId="{8F0E02A6-26AF-4A1C-983D-C668C021270F}" type="presOf" srcId="{4B9089DF-4E9B-4C47-A3FE-3340715B4F29}" destId="{2578E37E-735A-41FF-9937-AC53DDF6388C}" srcOrd="0" destOrd="0" presId="urn:microsoft.com/office/officeart/2018/2/layout/IconCircleList"/>
    <dgm:cxn modelId="{956608A6-D023-4A33-8444-42B54559BA1A}" srcId="{5E115D3F-AB04-40CE-8DCA-BD1C26BF06FB}" destId="{F762A97E-7D8C-44D0-A361-07D158B5946C}" srcOrd="6" destOrd="0" parTransId="{B7B6C109-5318-49D3-9AF0-74F07903D65B}" sibTransId="{76E4588F-B773-4042-B17F-4F2B677EEAFD}"/>
    <dgm:cxn modelId="{88A193A7-1404-47FF-B6AA-B6A50F7137ED}" srcId="{5E115D3F-AB04-40CE-8DCA-BD1C26BF06FB}" destId="{431B1B19-7458-48D6-BECA-1EBF55B55AF6}" srcOrd="2" destOrd="0" parTransId="{989278A2-E626-4A87-B6EB-9C3168083C3F}" sibTransId="{4B9089DF-4E9B-4C47-A3FE-3340715B4F29}"/>
    <dgm:cxn modelId="{6F58EFA8-EE5E-42E3-800F-A6D72F821E29}" type="presOf" srcId="{BBC4F2B2-9063-4ED2-9762-2E5BD643B402}" destId="{D11E4F83-5A7F-4933-8B8B-FC364D45620F}" srcOrd="0" destOrd="0" presId="urn:microsoft.com/office/officeart/2018/2/layout/IconCircleList"/>
    <dgm:cxn modelId="{0A103BB6-B41F-4207-8226-7B7CA62AFDFA}" type="presOf" srcId="{05068B3F-D2B6-43D8-8597-9CABDB05848B}" destId="{9EA702F1-2F48-490C-B206-C66742418BF2}" srcOrd="0" destOrd="0" presId="urn:microsoft.com/office/officeart/2018/2/layout/IconCircleList"/>
    <dgm:cxn modelId="{31D3D4C2-8621-41D0-8037-67F29405F626}" srcId="{5E115D3F-AB04-40CE-8DCA-BD1C26BF06FB}" destId="{B68B7694-EA1A-4E41-9969-BDA8573BB986}" srcOrd="0" destOrd="0" parTransId="{A616D489-263F-47C1-9216-0E0CEB148AC9}" sibTransId="{49301528-3B14-453D-B2DC-F3FFECE10FEA}"/>
    <dgm:cxn modelId="{1299EDCB-9C9C-4573-A783-6BB1D6AB86F8}" type="presOf" srcId="{4899FCD1-63AE-49B9-A028-5F1ABD73138B}" destId="{14EC35DD-6FC3-4672-9191-8C6C4CF4928C}" srcOrd="0" destOrd="0" presId="urn:microsoft.com/office/officeart/2018/2/layout/IconCircleList"/>
    <dgm:cxn modelId="{7C7723E0-B100-42AD-9D50-E204908D7279}" srcId="{5E115D3F-AB04-40CE-8DCA-BD1C26BF06FB}" destId="{BBC4F2B2-9063-4ED2-9762-2E5BD643B402}" srcOrd="3" destOrd="0" parTransId="{4A85C6C1-2634-4B70-9763-4A8FB9A68A68}" sibTransId="{8D64D5E9-21CE-4169-8507-B3597305CD53}"/>
    <dgm:cxn modelId="{B885A6CB-4D9A-42FF-80DF-279848BA94D5}" type="presParOf" srcId="{12118852-839C-4E51-AFCF-7245CA2148B1}" destId="{F2B2B999-23F6-42A1-AFA3-58B8F92EDEF9}" srcOrd="0" destOrd="0" presId="urn:microsoft.com/office/officeart/2018/2/layout/IconCircleList"/>
    <dgm:cxn modelId="{3682B20B-9936-476F-9EAF-221F77AF68FA}" type="presParOf" srcId="{F2B2B999-23F6-42A1-AFA3-58B8F92EDEF9}" destId="{DF36D5C5-2127-4A5C-94F3-209CDF3C8BA9}" srcOrd="0" destOrd="0" presId="urn:microsoft.com/office/officeart/2018/2/layout/IconCircleList"/>
    <dgm:cxn modelId="{8366D662-2F70-4A8F-8F75-0C7B591A45B6}" type="presParOf" srcId="{DF36D5C5-2127-4A5C-94F3-209CDF3C8BA9}" destId="{3B8FEA4E-EF2F-439F-A23E-6B96387D4777}" srcOrd="0" destOrd="0" presId="urn:microsoft.com/office/officeart/2018/2/layout/IconCircleList"/>
    <dgm:cxn modelId="{CA578B98-CFC6-42B2-98C8-9BA3361E7DF6}" type="presParOf" srcId="{DF36D5C5-2127-4A5C-94F3-209CDF3C8BA9}" destId="{18890ABE-9267-4621-B735-198DC6C42A31}" srcOrd="1" destOrd="0" presId="urn:microsoft.com/office/officeart/2018/2/layout/IconCircleList"/>
    <dgm:cxn modelId="{68376328-E68E-466F-A12B-70F704B7A2D2}" type="presParOf" srcId="{DF36D5C5-2127-4A5C-94F3-209CDF3C8BA9}" destId="{9105B373-8A11-40B9-9A9D-136E18FA0BC0}" srcOrd="2" destOrd="0" presId="urn:microsoft.com/office/officeart/2018/2/layout/IconCircleList"/>
    <dgm:cxn modelId="{8F510CFB-1DBC-4F21-8503-3C68D050104F}" type="presParOf" srcId="{DF36D5C5-2127-4A5C-94F3-209CDF3C8BA9}" destId="{7A09F812-488B-437A-AFAD-46F00E9EC592}" srcOrd="3" destOrd="0" presId="urn:microsoft.com/office/officeart/2018/2/layout/IconCircleList"/>
    <dgm:cxn modelId="{7C6E992B-D482-4BEC-8068-9EF99B8A0385}" type="presParOf" srcId="{F2B2B999-23F6-42A1-AFA3-58B8F92EDEF9}" destId="{6AD350F7-B6CC-4FD2-9390-41E8625F39A6}" srcOrd="1" destOrd="0" presId="urn:microsoft.com/office/officeart/2018/2/layout/IconCircleList"/>
    <dgm:cxn modelId="{7E6F951A-3C41-4DF8-8588-E101AE8BC4AF}" type="presParOf" srcId="{F2B2B999-23F6-42A1-AFA3-58B8F92EDEF9}" destId="{8F755CEC-8AFD-40AC-BFFE-32F758FFCBE7}" srcOrd="2" destOrd="0" presId="urn:microsoft.com/office/officeart/2018/2/layout/IconCircleList"/>
    <dgm:cxn modelId="{A85F249A-E8F2-49F9-B32D-7F9F247661EC}" type="presParOf" srcId="{8F755CEC-8AFD-40AC-BFFE-32F758FFCBE7}" destId="{3F72C3CF-B09B-4C32-8259-C74604B47821}" srcOrd="0" destOrd="0" presId="urn:microsoft.com/office/officeart/2018/2/layout/IconCircleList"/>
    <dgm:cxn modelId="{28F8B7C7-8B2B-4EC3-871B-83109D2B242B}" type="presParOf" srcId="{8F755CEC-8AFD-40AC-BFFE-32F758FFCBE7}" destId="{0C6657C1-B393-40AE-A1D6-AFECED14CE90}" srcOrd="1" destOrd="0" presId="urn:microsoft.com/office/officeart/2018/2/layout/IconCircleList"/>
    <dgm:cxn modelId="{7E78439B-928B-4CFE-A072-E3F00DF84408}" type="presParOf" srcId="{8F755CEC-8AFD-40AC-BFFE-32F758FFCBE7}" destId="{A293133B-49AE-4F49-B5BE-E02E5EBEE8A8}" srcOrd="2" destOrd="0" presId="urn:microsoft.com/office/officeart/2018/2/layout/IconCircleList"/>
    <dgm:cxn modelId="{D093DBAE-3AF5-43D0-9729-551686FEF7F4}" type="presParOf" srcId="{8F755CEC-8AFD-40AC-BFFE-32F758FFCBE7}" destId="{A7E3726E-CA21-4796-9E65-BCC21AED2C86}" srcOrd="3" destOrd="0" presId="urn:microsoft.com/office/officeart/2018/2/layout/IconCircleList"/>
    <dgm:cxn modelId="{D1667719-4835-4A14-A867-E07E98275E11}" type="presParOf" srcId="{F2B2B999-23F6-42A1-AFA3-58B8F92EDEF9}" destId="{14EC35DD-6FC3-4672-9191-8C6C4CF4928C}" srcOrd="3" destOrd="0" presId="urn:microsoft.com/office/officeart/2018/2/layout/IconCircleList"/>
    <dgm:cxn modelId="{D407C85D-6F1F-442B-870E-81BF8A95B1C2}" type="presParOf" srcId="{F2B2B999-23F6-42A1-AFA3-58B8F92EDEF9}" destId="{E5873558-ACDB-42EF-A9C4-4F1776AA39E6}" srcOrd="4" destOrd="0" presId="urn:microsoft.com/office/officeart/2018/2/layout/IconCircleList"/>
    <dgm:cxn modelId="{BDD03EF2-0B81-40C2-819F-F6B3359F011A}" type="presParOf" srcId="{E5873558-ACDB-42EF-A9C4-4F1776AA39E6}" destId="{8BA5B264-3631-417B-9EF1-4177C8F47EC7}" srcOrd="0" destOrd="0" presId="urn:microsoft.com/office/officeart/2018/2/layout/IconCircleList"/>
    <dgm:cxn modelId="{56289FCA-18C1-4DFE-BF62-6AE04A052413}" type="presParOf" srcId="{E5873558-ACDB-42EF-A9C4-4F1776AA39E6}" destId="{ADFE62BA-9C3D-4EDA-8AB1-22A68C770C1B}" srcOrd="1" destOrd="0" presId="urn:microsoft.com/office/officeart/2018/2/layout/IconCircleList"/>
    <dgm:cxn modelId="{12795D83-F037-41D7-9568-6EE973D9FAF2}" type="presParOf" srcId="{E5873558-ACDB-42EF-A9C4-4F1776AA39E6}" destId="{694FDF95-CA18-4701-BC2E-D2842BA7AD45}" srcOrd="2" destOrd="0" presId="urn:microsoft.com/office/officeart/2018/2/layout/IconCircleList"/>
    <dgm:cxn modelId="{B68324B8-FE43-4118-8F69-4375956C5A68}" type="presParOf" srcId="{E5873558-ACDB-42EF-A9C4-4F1776AA39E6}" destId="{45995CB4-2635-40F1-BFD5-2B54F0FD7370}" srcOrd="3" destOrd="0" presId="urn:microsoft.com/office/officeart/2018/2/layout/IconCircleList"/>
    <dgm:cxn modelId="{D570D510-5539-4539-89A9-8A6053E2597B}" type="presParOf" srcId="{F2B2B999-23F6-42A1-AFA3-58B8F92EDEF9}" destId="{2578E37E-735A-41FF-9937-AC53DDF6388C}" srcOrd="5" destOrd="0" presId="urn:microsoft.com/office/officeart/2018/2/layout/IconCircleList"/>
    <dgm:cxn modelId="{9888F1AE-2614-4004-B37E-D69D0F874578}" type="presParOf" srcId="{F2B2B999-23F6-42A1-AFA3-58B8F92EDEF9}" destId="{E27876E0-8B3C-4373-96EF-6FBEAB88D68A}" srcOrd="6" destOrd="0" presId="urn:microsoft.com/office/officeart/2018/2/layout/IconCircleList"/>
    <dgm:cxn modelId="{85A9388A-F3C7-49F1-939A-8B302D74EA42}" type="presParOf" srcId="{E27876E0-8B3C-4373-96EF-6FBEAB88D68A}" destId="{81C72B5C-0431-4886-BA99-85947AD66BB1}" srcOrd="0" destOrd="0" presId="urn:microsoft.com/office/officeart/2018/2/layout/IconCircleList"/>
    <dgm:cxn modelId="{38D0FE61-196F-45BC-AF51-58A9CFC67FE8}" type="presParOf" srcId="{E27876E0-8B3C-4373-96EF-6FBEAB88D68A}" destId="{143CC2B4-E891-4C21-AFEF-089526C631ED}" srcOrd="1" destOrd="0" presId="urn:microsoft.com/office/officeart/2018/2/layout/IconCircleList"/>
    <dgm:cxn modelId="{2CECBD98-575C-4A4B-9143-E2787317AF3D}" type="presParOf" srcId="{E27876E0-8B3C-4373-96EF-6FBEAB88D68A}" destId="{0089D81E-7838-42EF-A617-93E73843B3C5}" srcOrd="2" destOrd="0" presId="urn:microsoft.com/office/officeart/2018/2/layout/IconCircleList"/>
    <dgm:cxn modelId="{E9CA1F77-6A55-4DCE-B462-EEBCBEF1BE7B}" type="presParOf" srcId="{E27876E0-8B3C-4373-96EF-6FBEAB88D68A}" destId="{D11E4F83-5A7F-4933-8B8B-FC364D45620F}" srcOrd="3" destOrd="0" presId="urn:microsoft.com/office/officeart/2018/2/layout/IconCircleList"/>
    <dgm:cxn modelId="{99B63A94-A0A3-4D51-BF6E-4311BD520A22}" type="presParOf" srcId="{F2B2B999-23F6-42A1-AFA3-58B8F92EDEF9}" destId="{C00E1ABC-A5F9-40C3-8782-BB5AE202716E}" srcOrd="7" destOrd="0" presId="urn:microsoft.com/office/officeart/2018/2/layout/IconCircleList"/>
    <dgm:cxn modelId="{F85C9789-D3DC-4C68-8044-58F3FC17421C}" type="presParOf" srcId="{F2B2B999-23F6-42A1-AFA3-58B8F92EDEF9}" destId="{3B89BB7B-3B65-4341-BEF4-07429A402608}" srcOrd="8" destOrd="0" presId="urn:microsoft.com/office/officeart/2018/2/layout/IconCircleList"/>
    <dgm:cxn modelId="{5A0574B3-898F-4BE3-9E4C-4745CFCCFD6E}" type="presParOf" srcId="{3B89BB7B-3B65-4341-BEF4-07429A402608}" destId="{BB609EA3-645E-4503-BA84-035A1EFCFAA7}" srcOrd="0" destOrd="0" presId="urn:microsoft.com/office/officeart/2018/2/layout/IconCircleList"/>
    <dgm:cxn modelId="{A439DE66-8B6A-48EF-ACBF-DCB2B56676B0}" type="presParOf" srcId="{3B89BB7B-3B65-4341-BEF4-07429A402608}" destId="{CAE52D3C-A57E-46B8-8C2D-D71C3175B363}" srcOrd="1" destOrd="0" presId="urn:microsoft.com/office/officeart/2018/2/layout/IconCircleList"/>
    <dgm:cxn modelId="{78BBE954-7171-40D7-A371-491E7FF25011}" type="presParOf" srcId="{3B89BB7B-3B65-4341-BEF4-07429A402608}" destId="{573FAC02-0113-4E15-9C32-E373573EB29F}" srcOrd="2" destOrd="0" presId="urn:microsoft.com/office/officeart/2018/2/layout/IconCircleList"/>
    <dgm:cxn modelId="{32E7C73B-0937-4B94-B824-85C6DDC60C06}" type="presParOf" srcId="{3B89BB7B-3B65-4341-BEF4-07429A402608}" destId="{311D1ECC-B84D-419F-A87B-B6F2FD16A56C}" srcOrd="3" destOrd="0" presId="urn:microsoft.com/office/officeart/2018/2/layout/IconCircleList"/>
    <dgm:cxn modelId="{EB3CDCCB-B58A-4A43-8A48-8D3ABFD72939}" type="presParOf" srcId="{F2B2B999-23F6-42A1-AFA3-58B8F92EDEF9}" destId="{9EA702F1-2F48-490C-B206-C66742418BF2}" srcOrd="9" destOrd="0" presId="urn:microsoft.com/office/officeart/2018/2/layout/IconCircleList"/>
    <dgm:cxn modelId="{8651DD8E-058E-489C-B564-1AA4F81973FF}" type="presParOf" srcId="{F2B2B999-23F6-42A1-AFA3-58B8F92EDEF9}" destId="{D9179B93-9FB1-4C0C-AA2F-89AC2F28730E}" srcOrd="10" destOrd="0" presId="urn:microsoft.com/office/officeart/2018/2/layout/IconCircleList"/>
    <dgm:cxn modelId="{C002DC00-131E-48BA-9A02-FC8AB60ABB03}" type="presParOf" srcId="{D9179B93-9FB1-4C0C-AA2F-89AC2F28730E}" destId="{B9CFD395-2C2B-4628-B5B7-718286209B6B}" srcOrd="0" destOrd="0" presId="urn:microsoft.com/office/officeart/2018/2/layout/IconCircleList"/>
    <dgm:cxn modelId="{9EB038B3-E582-46D0-850A-3D5F2078E758}" type="presParOf" srcId="{D9179B93-9FB1-4C0C-AA2F-89AC2F28730E}" destId="{DF0ABDCC-6C0B-4CE8-ACCD-6DA2C7BC703A}" srcOrd="1" destOrd="0" presId="urn:microsoft.com/office/officeart/2018/2/layout/IconCircleList"/>
    <dgm:cxn modelId="{65B08F87-BFFF-4CFF-A65F-F34DD647DB86}" type="presParOf" srcId="{D9179B93-9FB1-4C0C-AA2F-89AC2F28730E}" destId="{67A94CAE-2D11-472F-B583-F7C3E7FDE82A}" srcOrd="2" destOrd="0" presId="urn:microsoft.com/office/officeart/2018/2/layout/IconCircleList"/>
    <dgm:cxn modelId="{A851B3EA-0E4D-462F-A746-95E2A55677CD}" type="presParOf" srcId="{D9179B93-9FB1-4C0C-AA2F-89AC2F28730E}" destId="{6F556431-B25E-4046-9DEB-9FEE2DD79CFC}" srcOrd="3" destOrd="0" presId="urn:microsoft.com/office/officeart/2018/2/layout/IconCircleList"/>
    <dgm:cxn modelId="{C099138E-EB88-4074-8DE7-3F45B810EDE9}" type="presParOf" srcId="{F2B2B999-23F6-42A1-AFA3-58B8F92EDEF9}" destId="{DA8018CE-6846-454A-A420-352B26AB9126}" srcOrd="11" destOrd="0" presId="urn:microsoft.com/office/officeart/2018/2/layout/IconCircleList"/>
    <dgm:cxn modelId="{DCFC22EE-2481-44E9-A3EB-8FE3582403E9}" type="presParOf" srcId="{F2B2B999-23F6-42A1-AFA3-58B8F92EDEF9}" destId="{096CD0B9-3E57-4091-BE3B-FD5F69C9F6A8}" srcOrd="12" destOrd="0" presId="urn:microsoft.com/office/officeart/2018/2/layout/IconCircleList"/>
    <dgm:cxn modelId="{B957B3C1-35E5-4446-9A41-2FCA454AD152}" type="presParOf" srcId="{096CD0B9-3E57-4091-BE3B-FD5F69C9F6A8}" destId="{6CD145CC-D36B-4EBD-B417-4425B0054329}" srcOrd="0" destOrd="0" presId="urn:microsoft.com/office/officeart/2018/2/layout/IconCircleList"/>
    <dgm:cxn modelId="{47AF813B-5BEA-4626-8E43-58017A7A3F74}" type="presParOf" srcId="{096CD0B9-3E57-4091-BE3B-FD5F69C9F6A8}" destId="{8F0041AD-F633-4D85-968E-E657D67A781A}" srcOrd="1" destOrd="0" presId="urn:microsoft.com/office/officeart/2018/2/layout/IconCircleList"/>
    <dgm:cxn modelId="{7058719B-0DB8-4B97-AD7A-3C45DC67AF6E}" type="presParOf" srcId="{096CD0B9-3E57-4091-BE3B-FD5F69C9F6A8}" destId="{99C16CC9-48D5-4E02-BA70-979FA949032A}" srcOrd="2" destOrd="0" presId="urn:microsoft.com/office/officeart/2018/2/layout/IconCircleList"/>
    <dgm:cxn modelId="{25B97B76-EF31-41F0-8339-F713FDE3610F}" type="presParOf" srcId="{096CD0B9-3E57-4091-BE3B-FD5F69C9F6A8}" destId="{6EB6ADD6-B48F-49CF-93FE-07709AB699E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FEA4E-EF2F-439F-A23E-6B96387D4777}">
      <dsp:nvSpPr>
        <dsp:cNvPr id="0" name=""/>
        <dsp:cNvSpPr/>
      </dsp:nvSpPr>
      <dsp:spPr>
        <a:xfrm>
          <a:off x="587283" y="1494"/>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90ABE-9267-4621-B735-198DC6C42A31}">
      <dsp:nvSpPr>
        <dsp:cNvPr id="0" name=""/>
        <dsp:cNvSpPr/>
      </dsp:nvSpPr>
      <dsp:spPr>
        <a:xfrm>
          <a:off x="695190" y="109402"/>
          <a:ext cx="298029" cy="2980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9F812-488B-437A-AFAD-46F00E9EC592}">
      <dsp:nvSpPr>
        <dsp:cNvPr id="0" name=""/>
        <dsp:cNvSpPr/>
      </dsp:nvSpPr>
      <dsp:spPr>
        <a:xfrm>
          <a:off x="1211236" y="1494"/>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Introduction</a:t>
          </a:r>
          <a:endParaRPr lang="en-US" sz="1400" kern="1200" dirty="0"/>
        </a:p>
      </dsp:txBody>
      <dsp:txXfrm>
        <a:off x="1211236" y="1494"/>
        <a:ext cx="1211203" cy="513843"/>
      </dsp:txXfrm>
    </dsp:sp>
    <dsp:sp modelId="{3F72C3CF-B09B-4C32-8259-C74604B47821}">
      <dsp:nvSpPr>
        <dsp:cNvPr id="0" name=""/>
        <dsp:cNvSpPr/>
      </dsp:nvSpPr>
      <dsp:spPr>
        <a:xfrm>
          <a:off x="2633482" y="1494"/>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657C1-B393-40AE-A1D6-AFECED14CE90}">
      <dsp:nvSpPr>
        <dsp:cNvPr id="0" name=""/>
        <dsp:cNvSpPr/>
      </dsp:nvSpPr>
      <dsp:spPr>
        <a:xfrm>
          <a:off x="2741390" y="109402"/>
          <a:ext cx="298029" cy="298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E3726E-CA21-4796-9E65-BCC21AED2C86}">
      <dsp:nvSpPr>
        <dsp:cNvPr id="0" name=""/>
        <dsp:cNvSpPr/>
      </dsp:nvSpPr>
      <dsp:spPr>
        <a:xfrm>
          <a:off x="3257436" y="1494"/>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Preparing the Dataset</a:t>
          </a:r>
          <a:endParaRPr lang="en-US" sz="1400" kern="1200" dirty="0"/>
        </a:p>
      </dsp:txBody>
      <dsp:txXfrm>
        <a:off x="3257436" y="1494"/>
        <a:ext cx="1211203" cy="513843"/>
      </dsp:txXfrm>
    </dsp:sp>
    <dsp:sp modelId="{8BA5B264-3631-417B-9EF1-4177C8F47EC7}">
      <dsp:nvSpPr>
        <dsp:cNvPr id="0" name=""/>
        <dsp:cNvSpPr/>
      </dsp:nvSpPr>
      <dsp:spPr>
        <a:xfrm>
          <a:off x="587283" y="1039950"/>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E62BA-9C3D-4EDA-8AB1-22A68C770C1B}">
      <dsp:nvSpPr>
        <dsp:cNvPr id="0" name=""/>
        <dsp:cNvSpPr/>
      </dsp:nvSpPr>
      <dsp:spPr>
        <a:xfrm>
          <a:off x="695190" y="1147857"/>
          <a:ext cx="298029" cy="298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995CB4-2635-40F1-BFD5-2B54F0FD7370}">
      <dsp:nvSpPr>
        <dsp:cNvPr id="0" name=""/>
        <dsp:cNvSpPr/>
      </dsp:nvSpPr>
      <dsp:spPr>
        <a:xfrm>
          <a:off x="1211236" y="1039950"/>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Data Preprocessing</a:t>
          </a:r>
        </a:p>
      </dsp:txBody>
      <dsp:txXfrm>
        <a:off x="1211236" y="1039950"/>
        <a:ext cx="1211203" cy="513843"/>
      </dsp:txXfrm>
    </dsp:sp>
    <dsp:sp modelId="{81C72B5C-0431-4886-BA99-85947AD66BB1}">
      <dsp:nvSpPr>
        <dsp:cNvPr id="0" name=""/>
        <dsp:cNvSpPr/>
      </dsp:nvSpPr>
      <dsp:spPr>
        <a:xfrm>
          <a:off x="2633482" y="1039950"/>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CC2B4-E891-4C21-AFEF-089526C631ED}">
      <dsp:nvSpPr>
        <dsp:cNvPr id="0" name=""/>
        <dsp:cNvSpPr/>
      </dsp:nvSpPr>
      <dsp:spPr>
        <a:xfrm>
          <a:off x="2741390" y="1147857"/>
          <a:ext cx="298029" cy="298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E4F83-5A7F-4933-8B8B-FC364D45620F}">
      <dsp:nvSpPr>
        <dsp:cNvPr id="0" name=""/>
        <dsp:cNvSpPr/>
      </dsp:nvSpPr>
      <dsp:spPr>
        <a:xfrm>
          <a:off x="3257436" y="1039950"/>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Multinomial Naive Bayes </a:t>
          </a:r>
        </a:p>
      </dsp:txBody>
      <dsp:txXfrm>
        <a:off x="3257436" y="1039950"/>
        <a:ext cx="1211203" cy="513843"/>
      </dsp:txXfrm>
    </dsp:sp>
    <dsp:sp modelId="{BB609EA3-645E-4503-BA84-035A1EFCFAA7}">
      <dsp:nvSpPr>
        <dsp:cNvPr id="0" name=""/>
        <dsp:cNvSpPr/>
      </dsp:nvSpPr>
      <dsp:spPr>
        <a:xfrm>
          <a:off x="587283" y="2078405"/>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52D3C-A57E-46B8-8C2D-D71C3175B363}">
      <dsp:nvSpPr>
        <dsp:cNvPr id="0" name=""/>
        <dsp:cNvSpPr/>
      </dsp:nvSpPr>
      <dsp:spPr>
        <a:xfrm>
          <a:off x="695190" y="2186313"/>
          <a:ext cx="298029" cy="298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1D1ECC-B84D-419F-A87B-B6F2FD16A56C}">
      <dsp:nvSpPr>
        <dsp:cNvPr id="0" name=""/>
        <dsp:cNvSpPr/>
      </dsp:nvSpPr>
      <dsp:spPr>
        <a:xfrm>
          <a:off x="1211236" y="2078405"/>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Model Training</a:t>
          </a:r>
          <a:endParaRPr lang="en-US" sz="1400" kern="1200" dirty="0"/>
        </a:p>
      </dsp:txBody>
      <dsp:txXfrm>
        <a:off x="1211236" y="2078405"/>
        <a:ext cx="1211203" cy="513843"/>
      </dsp:txXfrm>
    </dsp:sp>
    <dsp:sp modelId="{B9CFD395-2C2B-4628-B5B7-718286209B6B}">
      <dsp:nvSpPr>
        <dsp:cNvPr id="0" name=""/>
        <dsp:cNvSpPr/>
      </dsp:nvSpPr>
      <dsp:spPr>
        <a:xfrm>
          <a:off x="2633482" y="2078405"/>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ABDCC-6C0B-4CE8-ACCD-6DA2C7BC703A}">
      <dsp:nvSpPr>
        <dsp:cNvPr id="0" name=""/>
        <dsp:cNvSpPr/>
      </dsp:nvSpPr>
      <dsp:spPr>
        <a:xfrm>
          <a:off x="2741390" y="2186313"/>
          <a:ext cx="298029" cy="2980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556431-B25E-4046-9DEB-9FEE2DD79CFC}">
      <dsp:nvSpPr>
        <dsp:cNvPr id="0" name=""/>
        <dsp:cNvSpPr/>
      </dsp:nvSpPr>
      <dsp:spPr>
        <a:xfrm>
          <a:off x="3257436" y="2078405"/>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Model Evaluation</a:t>
          </a:r>
          <a:endParaRPr lang="en-US" sz="1400" kern="1200" dirty="0"/>
        </a:p>
      </dsp:txBody>
      <dsp:txXfrm>
        <a:off x="3257436" y="2078405"/>
        <a:ext cx="1211203" cy="513843"/>
      </dsp:txXfrm>
    </dsp:sp>
    <dsp:sp modelId="{6CD145CC-D36B-4EBD-B417-4425B0054329}">
      <dsp:nvSpPr>
        <dsp:cNvPr id="0" name=""/>
        <dsp:cNvSpPr/>
      </dsp:nvSpPr>
      <dsp:spPr>
        <a:xfrm>
          <a:off x="587283" y="3116861"/>
          <a:ext cx="513843" cy="5138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041AD-F633-4D85-968E-E657D67A781A}">
      <dsp:nvSpPr>
        <dsp:cNvPr id="0" name=""/>
        <dsp:cNvSpPr/>
      </dsp:nvSpPr>
      <dsp:spPr>
        <a:xfrm>
          <a:off x="695190" y="3224768"/>
          <a:ext cx="298029" cy="2980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B6ADD6-B48F-49CF-93FE-07709AB699E6}">
      <dsp:nvSpPr>
        <dsp:cNvPr id="0" name=""/>
        <dsp:cNvSpPr/>
      </dsp:nvSpPr>
      <dsp:spPr>
        <a:xfrm>
          <a:off x="1211236" y="3116861"/>
          <a:ext cx="1211203" cy="5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Exporting the Model</a:t>
          </a:r>
        </a:p>
      </dsp:txBody>
      <dsp:txXfrm>
        <a:off x="1211236" y="3116861"/>
        <a:ext cx="1211203" cy="5138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D0307-7434-4DF3-B911-702743B03FE8}"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D53FE-FAE7-4088-833D-35DED03E87BB}" type="slidenum">
              <a:rPr lang="en-US" smtClean="0"/>
              <a:t>‹#›</a:t>
            </a:fld>
            <a:endParaRPr lang="en-US"/>
          </a:p>
        </p:txBody>
      </p:sp>
    </p:spTree>
    <p:extLst>
      <p:ext uri="{BB962C8B-B14F-4D97-AF65-F5344CB8AC3E}">
        <p14:creationId xmlns:p14="http://schemas.microsoft.com/office/powerpoint/2010/main" val="204232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D53FE-FAE7-4088-833D-35DED03E87BB}" type="slidenum">
              <a:rPr lang="en-US" smtClean="0"/>
              <a:t>2</a:t>
            </a:fld>
            <a:endParaRPr lang="en-US"/>
          </a:p>
        </p:txBody>
      </p:sp>
    </p:spTree>
    <p:extLst>
      <p:ext uri="{BB962C8B-B14F-4D97-AF65-F5344CB8AC3E}">
        <p14:creationId xmlns:p14="http://schemas.microsoft.com/office/powerpoint/2010/main" val="3153745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38554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F7EA7-288F-4012-9ADA-520D88B1939D}"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32602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81195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46F7EA7-288F-4012-9ADA-520D88B1939D}"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131574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158287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68493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164442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F7EA7-288F-4012-9ADA-520D88B1939D}"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071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F7EA7-288F-4012-9ADA-520D88B1939D}"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50229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F7EA7-288F-4012-9ADA-520D88B1939D}"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159041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F7EA7-288F-4012-9ADA-520D88B1939D}"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186579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7EA7-288F-4012-9ADA-520D88B1939D}"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29572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F7EA7-288F-4012-9ADA-520D88B1939D}"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266792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46F7EA7-288F-4012-9ADA-520D88B1939D}" type="datetimeFigureOut">
              <a:rPr lang="en-US" smtClean="0"/>
              <a:t>4/2/2023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AE6CA52-9311-41EA-97AB-AEA2E879550F}" type="slidenum">
              <a:rPr lang="en-US" smtClean="0"/>
              <a:t>‹#›</a:t>
            </a:fld>
            <a:endParaRPr lang="en-US"/>
          </a:p>
        </p:txBody>
      </p:sp>
    </p:spTree>
    <p:extLst>
      <p:ext uri="{BB962C8B-B14F-4D97-AF65-F5344CB8AC3E}">
        <p14:creationId xmlns:p14="http://schemas.microsoft.com/office/powerpoint/2010/main" val="14718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46F7EA7-288F-4012-9ADA-520D88B1939D}" type="datetimeFigureOut">
              <a:rPr lang="en-US" smtClean="0"/>
              <a:t>4/2/2023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AE6CA52-9311-41EA-97AB-AEA2E879550F}" type="slidenum">
              <a:rPr lang="en-US" smtClean="0"/>
              <a:t>‹#›</a:t>
            </a:fld>
            <a:endParaRPr lang="en-US"/>
          </a:p>
        </p:txBody>
      </p:sp>
    </p:spTree>
    <p:extLst>
      <p:ext uri="{BB962C8B-B14F-4D97-AF65-F5344CB8AC3E}">
        <p14:creationId xmlns:p14="http://schemas.microsoft.com/office/powerpoint/2010/main" val="409792426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6">
            <a:extLst>
              <a:ext uri="{FF2B5EF4-FFF2-40B4-BE49-F238E27FC236}">
                <a16:creationId xmlns:a16="http://schemas.microsoft.com/office/drawing/2014/main" id="{CADF5779-A924-2022-D0D3-50BA2940DF9B}"/>
              </a:ext>
            </a:extLst>
          </p:cNvPr>
          <p:cNvGraphicFramePr>
            <a:graphicFrameLocks noGrp="1"/>
          </p:cNvGraphicFramePr>
          <p:nvPr>
            <p:extLst>
              <p:ext uri="{D42A27DB-BD31-4B8C-83A1-F6EECF244321}">
                <p14:modId xmlns:p14="http://schemas.microsoft.com/office/powerpoint/2010/main" val="4035703846"/>
              </p:ext>
            </p:extLst>
          </p:nvPr>
        </p:nvGraphicFramePr>
        <p:xfrm>
          <a:off x="0" y="80650"/>
          <a:ext cx="5628640" cy="2045208"/>
        </p:xfrm>
        <a:graphic>
          <a:graphicData uri="http://schemas.openxmlformats.org/drawingml/2006/table">
            <a:tbl>
              <a:tblPr firstRow="1" bandRow="1">
                <a:tableStyleId>{2D5ABB26-0587-4C30-8999-92F81FD0307C}</a:tableStyleId>
              </a:tblPr>
              <a:tblGrid>
                <a:gridCol w="1706833">
                  <a:extLst>
                    <a:ext uri="{9D8B030D-6E8A-4147-A177-3AD203B41FA5}">
                      <a16:colId xmlns:a16="http://schemas.microsoft.com/office/drawing/2014/main" val="304217266"/>
                    </a:ext>
                  </a:extLst>
                </a:gridCol>
                <a:gridCol w="3921807">
                  <a:extLst>
                    <a:ext uri="{9D8B030D-6E8A-4147-A177-3AD203B41FA5}">
                      <a16:colId xmlns:a16="http://schemas.microsoft.com/office/drawing/2014/main" val="1648554636"/>
                    </a:ext>
                  </a:extLst>
                </a:gridCol>
              </a:tblGrid>
              <a:tr h="790194">
                <a:tc>
                  <a:txBody>
                    <a:bodyPr/>
                    <a:lstStyle/>
                    <a:p>
                      <a:endParaRPr lang="en-US" b="0" dirty="0">
                        <a:solidFill>
                          <a:schemeClr val="tx1"/>
                        </a:solidFill>
                        <a:latin typeface="Mongolian Baiti" panose="03000500000000000000" pitchFamily="66" charset="0"/>
                        <a:cs typeface="Mongolian Baiti" panose="03000500000000000000" pitchFamily="66" charset="0"/>
                      </a:endParaRPr>
                    </a:p>
                  </a:txBody>
                  <a:tcPr/>
                </a:tc>
                <a:tc>
                  <a:txBody>
                    <a:bodyPr/>
                    <a:lstStyle/>
                    <a:p>
                      <a:r>
                        <a:rPr lang="en-US" sz="3600" b="0" kern="1200" dirty="0">
                          <a:solidFill>
                            <a:schemeClr val="tx1"/>
                          </a:solidFill>
                          <a:effectLst/>
                          <a:latin typeface="Mongolian Baiti" panose="03000500000000000000" pitchFamily="66" charset="0"/>
                          <a:cs typeface="Mongolian Baiti" panose="03000500000000000000" pitchFamily="66" charset="0"/>
                        </a:rPr>
                        <a:t>ULFS2</a:t>
                      </a:r>
                      <a:endParaRPr lang="en-US" sz="3600" b="0" dirty="0">
                        <a:solidFill>
                          <a:schemeClr val="tx1"/>
                        </a:solidFill>
                        <a:latin typeface="Mongolian Baiti" panose="03000500000000000000" pitchFamily="66" charset="0"/>
                        <a:cs typeface="Mongolian Baiti" panose="03000500000000000000" pitchFamily="66" charset="0"/>
                      </a:endParaRPr>
                    </a:p>
                  </a:txBody>
                  <a:tcPr/>
                </a:tc>
                <a:extLst>
                  <a:ext uri="{0D108BD9-81ED-4DB2-BD59-A6C34878D82A}">
                    <a16:rowId xmlns:a16="http://schemas.microsoft.com/office/drawing/2014/main" val="2138478838"/>
                  </a:ext>
                </a:extLst>
              </a:tr>
              <a:tr h="1255014">
                <a:tc>
                  <a:txBody>
                    <a:bodyPr/>
                    <a:lstStyle/>
                    <a:p>
                      <a:endParaRPr lang="en-US" b="0" dirty="0">
                        <a:latin typeface="Mongolian Baiti" panose="03000500000000000000" pitchFamily="66" charset="0"/>
                        <a:cs typeface="Mongolian Baiti" panose="03000500000000000000"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ongolian Baiti" panose="03000500000000000000" pitchFamily="66" charset="0"/>
                          <a:cs typeface="Mongolian Baiti" panose="03000500000000000000" pitchFamily="66" charset="0"/>
                        </a:rPr>
                        <a:t>Lebanese University - Faculty of Science - Section II</a:t>
                      </a:r>
                      <a:endParaRPr lang="en-US" sz="1800" b="0" kern="1200" dirty="0">
                        <a:solidFill>
                          <a:schemeClr val="tx1"/>
                        </a:solidFill>
                        <a:effectLst/>
                        <a:latin typeface="Mongolian Baiti" panose="03000500000000000000" pitchFamily="66" charset="0"/>
                        <a:ea typeface="+mn-ea"/>
                        <a:cs typeface="Mongolian Baiti" panose="03000500000000000000" pitchFamily="66" charset="0"/>
                      </a:endParaRPr>
                    </a:p>
                  </a:txBody>
                  <a:tcPr/>
                </a:tc>
                <a:extLst>
                  <a:ext uri="{0D108BD9-81ED-4DB2-BD59-A6C34878D82A}">
                    <a16:rowId xmlns:a16="http://schemas.microsoft.com/office/drawing/2014/main" val="3580974767"/>
                  </a:ext>
                </a:extLst>
              </a:tr>
            </a:tbl>
          </a:graphicData>
        </a:graphic>
      </p:graphicFrame>
      <p:pic>
        <p:nvPicPr>
          <p:cNvPr id="10" name="Picture 9">
            <a:extLst>
              <a:ext uri="{FF2B5EF4-FFF2-40B4-BE49-F238E27FC236}">
                <a16:creationId xmlns:a16="http://schemas.microsoft.com/office/drawing/2014/main" id="{FCAD60D1-9B8C-D3B8-5213-BFDB2E899D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115" y="186378"/>
            <a:ext cx="824621" cy="744170"/>
          </a:xfrm>
          <a:prstGeom prst="rect">
            <a:avLst/>
          </a:prstGeom>
          <a:noFill/>
          <a:ln>
            <a:noFill/>
          </a:ln>
        </p:spPr>
      </p:pic>
      <p:sp>
        <p:nvSpPr>
          <p:cNvPr id="11" name="TextBox 10">
            <a:extLst>
              <a:ext uri="{FF2B5EF4-FFF2-40B4-BE49-F238E27FC236}">
                <a16:creationId xmlns:a16="http://schemas.microsoft.com/office/drawing/2014/main" id="{9EAFCBEB-2D06-FA62-F91E-BAA635DDC318}"/>
              </a:ext>
            </a:extLst>
          </p:cNvPr>
          <p:cNvSpPr txBox="1"/>
          <p:nvPr/>
        </p:nvSpPr>
        <p:spPr>
          <a:xfrm>
            <a:off x="3042920" y="4002628"/>
            <a:ext cx="6096000" cy="374718"/>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Mongolian Baiti" panose="03000500000000000000" pitchFamily="66" charset="0"/>
                <a:ea typeface="Calibri" panose="020F0502020204030204" pitchFamily="34" charset="0"/>
                <a:cs typeface="Arial" panose="020B0604020202020204" pitchFamily="34" charset="0"/>
              </a:rPr>
              <a:t>DEPARTMENT OF COMPUTER SCIENCE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F3221FF-2F71-33E7-EDA8-E7AFCFDD5C8D}"/>
              </a:ext>
            </a:extLst>
          </p:cNvPr>
          <p:cNvSpPr txBox="1"/>
          <p:nvPr/>
        </p:nvSpPr>
        <p:spPr>
          <a:xfrm>
            <a:off x="3048000" y="1878832"/>
            <a:ext cx="6096000" cy="1550168"/>
          </a:xfrm>
          <a:prstGeom prst="rect">
            <a:avLst/>
          </a:prstGeom>
          <a:noFill/>
        </p:spPr>
        <p:txBody>
          <a:bodyPr wrap="square">
            <a:spAutoFit/>
          </a:bodyPr>
          <a:lstStyle/>
          <a:p>
            <a:pPr marL="0" marR="0" algn="ctr">
              <a:lnSpc>
                <a:spcPct val="107000"/>
              </a:lnSpc>
              <a:spcBef>
                <a:spcPts val="0"/>
              </a:spcBef>
              <a:spcAft>
                <a:spcPts val="800"/>
              </a:spcAft>
            </a:pPr>
            <a:r>
              <a:rPr lang="en-US" sz="1200" dirty="0">
                <a:effectLst/>
                <a:latin typeface="Mongolian Baiti" panose="03000500000000000000" pitchFamily="66"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3600" i="1" dirty="0">
                <a:effectLst/>
                <a:latin typeface="Mongolian Baiti" panose="03000500000000000000" pitchFamily="66" charset="0"/>
                <a:ea typeface="Calibri" panose="020F0502020204030204" pitchFamily="34" charset="0"/>
                <a:cs typeface="Mongolian Baiti" panose="03000500000000000000" pitchFamily="66" charset="0"/>
              </a:rPr>
              <a:t>Arabic sentiment analysis model</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7500681-FB07-0F42-445E-E3EC2F537D0A}"/>
              </a:ext>
            </a:extLst>
          </p:cNvPr>
          <p:cNvSpPr txBox="1"/>
          <p:nvPr/>
        </p:nvSpPr>
        <p:spPr>
          <a:xfrm>
            <a:off x="3037840" y="5323874"/>
            <a:ext cx="6101080" cy="773673"/>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Mongolian Baiti" panose="03000500000000000000" pitchFamily="66" charset="0"/>
                <a:ea typeface="Calibri" panose="020F0502020204030204" pitchFamily="34" charset="0"/>
                <a:cs typeface="Arial" panose="020B0604020202020204" pitchFamily="34" charset="0"/>
              </a:rPr>
              <a:t>Author:	Charbel SALEM</a:t>
            </a:r>
          </a:p>
          <a:p>
            <a:pPr marL="0" marR="0" algn="ctr">
              <a:lnSpc>
                <a:spcPct val="107000"/>
              </a:lnSpc>
              <a:spcBef>
                <a:spcPts val="0"/>
              </a:spcBef>
              <a:spcAft>
                <a:spcPts val="800"/>
              </a:spcAft>
            </a:pPr>
            <a:r>
              <a:rPr lang="en-US" sz="1800" dirty="0">
                <a:effectLst/>
                <a:latin typeface="Mongolian Baiti" panose="03000500000000000000" pitchFamily="66" charset="0"/>
                <a:ea typeface="Calibri" panose="020F0502020204030204" pitchFamily="34" charset="0"/>
                <a:cs typeface="Arial" panose="020B0604020202020204" pitchFamily="34" charset="0"/>
              </a:rPr>
              <a:t>Supervisor:	Mohamed EL MESAWY</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471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EF1F-9B26-DAE0-98DE-A9259BF9FB27}"/>
              </a:ext>
            </a:extLst>
          </p:cNvPr>
          <p:cNvSpPr>
            <a:spLocks noGrp="1"/>
          </p:cNvSpPr>
          <p:nvPr>
            <p:ph type="title"/>
          </p:nvPr>
        </p:nvSpPr>
        <p:spPr>
          <a:xfrm>
            <a:off x="810000" y="447188"/>
            <a:ext cx="10571998" cy="970450"/>
          </a:xfrm>
        </p:spPr>
        <p:txBody>
          <a:bodyPr>
            <a:normAutofit/>
          </a:bodyPr>
          <a:lstStyle/>
          <a:p>
            <a:r>
              <a:rPr lang="en-US" dirty="0"/>
              <a:t>Multinominal Naive Bayes</a:t>
            </a:r>
          </a:p>
        </p:txBody>
      </p:sp>
      <p:graphicFrame>
        <p:nvGraphicFramePr>
          <p:cNvPr id="4" name="Content Placeholder 3">
            <a:extLst>
              <a:ext uri="{FF2B5EF4-FFF2-40B4-BE49-F238E27FC236}">
                <a16:creationId xmlns:a16="http://schemas.microsoft.com/office/drawing/2014/main" id="{F26FBBD1-ADFE-CE54-030A-95FB83DDAF8C}"/>
              </a:ext>
            </a:extLst>
          </p:cNvPr>
          <p:cNvGraphicFramePr>
            <a:graphicFrameLocks noGrp="1"/>
          </p:cNvGraphicFramePr>
          <p:nvPr>
            <p:ph idx="1"/>
            <p:extLst>
              <p:ext uri="{D42A27DB-BD31-4B8C-83A1-F6EECF244321}">
                <p14:modId xmlns:p14="http://schemas.microsoft.com/office/powerpoint/2010/main" val="3174297177"/>
              </p:ext>
            </p:extLst>
          </p:nvPr>
        </p:nvGraphicFramePr>
        <p:xfrm>
          <a:off x="674044" y="2958936"/>
          <a:ext cx="4533114" cy="2489369"/>
        </p:xfrm>
        <a:graphic>
          <a:graphicData uri="http://schemas.openxmlformats.org/drawingml/2006/table">
            <a:tbl>
              <a:tblPr firstRow="1" bandRow="1"/>
              <a:tblGrid>
                <a:gridCol w="2780105">
                  <a:extLst>
                    <a:ext uri="{9D8B030D-6E8A-4147-A177-3AD203B41FA5}">
                      <a16:colId xmlns:a16="http://schemas.microsoft.com/office/drawing/2014/main" val="292867661"/>
                    </a:ext>
                  </a:extLst>
                </a:gridCol>
                <a:gridCol w="1753009">
                  <a:extLst>
                    <a:ext uri="{9D8B030D-6E8A-4147-A177-3AD203B41FA5}">
                      <a16:colId xmlns:a16="http://schemas.microsoft.com/office/drawing/2014/main" val="1859481725"/>
                    </a:ext>
                  </a:extLst>
                </a:gridCol>
              </a:tblGrid>
              <a:tr h="339937">
                <a:tc>
                  <a:txBody>
                    <a:bodyPr/>
                    <a:lstStyle/>
                    <a:p>
                      <a:pPr algn="ctr" fontAlgn="b">
                        <a:spcBef>
                          <a:spcPts val="0"/>
                        </a:spcBef>
                        <a:spcAft>
                          <a:spcPts val="0"/>
                        </a:spcAft>
                      </a:pPr>
                      <a:r>
                        <a:rPr lang="en-US" sz="1600" b="1" i="0" u="none" strike="noStrike">
                          <a:solidFill>
                            <a:srgbClr val="000000"/>
                          </a:solidFill>
                          <a:effectLst/>
                          <a:latin typeface="Arial" panose="020B0604020202020204" pitchFamily="34" charset="0"/>
                        </a:rPr>
                        <a:t>Text</a:t>
                      </a:r>
                      <a:endParaRPr lang="en-US" sz="1600" b="0" i="0" u="none" strike="noStrike">
                        <a:solidFill>
                          <a:srgbClr val="000000"/>
                        </a:solidFill>
                        <a:effectLst/>
                        <a:latin typeface="Arial" panose="020B0604020202020204" pitchFamily="34" charset="0"/>
                      </a:endParaRPr>
                    </a:p>
                  </a:txBody>
                  <a:tcPr marL="133766" marR="133766" marT="66883" marB="66883" anchor="b">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5461"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spcBef>
                          <a:spcPts val="0"/>
                        </a:spcBef>
                        <a:spcAft>
                          <a:spcPts val="0"/>
                        </a:spcAft>
                      </a:pPr>
                      <a:r>
                        <a:rPr lang="en-US" sz="1600" b="1" i="0" u="none" strike="noStrike">
                          <a:solidFill>
                            <a:srgbClr val="000000"/>
                          </a:solidFill>
                          <a:effectLst/>
                          <a:latin typeface="Arial" panose="020B0604020202020204" pitchFamily="34" charset="0"/>
                        </a:rPr>
                        <a:t>Sentiment</a:t>
                      </a:r>
                      <a:endParaRPr lang="en-US" sz="1600" b="0" i="0" u="none" strike="noStrike">
                        <a:solidFill>
                          <a:srgbClr val="000000"/>
                        </a:solidFill>
                        <a:effectLst/>
                        <a:latin typeface="Arial" panose="020B0604020202020204" pitchFamily="34" charset="0"/>
                      </a:endParaRPr>
                    </a:p>
                  </a:txBody>
                  <a:tcPr marL="133766" marR="133766" marT="66883" marB="66883" anchor="b">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5461"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50394984"/>
                  </a:ext>
                </a:extLst>
              </a:tr>
              <a:tr h="432026">
                <a:tc>
                  <a:txBody>
                    <a:bodyPr/>
                    <a:lstStyle/>
                    <a:p>
                      <a:pPr algn="ctr" fontAlgn="base">
                        <a:spcBef>
                          <a:spcPts val="0"/>
                        </a:spcBef>
                        <a:spcAft>
                          <a:spcPts val="0"/>
                        </a:spcAft>
                      </a:pPr>
                      <a:r>
                        <a:rPr lang="en-US" sz="1600" b="0" i="0" u="none" strike="noStrike" dirty="0">
                          <a:solidFill>
                            <a:srgbClr val="000000"/>
                          </a:solidFill>
                          <a:effectLst/>
                          <a:latin typeface="Arial" panose="020B0604020202020204" pitchFamily="34" charset="0"/>
                        </a:rPr>
                        <a:t>"I love this product"</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Positive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08091821"/>
                  </a:ext>
                </a:extLst>
              </a:tr>
              <a:tr h="432026">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"This is a great movie"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Positive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98146917"/>
                  </a:ext>
                </a:extLst>
              </a:tr>
              <a:tr h="339937">
                <a:tc>
                  <a:txBody>
                    <a:bodyPr/>
                    <a:lstStyle/>
                    <a:p>
                      <a:pPr algn="ctr" fontAlgn="base">
                        <a:spcBef>
                          <a:spcPts val="0"/>
                        </a:spcBef>
                        <a:spcAft>
                          <a:spcPts val="0"/>
                        </a:spcAft>
                      </a:pPr>
                      <a:r>
                        <a:rPr lang="en-US" sz="1600" b="0" i="0" u="none" strike="noStrike" dirty="0">
                          <a:solidFill>
                            <a:srgbClr val="000000"/>
                          </a:solidFill>
                          <a:effectLst/>
                          <a:latin typeface="Arial" panose="020B0604020202020204" pitchFamily="34" charset="0"/>
                        </a:rPr>
                        <a:t>"I hate this phone"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Negative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0931659"/>
                  </a:ext>
                </a:extLst>
              </a:tr>
              <a:tr h="438079">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"The service was terrible"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ase">
                        <a:spcBef>
                          <a:spcPts val="0"/>
                        </a:spcBef>
                        <a:spcAft>
                          <a:spcPts val="0"/>
                        </a:spcAft>
                      </a:pPr>
                      <a:r>
                        <a:rPr lang="en-US" sz="1600" b="0" i="0" u="none" strike="noStrike" dirty="0">
                          <a:solidFill>
                            <a:srgbClr val="000000"/>
                          </a:solidFill>
                          <a:effectLst/>
                          <a:latin typeface="Arial" panose="020B0604020202020204" pitchFamily="34" charset="0"/>
                        </a:rPr>
                        <a:t>Negative</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91643062"/>
                  </a:ext>
                </a:extLst>
              </a:tr>
              <a:tr h="432026">
                <a:tc>
                  <a:txBody>
                    <a:bodyPr/>
                    <a:lstStyle/>
                    <a:p>
                      <a:pPr algn="ctr" fontAlgn="base">
                        <a:spcBef>
                          <a:spcPts val="0"/>
                        </a:spcBef>
                        <a:spcAft>
                          <a:spcPts val="0"/>
                        </a:spcAft>
                      </a:pPr>
                      <a:r>
                        <a:rPr lang="en-US" sz="1600" b="0" i="0" u="none" strike="noStrike">
                          <a:solidFill>
                            <a:srgbClr val="000000"/>
                          </a:solidFill>
                          <a:effectLst/>
                          <a:latin typeface="Arial" panose="020B0604020202020204" pitchFamily="34" charset="0"/>
                        </a:rPr>
                        <a:t>"The food was okay"</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61" cap="flat" cmpd="sng" algn="ctr">
                      <a:solidFill>
                        <a:srgbClr val="D9D9E3"/>
                      </a:solidFill>
                      <a:prstDash val="solid"/>
                      <a:round/>
                      <a:headEnd type="none" w="med" len="med"/>
                      <a:tailEnd type="none" w="med" len="med"/>
                    </a:lnB>
                    <a:solidFill>
                      <a:srgbClr val="F7F7F8"/>
                    </a:solidFill>
                  </a:tcPr>
                </a:tc>
                <a:tc>
                  <a:txBody>
                    <a:bodyPr/>
                    <a:lstStyle/>
                    <a:p>
                      <a:pPr algn="ctr" fontAlgn="base">
                        <a:spcBef>
                          <a:spcPts val="0"/>
                        </a:spcBef>
                        <a:spcAft>
                          <a:spcPts val="0"/>
                        </a:spcAft>
                      </a:pPr>
                      <a:r>
                        <a:rPr lang="en-US" sz="1600" b="0" i="0" u="none" strike="noStrike" dirty="0">
                          <a:solidFill>
                            <a:srgbClr val="000000"/>
                          </a:solidFill>
                          <a:effectLst/>
                          <a:latin typeface="Arial" panose="020B0604020202020204" pitchFamily="34" charset="0"/>
                        </a:rPr>
                        <a:t>Neutral</a:t>
                      </a:r>
                    </a:p>
                  </a:txBody>
                  <a:tcPr marL="133766" marR="133766" marT="66883" marB="66883" anchor="ctr">
                    <a:lnL w="5461" cap="flat" cmpd="sng" algn="ctr">
                      <a:solidFill>
                        <a:srgbClr val="D9D9E3"/>
                      </a:solidFill>
                      <a:prstDash val="solid"/>
                      <a:round/>
                      <a:headEnd type="none" w="med" len="med"/>
                      <a:tailEnd type="none" w="med" len="med"/>
                    </a:lnL>
                    <a:lnR w="5461"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61"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94985850"/>
                  </a:ext>
                </a:extLst>
              </a:tr>
            </a:tbl>
          </a:graphicData>
        </a:graphic>
      </p:graphicFrame>
      <p:sp>
        <p:nvSpPr>
          <p:cNvPr id="6" name="TextBox 5">
            <a:extLst>
              <a:ext uri="{FF2B5EF4-FFF2-40B4-BE49-F238E27FC236}">
                <a16:creationId xmlns:a16="http://schemas.microsoft.com/office/drawing/2014/main" id="{3E22340B-1E2F-90FC-CE14-DB55EF3E1B87}"/>
              </a:ext>
            </a:extLst>
          </p:cNvPr>
          <p:cNvSpPr txBox="1"/>
          <p:nvPr/>
        </p:nvSpPr>
        <p:spPr>
          <a:xfrm>
            <a:off x="225313" y="2258739"/>
            <a:ext cx="6099586" cy="646331"/>
          </a:xfrm>
          <a:prstGeom prst="rect">
            <a:avLst/>
          </a:prstGeom>
          <a:noFill/>
        </p:spPr>
        <p:txBody>
          <a:bodyPr wrap="square">
            <a:spAutoFit/>
          </a:bodyPr>
          <a:lstStyle/>
          <a:p>
            <a:r>
              <a:rPr lang="en-US" dirty="0"/>
              <a:t>Multinomial Naive Bayes algorithm can be used for sentiment analysis:</a:t>
            </a:r>
          </a:p>
        </p:txBody>
      </p:sp>
      <p:sp>
        <p:nvSpPr>
          <p:cNvPr id="8" name="TextBox 7">
            <a:extLst>
              <a:ext uri="{FF2B5EF4-FFF2-40B4-BE49-F238E27FC236}">
                <a16:creationId xmlns:a16="http://schemas.microsoft.com/office/drawing/2014/main" id="{0D3FA98B-5F5B-7B3F-5BCB-20275361F874}"/>
              </a:ext>
            </a:extLst>
          </p:cNvPr>
          <p:cNvSpPr txBox="1"/>
          <p:nvPr/>
        </p:nvSpPr>
        <p:spPr>
          <a:xfrm>
            <a:off x="6573780" y="2052424"/>
            <a:ext cx="5110480" cy="1477328"/>
          </a:xfrm>
          <a:prstGeom prst="rect">
            <a:avLst/>
          </a:prstGeom>
          <a:noFill/>
        </p:spPr>
        <p:txBody>
          <a:bodyPr wrap="square">
            <a:spAutoFit/>
          </a:bodyPr>
          <a:lstStyle/>
          <a:p>
            <a:r>
              <a:rPr lang="en-US" dirty="0"/>
              <a:t>For example, the algorithm may learn that the word "love" is strongly associated with a positive sentiment, while the word "hate" is strongly associated with a negative sentiment.</a:t>
            </a:r>
          </a:p>
        </p:txBody>
      </p:sp>
      <p:sp>
        <p:nvSpPr>
          <p:cNvPr id="22" name="TextBox 21">
            <a:extLst>
              <a:ext uri="{FF2B5EF4-FFF2-40B4-BE49-F238E27FC236}">
                <a16:creationId xmlns:a16="http://schemas.microsoft.com/office/drawing/2014/main" id="{69B56708-781A-7E01-E569-86F960504DB1}"/>
              </a:ext>
            </a:extLst>
          </p:cNvPr>
          <p:cNvSpPr txBox="1"/>
          <p:nvPr/>
        </p:nvSpPr>
        <p:spPr>
          <a:xfrm>
            <a:off x="225313" y="5641866"/>
            <a:ext cx="6101080" cy="1200329"/>
          </a:xfrm>
          <a:prstGeom prst="rect">
            <a:avLst/>
          </a:prstGeom>
          <a:noFill/>
        </p:spPr>
        <p:txBody>
          <a:bodyPr wrap="square">
            <a:spAutoFit/>
          </a:bodyPr>
          <a:lstStyle/>
          <a:p>
            <a:r>
              <a:rPr lang="en-US" dirty="0"/>
              <a:t>Using the above training data, the Multinomial Naive Bayes algorithm can learn the probabilities of each word in the text belonging to each sentiment category. </a:t>
            </a:r>
          </a:p>
        </p:txBody>
      </p:sp>
      <p:graphicFrame>
        <p:nvGraphicFramePr>
          <p:cNvPr id="23" name="Table 22">
            <a:extLst>
              <a:ext uri="{FF2B5EF4-FFF2-40B4-BE49-F238E27FC236}">
                <a16:creationId xmlns:a16="http://schemas.microsoft.com/office/drawing/2014/main" id="{D5D12487-6755-ABAA-5C84-136891B673AE}"/>
              </a:ext>
            </a:extLst>
          </p:cNvPr>
          <p:cNvGraphicFramePr>
            <a:graphicFrameLocks noGrp="1"/>
          </p:cNvGraphicFramePr>
          <p:nvPr>
            <p:extLst>
              <p:ext uri="{D42A27DB-BD31-4B8C-83A1-F6EECF244321}">
                <p14:modId xmlns:p14="http://schemas.microsoft.com/office/powerpoint/2010/main" val="2832115350"/>
              </p:ext>
            </p:extLst>
          </p:nvPr>
        </p:nvGraphicFramePr>
        <p:xfrm>
          <a:off x="7885950" y="4877488"/>
          <a:ext cx="2935720" cy="1754028"/>
        </p:xfrm>
        <a:graphic>
          <a:graphicData uri="http://schemas.openxmlformats.org/drawingml/2006/table">
            <a:tbl>
              <a:tblPr/>
              <a:tblGrid>
                <a:gridCol w="1467860">
                  <a:extLst>
                    <a:ext uri="{9D8B030D-6E8A-4147-A177-3AD203B41FA5}">
                      <a16:colId xmlns:a16="http://schemas.microsoft.com/office/drawing/2014/main" val="2095427952"/>
                    </a:ext>
                  </a:extLst>
                </a:gridCol>
                <a:gridCol w="1467860">
                  <a:extLst>
                    <a:ext uri="{9D8B030D-6E8A-4147-A177-3AD203B41FA5}">
                      <a16:colId xmlns:a16="http://schemas.microsoft.com/office/drawing/2014/main" val="3848266722"/>
                    </a:ext>
                  </a:extLst>
                </a:gridCol>
              </a:tblGrid>
              <a:tr h="646221">
                <a:tc>
                  <a:txBody>
                    <a:bodyPr/>
                    <a:lstStyle/>
                    <a:p>
                      <a:pPr fontAlgn="b"/>
                      <a:r>
                        <a:rPr lang="en-US" b="1" dirty="0">
                          <a:solidFill>
                            <a:schemeClr val="bg1"/>
                          </a:solidFill>
                          <a:effectLst/>
                        </a:rPr>
                        <a:t>Sentiment</a:t>
                      </a:r>
                    </a:p>
                  </a:txBody>
                  <a:tcPr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solidFill>
                            <a:schemeClr val="bg1"/>
                          </a:solidFill>
                          <a:effectLst/>
                        </a:rPr>
                        <a:t>Probability</a:t>
                      </a:r>
                    </a:p>
                  </a:txBody>
                  <a:tcPr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44635427"/>
                  </a:ext>
                </a:extLst>
              </a:tr>
              <a:tr h="369269">
                <a:tc>
                  <a:txBody>
                    <a:bodyPr/>
                    <a:lstStyle/>
                    <a:p>
                      <a:pPr fontAlgn="base"/>
                      <a:r>
                        <a:rPr lang="en-US">
                          <a:solidFill>
                            <a:schemeClr val="bg1"/>
                          </a:solidFill>
                          <a:effectLst/>
                        </a:rPr>
                        <a:t>Positive</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0.9</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82208077"/>
                  </a:ext>
                </a:extLst>
              </a:tr>
              <a:tr h="369269">
                <a:tc>
                  <a:txBody>
                    <a:bodyPr/>
                    <a:lstStyle/>
                    <a:p>
                      <a:pPr fontAlgn="base"/>
                      <a:r>
                        <a:rPr lang="en-US">
                          <a:solidFill>
                            <a:schemeClr val="bg1"/>
                          </a:solidFill>
                          <a:effectLst/>
                        </a:rPr>
                        <a:t>Negative</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0.1</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42657522"/>
                  </a:ext>
                </a:extLst>
              </a:tr>
              <a:tr h="369269">
                <a:tc>
                  <a:txBody>
                    <a:bodyPr/>
                    <a:lstStyle/>
                    <a:p>
                      <a:pPr fontAlgn="base"/>
                      <a:r>
                        <a:rPr lang="en-US">
                          <a:solidFill>
                            <a:schemeClr val="bg1"/>
                          </a:solidFill>
                          <a:effectLst/>
                        </a:rPr>
                        <a:t>Neutral</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43"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solidFill>
                            <a:schemeClr val="bg1"/>
                          </a:solidFill>
                          <a:effectLst/>
                        </a:rPr>
                        <a:t>0.05</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43"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08285120"/>
                  </a:ext>
                </a:extLst>
              </a:tr>
            </a:tbl>
          </a:graphicData>
        </a:graphic>
      </p:graphicFrame>
      <p:sp>
        <p:nvSpPr>
          <p:cNvPr id="25" name="TextBox 24">
            <a:extLst>
              <a:ext uri="{FF2B5EF4-FFF2-40B4-BE49-F238E27FC236}">
                <a16:creationId xmlns:a16="http://schemas.microsoft.com/office/drawing/2014/main" id="{3D06A0FC-AE87-DF72-F684-21A4A48A577F}"/>
              </a:ext>
            </a:extLst>
          </p:cNvPr>
          <p:cNvSpPr txBox="1"/>
          <p:nvPr/>
        </p:nvSpPr>
        <p:spPr>
          <a:xfrm>
            <a:off x="6535680" y="3741955"/>
            <a:ext cx="5636260" cy="923330"/>
          </a:xfrm>
          <a:prstGeom prst="rect">
            <a:avLst/>
          </a:prstGeom>
          <a:noFill/>
        </p:spPr>
        <p:txBody>
          <a:bodyPr wrap="square">
            <a:spAutoFit/>
          </a:bodyPr>
          <a:lstStyle/>
          <a:p>
            <a:r>
              <a:rPr lang="en-US" dirty="0"/>
              <a:t>For example, if the algorithm was given the text "This phone is great", it might calculate the following probabilities:</a:t>
            </a:r>
          </a:p>
        </p:txBody>
      </p:sp>
    </p:spTree>
    <p:extLst>
      <p:ext uri="{BB962C8B-B14F-4D97-AF65-F5344CB8AC3E}">
        <p14:creationId xmlns:p14="http://schemas.microsoft.com/office/powerpoint/2010/main" val="395841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1406-CF15-A6A8-D9D6-B100F8415123}"/>
              </a:ext>
            </a:extLst>
          </p:cNvPr>
          <p:cNvSpPr>
            <a:spLocks noGrp="1"/>
          </p:cNvSpPr>
          <p:nvPr>
            <p:ph type="title"/>
          </p:nvPr>
        </p:nvSpPr>
        <p:spPr>
          <a:xfrm>
            <a:off x="911600" y="318556"/>
            <a:ext cx="10571998" cy="1361292"/>
          </a:xfrm>
        </p:spPr>
        <p:txBody>
          <a:bodyPr/>
          <a:lstStyle/>
          <a:p>
            <a:r>
              <a:rPr lang="en-US" dirty="0"/>
              <a:t>Advantages of Multinomial Naive Bayes for Handling Unstructured Text Data</a:t>
            </a:r>
          </a:p>
        </p:txBody>
      </p:sp>
      <p:sp>
        <p:nvSpPr>
          <p:cNvPr id="5" name="TextBox 4">
            <a:extLst>
              <a:ext uri="{FF2B5EF4-FFF2-40B4-BE49-F238E27FC236}">
                <a16:creationId xmlns:a16="http://schemas.microsoft.com/office/drawing/2014/main" id="{57C1E3D2-B88B-2ABC-D043-5E63CCBBE9A6}"/>
              </a:ext>
            </a:extLst>
          </p:cNvPr>
          <p:cNvSpPr txBox="1"/>
          <p:nvPr/>
        </p:nvSpPr>
        <p:spPr>
          <a:xfrm>
            <a:off x="429260" y="2878019"/>
            <a:ext cx="6591300" cy="3139321"/>
          </a:xfrm>
          <a:prstGeom prst="rect">
            <a:avLst/>
          </a:prstGeom>
          <a:noFill/>
        </p:spPr>
        <p:txBody>
          <a:bodyPr wrap="square">
            <a:spAutoFit/>
          </a:bodyPr>
          <a:lstStyle/>
          <a:p>
            <a:r>
              <a:rPr lang="en-US" dirty="0"/>
              <a:t>In addition, Multinomial Naive Bayes does not require tokenization, which is the process of breaking text into words or other meaningful units. </a:t>
            </a:r>
          </a:p>
          <a:p>
            <a:endParaRPr lang="en-US" dirty="0"/>
          </a:p>
          <a:p>
            <a:r>
              <a:rPr lang="en-US" dirty="0"/>
              <a:t>This is because it uses a bag-of-words representation, which treats each document as a collection of words without any specific order or structure. </a:t>
            </a:r>
          </a:p>
          <a:p>
            <a:endParaRPr lang="en-US" dirty="0"/>
          </a:p>
          <a:p>
            <a:r>
              <a:rPr lang="en-US" dirty="0"/>
              <a:t>This makes it easy to handle different types of text data, including unstructured text, social media posts, and short-form content like tweets.</a:t>
            </a:r>
          </a:p>
        </p:txBody>
      </p:sp>
      <p:sp>
        <p:nvSpPr>
          <p:cNvPr id="7" name="TextBox 6">
            <a:extLst>
              <a:ext uri="{FF2B5EF4-FFF2-40B4-BE49-F238E27FC236}">
                <a16:creationId xmlns:a16="http://schemas.microsoft.com/office/drawing/2014/main" id="{08ACF40F-CC9B-EE1F-A7CE-A049597CC9A3}"/>
              </a:ext>
            </a:extLst>
          </p:cNvPr>
          <p:cNvSpPr txBox="1"/>
          <p:nvPr/>
        </p:nvSpPr>
        <p:spPr>
          <a:xfrm>
            <a:off x="7175500" y="2292127"/>
            <a:ext cx="4856738" cy="4247317"/>
          </a:xfrm>
          <a:prstGeom prst="rect">
            <a:avLst/>
          </a:prstGeom>
          <a:noFill/>
        </p:spPr>
        <p:txBody>
          <a:bodyPr wrap="square">
            <a:spAutoFit/>
          </a:bodyPr>
          <a:lstStyle/>
          <a:p>
            <a:r>
              <a:rPr lang="en-US" dirty="0"/>
              <a:t>Arabic language has a complex grammar structure with intricate rules, making it difficult to accurately tokenize and classify using traditional methods. </a:t>
            </a:r>
            <a:r>
              <a:rPr lang="en-US" b="1" dirty="0"/>
              <a:t>Multinomial Naive Bayes</a:t>
            </a:r>
            <a:r>
              <a:rPr lang="en-US" dirty="0"/>
              <a:t>, on the other hand, </a:t>
            </a:r>
            <a:r>
              <a:rPr lang="en-US" b="1" dirty="0"/>
              <a:t>can handle the complexities of Arabic language without the need for extensive preprocessing and tokenization</a:t>
            </a:r>
            <a:r>
              <a:rPr lang="en-US" dirty="0"/>
              <a:t>. For example, when classifying sentiment in Arabic social media posts, Multinomial Naive Bayes can accurately capture the meaning of the post even with variations in grammar and spelling, making it a more effective method for Arabic sentiment analysis.</a:t>
            </a:r>
          </a:p>
        </p:txBody>
      </p:sp>
    </p:spTree>
    <p:extLst>
      <p:ext uri="{BB962C8B-B14F-4D97-AF65-F5344CB8AC3E}">
        <p14:creationId xmlns:p14="http://schemas.microsoft.com/office/powerpoint/2010/main" val="101941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7BFC-8A4F-077C-1C15-2EA73B589930}"/>
              </a:ext>
            </a:extLst>
          </p:cNvPr>
          <p:cNvSpPr>
            <a:spLocks noGrp="1"/>
          </p:cNvSpPr>
          <p:nvPr>
            <p:ph type="title"/>
          </p:nvPr>
        </p:nvSpPr>
        <p:spPr/>
        <p:txBody>
          <a:bodyPr/>
          <a:lstStyle/>
          <a:p>
            <a:r>
              <a:rPr lang="en-US" dirty="0"/>
              <a:t>IMPLEMENTATION OF NATIVE BAYES (1)</a:t>
            </a:r>
          </a:p>
        </p:txBody>
      </p:sp>
      <p:pic>
        <p:nvPicPr>
          <p:cNvPr id="5" name="Content Placeholder 4" descr="Text&#10;&#10;Description automatically generated">
            <a:extLst>
              <a:ext uri="{FF2B5EF4-FFF2-40B4-BE49-F238E27FC236}">
                <a16:creationId xmlns:a16="http://schemas.microsoft.com/office/drawing/2014/main" id="{F2EE2D4A-9355-20BA-7310-55B97FC8FF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08" t="15976" r="10324" b="16943"/>
          <a:stretch/>
        </p:blipFill>
        <p:spPr>
          <a:xfrm>
            <a:off x="166744" y="2109993"/>
            <a:ext cx="4905487" cy="2638014"/>
          </a:xfrm>
        </p:spPr>
      </p:pic>
      <p:sp>
        <p:nvSpPr>
          <p:cNvPr id="7" name="TextBox 6">
            <a:extLst>
              <a:ext uri="{FF2B5EF4-FFF2-40B4-BE49-F238E27FC236}">
                <a16:creationId xmlns:a16="http://schemas.microsoft.com/office/drawing/2014/main" id="{EA6E6B6B-61BE-9D89-739D-A3C3B049F338}"/>
              </a:ext>
            </a:extLst>
          </p:cNvPr>
          <p:cNvSpPr txBox="1"/>
          <p:nvPr/>
        </p:nvSpPr>
        <p:spPr>
          <a:xfrm>
            <a:off x="5641340" y="2441987"/>
            <a:ext cx="6101080" cy="646331"/>
          </a:xfrm>
          <a:prstGeom prst="rect">
            <a:avLst/>
          </a:prstGeom>
          <a:noFill/>
        </p:spPr>
        <p:txBody>
          <a:bodyPr wrap="square">
            <a:spAutoFit/>
          </a:bodyPr>
          <a:lstStyle/>
          <a:p>
            <a:r>
              <a:rPr lang="en-US" u="sng" dirty="0" err="1"/>
              <a:t>CountVectorizer</a:t>
            </a:r>
            <a:r>
              <a:rPr lang="en-US" u="sng" dirty="0"/>
              <a:t>:</a:t>
            </a:r>
            <a:r>
              <a:rPr lang="en-US" dirty="0"/>
              <a:t> A class that transforms the text into a numerical representation  </a:t>
            </a:r>
          </a:p>
        </p:txBody>
      </p:sp>
      <p:sp>
        <p:nvSpPr>
          <p:cNvPr id="9" name="TextBox 8">
            <a:extLst>
              <a:ext uri="{FF2B5EF4-FFF2-40B4-BE49-F238E27FC236}">
                <a16:creationId xmlns:a16="http://schemas.microsoft.com/office/drawing/2014/main" id="{BCB1CBD6-2B80-E503-6FF5-F8CEFD7F2CBA}"/>
              </a:ext>
            </a:extLst>
          </p:cNvPr>
          <p:cNvSpPr txBox="1"/>
          <p:nvPr/>
        </p:nvSpPr>
        <p:spPr>
          <a:xfrm>
            <a:off x="5641340" y="3299936"/>
            <a:ext cx="6101080" cy="1477328"/>
          </a:xfrm>
          <a:prstGeom prst="rect">
            <a:avLst/>
          </a:prstGeom>
          <a:noFill/>
        </p:spPr>
        <p:txBody>
          <a:bodyPr wrap="square">
            <a:spAutoFit/>
          </a:bodyPr>
          <a:lstStyle/>
          <a:p>
            <a:r>
              <a:rPr lang="en-US" dirty="0"/>
              <a:t>Suppose we have the following two sentences as our training data:</a:t>
            </a:r>
          </a:p>
          <a:p>
            <a:endParaRPr lang="en-US" dirty="0"/>
          </a:p>
          <a:p>
            <a:r>
              <a:rPr lang="en-US" dirty="0"/>
              <a:t>"John likes to watch movies. Mary likes movies too."</a:t>
            </a:r>
          </a:p>
          <a:p>
            <a:r>
              <a:rPr lang="en-US" dirty="0"/>
              <a:t>"John also likes to watch football games."</a:t>
            </a:r>
          </a:p>
        </p:txBody>
      </p:sp>
      <p:graphicFrame>
        <p:nvGraphicFramePr>
          <p:cNvPr id="17" name="Table 17">
            <a:extLst>
              <a:ext uri="{FF2B5EF4-FFF2-40B4-BE49-F238E27FC236}">
                <a16:creationId xmlns:a16="http://schemas.microsoft.com/office/drawing/2014/main" id="{4370BFF6-4507-71F5-1E5D-82D6A4AA8B68}"/>
              </a:ext>
            </a:extLst>
          </p:cNvPr>
          <p:cNvGraphicFramePr>
            <a:graphicFrameLocks noGrp="1"/>
          </p:cNvGraphicFramePr>
          <p:nvPr>
            <p:extLst>
              <p:ext uri="{D42A27DB-BD31-4B8C-83A1-F6EECF244321}">
                <p14:modId xmlns:p14="http://schemas.microsoft.com/office/powerpoint/2010/main" val="1799769418"/>
              </p:ext>
            </p:extLst>
          </p:nvPr>
        </p:nvGraphicFramePr>
        <p:xfrm>
          <a:off x="377190" y="5033691"/>
          <a:ext cx="11096250" cy="1477329"/>
        </p:xfrm>
        <a:graphic>
          <a:graphicData uri="http://schemas.openxmlformats.org/drawingml/2006/table">
            <a:tbl>
              <a:tblPr firstRow="1" bandRow="1">
                <a:tableStyleId>{5C22544A-7EE6-4342-B048-85BDC9FD1C3A}</a:tableStyleId>
              </a:tblPr>
              <a:tblGrid>
                <a:gridCol w="1361247">
                  <a:extLst>
                    <a:ext uri="{9D8B030D-6E8A-4147-A177-3AD203B41FA5}">
                      <a16:colId xmlns:a16="http://schemas.microsoft.com/office/drawing/2014/main" val="1712018470"/>
                    </a:ext>
                  </a:extLst>
                </a:gridCol>
                <a:gridCol w="858003">
                  <a:extLst>
                    <a:ext uri="{9D8B030D-6E8A-4147-A177-3AD203B41FA5}">
                      <a16:colId xmlns:a16="http://schemas.microsoft.com/office/drawing/2014/main" val="2758548633"/>
                    </a:ext>
                  </a:extLst>
                </a:gridCol>
                <a:gridCol w="1109625">
                  <a:extLst>
                    <a:ext uri="{9D8B030D-6E8A-4147-A177-3AD203B41FA5}">
                      <a16:colId xmlns:a16="http://schemas.microsoft.com/office/drawing/2014/main" val="1513453426"/>
                    </a:ext>
                  </a:extLst>
                </a:gridCol>
                <a:gridCol w="1109625">
                  <a:extLst>
                    <a:ext uri="{9D8B030D-6E8A-4147-A177-3AD203B41FA5}">
                      <a16:colId xmlns:a16="http://schemas.microsoft.com/office/drawing/2014/main" val="3641396826"/>
                    </a:ext>
                  </a:extLst>
                </a:gridCol>
                <a:gridCol w="1109625">
                  <a:extLst>
                    <a:ext uri="{9D8B030D-6E8A-4147-A177-3AD203B41FA5}">
                      <a16:colId xmlns:a16="http://schemas.microsoft.com/office/drawing/2014/main" val="4264584615"/>
                    </a:ext>
                  </a:extLst>
                </a:gridCol>
                <a:gridCol w="1109625">
                  <a:extLst>
                    <a:ext uri="{9D8B030D-6E8A-4147-A177-3AD203B41FA5}">
                      <a16:colId xmlns:a16="http://schemas.microsoft.com/office/drawing/2014/main" val="3096320771"/>
                    </a:ext>
                  </a:extLst>
                </a:gridCol>
                <a:gridCol w="1109625">
                  <a:extLst>
                    <a:ext uri="{9D8B030D-6E8A-4147-A177-3AD203B41FA5}">
                      <a16:colId xmlns:a16="http://schemas.microsoft.com/office/drawing/2014/main" val="1879390840"/>
                    </a:ext>
                  </a:extLst>
                </a:gridCol>
                <a:gridCol w="1109625">
                  <a:extLst>
                    <a:ext uri="{9D8B030D-6E8A-4147-A177-3AD203B41FA5}">
                      <a16:colId xmlns:a16="http://schemas.microsoft.com/office/drawing/2014/main" val="2904819433"/>
                    </a:ext>
                  </a:extLst>
                </a:gridCol>
                <a:gridCol w="1109625">
                  <a:extLst>
                    <a:ext uri="{9D8B030D-6E8A-4147-A177-3AD203B41FA5}">
                      <a16:colId xmlns:a16="http://schemas.microsoft.com/office/drawing/2014/main" val="3383873583"/>
                    </a:ext>
                  </a:extLst>
                </a:gridCol>
                <a:gridCol w="1109625">
                  <a:extLst>
                    <a:ext uri="{9D8B030D-6E8A-4147-A177-3AD203B41FA5}">
                      <a16:colId xmlns:a16="http://schemas.microsoft.com/office/drawing/2014/main" val="3221807087"/>
                    </a:ext>
                  </a:extLst>
                </a:gridCol>
              </a:tblGrid>
              <a:tr h="492443">
                <a:tc>
                  <a:txBody>
                    <a:bodyPr/>
                    <a:lstStyle/>
                    <a:p>
                      <a:endParaRPr lang="en-US"/>
                    </a:p>
                  </a:txBody>
                  <a:tcPr/>
                </a:tc>
                <a:tc>
                  <a:txBody>
                    <a:bodyPr/>
                    <a:lstStyle/>
                    <a:p>
                      <a:r>
                        <a:rPr lang="en-US" dirty="0"/>
                        <a:t>Also</a:t>
                      </a:r>
                    </a:p>
                  </a:txBody>
                  <a:tcPr/>
                </a:tc>
                <a:tc>
                  <a:txBody>
                    <a:bodyPr/>
                    <a:lstStyle/>
                    <a:p>
                      <a:r>
                        <a:rPr lang="en-US" dirty="0"/>
                        <a:t>Football</a:t>
                      </a:r>
                    </a:p>
                  </a:txBody>
                  <a:tcPr/>
                </a:tc>
                <a:tc>
                  <a:txBody>
                    <a:bodyPr/>
                    <a:lstStyle/>
                    <a:p>
                      <a:r>
                        <a:rPr lang="en-US" dirty="0"/>
                        <a:t>Games</a:t>
                      </a:r>
                    </a:p>
                  </a:txBody>
                  <a:tcPr/>
                </a:tc>
                <a:tc>
                  <a:txBody>
                    <a:bodyPr/>
                    <a:lstStyle/>
                    <a:p>
                      <a:r>
                        <a:rPr lang="en-US" dirty="0"/>
                        <a:t>John</a:t>
                      </a:r>
                    </a:p>
                  </a:txBody>
                  <a:tcPr/>
                </a:tc>
                <a:tc>
                  <a:txBody>
                    <a:bodyPr/>
                    <a:lstStyle/>
                    <a:p>
                      <a:r>
                        <a:rPr lang="en-US" dirty="0"/>
                        <a:t>Likes</a:t>
                      </a:r>
                    </a:p>
                  </a:txBody>
                  <a:tcPr/>
                </a:tc>
                <a:tc>
                  <a:txBody>
                    <a:bodyPr/>
                    <a:lstStyle/>
                    <a:p>
                      <a:r>
                        <a:rPr lang="en-US" dirty="0"/>
                        <a:t>Mary</a:t>
                      </a:r>
                    </a:p>
                  </a:txBody>
                  <a:tcPr/>
                </a:tc>
                <a:tc>
                  <a:txBody>
                    <a:bodyPr/>
                    <a:lstStyle/>
                    <a:p>
                      <a:r>
                        <a:rPr lang="en-US" dirty="0"/>
                        <a:t>movies</a:t>
                      </a:r>
                    </a:p>
                  </a:txBody>
                  <a:tcPr/>
                </a:tc>
                <a:tc>
                  <a:txBody>
                    <a:bodyPr/>
                    <a:lstStyle/>
                    <a:p>
                      <a:r>
                        <a:rPr lang="en-US" dirty="0"/>
                        <a:t>To </a:t>
                      </a:r>
                    </a:p>
                  </a:txBody>
                  <a:tcPr/>
                </a:tc>
                <a:tc>
                  <a:txBody>
                    <a:bodyPr/>
                    <a:lstStyle/>
                    <a:p>
                      <a:r>
                        <a:rPr lang="en-US" dirty="0"/>
                        <a:t>Too </a:t>
                      </a:r>
                    </a:p>
                  </a:txBody>
                  <a:tcPr/>
                </a:tc>
                <a:extLst>
                  <a:ext uri="{0D108BD9-81ED-4DB2-BD59-A6C34878D82A}">
                    <a16:rowId xmlns:a16="http://schemas.microsoft.com/office/drawing/2014/main" val="3107519721"/>
                  </a:ext>
                </a:extLst>
              </a:tr>
              <a:tr h="492443">
                <a:tc>
                  <a:txBody>
                    <a:bodyPr/>
                    <a:lstStyle/>
                    <a:p>
                      <a:r>
                        <a:rPr lang="en-US" dirty="0"/>
                        <a:t>Doc1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94349481"/>
                  </a:ext>
                </a:extLst>
              </a:tr>
              <a:tr h="492443">
                <a:tc>
                  <a:txBody>
                    <a:bodyPr/>
                    <a:lstStyle/>
                    <a:p>
                      <a:r>
                        <a:rPr lang="en-US" dirty="0"/>
                        <a:t>Doc2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82408032"/>
                  </a:ext>
                </a:extLst>
              </a:tr>
            </a:tbl>
          </a:graphicData>
        </a:graphic>
      </p:graphicFrame>
    </p:spTree>
    <p:extLst>
      <p:ext uri="{BB962C8B-B14F-4D97-AF65-F5344CB8AC3E}">
        <p14:creationId xmlns:p14="http://schemas.microsoft.com/office/powerpoint/2010/main" val="187725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441F-BC9A-937F-F582-AE5C6BD41B9B}"/>
              </a:ext>
            </a:extLst>
          </p:cNvPr>
          <p:cNvSpPr>
            <a:spLocks noGrp="1"/>
          </p:cNvSpPr>
          <p:nvPr>
            <p:ph type="title"/>
          </p:nvPr>
        </p:nvSpPr>
        <p:spPr/>
        <p:txBody>
          <a:bodyPr/>
          <a:lstStyle/>
          <a:p>
            <a:r>
              <a:rPr lang="en-US" dirty="0"/>
              <a:t>IMPLEMENTATION OF NATIVE BAYES (2)</a:t>
            </a:r>
          </a:p>
        </p:txBody>
      </p:sp>
      <p:sp>
        <p:nvSpPr>
          <p:cNvPr id="5" name="TextBox 4">
            <a:extLst>
              <a:ext uri="{FF2B5EF4-FFF2-40B4-BE49-F238E27FC236}">
                <a16:creationId xmlns:a16="http://schemas.microsoft.com/office/drawing/2014/main" id="{A22C17DA-F4AE-86C2-17C9-5688A3E55B62}"/>
              </a:ext>
            </a:extLst>
          </p:cNvPr>
          <p:cNvSpPr txBox="1"/>
          <p:nvPr/>
        </p:nvSpPr>
        <p:spPr>
          <a:xfrm>
            <a:off x="240030" y="2739628"/>
            <a:ext cx="6103620" cy="1200329"/>
          </a:xfrm>
          <a:prstGeom prst="rect">
            <a:avLst/>
          </a:prstGeom>
          <a:noFill/>
        </p:spPr>
        <p:txBody>
          <a:bodyPr wrap="square">
            <a:spAutoFit/>
          </a:bodyPr>
          <a:lstStyle/>
          <a:p>
            <a:r>
              <a:rPr lang="en-US" u="sng" dirty="0"/>
              <a:t>Fit and transform: </a:t>
            </a:r>
            <a:r>
              <a:rPr lang="en-US" dirty="0"/>
              <a:t>The </a:t>
            </a:r>
            <a:r>
              <a:rPr lang="en-US" dirty="0" err="1"/>
              <a:t>fit_transform</a:t>
            </a:r>
            <a:r>
              <a:rPr lang="en-US" dirty="0"/>
              <a:t>() method fits the </a:t>
            </a:r>
            <a:r>
              <a:rPr lang="en-US" dirty="0" err="1"/>
              <a:t>CountVectorizer</a:t>
            </a:r>
            <a:r>
              <a:rPr lang="en-US" dirty="0"/>
              <a:t> model to the training data and then </a:t>
            </a:r>
            <a:r>
              <a:rPr lang="en-US" b="1" dirty="0"/>
              <a:t>transforms the training data into a numerical representation.</a:t>
            </a:r>
          </a:p>
        </p:txBody>
      </p:sp>
      <p:sp>
        <p:nvSpPr>
          <p:cNvPr id="7" name="TextBox 6">
            <a:extLst>
              <a:ext uri="{FF2B5EF4-FFF2-40B4-BE49-F238E27FC236}">
                <a16:creationId xmlns:a16="http://schemas.microsoft.com/office/drawing/2014/main" id="{2C9CE008-50A5-A97B-C29C-D7EBC34347ED}"/>
              </a:ext>
            </a:extLst>
          </p:cNvPr>
          <p:cNvSpPr txBox="1"/>
          <p:nvPr/>
        </p:nvSpPr>
        <p:spPr>
          <a:xfrm>
            <a:off x="320040" y="4178914"/>
            <a:ext cx="6023610" cy="923330"/>
          </a:xfrm>
          <a:prstGeom prst="rect">
            <a:avLst/>
          </a:prstGeom>
          <a:noFill/>
        </p:spPr>
        <p:txBody>
          <a:bodyPr wrap="square">
            <a:spAutoFit/>
          </a:bodyPr>
          <a:lstStyle/>
          <a:p>
            <a:r>
              <a:rPr lang="en-US" u="sng" dirty="0" err="1"/>
              <a:t>Tranform</a:t>
            </a:r>
            <a:r>
              <a:rPr lang="en-US" u="sng" dirty="0"/>
              <a:t>: </a:t>
            </a:r>
            <a:r>
              <a:rPr lang="en-US" dirty="0"/>
              <a:t>The transform() method transforms the test data into a numerical representation using the </a:t>
            </a:r>
            <a:r>
              <a:rPr lang="en-US" b="1" dirty="0"/>
              <a:t>same vocabulary learned from the training data</a:t>
            </a:r>
            <a:r>
              <a:rPr lang="en-US" dirty="0"/>
              <a:t>.</a:t>
            </a:r>
          </a:p>
        </p:txBody>
      </p:sp>
      <p:sp>
        <p:nvSpPr>
          <p:cNvPr id="9" name="TextBox 8">
            <a:extLst>
              <a:ext uri="{FF2B5EF4-FFF2-40B4-BE49-F238E27FC236}">
                <a16:creationId xmlns:a16="http://schemas.microsoft.com/office/drawing/2014/main" id="{4D0AFE68-0628-D4B9-5BF5-E4034793D6CA}"/>
              </a:ext>
            </a:extLst>
          </p:cNvPr>
          <p:cNvSpPr txBox="1"/>
          <p:nvPr/>
        </p:nvSpPr>
        <p:spPr>
          <a:xfrm>
            <a:off x="240030" y="5487482"/>
            <a:ext cx="6103620" cy="923330"/>
          </a:xfrm>
          <a:prstGeom prst="rect">
            <a:avLst/>
          </a:prstGeom>
          <a:noFill/>
        </p:spPr>
        <p:txBody>
          <a:bodyPr wrap="square">
            <a:spAutoFit/>
          </a:bodyPr>
          <a:lstStyle/>
          <a:p>
            <a:r>
              <a:rPr lang="en-US" u="sng" dirty="0"/>
              <a:t>Fit:</a:t>
            </a:r>
            <a:r>
              <a:rPr lang="en-US" dirty="0"/>
              <a:t> The fit() method fits the model to the training data by estimating the probability distribution of each word in each class.</a:t>
            </a:r>
          </a:p>
        </p:txBody>
      </p:sp>
      <p:graphicFrame>
        <p:nvGraphicFramePr>
          <p:cNvPr id="10" name="Table 9">
            <a:extLst>
              <a:ext uri="{FF2B5EF4-FFF2-40B4-BE49-F238E27FC236}">
                <a16:creationId xmlns:a16="http://schemas.microsoft.com/office/drawing/2014/main" id="{42FFFAC7-AFB9-66F0-CA16-6E5168590AF1}"/>
              </a:ext>
            </a:extLst>
          </p:cNvPr>
          <p:cNvGraphicFramePr>
            <a:graphicFrameLocks noGrp="1"/>
          </p:cNvGraphicFramePr>
          <p:nvPr>
            <p:extLst>
              <p:ext uri="{D42A27DB-BD31-4B8C-83A1-F6EECF244321}">
                <p14:modId xmlns:p14="http://schemas.microsoft.com/office/powerpoint/2010/main" val="3176659751"/>
              </p:ext>
            </p:extLst>
          </p:nvPr>
        </p:nvGraphicFramePr>
        <p:xfrm>
          <a:off x="7096011" y="2433161"/>
          <a:ext cx="4775949" cy="2841280"/>
        </p:xfrm>
        <a:graphic>
          <a:graphicData uri="http://schemas.openxmlformats.org/drawingml/2006/table">
            <a:tbl>
              <a:tblPr/>
              <a:tblGrid>
                <a:gridCol w="1591983">
                  <a:extLst>
                    <a:ext uri="{9D8B030D-6E8A-4147-A177-3AD203B41FA5}">
                      <a16:colId xmlns:a16="http://schemas.microsoft.com/office/drawing/2014/main" val="141729798"/>
                    </a:ext>
                  </a:extLst>
                </a:gridCol>
                <a:gridCol w="1591983">
                  <a:extLst>
                    <a:ext uri="{9D8B030D-6E8A-4147-A177-3AD203B41FA5}">
                      <a16:colId xmlns:a16="http://schemas.microsoft.com/office/drawing/2014/main" val="1897392621"/>
                    </a:ext>
                  </a:extLst>
                </a:gridCol>
                <a:gridCol w="1591983">
                  <a:extLst>
                    <a:ext uri="{9D8B030D-6E8A-4147-A177-3AD203B41FA5}">
                      <a16:colId xmlns:a16="http://schemas.microsoft.com/office/drawing/2014/main" val="3427263621"/>
                    </a:ext>
                  </a:extLst>
                </a:gridCol>
              </a:tblGrid>
              <a:tr h="506240">
                <a:tc>
                  <a:txBody>
                    <a:bodyPr/>
                    <a:lstStyle/>
                    <a:p>
                      <a:pPr fontAlgn="b"/>
                      <a:r>
                        <a:rPr lang="en-US" b="1">
                          <a:solidFill>
                            <a:schemeClr val="bg1"/>
                          </a:solidFill>
                          <a:effectLst/>
                        </a:rPr>
                        <a:t>Word</a:t>
                      </a:r>
                    </a:p>
                  </a:txBody>
                  <a:tcPr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solidFill>
                            <a:schemeClr val="bg1"/>
                          </a:solidFill>
                          <a:effectLst/>
                        </a:rPr>
                        <a:t>Positive</a:t>
                      </a:r>
                    </a:p>
                  </a:txBody>
                  <a:tcPr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solidFill>
                            <a:schemeClr val="bg1"/>
                          </a:solidFill>
                          <a:effectLst/>
                        </a:rPr>
                        <a:t>Negative</a:t>
                      </a:r>
                    </a:p>
                  </a:txBody>
                  <a:tcPr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09098779"/>
                  </a:ext>
                </a:extLst>
              </a:tr>
              <a:tr h="289280">
                <a:tc>
                  <a:txBody>
                    <a:bodyPr/>
                    <a:lstStyle/>
                    <a:p>
                      <a:pPr fontAlgn="base"/>
                      <a:r>
                        <a:rPr lang="en-US">
                          <a:solidFill>
                            <a:schemeClr val="bg1"/>
                          </a:solidFill>
                          <a:effectLst/>
                        </a:rPr>
                        <a:t>Great</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0.023</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0.010</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99989000"/>
                  </a:ext>
                </a:extLst>
              </a:tr>
              <a:tr h="289280">
                <a:tc>
                  <a:txBody>
                    <a:bodyPr/>
                    <a:lstStyle/>
                    <a:p>
                      <a:pPr fontAlgn="base"/>
                      <a:r>
                        <a:rPr lang="en-US">
                          <a:solidFill>
                            <a:schemeClr val="bg1"/>
                          </a:solidFill>
                          <a:effectLst/>
                        </a:rPr>
                        <a:t>Bad</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0.004</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0.018</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15588494"/>
                  </a:ext>
                </a:extLst>
              </a:tr>
              <a:tr h="289280">
                <a:tc>
                  <a:txBody>
                    <a:bodyPr/>
                    <a:lstStyle/>
                    <a:p>
                      <a:pPr fontAlgn="base"/>
                      <a:r>
                        <a:rPr lang="en-US">
                          <a:solidFill>
                            <a:schemeClr val="bg1"/>
                          </a:solidFill>
                          <a:effectLst/>
                        </a:rPr>
                        <a:t>Love</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0.017</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0.009</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4065312"/>
                  </a:ext>
                </a:extLst>
              </a:tr>
              <a:tr h="289280">
                <a:tc>
                  <a:txBody>
                    <a:bodyPr/>
                    <a:lstStyle/>
                    <a:p>
                      <a:pPr fontAlgn="base"/>
                      <a:r>
                        <a:rPr lang="en-US">
                          <a:solidFill>
                            <a:schemeClr val="bg1"/>
                          </a:solidFill>
                          <a:effectLst/>
                        </a:rPr>
                        <a:t>Hate</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0.005</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0.015</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22337540"/>
                  </a:ext>
                </a:extLst>
              </a:tr>
              <a:tr h="506240">
                <a:tc>
                  <a:txBody>
                    <a:bodyPr/>
                    <a:lstStyle/>
                    <a:p>
                      <a:pPr fontAlgn="base"/>
                      <a:r>
                        <a:rPr lang="en-US">
                          <a:solidFill>
                            <a:schemeClr val="bg1"/>
                          </a:solidFill>
                          <a:effectLst/>
                        </a:rPr>
                        <a:t>Happy</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0.012</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0.008</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92228425"/>
                  </a:ext>
                </a:extLst>
              </a:tr>
              <a:tr h="289280">
                <a:tc>
                  <a:txBody>
                    <a:bodyPr/>
                    <a:lstStyle/>
                    <a:p>
                      <a:pPr fontAlgn="base"/>
                      <a:r>
                        <a:rPr lang="en-US">
                          <a:solidFill>
                            <a:schemeClr val="bg1"/>
                          </a:solidFill>
                          <a:effectLst/>
                        </a:rPr>
                        <a:t>Sad</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43" cap="flat" cmpd="sng" algn="ctr">
                      <a:solidFill>
                        <a:srgbClr val="D9D9E3"/>
                      </a:solidFill>
                      <a:prstDash val="solid"/>
                      <a:round/>
                      <a:headEnd type="none" w="med" len="med"/>
                      <a:tailEnd type="none" w="med" len="med"/>
                    </a:lnB>
                    <a:solidFill>
                      <a:srgbClr val="F7F7F8"/>
                    </a:solidFill>
                  </a:tcPr>
                </a:tc>
                <a:tc>
                  <a:txBody>
                    <a:bodyPr/>
                    <a:lstStyle/>
                    <a:p>
                      <a:pPr fontAlgn="base"/>
                      <a:r>
                        <a:rPr lang="en-US">
                          <a:solidFill>
                            <a:schemeClr val="bg1"/>
                          </a:solidFill>
                          <a:effectLst/>
                        </a:rPr>
                        <a:t>0.008</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43"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solidFill>
                            <a:schemeClr val="bg1"/>
                          </a:solidFill>
                          <a:effectLst/>
                        </a:rPr>
                        <a:t>0.011</a:t>
                      </a:r>
                    </a:p>
                  </a:txBody>
                  <a:tcPr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5443"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13988628"/>
                  </a:ext>
                </a:extLst>
              </a:tr>
            </a:tbl>
          </a:graphicData>
        </a:graphic>
      </p:graphicFrame>
    </p:spTree>
    <p:extLst>
      <p:ext uri="{BB962C8B-B14F-4D97-AF65-F5344CB8AC3E}">
        <p14:creationId xmlns:p14="http://schemas.microsoft.com/office/powerpoint/2010/main" val="171258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E278-4FF4-1A7D-54F4-98E8F19A3BF5}"/>
              </a:ext>
            </a:extLst>
          </p:cNvPr>
          <p:cNvSpPr>
            <a:spLocks noGrp="1"/>
          </p:cNvSpPr>
          <p:nvPr>
            <p:ph type="title"/>
          </p:nvPr>
        </p:nvSpPr>
        <p:spPr/>
        <p:txBody>
          <a:bodyPr/>
          <a:lstStyle/>
          <a:p>
            <a:r>
              <a:rPr lang="en-US" dirty="0"/>
              <a:t>DATA TRAINING AND MODEL EVALUATION</a:t>
            </a:r>
          </a:p>
        </p:txBody>
      </p:sp>
      <p:pic>
        <p:nvPicPr>
          <p:cNvPr id="5" name="Content Placeholder 4" descr="Text&#10;&#10;Description automatically generated">
            <a:extLst>
              <a:ext uri="{FF2B5EF4-FFF2-40B4-BE49-F238E27FC236}">
                <a16:creationId xmlns:a16="http://schemas.microsoft.com/office/drawing/2014/main" id="{26C3B58D-C621-12D3-B296-38C9F8A007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25" t="19031" r="9952" b="20629"/>
          <a:stretch/>
        </p:blipFill>
        <p:spPr>
          <a:xfrm>
            <a:off x="582930" y="2948939"/>
            <a:ext cx="5703570" cy="2194561"/>
          </a:xfrm>
        </p:spPr>
      </p:pic>
      <p:sp>
        <p:nvSpPr>
          <p:cNvPr id="11" name="TextBox 10">
            <a:extLst>
              <a:ext uri="{FF2B5EF4-FFF2-40B4-BE49-F238E27FC236}">
                <a16:creationId xmlns:a16="http://schemas.microsoft.com/office/drawing/2014/main" id="{7614C364-857D-1946-F592-02279F30FDD3}"/>
              </a:ext>
            </a:extLst>
          </p:cNvPr>
          <p:cNvSpPr txBox="1"/>
          <p:nvPr/>
        </p:nvSpPr>
        <p:spPr>
          <a:xfrm>
            <a:off x="6732270" y="2362258"/>
            <a:ext cx="5059680" cy="3764222"/>
          </a:xfrm>
          <a:prstGeom prst="rect">
            <a:avLst/>
          </a:prstGeom>
          <a:noFill/>
        </p:spPr>
        <p:txBody>
          <a:bodyPr wrap="square">
            <a:spAutoFit/>
          </a:bodyPr>
          <a:lstStyle/>
          <a:p>
            <a:r>
              <a:rPr lang="en-US" dirty="0"/>
              <a:t>To improve the accuracy of the model, we can try different preprocessing techniques such as stemming, lemmatization, or using different types of vectorization techniques. We can also try different models like Support Vector Machines (SVM) or Random Forests and tune the hyperparameters to find the optimal values. Additionally, we can try using more advanced techniques such as deep learning models like Convolutional Neural Networks (CNNs) or Recurrent Neural Networks (RNNs) to further improve the accuracy.</a:t>
            </a:r>
          </a:p>
        </p:txBody>
      </p:sp>
    </p:spTree>
    <p:extLst>
      <p:ext uri="{BB962C8B-B14F-4D97-AF65-F5344CB8AC3E}">
        <p14:creationId xmlns:p14="http://schemas.microsoft.com/office/powerpoint/2010/main" val="134163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3693-5385-2C8E-A4EA-63877C999B65}"/>
              </a:ext>
            </a:extLst>
          </p:cNvPr>
          <p:cNvSpPr>
            <a:spLocks noGrp="1"/>
          </p:cNvSpPr>
          <p:nvPr>
            <p:ph type="title"/>
          </p:nvPr>
        </p:nvSpPr>
        <p:spPr/>
        <p:txBody>
          <a:bodyPr/>
          <a:lstStyle/>
          <a:p>
            <a:r>
              <a:rPr lang="en-US" dirty="0"/>
              <a:t>RESULTS</a:t>
            </a:r>
          </a:p>
        </p:txBody>
      </p:sp>
      <p:pic>
        <p:nvPicPr>
          <p:cNvPr id="5" name="Content Placeholder 4" descr="Text&#10;&#10;Description automatically generated">
            <a:extLst>
              <a:ext uri="{FF2B5EF4-FFF2-40B4-BE49-F238E27FC236}">
                <a16:creationId xmlns:a16="http://schemas.microsoft.com/office/drawing/2014/main" id="{B832530E-1D5A-EB62-8384-7B8A4C985F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61" t="13374" r="6298" b="13714"/>
          <a:stretch/>
        </p:blipFill>
        <p:spPr>
          <a:xfrm>
            <a:off x="217169" y="2868929"/>
            <a:ext cx="7952027" cy="3360421"/>
          </a:xfrm>
        </p:spPr>
      </p:pic>
      <p:pic>
        <p:nvPicPr>
          <p:cNvPr id="7" name="Picture 6">
            <a:extLst>
              <a:ext uri="{FF2B5EF4-FFF2-40B4-BE49-F238E27FC236}">
                <a16:creationId xmlns:a16="http://schemas.microsoft.com/office/drawing/2014/main" id="{3C51E9BC-C397-BE4C-7C28-A1AB6B55131F}"/>
              </a:ext>
            </a:extLst>
          </p:cNvPr>
          <p:cNvPicPr>
            <a:picLocks noChangeAspect="1"/>
          </p:cNvPicPr>
          <p:nvPr/>
        </p:nvPicPr>
        <p:blipFill>
          <a:blip r:embed="rId3"/>
          <a:stretch>
            <a:fillRect/>
          </a:stretch>
        </p:blipFill>
        <p:spPr>
          <a:xfrm>
            <a:off x="8930070" y="1200467"/>
            <a:ext cx="2877120" cy="5330415"/>
          </a:xfrm>
          <a:prstGeom prst="rect">
            <a:avLst/>
          </a:prstGeom>
        </p:spPr>
      </p:pic>
    </p:spTree>
    <p:extLst>
      <p:ext uri="{BB962C8B-B14F-4D97-AF65-F5344CB8AC3E}">
        <p14:creationId xmlns:p14="http://schemas.microsoft.com/office/powerpoint/2010/main" val="246400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38BE-5EC1-9A23-13A4-1573D4FD2E50}"/>
              </a:ext>
            </a:extLst>
          </p:cNvPr>
          <p:cNvSpPr>
            <a:spLocks noGrp="1"/>
          </p:cNvSpPr>
          <p:nvPr>
            <p:ph type="title"/>
          </p:nvPr>
        </p:nvSpPr>
        <p:spPr/>
        <p:txBody>
          <a:bodyPr/>
          <a:lstStyle/>
          <a:p>
            <a:r>
              <a:rPr lang="en-US" dirty="0"/>
              <a:t>EXPORTING THE MODEL</a:t>
            </a:r>
          </a:p>
        </p:txBody>
      </p:sp>
      <p:pic>
        <p:nvPicPr>
          <p:cNvPr id="5" name="Content Placeholder 4" descr="Text&#10;&#10;Description automatically generated">
            <a:extLst>
              <a:ext uri="{FF2B5EF4-FFF2-40B4-BE49-F238E27FC236}">
                <a16:creationId xmlns:a16="http://schemas.microsoft.com/office/drawing/2014/main" id="{CD155F37-F0B4-CFC2-C383-74463A3B0F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385" t="19346" r="8327" b="22200"/>
          <a:stretch/>
        </p:blipFill>
        <p:spPr>
          <a:xfrm>
            <a:off x="468629" y="3246119"/>
            <a:ext cx="6515101" cy="2125981"/>
          </a:xfrm>
        </p:spPr>
      </p:pic>
      <p:sp>
        <p:nvSpPr>
          <p:cNvPr id="7" name="TextBox 6">
            <a:extLst>
              <a:ext uri="{FF2B5EF4-FFF2-40B4-BE49-F238E27FC236}">
                <a16:creationId xmlns:a16="http://schemas.microsoft.com/office/drawing/2014/main" id="{8763F09D-63E6-FC04-2FF6-231B2DD49440}"/>
              </a:ext>
            </a:extLst>
          </p:cNvPr>
          <p:cNvSpPr txBox="1"/>
          <p:nvPr/>
        </p:nvSpPr>
        <p:spPr>
          <a:xfrm>
            <a:off x="7429500" y="3340775"/>
            <a:ext cx="4191001" cy="2031325"/>
          </a:xfrm>
          <a:prstGeom prst="rect">
            <a:avLst/>
          </a:prstGeom>
          <a:noFill/>
        </p:spPr>
        <p:txBody>
          <a:bodyPr wrap="square">
            <a:spAutoFit/>
          </a:bodyPr>
          <a:lstStyle/>
          <a:p>
            <a:r>
              <a:rPr lang="en-US" dirty="0"/>
              <a:t>By saving the model and vectorizer separately, we can load them independently and use them together to predict the sentiment of new text data. This also allows us to share the model and vectorizer with others who may need to use them.</a:t>
            </a:r>
          </a:p>
        </p:txBody>
      </p:sp>
    </p:spTree>
    <p:extLst>
      <p:ext uri="{BB962C8B-B14F-4D97-AF65-F5344CB8AC3E}">
        <p14:creationId xmlns:p14="http://schemas.microsoft.com/office/powerpoint/2010/main" val="228711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E72BF-3D8B-DEFC-74D6-B2945144E5EA}"/>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r>
              <a:rPr lang="en-US" sz="7200" dirty="0">
                <a:solidFill>
                  <a:schemeClr val="tx1"/>
                </a:solidFill>
              </a:rPr>
              <a:t>THANK YOU FOR YOUR ATTENTION</a:t>
            </a:r>
          </a:p>
        </p:txBody>
      </p:sp>
      <p:sp>
        <p:nvSpPr>
          <p:cNvPr id="3" name="Content Placeholder 2">
            <a:extLst>
              <a:ext uri="{FF2B5EF4-FFF2-40B4-BE49-F238E27FC236}">
                <a16:creationId xmlns:a16="http://schemas.microsoft.com/office/drawing/2014/main" id="{26E56562-C7ED-EBD2-0362-5144C02A8309}"/>
              </a:ext>
            </a:extLst>
          </p:cNvPr>
          <p:cNvSpPr>
            <a:spLocks noGrp="1"/>
          </p:cNvSpPr>
          <p:nvPr>
            <p:ph idx="1"/>
          </p:nvPr>
        </p:nvSpPr>
        <p:spPr>
          <a:xfrm>
            <a:off x="1906955" y="4033164"/>
            <a:ext cx="8378090" cy="1181206"/>
          </a:xfrm>
          <a:effectLst/>
        </p:spPr>
        <p:txBody>
          <a:bodyPr vert="horz" lIns="91440" tIns="45720" rIns="91440" bIns="45720" rtlCol="0" anchor="t">
            <a:normAutofit/>
          </a:bodyPr>
          <a:lstStyle/>
          <a:p>
            <a:pPr marL="0" indent="0" algn="ctr">
              <a:buNone/>
            </a:pPr>
            <a:r>
              <a:rPr lang="en-US" sz="2000" dirty="0"/>
              <a:t>	CHARBEL SALEM</a:t>
            </a:r>
          </a:p>
        </p:txBody>
      </p:sp>
      <p:sp>
        <p:nvSpPr>
          <p:cNvPr id="12" name="Freeform: Shape 11">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76613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4" descr="White bulbs with a yellow one standing out">
            <a:extLst>
              <a:ext uri="{FF2B5EF4-FFF2-40B4-BE49-F238E27FC236}">
                <a16:creationId xmlns:a16="http://schemas.microsoft.com/office/drawing/2014/main" id="{FA15DDE7-972F-7973-9D24-609907B1DD4A}"/>
              </a:ext>
            </a:extLst>
          </p:cNvPr>
          <p:cNvPicPr>
            <a:picLocks noChangeAspect="1"/>
          </p:cNvPicPr>
          <p:nvPr/>
        </p:nvPicPr>
        <p:blipFill rotWithShape="1">
          <a:blip r:embed="rId3">
            <a:duotone>
              <a:schemeClr val="accent1">
                <a:shade val="45000"/>
                <a:satMod val="135000"/>
              </a:schemeClr>
              <a:prstClr val="white"/>
            </a:duotone>
          </a:blip>
          <a:srcRect l="20341" r="20340" b="-2"/>
          <a:stretch/>
        </p:blipFill>
        <p:spPr>
          <a:xfrm>
            <a:off x="6108700" y="-1"/>
            <a:ext cx="6094450" cy="6858001"/>
          </a:xfrm>
          <a:prstGeom prst="rect">
            <a:avLst/>
          </a:prstGeom>
        </p:spPr>
      </p:pic>
      <p:sp>
        <p:nvSpPr>
          <p:cNvPr id="33"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9A72E-CE19-C7C8-F611-20D39DF186DE}"/>
              </a:ext>
            </a:extLst>
          </p:cNvPr>
          <p:cNvSpPr>
            <a:spLocks noGrp="1"/>
          </p:cNvSpPr>
          <p:nvPr>
            <p:ph type="title"/>
          </p:nvPr>
        </p:nvSpPr>
        <p:spPr>
          <a:xfrm>
            <a:off x="810000" y="447188"/>
            <a:ext cx="5070100" cy="1559412"/>
          </a:xfrm>
        </p:spPr>
        <p:txBody>
          <a:bodyPr>
            <a:normAutofit/>
          </a:bodyPr>
          <a:lstStyle/>
          <a:p>
            <a:r>
              <a:rPr lang="en-US"/>
              <a:t>TABLE OF CONTENT</a:t>
            </a:r>
            <a:endParaRPr lang="en-US" dirty="0"/>
          </a:p>
        </p:txBody>
      </p:sp>
      <p:graphicFrame>
        <p:nvGraphicFramePr>
          <p:cNvPr id="14" name="Content Placeholder 2">
            <a:extLst>
              <a:ext uri="{FF2B5EF4-FFF2-40B4-BE49-F238E27FC236}">
                <a16:creationId xmlns:a16="http://schemas.microsoft.com/office/drawing/2014/main" id="{49DA9409-F9FD-B7AD-2204-EFCD0F133EBF}"/>
              </a:ext>
            </a:extLst>
          </p:cNvPr>
          <p:cNvGraphicFramePr>
            <a:graphicFrameLocks noGrp="1"/>
          </p:cNvGraphicFramePr>
          <p:nvPr>
            <p:ph idx="1"/>
            <p:extLst>
              <p:ext uri="{D42A27DB-BD31-4B8C-83A1-F6EECF244321}">
                <p14:modId xmlns:p14="http://schemas.microsoft.com/office/powerpoint/2010/main" val="4065678045"/>
              </p:ext>
            </p:extLst>
          </p:nvPr>
        </p:nvGraphicFramePr>
        <p:xfrm>
          <a:off x="818712" y="2413000"/>
          <a:ext cx="5055923" cy="363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02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5" y="1734857"/>
            <a:ext cx="3765483" cy="3388287"/>
          </a:xfrm>
        </p:spPr>
        <p:txBody>
          <a:bodyPr anchor="ctr">
            <a:normAutofit/>
          </a:bodyPr>
          <a:lstStyle/>
          <a:p>
            <a:r>
              <a:rPr lang="en-US" dirty="0"/>
              <a:t>Introduction</a:t>
            </a:r>
          </a:p>
        </p:txBody>
      </p:sp>
      <p:sp>
        <p:nvSpPr>
          <p:cNvPr id="17" name="Content Placeholder 2"/>
          <p:cNvSpPr>
            <a:spLocks noGrp="1"/>
          </p:cNvSpPr>
          <p:nvPr>
            <p:ph idx="1"/>
          </p:nvPr>
        </p:nvSpPr>
        <p:spPr>
          <a:xfrm>
            <a:off x="5826893" y="528320"/>
            <a:ext cx="6100947" cy="5801360"/>
          </a:xfrm>
          <a:effectLst/>
        </p:spPr>
        <p:txBody>
          <a:bodyPr>
            <a:normAutofit/>
          </a:bodyPr>
          <a:lstStyle/>
          <a:p>
            <a:pPr>
              <a:lnSpc>
                <a:spcPct val="90000"/>
              </a:lnSpc>
            </a:pPr>
            <a:r>
              <a:rPr lang="en-US" sz="1700" dirty="0"/>
              <a:t>Sentiment analysis is the automated process of identifying and extracting subjective information from text, including opinions, emotions, and attitudes. </a:t>
            </a:r>
          </a:p>
          <a:p>
            <a:pPr>
              <a:lnSpc>
                <a:spcPct val="90000"/>
              </a:lnSpc>
            </a:pPr>
            <a:r>
              <a:rPr lang="en-US" sz="1700" dirty="0"/>
              <a:t>This technology has become increasingly important in recent years, as businesses strive to better understand the sentiment of their customers towards products, services, and events.</a:t>
            </a:r>
          </a:p>
          <a:p>
            <a:pPr>
              <a:lnSpc>
                <a:spcPct val="90000"/>
              </a:lnSpc>
            </a:pPr>
            <a:r>
              <a:rPr lang="en-US" sz="1700" dirty="0"/>
              <a:t>When it comes to Arabic sentiment analysis, it presents unique challenges due to the complexity of the Arabic language, including variations in dialects, syntax, and grammar. However, with advancements in machine learning and natural language processing, sentiment analysis for Arabic language has become more accurate and reliable.</a:t>
            </a:r>
          </a:p>
          <a:p>
            <a:pPr>
              <a:lnSpc>
                <a:spcPct val="90000"/>
              </a:lnSpc>
            </a:pPr>
            <a:r>
              <a:rPr lang="en-US" sz="1700" dirty="0"/>
              <a:t>In this presentation, we will discuss our AI sentiment analysis project focused on the Arabic language. Our objective is to build a machine learning model that can predict the sentiment of Arabic text with high accuracy. Additionally, we will develop a web application using Flask that demonstrates the model's capabilities.</a:t>
            </a:r>
          </a:p>
        </p:txBody>
      </p:sp>
    </p:spTree>
    <p:extLst>
      <p:ext uri="{BB962C8B-B14F-4D97-AF65-F5344CB8AC3E}">
        <p14:creationId xmlns:p14="http://schemas.microsoft.com/office/powerpoint/2010/main" val="93497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37F75D-BCF8-E8D3-8A27-1C87F052D561}"/>
              </a:ext>
            </a:extLst>
          </p:cNvPr>
          <p:cNvSpPr>
            <a:spLocks noGrp="1"/>
          </p:cNvSpPr>
          <p:nvPr>
            <p:ph type="title"/>
          </p:nvPr>
        </p:nvSpPr>
        <p:spPr>
          <a:xfrm>
            <a:off x="556591" y="1741714"/>
            <a:ext cx="3518452" cy="4117749"/>
          </a:xfrm>
        </p:spPr>
        <p:txBody>
          <a:bodyPr anchor="t">
            <a:normAutofit/>
          </a:bodyPr>
          <a:lstStyle/>
          <a:p>
            <a:r>
              <a:rPr lang="en-US" i="0" dirty="0">
                <a:effectLst/>
                <a:latin typeface="Söhne"/>
              </a:rPr>
              <a:t>What is sentiment analysis?</a:t>
            </a:r>
            <a:endParaRPr lang="en-US" dirty="0"/>
          </a:p>
        </p:txBody>
      </p:sp>
      <p:sp>
        <p:nvSpPr>
          <p:cNvPr id="3" name="Content Placeholder 2">
            <a:extLst>
              <a:ext uri="{FF2B5EF4-FFF2-40B4-BE49-F238E27FC236}">
                <a16:creationId xmlns:a16="http://schemas.microsoft.com/office/drawing/2014/main" id="{CAC5E187-09B9-9FEC-608B-5575621C313C}"/>
              </a:ext>
            </a:extLst>
          </p:cNvPr>
          <p:cNvSpPr>
            <a:spLocks noGrp="1"/>
          </p:cNvSpPr>
          <p:nvPr>
            <p:ph idx="1"/>
          </p:nvPr>
        </p:nvSpPr>
        <p:spPr>
          <a:xfrm>
            <a:off x="4895002" y="734347"/>
            <a:ext cx="7039001" cy="2308590"/>
          </a:xfrm>
        </p:spPr>
        <p:txBody>
          <a:bodyPr>
            <a:noAutofit/>
          </a:bodyPr>
          <a:lstStyle/>
          <a:p>
            <a:pPr marL="178308" indent="-178308" defTabSz="237744">
              <a:lnSpc>
                <a:spcPct val="150000"/>
              </a:lnSpc>
              <a:spcAft>
                <a:spcPts val="312"/>
              </a:spcAft>
            </a:pPr>
            <a:r>
              <a:rPr lang="en-US" sz="1600" kern="1200" dirty="0">
                <a:solidFill>
                  <a:schemeClr val="tx1"/>
                </a:solidFill>
                <a:latin typeface="+mj-lt"/>
                <a:cs typeface="Arial" panose="020B0604020202020204" pitchFamily="34" charset="0"/>
              </a:rPr>
              <a:t>   Sentiment analysis is used in a wide range of industries, such as:</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Marketing and advertising</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Customer service</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Politics and public opinion research</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Finance and stock market analysis</a:t>
            </a:r>
            <a:endParaRPr lang="en-US" dirty="0">
              <a:latin typeface="+mj-lt"/>
              <a:cs typeface="Arial" panose="020B0604020202020204" pitchFamily="34" charset="0"/>
            </a:endParaRPr>
          </a:p>
        </p:txBody>
      </p:sp>
      <p:sp>
        <p:nvSpPr>
          <p:cNvPr id="5" name="Content Placeholder 2">
            <a:extLst>
              <a:ext uri="{FF2B5EF4-FFF2-40B4-BE49-F238E27FC236}">
                <a16:creationId xmlns:a16="http://schemas.microsoft.com/office/drawing/2014/main" id="{0DE61E6D-30DC-9B50-21C4-21E45066B17F}"/>
              </a:ext>
            </a:extLst>
          </p:cNvPr>
          <p:cNvSpPr txBox="1">
            <a:spLocks/>
          </p:cNvSpPr>
          <p:nvPr/>
        </p:nvSpPr>
        <p:spPr>
          <a:xfrm>
            <a:off x="4872755" y="3525075"/>
            <a:ext cx="7039001" cy="2850787"/>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178308" indent="-178308" defTabSz="237744">
              <a:lnSpc>
                <a:spcPct val="150000"/>
              </a:lnSpc>
              <a:spcAft>
                <a:spcPts val="312"/>
              </a:spcAft>
            </a:pPr>
            <a:r>
              <a:rPr lang="en-US" sz="1600" kern="1200" dirty="0">
                <a:solidFill>
                  <a:schemeClr val="tx1"/>
                </a:solidFill>
                <a:latin typeface="+mj-lt"/>
                <a:cs typeface="Arial" panose="020B0604020202020204" pitchFamily="34" charset="0"/>
              </a:rPr>
              <a:t>  Some examples of sentiment analysis in action include:</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Analyzing customer feedback on social media to improve customer experience</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Monitoring online reviews to manage brand reputation</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Analyzing public opinion on social media during election campaigns</a:t>
            </a:r>
          </a:p>
          <a:p>
            <a:pPr marL="386334" lvl="1" indent="-148590" defTabSz="237744">
              <a:lnSpc>
                <a:spcPct val="150000"/>
              </a:lnSpc>
              <a:spcAft>
                <a:spcPts val="312"/>
              </a:spcAft>
            </a:pPr>
            <a:r>
              <a:rPr lang="en-US" kern="1200" dirty="0">
                <a:solidFill>
                  <a:schemeClr val="tx1"/>
                </a:solidFill>
                <a:latin typeface="+mj-lt"/>
                <a:cs typeface="Arial" panose="020B0604020202020204" pitchFamily="34" charset="0"/>
              </a:rPr>
              <a:t>  Analyzing news articles to predict stock market trends.</a:t>
            </a:r>
          </a:p>
          <a:p>
            <a:pPr>
              <a:lnSpc>
                <a:spcPct val="90000"/>
              </a:lnSpc>
            </a:pPr>
            <a:endParaRPr lang="en-US" dirty="0"/>
          </a:p>
        </p:txBody>
      </p:sp>
    </p:spTree>
    <p:extLst>
      <p:ext uri="{BB962C8B-B14F-4D97-AF65-F5344CB8AC3E}">
        <p14:creationId xmlns:p14="http://schemas.microsoft.com/office/powerpoint/2010/main" val="36030638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02F3-B145-2EDF-EA23-CD10E86AE0E1}"/>
              </a:ext>
            </a:extLst>
          </p:cNvPr>
          <p:cNvSpPr>
            <a:spLocks noGrp="1"/>
          </p:cNvSpPr>
          <p:nvPr>
            <p:ph type="title"/>
          </p:nvPr>
        </p:nvSpPr>
        <p:spPr>
          <a:xfrm>
            <a:off x="810000" y="447188"/>
            <a:ext cx="10571998" cy="970450"/>
          </a:xfrm>
        </p:spPr>
        <p:txBody>
          <a:bodyPr>
            <a:normAutofit/>
          </a:bodyPr>
          <a:lstStyle/>
          <a:p>
            <a:r>
              <a:rPr lang="en-US"/>
              <a:t>PREPARING THE DATASET</a:t>
            </a:r>
          </a:p>
        </p:txBody>
      </p:sp>
      <p:sp>
        <p:nvSpPr>
          <p:cNvPr id="3" name="Content Placeholder 2">
            <a:extLst>
              <a:ext uri="{FF2B5EF4-FFF2-40B4-BE49-F238E27FC236}">
                <a16:creationId xmlns:a16="http://schemas.microsoft.com/office/drawing/2014/main" id="{551152E1-68BA-C9AF-8DDD-697BD21F8DC9}"/>
              </a:ext>
            </a:extLst>
          </p:cNvPr>
          <p:cNvSpPr>
            <a:spLocks noGrp="1"/>
          </p:cNvSpPr>
          <p:nvPr>
            <p:ph idx="1"/>
          </p:nvPr>
        </p:nvSpPr>
        <p:spPr>
          <a:xfrm>
            <a:off x="818713" y="2413000"/>
            <a:ext cx="7199220" cy="3632200"/>
          </a:xfrm>
        </p:spPr>
        <p:txBody>
          <a:bodyPr>
            <a:normAutofit/>
          </a:bodyPr>
          <a:lstStyle/>
          <a:p>
            <a:pPr marL="0" indent="0">
              <a:lnSpc>
                <a:spcPct val="90000"/>
              </a:lnSpc>
              <a:buNone/>
            </a:pPr>
            <a:r>
              <a:rPr lang="en-US" sz="1500" dirty="0"/>
              <a:t>The first step is to prepare the dataset that we will use to train our model. </a:t>
            </a:r>
          </a:p>
          <a:p>
            <a:pPr marL="0" indent="0">
              <a:lnSpc>
                <a:spcPct val="90000"/>
              </a:lnSpc>
              <a:buNone/>
            </a:pPr>
            <a:r>
              <a:rPr lang="en-US" sz="1500" dirty="0"/>
              <a:t>Ideally, the dataset should contain a balanced number of positive and negative reviews.</a:t>
            </a:r>
          </a:p>
          <a:p>
            <a:pPr marL="0" indent="0">
              <a:lnSpc>
                <a:spcPct val="90000"/>
              </a:lnSpc>
              <a:buNone/>
            </a:pPr>
            <a:endParaRPr lang="en-US" sz="1500" dirty="0"/>
          </a:p>
          <a:p>
            <a:pPr marL="0" indent="0">
              <a:lnSpc>
                <a:spcPct val="90000"/>
              </a:lnSpc>
              <a:buNone/>
            </a:pPr>
            <a:r>
              <a:rPr lang="en-US" sz="1500" dirty="0"/>
              <a:t>Data diversity: The dataset should represent a diverse range of topics, domains, and sources to ensure that the model is robust and can handle different types of text.</a:t>
            </a:r>
          </a:p>
          <a:p>
            <a:pPr marL="0" indent="0">
              <a:lnSpc>
                <a:spcPct val="90000"/>
              </a:lnSpc>
              <a:buNone/>
            </a:pPr>
            <a:endParaRPr lang="en-US" sz="1500" dirty="0"/>
          </a:p>
          <a:p>
            <a:pPr marL="0" indent="0">
              <a:lnSpc>
                <a:spcPct val="90000"/>
              </a:lnSpc>
              <a:buNone/>
            </a:pPr>
            <a:r>
              <a:rPr lang="en-US" sz="1500" dirty="0"/>
              <a:t>Data size: The dataset should be large enough to provide enough variation and generalize well.</a:t>
            </a:r>
          </a:p>
          <a:p>
            <a:pPr marL="0" indent="0">
              <a:lnSpc>
                <a:spcPct val="90000"/>
              </a:lnSpc>
              <a:buNone/>
            </a:pPr>
            <a:endParaRPr lang="en-US" sz="1500" dirty="0"/>
          </a:p>
          <a:p>
            <a:pPr marL="0" indent="0">
              <a:lnSpc>
                <a:spcPct val="90000"/>
              </a:lnSpc>
              <a:buNone/>
            </a:pPr>
            <a:r>
              <a:rPr lang="en-US" sz="1500" dirty="0"/>
              <a:t>Data quality: The dataset should be clean, free of noise, and accurately labeled.</a:t>
            </a:r>
          </a:p>
        </p:txBody>
      </p:sp>
      <p:pic>
        <p:nvPicPr>
          <p:cNvPr id="7" name="Graphic 6" descr="Database">
            <a:extLst>
              <a:ext uri="{FF2B5EF4-FFF2-40B4-BE49-F238E27FC236}">
                <a16:creationId xmlns:a16="http://schemas.microsoft.com/office/drawing/2014/main" id="{58068799-A3EF-6AFA-033D-CF3645C103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6138" y="2814638"/>
            <a:ext cx="2913062" cy="29130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26814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3" name="Group 3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3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C55D145-3754-5CF6-990A-63B02B67150B}"/>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ABOUT THE DATASET</a:t>
            </a:r>
          </a:p>
        </p:txBody>
      </p:sp>
      <p:pic>
        <p:nvPicPr>
          <p:cNvPr id="6" name="Picture 5">
            <a:extLst>
              <a:ext uri="{FF2B5EF4-FFF2-40B4-BE49-F238E27FC236}">
                <a16:creationId xmlns:a16="http://schemas.microsoft.com/office/drawing/2014/main" id="{006969C0-3945-8CD0-D493-AE210FB7C0BA}"/>
              </a:ext>
            </a:extLst>
          </p:cNvPr>
          <p:cNvPicPr>
            <a:picLocks noChangeAspect="1"/>
          </p:cNvPicPr>
          <p:nvPr/>
        </p:nvPicPr>
        <p:blipFill>
          <a:blip r:embed="rId2"/>
          <a:stretch>
            <a:fillRect/>
          </a:stretch>
        </p:blipFill>
        <p:spPr>
          <a:xfrm>
            <a:off x="152499" y="176382"/>
            <a:ext cx="3953542" cy="3963451"/>
          </a:xfrm>
          <a:prstGeom prst="roundRect">
            <a:avLst>
              <a:gd name="adj" fmla="val 3876"/>
            </a:avLst>
          </a:prstGeom>
          <a:ln>
            <a:solidFill>
              <a:schemeClr val="accent1"/>
            </a:solidFill>
          </a:ln>
          <a:effectLst/>
        </p:spPr>
      </p:pic>
      <p:pic>
        <p:nvPicPr>
          <p:cNvPr id="8" name="Picture 7">
            <a:extLst>
              <a:ext uri="{FF2B5EF4-FFF2-40B4-BE49-F238E27FC236}">
                <a16:creationId xmlns:a16="http://schemas.microsoft.com/office/drawing/2014/main" id="{63291E88-2159-776D-8214-E19414F7CC63}"/>
              </a:ext>
            </a:extLst>
          </p:cNvPr>
          <p:cNvPicPr>
            <a:picLocks noChangeAspect="1"/>
          </p:cNvPicPr>
          <p:nvPr/>
        </p:nvPicPr>
        <p:blipFill>
          <a:blip r:embed="rId3"/>
          <a:stretch>
            <a:fillRect/>
          </a:stretch>
        </p:blipFill>
        <p:spPr>
          <a:xfrm>
            <a:off x="8276254" y="506012"/>
            <a:ext cx="3552061" cy="1778334"/>
          </a:xfrm>
          <a:prstGeom prst="rect">
            <a:avLst/>
          </a:prstGeom>
        </p:spPr>
      </p:pic>
      <p:pic>
        <p:nvPicPr>
          <p:cNvPr id="10" name="Picture 9">
            <a:extLst>
              <a:ext uri="{FF2B5EF4-FFF2-40B4-BE49-F238E27FC236}">
                <a16:creationId xmlns:a16="http://schemas.microsoft.com/office/drawing/2014/main" id="{8649D8BA-10E4-E31C-98E8-F25522AA1197}"/>
              </a:ext>
            </a:extLst>
          </p:cNvPr>
          <p:cNvPicPr>
            <a:picLocks noChangeAspect="1"/>
          </p:cNvPicPr>
          <p:nvPr/>
        </p:nvPicPr>
        <p:blipFill>
          <a:blip r:embed="rId4"/>
          <a:stretch>
            <a:fillRect/>
          </a:stretch>
        </p:blipFill>
        <p:spPr>
          <a:xfrm>
            <a:off x="8147354" y="2598737"/>
            <a:ext cx="3759080" cy="1778334"/>
          </a:xfrm>
          <a:prstGeom prst="rect">
            <a:avLst/>
          </a:prstGeom>
        </p:spPr>
      </p:pic>
      <p:sp>
        <p:nvSpPr>
          <p:cNvPr id="11" name="TextBox 10">
            <a:extLst>
              <a:ext uri="{FF2B5EF4-FFF2-40B4-BE49-F238E27FC236}">
                <a16:creationId xmlns:a16="http://schemas.microsoft.com/office/drawing/2014/main" id="{DD012E63-ABD1-C551-31E7-C5542D3A2B7B}"/>
              </a:ext>
            </a:extLst>
          </p:cNvPr>
          <p:cNvSpPr txBox="1"/>
          <p:nvPr/>
        </p:nvSpPr>
        <p:spPr>
          <a:xfrm>
            <a:off x="8059047" y="148291"/>
            <a:ext cx="3935693" cy="369332"/>
          </a:xfrm>
          <a:prstGeom prst="rect">
            <a:avLst/>
          </a:prstGeom>
          <a:noFill/>
        </p:spPr>
        <p:txBody>
          <a:bodyPr wrap="none" rtlCol="0">
            <a:spAutoFit/>
          </a:bodyPr>
          <a:lstStyle/>
          <a:p>
            <a:r>
              <a:rPr lang="en-US" dirty="0">
                <a:solidFill>
                  <a:schemeClr val="bg1"/>
                </a:solidFill>
              </a:rPr>
              <a:t>Most used word in the positive set</a:t>
            </a:r>
          </a:p>
        </p:txBody>
      </p:sp>
      <p:sp>
        <p:nvSpPr>
          <p:cNvPr id="13" name="TextBox 12">
            <a:extLst>
              <a:ext uri="{FF2B5EF4-FFF2-40B4-BE49-F238E27FC236}">
                <a16:creationId xmlns:a16="http://schemas.microsoft.com/office/drawing/2014/main" id="{1AC104D4-586F-5D2E-7682-1F01F945C8F4}"/>
              </a:ext>
            </a:extLst>
          </p:cNvPr>
          <p:cNvSpPr txBox="1"/>
          <p:nvPr/>
        </p:nvSpPr>
        <p:spPr>
          <a:xfrm>
            <a:off x="7943508" y="2256876"/>
            <a:ext cx="4095993" cy="369332"/>
          </a:xfrm>
          <a:prstGeom prst="rect">
            <a:avLst/>
          </a:prstGeom>
          <a:noFill/>
        </p:spPr>
        <p:txBody>
          <a:bodyPr wrap="none" rtlCol="0">
            <a:spAutoFit/>
          </a:bodyPr>
          <a:lstStyle/>
          <a:p>
            <a:r>
              <a:rPr lang="en-US" dirty="0">
                <a:solidFill>
                  <a:schemeClr val="bg1"/>
                </a:solidFill>
              </a:rPr>
              <a:t>Most used word in the negative set</a:t>
            </a:r>
          </a:p>
        </p:txBody>
      </p:sp>
      <p:pic>
        <p:nvPicPr>
          <p:cNvPr id="19" name="Picture 18">
            <a:extLst>
              <a:ext uri="{FF2B5EF4-FFF2-40B4-BE49-F238E27FC236}">
                <a16:creationId xmlns:a16="http://schemas.microsoft.com/office/drawing/2014/main" id="{9B8954F5-8050-1E0D-8483-64B77E3D902D}"/>
              </a:ext>
            </a:extLst>
          </p:cNvPr>
          <p:cNvPicPr>
            <a:picLocks noChangeAspect="1"/>
          </p:cNvPicPr>
          <p:nvPr/>
        </p:nvPicPr>
        <p:blipFill>
          <a:blip r:embed="rId5"/>
          <a:stretch>
            <a:fillRect/>
          </a:stretch>
        </p:blipFill>
        <p:spPr>
          <a:xfrm>
            <a:off x="4585914" y="3170784"/>
            <a:ext cx="3081566" cy="1281586"/>
          </a:xfrm>
          <a:prstGeom prst="rect">
            <a:avLst/>
          </a:prstGeom>
        </p:spPr>
      </p:pic>
      <p:pic>
        <p:nvPicPr>
          <p:cNvPr id="21" name="Picture 20">
            <a:extLst>
              <a:ext uri="{FF2B5EF4-FFF2-40B4-BE49-F238E27FC236}">
                <a16:creationId xmlns:a16="http://schemas.microsoft.com/office/drawing/2014/main" id="{D2BAF54A-05AE-177B-6ACF-7AEB10200251}"/>
              </a:ext>
            </a:extLst>
          </p:cNvPr>
          <p:cNvPicPr>
            <a:picLocks noChangeAspect="1"/>
          </p:cNvPicPr>
          <p:nvPr/>
        </p:nvPicPr>
        <p:blipFill>
          <a:blip r:embed="rId6"/>
          <a:stretch>
            <a:fillRect/>
          </a:stretch>
        </p:blipFill>
        <p:spPr>
          <a:xfrm>
            <a:off x="4284054" y="269094"/>
            <a:ext cx="3652114" cy="2751005"/>
          </a:xfrm>
          <a:prstGeom prst="rect">
            <a:avLst/>
          </a:prstGeom>
          <a:effectLst/>
        </p:spPr>
      </p:pic>
    </p:spTree>
    <p:extLst>
      <p:ext uri="{BB962C8B-B14F-4D97-AF65-F5344CB8AC3E}">
        <p14:creationId xmlns:p14="http://schemas.microsoft.com/office/powerpoint/2010/main" val="3401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B58F-A646-9C64-A9B3-D0451ED48FA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770430C-F7F2-63A7-E7D1-671F84290A4F}"/>
              </a:ext>
            </a:extLst>
          </p:cNvPr>
          <p:cNvSpPr>
            <a:spLocks noGrp="1"/>
          </p:cNvSpPr>
          <p:nvPr>
            <p:ph idx="1"/>
          </p:nvPr>
        </p:nvSpPr>
        <p:spPr>
          <a:xfrm>
            <a:off x="818712" y="2222287"/>
            <a:ext cx="10554574" cy="4412193"/>
          </a:xfrm>
        </p:spPr>
        <p:txBody>
          <a:bodyPr>
            <a:normAutofit/>
          </a:bodyPr>
          <a:lstStyle/>
          <a:p>
            <a:r>
              <a:rPr lang="en-US" dirty="0"/>
              <a:t>Data preprocessing is a critical step in any machine learning task, and it plays a crucial role in the accuracy and performance of the model. This is especially true in sentiment analysis tasks, where the quality of the data and the accuracy of the sentiment labels are critical for the model's success.</a:t>
            </a:r>
          </a:p>
          <a:p>
            <a:endParaRPr lang="en-US" dirty="0"/>
          </a:p>
          <a:p>
            <a:r>
              <a:rPr lang="en-US" dirty="0"/>
              <a:t>When working with Arabic text, there are several challenges that need to be addressed during data preprocessing. Arabic is a </a:t>
            </a:r>
            <a:r>
              <a:rPr lang="en-US" b="1" dirty="0"/>
              <a:t>morphologically rich language</a:t>
            </a:r>
            <a:r>
              <a:rPr lang="en-US" dirty="0"/>
              <a:t>, with many variations in word forms and sentence structures. Additionally, the absence of vowels in the Arabic script can make it difficult to tokenize and normalize text accurately.</a:t>
            </a:r>
          </a:p>
          <a:p>
            <a:endParaRPr lang="en-US" dirty="0"/>
          </a:p>
        </p:txBody>
      </p:sp>
    </p:spTree>
    <p:extLst>
      <p:ext uri="{BB962C8B-B14F-4D97-AF65-F5344CB8AC3E}">
        <p14:creationId xmlns:p14="http://schemas.microsoft.com/office/powerpoint/2010/main" val="280647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DEF1B6-CABC-4FE5-BBB0-98BACFAB0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9">
            <a:extLst>
              <a:ext uri="{FF2B5EF4-FFF2-40B4-BE49-F238E27FC236}">
                <a16:creationId xmlns:a16="http://schemas.microsoft.com/office/drawing/2014/main" id="{B48BE8E5-C0F4-4C06-9B14-3DD8C0383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4EB90-D5D4-4C3F-9401-FC0FE2AEF4B8}"/>
              </a:ext>
            </a:extLst>
          </p:cNvPr>
          <p:cNvSpPr>
            <a:spLocks noGrp="1"/>
          </p:cNvSpPr>
          <p:nvPr>
            <p:ph type="title"/>
          </p:nvPr>
        </p:nvSpPr>
        <p:spPr>
          <a:xfrm>
            <a:off x="171239" y="-38059"/>
            <a:ext cx="4930400" cy="1559412"/>
          </a:xfrm>
          <a:effectLst/>
        </p:spPr>
        <p:txBody>
          <a:bodyPr vert="horz" lIns="91440" tIns="45720" rIns="91440" bIns="45720" rtlCol="0" anchor="b">
            <a:normAutofit/>
          </a:bodyPr>
          <a:lstStyle/>
          <a:p>
            <a:r>
              <a:rPr lang="en-US" sz="3700" dirty="0">
                <a:solidFill>
                  <a:schemeClr val="tx1"/>
                </a:solidFill>
              </a:rPr>
              <a:t>WHY ARABIC IS HARD TO TOKENIZE?</a:t>
            </a:r>
          </a:p>
        </p:txBody>
      </p:sp>
      <p:sp>
        <p:nvSpPr>
          <p:cNvPr id="5" name="TextBox 4">
            <a:extLst>
              <a:ext uri="{FF2B5EF4-FFF2-40B4-BE49-F238E27FC236}">
                <a16:creationId xmlns:a16="http://schemas.microsoft.com/office/drawing/2014/main" id="{34EA476E-FE58-4AF5-DC71-641EBF0D666C}"/>
              </a:ext>
            </a:extLst>
          </p:cNvPr>
          <p:cNvSpPr txBox="1"/>
          <p:nvPr/>
        </p:nvSpPr>
        <p:spPr>
          <a:xfrm>
            <a:off x="248285" y="1521354"/>
            <a:ext cx="4930400" cy="2436870"/>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dirty="0"/>
              <a:t> Arabic language is written in a script that is written from </a:t>
            </a:r>
            <a:r>
              <a:rPr lang="en-US" b="1" dirty="0"/>
              <a:t>right to left</a:t>
            </a:r>
            <a:r>
              <a:rPr lang="en-US" dirty="0"/>
              <a:t>, which makes it difficult for some tools and algorithms to process, example:</a:t>
            </a:r>
          </a:p>
          <a:p>
            <a:pPr algn="r">
              <a:spcBef>
                <a:spcPct val="20000"/>
              </a:spcBef>
              <a:spcAft>
                <a:spcPts val="600"/>
              </a:spcAft>
              <a:buClr>
                <a:schemeClr val="accent1"/>
              </a:buClr>
            </a:pPr>
            <a:r>
              <a:rPr lang="ar-LB" dirty="0"/>
              <a:t> </a:t>
            </a:r>
            <a:r>
              <a:rPr lang="ar-LB" b="0" i="0" dirty="0">
                <a:solidFill>
                  <a:srgbClr val="D1D5DB"/>
                </a:solidFill>
                <a:effectLst/>
                <a:latin typeface="Söhne"/>
              </a:rPr>
              <a:t>أنا ذهبت إلى المدرسة.</a:t>
            </a:r>
            <a:r>
              <a:rPr lang="ar-LB" dirty="0"/>
              <a:t> </a:t>
            </a:r>
            <a:r>
              <a:rPr lang="en-US" dirty="0"/>
              <a:t>- </a:t>
            </a:r>
          </a:p>
          <a:p>
            <a:pPr algn="r">
              <a:spcBef>
                <a:spcPct val="20000"/>
              </a:spcBef>
              <a:spcAft>
                <a:spcPts val="600"/>
              </a:spcAft>
              <a:buClr>
                <a:schemeClr val="accent1"/>
              </a:buClr>
            </a:pPr>
            <a:r>
              <a:rPr lang="ar-LB" b="0" i="0" dirty="0">
                <a:solidFill>
                  <a:srgbClr val="D1D5DB"/>
                </a:solidFill>
                <a:effectLst/>
                <a:latin typeface="Söhne"/>
              </a:rPr>
              <a:t>أحب السفر.</a:t>
            </a:r>
            <a:r>
              <a:rPr lang="en-US" b="0" i="0" dirty="0">
                <a:solidFill>
                  <a:srgbClr val="D1D5DB"/>
                </a:solidFill>
                <a:effectLst/>
                <a:latin typeface="Söhne"/>
              </a:rPr>
              <a:t> - </a:t>
            </a:r>
            <a:endParaRPr lang="en-US" dirty="0"/>
          </a:p>
        </p:txBody>
      </p:sp>
      <p:sp>
        <p:nvSpPr>
          <p:cNvPr id="9" name="TextBox 8">
            <a:extLst>
              <a:ext uri="{FF2B5EF4-FFF2-40B4-BE49-F238E27FC236}">
                <a16:creationId xmlns:a16="http://schemas.microsoft.com/office/drawing/2014/main" id="{6EB85AD2-67B0-018D-7EE4-7FBCBD49A935}"/>
              </a:ext>
            </a:extLst>
          </p:cNvPr>
          <p:cNvSpPr txBox="1"/>
          <p:nvPr/>
        </p:nvSpPr>
        <p:spPr>
          <a:xfrm>
            <a:off x="5877772" y="4191785"/>
            <a:ext cx="6101080" cy="2062103"/>
          </a:xfrm>
          <a:prstGeom prst="rect">
            <a:avLst/>
          </a:prstGeom>
          <a:noFill/>
        </p:spPr>
        <p:txBody>
          <a:bodyPr wrap="square">
            <a:spAutoFit/>
          </a:bodyPr>
          <a:lstStyle/>
          <a:p>
            <a:pPr>
              <a:spcAft>
                <a:spcPts val="600"/>
              </a:spcAft>
            </a:pPr>
            <a:r>
              <a:rPr lang="en-US" dirty="0"/>
              <a:t>Arabic language has a </a:t>
            </a:r>
            <a:r>
              <a:rPr lang="en-US" b="1" dirty="0"/>
              <a:t>complex morphology </a:t>
            </a:r>
            <a:r>
              <a:rPr lang="en-US" dirty="0"/>
              <a:t>where a single word can have many forms and meanings:</a:t>
            </a:r>
          </a:p>
          <a:p>
            <a:pPr>
              <a:spcAft>
                <a:spcPts val="600"/>
              </a:spcAft>
            </a:pPr>
            <a:endParaRPr lang="en-US" dirty="0"/>
          </a:p>
          <a:p>
            <a:pPr marL="285750" indent="-285750">
              <a:spcAft>
                <a:spcPts val="600"/>
              </a:spcAft>
              <a:buFontTx/>
              <a:buChar char="-"/>
            </a:pPr>
            <a:r>
              <a:rPr lang="ar-LB" dirty="0"/>
              <a:t>"مدرسة" </a:t>
            </a:r>
            <a:r>
              <a:rPr lang="en-US" dirty="0"/>
              <a:t> can mean "school", "teacher“</a:t>
            </a:r>
          </a:p>
          <a:p>
            <a:pPr marL="285750" indent="-285750">
              <a:spcAft>
                <a:spcPts val="600"/>
              </a:spcAft>
              <a:buFontTx/>
              <a:buChar char="-"/>
            </a:pPr>
            <a:r>
              <a:rPr lang="ar-LB" dirty="0"/>
              <a:t>"طالب" </a:t>
            </a:r>
            <a:r>
              <a:rPr lang="en-US" dirty="0"/>
              <a:t>can mean "student", "seeker", or "applicant“</a:t>
            </a:r>
          </a:p>
          <a:p>
            <a:pPr marL="285750" indent="-285750">
              <a:spcAft>
                <a:spcPts val="600"/>
              </a:spcAft>
              <a:buFontTx/>
              <a:buChar char="-"/>
            </a:pPr>
            <a:r>
              <a:rPr lang="ar-LB" dirty="0"/>
              <a:t>"مكتب" </a:t>
            </a:r>
            <a:r>
              <a:rPr lang="en-US" dirty="0"/>
              <a:t>can mean "office", "desk", "agency"</a:t>
            </a:r>
          </a:p>
        </p:txBody>
      </p:sp>
      <p:sp>
        <p:nvSpPr>
          <p:cNvPr id="11" name="TextBox 10">
            <a:extLst>
              <a:ext uri="{FF2B5EF4-FFF2-40B4-BE49-F238E27FC236}">
                <a16:creationId xmlns:a16="http://schemas.microsoft.com/office/drawing/2014/main" id="{7A4E7790-BC6A-EC6B-6367-70E802CDA56C}"/>
              </a:ext>
            </a:extLst>
          </p:cNvPr>
          <p:cNvSpPr txBox="1"/>
          <p:nvPr/>
        </p:nvSpPr>
        <p:spPr>
          <a:xfrm>
            <a:off x="5877772" y="1556348"/>
            <a:ext cx="6101080" cy="2031325"/>
          </a:xfrm>
          <a:prstGeom prst="rect">
            <a:avLst/>
          </a:prstGeom>
          <a:noFill/>
        </p:spPr>
        <p:txBody>
          <a:bodyPr wrap="square">
            <a:spAutoFit/>
          </a:bodyPr>
          <a:lstStyle/>
          <a:p>
            <a:pPr>
              <a:spcAft>
                <a:spcPts val="600"/>
              </a:spcAft>
            </a:pPr>
            <a:r>
              <a:rPr lang="en-US" dirty="0"/>
              <a:t>Arabic language has a rich set of diacritics and vocalization marks that represent the different sounds and letters, and these marks can change the meaning of the word or even its pronunciation. For example, the word "</a:t>
            </a:r>
            <a:r>
              <a:rPr lang="ar-LB" dirty="0"/>
              <a:t>كتاب" </a:t>
            </a:r>
            <a:r>
              <a:rPr lang="en-US" dirty="0"/>
              <a:t> without any diacritics could mean "book", but with the diacritics </a:t>
            </a:r>
            <a:r>
              <a:rPr lang="ar-LB" dirty="0"/>
              <a:t>"كِتَابٌ" </a:t>
            </a:r>
            <a:r>
              <a:rPr lang="en-US" dirty="0"/>
              <a:t> it could mean "a letter" or "an epistle".</a:t>
            </a:r>
          </a:p>
        </p:txBody>
      </p:sp>
      <p:sp>
        <p:nvSpPr>
          <p:cNvPr id="4" name="TextBox 3">
            <a:extLst>
              <a:ext uri="{FF2B5EF4-FFF2-40B4-BE49-F238E27FC236}">
                <a16:creationId xmlns:a16="http://schemas.microsoft.com/office/drawing/2014/main" id="{B9756CAF-5903-6A4B-EEEE-1E1E1607E0E4}"/>
              </a:ext>
            </a:extLst>
          </p:cNvPr>
          <p:cNvSpPr txBox="1"/>
          <p:nvPr/>
        </p:nvSpPr>
        <p:spPr>
          <a:xfrm>
            <a:off x="195157" y="3958224"/>
            <a:ext cx="5352627" cy="923330"/>
          </a:xfrm>
          <a:prstGeom prst="rect">
            <a:avLst/>
          </a:prstGeom>
          <a:noFill/>
        </p:spPr>
        <p:txBody>
          <a:bodyPr wrap="square">
            <a:spAutoFit/>
          </a:bodyPr>
          <a:lstStyle/>
          <a:p>
            <a:r>
              <a:rPr lang="en-US" dirty="0"/>
              <a:t>In the Arabic language, the letter </a:t>
            </a:r>
            <a:r>
              <a:rPr lang="ar-LB" dirty="0"/>
              <a:t>و" </a:t>
            </a:r>
            <a:r>
              <a:rPr lang="en-US" dirty="0"/>
              <a:t>“  (waw) is a unique letter that can act as a conjunction and a letter in a word.</a:t>
            </a:r>
          </a:p>
        </p:txBody>
      </p:sp>
      <p:graphicFrame>
        <p:nvGraphicFramePr>
          <p:cNvPr id="8" name="Table 7">
            <a:extLst>
              <a:ext uri="{FF2B5EF4-FFF2-40B4-BE49-F238E27FC236}">
                <a16:creationId xmlns:a16="http://schemas.microsoft.com/office/drawing/2014/main" id="{6CD9174C-DB33-C160-4A26-A4F10431331A}"/>
              </a:ext>
            </a:extLst>
          </p:cNvPr>
          <p:cNvGraphicFramePr>
            <a:graphicFrameLocks noGrp="1"/>
          </p:cNvGraphicFramePr>
          <p:nvPr>
            <p:extLst>
              <p:ext uri="{D42A27DB-BD31-4B8C-83A1-F6EECF244321}">
                <p14:modId xmlns:p14="http://schemas.microsoft.com/office/powerpoint/2010/main" val="542903316"/>
              </p:ext>
            </p:extLst>
          </p:nvPr>
        </p:nvGraphicFramePr>
        <p:xfrm>
          <a:off x="248285" y="5050532"/>
          <a:ext cx="5394960" cy="1203356"/>
        </p:xfrm>
        <a:graphic>
          <a:graphicData uri="http://schemas.openxmlformats.org/drawingml/2006/table">
            <a:tbl>
              <a:tblPr/>
              <a:tblGrid>
                <a:gridCol w="1348740">
                  <a:extLst>
                    <a:ext uri="{9D8B030D-6E8A-4147-A177-3AD203B41FA5}">
                      <a16:colId xmlns:a16="http://schemas.microsoft.com/office/drawing/2014/main" val="296262970"/>
                    </a:ext>
                  </a:extLst>
                </a:gridCol>
                <a:gridCol w="1348740">
                  <a:extLst>
                    <a:ext uri="{9D8B030D-6E8A-4147-A177-3AD203B41FA5}">
                      <a16:colId xmlns:a16="http://schemas.microsoft.com/office/drawing/2014/main" val="1132676429"/>
                    </a:ext>
                  </a:extLst>
                </a:gridCol>
                <a:gridCol w="1348740">
                  <a:extLst>
                    <a:ext uri="{9D8B030D-6E8A-4147-A177-3AD203B41FA5}">
                      <a16:colId xmlns:a16="http://schemas.microsoft.com/office/drawing/2014/main" val="666863547"/>
                    </a:ext>
                  </a:extLst>
                </a:gridCol>
                <a:gridCol w="1348740">
                  <a:extLst>
                    <a:ext uri="{9D8B030D-6E8A-4147-A177-3AD203B41FA5}">
                      <a16:colId xmlns:a16="http://schemas.microsoft.com/office/drawing/2014/main" val="1205038413"/>
                    </a:ext>
                  </a:extLst>
                </a:gridCol>
              </a:tblGrid>
              <a:tr h="429505">
                <a:tc>
                  <a:txBody>
                    <a:bodyPr/>
                    <a:lstStyle/>
                    <a:p>
                      <a:pPr fontAlgn="b"/>
                      <a:r>
                        <a:rPr lang="en-US" sz="1400" b="1" dirty="0">
                          <a:solidFill>
                            <a:schemeClr val="bg1"/>
                          </a:solidFill>
                          <a:effectLst/>
                        </a:rPr>
                        <a:t>Arabic word</a:t>
                      </a:r>
                    </a:p>
                  </a:txBody>
                  <a:tcPr marL="34028" marR="34028" marT="17014" marB="17014"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400" b="1">
                          <a:solidFill>
                            <a:schemeClr val="bg1"/>
                          </a:solidFill>
                          <a:effectLst/>
                        </a:rPr>
                        <a:t>Pronunciation</a:t>
                      </a:r>
                    </a:p>
                  </a:txBody>
                  <a:tcPr marL="34028" marR="34028" marT="17014" marB="17014"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400" b="1">
                          <a:solidFill>
                            <a:schemeClr val="bg1"/>
                          </a:solidFill>
                          <a:effectLst/>
                        </a:rPr>
                        <a:t>Meaning 1</a:t>
                      </a:r>
                    </a:p>
                  </a:txBody>
                  <a:tcPr marL="34028" marR="34028" marT="17014" marB="17014"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400" b="1">
                          <a:solidFill>
                            <a:schemeClr val="bg1"/>
                          </a:solidFill>
                          <a:effectLst/>
                        </a:rPr>
                        <a:t>Meaning 2</a:t>
                      </a:r>
                    </a:p>
                  </a:txBody>
                  <a:tcPr marL="34028" marR="34028" marT="17014" marB="17014" anchor="b">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5443"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59206267"/>
                  </a:ext>
                </a:extLst>
              </a:tr>
              <a:tr h="232357">
                <a:tc>
                  <a:txBody>
                    <a:bodyPr/>
                    <a:lstStyle/>
                    <a:p>
                      <a:pPr fontAlgn="base"/>
                      <a:r>
                        <a:rPr lang="ar-LB" sz="1400" dirty="0">
                          <a:solidFill>
                            <a:schemeClr val="bg1"/>
                          </a:solidFill>
                          <a:effectLst/>
                        </a:rPr>
                        <a:t>وزن</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wazn</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weight</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solidFill>
                            <a:schemeClr val="bg1"/>
                          </a:solidFill>
                          <a:effectLst/>
                        </a:rPr>
                        <a:t>measure</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89077448"/>
                  </a:ext>
                </a:extLst>
              </a:tr>
              <a:tr h="232357">
                <a:tc>
                  <a:txBody>
                    <a:bodyPr/>
                    <a:lstStyle/>
                    <a:p>
                      <a:pPr fontAlgn="base"/>
                      <a:r>
                        <a:rPr lang="ar-LB" sz="1400">
                          <a:solidFill>
                            <a:schemeClr val="bg1"/>
                          </a:solidFill>
                          <a:effectLst/>
                        </a:rPr>
                        <a:t>ورد</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ward</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rose</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solidFill>
                            <a:schemeClr val="bg1"/>
                          </a:solidFill>
                          <a:effectLst/>
                        </a:rPr>
                        <a:t>respond</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73893541"/>
                  </a:ext>
                </a:extLst>
              </a:tr>
              <a:tr h="279075">
                <a:tc>
                  <a:txBody>
                    <a:bodyPr/>
                    <a:lstStyle/>
                    <a:p>
                      <a:pPr fontAlgn="base"/>
                      <a:r>
                        <a:rPr lang="ar-LB" sz="1400" dirty="0">
                          <a:solidFill>
                            <a:schemeClr val="bg1"/>
                          </a:solidFill>
                          <a:effectLst/>
                        </a:rPr>
                        <a:t>وعد</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wa'ada</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solidFill>
                            <a:schemeClr val="bg1"/>
                          </a:solidFill>
                          <a:effectLst/>
                        </a:rPr>
                        <a:t>he promised</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solidFill>
                            <a:schemeClr val="bg1"/>
                          </a:solidFill>
                          <a:effectLst/>
                        </a:rPr>
                        <a:t>he counted</a:t>
                      </a:r>
                    </a:p>
                  </a:txBody>
                  <a:tcPr marL="34028" marR="34028" marT="17014" marB="17014" anchor="ctr">
                    <a:lnL w="5443" cap="flat" cmpd="sng" algn="ctr">
                      <a:solidFill>
                        <a:srgbClr val="D9D9E3"/>
                      </a:solidFill>
                      <a:prstDash val="solid"/>
                      <a:round/>
                      <a:headEnd type="none" w="med" len="med"/>
                      <a:tailEnd type="none" w="med" len="med"/>
                    </a:lnL>
                    <a:lnR w="5443"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2935694"/>
                  </a:ext>
                </a:extLst>
              </a:tr>
            </a:tbl>
          </a:graphicData>
        </a:graphic>
      </p:graphicFrame>
    </p:spTree>
    <p:extLst>
      <p:ext uri="{BB962C8B-B14F-4D97-AF65-F5344CB8AC3E}">
        <p14:creationId xmlns:p14="http://schemas.microsoft.com/office/powerpoint/2010/main" val="407157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C781-BC03-5E47-1A35-8726A7396FBA}"/>
              </a:ext>
            </a:extLst>
          </p:cNvPr>
          <p:cNvSpPr>
            <a:spLocks noGrp="1"/>
          </p:cNvSpPr>
          <p:nvPr>
            <p:ph type="title"/>
          </p:nvPr>
        </p:nvSpPr>
        <p:spPr/>
        <p:txBody>
          <a:bodyPr/>
          <a:lstStyle/>
          <a:p>
            <a:r>
              <a:rPr lang="en-US" dirty="0"/>
              <a:t>PREPROCESSING IMPLEMENTATION</a:t>
            </a:r>
          </a:p>
        </p:txBody>
      </p:sp>
      <p:pic>
        <p:nvPicPr>
          <p:cNvPr id="9" name="Picture 8" descr="Text&#10;&#10;Description automatically generated">
            <a:extLst>
              <a:ext uri="{FF2B5EF4-FFF2-40B4-BE49-F238E27FC236}">
                <a16:creationId xmlns:a16="http://schemas.microsoft.com/office/drawing/2014/main" id="{91B7D813-06C5-E2CF-9FC7-FF6225FD3C9F}"/>
              </a:ext>
            </a:extLst>
          </p:cNvPr>
          <p:cNvPicPr>
            <a:picLocks noChangeAspect="1"/>
          </p:cNvPicPr>
          <p:nvPr/>
        </p:nvPicPr>
        <p:blipFill rotWithShape="1">
          <a:blip r:embed="rId2">
            <a:extLst>
              <a:ext uri="{28A0092B-C50C-407E-A947-70E740481C1C}">
                <a14:useLocalDpi xmlns:a14="http://schemas.microsoft.com/office/drawing/2010/main" val="0"/>
              </a:ext>
            </a:extLst>
          </a:blip>
          <a:srcRect l="6040" t="11187" r="5996" b="10980"/>
          <a:stretch/>
        </p:blipFill>
        <p:spPr>
          <a:xfrm>
            <a:off x="112769" y="2367258"/>
            <a:ext cx="8484469" cy="4387871"/>
          </a:xfrm>
          <a:prstGeom prst="rect">
            <a:avLst/>
          </a:prstGeom>
        </p:spPr>
      </p:pic>
      <p:sp>
        <p:nvSpPr>
          <p:cNvPr id="13" name="TextBox 12">
            <a:extLst>
              <a:ext uri="{FF2B5EF4-FFF2-40B4-BE49-F238E27FC236}">
                <a16:creationId xmlns:a16="http://schemas.microsoft.com/office/drawing/2014/main" id="{29B7D20A-82A7-1F7B-9FFF-313A6E434BE5}"/>
              </a:ext>
            </a:extLst>
          </p:cNvPr>
          <p:cNvSpPr txBox="1"/>
          <p:nvPr/>
        </p:nvSpPr>
        <p:spPr>
          <a:xfrm>
            <a:off x="8604511" y="2836248"/>
            <a:ext cx="3474720" cy="2585323"/>
          </a:xfrm>
          <a:prstGeom prst="rect">
            <a:avLst/>
          </a:prstGeom>
          <a:noFill/>
        </p:spPr>
        <p:txBody>
          <a:bodyPr wrap="square">
            <a:spAutoFit/>
          </a:bodyPr>
          <a:lstStyle/>
          <a:p>
            <a:r>
              <a:rPr lang="en-US" dirty="0"/>
              <a:t>This code removes non-alphabetic characters and stop words from the text, and keeps only the meaningful words. It applies this cleaning process to all the texts in a given dataset, and saves the cleaned texts back to the same dataset.</a:t>
            </a:r>
          </a:p>
        </p:txBody>
      </p:sp>
    </p:spTree>
    <p:extLst>
      <p:ext uri="{BB962C8B-B14F-4D97-AF65-F5344CB8AC3E}">
        <p14:creationId xmlns:p14="http://schemas.microsoft.com/office/powerpoint/2010/main" val="1030514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2314</TotalTime>
  <Words>1460</Words>
  <Application>Microsoft Office PowerPoint</Application>
  <PresentationFormat>Widescreen</PresentationFormat>
  <Paragraphs>173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Mongolian Baiti</vt:lpstr>
      <vt:lpstr>Söhne</vt:lpstr>
      <vt:lpstr>Wingdings 2</vt:lpstr>
      <vt:lpstr>Quotable</vt:lpstr>
      <vt:lpstr>PowerPoint Presentation</vt:lpstr>
      <vt:lpstr>TABLE OF CONTENT</vt:lpstr>
      <vt:lpstr>Introduction</vt:lpstr>
      <vt:lpstr>What is sentiment analysis?</vt:lpstr>
      <vt:lpstr>PREPARING THE DATASET</vt:lpstr>
      <vt:lpstr>ABOUT THE DATASET</vt:lpstr>
      <vt:lpstr>DATA PREPROCESSING</vt:lpstr>
      <vt:lpstr>WHY ARABIC IS HARD TO TOKENIZE?</vt:lpstr>
      <vt:lpstr>PREPROCESSING IMPLEMENTATION</vt:lpstr>
      <vt:lpstr>Multinominal Naive Bayes</vt:lpstr>
      <vt:lpstr>Advantages of Multinomial Naive Bayes for Handling Unstructured Text Data</vt:lpstr>
      <vt:lpstr>IMPLEMENTATION OF NATIVE BAYES (1)</vt:lpstr>
      <vt:lpstr>IMPLEMENTATION OF NATIVE BAYES (2)</vt:lpstr>
      <vt:lpstr>DATA TRAINING AND MODEL EVALUATION</vt:lpstr>
      <vt:lpstr>RESULTS</vt:lpstr>
      <vt:lpstr>EXPORTING THE MODEL</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Charbel</dc:creator>
  <cp:lastModifiedBy>charbel salem</cp:lastModifiedBy>
  <cp:revision>139</cp:revision>
  <dcterms:created xsi:type="dcterms:W3CDTF">2023-03-29T05:11:02Z</dcterms:created>
  <dcterms:modified xsi:type="dcterms:W3CDTF">2023-04-01T21:38:02Z</dcterms:modified>
</cp:coreProperties>
</file>