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Comic Sans" charset="1" panose="03000702030302020204"/>
      <p:regular r:id="rId14"/>
    </p:embeddedFont>
    <p:embeddedFont>
      <p:font typeface="Comic Sans Bold" charset="1" panose="03000902030302020204"/>
      <p:regular r:id="rId15"/>
    </p:embeddedFont>
    <p:embeddedFont>
      <p:font typeface="Comic Sans Italics" charset="1" panose="03000702030302060204"/>
      <p:regular r:id="rId16"/>
    </p:embeddedFont>
    <p:embeddedFont>
      <p:font typeface="Comic Sans Bold Italics" charset="1" panose="0300090203030206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1378051" y="-1790054"/>
            <a:ext cx="4813501" cy="5492584"/>
          </a:xfrm>
          <a:custGeom>
            <a:avLst/>
            <a:gdLst/>
            <a:ahLst/>
            <a:cxnLst/>
            <a:rect r="r" b="b" t="t" l="l"/>
            <a:pathLst>
              <a:path h="5492584" w="4813501">
                <a:moveTo>
                  <a:pt x="0" y="0"/>
                </a:moveTo>
                <a:lnTo>
                  <a:pt x="4813502" y="0"/>
                </a:lnTo>
                <a:lnTo>
                  <a:pt x="4813502" y="5492585"/>
                </a:lnTo>
                <a:lnTo>
                  <a:pt x="0" y="5492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6037" y="2665081"/>
            <a:ext cx="7238864" cy="7601870"/>
          </a:xfrm>
          <a:prstGeom prst="rect">
            <a:avLst/>
          </a:prstGeom>
        </p:spPr>
        <p:txBody>
          <a:bodyPr anchor="t" rtlCol="false" tIns="0" lIns="0" bIns="0" rIns="0">
            <a:spAutoFit/>
          </a:bodyPr>
          <a:lstStyle/>
          <a:p>
            <a:pPr>
              <a:lnSpc>
                <a:spcPts val="3568"/>
              </a:lnSpc>
            </a:pPr>
            <a:r>
              <a:rPr lang="en-US" sz="2855" spc="473">
                <a:solidFill>
                  <a:srgbClr val="22423D"/>
                </a:solidFill>
                <a:latin typeface="Glacial Indifference"/>
              </a:rPr>
              <a:t>In the world of online product firms, Sentiment Analysis is a crucial tool. User reviews significantly influence product choices, forming the foundation for delivering the right products to users. Sentiment Analysis involves analyzing and processing collections of longer reviews with paragraph content. This study compares various machine learning models for sentiment analysis on Amazon Electronics product reviews. Models include SVM, Naive Bayes, Random Forest, BERT, SGD (SVM Linear), and Linear SVC.</a:t>
            </a:r>
          </a:p>
        </p:txBody>
      </p:sp>
      <p:sp>
        <p:nvSpPr>
          <p:cNvPr name="TextBox 4" id="4"/>
          <p:cNvSpPr txBox="true"/>
          <p:nvPr/>
        </p:nvSpPr>
        <p:spPr>
          <a:xfrm rot="0">
            <a:off x="8138432" y="3463500"/>
            <a:ext cx="10149568" cy="5280677"/>
          </a:xfrm>
          <a:prstGeom prst="rect">
            <a:avLst/>
          </a:prstGeom>
        </p:spPr>
        <p:txBody>
          <a:bodyPr anchor="t" rtlCol="false" tIns="0" lIns="0" bIns="0" rIns="0">
            <a:spAutoFit/>
          </a:bodyPr>
          <a:lstStyle/>
          <a:p>
            <a:pPr>
              <a:lnSpc>
                <a:spcPts val="3526"/>
              </a:lnSpc>
            </a:pPr>
            <a:r>
              <a:rPr lang="en-US" sz="2820" spc="468">
                <a:solidFill>
                  <a:srgbClr val="22423D"/>
                </a:solidFill>
                <a:latin typeface="Glacial Indifference"/>
              </a:rPr>
              <a:t>Social media is integral to daily life, enabling people to share their thoughts on e-commerce products. Customer opinions and reviews provide insights into product sentiment, influencing purchasing decisions. Brands must monitor and analyze reviews, considering factors like price, brand, features, and competition. Extracting key performance indicators from reviews helps online shoppers make informed choices. Social media reviews play a crucial role in shaping the e-commerce landscape.</a:t>
            </a:r>
          </a:p>
        </p:txBody>
      </p:sp>
      <p:sp>
        <p:nvSpPr>
          <p:cNvPr name="Freeform 5" id="5"/>
          <p:cNvSpPr/>
          <p:nvPr/>
        </p:nvSpPr>
        <p:spPr>
          <a:xfrm flipH="false" flipV="false" rot="0">
            <a:off x="14365267" y="7366108"/>
            <a:ext cx="4734603" cy="4114800"/>
          </a:xfrm>
          <a:custGeom>
            <a:avLst/>
            <a:gdLst/>
            <a:ahLst/>
            <a:cxnLst/>
            <a:rect r="r" b="b" t="t" l="l"/>
            <a:pathLst>
              <a:path h="4114800" w="4734603">
                <a:moveTo>
                  <a:pt x="0" y="0"/>
                </a:moveTo>
                <a:lnTo>
                  <a:pt x="4734602" y="0"/>
                </a:lnTo>
                <a:lnTo>
                  <a:pt x="473460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1699446"/>
            <a:ext cx="5953538" cy="457200"/>
          </a:xfrm>
          <a:prstGeom prst="rect">
            <a:avLst/>
          </a:prstGeom>
        </p:spPr>
        <p:txBody>
          <a:bodyPr anchor="t" rtlCol="false" tIns="0" lIns="0" bIns="0" rIns="0">
            <a:spAutoFit/>
          </a:bodyPr>
          <a:lstStyle/>
          <a:p>
            <a:pPr>
              <a:lnSpc>
                <a:spcPts val="3749"/>
              </a:lnSpc>
            </a:pPr>
            <a:r>
              <a:rPr lang="en-US" sz="2999" spc="497">
                <a:solidFill>
                  <a:srgbClr val="22423D"/>
                </a:solidFill>
                <a:latin typeface="Comic Sans Bold"/>
              </a:rPr>
              <a:t>ABSTRACT</a:t>
            </a:r>
          </a:p>
        </p:txBody>
      </p:sp>
      <p:sp>
        <p:nvSpPr>
          <p:cNvPr name="TextBox 7" id="7"/>
          <p:cNvSpPr txBox="true"/>
          <p:nvPr/>
        </p:nvSpPr>
        <p:spPr>
          <a:xfrm rot="0">
            <a:off x="10387157" y="2217406"/>
            <a:ext cx="4648224" cy="457200"/>
          </a:xfrm>
          <a:prstGeom prst="rect">
            <a:avLst/>
          </a:prstGeom>
        </p:spPr>
        <p:txBody>
          <a:bodyPr anchor="t" rtlCol="false" tIns="0" lIns="0" bIns="0" rIns="0">
            <a:spAutoFit/>
          </a:bodyPr>
          <a:lstStyle/>
          <a:p>
            <a:pPr>
              <a:lnSpc>
                <a:spcPts val="3749"/>
              </a:lnSpc>
            </a:pPr>
            <a:r>
              <a:rPr lang="en-US" sz="2999" spc="497">
                <a:solidFill>
                  <a:srgbClr val="22423D"/>
                </a:solidFill>
                <a:latin typeface="Comic Sans Bold"/>
              </a:rPr>
              <a:t>INTRODUCTION</a:t>
            </a:r>
          </a:p>
        </p:txBody>
      </p:sp>
      <p:sp>
        <p:nvSpPr>
          <p:cNvPr name="TextBox 8" id="8"/>
          <p:cNvSpPr txBox="true"/>
          <p:nvPr/>
        </p:nvSpPr>
        <p:spPr>
          <a:xfrm rot="0">
            <a:off x="3197433" y="508697"/>
            <a:ext cx="13535135" cy="1213641"/>
          </a:xfrm>
          <a:prstGeom prst="rect">
            <a:avLst/>
          </a:prstGeom>
        </p:spPr>
        <p:txBody>
          <a:bodyPr anchor="t" rtlCol="false" tIns="0" lIns="0" bIns="0" rIns="0">
            <a:spAutoFit/>
          </a:bodyPr>
          <a:lstStyle/>
          <a:p>
            <a:pPr algn="ctr">
              <a:lnSpc>
                <a:spcPts val="4844"/>
              </a:lnSpc>
              <a:spcBef>
                <a:spcPct val="0"/>
              </a:spcBef>
            </a:pPr>
            <a:r>
              <a:rPr lang="en-US" sz="3875" spc="643">
                <a:solidFill>
                  <a:srgbClr val="22423D"/>
                </a:solidFill>
                <a:latin typeface="Comic Sans Bold"/>
              </a:rPr>
              <a:t>SENTIMENT ANALYSIS ON AMAZON PRODUCT REVIEWS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1232469" y="-1406956"/>
            <a:ext cx="4813501" cy="5492584"/>
          </a:xfrm>
          <a:custGeom>
            <a:avLst/>
            <a:gdLst/>
            <a:ahLst/>
            <a:cxnLst/>
            <a:rect r="r" b="b" t="t" l="l"/>
            <a:pathLst>
              <a:path h="5492584" w="4813501">
                <a:moveTo>
                  <a:pt x="0" y="0"/>
                </a:moveTo>
                <a:lnTo>
                  <a:pt x="4813501" y="0"/>
                </a:lnTo>
                <a:lnTo>
                  <a:pt x="4813501" y="5492584"/>
                </a:lnTo>
                <a:lnTo>
                  <a:pt x="0" y="5492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697" y="1541933"/>
            <a:ext cx="8542767" cy="8347260"/>
          </a:xfrm>
          <a:prstGeom prst="rect">
            <a:avLst/>
          </a:prstGeom>
        </p:spPr>
        <p:txBody>
          <a:bodyPr anchor="t" rtlCol="false" tIns="0" lIns="0" bIns="0" rIns="0">
            <a:spAutoFit/>
          </a:bodyPr>
          <a:lstStyle/>
          <a:p>
            <a:pPr>
              <a:lnSpc>
                <a:spcPts val="3192"/>
              </a:lnSpc>
            </a:pPr>
            <a:r>
              <a:rPr lang="en-US" sz="2553" spc="423">
                <a:solidFill>
                  <a:srgbClr val="22423D"/>
                </a:solidFill>
                <a:latin typeface="Glacial Indifference"/>
              </a:rPr>
              <a:t>This research paper explores sentiment analysis of customer reviews, aiming to categorize text as "Positive," "Negative," or "Neutral." It evaluates multiple sentiment analysis algorithms, including Naïve Bayes, Linear Models, SVM, and Decision Trees, comparing their accuracy on the Amazon Review dataset. The study introduces a novel approach using reinforcement learning and pre-trained BERT models for binary and multi-class sentiment classification. Long Short-Term Memory (LSTM) networks are also considered to address long-term dependency issues in data processing. The paper underscores the importance of sentiment analysis in the e-commerce industry, especially for influencing potential customers and understanding market dynamics, ultimately concluding that their proposed model is a promising approach for this task.</a:t>
            </a:r>
          </a:p>
        </p:txBody>
      </p:sp>
      <p:sp>
        <p:nvSpPr>
          <p:cNvPr name="TextBox 4" id="4"/>
          <p:cNvSpPr txBox="true"/>
          <p:nvPr/>
        </p:nvSpPr>
        <p:spPr>
          <a:xfrm rot="0">
            <a:off x="9599706" y="2196118"/>
            <a:ext cx="8688294" cy="5169990"/>
          </a:xfrm>
          <a:prstGeom prst="rect">
            <a:avLst/>
          </a:prstGeom>
        </p:spPr>
        <p:txBody>
          <a:bodyPr anchor="t" rtlCol="false" tIns="0" lIns="0" bIns="0" rIns="0">
            <a:spAutoFit/>
          </a:bodyPr>
          <a:lstStyle/>
          <a:p>
            <a:pPr>
              <a:lnSpc>
                <a:spcPts val="3460"/>
              </a:lnSpc>
            </a:pPr>
            <a:r>
              <a:rPr lang="en-US" sz="2768" spc="459">
                <a:solidFill>
                  <a:srgbClr val="22423D"/>
                </a:solidFill>
                <a:latin typeface="Glacial Indifference"/>
              </a:rPr>
              <a:t> For this project, we decided to travel with the 2018 updated version of the Amazon review dataset released in 2014. It includes reviews (ratings, text, helpfulness votes), product metadata (descriptions, category information, price, brand, and image features), and links (also viewed/also bought graphs). B. Review Data  The total number of reviews is 233.1 million (142.8 million in 2014).  Current data includes reviews within the range May 1996 - Oct 2018. </a:t>
            </a:r>
          </a:p>
        </p:txBody>
      </p:sp>
      <p:sp>
        <p:nvSpPr>
          <p:cNvPr name="Freeform 5" id="5"/>
          <p:cNvSpPr/>
          <p:nvPr/>
        </p:nvSpPr>
        <p:spPr>
          <a:xfrm flipH="false" flipV="false" rot="0">
            <a:off x="14365267" y="7366108"/>
            <a:ext cx="4734603" cy="4114800"/>
          </a:xfrm>
          <a:custGeom>
            <a:avLst/>
            <a:gdLst/>
            <a:ahLst/>
            <a:cxnLst/>
            <a:rect r="r" b="b" t="t" l="l"/>
            <a:pathLst>
              <a:path h="4114800" w="4734603">
                <a:moveTo>
                  <a:pt x="0" y="0"/>
                </a:moveTo>
                <a:lnTo>
                  <a:pt x="4734602" y="0"/>
                </a:lnTo>
                <a:lnTo>
                  <a:pt x="473460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6996"/>
            <a:ext cx="5953538" cy="457200"/>
          </a:xfrm>
          <a:prstGeom prst="rect">
            <a:avLst/>
          </a:prstGeom>
        </p:spPr>
        <p:txBody>
          <a:bodyPr anchor="t" rtlCol="false" tIns="0" lIns="0" bIns="0" rIns="0">
            <a:spAutoFit/>
          </a:bodyPr>
          <a:lstStyle/>
          <a:p>
            <a:pPr>
              <a:lnSpc>
                <a:spcPts val="3749"/>
              </a:lnSpc>
            </a:pPr>
            <a:r>
              <a:rPr lang="en-US" sz="2999" spc="497">
                <a:solidFill>
                  <a:srgbClr val="22423D"/>
                </a:solidFill>
                <a:latin typeface="Comic Sans Bold"/>
              </a:rPr>
              <a:t>LITERATURE REVIEW</a:t>
            </a:r>
          </a:p>
        </p:txBody>
      </p:sp>
      <p:sp>
        <p:nvSpPr>
          <p:cNvPr name="TextBox 7" id="7"/>
          <p:cNvSpPr txBox="true"/>
          <p:nvPr/>
        </p:nvSpPr>
        <p:spPr>
          <a:xfrm rot="0">
            <a:off x="10779030" y="1438766"/>
            <a:ext cx="5953538" cy="457200"/>
          </a:xfrm>
          <a:prstGeom prst="rect">
            <a:avLst/>
          </a:prstGeom>
        </p:spPr>
        <p:txBody>
          <a:bodyPr anchor="t" rtlCol="false" tIns="0" lIns="0" bIns="0" rIns="0">
            <a:spAutoFit/>
          </a:bodyPr>
          <a:lstStyle/>
          <a:p>
            <a:pPr>
              <a:lnSpc>
                <a:spcPts val="3749"/>
              </a:lnSpc>
            </a:pPr>
            <a:r>
              <a:rPr lang="en-US" sz="2999" spc="497">
                <a:solidFill>
                  <a:srgbClr val="22423D"/>
                </a:solidFill>
                <a:latin typeface="Comic Sans Bold"/>
              </a:rPr>
              <a:t>DATASET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1232469" y="-1406956"/>
            <a:ext cx="4813501" cy="5492584"/>
          </a:xfrm>
          <a:custGeom>
            <a:avLst/>
            <a:gdLst/>
            <a:ahLst/>
            <a:cxnLst/>
            <a:rect r="r" b="b" t="t" l="l"/>
            <a:pathLst>
              <a:path h="5492584" w="4813501">
                <a:moveTo>
                  <a:pt x="0" y="0"/>
                </a:moveTo>
                <a:lnTo>
                  <a:pt x="4813501" y="0"/>
                </a:lnTo>
                <a:lnTo>
                  <a:pt x="4813501" y="5492584"/>
                </a:lnTo>
                <a:lnTo>
                  <a:pt x="0" y="5492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1348318"/>
            <a:ext cx="8059988" cy="7998454"/>
          </a:xfrm>
          <a:prstGeom prst="rect">
            <a:avLst/>
          </a:prstGeom>
        </p:spPr>
        <p:txBody>
          <a:bodyPr anchor="t" rtlCol="false" tIns="0" lIns="0" bIns="0" rIns="0">
            <a:spAutoFit/>
          </a:bodyPr>
          <a:lstStyle/>
          <a:p>
            <a:pPr marL="734260" indent="-367130" lvl="1">
              <a:lnSpc>
                <a:spcPts val="4251"/>
              </a:lnSpc>
              <a:buFont typeface="Arial"/>
              <a:buChar char="•"/>
            </a:pPr>
            <a:r>
              <a:rPr lang="en-US" sz="3400" spc="564">
                <a:solidFill>
                  <a:srgbClr val="22423D"/>
                </a:solidFill>
                <a:latin typeface="Glacial Indifference Semi-Bold"/>
              </a:rPr>
              <a:t>Data Cleaning and Preparation</a:t>
            </a:r>
          </a:p>
          <a:p>
            <a:pPr marL="1468520" indent="-489507" lvl="2">
              <a:lnSpc>
                <a:spcPts val="4251"/>
              </a:lnSpc>
              <a:buFont typeface="Arial"/>
              <a:buChar char="⚬"/>
            </a:pPr>
            <a:r>
              <a:rPr lang="en-US" sz="3400" spc="564">
                <a:solidFill>
                  <a:srgbClr val="22423D"/>
                </a:solidFill>
                <a:latin typeface="Glacial Indifference"/>
              </a:rPr>
              <a:t>Remove duplicates, missing values, and inconsistencies.</a:t>
            </a:r>
          </a:p>
          <a:p>
            <a:pPr marL="1468520" indent="-489507" lvl="2">
              <a:lnSpc>
                <a:spcPts val="4251"/>
              </a:lnSpc>
              <a:buFont typeface="Arial"/>
              <a:buChar char="⚬"/>
            </a:pPr>
            <a:r>
              <a:rPr lang="en-US" sz="3400" spc="564">
                <a:solidFill>
                  <a:srgbClr val="22423D"/>
                </a:solidFill>
                <a:latin typeface="Glacial Indifference"/>
              </a:rPr>
              <a:t>Retain essential text data.</a:t>
            </a:r>
          </a:p>
          <a:p>
            <a:pPr marL="734260" indent="-367130" lvl="1">
              <a:lnSpc>
                <a:spcPts val="4251"/>
              </a:lnSpc>
              <a:buFont typeface="Arial"/>
              <a:buChar char="•"/>
            </a:pPr>
            <a:r>
              <a:rPr lang="en-US" sz="3400" spc="564">
                <a:solidFill>
                  <a:srgbClr val="22423D"/>
                </a:solidFill>
                <a:latin typeface="Glacial Indifference Semi-Bold"/>
              </a:rPr>
              <a:t>Handling Missing Values</a:t>
            </a:r>
          </a:p>
          <a:p>
            <a:pPr marL="1468520" indent="-489507" lvl="2">
              <a:lnSpc>
                <a:spcPts val="4251"/>
              </a:lnSpc>
              <a:buFont typeface="Arial"/>
              <a:buChar char="⚬"/>
            </a:pPr>
            <a:r>
              <a:rPr lang="en-US" sz="3400" spc="564">
                <a:solidFill>
                  <a:srgbClr val="22423D"/>
                </a:solidFill>
                <a:latin typeface="Glacial Indifference"/>
              </a:rPr>
              <a:t>Drop rows with minimal NaN values.</a:t>
            </a:r>
          </a:p>
          <a:p>
            <a:pPr marL="734260" indent="-367130" lvl="1">
              <a:lnSpc>
                <a:spcPts val="4251"/>
              </a:lnSpc>
              <a:buFont typeface="Arial"/>
              <a:buChar char="•"/>
            </a:pPr>
            <a:r>
              <a:rPr lang="en-US" sz="3400" spc="564">
                <a:solidFill>
                  <a:srgbClr val="22423D"/>
                </a:solidFill>
                <a:latin typeface="Glacial Indifference Semi-Bold"/>
              </a:rPr>
              <a:t>Column Renaming and Value Assignment</a:t>
            </a:r>
          </a:p>
          <a:p>
            <a:pPr marL="1468520" indent="-489507" lvl="2">
              <a:lnSpc>
                <a:spcPts val="4251"/>
              </a:lnSpc>
              <a:buFont typeface="Arial"/>
              <a:buChar char="⚬"/>
            </a:pPr>
            <a:r>
              <a:rPr lang="en-US" sz="3400" spc="564">
                <a:solidFill>
                  <a:srgbClr val="22423D"/>
                </a:solidFill>
                <a:latin typeface="Glacial Indifference"/>
              </a:rPr>
              <a:t>Enhance column readability.</a:t>
            </a:r>
          </a:p>
          <a:p>
            <a:pPr>
              <a:lnSpc>
                <a:spcPts val="4251"/>
              </a:lnSpc>
            </a:pPr>
          </a:p>
        </p:txBody>
      </p:sp>
      <p:sp>
        <p:nvSpPr>
          <p:cNvPr name="TextBox 4" id="4"/>
          <p:cNvSpPr txBox="true"/>
          <p:nvPr/>
        </p:nvSpPr>
        <p:spPr>
          <a:xfrm rot="0">
            <a:off x="8599764" y="1714604"/>
            <a:ext cx="9233576" cy="8572396"/>
          </a:xfrm>
          <a:prstGeom prst="rect">
            <a:avLst/>
          </a:prstGeom>
        </p:spPr>
        <p:txBody>
          <a:bodyPr anchor="t" rtlCol="false" tIns="0" lIns="0" bIns="0" rIns="0">
            <a:spAutoFit/>
          </a:bodyPr>
          <a:lstStyle/>
          <a:p>
            <a:pPr>
              <a:lnSpc>
                <a:spcPts val="3770"/>
              </a:lnSpc>
            </a:pPr>
            <a:r>
              <a:rPr lang="en-US" sz="3016" spc="500">
                <a:solidFill>
                  <a:srgbClr val="22423D"/>
                </a:solidFill>
                <a:latin typeface="Glacial Indifference Semi-Bold"/>
              </a:rPr>
              <a:t>4.Text Preprocessing</a:t>
            </a:r>
          </a:p>
          <a:p>
            <a:pPr marL="1302457" indent="-434152" lvl="2">
              <a:lnSpc>
                <a:spcPts val="3770"/>
              </a:lnSpc>
              <a:buFont typeface="Arial"/>
              <a:buChar char="⚬"/>
            </a:pPr>
            <a:r>
              <a:rPr lang="en-US" sz="3016" spc="500">
                <a:solidFill>
                  <a:srgbClr val="22423D"/>
                </a:solidFill>
                <a:latin typeface="Glacial Indifference"/>
              </a:rPr>
              <a:t>Prepare unstructured text data:</a:t>
            </a:r>
          </a:p>
          <a:p>
            <a:pPr marL="1953685" indent="-488421" lvl="3">
              <a:lnSpc>
                <a:spcPts val="3770"/>
              </a:lnSpc>
              <a:buFont typeface="Arial"/>
              <a:buChar char="￭"/>
            </a:pPr>
            <a:r>
              <a:rPr lang="en-US" sz="3016" spc="500">
                <a:solidFill>
                  <a:srgbClr val="22423D"/>
                </a:solidFill>
                <a:latin typeface="Glacial Indifference"/>
              </a:rPr>
              <a:t>Remove Punctuation</a:t>
            </a:r>
          </a:p>
          <a:p>
            <a:pPr marL="1953685" indent="-488421" lvl="3">
              <a:lnSpc>
                <a:spcPts val="3770"/>
              </a:lnSpc>
              <a:buFont typeface="Arial"/>
              <a:buChar char="￭"/>
            </a:pPr>
            <a:r>
              <a:rPr lang="en-US" sz="3016" spc="500">
                <a:solidFill>
                  <a:srgbClr val="22423D"/>
                </a:solidFill>
                <a:latin typeface="Glacial Indifference"/>
              </a:rPr>
              <a:t>Eliminate Stopwords</a:t>
            </a:r>
          </a:p>
          <a:p>
            <a:pPr marL="1953685" indent="-488421" lvl="3">
              <a:lnSpc>
                <a:spcPts val="3770"/>
              </a:lnSpc>
              <a:buFont typeface="Arial"/>
              <a:buChar char="￭"/>
            </a:pPr>
            <a:r>
              <a:rPr lang="en-US" sz="3016" spc="500">
                <a:solidFill>
                  <a:srgbClr val="22423D"/>
                </a:solidFill>
                <a:latin typeface="Glacial Indifference"/>
              </a:rPr>
              <a:t>Apply Lemmatization/Stemming</a:t>
            </a:r>
          </a:p>
          <a:p>
            <a:pPr marL="1953685" indent="-488421" lvl="3">
              <a:lnSpc>
                <a:spcPts val="3770"/>
              </a:lnSpc>
              <a:buFont typeface="Arial"/>
              <a:buChar char="￭"/>
            </a:pPr>
            <a:r>
              <a:rPr lang="en-US" sz="3016" spc="500">
                <a:solidFill>
                  <a:srgbClr val="22423D"/>
                </a:solidFill>
                <a:latin typeface="Glacial Indifference"/>
              </a:rPr>
              <a:t>Tokenize Text</a:t>
            </a:r>
          </a:p>
          <a:p>
            <a:pPr>
              <a:lnSpc>
                <a:spcPts val="3770"/>
              </a:lnSpc>
            </a:pPr>
            <a:r>
              <a:rPr lang="en-US" sz="3016" spc="500">
                <a:solidFill>
                  <a:srgbClr val="22423D"/>
                </a:solidFill>
                <a:latin typeface="Glacial Indifference"/>
              </a:rPr>
              <a:t>5.</a:t>
            </a:r>
            <a:r>
              <a:rPr lang="en-US" sz="3016" spc="500">
                <a:solidFill>
                  <a:srgbClr val="22423D"/>
                </a:solidFill>
                <a:latin typeface="Glacial Indifference Semi-Bold"/>
              </a:rPr>
              <a:t>Rating Transformation</a:t>
            </a:r>
          </a:p>
          <a:p>
            <a:pPr marL="1302457" indent="-434152" lvl="2">
              <a:lnSpc>
                <a:spcPts val="3770"/>
              </a:lnSpc>
              <a:buFont typeface="Arial"/>
              <a:buChar char="⚬"/>
            </a:pPr>
            <a:r>
              <a:rPr lang="en-US" sz="3016" spc="500">
                <a:solidFill>
                  <a:srgbClr val="22423D"/>
                </a:solidFill>
                <a:latin typeface="Glacial Indifference"/>
              </a:rPr>
              <a:t>Convert 1-5 star ratings to 0 (negative), 1 (neutral), and 2 (positive).</a:t>
            </a:r>
          </a:p>
          <a:p>
            <a:pPr>
              <a:lnSpc>
                <a:spcPts val="3770"/>
              </a:lnSpc>
            </a:pPr>
            <a:r>
              <a:rPr lang="en-US" sz="3016" spc="500">
                <a:solidFill>
                  <a:srgbClr val="22423D"/>
                </a:solidFill>
                <a:latin typeface="Glacial Indifference"/>
              </a:rPr>
              <a:t>6.</a:t>
            </a:r>
            <a:r>
              <a:rPr lang="en-US" sz="3016" spc="500">
                <a:solidFill>
                  <a:srgbClr val="22423D"/>
                </a:solidFill>
                <a:latin typeface="Glacial Indifference Semi-Bold"/>
              </a:rPr>
              <a:t>Text Representation</a:t>
            </a:r>
          </a:p>
          <a:p>
            <a:pPr marL="1302457" indent="-434152" lvl="2">
              <a:lnSpc>
                <a:spcPts val="3770"/>
              </a:lnSpc>
              <a:buFont typeface="Arial"/>
              <a:buChar char="⚬"/>
            </a:pPr>
            <a:r>
              <a:rPr lang="en-US" sz="3016" spc="500">
                <a:solidFill>
                  <a:srgbClr val="22423D"/>
                </a:solidFill>
                <a:latin typeface="Glacial Indifference"/>
              </a:rPr>
              <a:t>Convert text to numerical form:</a:t>
            </a:r>
          </a:p>
          <a:p>
            <a:pPr marL="1953685" indent="-488421" lvl="3">
              <a:lnSpc>
                <a:spcPts val="3770"/>
              </a:lnSpc>
              <a:buFont typeface="Arial"/>
              <a:buChar char="￭"/>
            </a:pPr>
            <a:r>
              <a:rPr lang="en-US" sz="3016" spc="500">
                <a:solidFill>
                  <a:srgbClr val="22423D"/>
                </a:solidFill>
                <a:latin typeface="Glacial Indifference"/>
              </a:rPr>
              <a:t>Count Vectorizer (Bag of Words)</a:t>
            </a:r>
          </a:p>
          <a:p>
            <a:pPr marL="1953685" indent="-488421" lvl="3">
              <a:lnSpc>
                <a:spcPts val="3770"/>
              </a:lnSpc>
              <a:buFont typeface="Arial"/>
              <a:buChar char="￭"/>
            </a:pPr>
            <a:r>
              <a:rPr lang="en-US" sz="3016" spc="500">
                <a:solidFill>
                  <a:srgbClr val="22423D"/>
                </a:solidFill>
                <a:latin typeface="Glacial Indifference"/>
              </a:rPr>
              <a:t>TF-IDF Vectorizer (Term Frequency-Inverse Document Frequency)</a:t>
            </a:r>
          </a:p>
          <a:p>
            <a:pPr>
              <a:lnSpc>
                <a:spcPts val="3770"/>
              </a:lnSpc>
            </a:pPr>
          </a:p>
        </p:txBody>
      </p:sp>
      <p:sp>
        <p:nvSpPr>
          <p:cNvPr name="Freeform 5" id="5"/>
          <p:cNvSpPr/>
          <p:nvPr/>
        </p:nvSpPr>
        <p:spPr>
          <a:xfrm flipH="false" flipV="false" rot="0">
            <a:off x="14365267" y="7366108"/>
            <a:ext cx="4734603" cy="4114800"/>
          </a:xfrm>
          <a:custGeom>
            <a:avLst/>
            <a:gdLst/>
            <a:ahLst/>
            <a:cxnLst/>
            <a:rect r="r" b="b" t="t" l="l"/>
            <a:pathLst>
              <a:path h="4114800" w="4734603">
                <a:moveTo>
                  <a:pt x="0" y="0"/>
                </a:moveTo>
                <a:lnTo>
                  <a:pt x="4734602" y="0"/>
                </a:lnTo>
                <a:lnTo>
                  <a:pt x="473460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5883834" y="301264"/>
            <a:ext cx="5953538" cy="457200"/>
          </a:xfrm>
          <a:prstGeom prst="rect">
            <a:avLst/>
          </a:prstGeom>
        </p:spPr>
        <p:txBody>
          <a:bodyPr anchor="t" rtlCol="false" tIns="0" lIns="0" bIns="0" rIns="0">
            <a:spAutoFit/>
          </a:bodyPr>
          <a:lstStyle/>
          <a:p>
            <a:pPr>
              <a:lnSpc>
                <a:spcPts val="3749"/>
              </a:lnSpc>
            </a:pPr>
            <a:r>
              <a:rPr lang="en-US" sz="2999" spc="497">
                <a:solidFill>
                  <a:srgbClr val="22423D"/>
                </a:solidFill>
                <a:latin typeface="Comic Sans Bold"/>
              </a:rPr>
              <a:t>DATA PREPROCESSING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1232469" y="-1406956"/>
            <a:ext cx="4813501" cy="5492584"/>
          </a:xfrm>
          <a:custGeom>
            <a:avLst/>
            <a:gdLst/>
            <a:ahLst/>
            <a:cxnLst/>
            <a:rect r="r" b="b" t="t" l="l"/>
            <a:pathLst>
              <a:path h="5492584" w="4813501">
                <a:moveTo>
                  <a:pt x="0" y="0"/>
                </a:moveTo>
                <a:lnTo>
                  <a:pt x="4813501" y="0"/>
                </a:lnTo>
                <a:lnTo>
                  <a:pt x="4813501" y="5492584"/>
                </a:lnTo>
                <a:lnTo>
                  <a:pt x="0" y="5492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1913028"/>
            <a:ext cx="8199464" cy="7323540"/>
          </a:xfrm>
          <a:prstGeom prst="rect">
            <a:avLst/>
          </a:prstGeom>
        </p:spPr>
        <p:txBody>
          <a:bodyPr anchor="t" rtlCol="false" tIns="0" lIns="0" bIns="0" rIns="0">
            <a:spAutoFit/>
          </a:bodyPr>
          <a:lstStyle/>
          <a:p>
            <a:pPr marL="597717" indent="-298859" lvl="1">
              <a:lnSpc>
                <a:spcPts val="3460"/>
              </a:lnSpc>
              <a:buFont typeface="Arial"/>
              <a:buChar char="•"/>
            </a:pPr>
            <a:r>
              <a:rPr lang="en-US" sz="2768" spc="459">
                <a:solidFill>
                  <a:srgbClr val="22423D"/>
                </a:solidFill>
                <a:latin typeface="Glacial Indifference Semi-Bold"/>
              </a:rPr>
              <a:t>Naive Bayes</a:t>
            </a:r>
          </a:p>
          <a:p>
            <a:pPr marL="1195434" indent="-398478" lvl="2">
              <a:lnSpc>
                <a:spcPts val="3460"/>
              </a:lnSpc>
              <a:buFont typeface="Arial"/>
              <a:buChar char="⚬"/>
            </a:pPr>
            <a:r>
              <a:rPr lang="en-US" sz="2768" spc="459">
                <a:solidFill>
                  <a:srgbClr val="22423D"/>
                </a:solidFill>
                <a:latin typeface="Glacial Indifference"/>
              </a:rPr>
              <a:t>Utilized Bayes' Theorem for classification.</a:t>
            </a:r>
          </a:p>
          <a:p>
            <a:pPr marL="1195434" indent="-398478" lvl="2">
              <a:lnSpc>
                <a:spcPts val="3460"/>
              </a:lnSpc>
              <a:buFont typeface="Arial"/>
              <a:buChar char="⚬"/>
            </a:pPr>
            <a:r>
              <a:rPr lang="en-US" sz="2768" spc="459">
                <a:solidFill>
                  <a:srgbClr val="22423D"/>
                </a:solidFill>
                <a:latin typeface="Glacial Indifference"/>
              </a:rPr>
              <a:t>Three Variants: Multinomial, Complement, and Bernoulli Naive Bayes.</a:t>
            </a:r>
          </a:p>
          <a:p>
            <a:pPr marL="1195434" indent="-398478" lvl="2">
              <a:lnSpc>
                <a:spcPts val="3460"/>
              </a:lnSpc>
              <a:buFont typeface="Arial"/>
              <a:buChar char="⚬"/>
            </a:pPr>
            <a:r>
              <a:rPr lang="en-US" sz="2768" spc="459">
                <a:solidFill>
                  <a:srgbClr val="22423D"/>
                </a:solidFill>
                <a:latin typeface="Glacial Indifference"/>
              </a:rPr>
              <a:t>Experimented with (1,1) n-grams, CountVectorizer, and TF-IDF Tokenizer.</a:t>
            </a:r>
          </a:p>
          <a:p>
            <a:pPr marL="597717" indent="-298859" lvl="1">
              <a:lnSpc>
                <a:spcPts val="3460"/>
              </a:lnSpc>
              <a:buFont typeface="Arial"/>
              <a:buChar char="•"/>
            </a:pPr>
            <a:r>
              <a:rPr lang="en-US" sz="2768" spc="459">
                <a:solidFill>
                  <a:srgbClr val="22423D"/>
                </a:solidFill>
                <a:latin typeface="Glacial Indifference Semi-Bold"/>
              </a:rPr>
              <a:t>Random Forest Classifier</a:t>
            </a:r>
          </a:p>
          <a:p>
            <a:pPr marL="1195434" indent="-398478" lvl="2">
              <a:lnSpc>
                <a:spcPts val="3460"/>
              </a:lnSpc>
              <a:buFont typeface="Arial"/>
              <a:buChar char="⚬"/>
            </a:pPr>
            <a:r>
              <a:rPr lang="en-US" sz="2768" spc="459">
                <a:solidFill>
                  <a:srgbClr val="22423D"/>
                </a:solidFill>
                <a:latin typeface="Glacial Indifference"/>
              </a:rPr>
              <a:t>Ensemble learning method, constructing multiple decision trees.</a:t>
            </a:r>
          </a:p>
          <a:p>
            <a:pPr marL="1195434" indent="-398478" lvl="2">
              <a:lnSpc>
                <a:spcPts val="3460"/>
              </a:lnSpc>
              <a:buFont typeface="Arial"/>
              <a:buChar char="⚬"/>
            </a:pPr>
            <a:r>
              <a:rPr lang="en-US" sz="2768" spc="459">
                <a:solidFill>
                  <a:srgbClr val="22423D"/>
                </a:solidFill>
                <a:latin typeface="Glacial Indifference"/>
              </a:rPr>
              <a:t>Achieved highest accuracy via GridSearch parameter optimization.</a:t>
            </a:r>
          </a:p>
          <a:p>
            <a:pPr>
              <a:lnSpc>
                <a:spcPts val="3460"/>
              </a:lnSpc>
            </a:pPr>
          </a:p>
        </p:txBody>
      </p:sp>
      <p:sp>
        <p:nvSpPr>
          <p:cNvPr name="TextBox 4" id="4"/>
          <p:cNvSpPr txBox="true"/>
          <p:nvPr/>
        </p:nvSpPr>
        <p:spPr>
          <a:xfrm rot="0">
            <a:off x="8199464" y="984066"/>
            <a:ext cx="10088536" cy="6184075"/>
          </a:xfrm>
          <a:prstGeom prst="rect">
            <a:avLst/>
          </a:prstGeom>
        </p:spPr>
        <p:txBody>
          <a:bodyPr anchor="t" rtlCol="false" tIns="0" lIns="0" bIns="0" rIns="0">
            <a:spAutoFit/>
          </a:bodyPr>
          <a:lstStyle/>
          <a:p>
            <a:pPr>
              <a:lnSpc>
                <a:spcPts val="3287"/>
              </a:lnSpc>
            </a:pPr>
            <a:r>
              <a:rPr lang="en-US" sz="2629" spc="436">
                <a:solidFill>
                  <a:srgbClr val="22423D"/>
                </a:solidFill>
                <a:latin typeface="Glacial Indifference Semi-Bold"/>
              </a:rPr>
              <a:t>3.Stochastic Gradient Descent (SGD)</a:t>
            </a:r>
          </a:p>
          <a:p>
            <a:pPr marL="1178762" indent="-392921" lvl="2">
              <a:lnSpc>
                <a:spcPts val="3412"/>
              </a:lnSpc>
              <a:buFont typeface="Arial"/>
              <a:buChar char="⚬"/>
            </a:pPr>
            <a:r>
              <a:rPr lang="en-US" sz="2729" spc="453">
                <a:solidFill>
                  <a:srgbClr val="22423D"/>
                </a:solidFill>
                <a:latin typeface="Glacial Indifference"/>
              </a:rPr>
              <a:t>Efficient approach for linear classifiers and regressors.</a:t>
            </a:r>
          </a:p>
          <a:p>
            <a:pPr marL="1135580" indent="-378527" lvl="2">
              <a:lnSpc>
                <a:spcPts val="3287"/>
              </a:lnSpc>
              <a:buFont typeface="Arial"/>
              <a:buChar char="⚬"/>
            </a:pPr>
            <a:r>
              <a:rPr lang="en-US" sz="2629" spc="436">
                <a:solidFill>
                  <a:srgbClr val="22423D"/>
                </a:solidFill>
                <a:latin typeface="Glacial Indifference"/>
              </a:rPr>
              <a:t>Suitable for large-scale learning tasks.</a:t>
            </a:r>
          </a:p>
          <a:p>
            <a:pPr>
              <a:lnSpc>
                <a:spcPts val="3287"/>
              </a:lnSpc>
            </a:pPr>
            <a:r>
              <a:rPr lang="en-US" sz="2629" spc="436">
                <a:solidFill>
                  <a:srgbClr val="22423D"/>
                </a:solidFill>
                <a:latin typeface="Glacial Indifference"/>
              </a:rPr>
              <a:t>4.</a:t>
            </a:r>
            <a:r>
              <a:rPr lang="en-US" sz="2629" spc="436">
                <a:solidFill>
                  <a:srgbClr val="22423D"/>
                </a:solidFill>
                <a:latin typeface="Glacial Indifference Semi-Bold"/>
              </a:rPr>
              <a:t>BERT (Bidirectional Encoder Representations from Transformers) Algorithm</a:t>
            </a:r>
          </a:p>
          <a:p>
            <a:pPr marL="1135580" indent="-378527" lvl="2">
              <a:lnSpc>
                <a:spcPts val="3287"/>
              </a:lnSpc>
              <a:buFont typeface="Arial"/>
              <a:buChar char="⚬"/>
            </a:pPr>
            <a:r>
              <a:rPr lang="en-US" sz="2629" spc="436">
                <a:solidFill>
                  <a:srgbClr val="22423D"/>
                </a:solidFill>
                <a:latin typeface="Glacial Indifference"/>
              </a:rPr>
              <a:t>State-of-the-art NLP model.</a:t>
            </a:r>
          </a:p>
          <a:p>
            <a:pPr marL="1135580" indent="-378527" lvl="2">
              <a:lnSpc>
                <a:spcPts val="3287"/>
              </a:lnSpc>
              <a:buFont typeface="Arial"/>
              <a:buChar char="⚬"/>
            </a:pPr>
            <a:r>
              <a:rPr lang="en-US" sz="2629" spc="436">
                <a:solidFill>
                  <a:srgbClr val="22423D"/>
                </a:solidFill>
                <a:latin typeface="Glacial Indifference"/>
              </a:rPr>
              <a:t>Learns contextual relations between words in text.</a:t>
            </a:r>
          </a:p>
          <a:p>
            <a:pPr marL="1135580" indent="-378527" lvl="2">
              <a:lnSpc>
                <a:spcPts val="3287"/>
              </a:lnSpc>
              <a:buFont typeface="Arial"/>
              <a:buChar char="⚬"/>
            </a:pPr>
            <a:r>
              <a:rPr lang="en-US" sz="2629" spc="436">
                <a:solidFill>
                  <a:srgbClr val="22423D"/>
                </a:solidFill>
                <a:latin typeface="Glacial Indifference"/>
              </a:rPr>
              <a:t>Captures both left and right context for enhanced understanding.</a:t>
            </a:r>
          </a:p>
          <a:p>
            <a:pPr marL="1135580" indent="-378527" lvl="2">
              <a:lnSpc>
                <a:spcPts val="3287"/>
              </a:lnSpc>
              <a:buFont typeface="Arial"/>
              <a:buChar char="⚬"/>
            </a:pPr>
            <a:r>
              <a:rPr lang="en-US" sz="2629" spc="436">
                <a:solidFill>
                  <a:srgbClr val="22423D"/>
                </a:solidFill>
                <a:latin typeface="Glacial Indifference"/>
              </a:rPr>
              <a:t>Computational constraints limited iteration, but potential for increased accuracy with more epochs.</a:t>
            </a:r>
          </a:p>
          <a:p>
            <a:pPr>
              <a:lnSpc>
                <a:spcPts val="3287"/>
              </a:lnSpc>
            </a:pPr>
          </a:p>
        </p:txBody>
      </p:sp>
      <p:sp>
        <p:nvSpPr>
          <p:cNvPr name="Freeform 5" id="5"/>
          <p:cNvSpPr/>
          <p:nvPr/>
        </p:nvSpPr>
        <p:spPr>
          <a:xfrm flipH="false" flipV="false" rot="0">
            <a:off x="14365267" y="7366108"/>
            <a:ext cx="4734603" cy="4114800"/>
          </a:xfrm>
          <a:custGeom>
            <a:avLst/>
            <a:gdLst/>
            <a:ahLst/>
            <a:cxnLst/>
            <a:rect r="r" b="b" t="t" l="l"/>
            <a:pathLst>
              <a:path h="4114800" w="4734603">
                <a:moveTo>
                  <a:pt x="0" y="0"/>
                </a:moveTo>
                <a:lnTo>
                  <a:pt x="4734602" y="0"/>
                </a:lnTo>
                <a:lnTo>
                  <a:pt x="473460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797113" y="7149091"/>
            <a:ext cx="10490887" cy="3407977"/>
          </a:xfrm>
          <a:prstGeom prst="rect">
            <a:avLst/>
          </a:prstGeom>
        </p:spPr>
        <p:txBody>
          <a:bodyPr anchor="t" rtlCol="false" tIns="0" lIns="0" bIns="0" rIns="0">
            <a:spAutoFit/>
          </a:bodyPr>
          <a:lstStyle/>
          <a:p>
            <a:pPr algn="ctr">
              <a:lnSpc>
                <a:spcPts val="2950"/>
              </a:lnSpc>
            </a:pPr>
            <a:r>
              <a:rPr lang="en-US" sz="2360" spc="391">
                <a:solidFill>
                  <a:srgbClr val="22423D"/>
                </a:solidFill>
                <a:latin typeface="Glacial Indifference"/>
              </a:rPr>
              <a:t>THIS SLIDE PROVIDES A CONCISE OVERVIEW OF THE IMPLEMENTED MODELS. IT INCLUDES NAIVE BAYES VARIANTS WITH DIFFERENT TEXT REPRESENTATIONS, RANDOM FOREST CLASSIFIER WITH PARAMETER TUNING, STOCHASTIC GRADIENT DESCENT FOR EFFICIENCY, AND BERT AS A POWERFUL NLP MODEL WITH THE ABILITY TO CAPTURE COMPREHENSIVE CONTEXTUAL INFORMATION.</a:t>
            </a:r>
          </a:p>
          <a:p>
            <a:pPr algn="ctr">
              <a:lnSpc>
                <a:spcPts val="1575"/>
              </a:lnSpc>
            </a:pPr>
          </a:p>
          <a:p>
            <a:pPr algn="ctr">
              <a:lnSpc>
                <a:spcPts val="1575"/>
              </a:lnSpc>
            </a:pPr>
          </a:p>
          <a:p>
            <a:pPr algn="ctr">
              <a:lnSpc>
                <a:spcPts val="1575"/>
              </a:lnSpc>
            </a:pPr>
          </a:p>
          <a:p>
            <a:pPr algn="ctr">
              <a:lnSpc>
                <a:spcPts val="1575"/>
              </a:lnSpc>
              <a:spcBef>
                <a:spcPct val="0"/>
              </a:spcBef>
            </a:pPr>
          </a:p>
        </p:txBody>
      </p:sp>
      <p:sp>
        <p:nvSpPr>
          <p:cNvPr name="TextBox 7" id="7"/>
          <p:cNvSpPr txBox="true"/>
          <p:nvPr/>
        </p:nvSpPr>
        <p:spPr>
          <a:xfrm rot="0">
            <a:off x="5589383" y="-9525"/>
            <a:ext cx="6239024" cy="457200"/>
          </a:xfrm>
          <a:prstGeom prst="rect">
            <a:avLst/>
          </a:prstGeom>
        </p:spPr>
        <p:txBody>
          <a:bodyPr anchor="t" rtlCol="false" tIns="0" lIns="0" bIns="0" rIns="0">
            <a:spAutoFit/>
          </a:bodyPr>
          <a:lstStyle/>
          <a:p>
            <a:pPr algn="ctr">
              <a:lnSpc>
                <a:spcPts val="3749"/>
              </a:lnSpc>
              <a:spcBef>
                <a:spcPct val="0"/>
              </a:spcBef>
            </a:pPr>
            <a:r>
              <a:rPr lang="en-US" sz="2999" spc="497">
                <a:solidFill>
                  <a:srgbClr val="22423D"/>
                </a:solidFill>
                <a:latin typeface="Comic Sans Bold"/>
              </a:rPr>
              <a:t>EXPERIEMNTAL RESULTS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5470619" y="1743241"/>
            <a:ext cx="12480642" cy="5402452"/>
          </a:xfrm>
          <a:prstGeom prst="rect">
            <a:avLst/>
          </a:prstGeom>
        </p:spPr>
        <p:txBody>
          <a:bodyPr anchor="t" rtlCol="false" tIns="0" lIns="0" bIns="0" rIns="0">
            <a:spAutoFit/>
          </a:bodyPr>
          <a:lstStyle/>
          <a:p>
            <a:pPr>
              <a:lnSpc>
                <a:spcPts val="3939"/>
              </a:lnSpc>
            </a:pPr>
            <a:r>
              <a:rPr lang="en-US" sz="3151" spc="523">
                <a:solidFill>
                  <a:srgbClr val="22423D"/>
                </a:solidFill>
                <a:latin typeface="Glacial Indifference"/>
              </a:rPr>
              <a:t>After multiple model iterations and testing, we believe that the BERT classifier does the best job at estimating the sentiment of a review, with an accuracy of almost 90%. Even though the entire testing and analysis was done at a very basic level, we believe that this will be really useful in various fields of product and user relationship analysis. A good application of this would be in recommendation systems, where users can be clustered based on the similar reviews that they give on sites like amazon.</a:t>
            </a:r>
          </a:p>
        </p:txBody>
      </p:sp>
      <p:sp>
        <p:nvSpPr>
          <p:cNvPr name="Freeform 3" id="3"/>
          <p:cNvSpPr/>
          <p:nvPr/>
        </p:nvSpPr>
        <p:spPr>
          <a:xfrm flipH="false" flipV="false" rot="0">
            <a:off x="-1207440" y="-349084"/>
            <a:ext cx="4813501" cy="5492584"/>
          </a:xfrm>
          <a:custGeom>
            <a:avLst/>
            <a:gdLst/>
            <a:ahLst/>
            <a:cxnLst/>
            <a:rect r="r" b="b" t="t" l="l"/>
            <a:pathLst>
              <a:path h="5492584" w="4813501">
                <a:moveTo>
                  <a:pt x="0" y="0"/>
                </a:moveTo>
                <a:lnTo>
                  <a:pt x="4813501" y="0"/>
                </a:lnTo>
                <a:lnTo>
                  <a:pt x="4813501" y="5492584"/>
                </a:lnTo>
                <a:lnTo>
                  <a:pt x="0" y="5492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99310" y="2969068"/>
            <a:ext cx="5429703" cy="763775"/>
          </a:xfrm>
          <a:prstGeom prst="rect">
            <a:avLst/>
          </a:prstGeom>
        </p:spPr>
        <p:txBody>
          <a:bodyPr anchor="t" rtlCol="false" tIns="0" lIns="0" bIns="0" rIns="0">
            <a:spAutoFit/>
          </a:bodyPr>
          <a:lstStyle/>
          <a:p>
            <a:pPr>
              <a:lnSpc>
                <a:spcPts val="5457"/>
              </a:lnSpc>
            </a:pPr>
            <a:r>
              <a:rPr lang="en-US" sz="6497">
                <a:solidFill>
                  <a:srgbClr val="22423D"/>
                </a:solidFill>
                <a:latin typeface="Comic Sans"/>
              </a:rPr>
              <a:t>conclusion</a:t>
            </a:r>
          </a:p>
        </p:txBody>
      </p:sp>
      <p:sp>
        <p:nvSpPr>
          <p:cNvPr name="Freeform 5" id="5"/>
          <p:cNvSpPr/>
          <p:nvPr/>
        </p:nvSpPr>
        <p:spPr>
          <a:xfrm flipH="false" flipV="false" rot="0">
            <a:off x="14365267" y="7366108"/>
            <a:ext cx="4734603" cy="4114800"/>
          </a:xfrm>
          <a:custGeom>
            <a:avLst/>
            <a:gdLst/>
            <a:ahLst/>
            <a:cxnLst/>
            <a:rect r="r" b="b" t="t" l="l"/>
            <a:pathLst>
              <a:path h="4114800" w="4734603">
                <a:moveTo>
                  <a:pt x="0" y="0"/>
                </a:moveTo>
                <a:lnTo>
                  <a:pt x="4734602" y="0"/>
                </a:lnTo>
                <a:lnTo>
                  <a:pt x="473460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DAFtqajX-Ok</dc:identifier>
  <dcterms:modified xsi:type="dcterms:W3CDTF">2011-08-01T06:04:30Z</dcterms:modified>
  <cp:revision>1</cp:revision>
  <dc:title>Your paragraph text</dc:title>
</cp:coreProperties>
</file>