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
  </p:notesMasterIdLst>
  <p:handoutMasterIdLst>
    <p:handoutMasterId r:id="rId8"/>
  </p:handoutMasterIdLst>
  <p:sldIdLst>
    <p:sldId id="390" r:id="rId5"/>
    <p:sldId id="391" r:id="rId6"/>
  </p:sldIdLst>
  <p:sldSz cx="9144000" cy="6858000" type="screen4x3"/>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5D95AE-CF78-428F-AB55-DB9A16725BFE}">
          <p14:sldIdLst>
            <p14:sldId id="390"/>
            <p14:sldId id="391"/>
          </p14:sldIdLst>
        </p14:section>
      </p14:sectionLst>
    </p:ext>
    <p:ext uri="{EFAFB233-063F-42B5-8137-9DF3F51BA10A}">
      <p15:sldGuideLst xmlns:p15="http://schemas.microsoft.com/office/powerpoint/2012/main">
        <p15:guide id="1" orient="horz" pos="602">
          <p15:clr>
            <a:srgbClr val="A4A3A4"/>
          </p15:clr>
        </p15:guide>
        <p15:guide id="2" orient="horz" pos="4043">
          <p15:clr>
            <a:srgbClr val="A4A3A4"/>
          </p15:clr>
        </p15:guide>
        <p15:guide id="3" orient="horz" pos="2935">
          <p15:clr>
            <a:srgbClr val="A4A3A4"/>
          </p15:clr>
        </p15:guide>
        <p15:guide id="4" orient="horz" pos="4239">
          <p15:clr>
            <a:srgbClr val="A4A3A4"/>
          </p15:clr>
        </p15:guide>
        <p15:guide id="5" orient="horz" pos="801">
          <p15:clr>
            <a:srgbClr val="A4A3A4"/>
          </p15:clr>
        </p15:guide>
        <p15:guide id="6" orient="horz" pos="738">
          <p15:clr>
            <a:srgbClr val="A4A3A4"/>
          </p15:clr>
        </p15:guide>
        <p15:guide id="7" pos="2880">
          <p15:clr>
            <a:srgbClr val="A4A3A4"/>
          </p15:clr>
        </p15:guide>
        <p15:guide id="8" pos="240">
          <p15:clr>
            <a:srgbClr val="A4A3A4"/>
          </p15:clr>
        </p15:guide>
        <p15:guide id="9" pos="5501">
          <p15:clr>
            <a:srgbClr val="A4A3A4"/>
          </p15:clr>
        </p15:guide>
        <p15:guide id="10" pos="2824">
          <p15:clr>
            <a:srgbClr val="A4A3A4"/>
          </p15:clr>
        </p15:guide>
        <p15:guide id="11" pos="2936">
          <p15:clr>
            <a:srgbClr val="A4A3A4"/>
          </p15:clr>
        </p15:guide>
        <p15:guide id="12" pos="4352">
          <p15:clr>
            <a:srgbClr val="A4A3A4"/>
          </p15:clr>
        </p15:guide>
        <p15:guide id="13" pos="192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CC00"/>
    <a:srgbClr val="FF6600"/>
    <a:srgbClr val="EEE917"/>
    <a:srgbClr val="FFFFFF"/>
    <a:srgbClr val="FF6699"/>
    <a:srgbClr val="996633"/>
    <a:srgbClr val="CC00FF"/>
    <a:srgbClr val="D3CF2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5" autoAdjust="0"/>
    <p:restoredTop sz="91119" autoAdjust="0"/>
  </p:normalViewPr>
  <p:slideViewPr>
    <p:cSldViewPr snapToGrid="0" snapToObjects="1" showGuides="1">
      <p:cViewPr varScale="1">
        <p:scale>
          <a:sx n="78" d="100"/>
          <a:sy n="78" d="100"/>
        </p:scale>
        <p:origin x="1092" y="96"/>
      </p:cViewPr>
      <p:guideLst>
        <p:guide orient="horz" pos="602"/>
        <p:guide orient="horz" pos="4043"/>
        <p:guide orient="horz" pos="2935"/>
        <p:guide orient="horz" pos="4239"/>
        <p:guide orient="horz" pos="801"/>
        <p:guide orient="horz" pos="738"/>
        <p:guide pos="2880"/>
        <p:guide pos="240"/>
        <p:guide pos="5501"/>
        <p:guide pos="2824"/>
        <p:guide pos="2936"/>
        <p:guide pos="4352"/>
        <p:guide pos="192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05/08/2016</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8/5/2016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6858000"/>
          </a:xfrm>
          <a:prstGeom prst="rect">
            <a:avLst/>
          </a:prstGeom>
          <a:noFill/>
        </p:spPr>
      </p:pic>
      <p:sp>
        <p:nvSpPr>
          <p:cNvPr id="9" name="Text Placeholder 8"/>
          <p:cNvSpPr>
            <a:spLocks noGrp="1"/>
          </p:cNvSpPr>
          <p:nvPr>
            <p:ph type="body" sz="quarter" idx="10" hasCustomPrompt="1"/>
          </p:nvPr>
        </p:nvSpPr>
        <p:spPr>
          <a:xfrm>
            <a:off x="458788" y="5088467"/>
            <a:ext cx="4024312" cy="1233311"/>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3" y="1790952"/>
            <a:ext cx="3074395" cy="2060440"/>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160209"/>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78106"/>
            <a:ext cx="2183719" cy="635721"/>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C00000"/>
                </a:solidFill>
              </a:endParaRPr>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868418"/>
            <a:ext cx="2520922" cy="176465"/>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00334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C00000"/>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8" name="Straight Connector 7"/>
          <p:cNvCxnSpPr/>
          <p:nvPr userDrawn="1"/>
        </p:nvCxnSpPr>
        <p:spPr>
          <a:xfrm>
            <a:off x="457994" y="1162050"/>
            <a:ext cx="868600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1162050"/>
            <a:ext cx="868600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C000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C000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1162050"/>
            <a:ext cx="868600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7" name="Straight Connector 6"/>
          <p:cNvCxnSpPr/>
          <p:nvPr userDrawn="1"/>
        </p:nvCxnSpPr>
        <p:spPr>
          <a:xfrm>
            <a:off x="457994" y="1162050"/>
            <a:ext cx="868600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86815"/>
            <a:ext cx="8228012" cy="4824414"/>
          </a:xfrm>
        </p:spPr>
        <p:txBody>
          <a:bodyPr>
            <a:noAutofit/>
          </a:bodyPr>
          <a:lstStyle/>
          <a:p>
            <a:pPr marL="0" indent="0">
              <a:spcBef>
                <a:spcPts val="0"/>
              </a:spcBef>
              <a:buNone/>
            </a:pPr>
            <a:endParaRPr lang="en-US" sz="1050" u="sng" dirty="0">
              <a:solidFill>
                <a:srgbClr val="000000"/>
              </a:solidFill>
            </a:endParaRPr>
          </a:p>
          <a:p>
            <a:pPr>
              <a:spcBef>
                <a:spcPts val="0"/>
              </a:spcBef>
            </a:pPr>
            <a:r>
              <a:rPr lang="en-US" sz="1050" u="sng" dirty="0" smtClean="0">
                <a:solidFill>
                  <a:srgbClr val="000000"/>
                </a:solidFill>
              </a:rPr>
              <a:t>September 2015 – Present</a:t>
            </a:r>
            <a:endParaRPr lang="en-US" sz="1050" u="sng" dirty="0">
              <a:solidFill>
                <a:srgbClr val="000000"/>
              </a:solidFill>
            </a:endParaRPr>
          </a:p>
          <a:p>
            <a:pPr marL="231775" lvl="1">
              <a:lnSpc>
                <a:spcPct val="80000"/>
              </a:lnSpc>
              <a:spcBef>
                <a:spcPts val="0"/>
              </a:spcBef>
              <a:buFontTx/>
              <a:buChar char="-"/>
            </a:pPr>
            <a:r>
              <a:rPr lang="en-US" sz="1050" b="1" dirty="0" smtClean="0"/>
              <a:t>Staffed at Alcon (Novartis) on enVision Salesforce.com CRM implementation as a Project Manager and Business Analyst</a:t>
            </a:r>
          </a:p>
          <a:p>
            <a:pPr marL="0" lvl="1" indent="0">
              <a:lnSpc>
                <a:spcPct val="80000"/>
              </a:lnSpc>
              <a:spcBef>
                <a:spcPts val="0"/>
              </a:spcBef>
              <a:buNone/>
            </a:pPr>
            <a:endParaRPr lang="en-US" sz="1050" b="1" dirty="0" smtClean="0"/>
          </a:p>
          <a:p>
            <a:pPr marL="463550" lvl="2">
              <a:lnSpc>
                <a:spcPct val="80000"/>
              </a:lnSpc>
              <a:spcBef>
                <a:spcPts val="0"/>
              </a:spcBef>
              <a:buFontTx/>
              <a:buChar char="-"/>
            </a:pPr>
            <a:r>
              <a:rPr lang="en-US" sz="1050" b="1" dirty="0"/>
              <a:t>Summary of Role: </a:t>
            </a:r>
            <a:r>
              <a:rPr lang="en-US" sz="1050" dirty="0" smtClean="0"/>
              <a:t>Project Manager (PM) and Business Analyst (BA) for 2 global Salesforce.com (SFDC) build releases under Commercial IT. Initially joined as a PM/BA for the Medical Science Liaison (MSL) Veeva implementation. After a few months, was asked by the client to take on the role of BA for another application (Surgical Salesforce1) and lead the global build releases as the PM. As the PM of 2 releases, was able to decrease the release times from 8-9 months to 4 months in the 1</a:t>
            </a:r>
            <a:r>
              <a:rPr lang="en-US" sz="1050" baseline="30000" dirty="0" smtClean="0"/>
              <a:t>st</a:t>
            </a:r>
            <a:r>
              <a:rPr lang="en-US" sz="1050" dirty="0" smtClean="0"/>
              <a:t> release and eventually 2 months in the 2</a:t>
            </a:r>
            <a:r>
              <a:rPr lang="en-US" sz="1050" baseline="30000" dirty="0" smtClean="0"/>
              <a:t>nd</a:t>
            </a:r>
            <a:r>
              <a:rPr lang="en-US" sz="1050" dirty="0" smtClean="0"/>
              <a:t> release. These releases spanned </a:t>
            </a:r>
            <a:r>
              <a:rPr lang="en-US" sz="1050" dirty="0" smtClean="0"/>
              <a:t>across both </a:t>
            </a:r>
            <a:r>
              <a:rPr lang="en-US" sz="1050" dirty="0" smtClean="0"/>
              <a:t>the desktop and mobile </a:t>
            </a:r>
            <a:r>
              <a:rPr lang="en-US" sz="1050" dirty="0" smtClean="0"/>
              <a:t>versions </a:t>
            </a:r>
            <a:r>
              <a:rPr lang="en-US" sz="1050" dirty="0" smtClean="0"/>
              <a:t>of SFDC and Veeva for 4 applications and included the delivery of 2 new mobile </a:t>
            </a:r>
            <a:r>
              <a:rPr lang="en-US" sz="1050" dirty="0" smtClean="0"/>
              <a:t>apps: </a:t>
            </a:r>
            <a:r>
              <a:rPr lang="en-US" sz="1050" dirty="0" smtClean="0"/>
              <a:t>Veeva Medical CRM and Salesforce1. In the first release, the implementation of Salesforce1 replaced the customized mobile </a:t>
            </a:r>
            <a:r>
              <a:rPr lang="en-US" sz="1050" dirty="0" smtClean="0"/>
              <a:t>app that </a:t>
            </a:r>
            <a:r>
              <a:rPr lang="en-US" sz="1050" dirty="0" smtClean="0"/>
              <a:t>was built by a competitor, Bluewolf. Salesforce1 was so well received by the Global Process Owners and Surgical Sales Reps that it immediately led to the next piece of build work for Accenture (May 2016 – July 2016).</a:t>
            </a:r>
          </a:p>
          <a:p>
            <a:pPr marL="231775" lvl="2" indent="0">
              <a:lnSpc>
                <a:spcPct val="80000"/>
              </a:lnSpc>
              <a:spcBef>
                <a:spcPts val="0"/>
              </a:spcBef>
              <a:buNone/>
            </a:pPr>
            <a:endParaRPr lang="en-US" sz="1050" b="1" dirty="0"/>
          </a:p>
          <a:p>
            <a:pPr marL="463550" lvl="2">
              <a:lnSpc>
                <a:spcPct val="80000"/>
              </a:lnSpc>
              <a:spcBef>
                <a:spcPts val="0"/>
              </a:spcBef>
              <a:buFontTx/>
              <a:buChar char="-"/>
            </a:pPr>
            <a:r>
              <a:rPr lang="en-US" sz="1050" b="1" dirty="0"/>
              <a:t>Role Complexity: </a:t>
            </a:r>
            <a:r>
              <a:rPr lang="en-US" sz="1050" b="1" dirty="0" smtClean="0"/>
              <a:t>High</a:t>
            </a:r>
            <a:r>
              <a:rPr lang="en-US" sz="1050" b="1" dirty="0"/>
              <a:t>; </a:t>
            </a:r>
            <a:r>
              <a:rPr lang="en-US" sz="1050" dirty="0" smtClean="0"/>
              <a:t>new Global Process Owners (located in Europe and new to Alcon/Novartis), highly complex SFDC environment that was already developed for 2+ years with 4000+ users by multiple vendors (Accenture, Bluewolf, SFDC, Veeva, ServiceMax), and releases that required GxP level of documentation to meet regulations enforced by Novartis quality management.</a:t>
            </a:r>
          </a:p>
          <a:p>
            <a:pPr marL="231775" lvl="2" indent="0">
              <a:lnSpc>
                <a:spcPct val="80000"/>
              </a:lnSpc>
              <a:spcBef>
                <a:spcPts val="0"/>
              </a:spcBef>
              <a:buNone/>
            </a:pPr>
            <a:endParaRPr lang="en-US" sz="1050" b="1" dirty="0"/>
          </a:p>
          <a:p>
            <a:pPr marL="463550" lvl="2">
              <a:lnSpc>
                <a:spcPct val="80000"/>
              </a:lnSpc>
              <a:spcBef>
                <a:spcPts val="0"/>
              </a:spcBef>
              <a:buFontTx/>
              <a:buChar char="-"/>
            </a:pPr>
            <a:r>
              <a:rPr lang="en-US" sz="1050" b="1" dirty="0"/>
              <a:t>Team Size managed (include ACN and Client peak counts): </a:t>
            </a:r>
            <a:r>
              <a:rPr lang="en-US" sz="1050" dirty="0" smtClean="0"/>
              <a:t>10+ Accenture (on and offshore), client business and IT project team members</a:t>
            </a:r>
          </a:p>
          <a:p>
            <a:pPr marL="463550" lvl="2">
              <a:lnSpc>
                <a:spcPct val="80000"/>
              </a:lnSpc>
              <a:spcBef>
                <a:spcPts val="0"/>
              </a:spcBef>
              <a:buFontTx/>
              <a:buChar char="-"/>
            </a:pPr>
            <a:endParaRPr lang="en-US" sz="1050" b="1" dirty="0" smtClean="0"/>
          </a:p>
          <a:p>
            <a:pPr marL="463550" lvl="2">
              <a:lnSpc>
                <a:spcPct val="80000"/>
              </a:lnSpc>
              <a:spcBef>
                <a:spcPts val="0"/>
              </a:spcBef>
              <a:buFontTx/>
              <a:buChar char="-"/>
            </a:pPr>
            <a:r>
              <a:rPr lang="en-US" sz="1050" b="1" dirty="0"/>
              <a:t>Client Interaction Level / Relationships Developed: </a:t>
            </a:r>
            <a:r>
              <a:rPr lang="en-US" sz="1050" dirty="0" smtClean="0"/>
              <a:t>All levels including Client IT – CRM Center of Excellence (COE) Product Manager, Client Business – Head of MSL and Head of Sales Force Effectiveness on a </a:t>
            </a:r>
            <a:r>
              <a:rPr lang="en-US" sz="1050" dirty="0"/>
              <a:t>daily to weekly basis</a:t>
            </a:r>
          </a:p>
          <a:p>
            <a:pPr marL="231775" lvl="2" indent="0">
              <a:lnSpc>
                <a:spcPct val="80000"/>
              </a:lnSpc>
              <a:spcBef>
                <a:spcPts val="0"/>
              </a:spcBef>
              <a:buNone/>
            </a:pPr>
            <a:endParaRPr lang="en-US" sz="1050" b="1" dirty="0"/>
          </a:p>
          <a:p>
            <a:pPr marL="463550" lvl="2">
              <a:lnSpc>
                <a:spcPct val="80000"/>
              </a:lnSpc>
              <a:spcBef>
                <a:spcPts val="0"/>
              </a:spcBef>
              <a:buFontTx/>
              <a:buChar char="-"/>
            </a:pPr>
            <a:r>
              <a:rPr lang="en-US" sz="1050" b="1" dirty="0"/>
              <a:t>Key </a:t>
            </a:r>
            <a:r>
              <a:rPr lang="en-US" sz="1050" b="1" dirty="0" smtClean="0"/>
              <a:t>Accomplishments</a:t>
            </a:r>
            <a:endParaRPr lang="en-US" sz="650" b="1" dirty="0"/>
          </a:p>
          <a:p>
            <a:pPr marL="688975" lvl="3">
              <a:lnSpc>
                <a:spcPct val="80000"/>
              </a:lnSpc>
              <a:spcBef>
                <a:spcPts val="0"/>
              </a:spcBef>
              <a:buFontTx/>
              <a:buChar char="-"/>
            </a:pPr>
            <a:r>
              <a:rPr lang="en-US" sz="1050" dirty="0" smtClean="0"/>
              <a:t>Delivered releases on time and with release code tested and approved for production 2 days in advance of go-live (which has never happened before in previous build releases)</a:t>
            </a:r>
          </a:p>
          <a:p>
            <a:pPr marL="920750" lvl="4">
              <a:lnSpc>
                <a:spcPct val="80000"/>
              </a:lnSpc>
              <a:spcBef>
                <a:spcPts val="0"/>
              </a:spcBef>
              <a:buFontTx/>
              <a:buChar char="-"/>
            </a:pPr>
            <a:r>
              <a:rPr lang="en-US" sz="1050" dirty="0" smtClean="0"/>
              <a:t>Client extended the contract twice (for the 2</a:t>
            </a:r>
            <a:r>
              <a:rPr lang="en-US" sz="1050" baseline="30000" dirty="0" smtClean="0"/>
              <a:t>nd</a:t>
            </a:r>
            <a:r>
              <a:rPr lang="en-US" sz="1050" dirty="0" smtClean="0"/>
              <a:t> release May 2016 – July 2016 and for scoping August 2016)</a:t>
            </a:r>
          </a:p>
          <a:p>
            <a:pPr marL="688975" lvl="3">
              <a:lnSpc>
                <a:spcPct val="80000"/>
              </a:lnSpc>
              <a:spcBef>
                <a:spcPts val="0"/>
              </a:spcBef>
              <a:buFontTx/>
              <a:buChar char="-"/>
            </a:pPr>
            <a:r>
              <a:rPr lang="en-US" sz="1050" dirty="0" smtClean="0"/>
              <a:t>Decreased build release times by 75% from 8-9 months to 2 months</a:t>
            </a:r>
          </a:p>
          <a:p>
            <a:pPr marL="688975" lvl="3">
              <a:lnSpc>
                <a:spcPct val="80000"/>
              </a:lnSpc>
              <a:spcBef>
                <a:spcPts val="0"/>
              </a:spcBef>
              <a:buFontTx/>
              <a:buChar char="-"/>
            </a:pPr>
            <a:r>
              <a:rPr lang="en-US" sz="1050" dirty="0" smtClean="0"/>
              <a:t>Above delivery done with little reliance on the Sr. Manager, who is responsible for the overall delivery of the enVision program</a:t>
            </a:r>
          </a:p>
          <a:p>
            <a:pPr marL="463550" lvl="3" indent="0">
              <a:lnSpc>
                <a:spcPct val="80000"/>
              </a:lnSpc>
              <a:spcBef>
                <a:spcPts val="0"/>
              </a:spcBef>
              <a:buNone/>
            </a:pPr>
            <a:endParaRPr lang="en-US" sz="1050" dirty="0"/>
          </a:p>
        </p:txBody>
      </p:sp>
      <p:sp>
        <p:nvSpPr>
          <p:cNvPr id="3" name="Title 2"/>
          <p:cNvSpPr>
            <a:spLocks noGrp="1"/>
          </p:cNvSpPr>
          <p:nvPr>
            <p:ph type="title"/>
          </p:nvPr>
        </p:nvSpPr>
        <p:spPr/>
        <p:txBody>
          <a:bodyPr/>
          <a:lstStyle/>
          <a:p>
            <a:r>
              <a:rPr lang="en-US" dirty="0" smtClean="0"/>
              <a:t>Linda Nguyen</a:t>
            </a:r>
            <a:br>
              <a:rPr lang="en-US" dirty="0" smtClean="0"/>
            </a:br>
            <a:r>
              <a:rPr lang="en-US" sz="2000" i="1" dirty="0" smtClean="0"/>
              <a:t>Performance Year Timeline – September 2015 – August 2016</a:t>
            </a:r>
            <a:endParaRPr lang="en-US" sz="2000" i="1" dirty="0"/>
          </a:p>
        </p:txBody>
      </p:sp>
    </p:spTree>
    <p:extLst>
      <p:ext uri="{BB962C8B-B14F-4D97-AF65-F5344CB8AC3E}">
        <p14:creationId xmlns:p14="http://schemas.microsoft.com/office/powerpoint/2010/main" val="3369288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marL="463550" lvl="2">
              <a:lnSpc>
                <a:spcPct val="80000"/>
              </a:lnSpc>
              <a:spcBef>
                <a:spcPts val="0"/>
              </a:spcBef>
              <a:buFontTx/>
              <a:buChar char="-"/>
            </a:pPr>
            <a:endParaRPr lang="en-US" sz="1050" b="1" dirty="0"/>
          </a:p>
          <a:p>
            <a:pPr>
              <a:spcBef>
                <a:spcPts val="0"/>
              </a:spcBef>
            </a:pPr>
            <a:r>
              <a:rPr lang="en-US" sz="1400" u="sng" dirty="0">
                <a:solidFill>
                  <a:srgbClr val="000000"/>
                </a:solidFill>
              </a:rPr>
              <a:t>Extracurricular </a:t>
            </a:r>
            <a:r>
              <a:rPr lang="en-US" sz="1400" u="sng" dirty="0" smtClean="0">
                <a:solidFill>
                  <a:srgbClr val="000000"/>
                </a:solidFill>
              </a:rPr>
              <a:t>Activities</a:t>
            </a:r>
            <a:endParaRPr lang="en-US" sz="1400" u="sng" dirty="0">
              <a:solidFill>
                <a:srgbClr val="000000"/>
              </a:solidFill>
            </a:endParaRPr>
          </a:p>
          <a:p>
            <a:pPr marL="231775" lvl="1">
              <a:lnSpc>
                <a:spcPct val="80000"/>
              </a:lnSpc>
              <a:spcBef>
                <a:spcPts val="0"/>
              </a:spcBef>
              <a:buFontTx/>
              <a:buChar char="-"/>
            </a:pPr>
            <a:r>
              <a:rPr lang="en-US" sz="1050" b="1" dirty="0" smtClean="0"/>
              <a:t>University of California Career Fairs and Coffee Chats – </a:t>
            </a:r>
            <a:r>
              <a:rPr lang="en-US" sz="1050" dirty="0" smtClean="0"/>
              <a:t>Provided an overview of Accenture technology consulting roles and met one-on-one with individual students at coffee chats to give insight into what to expect at Accenture.</a:t>
            </a:r>
          </a:p>
          <a:p>
            <a:pPr marL="231775" lvl="1">
              <a:lnSpc>
                <a:spcPct val="80000"/>
              </a:lnSpc>
              <a:spcBef>
                <a:spcPts val="0"/>
              </a:spcBef>
              <a:buFontTx/>
              <a:buChar char="-"/>
            </a:pPr>
            <a:r>
              <a:rPr lang="en-US" sz="1050" b="1" dirty="0" smtClean="0"/>
              <a:t>Cloud First Experienced Hire Mentor – </a:t>
            </a:r>
            <a:r>
              <a:rPr lang="en-US" sz="1050" dirty="0" smtClean="0"/>
              <a:t>Mentor to a SaaS experienced hire consultant. Provided on-going support and guidance.</a:t>
            </a:r>
          </a:p>
          <a:p>
            <a:pPr marL="231775" lvl="1">
              <a:lnSpc>
                <a:spcPct val="80000"/>
              </a:lnSpc>
              <a:spcBef>
                <a:spcPts val="0"/>
              </a:spcBef>
              <a:buFontTx/>
              <a:buChar char="-"/>
            </a:pPr>
            <a:r>
              <a:rPr lang="en-US" sz="1050" b="1" dirty="0" smtClean="0"/>
              <a:t>Salesforce.com Administrator (March 2011)</a:t>
            </a:r>
            <a:endParaRPr lang="en-US" sz="1050" dirty="0"/>
          </a:p>
          <a:p>
            <a:pPr marL="231775" lvl="1">
              <a:lnSpc>
                <a:spcPct val="80000"/>
              </a:lnSpc>
              <a:spcBef>
                <a:spcPts val="0"/>
              </a:spcBef>
              <a:buFontTx/>
              <a:buChar char="-"/>
            </a:pPr>
            <a:r>
              <a:rPr lang="en-US" sz="1050" b="1" dirty="0"/>
              <a:t>Salesforce.com Service Cloud Consultant (1 of the first 100 people to be certified</a:t>
            </a:r>
            <a:r>
              <a:rPr lang="en-US" sz="1050" b="1" dirty="0" smtClean="0"/>
              <a:t>) (July 2011)</a:t>
            </a:r>
            <a:endParaRPr lang="en-US" sz="1050" b="1" dirty="0"/>
          </a:p>
          <a:p>
            <a:pPr marL="231775" lvl="1">
              <a:lnSpc>
                <a:spcPct val="80000"/>
              </a:lnSpc>
              <a:spcBef>
                <a:spcPts val="0"/>
              </a:spcBef>
              <a:buFontTx/>
              <a:buChar char="-"/>
            </a:pPr>
            <a:r>
              <a:rPr lang="en-US" sz="1050" b="1" dirty="0"/>
              <a:t>Salesforce.com Sales Cloud </a:t>
            </a:r>
            <a:r>
              <a:rPr lang="en-US" sz="1050" b="1" dirty="0" smtClean="0"/>
              <a:t>Consultant (August 2011)</a:t>
            </a:r>
            <a:endParaRPr lang="en-US" sz="1050" b="1" dirty="0"/>
          </a:p>
          <a:p>
            <a:pPr marL="231775" lvl="1">
              <a:lnSpc>
                <a:spcPct val="80000"/>
              </a:lnSpc>
              <a:spcBef>
                <a:spcPts val="0"/>
              </a:spcBef>
              <a:buFontTx/>
              <a:buChar char="-"/>
            </a:pPr>
            <a:r>
              <a:rPr lang="en-US" sz="1050" b="1" dirty="0"/>
              <a:t>Salesforce.com Force.com </a:t>
            </a:r>
            <a:r>
              <a:rPr lang="en-US" sz="1050" b="1" dirty="0" smtClean="0"/>
              <a:t>Developer (October 2011)</a:t>
            </a:r>
            <a:endParaRPr lang="en-US" sz="1050" b="1" dirty="0"/>
          </a:p>
          <a:p>
            <a:pPr marL="0" lvl="1" indent="0">
              <a:lnSpc>
                <a:spcPct val="80000"/>
              </a:lnSpc>
              <a:spcBef>
                <a:spcPts val="0"/>
              </a:spcBef>
              <a:buNone/>
            </a:pPr>
            <a:endParaRPr lang="en-US" sz="1050" b="1" dirty="0"/>
          </a:p>
          <a:p>
            <a:pPr marL="231775" lvl="1">
              <a:lnSpc>
                <a:spcPct val="80000"/>
              </a:lnSpc>
              <a:spcBef>
                <a:spcPts val="0"/>
              </a:spcBef>
              <a:buFontTx/>
              <a:buChar char="-"/>
            </a:pPr>
            <a:endParaRPr lang="en-US" sz="1050" b="1" dirty="0" smtClean="0"/>
          </a:p>
          <a:p>
            <a:pPr marL="231775" lvl="1">
              <a:lnSpc>
                <a:spcPct val="80000"/>
              </a:lnSpc>
              <a:spcBef>
                <a:spcPts val="0"/>
              </a:spcBef>
              <a:buFontTx/>
              <a:buChar char="-"/>
            </a:pPr>
            <a:endParaRPr lang="en-US" sz="1050" b="1" dirty="0" smtClean="0"/>
          </a:p>
          <a:p>
            <a:pPr marL="231775" lvl="1">
              <a:lnSpc>
                <a:spcPct val="80000"/>
              </a:lnSpc>
              <a:spcBef>
                <a:spcPts val="0"/>
              </a:spcBef>
              <a:buFontTx/>
              <a:buChar char="-"/>
            </a:pPr>
            <a:endParaRPr lang="en-US" sz="1050" b="1" dirty="0"/>
          </a:p>
        </p:txBody>
      </p:sp>
      <p:sp>
        <p:nvSpPr>
          <p:cNvPr id="3" name="Title 2"/>
          <p:cNvSpPr>
            <a:spLocks noGrp="1"/>
          </p:cNvSpPr>
          <p:nvPr>
            <p:ph type="title"/>
          </p:nvPr>
        </p:nvSpPr>
        <p:spPr/>
        <p:txBody>
          <a:bodyPr/>
          <a:lstStyle/>
          <a:p>
            <a:r>
              <a:rPr lang="en-US" dirty="0" smtClean="0"/>
              <a:t>Linda Nguyen</a:t>
            </a:r>
            <a:br>
              <a:rPr lang="en-US" dirty="0" smtClean="0"/>
            </a:br>
            <a:r>
              <a:rPr lang="en-US" sz="2000" i="1" dirty="0" smtClean="0"/>
              <a:t>Performance Year Timeline – September 2015 – August 2016</a:t>
            </a:r>
            <a:endParaRPr lang="en-US" sz="2000" i="1" dirty="0"/>
          </a:p>
        </p:txBody>
      </p:sp>
    </p:spTree>
    <p:extLst>
      <p:ext uri="{BB962C8B-B14F-4D97-AF65-F5344CB8AC3E}">
        <p14:creationId xmlns:p14="http://schemas.microsoft.com/office/powerpoint/2010/main" val="2507578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Wave_02_2012">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bb06d8d1a4333ca905804fd3debc44f">
  <xsd:schema xmlns:xsd="http://www.w3.org/2001/XMLSchema" xmlns:p="http://schemas.microsoft.com/office/2006/metadata/properties" xmlns:ns2="bc841b31-d549-43ed-bc47-0086310aa7e9" targetNamespace="http://schemas.microsoft.com/office/2006/metadata/properties" ma:root="true" ma:fieldsID="5693bae45353fdb04159e6e40cd82bb6"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8E323EC-C0DD-41D6-97BE-1B82AAA617AB}">
  <ds:schemaRefs>
    <ds:schemaRef ds:uri="http://schemas.microsoft.com/sharepoint/v3/contenttype/forms"/>
  </ds:schemaRefs>
</ds:datastoreItem>
</file>

<file path=customXml/itemProps2.xml><?xml version="1.0" encoding="utf-8"?>
<ds:datastoreItem xmlns:ds="http://schemas.openxmlformats.org/officeDocument/2006/customXml" ds:itemID="{56640170-8352-441D-BDC5-3754A62BBEF1}">
  <ds:schemaRefs>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bc841b31-d549-43ed-bc47-0086310aa7e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5D1D908-2E6A-44DF-A202-FC7035175A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Wave_02_2012</Template>
  <TotalTime>30343</TotalTime>
  <Words>546</Words>
  <Application>Microsoft Office PowerPoint</Application>
  <PresentationFormat>On-screen Show (4:3)</PresentationFormat>
  <Paragraphs>29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Wave_02_2012</vt:lpstr>
      <vt:lpstr>Linda Nguyen Performance Year Timeline – September 2015 – August 2016</vt:lpstr>
      <vt:lpstr>Linda Nguyen Performance Year Timeline – September 2015 – August 2016</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EALA SaaS Acceleration Discussion</dc:title>
  <dc:creator>Raj, Saideep</dc:creator>
  <cp:lastModifiedBy>Nguyen, Linda</cp:lastModifiedBy>
  <cp:revision>471</cp:revision>
  <dcterms:created xsi:type="dcterms:W3CDTF">2012-04-27T02:40:32Z</dcterms:created>
  <dcterms:modified xsi:type="dcterms:W3CDTF">2016-08-05T22:48:55Z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0x0101007F480F3B2C10C74BB61478E4247D6E77</vt:lpwstr>
  </property>
</Properties>
</file>