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27" r:id="rId2"/>
  </p:sldIdLst>
  <p:sldSz cx="9144000" cy="6858000" type="screen4x3"/>
  <p:notesSz cx="7010400" cy="92964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DC72CA-07FC-4F7E-9677-EEB4AAC1E83F}">
          <p14:sldIdLst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2">
          <p15:clr>
            <a:srgbClr val="A4A3A4"/>
          </p15:clr>
        </p15:guide>
        <p15:guide id="2" orient="horz" pos="3034">
          <p15:clr>
            <a:srgbClr val="A4A3A4"/>
          </p15:clr>
        </p15:guide>
        <p15:guide id="3" orient="horz" pos="1790">
          <p15:clr>
            <a:srgbClr val="A4A3A4"/>
          </p15:clr>
        </p15:guide>
        <p15:guide id="4" orient="horz" pos="3175">
          <p15:clr>
            <a:srgbClr val="A4A3A4"/>
          </p15:clr>
        </p15:guide>
        <p15:guide id="5" orient="horz" pos="601">
          <p15:clr>
            <a:srgbClr val="A4A3A4"/>
          </p15:clr>
        </p15:guide>
        <p15:guide id="6" orient="horz" pos="521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  <p15:guide id="14" orient="horz" pos="603">
          <p15:clr>
            <a:srgbClr val="A4A3A4"/>
          </p15:clr>
        </p15:guide>
        <p15:guide id="15" orient="horz" pos="4045">
          <p15:clr>
            <a:srgbClr val="A4A3A4"/>
          </p15:clr>
        </p15:guide>
        <p15:guide id="16" orient="horz" pos="2387">
          <p15:clr>
            <a:srgbClr val="A4A3A4"/>
          </p15:clr>
        </p15:guide>
        <p15:guide id="17" orient="horz" pos="4233">
          <p15:clr>
            <a:srgbClr val="A4A3A4"/>
          </p15:clr>
        </p15:guide>
        <p15:guide id="18" orient="horz" pos="801">
          <p15:clr>
            <a:srgbClr val="A4A3A4"/>
          </p15:clr>
        </p15:guide>
        <p15:guide id="19" orient="horz" pos="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19F123"/>
    <a:srgbClr val="A14895"/>
    <a:srgbClr val="009DDC"/>
    <a:srgbClr val="6CE0CE"/>
    <a:srgbClr val="C0504D"/>
    <a:srgbClr val="002395"/>
    <a:srgbClr val="000000"/>
    <a:srgbClr val="A6A6A6"/>
    <a:srgbClr val="F17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9" autoAdjust="0"/>
    <p:restoredTop sz="95455" autoAdjust="0"/>
  </p:normalViewPr>
  <p:slideViewPr>
    <p:cSldViewPr snapToGrid="0" snapToObjects="1" showGuides="1">
      <p:cViewPr>
        <p:scale>
          <a:sx n="80" d="100"/>
          <a:sy n="80" d="100"/>
        </p:scale>
        <p:origin x="1332" y="-198"/>
      </p:cViewPr>
      <p:guideLst>
        <p:guide orient="horz" pos="452"/>
        <p:guide orient="horz" pos="3034"/>
        <p:guide orient="horz" pos="1790"/>
        <p:guide orient="horz" pos="3175"/>
        <p:guide orient="horz" pos="601"/>
        <p:guide orient="horz" pos="521"/>
        <p:guide pos="2880"/>
        <p:guide pos="288"/>
        <p:guide pos="5501"/>
        <p:guide pos="2824"/>
        <p:guide pos="2936"/>
        <p:guide pos="4172"/>
        <p:guide pos="1585"/>
        <p:guide orient="horz" pos="603"/>
        <p:guide orient="horz" pos="4045"/>
        <p:guide orient="horz" pos="2387"/>
        <p:guide orient="horz" pos="4233"/>
        <p:guide orient="horz" pos="801"/>
        <p:guide orient="horz" pos="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764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2017-05-25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910073"/>
            <a:ext cx="8228013" cy="2622223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eBreaker_Hi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030153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6906" y="1606451"/>
            <a:ext cx="2832507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2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304546"/>
            <a:ext cx="2520922" cy="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1"/>
            <a:ext cx="8686006" cy="0"/>
          </a:xfrm>
          <a:prstGeom prst="line">
            <a:avLst/>
          </a:prstGeom>
          <a:ln w="12700">
            <a:solidFill>
              <a:srgbClr val="002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1017" y="52003"/>
            <a:ext cx="992110" cy="633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1992" y="136262"/>
            <a:ext cx="115902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002266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1"/>
            <a:ext cx="8686006" cy="0"/>
          </a:xfrm>
          <a:prstGeom prst="line">
            <a:avLst/>
          </a:prstGeom>
          <a:ln w="12700">
            <a:solidFill>
              <a:srgbClr val="002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1017" y="52003"/>
            <a:ext cx="992110" cy="63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1992" y="136262"/>
            <a:ext cx="115902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35"/>
            <a:ext cx="4025899" cy="48244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35"/>
            <a:ext cx="4025899" cy="48244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1"/>
            <a:ext cx="8686006" cy="0"/>
          </a:xfrm>
          <a:prstGeom prst="line">
            <a:avLst/>
          </a:prstGeom>
          <a:ln w="12700">
            <a:solidFill>
              <a:srgbClr val="002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1017" y="52003"/>
            <a:ext cx="992110" cy="633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1992" y="136262"/>
            <a:ext cx="115902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35"/>
            <a:ext cx="4025898" cy="48244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2266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35"/>
            <a:ext cx="4025898" cy="48244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2266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1"/>
            <a:ext cx="8686006" cy="0"/>
          </a:xfrm>
          <a:prstGeom prst="line">
            <a:avLst/>
          </a:prstGeom>
          <a:ln w="12700">
            <a:solidFill>
              <a:srgbClr val="002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1017" y="52003"/>
            <a:ext cx="992110" cy="633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1992" y="136262"/>
            <a:ext cx="115902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1"/>
            <a:ext cx="8686006" cy="0"/>
          </a:xfrm>
          <a:prstGeom prst="line">
            <a:avLst/>
          </a:prstGeom>
          <a:ln w="12700">
            <a:solidFill>
              <a:srgbClr val="002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1017" y="52003"/>
            <a:ext cx="992110" cy="633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1992" y="136262"/>
            <a:ext cx="115902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1017" y="52003"/>
            <a:ext cx="992110" cy="63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1992" y="136262"/>
            <a:ext cx="1159025" cy="3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253811" y="90721"/>
            <a:ext cx="8638800" cy="90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253813" y="1021077"/>
            <a:ext cx="8615999" cy="3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ftr" idx="11"/>
          </p:nvPr>
        </p:nvSpPr>
        <p:spPr>
          <a:xfrm>
            <a:off x="250361" y="6270900"/>
            <a:ext cx="8054700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3429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685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0287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7145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057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24003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25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35"/>
            <a:ext cx="8228012" cy="48244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6" y="170140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4503" y="6521883"/>
            <a:ext cx="2573227" cy="20005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l">
              <a:defRPr/>
            </a:pPr>
            <a:r>
              <a:rPr lang="en-US" sz="7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2015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43811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7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7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13"/>
          <p:cNvSpPr/>
          <p:nvPr/>
        </p:nvSpPr>
        <p:spPr>
          <a:xfrm>
            <a:off x="3449787" y="5787660"/>
            <a:ext cx="5381040" cy="302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6213" marR="0" lvl="0" indent="-176213" algn="l" rtl="0">
              <a:lnSpc>
                <a:spcPct val="100000"/>
              </a:lnSpc>
              <a:spcBef>
                <a:spcPts val="280"/>
              </a:spcBef>
              <a:buSzPct val="25000"/>
              <a:buNone/>
            </a:pPr>
            <a:r>
              <a:rPr lang="en-CA" sz="1400" b="1" i="0" u="none" strike="noStrike" cap="none" baseline="0" dirty="0">
                <a:solidFill>
                  <a:srgbClr val="778888"/>
                </a:solidFill>
                <a:latin typeface="Arial"/>
                <a:ea typeface="Arial"/>
                <a:cs typeface="Arial"/>
                <a:sym typeface="Arial"/>
              </a:rPr>
              <a:t>Relevant Skills</a:t>
            </a:r>
          </a:p>
        </p:txBody>
      </p:sp>
      <p:sp>
        <p:nvSpPr>
          <p:cNvPr id="22" name="Shape 615"/>
          <p:cNvSpPr txBox="1"/>
          <p:nvPr/>
        </p:nvSpPr>
        <p:spPr>
          <a:xfrm>
            <a:off x="433883" y="3275401"/>
            <a:ext cx="2920113" cy="2800766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r>
              <a:rPr lang="en-US" sz="1200" dirty="0"/>
              <a:t>Vuk is a Salesforce Developer within Accenture Technology group.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Vuk has experience developing with Apex, Visualforce, Lightning.js and other web development frameworks and technologies.  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Vuk has a Bachelor of Science degree from Midwestern State University.</a:t>
            </a:r>
          </a:p>
          <a:p>
            <a:pPr>
              <a:spcBef>
                <a:spcPct val="70000"/>
              </a:spcBef>
              <a:buClr>
                <a:srgbClr val="CC9900"/>
              </a:buClr>
              <a:defRPr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hape 619"/>
          <p:cNvCxnSpPr/>
          <p:nvPr/>
        </p:nvCxnSpPr>
        <p:spPr>
          <a:xfrm>
            <a:off x="3519985" y="5772466"/>
            <a:ext cx="5201739" cy="0"/>
          </a:xfrm>
          <a:prstGeom prst="straightConnector1">
            <a:avLst/>
          </a:prstGeom>
          <a:solidFill>
            <a:schemeClr val="accent1"/>
          </a:solidFill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" name="Shape 621"/>
          <p:cNvSpPr/>
          <p:nvPr/>
        </p:nvSpPr>
        <p:spPr>
          <a:xfrm>
            <a:off x="4567237" y="3424237"/>
            <a:ext cx="9525" cy="9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0" name="Shape 623"/>
          <p:cNvSpPr txBox="1">
            <a:spLocks noGrp="1"/>
          </p:cNvSpPr>
          <p:nvPr>
            <p:ph type="title"/>
          </p:nvPr>
        </p:nvSpPr>
        <p:spPr>
          <a:xfrm>
            <a:off x="462662" y="76544"/>
            <a:ext cx="8280399" cy="868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Accenture Team Member Profile</a:t>
            </a:r>
          </a:p>
        </p:txBody>
      </p:sp>
      <p:sp>
        <p:nvSpPr>
          <p:cNvPr id="31" name="Shape 624"/>
          <p:cNvSpPr txBox="1">
            <a:spLocks/>
          </p:cNvSpPr>
          <p:nvPr/>
        </p:nvSpPr>
        <p:spPr>
          <a:xfrm>
            <a:off x="431800" y="1281112"/>
            <a:ext cx="8280399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1800" dirty="0">
                <a:solidFill>
                  <a:srgbClr val="6688BB"/>
                </a:solidFill>
                <a:latin typeface="Arial"/>
                <a:ea typeface="Arial"/>
                <a:cs typeface="Arial"/>
                <a:sym typeface="Arial"/>
              </a:rPr>
              <a:t>Role:</a:t>
            </a:r>
            <a:endParaRPr lang="en-CA" sz="1600" dirty="0">
              <a:solidFill>
                <a:srgbClr val="6688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625"/>
          <p:cNvSpPr/>
          <p:nvPr/>
        </p:nvSpPr>
        <p:spPr>
          <a:xfrm>
            <a:off x="431539" y="1628800"/>
            <a:ext cx="2923201" cy="28731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176213" marR="0" lvl="0" indent="-176213" algn="l" rtl="0">
              <a:lnSpc>
                <a:spcPct val="100000"/>
              </a:lnSpc>
              <a:spcBef>
                <a:spcPts val="280"/>
              </a:spcBef>
              <a:buSzPct val="25000"/>
              <a:buNone/>
            </a:pPr>
            <a:r>
              <a:rPr lang="en-CA" sz="1400" b="1" i="0" u="none" strike="noStrike" cap="none" baseline="0">
                <a:solidFill>
                  <a:srgbClr val="778888"/>
                </a:solidFill>
                <a:latin typeface="Arial"/>
                <a:ea typeface="Arial"/>
                <a:cs typeface="Arial"/>
                <a:sym typeface="Arial"/>
              </a:rPr>
              <a:t>Profile Overview</a:t>
            </a:r>
          </a:p>
        </p:txBody>
      </p:sp>
      <p:sp>
        <p:nvSpPr>
          <p:cNvPr id="33" name="Shape 626"/>
          <p:cNvSpPr/>
          <p:nvPr/>
        </p:nvSpPr>
        <p:spPr>
          <a:xfrm>
            <a:off x="3449787" y="1628800"/>
            <a:ext cx="5381040" cy="287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6213" marR="0" lvl="0" indent="-176213" algn="l" rtl="0">
              <a:lnSpc>
                <a:spcPct val="100000"/>
              </a:lnSpc>
              <a:spcBef>
                <a:spcPts val="280"/>
              </a:spcBef>
              <a:buSzPct val="25000"/>
              <a:buNone/>
            </a:pPr>
            <a:r>
              <a:rPr lang="en-CA" sz="1400" b="1" i="0" u="none" strike="noStrike" cap="none" baseline="0" dirty="0">
                <a:solidFill>
                  <a:srgbClr val="778888"/>
                </a:solidFill>
                <a:latin typeface="Arial"/>
                <a:ea typeface="Arial"/>
                <a:cs typeface="Arial"/>
                <a:sym typeface="Arial"/>
              </a:rPr>
              <a:t>Relevant Experience</a:t>
            </a:r>
          </a:p>
        </p:txBody>
      </p:sp>
      <p:sp>
        <p:nvSpPr>
          <p:cNvPr id="17" name="Shape 617"/>
          <p:cNvSpPr txBox="1"/>
          <p:nvPr/>
        </p:nvSpPr>
        <p:spPr>
          <a:xfrm>
            <a:off x="3449787" y="6066188"/>
            <a:ext cx="2690518" cy="91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5888" indent="-115888">
              <a:buFontTx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Apex</a:t>
            </a:r>
          </a:p>
          <a:p>
            <a:pPr marL="115888" indent="-115888">
              <a:buFontTx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Lightning.js</a:t>
            </a:r>
          </a:p>
          <a:p>
            <a:pPr marL="115888" indent="-115888">
              <a:buFontTx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</p:txBody>
      </p:sp>
      <p:sp>
        <p:nvSpPr>
          <p:cNvPr id="19" name="Shape 617"/>
          <p:cNvSpPr txBox="1"/>
          <p:nvPr/>
        </p:nvSpPr>
        <p:spPr>
          <a:xfrm>
            <a:off x="6120854" y="6074814"/>
            <a:ext cx="2690518" cy="913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5888" indent="-115888">
              <a:buFontTx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Visualforce</a:t>
            </a:r>
          </a:p>
          <a:p>
            <a:pPr marL="115888" indent="-115888">
              <a:buFontTx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Sales Cloud</a:t>
            </a:r>
          </a:p>
          <a:p>
            <a:pPr marL="115888" indent="-115888">
              <a:spcAft>
                <a:spcPct val="40000"/>
              </a:spcAft>
              <a:buFontTx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</a:p>
        </p:txBody>
      </p:sp>
      <p:sp>
        <p:nvSpPr>
          <p:cNvPr id="27" name="Shape 614"/>
          <p:cNvSpPr txBox="1"/>
          <p:nvPr/>
        </p:nvSpPr>
        <p:spPr>
          <a:xfrm>
            <a:off x="1537663" y="2136895"/>
            <a:ext cx="1550194" cy="801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CA" sz="11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Vuk Dukic</a:t>
            </a:r>
          </a:p>
        </p:txBody>
      </p:sp>
      <p:cxnSp>
        <p:nvCxnSpPr>
          <p:cNvPr id="21" name="Shape 618"/>
          <p:cNvCxnSpPr/>
          <p:nvPr/>
        </p:nvCxnSpPr>
        <p:spPr>
          <a:xfrm>
            <a:off x="3437790" y="1710122"/>
            <a:ext cx="1" cy="4889970"/>
          </a:xfrm>
          <a:prstGeom prst="straightConnector1">
            <a:avLst/>
          </a:prstGeom>
          <a:solidFill>
            <a:schemeClr val="accent1"/>
          </a:solidFill>
          <a:ln w="9525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Shape 616"/>
          <p:cNvSpPr txBox="1"/>
          <p:nvPr/>
        </p:nvSpPr>
        <p:spPr>
          <a:xfrm>
            <a:off x="3449786" y="1876626"/>
            <a:ext cx="5694214" cy="3755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5888" indent="-115888" fontAlgn="auto"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ea typeface="ＭＳ Ｐゴシック"/>
                <a:cs typeface="ＭＳ Ｐゴシック"/>
              </a:rPr>
              <a:t>Clara.com: Salesforce Developer</a:t>
            </a:r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/>
              <a:t> Planned, designed and developed Lightning Components, Apex triggers, Apex class, JavaScript buttons and API integrations with proprietary systems.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/>
              <a:t> Implemented </a:t>
            </a:r>
            <a:r>
              <a:rPr lang="en-US" sz="1100" dirty="0" err="1"/>
              <a:t>TalkDesk</a:t>
            </a:r>
            <a:r>
              <a:rPr lang="en-US" sz="1100" dirty="0"/>
              <a:t> (CTI app), </a:t>
            </a:r>
            <a:r>
              <a:rPr lang="en-US" sz="1100" dirty="0" err="1"/>
              <a:t>Marketo</a:t>
            </a:r>
            <a:r>
              <a:rPr lang="en-US" sz="1100" dirty="0"/>
              <a:t>, Yelp, </a:t>
            </a:r>
            <a:r>
              <a:rPr lang="en-US" sz="1100" dirty="0" err="1"/>
              <a:t>PhoneBurner</a:t>
            </a:r>
            <a:r>
              <a:rPr lang="en-US" sz="1100" dirty="0"/>
              <a:t>, </a:t>
            </a:r>
            <a:r>
              <a:rPr lang="en-US" sz="1100" dirty="0" err="1"/>
              <a:t>FastCall</a:t>
            </a:r>
            <a:r>
              <a:rPr lang="en-US" sz="1100" dirty="0"/>
              <a:t>, Five9, </a:t>
            </a:r>
            <a:r>
              <a:rPr lang="en-US" sz="1100" dirty="0" err="1"/>
              <a:t>LiveText</a:t>
            </a:r>
            <a:r>
              <a:rPr lang="en-US" sz="1100" dirty="0"/>
              <a:t>, Slack and </a:t>
            </a:r>
            <a:r>
              <a:rPr lang="en-US" sz="1100" dirty="0" err="1"/>
              <a:t>SendGrid</a:t>
            </a:r>
            <a:r>
              <a:rPr lang="en-US" sz="1100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/>
              <a:t>Developed custom integration between SFDC, LendingTree and Clara stack.</a:t>
            </a:r>
          </a:p>
          <a:p>
            <a:endParaRPr lang="en-US" sz="105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888" indent="-115888" fontAlgn="auto"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ea typeface="ＭＳ Ｐゴシック"/>
                <a:cs typeface="Arial" panose="020B0604020202020204" pitchFamily="34" charset="0"/>
              </a:rPr>
              <a:t>CRM Systems: Salesforce Developer</a:t>
            </a:r>
          </a:p>
          <a:p>
            <a:pPr marL="171450" indent="-171450" fontAlgn="auto">
              <a:spcAft>
                <a:spcPts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 for all phases of SFDC support and development, including business analysis, requirements development, implementation and support of custom processes and apps. </a:t>
            </a:r>
          </a:p>
          <a:p>
            <a:pPr marL="171450" indent="-171450" fontAlgn="auto">
              <a:spcAft>
                <a:spcPts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workflows, approval processes, formulas, custom fields and objects, custom apps, custom reports and dashboards, ETL tools, data migration, Apex classes, Apex triggers, Visualforce pages and Web Services.</a:t>
            </a:r>
          </a:p>
          <a:p>
            <a:pPr marL="171450" indent="-171450" fontAlgn="auto">
              <a:spcAft>
                <a:spcPts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 and integrated CPQ and CLM solutions (</a:t>
            </a:r>
            <a:r>
              <a:rPr lang="en-US" sz="11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Steelbrick</a:t>
            </a: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Apttus</a:t>
            </a: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Oracle CPQ Cloud and </a:t>
            </a:r>
            <a:r>
              <a:rPr lang="en-US" sz="11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Vlocity</a:t>
            </a: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71450" indent="-171450" fontAlgn="auto">
              <a:spcAft>
                <a:spcPts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Collaborated with sales team, IT systems leadership, C-Suite and other executives to ensure SFDC functionality meets the needs of internal and external customers.  Champion SFDC by educating and mentoring managers on capabilities and SFDC ecosystem applications.</a:t>
            </a:r>
          </a:p>
          <a:p>
            <a:pPr marL="171450" indent="-171450" fontAlgn="auto">
              <a:spcAft>
                <a:spcPts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supporting technical documentation and detailed design specifications.</a:t>
            </a:r>
          </a:p>
          <a:p>
            <a:pPr fontAlgn="auto">
              <a:spcAft>
                <a:spcPts val="0"/>
              </a:spcAft>
              <a:buClr>
                <a:srgbClr val="000000"/>
              </a:buClr>
              <a:defRPr/>
            </a:pPr>
            <a:endParaRPr lang="en-US" sz="11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8" y="2042725"/>
            <a:ext cx="1140830" cy="11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0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TEXTBOX" val="next is p18 ... and here is the data we need"/>
</p:tagLst>
</file>

<file path=ppt/theme/theme1.xml><?xml version="1.0" encoding="utf-8"?>
<a:theme xmlns:a="http://schemas.openxmlformats.org/drawingml/2006/main" name="eBay_ACN_Orals_Template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eBay_ACN_Orals_Template</Template>
  <TotalTime>0</TotalTime>
  <Words>233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Courier New</vt:lpstr>
      <vt:lpstr>eBay_ACN_Orals_Template</vt:lpstr>
      <vt:lpstr>Accenture Team Member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2015-02-23T21:55:17Z</dcterms:created>
  <dcterms:modified xsi:type="dcterms:W3CDTF">2017-05-26T00:05:01Z</dcterms:modified>
</cp:coreProperties>
</file>