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2"/>
  </p:notesMasterIdLst>
  <p:sldIdLst>
    <p:sldId id="257" r:id="rId2"/>
    <p:sldId id="262" r:id="rId3"/>
    <p:sldId id="261" r:id="rId4"/>
    <p:sldId id="263" r:id="rId5"/>
    <p:sldId id="273" r:id="rId6"/>
    <p:sldId id="264" r:id="rId7"/>
    <p:sldId id="272" r:id="rId8"/>
    <p:sldId id="275" r:id="rId9"/>
    <p:sldId id="274" r:id="rId10"/>
    <p:sldId id="259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3D2"/>
    <a:srgbClr val="5E7594"/>
    <a:srgbClr val="A3B1C5"/>
    <a:srgbClr val="69809F"/>
    <a:srgbClr val="758AA7"/>
    <a:srgbClr val="F362A5"/>
    <a:srgbClr val="B5C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36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01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B56C-5268-6F44-9FEF-3CAEB93BDDDA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8E626-08D5-2D47-A8BA-A1A3BDA9AD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2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953" y="-36576"/>
            <a:ext cx="9915906" cy="6894576"/>
          </a:xfrm>
          <a:prstGeom prst="rect">
            <a:avLst/>
          </a:prstGeom>
          <a:solidFill>
            <a:srgbClr val="2B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03036"/>
            <a:ext cx="8420100" cy="1671837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066949"/>
            <a:ext cx="7429500" cy="6060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6359" y="-36576"/>
            <a:ext cx="2003126" cy="1367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3048" y="-36576"/>
            <a:ext cx="1998218" cy="1366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9347" y="-36576"/>
            <a:ext cx="1976559" cy="1371600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89252" y="1714500"/>
            <a:ext cx="1340900" cy="111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5051" y="-36576"/>
            <a:ext cx="1977997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36576"/>
            <a:ext cx="1984059" cy="1369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329830"/>
            <a:ext cx="3958095" cy="1865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1267" y="1329830"/>
            <a:ext cx="3954640" cy="186473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3195728"/>
            <a:ext cx="990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953" y="-36576"/>
            <a:ext cx="9915906" cy="6894576"/>
          </a:xfrm>
          <a:prstGeom prst="rect">
            <a:avLst/>
          </a:prstGeom>
          <a:solidFill>
            <a:srgbClr val="2B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image7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012" y="1716377"/>
            <a:ext cx="3401484" cy="3075864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9342" y="91441"/>
            <a:ext cx="1525524" cy="612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5045" y="3771600"/>
            <a:ext cx="7704668" cy="44552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5062" y="3704184"/>
            <a:ext cx="89153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535045" y="3179568"/>
            <a:ext cx="7704668" cy="457200"/>
          </a:xfrm>
          <a:prstGeom prst="rect">
            <a:avLst/>
          </a:prstGeom>
        </p:spPr>
        <p:txBody>
          <a:bodyPr vert="horz" lIns="91440" tIns="0" rIns="0" bIns="0" rtlCol="0" anchor="ctr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image18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7895" y="2993457"/>
            <a:ext cx="992533" cy="643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5550" y="6600748"/>
            <a:ext cx="446723" cy="242650"/>
          </a:xfrm>
        </p:spPr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94290" y="754602"/>
            <a:ext cx="8367948" cy="564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50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90" y="714894"/>
            <a:ext cx="8367948" cy="11582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94290" y="1976402"/>
            <a:ext cx="8367948" cy="45186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0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94289" y="1976402"/>
            <a:ext cx="4181131" cy="45186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5171767" y="1976401"/>
            <a:ext cx="4190471" cy="45186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4290" y="714894"/>
            <a:ext cx="8367948" cy="11582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411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289" y="754602"/>
            <a:ext cx="4167645" cy="57395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1934" y="754602"/>
            <a:ext cx="4200304" cy="57395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49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290" y="1919794"/>
            <a:ext cx="4093033" cy="4491115"/>
          </a:xfrm>
          <a:ln>
            <a:solidFill>
              <a:schemeClr val="tx2"/>
            </a:solidFill>
          </a:ln>
        </p:spPr>
        <p:txBody>
          <a:bodyPr tIns="9144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4290" y="764780"/>
            <a:ext cx="4093033" cy="11550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94290" y="764711"/>
            <a:ext cx="4093033" cy="115508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269204" y="1919793"/>
            <a:ext cx="4093033" cy="4491115"/>
          </a:xfrm>
          <a:ln>
            <a:solidFill>
              <a:schemeClr val="tx2"/>
            </a:solidFill>
          </a:ln>
        </p:spPr>
        <p:txBody>
          <a:bodyPr tIns="9144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269204" y="764779"/>
            <a:ext cx="4093033" cy="11550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269204" y="764710"/>
            <a:ext cx="4093033" cy="115508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23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290" y="2745065"/>
            <a:ext cx="4093033" cy="3655736"/>
          </a:xfrm>
          <a:ln>
            <a:solidFill>
              <a:schemeClr val="tx2"/>
            </a:solidFill>
          </a:ln>
        </p:spPr>
        <p:txBody>
          <a:bodyPr tIns="9144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4290" y="1968759"/>
            <a:ext cx="4093033" cy="7763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94290" y="1968759"/>
            <a:ext cx="4093033" cy="776305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5269204" y="2741217"/>
            <a:ext cx="4093033" cy="3659492"/>
          </a:xfrm>
          <a:ln>
            <a:solidFill>
              <a:schemeClr val="tx2"/>
            </a:solidFill>
          </a:ln>
        </p:spPr>
        <p:txBody>
          <a:bodyPr tIns="9144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269204" y="1964911"/>
            <a:ext cx="4093033" cy="7763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269204" y="1964911"/>
            <a:ext cx="4093033" cy="776305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4290" y="714894"/>
            <a:ext cx="8367948" cy="11582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78636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029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290" y="170227"/>
            <a:ext cx="8367948" cy="4413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290" y="754602"/>
            <a:ext cx="8367948" cy="564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9906000" cy="274320"/>
          </a:xfrm>
          <a:prstGeom prst="rect">
            <a:avLst/>
          </a:prstGeom>
          <a:solidFill>
            <a:srgbClr val="2B3D52"/>
          </a:solidFill>
          <a:ln>
            <a:solidFill>
              <a:srgbClr val="2B3D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56681" y="6597731"/>
            <a:ext cx="168681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1000" b="0" i="0" kern="1200" spc="0" dirty="0">
                <a:solidFill>
                  <a:schemeClr val="bg1"/>
                </a:solidFill>
                <a:latin typeface="Calibri Light"/>
                <a:cs typeface="Calibri Light"/>
              </a:rPr>
              <a:t>VIKING CRUISES 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5550" y="6600748"/>
            <a:ext cx="446723" cy="242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C44536A8-8093-475D-B239-775B5739CC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422" y="6583681"/>
            <a:ext cx="7737596" cy="259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92" y="224990"/>
            <a:ext cx="559123" cy="352490"/>
          </a:xfrm>
          <a:prstGeom prst="rect">
            <a:avLst/>
          </a:prstGeom>
        </p:spPr>
      </p:pic>
      <p:sp>
        <p:nvSpPr>
          <p:cNvPr id="11" name="Line"/>
          <p:cNvSpPr/>
          <p:nvPr userDrawn="1"/>
        </p:nvSpPr>
        <p:spPr>
          <a:xfrm flipH="1">
            <a:off x="770854" y="172632"/>
            <a:ext cx="0" cy="457207"/>
          </a:xfrm>
          <a:prstGeom prst="line">
            <a:avLst/>
          </a:prstGeom>
          <a:ln w="19050">
            <a:solidFill>
              <a:schemeClr val="tx2"/>
            </a:solidFill>
            <a:miter/>
          </a:ln>
        </p:spPr>
        <p:txBody>
          <a:bodyPr lIns="45718" tIns="45718" rIns="45718" bIns="45718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9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1" r:id="rId2"/>
    <p:sldLayoutId id="2147483688" r:id="rId3"/>
    <p:sldLayoutId id="2147483718" r:id="rId4"/>
    <p:sldLayoutId id="2147483719" r:id="rId5"/>
    <p:sldLayoutId id="2147483690" r:id="rId6"/>
    <p:sldLayoutId id="2147483713" r:id="rId7"/>
    <p:sldLayoutId id="2147483714" r:id="rId8"/>
    <p:sldLayoutId id="2147483692" r:id="rId9"/>
    <p:sldLayoutId id="214748372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Courier New" panose="02070309020205020404" pitchFamily="49" charset="0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Calibri" panose="020F0502020204030204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6.salesforce.com/00O0K00000ADj5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6.salesforce.com/00O0K00000ADj5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6.salesforce.com/00O0K00000ADj5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6.salesforce.com/00O0K00000ADj5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Leads Mgmt. Process Review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2018-10-9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07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C808-B790-476B-89F8-4E63BBBD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DE3F32-CFFB-495C-A415-A9B93F45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FADAE-47BD-47EC-8A78-A1702E81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06" y="1413361"/>
            <a:ext cx="8620116" cy="343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Lead Management Process has been running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2 months. This is the review of all the detail process and their current status, mainly include:</a:t>
            </a:r>
          </a:p>
          <a:p>
            <a:r>
              <a:rPr lang="en-US" sz="2000" dirty="0"/>
              <a:t>Summary of the process</a:t>
            </a:r>
          </a:p>
          <a:p>
            <a:r>
              <a:rPr lang="en-US" sz="2000" dirty="0"/>
              <a:t>Lead generation status</a:t>
            </a:r>
          </a:p>
          <a:p>
            <a:r>
              <a:rPr lang="en-US" sz="2000" dirty="0"/>
              <a:t>Lead duplication status</a:t>
            </a:r>
          </a:p>
          <a:p>
            <a:r>
              <a:rPr lang="en-US" sz="2000" dirty="0"/>
              <a:t>Lead qualification status</a:t>
            </a:r>
          </a:p>
        </p:txBody>
      </p:sp>
    </p:spTree>
    <p:extLst>
      <p:ext uri="{BB962C8B-B14F-4D97-AF65-F5344CB8AC3E}">
        <p14:creationId xmlns:p14="http://schemas.microsoft.com/office/powerpoint/2010/main" val="407659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87A3-3CD0-42B2-A990-5036930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of the process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F63F85-3579-4D26-B615-BF2E71C9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EC1B9C-82A0-4E60-B75F-1CAC92E70FA8}"/>
              </a:ext>
            </a:extLst>
          </p:cNvPr>
          <p:cNvGrpSpPr/>
          <p:nvPr/>
        </p:nvGrpSpPr>
        <p:grpSpPr>
          <a:xfrm>
            <a:off x="653515" y="1474516"/>
            <a:ext cx="8598969" cy="2583507"/>
            <a:chOff x="653515" y="1474516"/>
            <a:chExt cx="8598969" cy="258350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32D06FE-A5D0-459C-A7AF-B2B6E71EC44B}"/>
                </a:ext>
              </a:extLst>
            </p:cNvPr>
            <p:cNvGrpSpPr/>
            <p:nvPr/>
          </p:nvGrpSpPr>
          <p:grpSpPr>
            <a:xfrm>
              <a:off x="653515" y="1474516"/>
              <a:ext cx="8598969" cy="2583507"/>
              <a:chOff x="352532" y="2449887"/>
              <a:chExt cx="8598969" cy="2583507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EA8EB19C-7F77-44E4-925B-194DA0E48089}"/>
                  </a:ext>
                </a:extLst>
              </p:cNvPr>
              <p:cNvCxnSpPr/>
              <p:nvPr/>
            </p:nvCxnSpPr>
            <p:spPr>
              <a:xfrm flipV="1">
                <a:off x="4176767" y="3168941"/>
                <a:ext cx="964987" cy="6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DA556AE-58EF-4AE7-B9C3-5CB43C7D13ED}"/>
                  </a:ext>
                </a:extLst>
              </p:cNvPr>
              <p:cNvGrpSpPr/>
              <p:nvPr/>
            </p:nvGrpSpPr>
            <p:grpSpPr>
              <a:xfrm>
                <a:off x="352532" y="2449887"/>
                <a:ext cx="8598969" cy="2583507"/>
                <a:chOff x="352532" y="2449887"/>
                <a:chExt cx="8598969" cy="2583507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BAA577A-0752-4505-9B19-14622557D0C0}"/>
                    </a:ext>
                  </a:extLst>
                </p:cNvPr>
                <p:cNvSpPr/>
                <p:nvPr/>
              </p:nvSpPr>
              <p:spPr>
                <a:xfrm>
                  <a:off x="352532" y="3055995"/>
                  <a:ext cx="1283516" cy="4565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Generation</a:t>
                  </a:r>
                  <a:endParaRPr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BC17D32-84F7-4538-A731-ED82F9B0B336}"/>
                    </a:ext>
                  </a:extLst>
                </p:cNvPr>
                <p:cNvSpPr/>
                <p:nvPr/>
              </p:nvSpPr>
              <p:spPr>
                <a:xfrm>
                  <a:off x="2601035" y="3049702"/>
                  <a:ext cx="1575732" cy="4565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Deduplication</a:t>
                  </a:r>
                  <a:endParaRPr lang="zh-CN" altLang="en-US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B9F75D9-9BD7-4DA0-A250-1D77394FFFF3}"/>
                    </a:ext>
                  </a:extLst>
                </p:cNvPr>
                <p:cNvSpPr/>
                <p:nvPr/>
              </p:nvSpPr>
              <p:spPr>
                <a:xfrm>
                  <a:off x="5141754" y="3049702"/>
                  <a:ext cx="1460382" cy="4565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Qualification</a:t>
                  </a:r>
                  <a:endParaRPr lang="zh-CN" altLang="en-US" dirty="0"/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34FD97FD-DB3F-486F-9317-A3BB23F93A08}"/>
                    </a:ext>
                  </a:extLst>
                </p:cNvPr>
                <p:cNvCxnSpPr>
                  <a:stCxn id="10" idx="3"/>
                  <a:endCxn id="26" idx="1"/>
                </p:cNvCxnSpPr>
                <p:nvPr/>
              </p:nvCxnSpPr>
              <p:spPr>
                <a:xfrm flipV="1">
                  <a:off x="1636048" y="3277998"/>
                  <a:ext cx="964987" cy="6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流程图: 多文档 18">
                  <a:extLst>
                    <a:ext uri="{FF2B5EF4-FFF2-40B4-BE49-F238E27FC236}">
                      <a16:creationId xmlns:a16="http://schemas.microsoft.com/office/drawing/2014/main" id="{9ECF7566-0861-4856-A087-48A59BC17DF9}"/>
                    </a:ext>
                  </a:extLst>
                </p:cNvPr>
                <p:cNvSpPr/>
                <p:nvPr/>
              </p:nvSpPr>
              <p:spPr>
                <a:xfrm>
                  <a:off x="2601035" y="4425496"/>
                  <a:ext cx="1575732" cy="607898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Duplicated Leads</a:t>
                  </a:r>
                  <a:endParaRPr lang="zh-CN" altLang="en-US" dirty="0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73E40647-D6C1-40A2-98BC-DC35E53F8719}"/>
                    </a:ext>
                  </a:extLst>
                </p:cNvPr>
                <p:cNvCxnSpPr>
                  <a:stCxn id="26" idx="2"/>
                </p:cNvCxnSpPr>
                <p:nvPr/>
              </p:nvCxnSpPr>
              <p:spPr>
                <a:xfrm>
                  <a:off x="3388901" y="3506293"/>
                  <a:ext cx="8640" cy="9192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流程图: 多文档 29">
                  <a:extLst>
                    <a:ext uri="{FF2B5EF4-FFF2-40B4-BE49-F238E27FC236}">
                      <a16:creationId xmlns:a16="http://schemas.microsoft.com/office/drawing/2014/main" id="{0AA7A2C3-1BDD-4B17-AEDF-7AF783BB6776}"/>
                    </a:ext>
                  </a:extLst>
                </p:cNvPr>
                <p:cNvSpPr/>
                <p:nvPr/>
              </p:nvSpPr>
              <p:spPr>
                <a:xfrm>
                  <a:off x="7375769" y="2449887"/>
                  <a:ext cx="1575732" cy="607898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Converted Leads</a:t>
                  </a:r>
                  <a:endParaRPr lang="zh-CN" altLang="en-US" dirty="0"/>
                </a:p>
              </p:txBody>
            </p:sp>
            <p:sp>
              <p:nvSpPr>
                <p:cNvPr id="31" name="流程图: 多文档 30">
                  <a:extLst>
                    <a:ext uri="{FF2B5EF4-FFF2-40B4-BE49-F238E27FC236}">
                      <a16:creationId xmlns:a16="http://schemas.microsoft.com/office/drawing/2014/main" id="{0A038D15-821D-421C-B4C6-0D56F49043D5}"/>
                    </a:ext>
                  </a:extLst>
                </p:cNvPr>
                <p:cNvSpPr/>
                <p:nvPr/>
              </p:nvSpPr>
              <p:spPr>
                <a:xfrm>
                  <a:off x="7375769" y="3496267"/>
                  <a:ext cx="1575732" cy="607898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Unqualified  Leads</a:t>
                  </a:r>
                  <a:endParaRPr lang="zh-CN" altLang="en-US" dirty="0"/>
                </a:p>
              </p:txBody>
            </p:sp>
            <p:cxnSp>
              <p:nvCxnSpPr>
                <p:cNvPr id="33" name="连接符: 肘形 32">
                  <a:extLst>
                    <a:ext uri="{FF2B5EF4-FFF2-40B4-BE49-F238E27FC236}">
                      <a16:creationId xmlns:a16="http://schemas.microsoft.com/office/drawing/2014/main" id="{0319FC24-7AC9-4773-A9E2-43A3125E694B}"/>
                    </a:ext>
                  </a:extLst>
                </p:cNvPr>
                <p:cNvCxnSpPr>
                  <a:stCxn id="27" idx="3"/>
                  <a:endCxn id="30" idx="1"/>
                </p:cNvCxnSpPr>
                <p:nvPr/>
              </p:nvCxnSpPr>
              <p:spPr>
                <a:xfrm flipV="1">
                  <a:off x="6602136" y="2753836"/>
                  <a:ext cx="773633" cy="52416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连接符: 肘形 34">
                  <a:extLst>
                    <a:ext uri="{FF2B5EF4-FFF2-40B4-BE49-F238E27FC236}">
                      <a16:creationId xmlns:a16="http://schemas.microsoft.com/office/drawing/2014/main" id="{62FE8448-248C-4423-B2E5-87E14F21B02D}"/>
                    </a:ext>
                  </a:extLst>
                </p:cNvPr>
                <p:cNvCxnSpPr>
                  <a:stCxn id="27" idx="3"/>
                  <a:endCxn id="31" idx="1"/>
                </p:cNvCxnSpPr>
                <p:nvPr/>
              </p:nvCxnSpPr>
              <p:spPr>
                <a:xfrm>
                  <a:off x="6602136" y="3277998"/>
                  <a:ext cx="773633" cy="52221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B6E6A07-2153-4BEE-A0F2-41417930E0EA}"/>
                </a:ext>
              </a:extLst>
            </p:cNvPr>
            <p:cNvCxnSpPr/>
            <p:nvPr/>
          </p:nvCxnSpPr>
          <p:spPr>
            <a:xfrm flipH="1">
              <a:off x="4477750" y="2449585"/>
              <a:ext cx="964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4E3EE2C-0DD0-441F-BE70-8A0A01CF687C}"/>
              </a:ext>
            </a:extLst>
          </p:cNvPr>
          <p:cNvSpPr/>
          <p:nvPr/>
        </p:nvSpPr>
        <p:spPr>
          <a:xfrm>
            <a:off x="6442549" y="3456417"/>
            <a:ext cx="1283516" cy="456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Nurturing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98408ED-B4C4-4937-BAD5-174CC5AC5ED9}"/>
              </a:ext>
            </a:extLst>
          </p:cNvPr>
          <p:cNvCxnSpPr>
            <a:stCxn id="31" idx="2"/>
            <a:endCxn id="20" idx="3"/>
          </p:cNvCxnSpPr>
          <p:nvPr/>
        </p:nvCxnSpPr>
        <p:spPr>
          <a:xfrm rot="5400000">
            <a:off x="7751087" y="3080752"/>
            <a:ext cx="578939" cy="628981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AF76CF8-D5CB-496D-A319-2CD05D9DA767}"/>
              </a:ext>
            </a:extLst>
          </p:cNvPr>
          <p:cNvCxnSpPr>
            <a:stCxn id="20" idx="1"/>
            <a:endCxn id="27" idx="2"/>
          </p:cNvCxnSpPr>
          <p:nvPr/>
        </p:nvCxnSpPr>
        <p:spPr>
          <a:xfrm rot="10800000">
            <a:off x="6172929" y="2530922"/>
            <a:ext cx="269621" cy="11537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E706B5C-EF31-451E-BE9F-8AAE48F2BC4C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3541437" y="1297284"/>
            <a:ext cx="925495" cy="62860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02CC439-44EA-4F53-9CDC-D5319F353EC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02001" y="1148836"/>
            <a:ext cx="570927" cy="925495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FB64B23-A275-4FA1-9529-55A83F8B3B3C}"/>
              </a:ext>
            </a:extLst>
          </p:cNvPr>
          <p:cNvSpPr/>
          <p:nvPr/>
        </p:nvSpPr>
        <p:spPr>
          <a:xfrm>
            <a:off x="4318485" y="926699"/>
            <a:ext cx="1283516" cy="456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Scoring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86F1-632F-404D-86B5-3A55D8FF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0" y="170227"/>
            <a:ext cx="8367948" cy="441398"/>
          </a:xfrm>
        </p:spPr>
        <p:txBody>
          <a:bodyPr/>
          <a:lstStyle/>
          <a:p>
            <a:r>
              <a:rPr lang="en-US" dirty="0"/>
              <a:t>Lead Generation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7B12A8-C1C2-4329-9FF4-5341AACA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22F51A-2830-4617-B322-E5436693FE72}"/>
              </a:ext>
            </a:extLst>
          </p:cNvPr>
          <p:cNvSpPr txBox="1"/>
          <p:nvPr/>
        </p:nvSpPr>
        <p:spPr>
          <a:xfrm>
            <a:off x="520117" y="822121"/>
            <a:ext cx="2835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Entrance: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Inbound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Inbound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After Sales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Social Campaign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Voice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Word of Mouth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WeChat Follower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Manual Upload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Offline Event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Brochure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EC Journey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Weibo 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Toutiao</a:t>
            </a:r>
            <a:r>
              <a:rPr lang="en-US" altLang="zh-CN" dirty="0"/>
              <a:t> 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GDT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Moment Ads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2D2C1E-D80B-4764-818C-DBE4C60B5B48}"/>
              </a:ext>
            </a:extLst>
          </p:cNvPr>
          <p:cNvSpPr txBox="1"/>
          <p:nvPr/>
        </p:nvSpPr>
        <p:spPr>
          <a:xfrm>
            <a:off x="4817538" y="1108745"/>
            <a:ext cx="2835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System Synchronize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Official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B8C3D2"/>
                </a:solidFill>
              </a:rPr>
              <a:t>Moment Ads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 dirty="0" err="1"/>
              <a:t>Charket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WeChat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747A3B-0B40-442B-BFE0-B5AC5B5B3E4D}"/>
              </a:ext>
            </a:extLst>
          </p:cNvPr>
          <p:cNvSpPr txBox="1"/>
          <p:nvPr/>
        </p:nvSpPr>
        <p:spPr>
          <a:xfrm>
            <a:off x="5125672" y="3428999"/>
            <a:ext cx="38673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Social Campaign leads and voice message lead suppose to be upload by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Word of mouth suppose to be information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 err="1"/>
              <a:t>Wechat</a:t>
            </a:r>
            <a:r>
              <a:rPr lang="en-US" altLang="zh-CN" sz="1600" i="1" dirty="0"/>
              <a:t> follower leads suppose to be generated from </a:t>
            </a:r>
            <a:r>
              <a:rPr lang="en-US" altLang="zh-CN" sz="1600" i="1" dirty="0" err="1"/>
              <a:t>chartket</a:t>
            </a:r>
            <a:r>
              <a:rPr lang="en-US" altLang="zh-CN" sz="1600" i="1" dirty="0"/>
              <a:t> or mini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650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B7924-0440-4316-BA11-4B0D131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Lead Generation Status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A7A1A7-827D-4325-A705-02CFE97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98DFC7-2282-4D2D-B665-617506C0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8" y="936594"/>
            <a:ext cx="5396393" cy="43171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88A5DF-D55B-450C-BA88-7455E9B8CE38}"/>
              </a:ext>
            </a:extLst>
          </p:cNvPr>
          <p:cNvSpPr txBox="1"/>
          <p:nvPr/>
        </p:nvSpPr>
        <p:spPr>
          <a:xfrm>
            <a:off x="796954" y="5578678"/>
            <a:ext cx="81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https://ap6.salesforce.com/00O0K00000ADj5y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B8E2FE-4742-4A2A-BD5C-00951B5A598A}"/>
              </a:ext>
            </a:extLst>
          </p:cNvPr>
          <p:cNvSpPr txBox="1"/>
          <p:nvPr/>
        </p:nvSpPr>
        <p:spPr>
          <a:xfrm>
            <a:off x="6367244" y="936594"/>
            <a:ext cx="32968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More than half of the leads are generated by </a:t>
            </a:r>
            <a:r>
              <a:rPr lang="en-US" altLang="zh-CN" sz="1600" i="1" dirty="0" err="1"/>
              <a:t>charket</a:t>
            </a:r>
            <a:r>
              <a:rPr lang="en-US" altLang="zh-CN" sz="1600" i="1" dirty="0"/>
              <a:t>, plus 16% are from Moment ads, almost ¾ leads are from WECHAT.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Only ONE lead in system is from voice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65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D66A5-FEA0-4D5D-BEEA-5B3D32E6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Deduplication Status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ADFE79-84AE-4237-99C7-EC45C6F6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9F5570-9EAF-4710-8C74-41329268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4" y="775766"/>
            <a:ext cx="5364567" cy="45533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3D7B41-EB80-486D-8FA5-9D33821E47EF}"/>
              </a:ext>
            </a:extLst>
          </p:cNvPr>
          <p:cNvSpPr txBox="1"/>
          <p:nvPr/>
        </p:nvSpPr>
        <p:spPr>
          <a:xfrm>
            <a:off x="780176" y="5712902"/>
            <a:ext cx="783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https://ap6.salesforce.com/00O0K00000ADj5o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2E08E-AC10-4641-88D5-8A434029A602}"/>
              </a:ext>
            </a:extLst>
          </p:cNvPr>
          <p:cNvSpPr txBox="1"/>
          <p:nvPr/>
        </p:nvSpPr>
        <p:spPr>
          <a:xfrm>
            <a:off x="6224631" y="775766"/>
            <a:ext cx="3296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Overall</a:t>
            </a:r>
            <a:r>
              <a:rPr lang="en-US" altLang="zh-CN" sz="1600" i="1"/>
              <a:t>, 1,763(4.66</a:t>
            </a:r>
            <a:r>
              <a:rPr lang="en-US" altLang="zh-CN" sz="1600" i="1" dirty="0"/>
              <a:t>%) leads are duplicated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More than 40% </a:t>
            </a:r>
            <a:r>
              <a:rPr lang="en-US" altLang="zh-CN" sz="1600" i="1" dirty="0" err="1"/>
              <a:t>Wechat</a:t>
            </a:r>
            <a:r>
              <a:rPr lang="en-US" altLang="zh-CN" sz="1600" i="1" dirty="0"/>
              <a:t> follower leads are duplicated.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3486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F3CE-B844-414B-8A00-F7B58736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Leads Qualification Status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B613F9-0966-42C7-B209-08267692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CD0FD2-E856-45B2-B723-FA4D50FD3374}"/>
              </a:ext>
            </a:extLst>
          </p:cNvPr>
          <p:cNvSpPr txBox="1"/>
          <p:nvPr/>
        </p:nvSpPr>
        <p:spPr>
          <a:xfrm>
            <a:off x="805343" y="5176006"/>
            <a:ext cx="77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https://ap6.salesforce.com/00O0K00000ADj5K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6045F40-991A-460C-A55A-C082A88D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4" y="1065014"/>
            <a:ext cx="4267026" cy="365759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4B7BA87-250A-4B64-B085-E555B54A8E4C}"/>
              </a:ext>
            </a:extLst>
          </p:cNvPr>
          <p:cNvSpPr txBox="1"/>
          <p:nvPr/>
        </p:nvSpPr>
        <p:spPr>
          <a:xfrm>
            <a:off x="5293454" y="1065014"/>
            <a:ext cx="3296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Overall, convert rate is 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Less than 10% leads are completed follow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More than 23,000 leads are under (waiting) nurturing.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1449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1A076-C9DA-4EE8-92FE-8A3400AE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Leads Convert Status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CCD453-3149-4B54-8DE0-5069567A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01FD81-161B-4BDD-B381-2CCE03FC7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4" y="1065014"/>
            <a:ext cx="4572000" cy="365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B53ABA-AEED-45F2-AAA9-BB29DCAC31B0}"/>
              </a:ext>
            </a:extLst>
          </p:cNvPr>
          <p:cNvSpPr txBox="1"/>
          <p:nvPr/>
        </p:nvSpPr>
        <p:spPr>
          <a:xfrm>
            <a:off x="805343" y="5176006"/>
            <a:ext cx="77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https://ap6.salesforce.com/00O0K00000ADj5K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BD8E96-7262-482D-906A-528395D1B282}"/>
              </a:ext>
            </a:extLst>
          </p:cNvPr>
          <p:cNvSpPr txBox="1"/>
          <p:nvPr/>
        </p:nvSpPr>
        <p:spPr>
          <a:xfrm>
            <a:off x="5654180" y="1065014"/>
            <a:ext cx="329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The 1</a:t>
            </a:r>
            <a:r>
              <a:rPr lang="en-US" altLang="zh-CN" sz="1600" i="1" baseline="30000" dirty="0"/>
              <a:t>st</a:t>
            </a:r>
            <a:r>
              <a:rPr lang="en-US" altLang="zh-CN" sz="1600" i="1" dirty="0"/>
              <a:t> convert rate is from word of mouth, over than 38% leads can be converted to quotation.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3867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E4690-8E9B-4CF4-A36D-7E58DA69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D4B5C5-16D6-461D-AD1C-F187023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6A8-8093-475D-B239-775B5739CC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9EBA-AFA1-45BE-B087-3C090AEC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Leads Sync for more source. e.g. Brochure Request</a:t>
            </a:r>
          </a:p>
          <a:p>
            <a:endParaRPr lang="en-US" altLang="zh-CN" dirty="0"/>
          </a:p>
          <a:p>
            <a:r>
              <a:rPr lang="en-US" altLang="zh-CN" dirty="0"/>
              <a:t>Leads nurturing  process.</a:t>
            </a:r>
          </a:p>
          <a:p>
            <a:endParaRPr lang="en-US" altLang="zh-CN" dirty="0"/>
          </a:p>
          <a:p>
            <a:r>
              <a:rPr lang="en-US" altLang="zh-CN" dirty="0"/>
              <a:t>Standardize end user operation.</a:t>
            </a:r>
          </a:p>
          <a:p>
            <a:endParaRPr lang="en-US" altLang="zh-CN" dirty="0"/>
          </a:p>
          <a:p>
            <a:r>
              <a:rPr lang="en-US" altLang="zh-CN" dirty="0"/>
              <a:t>Leads Scoring.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9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24158</TotalTime>
  <Words>326</Words>
  <Application>Microsoft Office PowerPoint</Application>
  <PresentationFormat>A4 纸张(210x297 毫米)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Calibri Light</vt:lpstr>
      <vt:lpstr>Courier New</vt:lpstr>
      <vt:lpstr>Office Theme</vt:lpstr>
      <vt:lpstr>Leads Mgmt. Process Review</vt:lpstr>
      <vt:lpstr>Summary</vt:lpstr>
      <vt:lpstr>Summary of the process</vt:lpstr>
      <vt:lpstr>Lead Generation</vt:lpstr>
      <vt:lpstr>Lead Generation Status</vt:lpstr>
      <vt:lpstr>Lead Deduplication Status</vt:lpstr>
      <vt:lpstr>Leads Qualification Status</vt:lpstr>
      <vt:lpstr>Leads Convert Status</vt:lpstr>
      <vt:lpstr>To do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Dash</dc:creator>
  <cp:lastModifiedBy>Jiawei Wu</cp:lastModifiedBy>
  <cp:revision>432</cp:revision>
  <dcterms:created xsi:type="dcterms:W3CDTF">2016-02-23T07:05:58Z</dcterms:created>
  <dcterms:modified xsi:type="dcterms:W3CDTF">2018-10-09T02:16:01Z</dcterms:modified>
</cp:coreProperties>
</file>