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0ff282c7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0ff282c7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Conclusiones y Mejoras</a:t>
            </a:r>
            <a:endParaRPr b="1"/>
          </a:p>
          <a:p>
            <a:pPr indent="0" lvl="0" marL="0" rtl="0" algn="l">
              <a:spcBef>
                <a:spcPts val="0"/>
              </a:spcBef>
              <a:spcAft>
                <a:spcPts val="0"/>
              </a:spcAft>
              <a:buNone/>
            </a:pPr>
            <a:r>
              <a:rPr lang="es"/>
              <a:t>-Incluir </a:t>
            </a:r>
            <a:r>
              <a:rPr lang="es"/>
              <a:t>opción</a:t>
            </a:r>
            <a:r>
              <a:rPr lang="es"/>
              <a:t> de mandar fotos y videos por el chat</a:t>
            </a:r>
            <a:endParaRPr/>
          </a:p>
          <a:p>
            <a:pPr indent="0" lvl="0" marL="0" rtl="0" algn="l">
              <a:spcBef>
                <a:spcPts val="0"/>
              </a:spcBef>
              <a:spcAft>
                <a:spcPts val="0"/>
              </a:spcAft>
              <a:buNone/>
            </a:pPr>
            <a:r>
              <a:rPr lang="es"/>
              <a:t>-Incluir coordenadas y ubicacion de los planes a traves del google maps</a:t>
            </a:r>
            <a:endParaRPr/>
          </a:p>
          <a:p>
            <a:pPr indent="0" lvl="0" marL="0" rtl="0" algn="l">
              <a:spcBef>
                <a:spcPts val="0"/>
              </a:spcBef>
              <a:spcAft>
                <a:spcPts val="0"/>
              </a:spcAft>
              <a:buNone/>
            </a:pPr>
            <a:r>
              <a:rPr lang="es"/>
              <a:t>-Incluir fecha de expiracion de un plan</a:t>
            </a:r>
            <a:endParaRPr/>
          </a:p>
          <a:p>
            <a:pPr indent="0" lvl="0" marL="0" rtl="0" algn="l">
              <a:spcBef>
                <a:spcPts val="0"/>
              </a:spcBef>
              <a:spcAft>
                <a:spcPts val="0"/>
              </a:spcAft>
              <a:buNone/>
            </a:pPr>
            <a:r>
              <a:rPr lang="es"/>
              <a:t>-Incluir </a:t>
            </a:r>
            <a:r>
              <a:rPr lang="es"/>
              <a:t>opción</a:t>
            </a:r>
            <a:r>
              <a:rPr lang="es"/>
              <a:t> de salir de un plan</a:t>
            </a:r>
            <a:endParaRPr/>
          </a:p>
          <a:p>
            <a:pPr indent="0" lvl="0" marL="0" rtl="0" algn="l">
              <a:spcBef>
                <a:spcPts val="0"/>
              </a:spcBef>
              <a:spcAft>
                <a:spcPts val="0"/>
              </a:spcAft>
              <a:buNone/>
            </a:pPr>
            <a:r>
              <a:rPr lang="es"/>
              <a:t>-Rehacer una nueva pestaña de creacion de planes</a:t>
            </a:r>
            <a:endParaRPr/>
          </a:p>
          <a:p>
            <a:pPr indent="0" lvl="0" marL="0" rtl="0" algn="l">
              <a:spcBef>
                <a:spcPts val="0"/>
              </a:spcBef>
              <a:spcAft>
                <a:spcPts val="0"/>
              </a:spcAft>
              <a:buNone/>
            </a:pPr>
            <a:r>
              <a:rPr lang="es"/>
              <a:t>-Incluir </a:t>
            </a:r>
            <a:r>
              <a:rPr lang="es"/>
              <a:t>opción</a:t>
            </a:r>
            <a:r>
              <a:rPr lang="es"/>
              <a:t> de borrar mensajes del chat</a:t>
            </a:r>
            <a:endParaRPr/>
          </a:p>
          <a:p>
            <a:pPr indent="0" lvl="0" marL="0" rtl="0" algn="l">
              <a:spcBef>
                <a:spcPts val="0"/>
              </a:spcBef>
              <a:spcAft>
                <a:spcPts val="0"/>
              </a:spcAft>
              <a:buNone/>
            </a:pPr>
            <a:r>
              <a:rPr lang="es"/>
              <a:t>-Incluir </a:t>
            </a:r>
            <a:r>
              <a:rPr lang="es"/>
              <a:t>opción</a:t>
            </a:r>
            <a:r>
              <a:rPr lang="es"/>
              <a:t> de responder mensajes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cea98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cea98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CONCEPTO</a:t>
            </a:r>
            <a:endParaRPr b="1"/>
          </a:p>
          <a:p>
            <a:pPr indent="0" lvl="0" marL="0" rtl="0" algn="l">
              <a:lnSpc>
                <a:spcPct val="130000"/>
              </a:lnSpc>
              <a:spcBef>
                <a:spcPts val="0"/>
              </a:spcBef>
              <a:spcAft>
                <a:spcPts val="0"/>
              </a:spcAft>
              <a:buClr>
                <a:schemeClr val="dk1"/>
              </a:buClr>
              <a:buSzPts val="1100"/>
              <a:buFont typeface="Arial"/>
              <a:buNone/>
            </a:pPr>
            <a:r>
              <a:rPr lang="es">
                <a:solidFill>
                  <a:schemeClr val="dk1"/>
                </a:solidFill>
                <a:latin typeface="Lato"/>
                <a:ea typeface="Lato"/>
                <a:cs typeface="Lato"/>
                <a:sym typeface="Lato"/>
              </a:rPr>
              <a:t>El objetivo de Ágora es tener una aplicación dónde puedes hacer planes con gente que tenga gustos similares a los tuyos. La aplicación propone planes creados por otros usuarios que puedes aceptar o rechazar según tus intereses.</a:t>
            </a:r>
            <a:endParaRPr>
              <a:solidFill>
                <a:schemeClr val="dk1"/>
              </a:solidFill>
              <a:latin typeface="Lato"/>
              <a:ea typeface="Lato"/>
              <a:cs typeface="Lato"/>
              <a:sym typeface="Lato"/>
            </a:endParaRPr>
          </a:p>
          <a:p>
            <a:pPr indent="0" lvl="0" marL="0" rtl="0" algn="l">
              <a:lnSpc>
                <a:spcPct val="130000"/>
              </a:lnSpc>
              <a:spcBef>
                <a:spcPts val="1200"/>
              </a:spcBef>
              <a:spcAft>
                <a:spcPts val="1200"/>
              </a:spcAft>
              <a:buClr>
                <a:schemeClr val="dk1"/>
              </a:buClr>
              <a:buSzPts val="1100"/>
              <a:buFont typeface="Arial"/>
              <a:buNone/>
            </a:pPr>
            <a:r>
              <a:rPr lang="es">
                <a:solidFill>
                  <a:schemeClr val="dk1"/>
                </a:solidFill>
                <a:latin typeface="Lato"/>
                <a:ea typeface="Lato"/>
                <a:cs typeface="Lato"/>
                <a:sym typeface="Lato"/>
              </a:rPr>
              <a:t>Ágora plantea la alternativa a la superficialidad de las aplicaciones de citas por defecto. Los planes son un medio o excusa para un fin, que es conocer gente por sus gustos</a:t>
            </a: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0cea989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0cea989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RESUMEN Y TECNOLOGIAS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s"/>
              <a:t>Tecnologias y Librerias utilizadas:</a:t>
            </a:r>
            <a:endParaRPr/>
          </a:p>
          <a:p>
            <a:pPr indent="0" lvl="0" marL="0" rtl="0" algn="l">
              <a:spcBef>
                <a:spcPts val="0"/>
              </a:spcBef>
              <a:spcAft>
                <a:spcPts val="0"/>
              </a:spcAft>
              <a:buNone/>
            </a:pPr>
            <a:r>
              <a:rPr lang="es"/>
              <a:t>-Android Studio</a:t>
            </a:r>
            <a:endParaRPr/>
          </a:p>
          <a:p>
            <a:pPr indent="0" lvl="0" marL="0" rtl="0" algn="l">
              <a:spcBef>
                <a:spcPts val="0"/>
              </a:spcBef>
              <a:spcAft>
                <a:spcPts val="0"/>
              </a:spcAft>
              <a:buNone/>
            </a:pPr>
            <a:r>
              <a:rPr lang="es"/>
              <a:t>-Firebase</a:t>
            </a:r>
            <a:endParaRPr/>
          </a:p>
          <a:p>
            <a:pPr indent="0" lvl="0" marL="0" rtl="0" algn="l">
              <a:spcBef>
                <a:spcPts val="0"/>
              </a:spcBef>
              <a:spcAft>
                <a:spcPts val="0"/>
              </a:spcAft>
              <a:buNone/>
            </a:pPr>
            <a:r>
              <a:rPr lang="es"/>
              <a:t>-Material Design 3</a:t>
            </a:r>
            <a:endParaRPr/>
          </a:p>
          <a:p>
            <a:pPr indent="0" lvl="0" marL="0" rtl="0" algn="l">
              <a:spcBef>
                <a:spcPts val="0"/>
              </a:spcBef>
              <a:spcAft>
                <a:spcPts val="0"/>
              </a:spcAft>
              <a:buNone/>
            </a:pPr>
            <a:r>
              <a:rPr lang="es"/>
              <a:t>-CardStackView</a:t>
            </a:r>
            <a:endParaRPr/>
          </a:p>
          <a:p>
            <a:pPr indent="0" lvl="0" marL="0" rtl="0" algn="l">
              <a:spcBef>
                <a:spcPts val="0"/>
              </a:spcBef>
              <a:spcAft>
                <a:spcPts val="0"/>
              </a:spcAft>
              <a:buNone/>
            </a:pPr>
            <a:r>
              <a:rPr lang="es"/>
              <a:t>-Circle Image View</a:t>
            </a:r>
            <a:endParaRPr/>
          </a:p>
          <a:p>
            <a:pPr indent="0" lvl="0" marL="0" rtl="0" algn="l">
              <a:spcBef>
                <a:spcPts val="0"/>
              </a:spcBef>
              <a:spcAft>
                <a:spcPts val="0"/>
              </a:spcAft>
              <a:buNone/>
            </a:pPr>
            <a:r>
              <a:rPr lang="es"/>
              <a:t>-Glide</a:t>
            </a:r>
            <a:endParaRPr/>
          </a:p>
          <a:p>
            <a:pPr indent="0" lvl="0" marL="0" rtl="0" algn="l">
              <a:spcBef>
                <a:spcPts val="0"/>
              </a:spcBef>
              <a:spcAft>
                <a:spcPts val="0"/>
              </a:spcAft>
              <a:buNone/>
            </a:pPr>
            <a:r>
              <a:rPr lang="es"/>
              <a:t>-Picasso</a:t>
            </a:r>
            <a:endParaRPr/>
          </a:p>
          <a:p>
            <a:pPr indent="0" lvl="0" marL="0" rtl="0" algn="l">
              <a:spcBef>
                <a:spcPts val="0"/>
              </a:spcBef>
              <a:spcAft>
                <a:spcPts val="0"/>
              </a:spcAft>
              <a:buNone/>
            </a:pPr>
            <a:r>
              <a:rPr lang="es"/>
              <a:t>-Android Image Cropper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Otras Caracteristicas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a:t>
            </a:r>
            <a:r>
              <a:rPr lang="es" sz="1300">
                <a:solidFill>
                  <a:schemeClr val="dk1"/>
                </a:solidFill>
                <a:latin typeface="Lato"/>
                <a:ea typeface="Lato"/>
                <a:cs typeface="Lato"/>
                <a:sym typeface="Lato"/>
              </a:rPr>
              <a:t>Multilenguaje</a:t>
            </a:r>
            <a:endParaRPr>
              <a:solidFill>
                <a:schemeClr val="dk1"/>
              </a:solidFill>
            </a:endParaRPr>
          </a:p>
          <a:p>
            <a:pPr indent="0" lvl="0" marL="0" rtl="0" algn="l">
              <a:spcBef>
                <a:spcPts val="0"/>
              </a:spcBef>
              <a:spcAft>
                <a:spcPts val="0"/>
              </a:spcAft>
              <a:buNone/>
            </a:pPr>
            <a:r>
              <a:rPr lang="es"/>
              <a:t>-Modo claro y oscuro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0c23014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0c23014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REGISTRO CUENTA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-Registro de usuario google y correo</a:t>
            </a:r>
            <a:endParaRPr/>
          </a:p>
          <a:p>
            <a:pPr indent="0" lvl="0" marL="0" rtl="0" algn="l">
              <a:spcBef>
                <a:spcPts val="0"/>
              </a:spcBef>
              <a:spcAft>
                <a:spcPts val="0"/>
              </a:spcAft>
              <a:buNone/>
            </a:pPr>
            <a:r>
              <a:rPr lang="es"/>
              <a:t>-Cambio de Fotografia aleatoria por correo</a:t>
            </a:r>
            <a:endParaRPr/>
          </a:p>
          <a:p>
            <a:pPr indent="0" lvl="0" marL="0" rtl="0" algn="l">
              <a:spcBef>
                <a:spcPts val="0"/>
              </a:spcBef>
              <a:spcAft>
                <a:spcPts val="0"/>
              </a:spcAft>
              <a:buNone/>
            </a:pPr>
            <a:r>
              <a:rPr lang="es"/>
              <a:t>-Seguridad y confirmacion de contraseña</a:t>
            </a:r>
            <a:endParaRPr/>
          </a:p>
          <a:p>
            <a:pPr indent="0" lvl="0" marL="0" rtl="0" algn="l">
              <a:spcBef>
                <a:spcPts val="0"/>
              </a:spcBef>
              <a:spcAft>
                <a:spcPts val="0"/>
              </a:spcAft>
              <a:buNone/>
            </a:pPr>
            <a:r>
              <a:rPr lang="es"/>
              <a:t>-Seleccion de fotografia con edicion de imagen</a:t>
            </a:r>
            <a:endParaRPr/>
          </a:p>
          <a:p>
            <a:pPr indent="0" lvl="0" marL="0" rtl="0" algn="l">
              <a:spcBef>
                <a:spcPts val="0"/>
              </a:spcBef>
              <a:spcAft>
                <a:spcPts val="0"/>
              </a:spcAft>
              <a:buNone/>
            </a:pPr>
            <a:r>
              <a:rPr lang="es"/>
              <a:t>-Fotografia de google automatica</a:t>
            </a:r>
            <a:endParaRPr/>
          </a:p>
          <a:p>
            <a:pPr indent="0" lvl="0" marL="0" rtl="0" algn="l">
              <a:spcBef>
                <a:spcPts val="0"/>
              </a:spcBef>
              <a:spcAft>
                <a:spcPts val="0"/>
              </a:spcAft>
              <a:buNone/>
            </a:pPr>
            <a:r>
              <a:rPr lang="es"/>
              <a:t>-Seleccion de Gustos</a:t>
            </a:r>
            <a:endParaRPr/>
          </a:p>
          <a:p>
            <a:pPr indent="0" lvl="0" marL="0" rtl="0" algn="l">
              <a:spcBef>
                <a:spcPts val="0"/>
              </a:spcBef>
              <a:spcAft>
                <a:spcPts val="0"/>
              </a:spcAft>
              <a:buNone/>
            </a:pPr>
            <a:r>
              <a:rPr lang="es"/>
              <a:t>-Control de edad</a:t>
            </a:r>
            <a:endParaRPr/>
          </a:p>
          <a:p>
            <a:pPr indent="0" lvl="0" marL="0" rtl="0" algn="l">
              <a:spcBef>
                <a:spcPts val="0"/>
              </a:spcBef>
              <a:spcAft>
                <a:spcPts val="0"/>
              </a:spcAft>
              <a:buNone/>
            </a:pPr>
            <a:r>
              <a:rPr lang="es"/>
              <a:t>-Email de Verificacion</a:t>
            </a:r>
            <a:endParaRPr/>
          </a:p>
          <a:p>
            <a:pPr indent="0" lvl="0" marL="0" rtl="0" algn="l">
              <a:spcBef>
                <a:spcPts val="0"/>
              </a:spcBef>
              <a:spcAft>
                <a:spcPts val="0"/>
              </a:spcAft>
              <a:buNone/>
            </a:pPr>
            <a:r>
              <a:rPr lang="es"/>
              <a:t>-No deja registrarse si ya existe cuenta con ese usuario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0ff282c7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0ff282c7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INICIO SESION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-Inicio de </a:t>
            </a:r>
            <a:r>
              <a:rPr lang="es"/>
              <a:t>sesión</a:t>
            </a:r>
            <a:r>
              <a:rPr lang="es"/>
              <a:t> tanto por correo como por google</a:t>
            </a:r>
            <a:endParaRPr/>
          </a:p>
          <a:p>
            <a:pPr indent="0" lvl="0" marL="0" rtl="0" algn="l">
              <a:spcBef>
                <a:spcPts val="0"/>
              </a:spcBef>
              <a:spcAft>
                <a:spcPts val="0"/>
              </a:spcAft>
              <a:buNone/>
            </a:pPr>
            <a:r>
              <a:rPr lang="es"/>
              <a:t>-No deja iniciar </a:t>
            </a:r>
            <a:r>
              <a:rPr lang="es"/>
              <a:t>sesión</a:t>
            </a:r>
            <a:r>
              <a:rPr lang="es"/>
              <a:t> si no existe cuenta o no se ha verificado</a:t>
            </a:r>
            <a:endParaRPr/>
          </a:p>
          <a:p>
            <a:pPr indent="0" lvl="0" marL="0" rtl="0" algn="l">
              <a:spcBef>
                <a:spcPts val="0"/>
              </a:spcBef>
              <a:spcAft>
                <a:spcPts val="0"/>
              </a:spcAft>
              <a:buNone/>
            </a:pPr>
            <a:r>
              <a:rPr lang="es"/>
              <a:t>-Control de contraseña</a:t>
            </a:r>
            <a:endParaRPr/>
          </a:p>
          <a:p>
            <a:pPr indent="0" lvl="0" marL="0" rtl="0" algn="l">
              <a:spcBef>
                <a:spcPts val="0"/>
              </a:spcBef>
              <a:spcAft>
                <a:spcPts val="0"/>
              </a:spcAft>
              <a:buNone/>
            </a:pPr>
            <a:r>
              <a:rPr lang="es"/>
              <a:t>-Cambio de contraseña introduciendo el correo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0ff282c7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0ff282c7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PLANES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-Uso de libreria CardStack View</a:t>
            </a:r>
            <a:endParaRPr/>
          </a:p>
          <a:p>
            <a:pPr indent="0" lvl="0" marL="0" rtl="0" algn="l">
              <a:spcBef>
                <a:spcPts val="0"/>
              </a:spcBef>
              <a:spcAft>
                <a:spcPts val="0"/>
              </a:spcAft>
              <a:buNone/>
            </a:pPr>
            <a:r>
              <a:rPr lang="es"/>
              <a:t>-Creacion total de la apariencia de las tarjetas</a:t>
            </a:r>
            <a:endParaRPr/>
          </a:p>
          <a:p>
            <a:pPr indent="0" lvl="0" marL="0" rtl="0" algn="l">
              <a:spcBef>
                <a:spcPts val="0"/>
              </a:spcBef>
              <a:spcAft>
                <a:spcPts val="0"/>
              </a:spcAft>
              <a:buNone/>
            </a:pPr>
            <a:r>
              <a:rPr lang="es"/>
              <a:t>-Deslizamiento a la izquierda y a la derecha para aceptar o declinar planes</a:t>
            </a:r>
            <a:endParaRPr/>
          </a:p>
          <a:p>
            <a:pPr indent="0" lvl="0" marL="0" rtl="0" algn="l">
              <a:spcBef>
                <a:spcPts val="0"/>
              </a:spcBef>
              <a:spcAft>
                <a:spcPts val="0"/>
              </a:spcAft>
              <a:buClr>
                <a:schemeClr val="dk1"/>
              </a:buClr>
              <a:buSzPts val="1100"/>
              <a:buFont typeface="Arial"/>
              <a:buNone/>
            </a:pPr>
            <a:r>
              <a:rPr lang="es">
                <a:solidFill>
                  <a:schemeClr val="dk1"/>
                </a:solidFill>
              </a:rPr>
              <a:t>-Botones para aceptar declinar o pasar planes</a:t>
            </a:r>
            <a:endParaRPr/>
          </a:p>
          <a:p>
            <a:pPr indent="0" lvl="0" marL="0" rtl="0" algn="l">
              <a:spcBef>
                <a:spcPts val="0"/>
              </a:spcBef>
              <a:spcAft>
                <a:spcPts val="0"/>
              </a:spcAft>
              <a:buNone/>
            </a:pPr>
            <a:r>
              <a:rPr lang="es"/>
              <a:t>-Informacion de plan mateniendo sobre el</a:t>
            </a:r>
            <a:endParaRPr/>
          </a:p>
          <a:p>
            <a:pPr indent="0" lvl="0" marL="0" rtl="0" algn="l">
              <a:spcBef>
                <a:spcPts val="0"/>
              </a:spcBef>
              <a:spcAft>
                <a:spcPts val="0"/>
              </a:spcAft>
              <a:buNone/>
            </a:pPr>
            <a:r>
              <a:rPr lang="es"/>
              <a:t>-Bloqueo de deslizamiento entre los fragments</a:t>
            </a:r>
            <a:endParaRPr/>
          </a:p>
          <a:p>
            <a:pPr indent="0" lvl="0" marL="0" rtl="0" algn="l">
              <a:spcBef>
                <a:spcPts val="0"/>
              </a:spcBef>
              <a:spcAft>
                <a:spcPts val="0"/>
              </a:spcAft>
              <a:buNone/>
            </a:pPr>
            <a:r>
              <a:rPr lang="es"/>
              <a:t>-Si rechazas un plan no te volvera a salir o si el limite de personas ha llegado al maximo, si pasas un plan te saldra mas adelante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0ff282c7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0ff282c7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CREAR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-Seleccion de imagen de plan con edicion de la misma</a:t>
            </a:r>
            <a:endParaRPr/>
          </a:p>
          <a:p>
            <a:pPr indent="0" lvl="0" marL="0" rtl="0" algn="l">
              <a:spcBef>
                <a:spcPts val="0"/>
              </a:spcBef>
              <a:spcAft>
                <a:spcPts val="0"/>
              </a:spcAft>
              <a:buNone/>
            </a:pPr>
            <a:r>
              <a:rPr lang="es"/>
              <a:t>-Control de campos vacios</a:t>
            </a:r>
            <a:endParaRPr/>
          </a:p>
          <a:p>
            <a:pPr indent="0" lvl="0" marL="0" rtl="0" algn="l">
              <a:spcBef>
                <a:spcPts val="0"/>
              </a:spcBef>
              <a:spcAft>
                <a:spcPts val="0"/>
              </a:spcAft>
              <a:buNone/>
            </a:pPr>
            <a:r>
              <a:rPr lang="es"/>
              <a:t>-Seleccion de gustos mediante chips</a:t>
            </a:r>
            <a:endParaRPr/>
          </a:p>
          <a:p>
            <a:pPr indent="0" lvl="0" marL="0" rtl="0" algn="l">
              <a:spcBef>
                <a:spcPts val="0"/>
              </a:spcBef>
              <a:spcAft>
                <a:spcPts val="0"/>
              </a:spcAft>
              <a:buNone/>
            </a:pPr>
            <a:r>
              <a:rPr lang="es"/>
              <a:t>-Seleccion del numero de personas </a:t>
            </a:r>
            <a:endParaRPr/>
          </a:p>
          <a:p>
            <a:pPr indent="0" lvl="0" marL="0" rtl="0" algn="l">
              <a:spcBef>
                <a:spcPts val="0"/>
              </a:spcBef>
              <a:spcAft>
                <a:spcPts val="0"/>
              </a:spcAft>
              <a:buNone/>
            </a:pPr>
            <a:r>
              <a:rPr lang="es"/>
              <a:t>-Posibilidad de añadir descripcion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0ff282c7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0ff282c7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PERFIL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t>
            </a:r>
            <a:r>
              <a:rPr lang="es"/>
              <a:t>Visualización</a:t>
            </a:r>
            <a:r>
              <a:rPr lang="es"/>
              <a:t> de perfil y de planes</a:t>
            </a:r>
            <a:endParaRPr/>
          </a:p>
          <a:p>
            <a:pPr indent="0" lvl="0" marL="0" rtl="0" algn="l">
              <a:spcBef>
                <a:spcPts val="0"/>
              </a:spcBef>
              <a:spcAft>
                <a:spcPts val="0"/>
              </a:spcAft>
              <a:buNone/>
            </a:pPr>
            <a:r>
              <a:rPr lang="es"/>
              <a:t>-</a:t>
            </a:r>
            <a:r>
              <a:rPr lang="es"/>
              <a:t>Edición</a:t>
            </a:r>
            <a:r>
              <a:rPr lang="es"/>
              <a:t> de Perfil y de Planes</a:t>
            </a:r>
            <a:endParaRPr/>
          </a:p>
          <a:p>
            <a:pPr indent="0" lvl="0" marL="0" rtl="0" algn="l">
              <a:spcBef>
                <a:spcPts val="0"/>
              </a:spcBef>
              <a:spcAft>
                <a:spcPts val="0"/>
              </a:spcAft>
              <a:buNone/>
            </a:pPr>
            <a:r>
              <a:rPr lang="es"/>
              <a:t>-</a:t>
            </a:r>
            <a:r>
              <a:rPr lang="es"/>
              <a:t>Eliminación</a:t>
            </a:r>
            <a:r>
              <a:rPr lang="es"/>
              <a:t> de Plan y del propio perfil</a:t>
            </a:r>
            <a:endParaRPr/>
          </a:p>
          <a:p>
            <a:pPr indent="0" lvl="0" marL="0" rtl="0" algn="l">
              <a:spcBef>
                <a:spcPts val="0"/>
              </a:spcBef>
              <a:spcAft>
                <a:spcPts val="0"/>
              </a:spcAft>
              <a:buNone/>
            </a:pPr>
            <a:r>
              <a:rPr lang="es"/>
              <a:t>-</a:t>
            </a:r>
            <a:r>
              <a:rPr lang="es"/>
              <a:t>Opción</a:t>
            </a:r>
            <a:r>
              <a:rPr lang="es"/>
              <a:t> a salir de la cuenta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0ff282c7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0ff282c7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CHAT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-Cambio en tiempo real de la posicion de chat</a:t>
            </a:r>
            <a:endParaRPr/>
          </a:p>
          <a:p>
            <a:pPr indent="0" lvl="0" marL="0" rtl="0" algn="l">
              <a:spcBef>
                <a:spcPts val="0"/>
              </a:spcBef>
              <a:spcAft>
                <a:spcPts val="0"/>
              </a:spcAft>
              <a:buNone/>
            </a:pPr>
            <a:r>
              <a:rPr lang="es"/>
              <a:t>-Mensajes pendientes en un chat</a:t>
            </a:r>
            <a:endParaRPr/>
          </a:p>
          <a:p>
            <a:pPr indent="0" lvl="0" marL="0" rtl="0" algn="l">
              <a:spcBef>
                <a:spcPts val="0"/>
              </a:spcBef>
              <a:spcAft>
                <a:spcPts val="0"/>
              </a:spcAft>
              <a:buNone/>
            </a:pPr>
            <a:r>
              <a:rPr lang="es"/>
              <a:t>-</a:t>
            </a:r>
            <a:r>
              <a:rPr lang="es"/>
              <a:t>Opción</a:t>
            </a:r>
            <a:r>
              <a:rPr lang="es"/>
              <a:t> ver fotografia</a:t>
            </a:r>
            <a:endParaRPr/>
          </a:p>
          <a:p>
            <a:pPr indent="0" lvl="0" marL="0" rtl="0" algn="l">
              <a:spcBef>
                <a:spcPts val="0"/>
              </a:spcBef>
              <a:spcAft>
                <a:spcPts val="0"/>
              </a:spcAft>
              <a:buNone/>
            </a:pPr>
            <a:r>
              <a:rPr lang="es"/>
              <a:t>-Entrada de mensajes en tiempo real</a:t>
            </a:r>
            <a:endParaRPr/>
          </a:p>
          <a:p>
            <a:pPr indent="0" lvl="0" marL="0" rtl="0" algn="l">
              <a:spcBef>
                <a:spcPts val="0"/>
              </a:spcBef>
              <a:spcAft>
                <a:spcPts val="0"/>
              </a:spcAft>
              <a:buNone/>
            </a:pPr>
            <a:r>
              <a:rPr lang="es"/>
              <a:t>-Informacion de Chat y Participantes</a:t>
            </a:r>
            <a:endParaRPr/>
          </a:p>
          <a:p>
            <a:pPr indent="0" lvl="0" marL="0" rtl="0" algn="l">
              <a:spcBef>
                <a:spcPts val="0"/>
              </a:spcBef>
              <a:spcAft>
                <a:spcPts val="0"/>
              </a:spcAft>
              <a:buNone/>
            </a:pPr>
            <a:r>
              <a:rPr lang="es"/>
              <a:t>-Envio en tiempo real de mensajes</a:t>
            </a:r>
            <a:endParaRPr/>
          </a:p>
          <a:p>
            <a:pPr indent="0" lvl="0" marL="0" rtl="0" algn="l">
              <a:spcBef>
                <a:spcPts val="0"/>
              </a:spcBef>
              <a:spcAft>
                <a:spcPts val="0"/>
              </a:spcAft>
              <a:buNone/>
            </a:pPr>
            <a:r>
              <a:rPr lang="es"/>
              <a:t>-Control de dia y hora de los mensajes</a:t>
            </a:r>
            <a:endParaRPr/>
          </a:p>
          <a:p>
            <a:pPr indent="0" lvl="0" marL="0" rtl="0" algn="l">
              <a:spcBef>
                <a:spcPts val="0"/>
              </a:spcBef>
              <a:spcAft>
                <a:spcPts val="0"/>
              </a:spcAft>
              <a:buNone/>
            </a:pPr>
            <a:r>
              <a:rPr lang="es"/>
              <a:t>-Notificaciones de Chat y aplicacion por usuario y chat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drive.google.com/file/d/1uh7Ln1o5nz1koHAi1E11NJsQeygQHE3q/view" TargetMode="External"/><Relationship Id="rId4" Type="http://schemas.openxmlformats.org/officeDocument/2006/relationships/image" Target="../media/image9.jp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drive.google.com/file/d/1bN8f3soSNLCdYUWDGc6KEqs3g__bsXqb/view" TargetMode="External"/><Relationship Id="rId4" Type="http://schemas.openxmlformats.org/officeDocument/2006/relationships/image" Target="../media/image1.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drive.google.com/file/d/1XXBSOEFZXVJ6RaXfC8D9qv384S2NHQxp/view" TargetMode="External"/><Relationship Id="rId4" Type="http://schemas.openxmlformats.org/officeDocument/2006/relationships/image" Target="../media/image8.jp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drive.google.com/file/d/1yw2Gx5pZduMWnpiA0egvqvZsIcNAQna3/view" TargetMode="External"/><Relationship Id="rId4" Type="http://schemas.openxmlformats.org/officeDocument/2006/relationships/image" Target="../media/image2.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QH9oolRXWEPG8wmHYN1Kxh0Va3eYU00T/view" TargetMode="External"/><Relationship Id="rId4" Type="http://schemas.openxmlformats.org/officeDocument/2006/relationships/image" Target="../media/image3.jp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drive.google.com/file/d/1XIxcN8iGfIN-pOtCcIZ5jLQerkoo60M0/view" TargetMode="External"/><Relationship Id="rId4" Type="http://schemas.openxmlformats.org/officeDocument/2006/relationships/image" Target="../media/image7.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9600"/>
              <a:t>Á</a:t>
            </a:r>
            <a:r>
              <a:rPr lang="es" sz="9600"/>
              <a:t>gora</a:t>
            </a:r>
            <a:endParaRPr sz="9600"/>
          </a:p>
        </p:txBody>
      </p:sp>
      <p:sp>
        <p:nvSpPr>
          <p:cNvPr id="135" name="Google Shape;135;p13"/>
          <p:cNvSpPr txBox="1"/>
          <p:nvPr>
            <p:ph idx="1" type="subTitle"/>
          </p:nvPr>
        </p:nvSpPr>
        <p:spPr>
          <a:xfrm>
            <a:off x="5946450" y="3346050"/>
            <a:ext cx="2608200" cy="982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688"/>
              <a:buNone/>
            </a:pPr>
            <a:r>
              <a:rPr lang="es" sz="1512"/>
              <a:t>DAM 2021-2022</a:t>
            </a:r>
            <a:endParaRPr sz="1512"/>
          </a:p>
          <a:p>
            <a:pPr indent="0" lvl="0" marL="0" rtl="0" algn="l">
              <a:lnSpc>
                <a:spcPct val="130000"/>
              </a:lnSpc>
              <a:spcBef>
                <a:spcPts val="0"/>
              </a:spcBef>
              <a:spcAft>
                <a:spcPts val="0"/>
              </a:spcAft>
              <a:buSzPts val="688"/>
              <a:buNone/>
            </a:pPr>
            <a:r>
              <a:rPr lang="es" sz="1512"/>
              <a:t>I.E.S. Virgen de la Paloma</a:t>
            </a:r>
            <a:endParaRPr sz="1512"/>
          </a:p>
          <a:p>
            <a:pPr indent="0" lvl="0" marL="0" rtl="0" algn="l">
              <a:lnSpc>
                <a:spcPct val="130000"/>
              </a:lnSpc>
              <a:spcBef>
                <a:spcPts val="0"/>
              </a:spcBef>
              <a:spcAft>
                <a:spcPts val="0"/>
              </a:spcAft>
              <a:buSzPts val="688"/>
              <a:buNone/>
            </a:pPr>
            <a:r>
              <a:rPr lang="es" sz="1512"/>
              <a:t>Alejandro Sánchez Torres</a:t>
            </a:r>
            <a:endParaRPr sz="15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866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300"/>
              <a:t>Conclusions and Improvements</a:t>
            </a:r>
            <a:endParaRPr sz="3300"/>
          </a:p>
        </p:txBody>
      </p:sp>
      <p:sp>
        <p:nvSpPr>
          <p:cNvPr id="206" name="Google Shape;206;p22"/>
          <p:cNvSpPr txBox="1"/>
          <p:nvPr>
            <p:ph idx="1" type="body"/>
          </p:nvPr>
        </p:nvSpPr>
        <p:spPr>
          <a:xfrm>
            <a:off x="1297500" y="1567550"/>
            <a:ext cx="7038900" cy="1107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sz="1500"/>
              <a:t>The conclusion of the application development and what was learned is the complexity of having a good, clear, and clean organization.</a:t>
            </a:r>
            <a:endParaRPr sz="1500"/>
          </a:p>
        </p:txBody>
      </p:sp>
      <p:sp>
        <p:nvSpPr>
          <p:cNvPr id="207" name="Google Shape;207;p22"/>
          <p:cNvSpPr txBox="1"/>
          <p:nvPr/>
        </p:nvSpPr>
        <p:spPr>
          <a:xfrm>
            <a:off x="5195975" y="2735450"/>
            <a:ext cx="35124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Redesign the create plans tab</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delete chat messages</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reply to messages</a:t>
            </a:r>
            <a:endParaRPr sz="1500">
              <a:solidFill>
                <a:schemeClr val="lt1"/>
              </a:solidFill>
              <a:latin typeface="Lato"/>
              <a:ea typeface="Lato"/>
              <a:cs typeface="Lato"/>
              <a:sym typeface="Lato"/>
            </a:endParaRPr>
          </a:p>
        </p:txBody>
      </p:sp>
      <p:sp>
        <p:nvSpPr>
          <p:cNvPr id="208" name="Google Shape;208;p22"/>
          <p:cNvSpPr txBox="1"/>
          <p:nvPr/>
        </p:nvSpPr>
        <p:spPr>
          <a:xfrm>
            <a:off x="281375" y="2735450"/>
            <a:ext cx="49146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send photos and videos through the chat</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coordinates and location of plans through Google Maps</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an expiration date for a plan</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leave a plan</a:t>
            </a:r>
            <a:endParaRPr sz="1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800"/>
              <a:t>Concept</a:t>
            </a:r>
            <a:endParaRPr sz="4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None/>
            </a:pPr>
            <a:r>
              <a:rPr lang="es" sz="1500"/>
              <a:t>The objective of Ágora is to have an application where you can make plans with people who have similar interests to yours. The application proposes plans created by other users that you can accept or reject according to your interests. </a:t>
            </a:r>
            <a:endParaRPr sz="1500"/>
          </a:p>
          <a:p>
            <a:pPr indent="0" lvl="0" marL="0" rtl="0" algn="l">
              <a:lnSpc>
                <a:spcPct val="130000"/>
              </a:lnSpc>
              <a:spcBef>
                <a:spcPts val="1200"/>
              </a:spcBef>
              <a:spcAft>
                <a:spcPts val="0"/>
              </a:spcAft>
              <a:buNone/>
            </a:pPr>
            <a:r>
              <a:rPr lang="es" sz="1500"/>
              <a:t>Ágora offers an alternative to the superficiality of default dating applications. The plans are a means or excuse for an end, which is to meet people based on their interests.</a:t>
            </a:r>
            <a:endParaRPr sz="2492"/>
          </a:p>
          <a:p>
            <a:pPr indent="0" lvl="0" marL="0" rtl="0" algn="l">
              <a:lnSpc>
                <a:spcPct val="130000"/>
              </a:lnSpc>
              <a:spcBef>
                <a:spcPts val="1200"/>
              </a:spcBef>
              <a:spcAft>
                <a:spcPts val="0"/>
              </a:spcAft>
              <a:buNone/>
            </a:pPr>
            <a:r>
              <a:t/>
            </a:r>
            <a:endParaRPr sz="1500"/>
          </a:p>
          <a:p>
            <a:pPr indent="0" lvl="0" marL="0" rtl="0" algn="l">
              <a:lnSpc>
                <a:spcPct val="130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Overview and Technologies</a:t>
            </a:r>
            <a:endParaRPr sz="3600"/>
          </a:p>
        </p:txBody>
      </p:sp>
      <p:sp>
        <p:nvSpPr>
          <p:cNvPr id="147" name="Google Shape;147;p15"/>
          <p:cNvSpPr txBox="1"/>
          <p:nvPr>
            <p:ph idx="1" type="body"/>
          </p:nvPr>
        </p:nvSpPr>
        <p:spPr>
          <a:xfrm>
            <a:off x="1297500" y="1567625"/>
            <a:ext cx="7038900" cy="1379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00"/>
              <a:t>Ágora is an application created in Android Studio. It consists of a registration and login screen and a ViewPager with four tabs: Plans, Create Plans, Profile, and Chat.</a:t>
            </a:r>
            <a:endParaRPr sz="1500"/>
          </a:p>
          <a:p>
            <a:pPr indent="0" lvl="0" marL="457200" rtl="0" algn="l">
              <a:spcBef>
                <a:spcPts val="1200"/>
              </a:spcBef>
              <a:spcAft>
                <a:spcPts val="1200"/>
              </a:spcAft>
              <a:buNone/>
            </a:pPr>
            <a:r>
              <a:t/>
            </a:r>
            <a:endParaRPr/>
          </a:p>
        </p:txBody>
      </p:sp>
      <p:sp>
        <p:nvSpPr>
          <p:cNvPr id="148" name="Google Shape;148;p15"/>
          <p:cNvSpPr txBox="1"/>
          <p:nvPr/>
        </p:nvSpPr>
        <p:spPr>
          <a:xfrm>
            <a:off x="5940650" y="3747950"/>
            <a:ext cx="27516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Circle Image View</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Glide</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Picasso</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Android image cropper</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CardStackView</a:t>
            </a:r>
            <a:endParaRPr sz="1100">
              <a:solidFill>
                <a:schemeClr val="lt1"/>
              </a:solidFill>
              <a:latin typeface="Lato"/>
              <a:ea typeface="Lato"/>
              <a:cs typeface="Lato"/>
              <a:sym typeface="Lato"/>
            </a:endParaRPr>
          </a:p>
        </p:txBody>
      </p:sp>
      <p:sp>
        <p:nvSpPr>
          <p:cNvPr id="149" name="Google Shape;149;p15"/>
          <p:cNvSpPr txBox="1"/>
          <p:nvPr/>
        </p:nvSpPr>
        <p:spPr>
          <a:xfrm>
            <a:off x="1297500" y="4265750"/>
            <a:ext cx="27516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Multilanguage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Light and dark mode</a:t>
            </a:r>
            <a:endParaRPr sz="1300">
              <a:solidFill>
                <a:schemeClr val="lt1"/>
              </a:solidFill>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2667875" y="2618025"/>
            <a:ext cx="914100" cy="914100"/>
          </a:xfrm>
          <a:prstGeom prst="rect">
            <a:avLst/>
          </a:prstGeom>
          <a:noFill/>
          <a:ln>
            <a:noFill/>
          </a:ln>
        </p:spPr>
      </p:pic>
      <p:pic>
        <p:nvPicPr>
          <p:cNvPr id="151" name="Google Shape;151;p15"/>
          <p:cNvPicPr preferRelativeResize="0"/>
          <p:nvPr/>
        </p:nvPicPr>
        <p:blipFill>
          <a:blip r:embed="rId4">
            <a:alphaModFix/>
          </a:blip>
          <a:stretch>
            <a:fillRect/>
          </a:stretch>
        </p:blipFill>
        <p:spPr>
          <a:xfrm>
            <a:off x="4114800" y="2617875"/>
            <a:ext cx="914400" cy="914400"/>
          </a:xfrm>
          <a:prstGeom prst="rect">
            <a:avLst/>
          </a:prstGeom>
          <a:noFill/>
          <a:ln>
            <a:noFill/>
          </a:ln>
        </p:spPr>
      </p:pic>
      <p:pic>
        <p:nvPicPr>
          <p:cNvPr id="152" name="Google Shape;152;p15"/>
          <p:cNvPicPr preferRelativeResize="0"/>
          <p:nvPr/>
        </p:nvPicPr>
        <p:blipFill>
          <a:blip r:embed="rId5">
            <a:alphaModFix/>
          </a:blip>
          <a:stretch>
            <a:fillRect/>
          </a:stretch>
        </p:blipFill>
        <p:spPr>
          <a:xfrm>
            <a:off x="5562025" y="2617875"/>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6" title="Creacion de cuenta.mp4">
            <a:hlinkClick r:id="rId3"/>
          </p:cNvPr>
          <p:cNvPicPr preferRelativeResize="0"/>
          <p:nvPr/>
        </p:nvPicPr>
        <p:blipFill>
          <a:blip r:embed="rId4">
            <a:alphaModFix/>
          </a:blip>
          <a:stretch>
            <a:fillRect/>
          </a:stretch>
        </p:blipFill>
        <p:spPr>
          <a:xfrm>
            <a:off x="6178600" y="350913"/>
            <a:ext cx="2090200" cy="4441675"/>
          </a:xfrm>
          <a:prstGeom prst="rect">
            <a:avLst/>
          </a:prstGeom>
          <a:noFill/>
          <a:ln>
            <a:noFill/>
          </a:ln>
        </p:spPr>
      </p:pic>
      <p:sp>
        <p:nvSpPr>
          <p:cNvPr id="158" name="Google Shape;158;p16"/>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t>Account</a:t>
            </a:r>
            <a:r>
              <a:rPr lang="es" sz="1500">
                <a:latin typeface="Lato"/>
                <a:ea typeface="Lato"/>
                <a:cs typeface="Lato"/>
                <a:sym typeface="Lato"/>
              </a:rPr>
              <a:t> </a:t>
            </a:r>
            <a:r>
              <a:rPr lang="es"/>
              <a:t>Registration</a:t>
            </a:r>
            <a:endParaRPr sz="1500">
              <a:latin typeface="Lato"/>
              <a:ea typeface="Lato"/>
              <a:cs typeface="Lato"/>
              <a:sym typeface="Lato"/>
            </a:endParaRPr>
          </a:p>
          <a:p>
            <a:pPr indent="0" lvl="0" marL="0" marR="0" rtl="0" algn="l">
              <a:lnSpc>
                <a:spcPct val="130000"/>
              </a:lnSpc>
              <a:spcBef>
                <a:spcPts val="200"/>
              </a:spcBef>
              <a:spcAft>
                <a:spcPts val="200"/>
              </a:spcAft>
              <a:buNone/>
            </a:pPr>
            <a:r>
              <a:t/>
            </a:r>
            <a:endParaRPr sz="1500">
              <a:latin typeface="Lato"/>
              <a:ea typeface="Lato"/>
              <a:cs typeface="Lato"/>
              <a:sym typeface="Lato"/>
            </a:endParaRPr>
          </a:p>
        </p:txBody>
      </p:sp>
      <p:sp>
        <p:nvSpPr>
          <p:cNvPr id="159" name="Google Shape;159;p16"/>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Creation of an account using an email address or Google account</a:t>
            </a:r>
            <a:endParaRPr sz="1500"/>
          </a:p>
          <a:p>
            <a:pPr indent="-323850" lvl="0" marL="457200" marR="0" rtl="0" algn="l">
              <a:lnSpc>
                <a:spcPct val="130000"/>
              </a:lnSpc>
              <a:spcBef>
                <a:spcPts val="200"/>
              </a:spcBef>
              <a:spcAft>
                <a:spcPts val="0"/>
              </a:spcAft>
              <a:buSzPts val="1500"/>
              <a:buChar char="●"/>
            </a:pPr>
            <a:r>
              <a:rPr lang="es" sz="1500"/>
              <a:t>Selection of profile photo</a:t>
            </a:r>
            <a:endParaRPr sz="1500"/>
          </a:p>
          <a:p>
            <a:pPr indent="-323850" lvl="0" marL="457200" marR="0" rtl="0" algn="l">
              <a:lnSpc>
                <a:spcPct val="130000"/>
              </a:lnSpc>
              <a:spcBef>
                <a:spcPts val="200"/>
              </a:spcBef>
              <a:spcAft>
                <a:spcPts val="0"/>
              </a:spcAft>
              <a:buSzPts val="1500"/>
              <a:buChar char="●"/>
            </a:pPr>
            <a:r>
              <a:rPr lang="es" sz="1500"/>
              <a:t>Selection of date of birth and age control</a:t>
            </a:r>
            <a:endParaRPr sz="1500"/>
          </a:p>
          <a:p>
            <a:pPr indent="-323850" lvl="0" marL="457200" marR="0" rtl="0" algn="l">
              <a:lnSpc>
                <a:spcPct val="130000"/>
              </a:lnSpc>
              <a:spcBef>
                <a:spcPts val="200"/>
              </a:spcBef>
              <a:spcAft>
                <a:spcPts val="0"/>
              </a:spcAft>
              <a:buSzPts val="1500"/>
              <a:buChar char="●"/>
            </a:pPr>
            <a:r>
              <a:rPr lang="es" sz="1500"/>
              <a:t>Selection of interests through chips</a:t>
            </a:r>
            <a:endParaRPr sz="1500"/>
          </a:p>
          <a:p>
            <a:pPr indent="-323850" lvl="0" marL="457200" marR="0" rtl="0" algn="l">
              <a:lnSpc>
                <a:spcPct val="130000"/>
              </a:lnSpc>
              <a:spcBef>
                <a:spcPts val="200"/>
              </a:spcBef>
              <a:spcAft>
                <a:spcPts val="200"/>
              </a:spcAft>
              <a:buSzPts val="1500"/>
              <a:buChar char="●"/>
            </a:pPr>
            <a:r>
              <a:rPr lang="es" sz="1500"/>
              <a:t>Email verification</a:t>
            </a:r>
            <a:endParaRPr sz="1500"/>
          </a:p>
        </p:txBody>
      </p:sp>
      <p:pic>
        <p:nvPicPr>
          <p:cNvPr id="160" name="Google Shape;160;p16"/>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Login</a:t>
            </a:r>
            <a:endParaRPr/>
          </a:p>
        </p:txBody>
      </p:sp>
      <p:sp>
        <p:nvSpPr>
          <p:cNvPr id="166" name="Google Shape;166;p17"/>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Login using an email address or Google account</a:t>
            </a:r>
            <a:endParaRPr sz="1500"/>
          </a:p>
          <a:p>
            <a:pPr indent="-323850" lvl="0" marL="457200" marR="0" rtl="0" algn="l">
              <a:lnSpc>
                <a:spcPct val="130000"/>
              </a:lnSpc>
              <a:spcBef>
                <a:spcPts val="200"/>
              </a:spcBef>
              <a:spcAft>
                <a:spcPts val="0"/>
              </a:spcAft>
              <a:buSzPts val="1500"/>
              <a:buChar char="●"/>
            </a:pPr>
            <a:r>
              <a:rPr lang="es" sz="1500"/>
              <a:t>Login control</a:t>
            </a:r>
            <a:endParaRPr sz="1500"/>
          </a:p>
          <a:p>
            <a:pPr indent="-323850" lvl="0" marL="457200" marR="0" rtl="0" algn="l">
              <a:lnSpc>
                <a:spcPct val="130000"/>
              </a:lnSpc>
              <a:spcBef>
                <a:spcPts val="200"/>
              </a:spcBef>
              <a:spcAft>
                <a:spcPts val="0"/>
              </a:spcAft>
              <a:buSzPts val="1500"/>
              <a:buChar char="●"/>
            </a:pPr>
            <a:r>
              <a:rPr lang="es" sz="1500"/>
              <a:t>Password control</a:t>
            </a:r>
            <a:endParaRPr sz="1500"/>
          </a:p>
          <a:p>
            <a:pPr indent="-323850" lvl="0" marL="457200" marR="0" rtl="0" algn="l">
              <a:lnSpc>
                <a:spcPct val="130000"/>
              </a:lnSpc>
              <a:spcBef>
                <a:spcPts val="200"/>
              </a:spcBef>
              <a:spcAft>
                <a:spcPts val="200"/>
              </a:spcAft>
              <a:buSzPts val="1500"/>
              <a:buChar char="●"/>
            </a:pPr>
            <a:r>
              <a:rPr lang="es" sz="1500"/>
              <a:t>Password change</a:t>
            </a:r>
            <a:endParaRPr sz="1500"/>
          </a:p>
        </p:txBody>
      </p:sp>
      <p:pic>
        <p:nvPicPr>
          <p:cNvPr id="167" name="Google Shape;167;p17" title="Inicio de sesión con correo.mp4">
            <a:hlinkClick r:id="rId3"/>
          </p:cNvPr>
          <p:cNvPicPr preferRelativeResize="0"/>
          <p:nvPr/>
        </p:nvPicPr>
        <p:blipFill>
          <a:blip r:embed="rId4">
            <a:alphaModFix/>
          </a:blip>
          <a:stretch>
            <a:fillRect/>
          </a:stretch>
        </p:blipFill>
        <p:spPr>
          <a:xfrm>
            <a:off x="6177600" y="350550"/>
            <a:ext cx="2091600" cy="4442399"/>
          </a:xfrm>
          <a:prstGeom prst="rect">
            <a:avLst/>
          </a:prstGeom>
          <a:noFill/>
          <a:ln>
            <a:noFill/>
          </a:ln>
        </p:spPr>
      </p:pic>
      <p:pic>
        <p:nvPicPr>
          <p:cNvPr id="168" name="Google Shape;168;p17"/>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Plans</a:t>
            </a:r>
            <a:endParaRPr/>
          </a:p>
        </p:txBody>
      </p:sp>
      <p:sp>
        <p:nvSpPr>
          <p:cNvPr id="174" name="Google Shape;174;p18"/>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Swipe to accept or decline plans</a:t>
            </a:r>
            <a:endParaRPr sz="1500"/>
          </a:p>
          <a:p>
            <a:pPr indent="-323850" lvl="0" marL="457200" marR="0" rtl="0" algn="l">
              <a:lnSpc>
                <a:spcPct val="130000"/>
              </a:lnSpc>
              <a:spcBef>
                <a:spcPts val="200"/>
              </a:spcBef>
              <a:spcAft>
                <a:spcPts val="0"/>
              </a:spcAft>
              <a:buSzPts val="1500"/>
              <a:buChar char="●"/>
            </a:pPr>
            <a:r>
              <a:rPr lang="es" sz="1500"/>
              <a:t>Hold down on a plan to view its full information</a:t>
            </a:r>
            <a:endParaRPr sz="1500"/>
          </a:p>
          <a:p>
            <a:pPr indent="-323850" lvl="0" marL="457200" marR="0" rtl="0" algn="l">
              <a:lnSpc>
                <a:spcPct val="130000"/>
              </a:lnSpc>
              <a:spcBef>
                <a:spcPts val="200"/>
              </a:spcBef>
              <a:spcAft>
                <a:spcPts val="200"/>
              </a:spcAft>
              <a:buSzPts val="1500"/>
              <a:buChar char="●"/>
            </a:pPr>
            <a:r>
              <a:rPr lang="es" sz="1500"/>
              <a:t>Buttons to accept, decline, or skip a plan</a:t>
            </a:r>
            <a:endParaRPr/>
          </a:p>
        </p:txBody>
      </p:sp>
      <p:pic>
        <p:nvPicPr>
          <p:cNvPr id="175" name="Google Shape;175;p18" title="Pestaña Planes.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76" name="Google Shape;176;p18"/>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Create Plan</a:t>
            </a:r>
            <a:endParaRPr/>
          </a:p>
        </p:txBody>
      </p:sp>
      <p:sp>
        <p:nvSpPr>
          <p:cNvPr id="182" name="Google Shape;182;p19"/>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Selection of plan image</a:t>
            </a:r>
            <a:endParaRPr sz="1500"/>
          </a:p>
          <a:p>
            <a:pPr indent="0" lvl="0" marL="457200" marR="0" rtl="0" algn="l">
              <a:lnSpc>
                <a:spcPct val="130000"/>
              </a:lnSpc>
              <a:spcBef>
                <a:spcPts val="200"/>
              </a:spcBef>
              <a:spcAft>
                <a:spcPts val="0"/>
              </a:spcAft>
              <a:buNone/>
            </a:pPr>
            <a:r>
              <a:t/>
            </a:r>
            <a:endParaRPr sz="1500"/>
          </a:p>
          <a:p>
            <a:pPr indent="-323850" lvl="0" marL="457200" marR="0" rtl="0" algn="l">
              <a:lnSpc>
                <a:spcPct val="130000"/>
              </a:lnSpc>
              <a:spcBef>
                <a:spcPts val="200"/>
              </a:spcBef>
              <a:spcAft>
                <a:spcPts val="0"/>
              </a:spcAft>
              <a:buSzPts val="1500"/>
              <a:buChar char="●"/>
            </a:pPr>
            <a:r>
              <a:rPr lang="es" sz="1500"/>
              <a:t>Control for empty fields</a:t>
            </a:r>
            <a:endParaRPr sz="1500"/>
          </a:p>
          <a:p>
            <a:pPr indent="0" lvl="0" marL="457200" marR="0" rtl="0" algn="l">
              <a:lnSpc>
                <a:spcPct val="130000"/>
              </a:lnSpc>
              <a:spcBef>
                <a:spcPts val="200"/>
              </a:spcBef>
              <a:spcAft>
                <a:spcPts val="0"/>
              </a:spcAft>
              <a:buNone/>
            </a:pPr>
            <a:r>
              <a:t/>
            </a:r>
            <a:endParaRPr sz="1500"/>
          </a:p>
          <a:p>
            <a:pPr indent="-323850" lvl="0" marL="457200" marR="0" rtl="0" algn="l">
              <a:lnSpc>
                <a:spcPct val="130000"/>
              </a:lnSpc>
              <a:spcBef>
                <a:spcPts val="200"/>
              </a:spcBef>
              <a:spcAft>
                <a:spcPts val="200"/>
              </a:spcAft>
              <a:buSzPts val="1500"/>
              <a:buChar char="●"/>
            </a:pPr>
            <a:r>
              <a:rPr lang="es" sz="1500"/>
              <a:t>Selection of interests through chips</a:t>
            </a:r>
            <a:endParaRPr sz="1500"/>
          </a:p>
        </p:txBody>
      </p:sp>
      <p:pic>
        <p:nvPicPr>
          <p:cNvPr id="183" name="Google Shape;183;p19" title="Pestana CrearPlan.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84" name="Google Shape;184;p19"/>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Profile</a:t>
            </a:r>
            <a:endParaRPr/>
          </a:p>
        </p:txBody>
      </p:sp>
      <p:sp>
        <p:nvSpPr>
          <p:cNvPr id="190" name="Google Shape;190;p20"/>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Profile and plans display</a:t>
            </a:r>
            <a:endParaRPr sz="1500"/>
          </a:p>
          <a:p>
            <a:pPr indent="-323850" lvl="0" marL="457200" marR="0" rtl="0" algn="l">
              <a:lnSpc>
                <a:spcPct val="130000"/>
              </a:lnSpc>
              <a:spcBef>
                <a:spcPts val="200"/>
              </a:spcBef>
              <a:spcAft>
                <a:spcPts val="0"/>
              </a:spcAft>
              <a:buSzPts val="1500"/>
              <a:buChar char="●"/>
            </a:pPr>
            <a:r>
              <a:rPr lang="es" sz="1500"/>
              <a:t>Complete profile editing and deletion</a:t>
            </a:r>
            <a:endParaRPr sz="1500"/>
          </a:p>
          <a:p>
            <a:pPr indent="-323850" lvl="0" marL="457200" marR="0" rtl="0" algn="l">
              <a:lnSpc>
                <a:spcPct val="130000"/>
              </a:lnSpc>
              <a:spcBef>
                <a:spcPts val="200"/>
              </a:spcBef>
              <a:spcAft>
                <a:spcPts val="0"/>
              </a:spcAft>
              <a:buSzPts val="1500"/>
              <a:buChar char="●"/>
            </a:pPr>
            <a:r>
              <a:rPr lang="es" sz="1500"/>
              <a:t>Logout option</a:t>
            </a:r>
            <a:endParaRPr sz="1500"/>
          </a:p>
          <a:p>
            <a:pPr indent="-323850" lvl="0" marL="457200" marR="0" rtl="0" algn="l">
              <a:lnSpc>
                <a:spcPct val="130000"/>
              </a:lnSpc>
              <a:spcBef>
                <a:spcPts val="200"/>
              </a:spcBef>
              <a:spcAft>
                <a:spcPts val="200"/>
              </a:spcAft>
              <a:buSzPts val="1500"/>
              <a:buChar char="●"/>
            </a:pPr>
            <a:r>
              <a:rPr lang="es" sz="1500"/>
              <a:t>Complete plan editing and deletion</a:t>
            </a:r>
            <a:endParaRPr sz="1500"/>
          </a:p>
        </p:txBody>
      </p:sp>
      <p:pic>
        <p:nvPicPr>
          <p:cNvPr id="191" name="Google Shape;191;p20" title="Pestana Perfil.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92" name="Google Shape;192;p20"/>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Chat</a:t>
            </a:r>
            <a:endParaRPr/>
          </a:p>
        </p:txBody>
      </p:sp>
      <p:sp>
        <p:nvSpPr>
          <p:cNvPr id="198" name="Google Shape;198;p21"/>
          <p:cNvSpPr txBox="1"/>
          <p:nvPr>
            <p:ph idx="1" type="body"/>
          </p:nvPr>
        </p:nvSpPr>
        <p:spPr>
          <a:xfrm>
            <a:off x="1297500" y="1716875"/>
            <a:ext cx="4001700" cy="26427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Real-time chat position change</a:t>
            </a:r>
            <a:endParaRPr sz="1500"/>
          </a:p>
          <a:p>
            <a:pPr indent="-323850" lvl="0" marL="457200" marR="0" rtl="0" algn="l">
              <a:lnSpc>
                <a:spcPct val="130000"/>
              </a:lnSpc>
              <a:spcBef>
                <a:spcPts val="200"/>
              </a:spcBef>
              <a:spcAft>
                <a:spcPts val="0"/>
              </a:spcAft>
              <a:buSzPts val="1500"/>
              <a:buChar char="●"/>
            </a:pPr>
            <a:r>
              <a:rPr lang="es" sz="1500"/>
              <a:t>Chat information and participants</a:t>
            </a:r>
            <a:endParaRPr sz="1500"/>
          </a:p>
          <a:p>
            <a:pPr indent="-323850" lvl="0" marL="457200" marR="0" rtl="0" algn="l">
              <a:lnSpc>
                <a:spcPct val="130000"/>
              </a:lnSpc>
              <a:spcBef>
                <a:spcPts val="200"/>
              </a:spcBef>
              <a:spcAft>
                <a:spcPts val="0"/>
              </a:spcAft>
              <a:buSzPts val="1500"/>
              <a:buChar char="●"/>
            </a:pPr>
            <a:r>
              <a:rPr lang="es" sz="1500"/>
              <a:t>Real-time sending and arrival of messages</a:t>
            </a:r>
            <a:endParaRPr sz="1500"/>
          </a:p>
          <a:p>
            <a:pPr indent="-323850" lvl="0" marL="457200" marR="0" rtl="0" algn="l">
              <a:lnSpc>
                <a:spcPct val="130000"/>
              </a:lnSpc>
              <a:spcBef>
                <a:spcPts val="200"/>
              </a:spcBef>
              <a:spcAft>
                <a:spcPts val="0"/>
              </a:spcAft>
              <a:buSzPts val="1500"/>
              <a:buChar char="●"/>
            </a:pPr>
            <a:r>
              <a:rPr lang="es" sz="1500"/>
              <a:t>Message date and time control</a:t>
            </a:r>
            <a:endParaRPr sz="1500"/>
          </a:p>
          <a:p>
            <a:pPr indent="-323850" lvl="0" marL="457200" marR="0" rtl="0" algn="l">
              <a:lnSpc>
                <a:spcPct val="130000"/>
              </a:lnSpc>
              <a:spcBef>
                <a:spcPts val="200"/>
              </a:spcBef>
              <a:spcAft>
                <a:spcPts val="200"/>
              </a:spcAft>
              <a:buSzPts val="1500"/>
              <a:buChar char="●"/>
            </a:pPr>
            <a:r>
              <a:rPr lang="es" sz="1500"/>
              <a:t>Notifications</a:t>
            </a:r>
            <a:endParaRPr sz="1500"/>
          </a:p>
        </p:txBody>
      </p:sp>
      <p:pic>
        <p:nvPicPr>
          <p:cNvPr id="199" name="Google Shape;199;p21" title="ChatMensajes.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200" name="Google Shape;200;p21"/>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