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79" r:id="rId4"/>
    <p:sldId id="259" r:id="rId5"/>
    <p:sldId id="380" r:id="rId6"/>
    <p:sldId id="385" r:id="rId7"/>
    <p:sldId id="387" r:id="rId8"/>
    <p:sldId id="386" r:id="rId9"/>
    <p:sldId id="388" r:id="rId10"/>
    <p:sldId id="383" r:id="rId11"/>
    <p:sldId id="389" r:id="rId12"/>
    <p:sldId id="390" r:id="rId13"/>
    <p:sldId id="381" r:id="rId14"/>
    <p:sldId id="391" r:id="rId15"/>
    <p:sldId id="392" r:id="rId16"/>
    <p:sldId id="394" r:id="rId17"/>
    <p:sldId id="3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84784-D88C-4581-B1A0-BFD4DA477AA5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5A76C-9AB8-4EEE-87C1-821E5EC83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8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3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13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20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22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9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94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3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67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61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6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5A76C-9AB8-4EEE-87C1-821E5EC831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BACE2-2213-42A4-9C4F-9714C3C00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EE1433-E9F9-4E44-AEF2-B11917D0D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6113E-CE6A-4C50-821A-879DB78B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4CB1D-CCAA-4778-B573-6F89D471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A3789-5CD6-47F6-924E-3896E7BC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AAC8-E3BF-4255-ADD9-0AEA99DF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806552-EE73-49FF-A4B7-6D711A3CC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553D7-EB85-42D0-92DA-10617867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80015-F869-4C69-A857-D9FDA03E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CD211-1581-474E-9879-FCBF929B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5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519E5-933E-4DB5-A5C3-79D730B01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2610BE-6328-46DE-8D77-3C8F5FCA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E9B5F-3B7F-4884-B43B-DF1A7584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228E8-7A90-48AD-84F6-E412E051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4A810-9816-4CEA-A334-44FC75A2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6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7DE0-29A6-438E-B7A2-9C7D9763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8B673F-6432-4822-A877-E4E9FEB1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E919-8E4D-40F9-9C74-AC2F28FA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45235-2D59-4BE0-A8AE-80287901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6E565-9F2D-4DC7-A29C-D3F87EB8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8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48862-D53E-4C86-9C2D-14F2A0C0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656D6-E464-44C8-8261-71FCF30E8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3FC8E0-C783-40C7-8761-B573AAFE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4BDD9-D330-4A86-95E0-3D1F99E0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F1FAE-D544-4487-8E42-BB7F8095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9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5AF82-E0E1-4E41-86E7-734223A6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79F7E5-D363-40CB-9365-3ED3635EB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2FF5A3-CB38-4EA4-8965-7D0D6B57E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AD3B0D-5DB6-4694-8EA9-54B6F39A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446D1-8EFD-4D91-B938-FF0CC217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05B0C-94E5-4BDD-8D70-3672217B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3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1A8C-844B-43DC-AA8D-4B5C2550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5151E-68EF-4D4E-B850-B401AC08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DD1F7-6C75-46A4-9817-67FC45FD4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F7B6FB-E7BA-4A25-A7D7-E71C6D0E0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85D756-605B-46E0-AFE2-6AC71A7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6BE5B0-E0E5-4600-A949-7A681473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51B623-3BD2-4CAA-9358-B9C0F35B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023245-E61F-4BE1-AD46-D24AF3EA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2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A4643-BC40-474C-A0B3-9BC3B465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BB0AFC-9D50-463B-8F45-C0001BB2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B14557-24F1-4E0F-96BC-E9BA349D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15F3C-9FF4-422A-A5BB-4AA748C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7C1169-973F-4BE9-979E-83B8B2A0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EA9E35-8A14-49C4-B179-4FEDCA6E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72C0CD-E01C-49F4-AAF7-EC8DBE80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C810E-3C4B-4991-8103-6DF62783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603E45-A547-474F-93EC-7F759A6E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33991C-FFFC-4E7D-A71C-A1BC35FD9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B3C45D-072E-4EA0-9A84-BF6F3C16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06AA73-12FD-433F-98FD-30BADBD1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7EE96-EED6-4BCD-8B76-78533CB0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10720-10EB-489C-B152-529F8F83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4E5E01-7256-4956-955C-8CE0029F2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8A6F4-340B-4138-AD01-A6DF55CE0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FBABB-3796-4666-998D-2F36F3FC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769BD-3DF4-49A9-85F0-5C06F1A0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F8BE4-F774-4D6E-9399-705BFDD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7145D7-CBEB-4515-B52C-A7142DAD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88B63-D8AF-4A8E-96A0-D6006EC3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9723B-622B-4B7F-835E-D20180798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A55E7-4F17-4AB0-B7F8-8314C9264552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65B4C9-3D2D-4D96-BA04-B5443C097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F86EF0-2949-4C93-AD41-B0B751D44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F31B2-8A57-430F-B6A6-6473181E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BRAEWUyt8pcZRUq9kpZigWtgPmD_g5HH?usp=shar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cc.chungbuk.ac.kr/site/icc/boardView.do?post=3205295&amp;boardSeq=624&amp;key=icc_050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ragon1.com/demo/enterprise-architecture-blueprint-templa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A8F73-5919-4066-A31A-1C1F6C196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br>
              <a:rPr lang="ko-KR" altLang="en-US" dirty="0"/>
            </a:br>
            <a:r>
              <a:rPr lang="ko-KR" altLang="en-US" dirty="0"/>
              <a:t>기업 데이터 분석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E4CB7B-EC02-4FAE-8E7F-2E57122E7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권순동 교수 </a:t>
            </a:r>
            <a:r>
              <a:rPr lang="en-US" altLang="ko-KR" dirty="0"/>
              <a:t>(</a:t>
            </a:r>
            <a:r>
              <a:rPr lang="ko-KR" altLang="en-US" dirty="0"/>
              <a:t>경영정보학과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8F63B-B630-4A73-AEB7-8E063C69FF02}"/>
              </a:ext>
            </a:extLst>
          </p:cNvPr>
          <p:cNvSpPr txBox="1"/>
          <p:nvPr/>
        </p:nvSpPr>
        <p:spPr>
          <a:xfrm>
            <a:off x="11133700" y="6428266"/>
            <a:ext cx="836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How</a:t>
            </a:r>
            <a:r>
              <a:rPr lang="en-US" sz="1200" dirty="0"/>
              <a:t> to do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B55D93-8E7F-4853-8692-307E33BCC20C}"/>
              </a:ext>
            </a:extLst>
          </p:cNvPr>
          <p:cNvSpPr/>
          <p:nvPr/>
        </p:nvSpPr>
        <p:spPr>
          <a:xfrm>
            <a:off x="3247338" y="2131497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인공지능 기반의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6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47EC7-3DB7-4844-9017-79CEEE1F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응용 </a:t>
            </a:r>
            <a:r>
              <a:rPr lang="en-US" altLang="ko-KR" dirty="0"/>
              <a:t>: </a:t>
            </a:r>
            <a:r>
              <a:rPr lang="ko-KR" altLang="en-US" dirty="0"/>
              <a:t>데이터 분석 기법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54B7F-59E2-47BD-ADDB-99DE5C17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59" y="1758160"/>
            <a:ext cx="5488603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atin typeface="Albertus (W1)" charset="0"/>
              </a:rPr>
              <a:t>추정</a:t>
            </a:r>
            <a:r>
              <a:rPr lang="en-US" altLang="ko-KR" sz="2000" dirty="0">
                <a:latin typeface="Albertus (W1)" charset="0"/>
              </a:rPr>
              <a:t>estimation: </a:t>
            </a:r>
            <a:r>
              <a:rPr lang="ko-KR" altLang="en-US" sz="2000" dirty="0">
                <a:latin typeface="Albertus (W1)" charset="0"/>
              </a:rPr>
              <a:t>연속형 데이터 예측</a:t>
            </a:r>
            <a:endParaRPr lang="en-US" altLang="ko-KR" sz="2000" dirty="0">
              <a:latin typeface="Albertus (W1)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Albertus (W1)" charset="0"/>
              </a:rPr>
              <a:t>분류</a:t>
            </a:r>
            <a:r>
              <a:rPr lang="en-US" altLang="ko-KR" sz="2000" dirty="0">
                <a:latin typeface="Albertus (W1)" charset="0"/>
              </a:rPr>
              <a:t>classification: </a:t>
            </a:r>
            <a:r>
              <a:rPr lang="ko-KR" altLang="en-US" sz="2000" dirty="0">
                <a:latin typeface="Albertus (W1)" charset="0"/>
              </a:rPr>
              <a:t>범주형</a:t>
            </a:r>
            <a:r>
              <a:rPr lang="en-US" altLang="ko-KR" sz="2000" dirty="0">
                <a:latin typeface="Albertus (W1)" charset="0"/>
              </a:rPr>
              <a:t>(</a:t>
            </a:r>
            <a:r>
              <a:rPr lang="ko-KR" altLang="en-US" sz="2000" dirty="0">
                <a:latin typeface="Albertus (W1)" charset="0"/>
              </a:rPr>
              <a:t>이산형</a:t>
            </a:r>
            <a:r>
              <a:rPr lang="en-US" altLang="ko-KR" sz="2000" dirty="0">
                <a:latin typeface="Albertus (W1)" charset="0"/>
              </a:rPr>
              <a:t>) </a:t>
            </a:r>
            <a:r>
              <a:rPr lang="ko-KR" altLang="en-US" sz="2000" dirty="0">
                <a:latin typeface="Albertus (W1)" charset="0"/>
              </a:rPr>
              <a:t>데이터 분류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  <a:latin typeface="Albertus (W1)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Albertus (W1)" charset="0"/>
              </a:rPr>
              <a:t>군집화</a:t>
            </a:r>
            <a:r>
              <a:rPr lang="en-US" altLang="ko-KR" sz="2000" dirty="0">
                <a:latin typeface="Albertus (W1)" charset="0"/>
              </a:rPr>
              <a:t>clustering: </a:t>
            </a:r>
            <a:r>
              <a:rPr lang="ko-KR" altLang="en-US" sz="2000" dirty="0">
                <a:latin typeface="Albertus (W1)" charset="0"/>
              </a:rPr>
              <a:t>시장 세분화</a:t>
            </a:r>
            <a:endParaRPr lang="en-US" altLang="ko-KR" sz="2000" dirty="0">
              <a:latin typeface="Albertus (W1)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Albertus (W1)" charset="0"/>
              </a:rPr>
              <a:t>유사성 집단화</a:t>
            </a:r>
            <a:r>
              <a:rPr lang="en-US" altLang="ko-KR" sz="2000" dirty="0">
                <a:latin typeface="Albertus (W1)" charset="0"/>
              </a:rPr>
              <a:t>affinity grouping: </a:t>
            </a:r>
            <a:r>
              <a:rPr lang="ko-KR" altLang="en-US" sz="2000" dirty="0">
                <a:latin typeface="Albertus (W1)" charset="0"/>
              </a:rPr>
              <a:t>장바구니 분석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EDCF4-0729-4898-99AA-D2266A795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5" t="22355" r="9991" b="10448"/>
          <a:stretch/>
        </p:blipFill>
        <p:spPr>
          <a:xfrm>
            <a:off x="5725873" y="1758159"/>
            <a:ext cx="6344057" cy="363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4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47EC7-3DB7-4844-9017-79CEEE1F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응용 </a:t>
            </a:r>
            <a:r>
              <a:rPr lang="en-US" altLang="ko-KR" dirty="0"/>
              <a:t>: </a:t>
            </a:r>
            <a:r>
              <a:rPr lang="ko-KR" altLang="en-US" dirty="0"/>
              <a:t>데이터 분석 기법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54B7F-59E2-47BD-ADDB-99DE5C17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Albertus (W1)" charset="0"/>
              </a:rPr>
              <a:t>Machine Learning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>
                <a:latin typeface="Albertus (W1)" charset="0"/>
              </a:rPr>
              <a:t>LinearRegression</a:t>
            </a:r>
            <a:endParaRPr lang="en-US" altLang="ko-KR" sz="2000" dirty="0">
              <a:latin typeface="Albertus (W1)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err="1">
                <a:latin typeface="Albertus (W1)" charset="0"/>
              </a:rPr>
              <a:t>DecisionTreeRegressor</a:t>
            </a:r>
            <a:endParaRPr lang="en-US" altLang="ko-KR" sz="2000" dirty="0">
              <a:latin typeface="Albertus (W1)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err="1">
                <a:latin typeface="Albertus (W1)" charset="0"/>
              </a:rPr>
              <a:t>XGBRegressor</a:t>
            </a:r>
            <a:endParaRPr lang="en-US" altLang="ko-KR" sz="2000" dirty="0">
              <a:latin typeface="Albertus (W1)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lbertus (W1)" charset="0"/>
              </a:rPr>
              <a:t>Deep Learning (</a:t>
            </a:r>
            <a:r>
              <a:rPr lang="ko-KR" altLang="en-US" dirty="0"/>
              <a:t>인공신경망 </a:t>
            </a:r>
            <a:r>
              <a:rPr lang="en-US" dirty="0"/>
              <a:t>Artificial Neural Network )</a:t>
            </a:r>
            <a:endParaRPr lang="en-US" dirty="0">
              <a:latin typeface="Albertus (W1)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/>
              <a:t>keras</a:t>
            </a:r>
            <a:r>
              <a:rPr lang="en-US" sz="2000" dirty="0"/>
              <a:t> Sequential     </a:t>
            </a:r>
          </a:p>
          <a:p>
            <a:pPr lvl="1">
              <a:lnSpc>
                <a:spcPct val="150000"/>
              </a:lnSpc>
            </a:pPr>
            <a:r>
              <a:rPr lang="en-US" sz="2000" dirty="0" err="1"/>
              <a:t>keras</a:t>
            </a:r>
            <a:r>
              <a:rPr lang="en-US" sz="2000" dirty="0"/>
              <a:t> Dense </a:t>
            </a:r>
          </a:p>
        </p:txBody>
      </p:sp>
    </p:spTree>
    <p:extLst>
      <p:ext uri="{BB962C8B-B14F-4D97-AF65-F5344CB8AC3E}">
        <p14:creationId xmlns:p14="http://schemas.microsoft.com/office/powerpoint/2010/main" val="27746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47EC7-3DB7-4844-9017-79CEEE1F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응용 </a:t>
            </a:r>
            <a:r>
              <a:rPr lang="en-US" altLang="ko-KR" dirty="0"/>
              <a:t>: </a:t>
            </a:r>
            <a:r>
              <a:rPr lang="ko-KR" altLang="en-US" dirty="0"/>
              <a:t>데이터 분석 절차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54B7F-59E2-47BD-ADDB-99DE5C17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Albertus (W1)" charset="0"/>
              </a:rPr>
              <a:t>독립변수</a:t>
            </a:r>
            <a:r>
              <a:rPr lang="en-US" altLang="ko-KR" sz="2400" dirty="0">
                <a:latin typeface="Albertus (W1)" charset="0"/>
              </a:rPr>
              <a:t>(x)</a:t>
            </a:r>
            <a:r>
              <a:rPr lang="ko-KR" altLang="en-US" sz="2400" dirty="0">
                <a:latin typeface="Albertus (W1)" charset="0"/>
              </a:rPr>
              <a:t>와 종속변수</a:t>
            </a:r>
            <a:r>
              <a:rPr lang="en-US" altLang="ko-KR" sz="2400" dirty="0">
                <a:latin typeface="Albertus (W1)" charset="0"/>
              </a:rPr>
              <a:t>(y) </a:t>
            </a:r>
            <a:r>
              <a:rPr lang="ko-KR" altLang="en-US" sz="2400" dirty="0">
                <a:latin typeface="Albertus (W1)" charset="0"/>
              </a:rPr>
              <a:t>선택하기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Albertus (W1)" charset="0"/>
              </a:rPr>
              <a:t>데이터 표준화</a:t>
            </a:r>
            <a:endParaRPr lang="en-US" altLang="ko-KR" sz="1800" dirty="0">
              <a:latin typeface="Albertus (W1)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Albertus (W1)" charset="0"/>
              </a:rPr>
              <a:t>train data, test data</a:t>
            </a:r>
            <a:endParaRPr lang="ko-KR" altLang="en-US" sz="1800" dirty="0">
              <a:latin typeface="Albertus (W1)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lbertus (W1)" charset="0"/>
              </a:rPr>
              <a:t>분석기법 선택하여 학습하기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>
                <a:latin typeface="Albertus (W1)" charset="0"/>
              </a:rPr>
              <a:t>model.fit</a:t>
            </a:r>
            <a:r>
              <a:rPr lang="en-US" altLang="ko-KR" sz="1800" dirty="0">
                <a:latin typeface="Albertus (W1)" charset="0"/>
              </a:rPr>
              <a:t>(x, y)</a:t>
            </a:r>
            <a:endParaRPr lang="en-US" altLang="ko-KR" sz="2400" dirty="0">
              <a:latin typeface="Albertus (W1)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Albertus (W1)" charset="0"/>
              </a:rPr>
              <a:t>예측 정확도 확인하기 </a:t>
            </a:r>
            <a:r>
              <a:rPr lang="en-US" altLang="ko-KR" sz="2400" dirty="0">
                <a:latin typeface="Albertus (W1)" charset="0"/>
              </a:rPr>
              <a:t>: R</a:t>
            </a:r>
            <a:r>
              <a:rPr lang="en-US" altLang="ko-KR" sz="2400" baseline="30000" dirty="0">
                <a:latin typeface="Albertus (W1)" charset="0"/>
              </a:rPr>
              <a:t>2</a:t>
            </a:r>
            <a:r>
              <a:rPr lang="en-US" altLang="ko-KR" sz="2400" dirty="0">
                <a:latin typeface="Albertus (W1)" charset="0"/>
              </a:rPr>
              <a:t>, Accuracy</a:t>
            </a:r>
          </a:p>
        </p:txBody>
      </p:sp>
    </p:spTree>
    <p:extLst>
      <p:ext uri="{BB962C8B-B14F-4D97-AF65-F5344CB8AC3E}">
        <p14:creationId xmlns:p14="http://schemas.microsoft.com/office/powerpoint/2010/main" val="298464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2C8D5-E07B-4665-9228-90F44934D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</a:t>
            </a:r>
            <a:r>
              <a:rPr lang="ko-KR" altLang="en-US" dirty="0"/>
              <a:t>기술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051A4-BA39-493D-96E8-8BAACADE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클라우드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https://colab.research.google.com</a:t>
            </a:r>
            <a:endParaRPr lang="en-US" altLang="ko-KR" dirty="0"/>
          </a:p>
          <a:p>
            <a:pPr lvl="1"/>
            <a:r>
              <a:rPr lang="en-US" altLang="ko-KR" dirty="0"/>
              <a:t>Google 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 필요함</a:t>
            </a:r>
            <a:endParaRPr lang="en-US" altLang="ko-KR" dirty="0"/>
          </a:p>
          <a:p>
            <a:pPr lvl="1"/>
            <a:r>
              <a:rPr lang="ko-KR" altLang="en-US" dirty="0" err="1"/>
              <a:t>실습강의안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https://colab.research.google.com/drive/1BRAEWUyt8pcZRUq9kpZigWtgPmD_g5HH?usp=sharing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729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7DEF3-2B2A-4F76-B7DD-E45ED9C4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데이터 분석 인접 학문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8348EA-4A06-4517-8402-0D1FB0B01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경영학  </a:t>
            </a:r>
            <a:r>
              <a:rPr lang="en-US" altLang="ko-KR" dirty="0"/>
              <a:t>(</a:t>
            </a:r>
            <a:r>
              <a:rPr lang="ko-KR" altLang="en-US" dirty="0"/>
              <a:t>기업</a:t>
            </a:r>
            <a:r>
              <a:rPr lang="en-US" altLang="ko-KR" dirty="0"/>
              <a:t>)  </a:t>
            </a:r>
            <a:r>
              <a:rPr lang="ko-KR" altLang="en-US" sz="1200" dirty="0"/>
              <a:t>사회과학</a:t>
            </a:r>
            <a:r>
              <a:rPr lang="en-US" altLang="ko-KR" sz="1200" dirty="0"/>
              <a:t>, </a:t>
            </a:r>
            <a:r>
              <a:rPr lang="ko-KR" altLang="en-US" sz="1200" dirty="0"/>
              <a:t>의학</a:t>
            </a:r>
            <a:r>
              <a:rPr lang="en-US" altLang="ko-KR" sz="1200" dirty="0"/>
              <a:t>, </a:t>
            </a:r>
            <a:r>
              <a:rPr lang="ko-KR" altLang="en-US" sz="1200" dirty="0"/>
              <a:t>약학</a:t>
            </a:r>
            <a:r>
              <a:rPr lang="en-US" altLang="ko-KR" sz="1200" dirty="0"/>
              <a:t>, </a:t>
            </a:r>
            <a:r>
              <a:rPr lang="ko-KR" altLang="en-US" sz="1200" dirty="0"/>
              <a:t>식품</a:t>
            </a:r>
            <a:r>
              <a:rPr lang="en-US" altLang="ko-KR" sz="1200" dirty="0"/>
              <a:t>, </a:t>
            </a:r>
            <a:r>
              <a:rPr lang="ko-KR" altLang="en-US" sz="1200" dirty="0"/>
              <a:t>패션</a:t>
            </a:r>
            <a:r>
              <a:rPr lang="en-US" altLang="ko-KR" sz="1200" dirty="0"/>
              <a:t>, </a:t>
            </a:r>
            <a:r>
              <a:rPr lang="ko-KR" altLang="en-US" sz="1200" dirty="0"/>
              <a:t>경제학</a:t>
            </a:r>
            <a:r>
              <a:rPr lang="en-US" altLang="ko-KR" sz="1200" dirty="0"/>
              <a:t>, </a:t>
            </a:r>
            <a:r>
              <a:rPr lang="ko-KR" altLang="en-US" sz="1200" dirty="0"/>
              <a:t>행정학</a:t>
            </a:r>
            <a:endParaRPr lang="en-US" altLang="ko-KR" sz="1200" dirty="0"/>
          </a:p>
          <a:p>
            <a:endParaRPr lang="en-US" altLang="ko-KR" dirty="0"/>
          </a:p>
          <a:p>
            <a:r>
              <a:rPr lang="ko-KR" altLang="en-US" dirty="0"/>
              <a:t>공학  </a:t>
            </a:r>
            <a:r>
              <a:rPr lang="ko-KR" altLang="en-US" sz="1200" dirty="0"/>
              <a:t>컴퓨터공학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소프트웨공학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처리</a:t>
            </a:r>
            <a:r>
              <a:rPr lang="en-US" altLang="ko-KR" sz="1200" dirty="0"/>
              <a:t>, python </a:t>
            </a:r>
          </a:p>
          <a:p>
            <a:endParaRPr lang="en-US" altLang="ko-KR" dirty="0"/>
          </a:p>
          <a:p>
            <a:r>
              <a:rPr lang="ko-KR" altLang="en-US" dirty="0"/>
              <a:t>자연과학 </a:t>
            </a:r>
            <a:r>
              <a:rPr lang="ko-KR" altLang="en-US" sz="1200" dirty="0"/>
              <a:t>통계학</a:t>
            </a:r>
            <a:r>
              <a:rPr lang="en-US" altLang="ko-KR" sz="1200" dirty="0"/>
              <a:t>, </a:t>
            </a:r>
            <a:r>
              <a:rPr lang="ko-KR" altLang="en-US" sz="1200" dirty="0"/>
              <a:t>수학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408860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11B5C-C384-42C7-AF65-0868765A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교육 프로그램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051A0-34DA-4123-BAF5-81BC670B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충북대학교 정보화본부</a:t>
            </a:r>
            <a:endParaRPr lang="en-US" altLang="ko-KR" dirty="0"/>
          </a:p>
          <a:p>
            <a:pPr lvl="1"/>
            <a:r>
              <a:rPr lang="en-US" altLang="ko-KR" sz="1800" dirty="0">
                <a:hlinkClick r:id="rId3"/>
              </a:rPr>
              <a:t>https://icc.chungbuk.ac.kr/site/icc/boardView.do?post=3205295&amp;boardSeq=624&amp;key=icc_0501</a:t>
            </a:r>
            <a:r>
              <a:rPr lang="en-US" altLang="ko-KR" sz="1800" dirty="0"/>
              <a:t> </a:t>
            </a:r>
            <a:endParaRPr lang="en-US" altLang="ko-KR" dirty="0"/>
          </a:p>
          <a:p>
            <a:r>
              <a:rPr lang="en-US" altLang="ko-KR" dirty="0" err="1"/>
              <a:t>Youtube</a:t>
            </a:r>
            <a:r>
              <a:rPr lang="en-US" altLang="ko-KR" dirty="0"/>
              <a:t> </a:t>
            </a:r>
            <a:r>
              <a:rPr lang="ko-KR" altLang="en-US" dirty="0"/>
              <a:t>동영상</a:t>
            </a:r>
            <a:endParaRPr lang="en-US" altLang="ko-KR" dirty="0"/>
          </a:p>
          <a:p>
            <a:pPr lvl="1"/>
            <a:r>
              <a:rPr lang="en-US" altLang="ko-KR" dirty="0"/>
              <a:t>….</a:t>
            </a:r>
          </a:p>
          <a:p>
            <a:pPr lvl="1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7D75BA-76C4-4122-B3C5-EFAD57B8D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70" y="1271526"/>
            <a:ext cx="6104232" cy="55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54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7F736-675C-4C12-BC6D-62EC6B20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도구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21227-9754-404B-BD19-416830D0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         </a:t>
            </a:r>
          </a:p>
          <a:p>
            <a:pPr lvl="1"/>
            <a:r>
              <a:rPr lang="ko-KR" altLang="en-US" dirty="0"/>
              <a:t>통계분석 언어</a:t>
            </a:r>
            <a:r>
              <a:rPr lang="en-US" altLang="ko-KR" sz="1200" dirty="0"/>
              <a:t>(tool, </a:t>
            </a:r>
            <a:r>
              <a:rPr lang="ko-KR" altLang="en-US" sz="1200" dirty="0"/>
              <a:t>도구</a:t>
            </a:r>
            <a:r>
              <a:rPr lang="en-US" altLang="ko-KR" sz="1200" dirty="0"/>
              <a:t>)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Python </a:t>
            </a:r>
          </a:p>
          <a:p>
            <a:pPr lvl="1"/>
            <a:r>
              <a:rPr lang="ko-KR" altLang="en-US" dirty="0"/>
              <a:t>소프트웨어 개발 언어</a:t>
            </a:r>
            <a:endParaRPr lang="en-US" altLang="ko-KR" dirty="0"/>
          </a:p>
          <a:p>
            <a:pPr lvl="1"/>
            <a:r>
              <a:rPr lang="ko-KR" altLang="en-US" dirty="0"/>
              <a:t>언어의 일부가 데이터 분석에 사용됨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3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79D09-BD75-4961-ACB8-5099181B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환경 설정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3D1D7-70EC-452D-B371-BE2F674C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lvl="1"/>
            <a:r>
              <a:rPr lang="en-US" altLang="ko-KR" dirty="0">
                <a:hlinkClick r:id="rId3"/>
              </a:rPr>
              <a:t>https://colab.research.google.com</a:t>
            </a:r>
            <a:endParaRPr lang="en-US" dirty="0"/>
          </a:p>
          <a:p>
            <a:r>
              <a:rPr lang="en-US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</a:p>
          <a:p>
            <a:pPr lvl="1"/>
            <a:r>
              <a:rPr lang="en-US" dirty="0">
                <a:hlinkClick r:id="rId4"/>
              </a:rPr>
              <a:t>https://www.anaconda.com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541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29CB3-D3B2-43B3-9A2A-5E54FBC4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아키텍처 </a:t>
            </a:r>
            <a:r>
              <a:rPr lang="en-US" dirty="0"/>
              <a:t>Enterprise Architecture, EA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CC3A9-ACBC-4BF6-9BDB-71DAC740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엔터프라이즈 아키텍처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전사 아키텍처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정보기술아키텍처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 아키텍처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기업 전체 조감도</a:t>
            </a:r>
            <a:r>
              <a:rPr lang="en-US" altLang="ko-KR" dirty="0"/>
              <a:t>(</a:t>
            </a:r>
            <a:r>
              <a:rPr lang="ko-KR" altLang="en-US" dirty="0"/>
              <a:t>가시화</a:t>
            </a:r>
            <a:r>
              <a:rPr lang="en-US" altLang="ko-KR" dirty="0"/>
              <a:t>), </a:t>
            </a:r>
            <a:r>
              <a:rPr lang="ko-KR" altLang="en-US" dirty="0"/>
              <a:t>설계도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), </a:t>
            </a:r>
            <a:r>
              <a:rPr lang="ko-KR" altLang="en-US" dirty="0"/>
              <a:t>청사진</a:t>
            </a:r>
            <a:r>
              <a:rPr lang="en-US" altLang="ko-KR" dirty="0"/>
              <a:t>, </a:t>
            </a:r>
            <a:r>
              <a:rPr lang="ko-KR" altLang="en-US" dirty="0"/>
              <a:t>구조도</a:t>
            </a:r>
            <a:r>
              <a:rPr lang="en-US" altLang="ko-KR" dirty="0"/>
              <a:t>, </a:t>
            </a:r>
            <a:r>
              <a:rPr lang="ko-KR" altLang="en-US" dirty="0"/>
              <a:t>프레임워크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</a:rPr>
              <a:t>기업 데이터 분석</a:t>
            </a:r>
            <a:r>
              <a:rPr lang="ko-KR" altLang="en-US" dirty="0"/>
              <a:t> 아키텍처</a:t>
            </a:r>
            <a:r>
              <a:rPr lang="en-US" altLang="ko-KR" dirty="0"/>
              <a:t>, (</a:t>
            </a:r>
            <a:r>
              <a:rPr lang="ko-KR" altLang="en-US" dirty="0"/>
              <a:t>빅</a:t>
            </a:r>
            <a:r>
              <a:rPr lang="en-US" altLang="ko-KR" dirty="0"/>
              <a:t>)</a:t>
            </a:r>
            <a:r>
              <a:rPr lang="ko-KR" altLang="en-US" dirty="0"/>
              <a:t>데이터 분석 절차</a:t>
            </a:r>
            <a:r>
              <a:rPr lang="en-US" altLang="ko-KR" dirty="0"/>
              <a:t>(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  <a:endParaRPr lang="ko-KR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77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A21D23-7B62-45AF-A79F-F259C130C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395"/>
          <a:stretch/>
        </p:blipFill>
        <p:spPr>
          <a:xfrm>
            <a:off x="-6849" y="51018"/>
            <a:ext cx="12189614" cy="67645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B398F0E-18AD-4E2A-80E9-B99F6D7C0061}"/>
              </a:ext>
            </a:extLst>
          </p:cNvPr>
          <p:cNvSpPr/>
          <p:nvPr/>
        </p:nvSpPr>
        <p:spPr>
          <a:xfrm>
            <a:off x="95908" y="138857"/>
            <a:ext cx="23352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 err="1">
                <a:solidFill>
                  <a:schemeClr val="bg1"/>
                </a:solidFill>
              </a:rPr>
              <a:t>그림출처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endParaRPr lang="en-US" altLang="ko-KR" sz="800" dirty="0">
              <a:solidFill>
                <a:schemeClr val="bg1"/>
              </a:solidFill>
            </a:endParaRPr>
          </a:p>
          <a:p>
            <a:r>
              <a:rPr lang="en-US" altLang="ko-KR" sz="500" dirty="0">
                <a:solidFill>
                  <a:schemeClr val="bg1"/>
                </a:solidFill>
                <a:hlinkClick r:id="rId4"/>
              </a:rPr>
              <a:t>https://www.dragon1.com/demo/enterprise-architecture-blueprint-template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BE2898-624C-48F3-B161-3AF17ECD3559}"/>
              </a:ext>
            </a:extLst>
          </p:cNvPr>
          <p:cNvSpPr/>
          <p:nvPr/>
        </p:nvSpPr>
        <p:spPr>
          <a:xfrm>
            <a:off x="10482408" y="775463"/>
            <a:ext cx="176820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ko-KR" altLang="en-US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업무</a:t>
            </a:r>
            <a:r>
              <a:rPr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   </a:t>
            </a: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ko-KR" altLang="en-US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</a:t>
            </a:r>
            <a:r>
              <a:rPr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br>
              <a:rPr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ko-KR" altLang="en-US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응용</a:t>
            </a:r>
            <a:r>
              <a:rPr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9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9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ko-KR" altLang="en-US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기술</a:t>
            </a:r>
            <a:r>
              <a:rPr lang="en-US" altLang="ko-KR" sz="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</a:t>
            </a:r>
            <a:endParaRPr lang="en-US" sz="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48545-D471-4E15-9CEA-7892FBB16E21}"/>
              </a:ext>
            </a:extLst>
          </p:cNvPr>
          <p:cNvSpPr/>
          <p:nvPr/>
        </p:nvSpPr>
        <p:spPr>
          <a:xfrm>
            <a:off x="1817812" y="1592618"/>
            <a:ext cx="6853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구매                                                생산                                      영업</a:t>
            </a:r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ko-KR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마케팅                               고객서비스</a:t>
            </a:r>
            <a:endParaRPr lang="en-US" altLang="ko-KR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E7B0B4-AEBB-4331-A442-0DA06717A299}"/>
              </a:ext>
            </a:extLst>
          </p:cNvPr>
          <p:cNvSpPr/>
          <p:nvPr/>
        </p:nvSpPr>
        <p:spPr>
          <a:xfrm>
            <a:off x="2621858" y="6348058"/>
            <a:ext cx="69735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Server                                     Storage                        Networking</a:t>
            </a:r>
            <a:endParaRPr lang="en-US" altLang="ko-KR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42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CFEA8-2C52-4512-B6D8-F1B9DA56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아키텍처 </a:t>
            </a:r>
            <a:r>
              <a:rPr lang="en-US" dirty="0"/>
              <a:t>Enterprise Architecture, EA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A93A7-71FB-485A-8BC1-0CFB4270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Business </a:t>
            </a:r>
            <a:r>
              <a:rPr lang="ko-KR" altLang="en-US" dirty="0"/>
              <a:t>업무</a:t>
            </a:r>
            <a:r>
              <a:rPr lang="en-US" altLang="ko-KR" dirty="0"/>
              <a:t>:             </a:t>
            </a:r>
            <a:r>
              <a:rPr lang="ko-KR" altLang="en-US" dirty="0"/>
              <a:t>구매</a:t>
            </a:r>
            <a:r>
              <a:rPr lang="en-US" altLang="ko-KR" dirty="0"/>
              <a:t>     -    </a:t>
            </a:r>
            <a:r>
              <a:rPr lang="ko-KR" altLang="en-US" dirty="0"/>
              <a:t>생산    </a:t>
            </a:r>
            <a:r>
              <a:rPr lang="en-US" altLang="ko-KR" dirty="0"/>
              <a:t>-   </a:t>
            </a:r>
            <a:r>
              <a:rPr lang="ko-KR" altLang="en-US" dirty="0"/>
              <a:t>판매    </a:t>
            </a:r>
            <a:r>
              <a:rPr lang="en-US" altLang="ko-KR" dirty="0"/>
              <a:t>-</a:t>
            </a:r>
            <a:r>
              <a:rPr lang="ko-KR" altLang="en-US" dirty="0"/>
              <a:t>인적자원</a:t>
            </a:r>
          </a:p>
          <a:p>
            <a:endParaRPr lang="ko-KR" altLang="en-US" dirty="0"/>
          </a:p>
          <a:p>
            <a:r>
              <a:rPr lang="en-US" altLang="ko-KR" dirty="0"/>
              <a:t>Data    </a:t>
            </a:r>
            <a:r>
              <a:rPr lang="ko-KR" altLang="en-US" dirty="0"/>
              <a:t>데이터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en-US" altLang="ko-KR" dirty="0"/>
              <a:t>Application </a:t>
            </a:r>
            <a:r>
              <a:rPr lang="ko-KR" altLang="en-US" dirty="0"/>
              <a:t>응용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en-US" altLang="ko-KR" dirty="0"/>
              <a:t>Technology </a:t>
            </a:r>
            <a:r>
              <a:rPr lang="ko-KR" altLang="en-US" dirty="0"/>
              <a:t>기술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sz="1600" dirty="0"/>
              <a:t>컴퓨터</a:t>
            </a:r>
            <a:r>
              <a:rPr lang="en-US" altLang="ko-KR" sz="1600" dirty="0"/>
              <a:t>,</a:t>
            </a:r>
            <a:r>
              <a:rPr lang="ko-KR" altLang="en-US" sz="1600" dirty="0"/>
              <a:t> 인터넷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6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CFEA8-2C52-4512-B6D8-F1B9DA56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기업 아키텍처 </a:t>
            </a:r>
            <a:r>
              <a:rPr lang="en-US" dirty="0"/>
              <a:t>Enterprise Architecture, EA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A93A7-71FB-485A-8BC1-0CFB4270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Business </a:t>
            </a:r>
            <a:r>
              <a:rPr lang="ko-KR" altLang="en-US" dirty="0"/>
              <a:t>업무</a:t>
            </a:r>
            <a:r>
              <a:rPr lang="en-US" altLang="ko-KR" dirty="0"/>
              <a:t>:             </a:t>
            </a:r>
            <a:r>
              <a:rPr lang="ko-KR" altLang="en-US" dirty="0"/>
              <a:t>구매</a:t>
            </a:r>
            <a:r>
              <a:rPr lang="en-US" altLang="ko-KR" dirty="0"/>
              <a:t>     -    </a:t>
            </a:r>
            <a:r>
              <a:rPr lang="ko-KR" altLang="en-US" dirty="0"/>
              <a:t>생산    </a:t>
            </a:r>
            <a:r>
              <a:rPr lang="en-US" altLang="ko-KR" dirty="0"/>
              <a:t>-   </a:t>
            </a:r>
            <a:r>
              <a:rPr lang="ko-KR" altLang="en-US" dirty="0"/>
              <a:t>판매    </a:t>
            </a:r>
            <a:r>
              <a:rPr lang="en-US" altLang="ko-KR" dirty="0"/>
              <a:t>-</a:t>
            </a:r>
            <a:r>
              <a:rPr lang="ko-KR" altLang="en-US" dirty="0"/>
              <a:t>인적자원</a:t>
            </a:r>
          </a:p>
          <a:p>
            <a:endParaRPr lang="ko-KR" altLang="en-US" dirty="0"/>
          </a:p>
          <a:p>
            <a:r>
              <a:rPr lang="en-US" altLang="ko-KR" dirty="0"/>
              <a:t>Data   </a:t>
            </a:r>
            <a:r>
              <a:rPr lang="ko-KR" altLang="en-US" dirty="0"/>
              <a:t>데이터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en-US" altLang="ko-KR" dirty="0"/>
              <a:t>Application </a:t>
            </a:r>
            <a:r>
              <a:rPr lang="ko-KR" altLang="en-US" dirty="0"/>
              <a:t>응용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</a:p>
          <a:p>
            <a:endParaRPr lang="ko-KR" altLang="en-US" dirty="0"/>
          </a:p>
          <a:p>
            <a:r>
              <a:rPr lang="en-US" altLang="ko-KR" dirty="0"/>
              <a:t>Technology </a:t>
            </a:r>
            <a:r>
              <a:rPr lang="ko-KR" altLang="en-US" dirty="0"/>
              <a:t>기술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sz="1600" dirty="0"/>
              <a:t>컴퓨터</a:t>
            </a:r>
            <a:r>
              <a:rPr lang="en-US" altLang="ko-KR" sz="1600" dirty="0"/>
              <a:t>,</a:t>
            </a:r>
            <a:r>
              <a:rPr lang="ko-KR" altLang="en-US" sz="1600" dirty="0"/>
              <a:t> 인터넷</a:t>
            </a:r>
            <a:endParaRPr 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2B97A4D-E7C1-4830-B96B-BE0B8CE740F4}"/>
              </a:ext>
            </a:extLst>
          </p:cNvPr>
          <p:cNvCxnSpPr/>
          <p:nvPr/>
        </p:nvCxnSpPr>
        <p:spPr>
          <a:xfrm>
            <a:off x="4135030" y="1724544"/>
            <a:ext cx="0" cy="426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EDC1A3D-F5FC-4B29-A3D0-301B42984339}"/>
              </a:ext>
            </a:extLst>
          </p:cNvPr>
          <p:cNvCxnSpPr/>
          <p:nvPr/>
        </p:nvCxnSpPr>
        <p:spPr>
          <a:xfrm>
            <a:off x="5511857" y="1735668"/>
            <a:ext cx="0" cy="426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7578CC7-B709-4B5D-A373-FC84470D623D}"/>
              </a:ext>
            </a:extLst>
          </p:cNvPr>
          <p:cNvCxnSpPr/>
          <p:nvPr/>
        </p:nvCxnSpPr>
        <p:spPr>
          <a:xfrm>
            <a:off x="6987487" y="1731744"/>
            <a:ext cx="0" cy="426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BF9024-326D-4575-92B7-2015662BE968}"/>
              </a:ext>
            </a:extLst>
          </p:cNvPr>
          <p:cNvCxnSpPr/>
          <p:nvPr/>
        </p:nvCxnSpPr>
        <p:spPr>
          <a:xfrm>
            <a:off x="8364314" y="1742868"/>
            <a:ext cx="0" cy="426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782B842-2DC1-4467-833D-7EFAFC874628}"/>
              </a:ext>
            </a:extLst>
          </p:cNvPr>
          <p:cNvCxnSpPr/>
          <p:nvPr/>
        </p:nvCxnSpPr>
        <p:spPr>
          <a:xfrm>
            <a:off x="9890289" y="1750069"/>
            <a:ext cx="0" cy="4264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5E9477-3671-44C0-96D9-1505E6A72688}"/>
              </a:ext>
            </a:extLst>
          </p:cNvPr>
          <p:cNvCxnSpPr/>
          <p:nvPr/>
        </p:nvCxnSpPr>
        <p:spPr>
          <a:xfrm>
            <a:off x="3818507" y="2684331"/>
            <a:ext cx="6381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F7FFB24-D797-428D-B61C-95A9B5301386}"/>
              </a:ext>
            </a:extLst>
          </p:cNvPr>
          <p:cNvCxnSpPr/>
          <p:nvPr/>
        </p:nvCxnSpPr>
        <p:spPr>
          <a:xfrm>
            <a:off x="3810007" y="3731500"/>
            <a:ext cx="6381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EEA9AE-EB19-4DF3-B77F-C9CB1F57351B}"/>
              </a:ext>
            </a:extLst>
          </p:cNvPr>
          <p:cNvCxnSpPr/>
          <p:nvPr/>
        </p:nvCxnSpPr>
        <p:spPr>
          <a:xfrm>
            <a:off x="3805433" y="4876789"/>
            <a:ext cx="6381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6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DE06F-ECEB-4702-B956-934D7283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000" dirty="0"/>
              <a:t>전자정부법의</a:t>
            </a:r>
            <a:r>
              <a:rPr lang="ko-KR" altLang="en-US" dirty="0"/>
              <a:t> </a:t>
            </a:r>
            <a:r>
              <a:rPr lang="ko-KR" altLang="en-US" dirty="0" err="1"/>
              <a:t>정보기술아키텍처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A7322-ACA6-44EF-B21E-CE3AA5F9E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74" y="1825625"/>
            <a:ext cx="1191467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err="1"/>
              <a:t>정보기술아키텍처</a:t>
            </a:r>
            <a:r>
              <a:rPr lang="en-US" altLang="ko-KR" sz="2000" dirty="0"/>
              <a:t>(EA) </a:t>
            </a:r>
            <a:r>
              <a:rPr lang="ko-KR" altLang="en-US" sz="2000" dirty="0"/>
              <a:t>정의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일정한 기준과 절차에 따라 </a:t>
            </a:r>
            <a:r>
              <a:rPr lang="ko-KR" altLang="en-US" sz="1800" dirty="0">
                <a:solidFill>
                  <a:srgbClr val="0000FF"/>
                </a:solidFill>
              </a:rPr>
              <a:t>업무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</a:rPr>
              <a:t>응용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</a:rPr>
              <a:t>데이터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</a:rPr>
              <a:t>기술</a:t>
            </a:r>
            <a:r>
              <a:rPr lang="en-US" altLang="ko-KR" sz="1800" dirty="0"/>
              <a:t>, </a:t>
            </a:r>
            <a:r>
              <a:rPr lang="ko-KR" altLang="en-US" sz="1800" dirty="0"/>
              <a:t>보안 등 조직 전체의 구성요소들을 통합적으로 분석한 뒤 이들 간의 관계를 구조적으로 정리한 체제 및 이를 바탕으로 정보화 등을 통하여 구성요소들을 최적화하기 위한 방법을 말한다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용어 정의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"</a:t>
            </a:r>
            <a:r>
              <a:rPr lang="ko-KR" altLang="en-US" sz="1800" dirty="0">
                <a:solidFill>
                  <a:srgbClr val="0000FF"/>
                </a:solidFill>
              </a:rPr>
              <a:t>업무</a:t>
            </a:r>
            <a:r>
              <a:rPr lang="ko-KR" altLang="en-US" sz="1800" dirty="0"/>
              <a:t> 아키텍처</a:t>
            </a:r>
            <a:r>
              <a:rPr lang="en-US" altLang="ko-KR" sz="1800" dirty="0"/>
              <a:t>"</a:t>
            </a:r>
            <a:r>
              <a:rPr lang="ko-KR" altLang="en-US" sz="1800" dirty="0"/>
              <a:t>란 조직</a:t>
            </a:r>
            <a:r>
              <a:rPr lang="en-US" altLang="ko-KR" sz="1800" dirty="0"/>
              <a:t>, </a:t>
            </a:r>
            <a:r>
              <a:rPr lang="ko-KR" altLang="en-US" sz="1800" dirty="0"/>
              <a:t>업무</a:t>
            </a:r>
            <a:r>
              <a:rPr lang="en-US" altLang="ko-KR" sz="1800" dirty="0"/>
              <a:t>, </a:t>
            </a:r>
            <a:r>
              <a:rPr lang="ko-KR" altLang="en-US" sz="1800" dirty="0"/>
              <a:t>업무별 기능</a:t>
            </a:r>
            <a:r>
              <a:rPr lang="en-US" altLang="ko-KR" sz="1800" dirty="0"/>
              <a:t>·</a:t>
            </a:r>
            <a:r>
              <a:rPr lang="ko-KR" altLang="en-US" sz="1800" dirty="0"/>
              <a:t>절차</a:t>
            </a:r>
            <a:r>
              <a:rPr lang="en-US" altLang="ko-KR" sz="1800" dirty="0"/>
              <a:t>·</a:t>
            </a:r>
            <a:r>
              <a:rPr lang="ko-KR" altLang="en-US" sz="1800" dirty="0"/>
              <a:t>정보와 이들 간의 관계를 식별하고 정의한 구조를 말한다</a:t>
            </a:r>
            <a:r>
              <a:rPr lang="en-US" altLang="ko-KR" sz="1800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"</a:t>
            </a:r>
            <a:r>
              <a:rPr lang="ko-KR" altLang="en-US" sz="1800" dirty="0">
                <a:solidFill>
                  <a:srgbClr val="0000FF"/>
                </a:solidFill>
              </a:rPr>
              <a:t>응용</a:t>
            </a:r>
            <a:r>
              <a:rPr lang="ko-KR" altLang="en-US" sz="1800" dirty="0"/>
              <a:t> 아키텍처</a:t>
            </a:r>
            <a:r>
              <a:rPr lang="en-US" altLang="ko-KR" sz="1800" dirty="0"/>
              <a:t>"</a:t>
            </a:r>
            <a:r>
              <a:rPr lang="ko-KR" altLang="en-US" sz="1800" dirty="0"/>
              <a:t>란 업무를 지원하는 응용기능</a:t>
            </a:r>
            <a:r>
              <a:rPr lang="en-US" altLang="ko-KR" sz="1800" dirty="0"/>
              <a:t>, </a:t>
            </a:r>
            <a:r>
              <a:rPr lang="ko-KR" altLang="en-US" sz="1800" dirty="0"/>
              <a:t>응용시스템 및 이들 간의 관계를 식별하고 정의한 구조를 말한다</a:t>
            </a:r>
            <a:r>
              <a:rPr lang="en-US" altLang="ko-KR" sz="1800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"</a:t>
            </a:r>
            <a:r>
              <a:rPr lang="ko-KR" altLang="en-US" sz="1800" dirty="0">
                <a:solidFill>
                  <a:srgbClr val="0000FF"/>
                </a:solidFill>
              </a:rPr>
              <a:t>데이터</a:t>
            </a:r>
            <a:r>
              <a:rPr lang="ko-KR" altLang="en-US" sz="1800" dirty="0"/>
              <a:t> 아키텍처</a:t>
            </a:r>
            <a:r>
              <a:rPr lang="en-US" altLang="ko-KR" sz="1800" dirty="0"/>
              <a:t>"</a:t>
            </a:r>
            <a:r>
              <a:rPr lang="ko-KR" altLang="en-US" sz="1800" dirty="0"/>
              <a:t>란 업무와 응용에서 사용되는 데이터 및 이들 간의 관계를 식별하고 정의한 구조를 말한다</a:t>
            </a:r>
            <a:r>
              <a:rPr lang="en-US" altLang="ko-KR" sz="1800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"</a:t>
            </a:r>
            <a:r>
              <a:rPr lang="ko-KR" altLang="en-US" sz="1800" dirty="0">
                <a:solidFill>
                  <a:srgbClr val="0000FF"/>
                </a:solidFill>
              </a:rPr>
              <a:t>기술</a:t>
            </a:r>
            <a:r>
              <a:rPr lang="ko-KR" altLang="en-US" sz="1800" dirty="0"/>
              <a:t> 아키텍처</a:t>
            </a:r>
            <a:r>
              <a:rPr lang="en-US" altLang="ko-KR" sz="1800" dirty="0"/>
              <a:t>"</a:t>
            </a:r>
            <a:r>
              <a:rPr lang="ko-KR" altLang="en-US" sz="1800" dirty="0"/>
              <a:t>란 응용서비스와 응용시스템을 지원하는 기술자원 및 이들 간의 관계를 식별하고 정의한 구조를 말한다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909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D3B23-2860-48BF-B418-B9AF9E94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</a:t>
            </a:r>
            <a:r>
              <a:rPr lang="ko-KR" altLang="en-US" dirty="0"/>
              <a:t>업무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61B80-8E09-4D46-8228-2B45CD55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42" y="1825625"/>
            <a:ext cx="11431962" cy="476747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마케팅 업무</a:t>
            </a:r>
            <a:r>
              <a:rPr lang="en-US" altLang="ko-KR" sz="2000" dirty="0"/>
              <a:t>1: </a:t>
            </a:r>
            <a:r>
              <a:rPr lang="ko-KR" altLang="en-US" sz="2000" dirty="0"/>
              <a:t>아이스크림 매출액 예측</a:t>
            </a:r>
          </a:p>
          <a:p>
            <a:pPr lvl="1"/>
            <a:r>
              <a:rPr lang="ko-KR" altLang="en-US" sz="1800" dirty="0"/>
              <a:t>직장 상사로부터 내일 온도가 </a:t>
            </a:r>
            <a:r>
              <a:rPr lang="en-US" altLang="ko-KR" sz="1800" dirty="0"/>
              <a:t>26</a:t>
            </a:r>
            <a:r>
              <a:rPr lang="ko-KR" altLang="en-US" sz="1800" dirty="0"/>
              <a:t>도</a:t>
            </a:r>
            <a:r>
              <a:rPr lang="en-US" altLang="ko-KR" sz="1800" dirty="0"/>
              <a:t>, 36</a:t>
            </a:r>
            <a:r>
              <a:rPr lang="ko-KR" altLang="en-US" sz="1800" dirty="0" err="1"/>
              <a:t>도일때</a:t>
            </a:r>
            <a:r>
              <a:rPr lang="ko-KR" altLang="en-US" sz="1800" dirty="0"/>
              <a:t> 아이스크림 매출액을 예측하라는 과제를 받았다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마케팅 업무</a:t>
            </a:r>
            <a:r>
              <a:rPr lang="en-US" altLang="ko-KR" sz="2000" dirty="0"/>
              <a:t>2: </a:t>
            </a:r>
            <a:r>
              <a:rPr lang="ko-KR" altLang="en-US" sz="2000" dirty="0"/>
              <a:t>통신사 고객이탈 원인 분석</a:t>
            </a:r>
          </a:p>
          <a:p>
            <a:pPr lvl="1"/>
            <a:r>
              <a:rPr lang="ko-KR" altLang="en-US" sz="1800" dirty="0"/>
              <a:t>직장 상사로부터 월통신요금과 가입기간이 </a:t>
            </a:r>
            <a:r>
              <a:rPr lang="en-US" altLang="ko-KR" sz="1800" dirty="0"/>
              <a:t>80</a:t>
            </a:r>
            <a:r>
              <a:rPr lang="ko-KR" altLang="en-US" sz="1800" dirty="0"/>
              <a:t>달러와 </a:t>
            </a:r>
            <a:r>
              <a:rPr lang="en-US" altLang="ko-KR" sz="1800" dirty="0"/>
              <a:t>12</a:t>
            </a:r>
            <a:r>
              <a:rPr lang="ko-KR" altLang="en-US" sz="1800" dirty="0"/>
              <a:t>개월일 때와 </a:t>
            </a:r>
            <a:r>
              <a:rPr lang="en-US" altLang="ko-KR" sz="1800" dirty="0"/>
              <a:t>50</a:t>
            </a:r>
            <a:r>
              <a:rPr lang="ko-KR" altLang="en-US" sz="1800" dirty="0"/>
              <a:t>달러와 </a:t>
            </a:r>
            <a:r>
              <a:rPr lang="en-US" altLang="ko-KR" sz="1800" dirty="0"/>
              <a:t>12</a:t>
            </a:r>
            <a:r>
              <a:rPr lang="ko-KR" altLang="en-US" sz="1800" dirty="0"/>
              <a:t>개월일 때 고객이 다른 회사로 전환할 것인지 아니면 머무를 것인지를 예측하라는 업무를 </a:t>
            </a:r>
            <a:r>
              <a:rPr lang="ko-KR" altLang="en-US" sz="1800" dirty="0" err="1"/>
              <a:t>지시받았다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생산관리 업무</a:t>
            </a:r>
            <a:r>
              <a:rPr lang="en-US" altLang="ko-KR" sz="2000" dirty="0"/>
              <a:t>: </a:t>
            </a:r>
            <a:r>
              <a:rPr lang="ko-KR" altLang="en-US" sz="2000" dirty="0"/>
              <a:t>자동차 연비 향상 방안</a:t>
            </a:r>
          </a:p>
          <a:p>
            <a:pPr lvl="1"/>
            <a:r>
              <a:rPr lang="ko-KR" altLang="en-US" sz="1800" dirty="0"/>
              <a:t>직장상사로부터 자동차 연비를 향상시키기 위해 어떤 요인을 선택하여 집중하는 것이 좋은가를 제시하라는 과제를 받았다</a:t>
            </a:r>
            <a:r>
              <a:rPr lang="en-US" altLang="ko-KR" sz="18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인적자원관리 업무</a:t>
            </a:r>
            <a:r>
              <a:rPr lang="en-US" altLang="ko-KR" sz="2000" dirty="0"/>
              <a:t>: </a:t>
            </a:r>
            <a:r>
              <a:rPr lang="ko-KR" altLang="en-US" sz="2000" dirty="0"/>
              <a:t>신입사원 이직원인 분석</a:t>
            </a:r>
          </a:p>
          <a:p>
            <a:pPr lvl="1"/>
            <a:r>
              <a:rPr lang="ko-KR" altLang="en-US" sz="1800" dirty="0"/>
              <a:t>직장 상사로부터 신입사원의 이직원을 분석하고 대처방안을 제시하라는 과제를 받았다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36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2106D-DDF9-418E-94CD-C7840B6A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유형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F49F9-C969-4C0D-AD98-182A6CC9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정형 데이터 </a:t>
            </a:r>
            <a:endParaRPr lang="en-US" altLang="ko-KR" dirty="0"/>
          </a:p>
          <a:p>
            <a:pPr lvl="1"/>
            <a:r>
              <a:rPr lang="ko-KR" altLang="en-US" dirty="0"/>
              <a:t>연속형 데이터</a:t>
            </a:r>
            <a:r>
              <a:rPr lang="en-US" altLang="ko-KR" dirty="0"/>
              <a:t>, </a:t>
            </a:r>
            <a:r>
              <a:rPr lang="ko-KR" altLang="en-US" dirty="0"/>
              <a:t>이산형 데이터</a:t>
            </a:r>
          </a:p>
          <a:p>
            <a:endParaRPr lang="en-US" altLang="ko-KR" dirty="0"/>
          </a:p>
          <a:p>
            <a:r>
              <a:rPr lang="ko-KR" altLang="en-US" dirty="0"/>
              <a:t>비정형 데이터 </a:t>
            </a:r>
            <a:endParaRPr lang="en-US" altLang="ko-KR" dirty="0"/>
          </a:p>
          <a:p>
            <a:pPr lvl="1"/>
            <a:r>
              <a:rPr lang="ko-KR" altLang="en-US" dirty="0"/>
              <a:t>블로그</a:t>
            </a:r>
            <a:r>
              <a:rPr lang="en-US" altLang="ko-KR" dirty="0"/>
              <a:t>, </a:t>
            </a:r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 err="1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뉴스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동영상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4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369B5-08CC-4191-8CD0-9300AF26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데이터 종류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34A45-FC11-4873-9A30-BA8962F4C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마케팅 데이터 </a:t>
            </a:r>
            <a:endParaRPr lang="en-US" altLang="ko-KR" sz="2400" dirty="0"/>
          </a:p>
          <a:p>
            <a:pPr lvl="1"/>
            <a:r>
              <a:rPr lang="ko-KR" altLang="en-US" sz="2000" dirty="0"/>
              <a:t>아이스크림 매출액 데이터</a:t>
            </a:r>
          </a:p>
          <a:p>
            <a:pPr lvl="1"/>
            <a:r>
              <a:rPr lang="ko-KR" altLang="en-US" sz="2000" dirty="0"/>
              <a:t> 통신사 고객이탈 데이터</a:t>
            </a:r>
          </a:p>
          <a:p>
            <a:endParaRPr lang="en-US" altLang="ko-KR" sz="2400" dirty="0"/>
          </a:p>
          <a:p>
            <a:r>
              <a:rPr lang="ko-KR" altLang="en-US" sz="2400" dirty="0"/>
              <a:t>생산관리 데이터</a:t>
            </a:r>
            <a:endParaRPr lang="en-US" altLang="ko-KR" sz="2400" dirty="0"/>
          </a:p>
          <a:p>
            <a:pPr lvl="1"/>
            <a:r>
              <a:rPr lang="ko-KR" altLang="en-US" sz="2000" dirty="0"/>
              <a:t>자동차 연비 관련 데이터</a:t>
            </a:r>
          </a:p>
          <a:p>
            <a:endParaRPr lang="en-US" altLang="ko-KR" sz="2400" dirty="0"/>
          </a:p>
          <a:p>
            <a:r>
              <a:rPr lang="ko-KR" altLang="en-US" sz="2400" dirty="0"/>
              <a:t>인적자원관리 데이터 </a:t>
            </a:r>
            <a:endParaRPr lang="en-US" altLang="ko-KR" sz="2400" dirty="0"/>
          </a:p>
          <a:p>
            <a:pPr lvl="1"/>
            <a:r>
              <a:rPr lang="ko-KR" altLang="en-US" sz="2000" dirty="0"/>
              <a:t>신입사원 이직 관련 데이터 </a:t>
            </a:r>
          </a:p>
        </p:txBody>
      </p:sp>
    </p:spTree>
    <p:extLst>
      <p:ext uri="{BB962C8B-B14F-4D97-AF65-F5344CB8AC3E}">
        <p14:creationId xmlns:p14="http://schemas.microsoft.com/office/powerpoint/2010/main" val="335205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688</Words>
  <Application>Microsoft Office PowerPoint</Application>
  <PresentationFormat>와이드스크린</PresentationFormat>
  <Paragraphs>172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Albertus (W1)</vt:lpstr>
      <vt:lpstr>맑은 고딕</vt:lpstr>
      <vt:lpstr>Arial</vt:lpstr>
      <vt:lpstr>Calibri</vt:lpstr>
      <vt:lpstr>Calibri Light</vt:lpstr>
      <vt:lpstr>Times New Roman</vt:lpstr>
      <vt:lpstr>Office 테마</vt:lpstr>
      <vt:lpstr> 기업 데이터 분석</vt:lpstr>
      <vt:lpstr>기업 아키텍처 Enterprise Architecture, EA </vt:lpstr>
      <vt:lpstr>PowerPoint 프레젠테이션</vt:lpstr>
      <vt:lpstr>기업 아키텍처 Enterprise Architecture, EA </vt:lpstr>
      <vt:lpstr>기업 아키텍처 Enterprise Architecture, EA </vt:lpstr>
      <vt:lpstr>전자정부법의 정보기술아키텍처</vt:lpstr>
      <vt:lpstr>Business 업무</vt:lpstr>
      <vt:lpstr>데이터 유형</vt:lpstr>
      <vt:lpstr>Data 데이터 종류</vt:lpstr>
      <vt:lpstr>Application 응용 : 데이터 분석 기법</vt:lpstr>
      <vt:lpstr>Application 응용 : 데이터 분석 기법</vt:lpstr>
      <vt:lpstr>Application 응용 : 데이터 분석 절차</vt:lpstr>
      <vt:lpstr>Technology 기술</vt:lpstr>
      <vt:lpstr>기업 데이터 분석 인접 학문</vt:lpstr>
      <vt:lpstr>데이터 분석 교육 프로그램</vt:lpstr>
      <vt:lpstr>데이터 분석 도구</vt:lpstr>
      <vt:lpstr>데이터 분석 환경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기반의  기업 데이터 분석</dc:title>
  <dc:creator>권순동</dc:creator>
  <cp:lastModifiedBy>권순동</cp:lastModifiedBy>
  <cp:revision>17</cp:revision>
  <dcterms:created xsi:type="dcterms:W3CDTF">2022-07-04T11:08:07Z</dcterms:created>
  <dcterms:modified xsi:type="dcterms:W3CDTF">2022-07-05T02:57:50Z</dcterms:modified>
</cp:coreProperties>
</file>