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93" r:id="rId6"/>
    <p:sldId id="294" r:id="rId7"/>
    <p:sldId id="289" r:id="rId8"/>
    <p:sldId id="292" r:id="rId9"/>
    <p:sldId id="291" r:id="rId10"/>
    <p:sldId id="29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ia Ramirez" userId="f183e4be-6c0a-491e-b081-d892fe0cc11f" providerId="ADAL" clId="{5A0679A0-263E-4612-8DDA-AF0E3EC4A3CC}"/>
    <pc:docChg chg="custSel modSld">
      <pc:chgData name="Lidia Ramirez" userId="f183e4be-6c0a-491e-b081-d892fe0cc11f" providerId="ADAL" clId="{5A0679A0-263E-4612-8DDA-AF0E3EC4A3CC}" dt="2023-11-13T20:28:28.361" v="0" actId="33524"/>
      <pc:docMkLst>
        <pc:docMk/>
      </pc:docMkLst>
      <pc:sldChg chg="modSp mod">
        <pc:chgData name="Lidia Ramirez" userId="f183e4be-6c0a-491e-b081-d892fe0cc11f" providerId="ADAL" clId="{5A0679A0-263E-4612-8DDA-AF0E3EC4A3CC}" dt="2023-11-13T20:28:28.361" v="0" actId="33524"/>
        <pc:sldMkLst>
          <pc:docMk/>
          <pc:sldMk cId="4230622197" sldId="284"/>
        </pc:sldMkLst>
        <pc:spChg chg="mod">
          <ac:chgData name="Lidia Ramirez" userId="f183e4be-6c0a-491e-b081-d892fe0cc11f" providerId="ADAL" clId="{5A0679A0-263E-4612-8DDA-AF0E3EC4A3CC}" dt="2023-11-13T20:28:28.361" v="0" actId="33524"/>
          <ac:spMkLst>
            <pc:docMk/>
            <pc:sldMk cId="4230622197" sldId="284"/>
            <ac:spMk id="17" creationId="{6A44816B-378D-41B5-84D7-39CECE2E45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13/11/2023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2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4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13/11/2023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199993" y="2264087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02335" y="179081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9216158" y="22620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609299" y="1813490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764149" y="1338108"/>
            <a:ext cx="10279969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709265" y="2153012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855337" y="2842348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2751" y="3956423"/>
            <a:ext cx="1796396" cy="302186"/>
          </a:xfrm>
        </p:spPr>
        <p:txBody>
          <a:bodyPr rtlCol="0"/>
          <a:lstStyle/>
          <a:p>
            <a:pPr rtl="0"/>
            <a:r>
              <a:rPr lang="es-ES" dirty="0"/>
              <a:t>Llamada de atención verbal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448" y="4737615"/>
            <a:ext cx="2980025" cy="1810722"/>
          </a:xfrm>
        </p:spPr>
        <p:txBody>
          <a:bodyPr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GT" altLang="es-GT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1.Escuchar al colaborador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s-GT" altLang="es-GT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Realizar la llamada de atención si procede.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Revisar </a:t>
            </a:r>
            <a:r>
              <a:rPr kumimoji="0" lang="es-GT" altLang="es-GT" sz="14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los datos previos </a:t>
            </a:r>
            <a:r>
              <a:rPr kumimoji="0" lang="es-GT" altLang="es-GT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entregarla a DH.   </a:t>
            </a:r>
            <a:endParaRPr kumimoji="0" lang="es-GT" altLang="es-GT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rtl="0"/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27851" y="4001017"/>
            <a:ext cx="1796396" cy="302186"/>
          </a:xfrm>
        </p:spPr>
        <p:txBody>
          <a:bodyPr rtlCol="0"/>
          <a:lstStyle/>
          <a:p>
            <a:pPr rtl="0"/>
            <a:r>
              <a:rPr lang="es-ES" dirty="0"/>
              <a:t>Llamada de atención por escrito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4427" y="4006766"/>
            <a:ext cx="1796396" cy="302186"/>
          </a:xfrm>
        </p:spPr>
        <p:txBody>
          <a:bodyPr rtlCol="0"/>
          <a:lstStyle/>
          <a:p>
            <a:pPr rtl="0"/>
            <a:r>
              <a:rPr lang="es-ES" dirty="0"/>
              <a:t>Suspensión de labores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6448" y="3994714"/>
            <a:ext cx="1796396" cy="302186"/>
          </a:xfrm>
        </p:spPr>
        <p:txBody>
          <a:bodyPr rtlCol="0"/>
          <a:lstStyle/>
          <a:p>
            <a:pPr rtl="0"/>
            <a:r>
              <a:rPr lang="es-ES" dirty="0"/>
              <a:t>Apercibimiento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96448" y="4737615"/>
            <a:ext cx="1813567" cy="1337374"/>
          </a:xfrm>
        </p:spPr>
        <p:txBody>
          <a:bodyPr rtlCol="0"/>
          <a:lstStyle/>
          <a:p>
            <a:pPr rtl="0"/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Ultimátum a colaborador, ultima sanción del proceso disciplinario</a:t>
            </a:r>
          </a:p>
          <a:p>
            <a:pPr rtl="0"/>
            <a:endParaRPr lang="es-ES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309663"/>
            <a:ext cx="11731752" cy="630936"/>
          </a:xfrm>
        </p:spPr>
        <p:txBody>
          <a:bodyPr rtlCol="0"/>
          <a:lstStyle/>
          <a:p>
            <a:pPr rtl="0"/>
            <a:r>
              <a:rPr lang="es-ES" dirty="0"/>
              <a:t>PROCESO DISCIPLINARIO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8CA28C-7519-CDE4-E516-5C3C11F8E93E}"/>
              </a:ext>
            </a:extLst>
          </p:cNvPr>
          <p:cNvSpPr txBox="1"/>
          <p:nvPr/>
        </p:nvSpPr>
        <p:spPr>
          <a:xfrm>
            <a:off x="3727851" y="5071107"/>
            <a:ext cx="2094768" cy="1477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sz="1400" dirty="0"/>
              <a:t>*Se puede aplicar esta sanción sin tener una verbal previamente, dependerá de la gravedad de la falta.</a:t>
            </a:r>
            <a:endParaRPr lang="es-GT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7E2EAD-ED57-1FD2-3D6A-0EC177247211}"/>
              </a:ext>
            </a:extLst>
          </p:cNvPr>
          <p:cNvSpPr txBox="1"/>
          <p:nvPr/>
        </p:nvSpPr>
        <p:spPr>
          <a:xfrm>
            <a:off x="5968127" y="4587261"/>
            <a:ext cx="3828321" cy="220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25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ES" sz="125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Escuchar al colaborador</a:t>
            </a:r>
          </a:p>
          <a:p>
            <a:pPr marL="342900" indent="-342900">
              <a:buAutoNum type="arabicPeriod"/>
            </a:pPr>
            <a:r>
              <a:rPr lang="es-ES" sz="125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 tener justificación válida de la falta se procede a entregar la audiencia de 24 hrs.</a:t>
            </a:r>
          </a:p>
          <a:p>
            <a:pPr marL="342900" indent="-342900">
              <a:buAutoNum type="arabicPeriod"/>
            </a:pPr>
            <a:r>
              <a:rPr lang="es-ES" sz="125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siguiente día debe recibirle al colaborador; los documentos que validen la falta.</a:t>
            </a:r>
          </a:p>
          <a:p>
            <a:pPr marL="342900" indent="-342900">
              <a:buAutoNum type="arabicPeriod"/>
            </a:pPr>
            <a:r>
              <a:rPr lang="es-ES" sz="125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 contar con justificación válida debe proceder a realizar la sanción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B7C993F-EA9D-D9A2-02FF-E2FCDD61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81" y="510209"/>
            <a:ext cx="7124833" cy="630936"/>
          </a:xfrm>
        </p:spPr>
        <p:txBody>
          <a:bodyPr/>
          <a:lstStyle/>
          <a:p>
            <a:r>
              <a:rPr lang="es-ES" dirty="0"/>
              <a:t>Clasificación de faltas</a:t>
            </a:r>
            <a:endParaRPr lang="es-GT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23CBD44-0EB6-B831-0BA2-97A7162E509A}"/>
              </a:ext>
            </a:extLst>
          </p:cNvPr>
          <p:cNvSpPr txBox="1"/>
          <p:nvPr/>
        </p:nvSpPr>
        <p:spPr>
          <a:xfrm>
            <a:off x="848140" y="1376743"/>
            <a:ext cx="10919791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Incumplimiento de jornada laboral:</a:t>
            </a:r>
            <a:r>
              <a:rPr lang="es-GT" sz="2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Ejemplo llegadas tarde, ausencias injustificadas, recurrencia en no regresar a completar turno después de las citas de IGSS.  (constancias que avalan solo minutos) </a:t>
            </a:r>
            <a:endParaRPr lang="es-GT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Incumplimiento de procedimientos:</a:t>
            </a:r>
            <a:r>
              <a:rPr lang="es-GT" sz="2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Ejemplo limpieza de áreas de trabajo, recetas, entrega de producto, mermas</a:t>
            </a: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cierre de caja, inventarios.</a:t>
            </a:r>
          </a:p>
          <a:p>
            <a:pPr marR="539750" algn="just">
              <a:lnSpc>
                <a:spcPct val="98000"/>
              </a:lnSpc>
              <a:spcAft>
                <a:spcPts val="800"/>
              </a:spcAft>
            </a:pPr>
            <a:r>
              <a:rPr lang="es-GT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Incumplimiento de Buenas Prácticas de Manufactura (</a:t>
            </a:r>
            <a:r>
              <a:rPr lang="es-GT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BPM´s</a:t>
            </a:r>
            <a:r>
              <a:rPr lang="es-GT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r>
              <a:rPr lang="es-GT" sz="2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Ejemplo no rasurarse, no lavarse las manos, uso de maquillaje (Planta), uso no adecuado del uniforme, tarjetas vencidas, entre otros. </a:t>
            </a:r>
            <a:endParaRPr lang="es-GT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Incumplimiento de normativa interna:</a:t>
            </a:r>
            <a:r>
              <a:rPr lang="es-GT" sz="2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faltas de respeto o conductas inadecuadas, robo, riñas, hurto. </a:t>
            </a:r>
            <a:endParaRPr lang="es-GT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GT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FE9F52-6CD5-D75C-539D-BB5EAA9AECDE}"/>
              </a:ext>
            </a:extLst>
          </p:cNvPr>
          <p:cNvSpPr txBox="1"/>
          <p:nvPr/>
        </p:nvSpPr>
        <p:spPr>
          <a:xfrm>
            <a:off x="430696" y="232052"/>
            <a:ext cx="11330608" cy="577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Nota: 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*Antes de aplicar cualquier sanción, debemos escuchar al colaborador.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*Toda la documentación debe ser subida al sistema evolution para la autorización correspondiente.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*La papelería debe estar redactada claramente, si es a mano evitar tachones o remarcas.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*Verificar los siguientes datos: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		Nombre completo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		Firma según DPI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		Fecha</a:t>
            </a:r>
          </a:p>
          <a:p>
            <a:pPr indent="-6350">
              <a:lnSpc>
                <a:spcPct val="103000"/>
              </a:lnSpc>
              <a:spcAft>
                <a:spcPts val="800"/>
              </a:spcAft>
            </a:pP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		Razón social (</a:t>
            </a:r>
            <a:r>
              <a:rPr lang="es-GT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La Panería, S. A. </a:t>
            </a: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o </a:t>
            </a:r>
            <a:r>
              <a:rPr lang="es-GT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Flota, S. A.</a:t>
            </a:r>
            <a:r>
              <a:rPr lang="es-GT" sz="2800" dirty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7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6146952" y="119244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607318" y="1281958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DOCUMENTACIÓN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9E693C99-D447-D16E-0835-5CECFD08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28" y="1192442"/>
            <a:ext cx="4182059" cy="5468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523B694C-2114-9787-C0EB-3F8320029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60" y="1192442"/>
            <a:ext cx="4277322" cy="55062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235604" y="1396691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6"/>
                </a:solidFill>
              </a:rPr>
              <a:t>T3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64266A-9BD7-D828-A56D-3F3C5CFD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39" y="344558"/>
            <a:ext cx="4790661" cy="5811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39E015-F9F9-FEE9-3738-D7588BCE5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51" y="344559"/>
            <a:ext cx="4638261" cy="5811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425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63415" y="143391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 dirty="0">
                <a:solidFill>
                  <a:schemeClr val="accent3"/>
                </a:solidFill>
              </a:rPr>
              <a:t>T4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2EF12F0-80E3-F996-EDF1-212A494F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03" y="363020"/>
            <a:ext cx="5097430" cy="5853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C0BF2001-7024-5A66-0E88-B8FE425B6680}"/>
              </a:ext>
            </a:extLst>
          </p:cNvPr>
          <p:cNvSpPr/>
          <p:nvPr/>
        </p:nvSpPr>
        <p:spPr>
          <a:xfrm>
            <a:off x="6499029" y="143391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 dirty="0">
                <a:solidFill>
                  <a:srgbClr val="FF0000"/>
                </a:solidFill>
              </a:rPr>
              <a:t>T5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C27046C-4F9F-E280-9731-95E6BFB5F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76" y="1081734"/>
            <a:ext cx="5564266" cy="5134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1884017-6DDB-BD68-F798-8C341523DEA6}"/>
              </a:ext>
            </a:extLst>
          </p:cNvPr>
          <p:cNvSpPr txBox="1"/>
          <p:nvPr/>
        </p:nvSpPr>
        <p:spPr>
          <a:xfrm>
            <a:off x="7360457" y="318408"/>
            <a:ext cx="459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cap="all" dirty="0">
                <a:latin typeface="+mj-lt"/>
                <a:ea typeface="+mj-ea"/>
                <a:cs typeface="+mj-cs"/>
              </a:rPr>
              <a:t>Despido</a:t>
            </a:r>
            <a:r>
              <a:rPr lang="es-ES" dirty="0"/>
              <a:t> </a:t>
            </a:r>
            <a:r>
              <a:rPr lang="es-ES" sz="3600" b="1" cap="all" dirty="0">
                <a:latin typeface="+mj-lt"/>
                <a:ea typeface="+mj-ea"/>
                <a:cs typeface="+mj-cs"/>
              </a:rPr>
              <a:t>Justificado</a:t>
            </a:r>
            <a:endParaRPr lang="es-GT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873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9328850-C7F7-9751-43D0-A2D590203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607" y="1703604"/>
            <a:ext cx="2820418" cy="471656"/>
          </a:xfrm>
        </p:spPr>
        <p:txBody>
          <a:bodyPr/>
          <a:lstStyle/>
          <a:p>
            <a:pPr algn="ctr"/>
            <a:r>
              <a:rPr lang="es-GT" sz="2800" dirty="0">
                <a:solidFill>
                  <a:srgbClr val="FF0000"/>
                </a:solidFill>
              </a:rPr>
              <a:t>ROBO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A4C8C-DCA5-8AC9-42CA-E14BE6A68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332" y="2447828"/>
            <a:ext cx="3029968" cy="36100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800" dirty="0"/>
              <a:t>Tomar objetos olvidados por clientes y guardarlos para sí mismo.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800" dirty="0"/>
              <a:t>Sacar objetos del locker de compañeros y guardarlo para sí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800" dirty="0"/>
              <a:t>Guardar dinero de una venta para sí mismo.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C70213DA-A0D2-5E8B-C958-6CB056FF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Sanciones inmediatas</a:t>
            </a:r>
          </a:p>
        </p:txBody>
      </p:sp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AB873C90-ACE9-4B9B-EA09-5EBAC40CC963}"/>
              </a:ext>
            </a:extLst>
          </p:cNvPr>
          <p:cNvSpPr txBox="1">
            <a:spLocks/>
          </p:cNvSpPr>
          <p:nvPr/>
        </p:nvSpPr>
        <p:spPr>
          <a:xfrm>
            <a:off x="5218682" y="1770279"/>
            <a:ext cx="4363468" cy="4716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sz="2800" dirty="0">
                <a:solidFill>
                  <a:srgbClr val="FF0000"/>
                </a:solidFill>
              </a:rPr>
              <a:t>TRATAR MAL A UN CLIENTE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49191ECC-687A-4F61-D847-25EFDB37794C}"/>
              </a:ext>
            </a:extLst>
          </p:cNvPr>
          <p:cNvSpPr txBox="1">
            <a:spLocks/>
          </p:cNvSpPr>
          <p:nvPr/>
        </p:nvSpPr>
        <p:spPr>
          <a:xfrm>
            <a:off x="5647307" y="2447828"/>
            <a:ext cx="3029968" cy="36100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800" dirty="0"/>
              <a:t>No atender correctamente a un cliente o faltarle el respeto.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GT" sz="1800" dirty="0"/>
              <a:t>Dar 24 horas de enfriamiento, para comprobar información y tomar decisión.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1190982876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932c48-0fa3-471c-b57a-9a7ce97777e8">
      <Terms xmlns="http://schemas.microsoft.com/office/infopath/2007/PartnerControls"/>
    </lcf76f155ced4ddcb4097134ff3c332f>
    <TaxCatchAll xmlns="edd6450e-0435-4d30-953a-25a4ffdc91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54C5CF7951E54B98384CC165683D63" ma:contentTypeVersion="12" ma:contentTypeDescription="Crear nuevo documento." ma:contentTypeScope="" ma:versionID="0ab487665d15b0334994dbdcb24eeaf6">
  <xsd:schema xmlns:xsd="http://www.w3.org/2001/XMLSchema" xmlns:xs="http://www.w3.org/2001/XMLSchema" xmlns:p="http://schemas.microsoft.com/office/2006/metadata/properties" xmlns:ns2="b9932c48-0fa3-471c-b57a-9a7ce97777e8" xmlns:ns3="edd6450e-0435-4d30-953a-25a4ffdc913d" targetNamespace="http://schemas.microsoft.com/office/2006/metadata/properties" ma:root="true" ma:fieldsID="f8b439079280f32edb0c10609a276d1b" ns2:_="" ns3:_="">
    <xsd:import namespace="b9932c48-0fa3-471c-b57a-9a7ce97777e8"/>
    <xsd:import namespace="edd6450e-0435-4d30-953a-25a4ffdc913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32c48-0fa3-471c-b57a-9a7ce97777e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a7e734e3-7691-4fc9-94e7-9d79ab9543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6450e-0435-4d30-953a-25a4ffdc913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9b49c73-28a3-4cf5-ac8d-56533d5b99f7}" ma:internalName="TaxCatchAll" ma:showField="CatchAllData" ma:web="edd6450e-0435-4d30-953a-25a4ffdc91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8C8229-39AC-40D0-97A4-E44441E8C72A}"/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{F4FAB420-38FD-488F-BE39-D18D644CD495}tf16411242_win32</Template>
  <TotalTime>478</TotalTime>
  <Words>403</Words>
  <Application>Microsoft Office PowerPoint</Application>
  <PresentationFormat>Panorámica</PresentationFormat>
  <Paragraphs>56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Speak Pro</vt:lpstr>
      <vt:lpstr>2_Tema de Office</vt:lpstr>
      <vt:lpstr>PROCESO DISCIPLINARIO</vt:lpstr>
      <vt:lpstr>Clasificación de faltas</vt:lpstr>
      <vt:lpstr>Presentación de PowerPoint</vt:lpstr>
      <vt:lpstr>DOCUMENTACIÓN</vt:lpstr>
      <vt:lpstr>Presentación de PowerPoint</vt:lpstr>
      <vt:lpstr>Presentación de PowerPoint</vt:lpstr>
      <vt:lpstr>Sanciones inmediatas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DISCIPLINARIO</dc:title>
  <dc:creator>Lidia Ramirez</dc:creator>
  <cp:lastModifiedBy>Lidia Ramirez</cp:lastModifiedBy>
  <cp:revision>9</cp:revision>
  <dcterms:created xsi:type="dcterms:W3CDTF">2022-08-22T14:37:06Z</dcterms:created>
  <dcterms:modified xsi:type="dcterms:W3CDTF">2023-11-13T20:28:28Z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0x0101005554C5CF7951E54B98384CC165683D63</vt:lpwstr>
  </property>
</Properties>
</file>