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79" r:id="rId6"/>
    <p:sldId id="281" r:id="rId7"/>
    <p:sldId id="282" r:id="rId8"/>
    <p:sldId id="285" r:id="rId9"/>
    <p:sldId id="283" r:id="rId10"/>
    <p:sldId id="284"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3/11/2022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21276"/>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08874" y="1673524"/>
            <a:ext cx="3870252" cy="2420504"/>
          </a:xfrm>
        </p:spPr>
        <p:txBody>
          <a:bodyPr>
            <a:normAutofit/>
          </a:bodyPr>
          <a:lstStyle/>
          <a:p>
            <a:pPr algn="l"/>
            <a:r>
              <a:rPr lang="en-US" sz="3900" dirty="0"/>
              <a:t>SORT ALQORITML</a:t>
            </a:r>
            <a:r>
              <a:rPr lang="az-Latn-AZ" sz="3900" dirty="0"/>
              <a:t>Ə</a:t>
            </a:r>
            <a:r>
              <a:rPr lang="en-US" sz="3900" dirty="0"/>
              <a:t>RI</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az-Latn-AZ" sz="3000" dirty="0">
                <a:latin typeface="Abadi" panose="020B0604020104020204" pitchFamily="34" charset="0"/>
              </a:rPr>
              <a:t>Sort alqoritmlərin növləri</a:t>
            </a:r>
            <a:endParaRPr lang="en-US" sz="3000" dirty="0">
              <a:latin typeface="Abadi" panose="020B0604020104020204" pitchFamily="34" charset="0"/>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dirty="0">
                <a:effectLst/>
                <a:latin typeface="Abadi" panose="020B0604020104020204" pitchFamily="34" charset="0"/>
              </a:rPr>
              <a:t>Selection Sort</a:t>
            </a:r>
          </a:p>
          <a:p>
            <a:r>
              <a:rPr lang="en-US" dirty="0">
                <a:effectLst/>
                <a:latin typeface="Abadi" panose="020B0604020104020204" pitchFamily="34" charset="0"/>
              </a:rPr>
              <a:t>Bubble Sort</a:t>
            </a:r>
          </a:p>
          <a:p>
            <a:r>
              <a:rPr lang="en-US" dirty="0">
                <a:effectLst/>
                <a:latin typeface="Abadi" panose="020B0604020104020204" pitchFamily="34" charset="0"/>
              </a:rPr>
              <a:t>Insertion Sort</a:t>
            </a:r>
          </a:p>
          <a:p>
            <a:r>
              <a:rPr lang="en-US" dirty="0">
                <a:effectLst/>
                <a:latin typeface="Abadi" panose="020B0604020104020204" pitchFamily="34" charset="0"/>
              </a:rPr>
              <a:t>Merge Sort</a:t>
            </a:r>
          </a:p>
          <a:p>
            <a:r>
              <a:rPr lang="en-US" dirty="0">
                <a:effectLst/>
                <a:latin typeface="Abadi" panose="020B0604020104020204" pitchFamily="34" charset="0"/>
              </a:rPr>
              <a:t>Quick Sort</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A45F2-3847-4749-A754-0401043FD266}"/>
              </a:ext>
            </a:extLst>
          </p:cNvPr>
          <p:cNvSpPr>
            <a:spLocks noGrp="1"/>
          </p:cNvSpPr>
          <p:nvPr>
            <p:ph type="title"/>
          </p:nvPr>
        </p:nvSpPr>
        <p:spPr>
          <a:xfrm>
            <a:off x="913795" y="609600"/>
            <a:ext cx="5978072" cy="1556702"/>
          </a:xfrm>
        </p:spPr>
        <p:txBody>
          <a:bodyPr>
            <a:normAutofit/>
          </a:bodyPr>
          <a:lstStyle/>
          <a:p>
            <a:r>
              <a:rPr lang="az-Latn-AZ"/>
              <a:t>Selection sort alqoritmi</a:t>
            </a:r>
            <a:endParaRPr lang="ru-RU"/>
          </a:p>
        </p:txBody>
      </p:sp>
      <p:sp>
        <p:nvSpPr>
          <p:cNvPr id="1044" name="Content Placeholder 2">
            <a:extLst>
              <a:ext uri="{FF2B5EF4-FFF2-40B4-BE49-F238E27FC236}">
                <a16:creationId xmlns:a16="http://schemas.microsoft.com/office/drawing/2014/main" id="{83877694-52EE-41BD-8A1B-3EB94FAF302B}"/>
              </a:ext>
            </a:extLst>
          </p:cNvPr>
          <p:cNvSpPr>
            <a:spLocks noGrp="1"/>
          </p:cNvSpPr>
          <p:nvPr>
            <p:ph idx="1"/>
          </p:nvPr>
        </p:nvSpPr>
        <p:spPr>
          <a:xfrm>
            <a:off x="913795" y="2354729"/>
            <a:ext cx="5978072" cy="3340119"/>
          </a:xfrm>
        </p:spPr>
        <p:txBody>
          <a:bodyPr anchor="t">
            <a:normAutofit/>
          </a:bodyPr>
          <a:lstStyle/>
          <a:p>
            <a:pPr marL="36900" indent="0" algn="just">
              <a:lnSpc>
                <a:spcPct val="100000"/>
              </a:lnSpc>
              <a:buNone/>
            </a:pPr>
            <a:r>
              <a:rPr lang="az-Latn-AZ" dirty="0">
                <a:latin typeface="Abadi" panose="020B0604020104020204" pitchFamily="34" charset="0"/>
              </a:rPr>
              <a:t>Selection sort </a:t>
            </a:r>
            <a:r>
              <a:rPr lang="en-US" dirty="0" err="1">
                <a:latin typeface="Abadi" panose="020B0604020104020204" pitchFamily="34" charset="0"/>
              </a:rPr>
              <a:t>alqoritmi</a:t>
            </a:r>
            <a:r>
              <a:rPr lang="en-US" dirty="0">
                <a:latin typeface="Abadi" panose="020B0604020104020204" pitchFamily="34" charset="0"/>
              </a:rPr>
              <a:t> </a:t>
            </a:r>
            <a:r>
              <a:rPr lang="az-Latn-AZ" dirty="0">
                <a:latin typeface="Abadi" panose="020B0604020104020204" pitchFamily="34" charset="0"/>
              </a:rPr>
              <a:t>verilmiş massivdeki ilk elementi min element kimi seçir. Daha sonra bu elementi bir bir massivin diger elementləri ilə müqaisə edir. Bu ededdən kiçik olan edədlə yer dəyişdirir. Bu proses massiv çeşidlənmiş massiv olana qədər təkrarlanır. </a:t>
            </a:r>
          </a:p>
          <a:p>
            <a:pPr marL="36900" indent="0" algn="just">
              <a:lnSpc>
                <a:spcPct val="100000"/>
              </a:lnSpc>
              <a:buNone/>
            </a:pPr>
            <a:r>
              <a:rPr lang="az-Latn-AZ" dirty="0">
                <a:latin typeface="Abadi" panose="020B0604020104020204" pitchFamily="34" charset="0"/>
              </a:rPr>
              <a:t>time complexity </a:t>
            </a:r>
            <a:r>
              <a:rPr lang="en-US" dirty="0">
                <a:latin typeface="Abadi" panose="020B0604020104020204" pitchFamily="34" charset="0"/>
              </a:rPr>
              <a:t>:  </a:t>
            </a:r>
            <a:r>
              <a:rPr lang="en-US" dirty="0">
                <a:effectLst/>
                <a:latin typeface="Abadi" panose="020B0604020104020204" pitchFamily="34" charset="0"/>
              </a:rPr>
              <a:t>O(</a:t>
            </a:r>
            <a:r>
              <a:rPr lang="en-US" dirty="0">
                <a:effectLst/>
              </a:rPr>
              <a:t>n</a:t>
            </a:r>
            <a:r>
              <a:rPr lang="en-US" baseline="30000" dirty="0">
                <a:effectLst/>
              </a:rPr>
              <a:t>2</a:t>
            </a:r>
            <a:r>
              <a:rPr lang="en-US" dirty="0">
                <a:effectLst/>
                <a:latin typeface="Abadi" panose="020B0604020104020204" pitchFamily="34" charset="0"/>
              </a:rPr>
              <a:t>) </a:t>
            </a:r>
            <a:endParaRPr lang="az-Latn-AZ" dirty="0">
              <a:effectLst/>
              <a:latin typeface="Abadi" panose="020B0604020104020204" pitchFamily="34" charset="0"/>
            </a:endParaRPr>
          </a:p>
          <a:p>
            <a:pPr marL="36900" indent="0" algn="just">
              <a:lnSpc>
                <a:spcPct val="100000"/>
              </a:lnSpc>
              <a:buNone/>
            </a:pPr>
            <a:r>
              <a:rPr lang="az-Latn-AZ" dirty="0">
                <a:effectLst/>
                <a:latin typeface="Abadi" panose="020B0604020104020204" pitchFamily="34" charset="0"/>
              </a:rPr>
              <a:t>space </a:t>
            </a:r>
            <a:r>
              <a:rPr lang="az-Latn-AZ" dirty="0">
                <a:latin typeface="Abadi" panose="020B0604020104020204" pitchFamily="34" charset="0"/>
              </a:rPr>
              <a:t>complexity</a:t>
            </a:r>
            <a:r>
              <a:rPr lang="en-US" dirty="0">
                <a:latin typeface="Abadi" panose="020B0604020104020204" pitchFamily="34" charset="0"/>
              </a:rPr>
              <a:t> : </a:t>
            </a:r>
            <a:r>
              <a:rPr lang="az-Latn-AZ" dirty="0">
                <a:latin typeface="Abadi" panose="020B0604020104020204" pitchFamily="34" charset="0"/>
              </a:rPr>
              <a:t>O(1)</a:t>
            </a:r>
          </a:p>
        </p:txBody>
      </p:sp>
      <p:pic>
        <p:nvPicPr>
          <p:cNvPr id="91" name="Picture 90">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1028" name="Picture 4" descr="Selection Sort Tutorials &amp; Notes | Algorithms | HackerEarth">
            <a:extLst>
              <a:ext uri="{FF2B5EF4-FFF2-40B4-BE49-F238E27FC236}">
                <a16:creationId xmlns:a16="http://schemas.microsoft.com/office/drawing/2014/main" id="{BAB63E70-17AF-4CD2-A56C-0F1BC9F5F0A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56895" y="2482320"/>
            <a:ext cx="4311113" cy="2539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29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054" name="Rectangle 72">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97221-20B0-42EB-9A0D-00D865D64269}"/>
              </a:ext>
            </a:extLst>
          </p:cNvPr>
          <p:cNvSpPr>
            <a:spLocks noGrp="1"/>
          </p:cNvSpPr>
          <p:nvPr>
            <p:ph type="title"/>
          </p:nvPr>
        </p:nvSpPr>
        <p:spPr>
          <a:xfrm>
            <a:off x="913795" y="609600"/>
            <a:ext cx="5978072" cy="1556702"/>
          </a:xfrm>
        </p:spPr>
        <p:txBody>
          <a:bodyPr>
            <a:normAutofit/>
          </a:bodyPr>
          <a:lstStyle/>
          <a:p>
            <a:r>
              <a:rPr lang="en-US" dirty="0"/>
              <a:t>Bubble sort </a:t>
            </a:r>
            <a:r>
              <a:rPr lang="en-US" dirty="0" err="1"/>
              <a:t>alqoritmi</a:t>
            </a:r>
            <a:endParaRPr lang="ru-RU" dirty="0"/>
          </a:p>
        </p:txBody>
      </p:sp>
      <p:sp>
        <p:nvSpPr>
          <p:cNvPr id="3" name="Content Placeholder 2">
            <a:extLst>
              <a:ext uri="{FF2B5EF4-FFF2-40B4-BE49-F238E27FC236}">
                <a16:creationId xmlns:a16="http://schemas.microsoft.com/office/drawing/2014/main" id="{DD05CB28-DE52-495A-BCC3-CFD5BA4BA5E8}"/>
              </a:ext>
            </a:extLst>
          </p:cNvPr>
          <p:cNvSpPr>
            <a:spLocks noGrp="1"/>
          </p:cNvSpPr>
          <p:nvPr>
            <p:ph idx="1"/>
          </p:nvPr>
        </p:nvSpPr>
        <p:spPr>
          <a:xfrm>
            <a:off x="913795" y="2354729"/>
            <a:ext cx="5827247" cy="3893671"/>
          </a:xfrm>
        </p:spPr>
        <p:txBody>
          <a:bodyPr anchor="t">
            <a:noAutofit/>
          </a:bodyPr>
          <a:lstStyle/>
          <a:p>
            <a:pPr marL="36900" indent="0" algn="just">
              <a:lnSpc>
                <a:spcPct val="100000"/>
              </a:lnSpc>
              <a:buNone/>
            </a:pPr>
            <a:r>
              <a:rPr lang="en-US" dirty="0">
                <a:latin typeface="Abadi" panose="020B0604020104020204" pitchFamily="34" charset="0"/>
              </a:rPr>
              <a:t>Bu</a:t>
            </a:r>
            <a:r>
              <a:rPr lang="az-Latn-AZ" dirty="0">
                <a:latin typeface="Abadi" panose="020B0604020104020204" pitchFamily="34" charset="0"/>
              </a:rPr>
              <a:t>b</a:t>
            </a:r>
            <a:r>
              <a:rPr lang="en-US" dirty="0" err="1">
                <a:latin typeface="Abadi" panose="020B0604020104020204" pitchFamily="34" charset="0"/>
              </a:rPr>
              <a:t>ble</a:t>
            </a:r>
            <a:r>
              <a:rPr lang="en-US" dirty="0">
                <a:latin typeface="Abadi" panose="020B0604020104020204" pitchFamily="34" charset="0"/>
              </a:rPr>
              <a:t> sort</a:t>
            </a:r>
            <a:r>
              <a:rPr lang="az-Latn-AZ" dirty="0">
                <a:latin typeface="Abadi" panose="020B0604020104020204" pitchFamily="34" charset="0"/>
              </a:rPr>
              <a:t> alqoritmdə</a:t>
            </a:r>
            <a:r>
              <a:rPr lang="en-US" dirty="0">
                <a:latin typeface="Abadi" panose="020B0604020104020204" pitchFamily="34" charset="0"/>
              </a:rPr>
              <a:t> </a:t>
            </a:r>
            <a:r>
              <a:rPr lang="az-Latn-AZ" dirty="0">
                <a:latin typeface="Abadi" panose="020B0604020104020204" pitchFamily="34" charset="0"/>
              </a:rPr>
              <a:t>çeşidlənməmiş massivdəki hər bir element sağında dayanan elementlə müqaisə olunur. Yəni 0-cı indeksdən başlayaraq sıfırıncı və birinci elementləri müqayisə edin. sıfırıncı element birinci elementdən böyükdürsə, onlar dəyişdirilir. Sonra birinci və ikinci elementləri müqayisə edir. Düzgün deyilsə, onları dəyişdirilir. Bu proses son elementə qədər davam edir.</a:t>
            </a:r>
            <a:endParaRPr lang="ru-RU" dirty="0"/>
          </a:p>
        </p:txBody>
      </p:sp>
      <p:pic>
        <p:nvPicPr>
          <p:cNvPr id="75" name="Picture 74">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2052" name="Picture 4" descr="Bubble sort - DEV Community">
            <a:extLst>
              <a:ext uri="{FF2B5EF4-FFF2-40B4-BE49-F238E27FC236}">
                <a16:creationId xmlns:a16="http://schemas.microsoft.com/office/drawing/2014/main" id="{692F1689-D236-4021-ADBE-7440E31E0EC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52945" y="2076385"/>
            <a:ext cx="3995592" cy="2237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13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DE51F4-FE4B-45CF-8C43-1C64769BBDCE}"/>
              </a:ext>
            </a:extLst>
          </p:cNvPr>
          <p:cNvSpPr>
            <a:spLocks noGrp="1"/>
          </p:cNvSpPr>
          <p:nvPr>
            <p:ph type="title"/>
          </p:nvPr>
        </p:nvSpPr>
        <p:spPr>
          <a:xfrm>
            <a:off x="913795" y="609600"/>
            <a:ext cx="5978072" cy="1556702"/>
          </a:xfrm>
        </p:spPr>
        <p:txBody>
          <a:bodyPr>
            <a:normAutofit/>
          </a:bodyPr>
          <a:lstStyle/>
          <a:p>
            <a:r>
              <a:rPr lang="az-Latn-AZ" dirty="0"/>
              <a:t>İnsertion sort alqoritmi</a:t>
            </a:r>
            <a:endParaRPr lang="ru-RU" dirty="0"/>
          </a:p>
        </p:txBody>
      </p:sp>
      <p:sp>
        <p:nvSpPr>
          <p:cNvPr id="3" name="Content Placeholder 2">
            <a:extLst>
              <a:ext uri="{FF2B5EF4-FFF2-40B4-BE49-F238E27FC236}">
                <a16:creationId xmlns:a16="http://schemas.microsoft.com/office/drawing/2014/main" id="{DCDC4DA4-E242-4F26-AFEA-B717D180D7DD}"/>
              </a:ext>
            </a:extLst>
          </p:cNvPr>
          <p:cNvSpPr>
            <a:spLocks noGrp="1"/>
          </p:cNvSpPr>
          <p:nvPr>
            <p:ph idx="1"/>
          </p:nvPr>
        </p:nvSpPr>
        <p:spPr>
          <a:xfrm>
            <a:off x="913795" y="2354729"/>
            <a:ext cx="5978072" cy="3340119"/>
          </a:xfrm>
        </p:spPr>
        <p:txBody>
          <a:bodyPr anchor="t">
            <a:normAutofit/>
          </a:bodyPr>
          <a:lstStyle/>
          <a:p>
            <a:pPr marL="36900" indent="0" algn="just">
              <a:buNone/>
            </a:pPr>
            <a:r>
              <a:rPr lang="en-US" dirty="0" err="1">
                <a:latin typeface="Abadi" panose="020B0604020104020204" pitchFamily="34" charset="0"/>
              </a:rPr>
              <a:t>Daxiletmə</a:t>
            </a:r>
            <a:r>
              <a:rPr lang="en-US" dirty="0">
                <a:latin typeface="Abadi" panose="020B0604020104020204" pitchFamily="34" charset="0"/>
              </a:rPr>
              <a:t> </a:t>
            </a:r>
            <a:r>
              <a:rPr lang="en-US" dirty="0" err="1">
                <a:latin typeface="Abadi" panose="020B0604020104020204" pitchFamily="34" charset="0"/>
              </a:rPr>
              <a:t>çeşidi</a:t>
            </a:r>
            <a:r>
              <a:rPr lang="en-US" dirty="0">
                <a:latin typeface="Abadi" panose="020B0604020104020204" pitchFamily="34" charset="0"/>
              </a:rPr>
              <a:t> </a:t>
            </a:r>
            <a:r>
              <a:rPr lang="en-US" dirty="0" err="1">
                <a:latin typeface="Abadi" panose="020B0604020104020204" pitchFamily="34" charset="0"/>
              </a:rPr>
              <a:t>çeşidlənmiş</a:t>
            </a:r>
            <a:r>
              <a:rPr lang="en-US" dirty="0">
                <a:latin typeface="Abadi" panose="020B0604020104020204" pitchFamily="34" charset="0"/>
              </a:rPr>
              <a:t> </a:t>
            </a:r>
            <a:r>
              <a:rPr lang="en-US" dirty="0" err="1">
                <a:latin typeface="Abadi" panose="020B0604020104020204" pitchFamily="34" charset="0"/>
              </a:rPr>
              <a:t>massivin</a:t>
            </a:r>
            <a:r>
              <a:rPr lang="en-US" dirty="0">
                <a:latin typeface="Abadi" panose="020B0604020104020204" pitchFamily="34" charset="0"/>
              </a:rPr>
              <a:t> </a:t>
            </a:r>
            <a:r>
              <a:rPr lang="en-US" dirty="0" err="1">
                <a:latin typeface="Abadi" panose="020B0604020104020204" pitchFamily="34" charset="0"/>
              </a:rPr>
              <a:t>bir</a:t>
            </a:r>
            <a:r>
              <a:rPr lang="en-US" dirty="0">
                <a:latin typeface="Abadi" panose="020B0604020104020204" pitchFamily="34" charset="0"/>
              </a:rPr>
              <a:t> </a:t>
            </a:r>
            <a:r>
              <a:rPr lang="en-US" dirty="0" err="1">
                <a:latin typeface="Abadi" panose="020B0604020104020204" pitchFamily="34" charset="0"/>
              </a:rPr>
              <a:t>anda</a:t>
            </a:r>
            <a:r>
              <a:rPr lang="en-US" dirty="0">
                <a:latin typeface="Abadi" panose="020B0604020104020204" pitchFamily="34" charset="0"/>
              </a:rPr>
              <a:t> </a:t>
            </a:r>
            <a:r>
              <a:rPr lang="en-US" dirty="0" err="1">
                <a:latin typeface="Abadi" panose="020B0604020104020204" pitchFamily="34" charset="0"/>
              </a:rPr>
              <a:t>bir</a:t>
            </a:r>
            <a:r>
              <a:rPr lang="en-US" dirty="0">
                <a:latin typeface="Abadi" panose="020B0604020104020204" pitchFamily="34" charset="0"/>
              </a:rPr>
              <a:t> </a:t>
            </a:r>
            <a:r>
              <a:rPr lang="en-US" dirty="0" err="1">
                <a:latin typeface="Abadi" panose="020B0604020104020204" pitchFamily="34" charset="0"/>
              </a:rPr>
              <a:t>elementlə</a:t>
            </a:r>
            <a:r>
              <a:rPr lang="en-US" dirty="0">
                <a:latin typeface="Abadi" panose="020B0604020104020204" pitchFamily="34" charset="0"/>
              </a:rPr>
              <a:t> </a:t>
            </a:r>
            <a:r>
              <a:rPr lang="en-US" dirty="0" err="1">
                <a:latin typeface="Abadi" panose="020B0604020104020204" pitchFamily="34" charset="0"/>
              </a:rPr>
              <a:t>qurulduğu</a:t>
            </a:r>
            <a:r>
              <a:rPr lang="en-US" dirty="0">
                <a:latin typeface="Abadi" panose="020B0604020104020204" pitchFamily="34" charset="0"/>
              </a:rPr>
              <a:t> </a:t>
            </a:r>
            <a:r>
              <a:rPr lang="en-US" dirty="0" err="1">
                <a:latin typeface="Abadi" panose="020B0604020104020204" pitchFamily="34" charset="0"/>
              </a:rPr>
              <a:t>çeşidləmə</a:t>
            </a:r>
            <a:r>
              <a:rPr lang="en-US" dirty="0">
                <a:latin typeface="Abadi" panose="020B0604020104020204" pitchFamily="34" charset="0"/>
              </a:rPr>
              <a:t> </a:t>
            </a:r>
            <a:r>
              <a:rPr lang="en-US" dirty="0" err="1">
                <a:latin typeface="Abadi" panose="020B0604020104020204" pitchFamily="34" charset="0"/>
              </a:rPr>
              <a:t>mexanizmidir</a:t>
            </a:r>
            <a:r>
              <a:rPr lang="en-US" dirty="0">
                <a:latin typeface="Abadi" panose="020B0604020104020204" pitchFamily="34" charset="0"/>
              </a:rPr>
              <a:t>. </a:t>
            </a:r>
            <a:r>
              <a:rPr lang="en-US" dirty="0" err="1">
                <a:latin typeface="Abadi" panose="020B0604020104020204" pitchFamily="34" charset="0"/>
              </a:rPr>
              <a:t>Massiv</a:t>
            </a:r>
            <a:r>
              <a:rPr lang="en-US" dirty="0">
                <a:latin typeface="Abadi" panose="020B0604020104020204" pitchFamily="34" charset="0"/>
              </a:rPr>
              <a:t> </a:t>
            </a:r>
            <a:r>
              <a:rPr lang="en-US" dirty="0" err="1">
                <a:latin typeface="Abadi" panose="020B0604020104020204" pitchFamily="34" charset="0"/>
              </a:rPr>
              <a:t>elementləri</a:t>
            </a:r>
            <a:r>
              <a:rPr lang="en-US" dirty="0">
                <a:latin typeface="Abadi" panose="020B0604020104020204" pitchFamily="34" charset="0"/>
              </a:rPr>
              <a:t> </a:t>
            </a:r>
            <a:r>
              <a:rPr lang="en-US" dirty="0" err="1">
                <a:latin typeface="Abadi" panose="020B0604020104020204" pitchFamily="34" charset="0"/>
              </a:rPr>
              <a:t>ardıcıl</a:t>
            </a:r>
            <a:r>
              <a:rPr lang="en-US" dirty="0">
                <a:latin typeface="Abadi" panose="020B0604020104020204" pitchFamily="34" charset="0"/>
              </a:rPr>
              <a:t> </a:t>
            </a:r>
            <a:r>
              <a:rPr lang="en-US" dirty="0" err="1">
                <a:latin typeface="Abadi" panose="020B0604020104020204" pitchFamily="34" charset="0"/>
              </a:rPr>
              <a:t>olaraq</a:t>
            </a:r>
            <a:r>
              <a:rPr lang="en-US" dirty="0">
                <a:latin typeface="Abadi" panose="020B0604020104020204" pitchFamily="34" charset="0"/>
              </a:rPr>
              <a:t> </a:t>
            </a:r>
            <a:r>
              <a:rPr lang="en-US" dirty="0" err="1">
                <a:latin typeface="Abadi" panose="020B0604020104020204" pitchFamily="34" charset="0"/>
              </a:rPr>
              <a:t>bir-biri</a:t>
            </a:r>
            <a:r>
              <a:rPr lang="en-US" dirty="0">
                <a:latin typeface="Abadi" panose="020B0604020104020204" pitchFamily="34" charset="0"/>
              </a:rPr>
              <a:t> </a:t>
            </a:r>
            <a:r>
              <a:rPr lang="en-US" dirty="0" err="1">
                <a:latin typeface="Abadi" panose="020B0604020104020204" pitchFamily="34" charset="0"/>
              </a:rPr>
              <a:t>ilə</a:t>
            </a:r>
            <a:r>
              <a:rPr lang="en-US" dirty="0">
                <a:latin typeface="Abadi" panose="020B0604020104020204" pitchFamily="34" charset="0"/>
              </a:rPr>
              <a:t> </a:t>
            </a:r>
            <a:r>
              <a:rPr lang="en-US" dirty="0" err="1">
                <a:latin typeface="Abadi" panose="020B0604020104020204" pitchFamily="34" charset="0"/>
              </a:rPr>
              <a:t>müqayisə</a:t>
            </a:r>
            <a:r>
              <a:rPr lang="en-US" dirty="0">
                <a:latin typeface="Abadi" panose="020B0604020104020204" pitchFamily="34" charset="0"/>
              </a:rPr>
              <a:t> </a:t>
            </a:r>
            <a:r>
              <a:rPr lang="en-US" dirty="0" err="1">
                <a:latin typeface="Abadi" panose="020B0604020104020204" pitchFamily="34" charset="0"/>
              </a:rPr>
              <a:t>edilir</a:t>
            </a:r>
            <a:r>
              <a:rPr lang="en-US" dirty="0">
                <a:latin typeface="Abadi" panose="020B0604020104020204" pitchFamily="34" charset="0"/>
              </a:rPr>
              <a:t> </a:t>
            </a:r>
            <a:r>
              <a:rPr lang="en-US" dirty="0" err="1">
                <a:latin typeface="Abadi" panose="020B0604020104020204" pitchFamily="34" charset="0"/>
              </a:rPr>
              <a:t>və</a:t>
            </a:r>
            <a:r>
              <a:rPr lang="en-US" dirty="0">
                <a:latin typeface="Abadi" panose="020B0604020104020204" pitchFamily="34" charset="0"/>
              </a:rPr>
              <a:t> </a:t>
            </a:r>
            <a:r>
              <a:rPr lang="en-US" dirty="0" err="1">
                <a:latin typeface="Abadi" panose="020B0604020104020204" pitchFamily="34" charset="0"/>
              </a:rPr>
              <a:t>sonra</a:t>
            </a:r>
            <a:r>
              <a:rPr lang="en-US" dirty="0">
                <a:latin typeface="Abadi" panose="020B0604020104020204" pitchFamily="34" charset="0"/>
              </a:rPr>
              <a:t> </a:t>
            </a:r>
            <a:r>
              <a:rPr lang="en-US" dirty="0" err="1">
                <a:latin typeface="Abadi" panose="020B0604020104020204" pitchFamily="34" charset="0"/>
              </a:rPr>
              <a:t>müəyyən</a:t>
            </a:r>
            <a:r>
              <a:rPr lang="en-US" dirty="0">
                <a:latin typeface="Abadi" panose="020B0604020104020204" pitchFamily="34" charset="0"/>
              </a:rPr>
              <a:t> </a:t>
            </a:r>
            <a:r>
              <a:rPr lang="en-US" dirty="0" err="1">
                <a:latin typeface="Abadi" panose="020B0604020104020204" pitchFamily="34" charset="0"/>
              </a:rPr>
              <a:t>bir</a:t>
            </a:r>
            <a:r>
              <a:rPr lang="en-US" dirty="0">
                <a:latin typeface="Abadi" panose="020B0604020104020204" pitchFamily="34" charset="0"/>
              </a:rPr>
              <a:t> </a:t>
            </a:r>
            <a:r>
              <a:rPr lang="en-US" dirty="0" err="1">
                <a:latin typeface="Abadi" panose="020B0604020104020204" pitchFamily="34" charset="0"/>
              </a:rPr>
              <a:t>ardıcıllıqla</a:t>
            </a:r>
            <a:r>
              <a:rPr lang="en-US" dirty="0">
                <a:latin typeface="Abadi" panose="020B0604020104020204" pitchFamily="34" charset="0"/>
              </a:rPr>
              <a:t> </a:t>
            </a:r>
            <a:r>
              <a:rPr lang="en-US" dirty="0" err="1">
                <a:latin typeface="Abadi" panose="020B0604020104020204" pitchFamily="34" charset="0"/>
              </a:rPr>
              <a:t>eyni</a:t>
            </a:r>
            <a:r>
              <a:rPr lang="en-US" dirty="0">
                <a:latin typeface="Abadi" panose="020B0604020104020204" pitchFamily="34" charset="0"/>
              </a:rPr>
              <a:t> </a:t>
            </a:r>
            <a:r>
              <a:rPr lang="en-US" dirty="0" err="1">
                <a:latin typeface="Abadi" panose="020B0604020104020204" pitchFamily="34" charset="0"/>
              </a:rPr>
              <a:t>vaxtda</a:t>
            </a:r>
            <a:r>
              <a:rPr lang="en-US" dirty="0">
                <a:latin typeface="Abadi" panose="020B0604020104020204" pitchFamily="34" charset="0"/>
              </a:rPr>
              <a:t> </a:t>
            </a:r>
            <a:r>
              <a:rPr lang="en-US" dirty="0" err="1">
                <a:latin typeface="Abadi" panose="020B0604020104020204" pitchFamily="34" charset="0"/>
              </a:rPr>
              <a:t>düzülür</a:t>
            </a:r>
            <a:r>
              <a:rPr lang="en-US" dirty="0">
                <a:latin typeface="Abadi" panose="020B0604020104020204" pitchFamily="34" charset="0"/>
              </a:rPr>
              <a:t>. Bu </a:t>
            </a:r>
            <a:r>
              <a:rPr lang="en-US" dirty="0" err="1">
                <a:latin typeface="Abadi" panose="020B0604020104020204" pitchFamily="34" charset="0"/>
              </a:rPr>
              <a:t>çeşid</a:t>
            </a:r>
            <a:r>
              <a:rPr lang="en-US" dirty="0">
                <a:latin typeface="Abadi" panose="020B0604020104020204" pitchFamily="34" charset="0"/>
              </a:rPr>
              <a:t> </a:t>
            </a:r>
            <a:r>
              <a:rPr lang="en-US" dirty="0" err="1">
                <a:latin typeface="Abadi" panose="020B0604020104020204" pitchFamily="34" charset="0"/>
              </a:rPr>
              <a:t>elementin</a:t>
            </a:r>
            <a:r>
              <a:rPr lang="en-US" dirty="0">
                <a:latin typeface="Abadi" panose="020B0604020104020204" pitchFamily="34" charset="0"/>
              </a:rPr>
              <a:t> </a:t>
            </a:r>
            <a:r>
              <a:rPr lang="en-US" dirty="0" err="1">
                <a:latin typeface="Abadi" panose="020B0604020104020204" pitchFamily="34" charset="0"/>
              </a:rPr>
              <a:t>müəyyən</a:t>
            </a:r>
            <a:r>
              <a:rPr lang="en-US" dirty="0">
                <a:latin typeface="Abadi" panose="020B0604020104020204" pitchFamily="34" charset="0"/>
              </a:rPr>
              <a:t> </a:t>
            </a:r>
            <a:r>
              <a:rPr lang="en-US" dirty="0" err="1">
                <a:latin typeface="Abadi" panose="020B0604020104020204" pitchFamily="34" charset="0"/>
              </a:rPr>
              <a:t>bir</a:t>
            </a:r>
            <a:r>
              <a:rPr lang="en-US" dirty="0">
                <a:latin typeface="Abadi" panose="020B0604020104020204" pitchFamily="34" charset="0"/>
              </a:rPr>
              <a:t> </a:t>
            </a:r>
            <a:r>
              <a:rPr lang="en-US" dirty="0" err="1">
                <a:latin typeface="Abadi" panose="020B0604020104020204" pitchFamily="34" charset="0"/>
              </a:rPr>
              <a:t>mövqeyə</a:t>
            </a:r>
            <a:r>
              <a:rPr lang="en-US" dirty="0">
                <a:latin typeface="Abadi" panose="020B0604020104020204" pitchFamily="34" charset="0"/>
              </a:rPr>
              <a:t> </a:t>
            </a:r>
            <a:r>
              <a:rPr lang="en-US" dirty="0" err="1">
                <a:latin typeface="Abadi" panose="020B0604020104020204" pitchFamily="34" charset="0"/>
              </a:rPr>
              <a:t>daxil</a:t>
            </a:r>
            <a:r>
              <a:rPr lang="en-US" dirty="0">
                <a:latin typeface="Abadi" panose="020B0604020104020204" pitchFamily="34" charset="0"/>
              </a:rPr>
              <a:t> </a:t>
            </a:r>
            <a:r>
              <a:rPr lang="en-US" dirty="0" err="1">
                <a:latin typeface="Abadi" panose="020B0604020104020204" pitchFamily="34" charset="0"/>
              </a:rPr>
              <a:t>edilməsi</a:t>
            </a:r>
            <a:r>
              <a:rPr lang="en-US" dirty="0">
                <a:latin typeface="Abadi" panose="020B0604020104020204" pitchFamily="34" charset="0"/>
              </a:rPr>
              <a:t> </a:t>
            </a:r>
            <a:r>
              <a:rPr lang="en-US" dirty="0" err="1">
                <a:latin typeface="Abadi" panose="020B0604020104020204" pitchFamily="34" charset="0"/>
              </a:rPr>
              <a:t>prinsipi</a:t>
            </a:r>
            <a:r>
              <a:rPr lang="en-US" dirty="0">
                <a:latin typeface="Abadi" panose="020B0604020104020204" pitchFamily="34" charset="0"/>
              </a:rPr>
              <a:t> </a:t>
            </a:r>
            <a:r>
              <a:rPr lang="en-US" dirty="0" err="1">
                <a:latin typeface="Abadi" panose="020B0604020104020204" pitchFamily="34" charset="0"/>
              </a:rPr>
              <a:t>əsasında</a:t>
            </a:r>
            <a:r>
              <a:rPr lang="en-US" dirty="0">
                <a:latin typeface="Abadi" panose="020B0604020104020204" pitchFamily="34" charset="0"/>
              </a:rPr>
              <a:t> </a:t>
            </a:r>
            <a:r>
              <a:rPr lang="en-US" dirty="0" err="1">
                <a:latin typeface="Abadi" panose="020B0604020104020204" pitchFamily="34" charset="0"/>
              </a:rPr>
              <a:t>işləyir</a:t>
            </a:r>
            <a:r>
              <a:rPr lang="en-US" dirty="0">
                <a:latin typeface="Abadi" panose="020B0604020104020204" pitchFamily="34" charset="0"/>
              </a:rPr>
              <a:t>, </a:t>
            </a:r>
            <a:r>
              <a:rPr lang="en-US" dirty="0" err="1">
                <a:latin typeface="Abadi" panose="020B0604020104020204" pitchFamily="34" charset="0"/>
              </a:rPr>
              <a:t>buna</a:t>
            </a:r>
            <a:r>
              <a:rPr lang="en-US" dirty="0">
                <a:latin typeface="Abadi" panose="020B0604020104020204" pitchFamily="34" charset="0"/>
              </a:rPr>
              <a:t> </a:t>
            </a:r>
            <a:r>
              <a:rPr lang="en-US" dirty="0" err="1">
                <a:latin typeface="Abadi" panose="020B0604020104020204" pitchFamily="34" charset="0"/>
              </a:rPr>
              <a:t>görə</a:t>
            </a:r>
            <a:r>
              <a:rPr lang="en-US" dirty="0">
                <a:latin typeface="Abadi" panose="020B0604020104020204" pitchFamily="34" charset="0"/>
              </a:rPr>
              <a:t> </a:t>
            </a:r>
            <a:r>
              <a:rPr lang="en-US" dirty="0" err="1">
                <a:latin typeface="Abadi" panose="020B0604020104020204" pitchFamily="34" charset="0"/>
              </a:rPr>
              <a:t>də</a:t>
            </a:r>
            <a:r>
              <a:rPr lang="en-US" dirty="0">
                <a:latin typeface="Abadi" panose="020B0604020104020204" pitchFamily="34" charset="0"/>
              </a:rPr>
              <a:t> Insertion Sort </a:t>
            </a:r>
            <a:r>
              <a:rPr lang="en-US" dirty="0" err="1">
                <a:latin typeface="Abadi" panose="020B0604020104020204" pitchFamily="34" charset="0"/>
              </a:rPr>
              <a:t>adı</a:t>
            </a:r>
            <a:r>
              <a:rPr lang="en-US" dirty="0">
                <a:latin typeface="Abadi" panose="020B0604020104020204" pitchFamily="34" charset="0"/>
              </a:rPr>
              <a:t> </a:t>
            </a:r>
            <a:r>
              <a:rPr lang="en-US" dirty="0" err="1">
                <a:latin typeface="Abadi" panose="020B0604020104020204" pitchFamily="34" charset="0"/>
              </a:rPr>
              <a:t>verilir</a:t>
            </a:r>
            <a:r>
              <a:rPr lang="en-US" dirty="0">
                <a:latin typeface="Abadi" panose="020B0604020104020204" pitchFamily="34" charset="0"/>
              </a:rPr>
              <a:t>.</a:t>
            </a:r>
            <a:endParaRPr lang="ru-RU" dirty="0"/>
          </a:p>
        </p:txBody>
      </p:sp>
      <p:pic>
        <p:nvPicPr>
          <p:cNvPr id="73" name="Picture 72">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122" name="Picture 2" descr="Insertion Sort Tutorials &amp; Notes | Algorithms | HackerEarth">
            <a:extLst>
              <a:ext uri="{FF2B5EF4-FFF2-40B4-BE49-F238E27FC236}">
                <a16:creationId xmlns:a16="http://schemas.microsoft.com/office/drawing/2014/main" id="{2DAD5693-3B45-4D31-8B28-FBBA576A74F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38484" y="2496676"/>
            <a:ext cx="4380614" cy="2481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82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34AC9-7A78-4F6B-92B0-CDB21CE29B13}"/>
              </a:ext>
            </a:extLst>
          </p:cNvPr>
          <p:cNvSpPr>
            <a:spLocks noGrp="1"/>
          </p:cNvSpPr>
          <p:nvPr>
            <p:ph type="title"/>
          </p:nvPr>
        </p:nvSpPr>
        <p:spPr>
          <a:xfrm>
            <a:off x="913795" y="609600"/>
            <a:ext cx="5978072" cy="1556702"/>
          </a:xfrm>
        </p:spPr>
        <p:txBody>
          <a:bodyPr>
            <a:normAutofit/>
          </a:bodyPr>
          <a:lstStyle/>
          <a:p>
            <a:r>
              <a:rPr lang="az-Latn-AZ" dirty="0">
                <a:effectLst/>
              </a:rPr>
              <a:t>Quick</a:t>
            </a:r>
            <a:r>
              <a:rPr lang="en-US" dirty="0">
                <a:effectLst/>
              </a:rPr>
              <a:t> Sort</a:t>
            </a:r>
            <a:r>
              <a:rPr lang="az-Latn-AZ" dirty="0">
                <a:effectLst/>
              </a:rPr>
              <a:t> alqoritmi</a:t>
            </a:r>
            <a:endParaRPr lang="ru-RU" dirty="0"/>
          </a:p>
        </p:txBody>
      </p:sp>
      <p:sp>
        <p:nvSpPr>
          <p:cNvPr id="3" name="Content Placeholder 2">
            <a:extLst>
              <a:ext uri="{FF2B5EF4-FFF2-40B4-BE49-F238E27FC236}">
                <a16:creationId xmlns:a16="http://schemas.microsoft.com/office/drawing/2014/main" id="{0080A753-E1F8-4447-972D-FF6E10248ADA}"/>
              </a:ext>
            </a:extLst>
          </p:cNvPr>
          <p:cNvSpPr>
            <a:spLocks noGrp="1"/>
          </p:cNvSpPr>
          <p:nvPr>
            <p:ph idx="1"/>
          </p:nvPr>
        </p:nvSpPr>
        <p:spPr>
          <a:xfrm>
            <a:off x="913795" y="2354729"/>
            <a:ext cx="5978072" cy="4277565"/>
          </a:xfrm>
        </p:spPr>
        <p:txBody>
          <a:bodyPr anchor="t">
            <a:normAutofit/>
          </a:bodyPr>
          <a:lstStyle/>
          <a:p>
            <a:pPr marL="36900" indent="0" algn="just">
              <a:lnSpc>
                <a:spcPct val="100000"/>
              </a:lnSpc>
              <a:buNone/>
            </a:pPr>
            <a:r>
              <a:rPr lang="en-US" dirty="0">
                <a:effectLst/>
                <a:latin typeface="Abadi" panose="020B0604020104020204" pitchFamily="34" charset="0"/>
              </a:rPr>
              <a:t>Merge Sort </a:t>
            </a:r>
            <a:r>
              <a:rPr lang="en-US" dirty="0" err="1">
                <a:effectLst/>
                <a:latin typeface="Abadi" panose="020B0604020104020204" pitchFamily="34" charset="0"/>
              </a:rPr>
              <a:t>kimi</a:t>
            </a:r>
            <a:r>
              <a:rPr lang="en-US" dirty="0">
                <a:effectLst/>
                <a:latin typeface="Abadi" panose="020B0604020104020204" pitchFamily="34" charset="0"/>
              </a:rPr>
              <a:t>, Quick</a:t>
            </a:r>
            <a:r>
              <a:rPr lang="az-Latn-AZ" dirty="0">
                <a:effectLst/>
                <a:latin typeface="Abadi" panose="020B0604020104020204" pitchFamily="34" charset="0"/>
              </a:rPr>
              <a:t> </a:t>
            </a:r>
            <a:r>
              <a:rPr lang="en-US" dirty="0">
                <a:effectLst/>
                <a:latin typeface="Abadi" panose="020B0604020104020204" pitchFamily="34" charset="0"/>
              </a:rPr>
              <a:t>Sort da </a:t>
            </a:r>
            <a:r>
              <a:rPr lang="en-US" dirty="0" err="1">
                <a:effectLst/>
                <a:latin typeface="Abadi" panose="020B0604020104020204" pitchFamily="34" charset="0"/>
              </a:rPr>
              <a:t>Böl</a:t>
            </a:r>
            <a:r>
              <a:rPr lang="en-US" dirty="0">
                <a:effectLst/>
                <a:latin typeface="Abadi" panose="020B0604020104020204" pitchFamily="34" charset="0"/>
              </a:rPr>
              <a:t> </a:t>
            </a:r>
            <a:r>
              <a:rPr lang="en-US" dirty="0" err="1">
                <a:effectLst/>
                <a:latin typeface="Abadi" panose="020B0604020104020204" pitchFamily="34" charset="0"/>
              </a:rPr>
              <a:t>və</a:t>
            </a:r>
            <a:r>
              <a:rPr lang="en-US" dirty="0">
                <a:effectLst/>
                <a:latin typeface="Abadi" panose="020B0604020104020204" pitchFamily="34" charset="0"/>
              </a:rPr>
              <a:t> </a:t>
            </a:r>
            <a:r>
              <a:rPr lang="en-US" dirty="0" err="1">
                <a:effectLst/>
                <a:latin typeface="Abadi" panose="020B0604020104020204" pitchFamily="34" charset="0"/>
              </a:rPr>
              <a:t>Fəth</a:t>
            </a:r>
            <a:r>
              <a:rPr lang="en-US" dirty="0">
                <a:effectLst/>
                <a:latin typeface="Abadi" panose="020B0604020104020204" pitchFamily="34" charset="0"/>
              </a:rPr>
              <a:t> et </a:t>
            </a:r>
            <a:r>
              <a:rPr lang="en-US" dirty="0" err="1">
                <a:effectLst/>
                <a:latin typeface="Abadi" panose="020B0604020104020204" pitchFamily="34" charset="0"/>
              </a:rPr>
              <a:t>alqoritmidir</a:t>
            </a:r>
            <a:r>
              <a:rPr lang="en-US" dirty="0">
                <a:effectLst/>
                <a:latin typeface="Abadi" panose="020B0604020104020204" pitchFamily="34" charset="0"/>
              </a:rPr>
              <a:t>. O, </a:t>
            </a:r>
            <a:r>
              <a:rPr lang="en-US" dirty="0" err="1">
                <a:effectLst/>
                <a:latin typeface="Abadi" panose="020B0604020104020204" pitchFamily="34" charset="0"/>
              </a:rPr>
              <a:t>elementi</a:t>
            </a:r>
            <a:r>
              <a:rPr lang="en-US" dirty="0">
                <a:effectLst/>
                <a:latin typeface="Abadi" panose="020B0604020104020204" pitchFamily="34" charset="0"/>
              </a:rPr>
              <a:t> pivot </a:t>
            </a:r>
            <a:r>
              <a:rPr lang="en-US" dirty="0" err="1">
                <a:effectLst/>
                <a:latin typeface="Abadi" panose="020B0604020104020204" pitchFamily="34" charset="0"/>
              </a:rPr>
              <a:t>kimi</a:t>
            </a:r>
            <a:r>
              <a:rPr lang="en-US" dirty="0">
                <a:effectLst/>
                <a:latin typeface="Abadi" panose="020B0604020104020204" pitchFamily="34" charset="0"/>
              </a:rPr>
              <a:t> </a:t>
            </a:r>
            <a:r>
              <a:rPr lang="en-US" dirty="0" err="1">
                <a:effectLst/>
                <a:latin typeface="Abadi" panose="020B0604020104020204" pitchFamily="34" charset="0"/>
              </a:rPr>
              <a:t>seçir</a:t>
            </a:r>
            <a:r>
              <a:rPr lang="en-US" dirty="0">
                <a:effectLst/>
                <a:latin typeface="Abadi" panose="020B0604020104020204" pitchFamily="34" charset="0"/>
              </a:rPr>
              <a:t> </a:t>
            </a:r>
            <a:r>
              <a:rPr lang="en-US" dirty="0" err="1">
                <a:effectLst/>
                <a:latin typeface="Abadi" panose="020B0604020104020204" pitchFamily="34" charset="0"/>
              </a:rPr>
              <a:t>və</a:t>
            </a:r>
            <a:r>
              <a:rPr lang="en-US" dirty="0">
                <a:effectLst/>
                <a:latin typeface="Abadi" panose="020B0604020104020204" pitchFamily="34" charset="0"/>
              </a:rPr>
              <a:t> </a:t>
            </a:r>
            <a:r>
              <a:rPr lang="en-US" dirty="0" err="1">
                <a:effectLst/>
                <a:latin typeface="Abadi" panose="020B0604020104020204" pitchFamily="34" charset="0"/>
              </a:rPr>
              <a:t>verilmiş</a:t>
            </a:r>
            <a:r>
              <a:rPr lang="en-US" dirty="0">
                <a:effectLst/>
                <a:latin typeface="Abadi" panose="020B0604020104020204" pitchFamily="34" charset="0"/>
              </a:rPr>
              <a:t> </a:t>
            </a:r>
            <a:r>
              <a:rPr lang="en-US" dirty="0" err="1">
                <a:effectLst/>
                <a:latin typeface="Abadi" panose="020B0604020104020204" pitchFamily="34" charset="0"/>
              </a:rPr>
              <a:t>massivi</a:t>
            </a:r>
            <a:r>
              <a:rPr lang="en-US" dirty="0">
                <a:effectLst/>
                <a:latin typeface="Abadi" panose="020B0604020104020204" pitchFamily="34" charset="0"/>
              </a:rPr>
              <a:t> </a:t>
            </a:r>
            <a:r>
              <a:rPr lang="en-US" dirty="0" err="1">
                <a:effectLst/>
                <a:latin typeface="Abadi" panose="020B0604020104020204" pitchFamily="34" charset="0"/>
              </a:rPr>
              <a:t>seçilmiş</a:t>
            </a:r>
            <a:r>
              <a:rPr lang="en-US" dirty="0">
                <a:effectLst/>
                <a:latin typeface="Abadi" panose="020B0604020104020204" pitchFamily="34" charset="0"/>
              </a:rPr>
              <a:t> </a:t>
            </a:r>
            <a:r>
              <a:rPr lang="en-US" dirty="0" err="1">
                <a:effectLst/>
                <a:latin typeface="Abadi" panose="020B0604020104020204" pitchFamily="34" charset="0"/>
              </a:rPr>
              <a:t>pivotun</a:t>
            </a:r>
            <a:r>
              <a:rPr lang="en-US" dirty="0">
                <a:effectLst/>
                <a:latin typeface="Abadi" panose="020B0604020104020204" pitchFamily="34" charset="0"/>
              </a:rPr>
              <a:t> </a:t>
            </a:r>
            <a:r>
              <a:rPr lang="en-US" dirty="0" err="1">
                <a:effectLst/>
                <a:latin typeface="Abadi" panose="020B0604020104020204" pitchFamily="34" charset="0"/>
              </a:rPr>
              <a:t>ətrafında</a:t>
            </a:r>
            <a:r>
              <a:rPr lang="en-US" dirty="0">
                <a:effectLst/>
                <a:latin typeface="Abadi" panose="020B0604020104020204" pitchFamily="34" charset="0"/>
              </a:rPr>
              <a:t> </a:t>
            </a:r>
            <a:r>
              <a:rPr lang="en-US" dirty="0" err="1">
                <a:effectLst/>
                <a:latin typeface="Abadi" panose="020B0604020104020204" pitchFamily="34" charset="0"/>
              </a:rPr>
              <a:t>bölür</a:t>
            </a:r>
            <a:r>
              <a:rPr lang="en-US" dirty="0">
                <a:effectLst/>
                <a:latin typeface="Abadi" panose="020B0604020104020204" pitchFamily="34" charset="0"/>
              </a:rPr>
              <a:t>. </a:t>
            </a:r>
            <a:r>
              <a:rPr lang="en-US" dirty="0" err="1">
                <a:effectLst/>
                <a:latin typeface="Abadi" panose="020B0604020104020204" pitchFamily="34" charset="0"/>
              </a:rPr>
              <a:t>QuickSort</a:t>
            </a:r>
            <a:r>
              <a:rPr lang="en-US" dirty="0">
                <a:effectLst/>
                <a:latin typeface="Abadi" panose="020B0604020104020204" pitchFamily="34" charset="0"/>
              </a:rPr>
              <a:t>-un </a:t>
            </a:r>
            <a:r>
              <a:rPr lang="en-US" dirty="0" err="1">
                <a:effectLst/>
                <a:latin typeface="Abadi" panose="020B0604020104020204" pitchFamily="34" charset="0"/>
              </a:rPr>
              <a:t>müxtəlif</a:t>
            </a:r>
            <a:r>
              <a:rPr lang="en-US" dirty="0">
                <a:effectLst/>
                <a:latin typeface="Abadi" panose="020B0604020104020204" pitchFamily="34" charset="0"/>
              </a:rPr>
              <a:t> </a:t>
            </a:r>
            <a:r>
              <a:rPr lang="en-US" dirty="0" err="1">
                <a:effectLst/>
                <a:latin typeface="Abadi" panose="020B0604020104020204" pitchFamily="34" charset="0"/>
              </a:rPr>
              <a:t>yollarla</a:t>
            </a:r>
            <a:r>
              <a:rPr lang="en-US" dirty="0">
                <a:effectLst/>
                <a:latin typeface="Abadi" panose="020B0604020104020204" pitchFamily="34" charset="0"/>
              </a:rPr>
              <a:t> </a:t>
            </a:r>
            <a:r>
              <a:rPr lang="en-US" dirty="0" err="1">
                <a:effectLst/>
                <a:latin typeface="Abadi" panose="020B0604020104020204" pitchFamily="34" charset="0"/>
              </a:rPr>
              <a:t>pivotu</a:t>
            </a:r>
            <a:r>
              <a:rPr lang="en-US" dirty="0">
                <a:effectLst/>
                <a:latin typeface="Abadi" panose="020B0604020104020204" pitchFamily="34" charset="0"/>
              </a:rPr>
              <a:t> </a:t>
            </a:r>
            <a:r>
              <a:rPr lang="en-US" dirty="0" err="1">
                <a:effectLst/>
                <a:latin typeface="Abadi" panose="020B0604020104020204" pitchFamily="34" charset="0"/>
              </a:rPr>
              <a:t>seçən</a:t>
            </a:r>
            <a:r>
              <a:rPr lang="en-US" dirty="0">
                <a:effectLst/>
                <a:latin typeface="Abadi" panose="020B0604020104020204" pitchFamily="34" charset="0"/>
              </a:rPr>
              <a:t> </a:t>
            </a:r>
            <a:r>
              <a:rPr lang="en-US" dirty="0" err="1">
                <a:effectLst/>
                <a:latin typeface="Abadi" panose="020B0604020104020204" pitchFamily="34" charset="0"/>
              </a:rPr>
              <a:t>bir</a:t>
            </a:r>
            <a:r>
              <a:rPr lang="en-US" dirty="0">
                <a:effectLst/>
                <a:latin typeface="Abadi" panose="020B0604020104020204" pitchFamily="34" charset="0"/>
              </a:rPr>
              <a:t> </a:t>
            </a:r>
            <a:r>
              <a:rPr lang="en-US" dirty="0" err="1">
                <a:effectLst/>
                <a:latin typeface="Abadi" panose="020B0604020104020204" pitchFamily="34" charset="0"/>
              </a:rPr>
              <a:t>çox</a:t>
            </a:r>
            <a:r>
              <a:rPr lang="en-US" dirty="0">
                <a:effectLst/>
                <a:latin typeface="Abadi" panose="020B0604020104020204" pitchFamily="34" charset="0"/>
              </a:rPr>
              <a:t> </a:t>
            </a:r>
            <a:r>
              <a:rPr lang="en-US" dirty="0" err="1">
                <a:effectLst/>
                <a:latin typeface="Abadi" panose="020B0604020104020204" pitchFamily="34" charset="0"/>
              </a:rPr>
              <a:t>müxtəlif</a:t>
            </a:r>
            <a:r>
              <a:rPr lang="en-US" dirty="0">
                <a:effectLst/>
                <a:latin typeface="Abadi" panose="020B0604020104020204" pitchFamily="34" charset="0"/>
              </a:rPr>
              <a:t> </a:t>
            </a:r>
            <a:r>
              <a:rPr lang="en-US" dirty="0" err="1">
                <a:effectLst/>
                <a:latin typeface="Abadi" panose="020B0604020104020204" pitchFamily="34" charset="0"/>
              </a:rPr>
              <a:t>versiyaları</a:t>
            </a:r>
            <a:r>
              <a:rPr lang="en-US" dirty="0">
                <a:effectLst/>
                <a:latin typeface="Abadi" panose="020B0604020104020204" pitchFamily="34" charset="0"/>
              </a:rPr>
              <a:t> var. </a:t>
            </a:r>
            <a:endParaRPr lang="az-Latn-AZ" dirty="0">
              <a:effectLst/>
              <a:latin typeface="Abadi" panose="020B0604020104020204" pitchFamily="34" charset="0"/>
            </a:endParaRPr>
          </a:p>
          <a:p>
            <a:pPr algn="just">
              <a:lnSpc>
                <a:spcPct val="100000"/>
              </a:lnSpc>
            </a:pPr>
            <a:r>
              <a:rPr lang="en-US" dirty="0">
                <a:effectLst/>
                <a:latin typeface="Abadi" panose="020B0604020104020204" pitchFamily="34" charset="0"/>
              </a:rPr>
              <a:t>pivot </a:t>
            </a:r>
            <a:r>
              <a:rPr lang="en-US" dirty="0" err="1">
                <a:effectLst/>
                <a:latin typeface="Abadi" panose="020B0604020104020204" pitchFamily="34" charset="0"/>
              </a:rPr>
              <a:t>kimi</a:t>
            </a:r>
            <a:r>
              <a:rPr lang="en-US" dirty="0">
                <a:effectLst/>
                <a:latin typeface="Abadi" panose="020B0604020104020204" pitchFamily="34" charset="0"/>
              </a:rPr>
              <a:t> ilk </a:t>
            </a:r>
            <a:r>
              <a:rPr lang="en-US" dirty="0" err="1">
                <a:effectLst/>
                <a:latin typeface="Abadi" panose="020B0604020104020204" pitchFamily="34" charset="0"/>
              </a:rPr>
              <a:t>elementi</a:t>
            </a:r>
            <a:r>
              <a:rPr lang="en-US" dirty="0">
                <a:effectLst/>
                <a:latin typeface="Abadi" panose="020B0604020104020204" pitchFamily="34" charset="0"/>
              </a:rPr>
              <a:t> </a:t>
            </a:r>
            <a:r>
              <a:rPr lang="en-US" dirty="0" err="1">
                <a:effectLst/>
                <a:latin typeface="Abadi" panose="020B0604020104020204" pitchFamily="34" charset="0"/>
              </a:rPr>
              <a:t>seç</a:t>
            </a:r>
            <a:r>
              <a:rPr lang="az-Latn-AZ" dirty="0">
                <a:effectLst/>
                <a:latin typeface="Abadi" panose="020B0604020104020204" pitchFamily="34" charset="0"/>
              </a:rPr>
              <a:t>ilir</a:t>
            </a:r>
            <a:r>
              <a:rPr lang="en-US" dirty="0">
                <a:effectLst/>
                <a:latin typeface="Abadi" panose="020B0604020104020204" pitchFamily="34" charset="0"/>
              </a:rPr>
              <a:t>. </a:t>
            </a:r>
            <a:endParaRPr lang="az-Latn-AZ" dirty="0">
              <a:effectLst/>
              <a:latin typeface="Abadi" panose="020B0604020104020204" pitchFamily="34" charset="0"/>
            </a:endParaRPr>
          </a:p>
          <a:p>
            <a:pPr algn="just">
              <a:lnSpc>
                <a:spcPct val="100000"/>
              </a:lnSpc>
            </a:pPr>
            <a:r>
              <a:rPr lang="en-US" dirty="0">
                <a:effectLst/>
                <a:latin typeface="Abadi" panose="020B0604020104020204" pitchFamily="34" charset="0"/>
              </a:rPr>
              <a:t>son </a:t>
            </a:r>
            <a:r>
              <a:rPr lang="en-US" dirty="0" err="1">
                <a:effectLst/>
                <a:latin typeface="Abadi" panose="020B0604020104020204" pitchFamily="34" charset="0"/>
              </a:rPr>
              <a:t>elementi</a:t>
            </a:r>
            <a:r>
              <a:rPr lang="en-US" dirty="0">
                <a:effectLst/>
                <a:latin typeface="Abadi" panose="020B0604020104020204" pitchFamily="34" charset="0"/>
              </a:rPr>
              <a:t> pivot </a:t>
            </a:r>
            <a:r>
              <a:rPr lang="en-US" dirty="0" err="1">
                <a:effectLst/>
                <a:latin typeface="Abadi" panose="020B0604020104020204" pitchFamily="34" charset="0"/>
              </a:rPr>
              <a:t>kimi</a:t>
            </a:r>
            <a:r>
              <a:rPr lang="en-US" dirty="0">
                <a:effectLst/>
                <a:latin typeface="Abadi" panose="020B0604020104020204" pitchFamily="34" charset="0"/>
              </a:rPr>
              <a:t> </a:t>
            </a:r>
            <a:r>
              <a:rPr lang="en-US" dirty="0" err="1">
                <a:effectLst/>
                <a:latin typeface="Abadi" panose="020B0604020104020204" pitchFamily="34" charset="0"/>
              </a:rPr>
              <a:t>seçi</a:t>
            </a:r>
            <a:r>
              <a:rPr lang="az-Latn-AZ" dirty="0">
                <a:effectLst/>
                <a:latin typeface="Abadi" panose="020B0604020104020204" pitchFamily="34" charset="0"/>
              </a:rPr>
              <a:t>lir</a:t>
            </a:r>
            <a:r>
              <a:rPr lang="en-US" dirty="0">
                <a:effectLst/>
                <a:latin typeface="Abadi" panose="020B0604020104020204" pitchFamily="34" charset="0"/>
              </a:rPr>
              <a:t> </a:t>
            </a:r>
            <a:endParaRPr lang="az-Latn-AZ" dirty="0">
              <a:effectLst/>
              <a:latin typeface="Abadi" panose="020B0604020104020204" pitchFamily="34" charset="0"/>
            </a:endParaRPr>
          </a:p>
          <a:p>
            <a:pPr algn="just">
              <a:lnSpc>
                <a:spcPct val="100000"/>
              </a:lnSpc>
            </a:pPr>
            <a:r>
              <a:rPr lang="en-US" dirty="0">
                <a:effectLst/>
                <a:latin typeface="Abadi" panose="020B0604020104020204" pitchFamily="34" charset="0"/>
              </a:rPr>
              <a:t>Pivot </a:t>
            </a:r>
            <a:r>
              <a:rPr lang="en-US" dirty="0" err="1">
                <a:effectLst/>
                <a:latin typeface="Abadi" panose="020B0604020104020204" pitchFamily="34" charset="0"/>
              </a:rPr>
              <a:t>olaraq</a:t>
            </a:r>
            <a:r>
              <a:rPr lang="en-US" dirty="0">
                <a:effectLst/>
                <a:latin typeface="Abadi" panose="020B0604020104020204" pitchFamily="34" charset="0"/>
              </a:rPr>
              <a:t> </a:t>
            </a:r>
            <a:r>
              <a:rPr lang="en-US" dirty="0" err="1">
                <a:effectLst/>
                <a:latin typeface="Abadi" panose="020B0604020104020204" pitchFamily="34" charset="0"/>
              </a:rPr>
              <a:t>təsadüfi</a:t>
            </a:r>
            <a:r>
              <a:rPr lang="en-US" dirty="0">
                <a:effectLst/>
                <a:latin typeface="Abadi" panose="020B0604020104020204" pitchFamily="34" charset="0"/>
              </a:rPr>
              <a:t> </a:t>
            </a:r>
            <a:r>
              <a:rPr lang="en-US" dirty="0" err="1">
                <a:effectLst/>
                <a:latin typeface="Abadi" panose="020B0604020104020204" pitchFamily="34" charset="0"/>
              </a:rPr>
              <a:t>bir</a:t>
            </a:r>
            <a:r>
              <a:rPr lang="en-US" dirty="0">
                <a:effectLst/>
                <a:latin typeface="Abadi" panose="020B0604020104020204" pitchFamily="34" charset="0"/>
              </a:rPr>
              <a:t> element </a:t>
            </a:r>
            <a:r>
              <a:rPr lang="en-US" dirty="0" err="1">
                <a:effectLst/>
                <a:latin typeface="Abadi" panose="020B0604020104020204" pitchFamily="34" charset="0"/>
              </a:rPr>
              <a:t>seçi</a:t>
            </a:r>
            <a:r>
              <a:rPr lang="az-Latn-AZ" dirty="0">
                <a:effectLst/>
                <a:latin typeface="Abadi" panose="020B0604020104020204" pitchFamily="34" charset="0"/>
              </a:rPr>
              <a:t>lir</a:t>
            </a:r>
          </a:p>
          <a:p>
            <a:pPr algn="just">
              <a:lnSpc>
                <a:spcPct val="100000"/>
              </a:lnSpc>
            </a:pPr>
            <a:r>
              <a:rPr lang="en-US" dirty="0">
                <a:effectLst/>
                <a:latin typeface="Abadi" panose="020B0604020104020204" pitchFamily="34" charset="0"/>
              </a:rPr>
              <a:t> </a:t>
            </a:r>
            <a:r>
              <a:rPr lang="en-US" dirty="0" err="1">
                <a:effectLst/>
                <a:latin typeface="Abadi" panose="020B0604020104020204" pitchFamily="34" charset="0"/>
              </a:rPr>
              <a:t>Medianı</a:t>
            </a:r>
            <a:r>
              <a:rPr lang="en-US" dirty="0">
                <a:effectLst/>
                <a:latin typeface="Abadi" panose="020B0604020104020204" pitchFamily="34" charset="0"/>
              </a:rPr>
              <a:t> pivot </a:t>
            </a:r>
            <a:r>
              <a:rPr lang="en-US" dirty="0" err="1">
                <a:effectLst/>
                <a:latin typeface="Abadi" panose="020B0604020104020204" pitchFamily="34" charset="0"/>
              </a:rPr>
              <a:t>olaraq</a:t>
            </a:r>
            <a:r>
              <a:rPr lang="en-US" dirty="0">
                <a:effectLst/>
                <a:latin typeface="Abadi" panose="020B0604020104020204" pitchFamily="34" charset="0"/>
              </a:rPr>
              <a:t> </a:t>
            </a:r>
            <a:r>
              <a:rPr lang="en-US" dirty="0" err="1">
                <a:effectLst/>
                <a:latin typeface="Abadi" panose="020B0604020104020204" pitchFamily="34" charset="0"/>
              </a:rPr>
              <a:t>seçi</a:t>
            </a:r>
            <a:r>
              <a:rPr lang="az-Latn-AZ" dirty="0">
                <a:effectLst/>
                <a:latin typeface="Abadi" panose="020B0604020104020204" pitchFamily="34" charset="0"/>
              </a:rPr>
              <a:t>lir</a:t>
            </a:r>
            <a:r>
              <a:rPr lang="en-US" dirty="0">
                <a:effectLst/>
                <a:latin typeface="Abadi" panose="020B0604020104020204" pitchFamily="34" charset="0"/>
              </a:rPr>
              <a:t>.</a:t>
            </a:r>
          </a:p>
          <a:p>
            <a:pPr marL="36900" indent="0" algn="just">
              <a:lnSpc>
                <a:spcPct val="100000"/>
              </a:lnSpc>
              <a:buNone/>
            </a:pPr>
            <a:endParaRPr lang="ru-RU" dirty="0"/>
          </a:p>
        </p:txBody>
      </p:sp>
      <p:pic>
        <p:nvPicPr>
          <p:cNvPr id="73" name="Picture 72">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4098" name="Picture 2" descr="QuickSort - GeeksforGeeks">
            <a:extLst>
              <a:ext uri="{FF2B5EF4-FFF2-40B4-BE49-F238E27FC236}">
                <a16:creationId xmlns:a16="http://schemas.microsoft.com/office/drawing/2014/main" id="{64C23EC0-3813-465F-A4AE-179E9D064C2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52945" y="2306132"/>
            <a:ext cx="4355520" cy="3180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682332-204A-476E-A945-F6E03C3F41BE}"/>
              </a:ext>
            </a:extLst>
          </p:cNvPr>
          <p:cNvSpPr>
            <a:spLocks noGrp="1"/>
          </p:cNvSpPr>
          <p:nvPr>
            <p:ph type="title"/>
          </p:nvPr>
        </p:nvSpPr>
        <p:spPr>
          <a:xfrm>
            <a:off x="913795" y="609600"/>
            <a:ext cx="5978072" cy="1556702"/>
          </a:xfrm>
        </p:spPr>
        <p:txBody>
          <a:bodyPr>
            <a:normAutofit/>
          </a:bodyPr>
          <a:lstStyle/>
          <a:p>
            <a:r>
              <a:rPr lang="az-Latn-AZ" dirty="0"/>
              <a:t>Merge sort alqoritmi</a:t>
            </a:r>
            <a:endParaRPr lang="ru-RU" dirty="0"/>
          </a:p>
        </p:txBody>
      </p:sp>
      <p:sp>
        <p:nvSpPr>
          <p:cNvPr id="3" name="Content Placeholder 2">
            <a:extLst>
              <a:ext uri="{FF2B5EF4-FFF2-40B4-BE49-F238E27FC236}">
                <a16:creationId xmlns:a16="http://schemas.microsoft.com/office/drawing/2014/main" id="{4462EF9B-B8DD-44AB-A97A-DD840D8CEB21}"/>
              </a:ext>
            </a:extLst>
          </p:cNvPr>
          <p:cNvSpPr>
            <a:spLocks noGrp="1"/>
          </p:cNvSpPr>
          <p:nvPr>
            <p:ph idx="1"/>
          </p:nvPr>
        </p:nvSpPr>
        <p:spPr>
          <a:xfrm>
            <a:off x="913795" y="2354729"/>
            <a:ext cx="5978072" cy="3340119"/>
          </a:xfrm>
        </p:spPr>
        <p:txBody>
          <a:bodyPr anchor="t">
            <a:normAutofit/>
          </a:bodyPr>
          <a:lstStyle/>
          <a:p>
            <a:pPr marL="36900" indent="0" algn="just">
              <a:buNone/>
            </a:pPr>
            <a:r>
              <a:rPr lang="en-US" dirty="0"/>
              <a:t>Merge Sort, </a:t>
            </a:r>
            <a:r>
              <a:rPr lang="en-US" dirty="0" err="1"/>
              <a:t>Böl</a:t>
            </a:r>
            <a:r>
              <a:rPr lang="en-US" dirty="0"/>
              <a:t> </a:t>
            </a:r>
            <a:r>
              <a:rPr lang="en-US" dirty="0" err="1"/>
              <a:t>və</a:t>
            </a:r>
            <a:r>
              <a:rPr lang="en-US" dirty="0"/>
              <a:t> </a:t>
            </a:r>
            <a:r>
              <a:rPr lang="en-US" dirty="0" err="1"/>
              <a:t>Fəth</a:t>
            </a:r>
            <a:r>
              <a:rPr lang="en-US" dirty="0"/>
              <a:t> </a:t>
            </a:r>
            <a:r>
              <a:rPr lang="en-US" dirty="0" err="1"/>
              <a:t>Alqoritmi</a:t>
            </a:r>
            <a:r>
              <a:rPr lang="en-US" dirty="0"/>
              <a:t> </a:t>
            </a:r>
            <a:r>
              <a:rPr lang="en-US" dirty="0" err="1"/>
              <a:t>prinsipinə</a:t>
            </a:r>
            <a:r>
              <a:rPr lang="en-US" dirty="0"/>
              <a:t> </a:t>
            </a:r>
            <a:r>
              <a:rPr lang="en-US" dirty="0" err="1"/>
              <a:t>əsaslanan</a:t>
            </a:r>
            <a:r>
              <a:rPr lang="en-US" dirty="0"/>
              <a:t> </a:t>
            </a:r>
            <a:r>
              <a:rPr lang="en-US" dirty="0" err="1"/>
              <a:t>ən</a:t>
            </a:r>
            <a:r>
              <a:rPr lang="en-US" dirty="0"/>
              <a:t> </a:t>
            </a:r>
            <a:r>
              <a:rPr lang="en-US" dirty="0" err="1"/>
              <a:t>məşhur</a:t>
            </a:r>
            <a:r>
              <a:rPr lang="en-US" dirty="0"/>
              <a:t> </a:t>
            </a:r>
            <a:r>
              <a:rPr lang="en-US" dirty="0" err="1"/>
              <a:t>çeşidləmə</a:t>
            </a:r>
            <a:r>
              <a:rPr lang="en-US" dirty="0"/>
              <a:t> </a:t>
            </a:r>
            <a:r>
              <a:rPr lang="en-US" dirty="0" err="1"/>
              <a:t>alqoritmlərindən</a:t>
            </a:r>
            <a:r>
              <a:rPr lang="en-US" dirty="0"/>
              <a:t> </a:t>
            </a:r>
            <a:r>
              <a:rPr lang="en-US" dirty="0" err="1"/>
              <a:t>biridir</a:t>
            </a:r>
            <a:r>
              <a:rPr lang="en-US" dirty="0"/>
              <a:t>.</a:t>
            </a:r>
            <a:r>
              <a:rPr lang="az-Latn-AZ" dirty="0"/>
              <a:t> Bu algoritmdə verilmiş massiv ölçü 1 olana qədər rekursiv olaraq iki yarıya bölünür. Ölçü 1 olduqdan sonra əldə etdiyimiz kiçik hissələrdə ədədləri düzgün sıralayırıq. Sonda birləşmə prosesləri işə düşür və tam massiv olana qədər massivləri birləşdirməyə başlayır.</a:t>
            </a:r>
          </a:p>
          <a:p>
            <a:pPr marL="36900" indent="0">
              <a:buNone/>
            </a:pPr>
            <a:endParaRPr lang="ru-RU" dirty="0"/>
          </a:p>
        </p:txBody>
      </p:sp>
      <p:pic>
        <p:nvPicPr>
          <p:cNvPr id="73" name="Picture 72">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3074" name="Picture 2" descr="Merge Sort (With Code in Python/C++/Java/C)">
            <a:extLst>
              <a:ext uri="{FF2B5EF4-FFF2-40B4-BE49-F238E27FC236}">
                <a16:creationId xmlns:a16="http://schemas.microsoft.com/office/drawing/2014/main" id="{F4250810-5392-4378-B518-832A9E3CB29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76095" y="1404328"/>
            <a:ext cx="3995592" cy="4049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447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atch The End | Netflix">
            <a:extLst>
              <a:ext uri="{FF2B5EF4-FFF2-40B4-BE49-F238E27FC236}">
                <a16:creationId xmlns:a16="http://schemas.microsoft.com/office/drawing/2014/main" id="{64B5852F-5D6D-4964-8AA6-887215A85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21" y="914399"/>
            <a:ext cx="12192000" cy="3843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360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TotalTime>
  <Words>316</Words>
  <Application>Microsoft Office PowerPoint</Application>
  <PresentationFormat>Widescreen</PresentationFormat>
  <Paragraphs>24</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Abadi</vt:lpstr>
      <vt:lpstr>Arial</vt:lpstr>
      <vt:lpstr>Calibri</vt:lpstr>
      <vt:lpstr>Goudy Old Style</vt:lpstr>
      <vt:lpstr>Wingdings 2</vt:lpstr>
      <vt:lpstr>SlateVTI</vt:lpstr>
      <vt:lpstr>SORT ALQORITMLƏRI</vt:lpstr>
      <vt:lpstr>Sort alqoritmlərin növləri</vt:lpstr>
      <vt:lpstr>Selection sort alqoritmi</vt:lpstr>
      <vt:lpstr>Bubble sort alqoritmi</vt:lpstr>
      <vt:lpstr>İnsertion sort alqoritmi</vt:lpstr>
      <vt:lpstr>Quick Sort alqoritmi</vt:lpstr>
      <vt:lpstr>Merge sort alqoritmi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 ALQORITMLƏRI</dc:title>
  <dc:creator>Sugraxanim Alhuseynova</dc:creator>
  <cp:lastModifiedBy>Sugraxanim Alhuseynova</cp:lastModifiedBy>
  <cp:revision>2</cp:revision>
  <dcterms:created xsi:type="dcterms:W3CDTF">2022-03-11T07:44:19Z</dcterms:created>
  <dcterms:modified xsi:type="dcterms:W3CDTF">2022-03-11T07:56:33Z</dcterms:modified>
</cp:coreProperties>
</file>