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8"/>
  </p:handoutMasterIdLst>
  <p:sldIdLst>
    <p:sldId id="256" r:id="rId3"/>
    <p:sldId id="409" r:id="rId5"/>
    <p:sldId id="407" r:id="rId6"/>
    <p:sldId id="408" r:id="rId7"/>
    <p:sldId id="410" r:id="rId8"/>
    <p:sldId id="339" r:id="rId9"/>
    <p:sldId id="279" r:id="rId10"/>
    <p:sldId id="268" r:id="rId11"/>
    <p:sldId id="289" r:id="rId12"/>
    <p:sldId id="290" r:id="rId13"/>
    <p:sldId id="291" r:id="rId14"/>
    <p:sldId id="292" r:id="rId15"/>
    <p:sldId id="321" r:id="rId16"/>
    <p:sldId id="295" r:id="rId17"/>
    <p:sldId id="296" r:id="rId18"/>
    <p:sldId id="297" r:id="rId19"/>
    <p:sldId id="298" r:id="rId20"/>
    <p:sldId id="299" r:id="rId21"/>
    <p:sldId id="300" r:id="rId22"/>
    <p:sldId id="341" r:id="rId23"/>
    <p:sldId id="342" r:id="rId24"/>
    <p:sldId id="301" r:id="rId25"/>
    <p:sldId id="322" r:id="rId26"/>
    <p:sldId id="303" r:id="rId27"/>
    <p:sldId id="340" r:id="rId28"/>
    <p:sldId id="304" r:id="rId29"/>
    <p:sldId id="344" r:id="rId30"/>
    <p:sldId id="305" r:id="rId31"/>
    <p:sldId id="306" r:id="rId32"/>
    <p:sldId id="345" r:id="rId33"/>
    <p:sldId id="307" r:id="rId34"/>
    <p:sldId id="308" r:id="rId35"/>
    <p:sldId id="309" r:id="rId36"/>
    <p:sldId id="310" r:id="rId37"/>
    <p:sldId id="343" r:id="rId38"/>
    <p:sldId id="388" r:id="rId39"/>
    <p:sldId id="324" r:id="rId40"/>
    <p:sldId id="311" r:id="rId41"/>
    <p:sldId id="312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46" r:id="rId56"/>
    <p:sldId id="288" r:id="rId57"/>
  </p:sldIdLst>
  <p:sldSz cx="12192000" cy="6858000"/>
  <p:notesSz cx="6858000" cy="9144000"/>
  <p:custDataLst>
    <p:tags r:id="rId6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9D7E9"/>
    <a:srgbClr val="CAC7DF"/>
    <a:srgbClr val="84C4C3"/>
    <a:srgbClr val="2679D9"/>
    <a:srgbClr val="1E5FAE"/>
    <a:srgbClr val="D8E6F8"/>
    <a:srgbClr val="E6B728"/>
    <a:srgbClr val="A0C3EE"/>
    <a:srgbClr val="A8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3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75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gs" Target="tags/tag1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E8B890-01B0-4446-84C2-706D31D03D47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BF3A99E3-B608-4FB6-AD65-F83F7D096AFD}">
      <dgm:prSet phldrT="[文本]" custT="1"/>
      <dgm:spPr/>
      <dgm:t>
        <a:bodyPr/>
        <a:lstStyle/>
        <a:p>
          <a:r>
            <a:rPr kumimoji="1" lang="zh-CN" altLang="en-US" sz="2400" b="1" dirty="0">
              <a:solidFill>
                <a:srgbClr val="002060"/>
              </a:solidFill>
              <a:effectLst/>
              <a:latin typeface="+mn-lt"/>
              <a:cs typeface="Arial" panose="020B0604020202020204" pitchFamily="34" charset="0"/>
            </a:rPr>
            <a:t>从具体问题抽象出数学模型</a:t>
          </a:r>
          <a:endParaRPr lang="zh-CN" altLang="en-US" sz="2400" b="1" dirty="0">
            <a:solidFill>
              <a:srgbClr val="002060"/>
            </a:solidFill>
            <a:effectLst/>
          </a:endParaRPr>
        </a:p>
      </dgm:t>
    </dgm:pt>
    <dgm:pt modelId="{E80F5156-8451-4915-AD2F-795B697083AE}" cxnId="{335487B8-DFFF-47AA-B4CF-8DD4F95C8216}" type="parTrans">
      <dgm:prSet/>
      <dgm:spPr/>
      <dgm:t>
        <a:bodyPr/>
        <a:lstStyle/>
        <a:p>
          <a:endParaRPr lang="zh-CN" altLang="en-US" sz="1800" b="1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06CDA8-2E41-48A4-95EC-7D9CA86C9EE3}" cxnId="{335487B8-DFFF-47AA-B4CF-8DD4F95C8216}" type="sibTrans">
      <dgm:prSet custT="1"/>
      <dgm:spPr/>
      <dgm:t>
        <a:bodyPr/>
        <a:lstStyle/>
        <a:p>
          <a:endParaRPr lang="zh-CN" altLang="en-US" sz="1800" b="1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A62B25-DF13-488A-B25B-7964A9E7CECF}">
      <dgm:prSet phldrT="[文本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400" b="1" kern="1200" dirty="0">
              <a:solidFill>
                <a:srgbClr val="002060"/>
              </a:solidFill>
              <a:effectLst/>
              <a:latin typeface="Arial" panose="020B0604020202020204"/>
              <a:ea typeface="微软雅黑" panose="020B0503020204020204" pitchFamily="34" charset="-122"/>
              <a:cs typeface="Arial" panose="020B0604020202020204" pitchFamily="34" charset="0"/>
            </a:rPr>
            <a:t>设计解此数学模型的算法</a:t>
          </a:r>
        </a:p>
      </dgm:t>
    </dgm:pt>
    <dgm:pt modelId="{CBC21003-2C70-4FBF-A42B-C7FB39B33C87}" cxnId="{6D74F912-7AFB-4101-AAA2-5A0ABC43AA2E}" type="parTrans">
      <dgm:prSet/>
      <dgm:spPr/>
      <dgm:t>
        <a:bodyPr/>
        <a:lstStyle/>
        <a:p>
          <a:endParaRPr lang="zh-CN" altLang="en-US" sz="1800" b="1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58C03BD-D75B-44FE-817C-C392BCB0F1F7}" cxnId="{6D74F912-7AFB-4101-AAA2-5A0ABC43AA2E}" type="sibTrans">
      <dgm:prSet custT="1"/>
      <dgm:spPr/>
      <dgm:t>
        <a:bodyPr/>
        <a:lstStyle/>
        <a:p>
          <a:endParaRPr lang="zh-CN" altLang="en-US" sz="1800" b="1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F02DBE2-D436-4FFC-B1E5-CE8F04C5F9B4}">
      <dgm:prSet phldrT="[文本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400" b="1" kern="1200" dirty="0">
              <a:solidFill>
                <a:srgbClr val="002060"/>
              </a:solidFill>
              <a:effectLst/>
              <a:latin typeface="Arial" panose="020B0604020202020204"/>
              <a:ea typeface="微软雅黑" panose="020B0503020204020204" pitchFamily="34" charset="-122"/>
              <a:cs typeface="Arial" panose="020B0604020202020204" pitchFamily="34" charset="0"/>
            </a:rPr>
            <a:t>编程实现</a:t>
          </a:r>
        </a:p>
      </dgm:t>
    </dgm:pt>
    <dgm:pt modelId="{84F0A270-33DA-4345-BBB7-9ED754847B5A}" cxnId="{E463B471-08F8-4586-8B68-6A944902B840}" type="parTrans">
      <dgm:prSet/>
      <dgm:spPr/>
      <dgm:t>
        <a:bodyPr/>
        <a:lstStyle/>
        <a:p>
          <a:endParaRPr lang="zh-CN" altLang="en-US" sz="1800" b="1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99A088E-F944-46B6-B19B-9888E6282EDA}" cxnId="{E463B471-08F8-4586-8B68-6A944902B840}" type="sibTrans">
      <dgm:prSet/>
      <dgm:spPr/>
      <dgm:t>
        <a:bodyPr/>
        <a:lstStyle/>
        <a:p>
          <a:endParaRPr lang="zh-CN" altLang="en-US" sz="1800" b="1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66B767-D6D9-4423-B5B1-FC1840292B48}" type="pres">
      <dgm:prSet presAssocID="{75E8B890-01B0-4446-84C2-706D31D03D47}" presName="Name0" presStyleCnt="0">
        <dgm:presLayoutVars>
          <dgm:dir/>
          <dgm:resizeHandles val="exact"/>
        </dgm:presLayoutVars>
      </dgm:prSet>
      <dgm:spPr/>
    </dgm:pt>
    <dgm:pt modelId="{FDE59D14-3333-4BD6-8155-6C1032C7B590}" type="pres">
      <dgm:prSet presAssocID="{BF3A99E3-B608-4FB6-AD65-F83F7D096AFD}" presName="node" presStyleLbl="node1" presStyleIdx="0" presStyleCnt="3">
        <dgm:presLayoutVars>
          <dgm:bulletEnabled val="1"/>
        </dgm:presLayoutVars>
      </dgm:prSet>
      <dgm:spPr/>
    </dgm:pt>
    <dgm:pt modelId="{077902FF-5738-4CCE-9531-D52D4885F1BC}" type="pres">
      <dgm:prSet presAssocID="{8706CDA8-2E41-48A4-95EC-7D9CA86C9EE3}" presName="sibTrans" presStyleLbl="sibTrans2D1" presStyleIdx="0" presStyleCnt="2"/>
      <dgm:spPr/>
    </dgm:pt>
    <dgm:pt modelId="{746C74B0-0A1D-4873-8073-5C1217AC25D8}" type="pres">
      <dgm:prSet presAssocID="{8706CDA8-2E41-48A4-95EC-7D9CA86C9EE3}" presName="connectorText" presStyleLbl="sibTrans2D1" presStyleIdx="0" presStyleCnt="2"/>
      <dgm:spPr/>
    </dgm:pt>
    <dgm:pt modelId="{373ADC0A-E06B-4A55-905F-B04401DBD86C}" type="pres">
      <dgm:prSet presAssocID="{3CA62B25-DF13-488A-B25B-7964A9E7CECF}" presName="node" presStyleLbl="node1" presStyleIdx="1" presStyleCnt="3" custScaleX="95730">
        <dgm:presLayoutVars>
          <dgm:bulletEnabled val="1"/>
        </dgm:presLayoutVars>
      </dgm:prSet>
      <dgm:spPr/>
    </dgm:pt>
    <dgm:pt modelId="{24CD359F-BB5C-4FE6-A600-1ED288781DBF}" type="pres">
      <dgm:prSet presAssocID="{858C03BD-D75B-44FE-817C-C392BCB0F1F7}" presName="sibTrans" presStyleLbl="sibTrans2D1" presStyleIdx="1" presStyleCnt="2"/>
      <dgm:spPr/>
    </dgm:pt>
    <dgm:pt modelId="{E5DD1C54-22FC-4BA0-B0DA-D6C0F0AB5870}" type="pres">
      <dgm:prSet presAssocID="{858C03BD-D75B-44FE-817C-C392BCB0F1F7}" presName="connectorText" presStyleLbl="sibTrans2D1" presStyleIdx="1" presStyleCnt="2"/>
      <dgm:spPr/>
    </dgm:pt>
    <dgm:pt modelId="{9F6B6283-A401-48AD-8796-4E50E5F58A64}" type="pres">
      <dgm:prSet presAssocID="{1F02DBE2-D436-4FFC-B1E5-CE8F04C5F9B4}" presName="node" presStyleLbl="node1" presStyleIdx="2" presStyleCnt="3">
        <dgm:presLayoutVars>
          <dgm:bulletEnabled val="1"/>
        </dgm:presLayoutVars>
      </dgm:prSet>
      <dgm:spPr/>
    </dgm:pt>
  </dgm:ptLst>
  <dgm:cxnLst>
    <dgm:cxn modelId="{8A82E900-2476-4745-BC90-44D627FDDADD}" type="presOf" srcId="{BF3A99E3-B608-4FB6-AD65-F83F7D096AFD}" destId="{FDE59D14-3333-4BD6-8155-6C1032C7B590}" srcOrd="0" destOrd="0" presId="urn:microsoft.com/office/officeart/2005/8/layout/process1"/>
    <dgm:cxn modelId="{6D74F912-7AFB-4101-AAA2-5A0ABC43AA2E}" srcId="{75E8B890-01B0-4446-84C2-706D31D03D47}" destId="{3CA62B25-DF13-488A-B25B-7964A9E7CECF}" srcOrd="1" destOrd="0" parTransId="{CBC21003-2C70-4FBF-A42B-C7FB39B33C87}" sibTransId="{858C03BD-D75B-44FE-817C-C392BCB0F1F7}"/>
    <dgm:cxn modelId="{90D4602C-4C2E-4506-8D25-04E8ED6FA6E2}" type="presOf" srcId="{75E8B890-01B0-4446-84C2-706D31D03D47}" destId="{EF66B767-D6D9-4423-B5B1-FC1840292B48}" srcOrd="0" destOrd="0" presId="urn:microsoft.com/office/officeart/2005/8/layout/process1"/>
    <dgm:cxn modelId="{50588D2C-61A3-4D70-BA3F-F0E9A07A65C1}" type="presOf" srcId="{8706CDA8-2E41-48A4-95EC-7D9CA86C9EE3}" destId="{077902FF-5738-4CCE-9531-D52D4885F1BC}" srcOrd="0" destOrd="0" presId="urn:microsoft.com/office/officeart/2005/8/layout/process1"/>
    <dgm:cxn modelId="{A296335C-BEDF-47CC-ABA0-D2BA74E3FEE3}" type="presOf" srcId="{3CA62B25-DF13-488A-B25B-7964A9E7CECF}" destId="{373ADC0A-E06B-4A55-905F-B04401DBD86C}" srcOrd="0" destOrd="0" presId="urn:microsoft.com/office/officeart/2005/8/layout/process1"/>
    <dgm:cxn modelId="{C591116C-DF35-4F0B-A31E-B4FC8212BA90}" type="presOf" srcId="{858C03BD-D75B-44FE-817C-C392BCB0F1F7}" destId="{E5DD1C54-22FC-4BA0-B0DA-D6C0F0AB5870}" srcOrd="1" destOrd="0" presId="urn:microsoft.com/office/officeart/2005/8/layout/process1"/>
    <dgm:cxn modelId="{3A89D36E-02CA-4891-A94C-DC40B65B5AB9}" type="presOf" srcId="{8706CDA8-2E41-48A4-95EC-7D9CA86C9EE3}" destId="{746C74B0-0A1D-4873-8073-5C1217AC25D8}" srcOrd="1" destOrd="0" presId="urn:microsoft.com/office/officeart/2005/8/layout/process1"/>
    <dgm:cxn modelId="{E463B471-08F8-4586-8B68-6A944902B840}" srcId="{75E8B890-01B0-4446-84C2-706D31D03D47}" destId="{1F02DBE2-D436-4FFC-B1E5-CE8F04C5F9B4}" srcOrd="2" destOrd="0" parTransId="{84F0A270-33DA-4345-BBB7-9ED754847B5A}" sibTransId="{A99A088E-F944-46B6-B19B-9888E6282EDA}"/>
    <dgm:cxn modelId="{D71AF67F-B06B-4B57-A56E-2D8525366A01}" type="presOf" srcId="{1F02DBE2-D436-4FFC-B1E5-CE8F04C5F9B4}" destId="{9F6B6283-A401-48AD-8796-4E50E5F58A64}" srcOrd="0" destOrd="0" presId="urn:microsoft.com/office/officeart/2005/8/layout/process1"/>
    <dgm:cxn modelId="{335487B8-DFFF-47AA-B4CF-8DD4F95C8216}" srcId="{75E8B890-01B0-4446-84C2-706D31D03D47}" destId="{BF3A99E3-B608-4FB6-AD65-F83F7D096AFD}" srcOrd="0" destOrd="0" parTransId="{E80F5156-8451-4915-AD2F-795B697083AE}" sibTransId="{8706CDA8-2E41-48A4-95EC-7D9CA86C9EE3}"/>
    <dgm:cxn modelId="{D72388DA-4753-45F3-896F-975D5239EAE6}" type="presOf" srcId="{858C03BD-D75B-44FE-817C-C392BCB0F1F7}" destId="{24CD359F-BB5C-4FE6-A600-1ED288781DBF}" srcOrd="0" destOrd="0" presId="urn:microsoft.com/office/officeart/2005/8/layout/process1"/>
    <dgm:cxn modelId="{67A52F07-3CD1-43E8-91DB-0D916857056B}" type="presParOf" srcId="{EF66B767-D6D9-4423-B5B1-FC1840292B48}" destId="{FDE59D14-3333-4BD6-8155-6C1032C7B590}" srcOrd="0" destOrd="0" presId="urn:microsoft.com/office/officeart/2005/8/layout/process1"/>
    <dgm:cxn modelId="{AB3F0600-19EE-4674-A549-24C6FE2EF6FA}" type="presParOf" srcId="{EF66B767-D6D9-4423-B5B1-FC1840292B48}" destId="{077902FF-5738-4CCE-9531-D52D4885F1BC}" srcOrd="1" destOrd="0" presId="urn:microsoft.com/office/officeart/2005/8/layout/process1"/>
    <dgm:cxn modelId="{A6796F93-2140-46F6-A491-6E14459609CC}" type="presParOf" srcId="{077902FF-5738-4CCE-9531-D52D4885F1BC}" destId="{746C74B0-0A1D-4873-8073-5C1217AC25D8}" srcOrd="0" destOrd="0" presId="urn:microsoft.com/office/officeart/2005/8/layout/process1"/>
    <dgm:cxn modelId="{BDF4B549-B6D5-4104-9E32-401DE7AFC04D}" type="presParOf" srcId="{EF66B767-D6D9-4423-B5B1-FC1840292B48}" destId="{373ADC0A-E06B-4A55-905F-B04401DBD86C}" srcOrd="2" destOrd="0" presId="urn:microsoft.com/office/officeart/2005/8/layout/process1"/>
    <dgm:cxn modelId="{AF04B240-A7B4-4B70-ADFE-F74D052718C8}" type="presParOf" srcId="{EF66B767-D6D9-4423-B5B1-FC1840292B48}" destId="{24CD359F-BB5C-4FE6-A600-1ED288781DBF}" srcOrd="3" destOrd="0" presId="urn:microsoft.com/office/officeart/2005/8/layout/process1"/>
    <dgm:cxn modelId="{588296C8-F8F6-4608-A905-21646007E691}" type="presParOf" srcId="{24CD359F-BB5C-4FE6-A600-1ED288781DBF}" destId="{E5DD1C54-22FC-4BA0-B0DA-D6C0F0AB5870}" srcOrd="0" destOrd="0" presId="urn:microsoft.com/office/officeart/2005/8/layout/process1"/>
    <dgm:cxn modelId="{003D4F55-46BA-4223-838F-0F37C0CD50D6}" type="presParOf" srcId="{EF66B767-D6D9-4423-B5B1-FC1840292B48}" destId="{9F6B6283-A401-48AD-8796-4E50E5F58A64}" srcOrd="4" destOrd="0" presId="urn:microsoft.com/office/officeart/2005/8/layout/process1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323319" cy="1065726"/>
        <a:chOff x="0" y="0"/>
        <a:chExt cx="9323319" cy="1065726"/>
      </a:xfrm>
    </dsp:grpSpPr>
    <dsp:sp modelId="{FDE59D14-3333-4BD6-8155-6C1032C7B590}">
      <dsp:nvSpPr>
        <dsp:cNvPr id="3" name="圆角矩形 2"/>
        <dsp:cNvSpPr/>
      </dsp:nvSpPr>
      <dsp:spPr bwMode="white">
        <a:xfrm>
          <a:off x="0" y="0"/>
          <a:ext cx="2453505" cy="106572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400" b="1" dirty="0">
              <a:solidFill>
                <a:srgbClr val="002060"/>
              </a:solidFill>
              <a:effectLst/>
              <a:latin typeface="+mn-lt"/>
              <a:cs typeface="Arial" panose="020B0604020202020204" pitchFamily="34" charset="0"/>
            </a:rPr>
            <a:t>从具体问题抽象出数学模型</a:t>
          </a:r>
          <a:endParaRPr lang="zh-CN" altLang="en-US" sz="2400" b="1" dirty="0">
            <a:solidFill>
              <a:srgbClr val="002060"/>
            </a:solidFill>
            <a:effectLst/>
          </a:endParaRPr>
        </a:p>
      </dsp:txBody>
      <dsp:txXfrm>
        <a:off x="0" y="0"/>
        <a:ext cx="2453505" cy="1065726"/>
      </dsp:txXfrm>
    </dsp:sp>
    <dsp:sp modelId="{077902FF-5738-4CCE-9531-D52D4885F1BC}">
      <dsp:nvSpPr>
        <dsp:cNvPr id="4" name="右箭头 3"/>
        <dsp:cNvSpPr/>
      </dsp:nvSpPr>
      <dsp:spPr bwMode="white">
        <a:xfrm>
          <a:off x="2684134" y="228628"/>
          <a:ext cx="520143" cy="6084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84134" y="228628"/>
        <a:ext cx="520143" cy="608469"/>
      </dsp:txXfrm>
    </dsp:sp>
    <dsp:sp modelId="{373ADC0A-E06B-4A55-905F-B04401DBD86C}">
      <dsp:nvSpPr>
        <dsp:cNvPr id="5" name="圆角矩形 4"/>
        <dsp:cNvSpPr/>
      </dsp:nvSpPr>
      <dsp:spPr bwMode="white">
        <a:xfrm>
          <a:off x="3434907" y="0"/>
          <a:ext cx="2453505" cy="106572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400" b="1" kern="1200" dirty="0">
              <a:solidFill>
                <a:srgbClr val="002060"/>
              </a:solidFill>
              <a:effectLst/>
              <a:latin typeface="Arial" panose="020B0604020202020204"/>
              <a:ea typeface="微软雅黑" panose="020B0503020204020204" pitchFamily="34" charset="-122"/>
              <a:cs typeface="Arial" panose="020B0604020202020204" pitchFamily="34" charset="0"/>
            </a:rPr>
            <a:t>设计解此数学模型的算法</a:t>
          </a:r>
        </a:p>
      </dsp:txBody>
      <dsp:txXfrm>
        <a:off x="3434907" y="0"/>
        <a:ext cx="2453505" cy="1065726"/>
      </dsp:txXfrm>
    </dsp:sp>
    <dsp:sp modelId="{24CD359F-BB5C-4FE6-A600-1ED288781DBF}">
      <dsp:nvSpPr>
        <dsp:cNvPr id="6" name="右箭头 5"/>
        <dsp:cNvSpPr/>
      </dsp:nvSpPr>
      <dsp:spPr bwMode="white">
        <a:xfrm>
          <a:off x="6119041" y="228628"/>
          <a:ext cx="520143" cy="6084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19041" y="228628"/>
        <a:ext cx="520143" cy="608469"/>
      </dsp:txXfrm>
    </dsp:sp>
    <dsp:sp modelId="{9F6B6283-A401-48AD-8796-4E50E5F58A64}">
      <dsp:nvSpPr>
        <dsp:cNvPr id="7" name="圆角矩形 6"/>
        <dsp:cNvSpPr/>
      </dsp:nvSpPr>
      <dsp:spPr bwMode="white">
        <a:xfrm>
          <a:off x="6869814" y="0"/>
          <a:ext cx="2453505" cy="106572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400" b="1" kern="1200" dirty="0">
              <a:solidFill>
                <a:srgbClr val="002060"/>
              </a:solidFill>
              <a:effectLst/>
              <a:latin typeface="Arial" panose="020B0604020202020204"/>
              <a:ea typeface="微软雅黑" panose="020B0503020204020204" pitchFamily="34" charset="-122"/>
              <a:cs typeface="Arial" panose="020B0604020202020204" pitchFamily="34" charset="0"/>
            </a:rPr>
            <a:t>编程实现</a:t>
          </a:r>
        </a:p>
      </dsp:txBody>
      <dsp:txXfrm>
        <a:off x="6869814" y="0"/>
        <a:ext cx="2453505" cy="1065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82928-1A80-4A20-95F1-6ADCF7274C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PPTonna Design Workshop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A8AD9-B3B0-40B3-9571-0227D18AE2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8565D-85F6-41A3-A774-D7FE33DD1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PPTonna Design Workshop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5B986-4387-48AF-B92D-1EEBF338F4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PPTonna Design Workshop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75B986-4387-48AF-B92D-1EEBF338F4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PPTonna Design Workshop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75B986-4387-48AF-B92D-1EEBF338F4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1" y="350643"/>
            <a:ext cx="6489700" cy="2378045"/>
          </a:xfrm>
        </p:spPr>
        <p:txBody>
          <a:bodyPr anchor="b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Mid-year Review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81063" y="2830316"/>
            <a:ext cx="5519737" cy="861016"/>
          </a:xfrm>
        </p:spPr>
        <p:txBody>
          <a:bodyPr/>
          <a:lstStyle>
            <a:lvl1pPr marL="0" indent="0" algn="l">
              <a:buNone/>
              <a:defRPr sz="2400" baseline="0">
                <a:ln>
                  <a:noFill/>
                </a:ln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Add key aspects of your review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CE5C-211B-427A-80B2-00B396F2C23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56101" y="6031828"/>
            <a:ext cx="1739900" cy="406402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6031828"/>
            <a:ext cx="1739900" cy="406402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200" spc="0">
                <a:latin typeface="+mn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6" name="同侧圆角矩形 15"/>
          <p:cNvSpPr/>
          <p:nvPr userDrawn="1"/>
        </p:nvSpPr>
        <p:spPr>
          <a:xfrm rot="16200000">
            <a:off x="1753875" y="2784391"/>
            <a:ext cx="451020" cy="228237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同侧圆角矩形 16"/>
          <p:cNvSpPr/>
          <p:nvPr userDrawn="1"/>
        </p:nvSpPr>
        <p:spPr>
          <a:xfrm rot="5400000" flipH="1">
            <a:off x="3694593" y="3121280"/>
            <a:ext cx="451022" cy="16085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938213" y="3700463"/>
            <a:ext cx="2178051" cy="450850"/>
          </a:xfrm>
        </p:spPr>
        <p:txBody>
          <a:bodyPr anchor="ctr"/>
          <a:lstStyle>
            <a:lvl1pPr marL="0" indent="0" algn="l">
              <a:buNone/>
              <a:defRPr baseline="0"/>
            </a:lvl1pPr>
          </a:lstStyle>
          <a:p>
            <a:pPr lvl="0"/>
            <a:r>
              <a:rPr lang="en-US" altLang="zh-CN" dirty="0"/>
              <a:t>Add your title</a:t>
            </a:r>
            <a:endParaRPr lang="zh-CN" altLang="en-US" dirty="0"/>
          </a:p>
        </p:txBody>
      </p:sp>
      <p:sp>
        <p:nvSpPr>
          <p:cNvPr id="20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3115809" y="3700236"/>
            <a:ext cx="1465804" cy="45085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Department</a:t>
            </a:r>
            <a:endParaRPr lang="zh-CN" altLang="en-US" dirty="0"/>
          </a:p>
        </p:txBody>
      </p:sp>
      <p:sp>
        <p:nvSpPr>
          <p:cNvPr id="21" name="矩形 20"/>
          <p:cNvSpPr/>
          <p:nvPr userDrawn="1"/>
        </p:nvSpPr>
        <p:spPr>
          <a:xfrm>
            <a:off x="977681" y="2728686"/>
            <a:ext cx="2160000" cy="101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0" y="6428753"/>
            <a:ext cx="12192000" cy="42924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 userDrawn="1"/>
        </p:nvSpPr>
        <p:spPr>
          <a:xfrm>
            <a:off x="8113798" y="1278610"/>
            <a:ext cx="3239999" cy="5044698"/>
          </a:xfrm>
          <a:prstGeom prst="rect">
            <a:avLst/>
          </a:prstGeom>
          <a:solidFill>
            <a:srgbClr val="18171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838201" y="1278610"/>
            <a:ext cx="3239999" cy="5044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984-2FF1-45A1-A0EB-F0B17DCC32D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838199" y="1278610"/>
            <a:ext cx="3240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475999" y="1278610"/>
            <a:ext cx="32400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113800" y="1278610"/>
            <a:ext cx="3240000" cy="54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1543010"/>
            <a:ext cx="3240088" cy="44942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Lorem</a:t>
            </a:r>
            <a:endParaRPr lang="zh-CN" altLang="en-US" dirty="0"/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4475999" y="1543009"/>
            <a:ext cx="3240088" cy="449423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Lorem</a:t>
            </a:r>
            <a:endParaRPr lang="zh-CN" altLang="en-US" dirty="0"/>
          </a:p>
        </p:txBody>
      </p:sp>
      <p:sp>
        <p:nvSpPr>
          <p:cNvPr id="15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13799" y="1543009"/>
            <a:ext cx="3240088" cy="449423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Lorem</a:t>
            </a:r>
            <a:endParaRPr lang="zh-CN" altLang="en-US" dirty="0"/>
          </a:p>
        </p:txBody>
      </p:sp>
      <p:sp>
        <p:nvSpPr>
          <p:cNvPr id="16" name="文本占位符 12"/>
          <p:cNvSpPr>
            <a:spLocks noGrp="1"/>
          </p:cNvSpPr>
          <p:nvPr>
            <p:ph type="body" sz="quarter" idx="16" hasCustomPrompt="1"/>
          </p:nvPr>
        </p:nvSpPr>
        <p:spPr>
          <a:xfrm>
            <a:off x="838199" y="2096845"/>
            <a:ext cx="3240088" cy="449423"/>
          </a:xfrm>
          <a:solidFill>
            <a:schemeClr val="bg2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Lorem/Week</a:t>
            </a:r>
            <a:endParaRPr lang="zh-CN" altLang="en-US" dirty="0"/>
          </a:p>
        </p:txBody>
      </p:sp>
      <p:sp>
        <p:nvSpPr>
          <p:cNvPr id="17" name="文本占位符 12"/>
          <p:cNvSpPr>
            <a:spLocks noGrp="1"/>
          </p:cNvSpPr>
          <p:nvPr>
            <p:ph type="body" sz="quarter" idx="17" hasCustomPrompt="1"/>
          </p:nvPr>
        </p:nvSpPr>
        <p:spPr>
          <a:xfrm>
            <a:off x="4475999" y="2096844"/>
            <a:ext cx="3240088" cy="449423"/>
          </a:xfrm>
          <a:solidFill>
            <a:schemeClr val="bg2">
              <a:lumMod val="50000"/>
            </a:schemeClr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Lorem/Month</a:t>
            </a:r>
            <a:endParaRPr lang="zh-CN" altLang="en-US" dirty="0"/>
          </a:p>
        </p:txBody>
      </p:sp>
      <p:sp>
        <p:nvSpPr>
          <p:cNvPr id="18" name="文本占位符 12"/>
          <p:cNvSpPr>
            <a:spLocks noGrp="1"/>
          </p:cNvSpPr>
          <p:nvPr>
            <p:ph type="body" sz="quarter" idx="18" hasCustomPrompt="1"/>
          </p:nvPr>
        </p:nvSpPr>
        <p:spPr>
          <a:xfrm>
            <a:off x="8113799" y="2096844"/>
            <a:ext cx="3240088" cy="44942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Lorem/Quarter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9"/>
          </p:nvPr>
        </p:nvSpPr>
        <p:spPr>
          <a:xfrm>
            <a:off x="838199" y="2704587"/>
            <a:ext cx="3240088" cy="285159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20"/>
          </p:nvPr>
        </p:nvSpPr>
        <p:spPr>
          <a:xfrm>
            <a:off x="1620645" y="5714501"/>
            <a:ext cx="1675108" cy="453824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21"/>
          </p:nvPr>
        </p:nvSpPr>
        <p:spPr>
          <a:xfrm>
            <a:off x="4475955" y="2704587"/>
            <a:ext cx="3240088" cy="285159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22"/>
          </p:nvPr>
        </p:nvSpPr>
        <p:spPr>
          <a:xfrm>
            <a:off x="5258399" y="5714501"/>
            <a:ext cx="1675108" cy="453824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6" name="文本占位符 20"/>
          <p:cNvSpPr>
            <a:spLocks noGrp="1"/>
          </p:cNvSpPr>
          <p:nvPr>
            <p:ph type="body" sz="quarter" idx="23"/>
          </p:nvPr>
        </p:nvSpPr>
        <p:spPr>
          <a:xfrm>
            <a:off x="8113708" y="2704587"/>
            <a:ext cx="3240088" cy="285159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7" name="文本占位符 20"/>
          <p:cNvSpPr>
            <a:spLocks noGrp="1"/>
          </p:cNvSpPr>
          <p:nvPr>
            <p:ph type="body" sz="quarter" idx="24"/>
          </p:nvPr>
        </p:nvSpPr>
        <p:spPr>
          <a:xfrm>
            <a:off x="8896154" y="5714501"/>
            <a:ext cx="1675108" cy="453824"/>
          </a:xfrm>
          <a:prstGeom prst="roundRect">
            <a:avLst>
              <a:gd name="adj" fmla="val 0"/>
            </a:avLst>
          </a:prstGeom>
          <a:solidFill>
            <a:srgbClr val="181717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4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autoRev="1" fill="remove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9" dur="250" autoRev="1" fill="remove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50" autoRev="1" fill="remove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4" dur="250" autoRev="1" fill="remove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" dur="250" autoRev="1" fill="remove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7" presetClass="emph" presetSubtype="0" fill="remove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78" dur="250" autoRev="1" fill="remove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9" dur="250" autoRev="1" fill="remove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250" autoRev="1" fill="remove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4" dur="250" autoRev="1" fill="remove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250" autoRev="1" fill="remove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50" autoRev="1" fill="remove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7" presetClass="emph" presetSubtype="0" fill="remove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88" dur="250" autoRev="1" fill="remov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9" dur="250" autoRev="1" fill="remov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" dur="250" autoRev="1" fill="remov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50" autoRev="1" fill="remov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/>
      <p:bldP spid="9" grpId="0" animBg="1"/>
      <p:bldP spid="10" grpId="0" animBg="1"/>
      <p:bldP spid="11" grpId="0" animBg="1"/>
      <p:bldP spid="13" grpId="0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4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4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7" presetClass="emph" presetSubtype="0" fill="remove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250" autoRev="1" fill="remove"/>
                        <p:tgtEl>
                          <p:spTgt spid="15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1"/>
                      </p:to>
                    </p:animClr>
                    <p:animClr clrSpc="rgb" dir="cw">
                      <p:cBhvr>
                        <p:cTn dur="250" autoRev="1" fill="remove"/>
                        <p:tgtEl>
                          <p:spTgt spid="15"/>
                        </p:tgtEl>
                        <p:attrNameLst>
                          <p:attrName>fillcolor</p:attrName>
                        </p:attrNameLst>
                      </p:cBhvr>
                      <p:to>
                        <a:schemeClr val="bg1"/>
                      </p:to>
                    </p:animClr>
                    <p:set>
                      <p:cBhvr>
                        <p:cTn dur="250" autoRev="1" fill="remove"/>
                        <p:tgtEl>
                          <p:spTgt spid="15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250" autoRev="1" fill="remove"/>
                        <p:tgtEl>
                          <p:spTgt spid="15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</p:tmplLst>
      </p:bldP>
      <p:bldP spid="16" grpId="0" animBg="1" build="p">
        <p:tmplLst>
          <p:tmpl lvl="0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6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6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1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6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6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7" grpId="0" animBg="1" build="p">
        <p:tmplLst>
          <p:tmpl lvl="0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7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7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1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7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7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8" grpId="0" animBg="1" build="p">
        <p:tmplLst>
          <p:tmpl lvl="0">
            <p:tnLst>
              <p:par>
                <p:cTn presetID="27" presetClass="emph" presetSubtype="0" fill="remove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250" autoRev="1" fill="remove"/>
                        <p:tgtEl>
                          <p:spTgt spid="1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1"/>
                      </p:to>
                    </p:animClr>
                    <p:animClr clrSpc="rgb" dir="cw">
                      <p:cBhvr>
                        <p:cTn dur="250" autoRev="1" fill="remove"/>
                        <p:tgtEl>
                          <p:spTgt spid="18"/>
                        </p:tgtEl>
                        <p:attrNameLst>
                          <p:attrName>fillcolor</p:attrName>
                        </p:attrNameLst>
                      </p:cBhvr>
                      <p:to>
                        <a:schemeClr val="bg1"/>
                      </p:to>
                    </p:animClr>
                    <p:set>
                      <p:cBhvr>
                        <p:cTn dur="250" autoRev="1" fill="remove"/>
                        <p:tgtEl>
                          <p:spTgt spid="18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250" autoRev="1" fill="remove"/>
                        <p:tgtEl>
                          <p:spTgt spid="18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27" presetClass="emph" presetSubtype="0" fill="remove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250" autoRev="1" fill="remove"/>
                        <p:tgtEl>
                          <p:spTgt spid="1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1"/>
                      </p:to>
                    </p:animClr>
                    <p:animClr clrSpc="rgb" dir="cw">
                      <p:cBhvr>
                        <p:cTn dur="250" autoRev="1" fill="remove"/>
                        <p:tgtEl>
                          <p:spTgt spid="18"/>
                        </p:tgtEl>
                        <p:attrNameLst>
                          <p:attrName>fillcolor</p:attrName>
                        </p:attrNameLst>
                      </p:cBhvr>
                      <p:to>
                        <a:schemeClr val="bg1"/>
                      </p:to>
                    </p:animClr>
                    <p:set>
                      <p:cBhvr>
                        <p:cTn dur="250" autoRev="1" fill="remove"/>
                        <p:tgtEl>
                          <p:spTgt spid="18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250" autoRev="1" fill="remove"/>
                        <p:tgtEl>
                          <p:spTgt spid="18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6" presetClass="emph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21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21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23" grpId="0" animBg="1" build="p">
        <p:tmplLst>
          <p:tmpl lvl="0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2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2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1">
            <p:tnLst>
              <p:par>
                <p:cTn presetID="26" presetClass="emph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2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2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6" presetClass="emph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24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24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25" grpId="0" animBg="1" build="p">
        <p:tmplLst>
          <p:tmpl lvl="0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25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25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1">
            <p:tnLst>
              <p:par>
                <p:cTn presetID="26" presetClass="emph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25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25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7" presetClass="emph" presetSubtype="0" fill="remove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Clr clrSpc="rgb" dir="cw">
                      <p:cBhvr override="childStyle">
                        <p:cTn dur="250" autoRev="1" fill="remove"/>
                        <p:tgtEl>
                          <p:spTgt spid="26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1"/>
                      </p:to>
                    </p:animClr>
                    <p:animClr clrSpc="rgb" dir="cw">
                      <p:cBhvr>
                        <p:cTn dur="250" autoRev="1" fill="remove"/>
                        <p:tgtEl>
                          <p:spTgt spid="26"/>
                        </p:tgtEl>
                        <p:attrNameLst>
                          <p:attrName>fillcolor</p:attrName>
                        </p:attrNameLst>
                      </p:cBhvr>
                      <p:to>
                        <a:schemeClr val="bg1"/>
                      </p:to>
                    </p:animClr>
                    <p:set>
                      <p:cBhvr>
                        <p:cTn dur="250" autoRev="1" fill="remove"/>
                        <p:tgtEl>
                          <p:spTgt spid="26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250" autoRev="1" fill="remove"/>
                        <p:tgtEl>
                          <p:spTgt spid="26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</p:tmplLst>
      </p:bldP>
      <p:bldP spid="27" grpId="0" animBg="1" build="p">
        <p:tmplLst>
          <p:tmpl lvl="0">
            <p:tnLst>
              <p:par>
                <p:cTn presetID="27" presetClass="emph" presetSubtype="0" fill="remove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250" autoRev="1" fill="remove"/>
                        <p:tgtEl>
                          <p:spTgt spid="27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1"/>
                      </p:to>
                    </p:animClr>
                    <p:animClr clrSpc="rgb" dir="cw">
                      <p:cBhvr>
                        <p:cTn dur="250" autoRev="1" fill="remove"/>
                        <p:tgtEl>
                          <p:spTgt spid="27"/>
                        </p:tgtEl>
                        <p:attrNameLst>
                          <p:attrName>fillcolor</p:attrName>
                        </p:attrNameLst>
                      </p:cBhvr>
                      <p:to>
                        <a:schemeClr val="bg1"/>
                      </p:to>
                    </p:animClr>
                    <p:set>
                      <p:cBhvr>
                        <p:cTn dur="250" autoRev="1" fill="remove"/>
                        <p:tgtEl>
                          <p:spTgt spid="27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250" autoRev="1" fill="remove"/>
                        <p:tgtEl>
                          <p:spTgt spid="27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27" presetClass="emph" presetSubtype="0" fill="remove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Clr clrSpc="rgb" dir="cw">
                      <p:cBhvr override="childStyle">
                        <p:cTn dur="250" autoRev="1" fill="remove"/>
                        <p:tgtEl>
                          <p:spTgt spid="27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1"/>
                      </p:to>
                    </p:animClr>
                    <p:animClr clrSpc="rgb" dir="cw">
                      <p:cBhvr>
                        <p:cTn dur="250" autoRev="1" fill="remove"/>
                        <p:tgtEl>
                          <p:spTgt spid="27"/>
                        </p:tgtEl>
                        <p:attrNameLst>
                          <p:attrName>fillcolor</p:attrName>
                        </p:attrNameLst>
                      </p:cBhvr>
                      <p:to>
                        <a:schemeClr val="bg1"/>
                      </p:to>
                    </p:animClr>
                    <p:set>
                      <p:cBhvr>
                        <p:cTn dur="250" autoRev="1" fill="remove"/>
                        <p:tgtEl>
                          <p:spTgt spid="27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250" autoRev="1" fill="remove"/>
                        <p:tgtEl>
                          <p:spTgt spid="27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246A-D88E-4F44-8BB5-25C8C3DD7CD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07144" y="2043113"/>
            <a:ext cx="4232275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9" name="矩形 8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5776686" y="1619479"/>
            <a:ext cx="4411663" cy="422274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11"/>
          <p:cNvSpPr>
            <a:spLocks noGrp="1"/>
          </p:cNvSpPr>
          <p:nvPr>
            <p:ph type="body" sz="quarter" idx="14"/>
          </p:nvPr>
        </p:nvSpPr>
        <p:spPr>
          <a:xfrm>
            <a:off x="5776685" y="2203090"/>
            <a:ext cx="5577116" cy="1527083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latin typeface="+mn-lt"/>
                <a:ea typeface="+mn-ea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5776684" y="3771334"/>
            <a:ext cx="972000" cy="9720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7311723" y="3771334"/>
            <a:ext cx="972000" cy="972000"/>
          </a:xfrm>
          <a:prstGeom prst="ellipse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0" name="内容占位符 17"/>
          <p:cNvSpPr>
            <a:spLocks noGrp="1"/>
          </p:cNvSpPr>
          <p:nvPr>
            <p:ph sz="quarter" idx="17"/>
          </p:nvPr>
        </p:nvSpPr>
        <p:spPr>
          <a:xfrm>
            <a:off x="8846763" y="3771334"/>
            <a:ext cx="972000" cy="972000"/>
          </a:xfrm>
          <a:prstGeom prst="ellipse">
            <a:avLst/>
          </a:prstGeo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1" name="内容占位符 17"/>
          <p:cNvSpPr>
            <a:spLocks noGrp="1"/>
          </p:cNvSpPr>
          <p:nvPr>
            <p:ph sz="quarter" idx="18"/>
          </p:nvPr>
        </p:nvSpPr>
        <p:spPr>
          <a:xfrm>
            <a:off x="10381800" y="3771334"/>
            <a:ext cx="972000" cy="972000"/>
          </a:xfrm>
          <a:prstGeom prst="ellipse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5776685" y="4954546"/>
            <a:ext cx="5577116" cy="880199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latin typeface="+mn-lt"/>
                <a:ea typeface="+mn-ea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图片占位符 23"/>
          <p:cNvSpPr>
            <a:spLocks noGrp="1"/>
          </p:cNvSpPr>
          <p:nvPr>
            <p:ph type="pic" sz="quarter" idx="20"/>
          </p:nvPr>
        </p:nvSpPr>
        <p:spPr>
          <a:xfrm>
            <a:off x="1065213" y="2203450"/>
            <a:ext cx="3922712" cy="22225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 build="p">
        <p:tmplLst>
          <p:tmpl lvl="0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 build="p">
        <p:tmplLst>
          <p:tmpl lvl="0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 build="p">
        <p:tmplLst>
          <p:tmpl lvl="0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 build="p">
        <p:tmplLst>
          <p:tmpl lvl="0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2B7E-BC9A-4D56-915B-DDB058B7475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5613400" y="1275557"/>
            <a:ext cx="965200" cy="965200"/>
            <a:chOff x="4953000" y="1739900"/>
            <a:chExt cx="965200" cy="965200"/>
          </a:xfrm>
        </p:grpSpPr>
        <p:sp>
          <p:nvSpPr>
            <p:cNvPr id="9" name="椭圆 8"/>
            <p:cNvSpPr/>
            <p:nvPr userDrawn="1"/>
          </p:nvSpPr>
          <p:spPr>
            <a:xfrm>
              <a:off x="4953000" y="1739900"/>
              <a:ext cx="965200" cy="965200"/>
            </a:xfrm>
            <a:prstGeom prst="ellipse">
              <a:avLst/>
            </a:prstGeom>
            <a:noFill/>
            <a:ln w="63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 501"/>
            <p:cNvSpPr>
              <a:spLocks noEditPoints="1"/>
            </p:cNvSpPr>
            <p:nvPr userDrawn="1"/>
          </p:nvSpPr>
          <p:spPr bwMode="auto">
            <a:xfrm>
              <a:off x="5183187" y="1969294"/>
              <a:ext cx="504825" cy="506412"/>
            </a:xfrm>
            <a:custGeom>
              <a:avLst/>
              <a:gdLst>
                <a:gd name="T0" fmla="*/ 395080 w 92"/>
                <a:gd name="T1" fmla="*/ 143116 h 92"/>
                <a:gd name="T2" fmla="*/ 224976 w 92"/>
                <a:gd name="T3" fmla="*/ 77063 h 92"/>
                <a:gd name="T4" fmla="*/ 87796 w 92"/>
                <a:gd name="T5" fmla="*/ 187152 h 92"/>
                <a:gd name="T6" fmla="*/ 109745 w 92"/>
                <a:gd name="T7" fmla="*/ 363296 h 92"/>
                <a:gd name="T8" fmla="*/ 274361 w 92"/>
                <a:gd name="T9" fmla="*/ 434854 h 92"/>
                <a:gd name="T10" fmla="*/ 406055 w 92"/>
                <a:gd name="T11" fmla="*/ 154125 h 92"/>
                <a:gd name="T12" fmla="*/ 471902 w 92"/>
                <a:gd name="T13" fmla="*/ 159630 h 92"/>
                <a:gd name="T14" fmla="*/ 471902 w 92"/>
                <a:gd name="T15" fmla="*/ 159630 h 92"/>
                <a:gd name="T16" fmla="*/ 477389 w 92"/>
                <a:gd name="T17" fmla="*/ 159630 h 92"/>
                <a:gd name="T18" fmla="*/ 493851 w 92"/>
                <a:gd name="T19" fmla="*/ 225684 h 92"/>
                <a:gd name="T20" fmla="*/ 488363 w 92"/>
                <a:gd name="T21" fmla="*/ 225684 h 92"/>
                <a:gd name="T22" fmla="*/ 488363 w 92"/>
                <a:gd name="T23" fmla="*/ 225684 h 92"/>
                <a:gd name="T24" fmla="*/ 466414 w 92"/>
                <a:gd name="T25" fmla="*/ 165134 h 92"/>
                <a:gd name="T26" fmla="*/ 219489 w 92"/>
                <a:gd name="T27" fmla="*/ 181648 h 92"/>
                <a:gd name="T28" fmla="*/ 224976 w 92"/>
                <a:gd name="T29" fmla="*/ 170639 h 92"/>
                <a:gd name="T30" fmla="*/ 32923 w 92"/>
                <a:gd name="T31" fmla="*/ 352287 h 92"/>
                <a:gd name="T32" fmla="*/ 27436 w 92"/>
                <a:gd name="T33" fmla="*/ 352287 h 92"/>
                <a:gd name="T34" fmla="*/ 27436 w 92"/>
                <a:gd name="T35" fmla="*/ 346782 h 92"/>
                <a:gd name="T36" fmla="*/ 10974 w 92"/>
                <a:gd name="T37" fmla="*/ 286233 h 92"/>
                <a:gd name="T38" fmla="*/ 10974 w 92"/>
                <a:gd name="T39" fmla="*/ 280728 h 92"/>
                <a:gd name="T40" fmla="*/ 10974 w 92"/>
                <a:gd name="T41" fmla="*/ 280728 h 92"/>
                <a:gd name="T42" fmla="*/ 21949 w 92"/>
                <a:gd name="T43" fmla="*/ 286233 h 92"/>
                <a:gd name="T44" fmla="*/ 109745 w 92"/>
                <a:gd name="T45" fmla="*/ 71558 h 92"/>
                <a:gd name="T46" fmla="*/ 60360 w 92"/>
                <a:gd name="T47" fmla="*/ 110090 h 92"/>
                <a:gd name="T48" fmla="*/ 60360 w 92"/>
                <a:gd name="T49" fmla="*/ 110090 h 92"/>
                <a:gd name="T50" fmla="*/ 60360 w 92"/>
                <a:gd name="T51" fmla="*/ 110090 h 92"/>
                <a:gd name="T52" fmla="*/ 104257 w 92"/>
                <a:gd name="T53" fmla="*/ 60549 h 92"/>
                <a:gd name="T54" fmla="*/ 104257 w 92"/>
                <a:gd name="T55" fmla="*/ 60549 h 92"/>
                <a:gd name="T56" fmla="*/ 109745 w 92"/>
                <a:gd name="T57" fmla="*/ 60549 h 92"/>
                <a:gd name="T58" fmla="*/ 164617 w 92"/>
                <a:gd name="T59" fmla="*/ 93576 h 92"/>
                <a:gd name="T60" fmla="*/ 131693 w 92"/>
                <a:gd name="T61" fmla="*/ 231188 h 92"/>
                <a:gd name="T62" fmla="*/ 142668 w 92"/>
                <a:gd name="T63" fmla="*/ 220179 h 92"/>
                <a:gd name="T64" fmla="*/ 224976 w 92"/>
                <a:gd name="T65" fmla="*/ 495403 h 92"/>
                <a:gd name="T66" fmla="*/ 224976 w 92"/>
                <a:gd name="T67" fmla="*/ 495403 h 92"/>
                <a:gd name="T68" fmla="*/ 219489 w 92"/>
                <a:gd name="T69" fmla="*/ 495403 h 92"/>
                <a:gd name="T70" fmla="*/ 159130 w 92"/>
                <a:gd name="T71" fmla="*/ 478890 h 92"/>
                <a:gd name="T72" fmla="*/ 153642 w 92"/>
                <a:gd name="T73" fmla="*/ 478890 h 92"/>
                <a:gd name="T74" fmla="*/ 153642 w 92"/>
                <a:gd name="T75" fmla="*/ 473385 h 92"/>
                <a:gd name="T76" fmla="*/ 164617 w 92"/>
                <a:gd name="T77" fmla="*/ 473385 h 92"/>
                <a:gd name="T78" fmla="*/ 263387 w 92"/>
                <a:gd name="T79" fmla="*/ 297242 h 92"/>
                <a:gd name="T80" fmla="*/ 285336 w 92"/>
                <a:gd name="T81" fmla="*/ 22018 h 92"/>
                <a:gd name="T82" fmla="*/ 279849 w 92"/>
                <a:gd name="T83" fmla="*/ 16513 h 92"/>
                <a:gd name="T84" fmla="*/ 279849 w 92"/>
                <a:gd name="T85" fmla="*/ 11009 h 92"/>
                <a:gd name="T86" fmla="*/ 279849 w 92"/>
                <a:gd name="T87" fmla="*/ 11009 h 92"/>
                <a:gd name="T88" fmla="*/ 345695 w 92"/>
                <a:gd name="T89" fmla="*/ 27522 h 92"/>
                <a:gd name="T90" fmla="*/ 345695 w 92"/>
                <a:gd name="T91" fmla="*/ 33027 h 92"/>
                <a:gd name="T92" fmla="*/ 345695 w 92"/>
                <a:gd name="T93" fmla="*/ 33027 h 92"/>
                <a:gd name="T94" fmla="*/ 345695 w 92"/>
                <a:gd name="T95" fmla="*/ 99081 h 92"/>
                <a:gd name="T96" fmla="*/ 444465 w 92"/>
                <a:gd name="T97" fmla="*/ 396322 h 92"/>
                <a:gd name="T98" fmla="*/ 444465 w 92"/>
                <a:gd name="T99" fmla="*/ 396322 h 92"/>
                <a:gd name="T100" fmla="*/ 444465 w 92"/>
                <a:gd name="T101" fmla="*/ 401827 h 92"/>
                <a:gd name="T102" fmla="*/ 400568 w 92"/>
                <a:gd name="T103" fmla="*/ 445863 h 92"/>
                <a:gd name="T104" fmla="*/ 395080 w 92"/>
                <a:gd name="T105" fmla="*/ 445863 h 92"/>
                <a:gd name="T106" fmla="*/ 395080 w 92"/>
                <a:gd name="T107" fmla="*/ 445863 h 92"/>
                <a:gd name="T108" fmla="*/ 345695 w 92"/>
                <a:gd name="T109" fmla="*/ 407331 h 92"/>
                <a:gd name="T110" fmla="*/ 411542 w 92"/>
                <a:gd name="T111" fmla="*/ 341278 h 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92" h="92">
                  <a:moveTo>
                    <a:pt x="76" y="58"/>
                  </a:moveTo>
                  <a:cubicBezTo>
                    <a:pt x="78" y="50"/>
                    <a:pt x="78" y="50"/>
                    <a:pt x="78" y="50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76" y="58"/>
                    <a:pt x="76" y="58"/>
                    <a:pt x="76" y="58"/>
                  </a:cubicBezTo>
                  <a:close/>
                  <a:moveTo>
                    <a:pt x="74" y="28"/>
                  </a:moveTo>
                  <a:cubicBezTo>
                    <a:pt x="86" y="28"/>
                    <a:pt x="86" y="28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8"/>
                    <a:pt x="86" y="28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7" y="29"/>
                    <a:pt x="87" y="29"/>
                    <a:pt x="87" y="29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79" y="47"/>
                    <a:pt x="79" y="47"/>
                    <a:pt x="78" y="47"/>
                  </a:cubicBezTo>
                  <a:cubicBezTo>
                    <a:pt x="78" y="46"/>
                    <a:pt x="78" y="46"/>
                    <a:pt x="79" y="4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29"/>
                  </a:cubicBezTo>
                  <a:cubicBezTo>
                    <a:pt x="74" y="29"/>
                    <a:pt x="74" y="28"/>
                    <a:pt x="74" y="28"/>
                  </a:cubicBezTo>
                  <a:close/>
                  <a:moveTo>
                    <a:pt x="41" y="31"/>
                  </a:moveTo>
                  <a:cubicBezTo>
                    <a:pt x="42" y="32"/>
                    <a:pt x="41" y="33"/>
                    <a:pt x="40" y="33"/>
                  </a:cubicBezTo>
                  <a:cubicBezTo>
                    <a:pt x="37" y="35"/>
                    <a:pt x="34" y="38"/>
                    <a:pt x="32" y="42"/>
                  </a:cubicBezTo>
                  <a:cubicBezTo>
                    <a:pt x="32" y="43"/>
                    <a:pt x="31" y="44"/>
                    <a:pt x="31" y="44"/>
                  </a:cubicBezTo>
                  <a:cubicBezTo>
                    <a:pt x="30" y="43"/>
                    <a:pt x="30" y="42"/>
                    <a:pt x="30" y="41"/>
                  </a:cubicBezTo>
                  <a:cubicBezTo>
                    <a:pt x="32" y="37"/>
                    <a:pt x="35" y="34"/>
                    <a:pt x="39" y="31"/>
                  </a:cubicBezTo>
                  <a:cubicBezTo>
                    <a:pt x="40" y="31"/>
                    <a:pt x="41" y="31"/>
                    <a:pt x="41" y="31"/>
                  </a:cubicBezTo>
                  <a:close/>
                  <a:moveTo>
                    <a:pt x="17" y="64"/>
                  </a:move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64"/>
                    <a:pt x="5" y="64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4" y="46"/>
                    <a:pt x="13" y="46"/>
                    <a:pt x="13" y="47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8" y="62"/>
                    <a:pt x="18" y="63"/>
                    <a:pt x="18" y="63"/>
                  </a:cubicBezTo>
                  <a:cubicBezTo>
                    <a:pt x="18" y="63"/>
                    <a:pt x="18" y="64"/>
                    <a:pt x="17" y="64"/>
                  </a:cubicBezTo>
                  <a:close/>
                  <a:moveTo>
                    <a:pt x="20" y="13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30"/>
                    <a:pt x="18" y="30"/>
                    <a:pt x="17" y="31"/>
                  </a:cubicBezTo>
                  <a:cubicBezTo>
                    <a:pt x="17" y="31"/>
                    <a:pt x="16" y="31"/>
                    <a:pt x="16" y="3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8"/>
                  </a:cubicBezTo>
                  <a:cubicBezTo>
                    <a:pt x="30" y="18"/>
                    <a:pt x="29" y="18"/>
                    <a:pt x="29" y="18"/>
                  </a:cubicBezTo>
                  <a:lnTo>
                    <a:pt x="20" y="13"/>
                  </a:lnTo>
                  <a:close/>
                  <a:moveTo>
                    <a:pt x="26" y="40"/>
                  </a:moveTo>
                  <a:cubicBezTo>
                    <a:pt x="25" y="41"/>
                    <a:pt x="25" y="42"/>
                    <a:pt x="24" y="42"/>
                  </a:cubicBezTo>
                  <a:cubicBezTo>
                    <a:pt x="23" y="42"/>
                    <a:pt x="23" y="41"/>
                    <a:pt x="24" y="40"/>
                  </a:cubicBezTo>
                  <a:cubicBezTo>
                    <a:pt x="26" y="33"/>
                    <a:pt x="30" y="28"/>
                    <a:pt x="36" y="25"/>
                  </a:cubicBezTo>
                  <a:cubicBezTo>
                    <a:pt x="37" y="24"/>
                    <a:pt x="38" y="24"/>
                    <a:pt x="39" y="25"/>
                  </a:cubicBezTo>
                  <a:cubicBezTo>
                    <a:pt x="39" y="26"/>
                    <a:pt x="38" y="26"/>
                    <a:pt x="37" y="27"/>
                  </a:cubicBezTo>
                  <a:cubicBezTo>
                    <a:pt x="32" y="30"/>
                    <a:pt x="28" y="34"/>
                    <a:pt x="26" y="40"/>
                  </a:cubicBezTo>
                  <a:close/>
                  <a:moveTo>
                    <a:pt x="47" y="80"/>
                  </a:move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0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8" y="87"/>
                  </a:cubicBezTo>
                  <a:cubicBezTo>
                    <a:pt x="28" y="87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8" y="74"/>
                    <a:pt x="29" y="74"/>
                    <a:pt x="29" y="74"/>
                  </a:cubicBezTo>
                  <a:cubicBezTo>
                    <a:pt x="29" y="74"/>
                    <a:pt x="30" y="74"/>
                    <a:pt x="30" y="75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8"/>
                    <a:pt x="47" y="79"/>
                  </a:cubicBezTo>
                  <a:cubicBezTo>
                    <a:pt x="47" y="79"/>
                    <a:pt x="47" y="79"/>
                    <a:pt x="47" y="80"/>
                  </a:cubicBezTo>
                  <a:close/>
                  <a:moveTo>
                    <a:pt x="48" y="54"/>
                  </a:moveTo>
                  <a:cubicBezTo>
                    <a:pt x="44" y="55"/>
                    <a:pt x="39" y="53"/>
                    <a:pt x="38" y="48"/>
                  </a:cubicBezTo>
                  <a:cubicBezTo>
                    <a:pt x="37" y="44"/>
                    <a:pt x="39" y="39"/>
                    <a:pt x="44" y="38"/>
                  </a:cubicBezTo>
                  <a:cubicBezTo>
                    <a:pt x="48" y="37"/>
                    <a:pt x="53" y="39"/>
                    <a:pt x="54" y="44"/>
                  </a:cubicBezTo>
                  <a:cubicBezTo>
                    <a:pt x="55" y="48"/>
                    <a:pt x="52" y="53"/>
                    <a:pt x="48" y="54"/>
                  </a:cubicBezTo>
                  <a:close/>
                  <a:moveTo>
                    <a:pt x="52" y="4"/>
                  </a:moveTo>
                  <a:cubicBezTo>
                    <a:pt x="46" y="13"/>
                    <a:pt x="46" y="13"/>
                    <a:pt x="46" y="13"/>
                  </a:cubicBezTo>
                  <a:cubicBezTo>
                    <a:pt x="46" y="14"/>
                    <a:pt x="45" y="14"/>
                    <a:pt x="45" y="14"/>
                  </a:cubicBezTo>
                  <a:cubicBezTo>
                    <a:pt x="45" y="13"/>
                    <a:pt x="45" y="13"/>
                    <a:pt x="45" y="12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2" y="18"/>
                    <a:pt x="62" y="18"/>
                    <a:pt x="62" y="17"/>
                  </a:cubicBezTo>
                  <a:cubicBezTo>
                    <a:pt x="62" y="7"/>
                    <a:pt x="62" y="7"/>
                    <a:pt x="62" y="7"/>
                  </a:cubicBezTo>
                  <a:lnTo>
                    <a:pt x="52" y="4"/>
                  </a:lnTo>
                  <a:close/>
                  <a:moveTo>
                    <a:pt x="81" y="72"/>
                  </a:move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1" y="75"/>
                    <a:pt x="61" y="75"/>
                    <a:pt x="62" y="75"/>
                  </a:cubicBezTo>
                  <a:cubicBezTo>
                    <a:pt x="62" y="74"/>
                    <a:pt x="62" y="74"/>
                    <a:pt x="63" y="74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1"/>
                    <a:pt x="75" y="62"/>
                    <a:pt x="75" y="6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5613400" y="4886983"/>
            <a:ext cx="965200" cy="965200"/>
            <a:chOff x="5540375" y="4101170"/>
            <a:chExt cx="965200" cy="965200"/>
          </a:xfrm>
        </p:grpSpPr>
        <p:sp>
          <p:nvSpPr>
            <p:cNvPr id="10" name="Freeform 499"/>
            <p:cNvSpPr/>
            <p:nvPr userDrawn="1"/>
          </p:nvSpPr>
          <p:spPr bwMode="auto">
            <a:xfrm>
              <a:off x="5805488" y="4313238"/>
              <a:ext cx="434975" cy="542925"/>
            </a:xfrm>
            <a:custGeom>
              <a:avLst/>
              <a:gdLst>
                <a:gd name="T0" fmla="*/ 352385 w 79"/>
                <a:gd name="T1" fmla="*/ 488084 h 99"/>
                <a:gd name="T2" fmla="*/ 220241 w 79"/>
                <a:gd name="T3" fmla="*/ 488084 h 99"/>
                <a:gd name="T4" fmla="*/ 220241 w 79"/>
                <a:gd name="T5" fmla="*/ 389370 h 99"/>
                <a:gd name="T6" fmla="*/ 434975 w 79"/>
                <a:gd name="T7" fmla="*/ 323561 h 99"/>
                <a:gd name="T8" fmla="*/ 286313 w 79"/>
                <a:gd name="T9" fmla="*/ 175491 h 99"/>
                <a:gd name="T10" fmla="*/ 330361 w 79"/>
                <a:gd name="T11" fmla="*/ 131618 h 99"/>
                <a:gd name="T12" fmla="*/ 379915 w 79"/>
                <a:gd name="T13" fmla="*/ 131618 h 99"/>
                <a:gd name="T14" fmla="*/ 357891 w 79"/>
                <a:gd name="T15" fmla="*/ 71293 h 99"/>
                <a:gd name="T16" fmla="*/ 297325 w 79"/>
                <a:gd name="T17" fmla="*/ 54841 h 99"/>
                <a:gd name="T18" fmla="*/ 302831 w 79"/>
                <a:gd name="T19" fmla="*/ 98714 h 99"/>
                <a:gd name="T20" fmla="*/ 253277 w 79"/>
                <a:gd name="T21" fmla="*/ 148070 h 99"/>
                <a:gd name="T22" fmla="*/ 99108 w 79"/>
                <a:gd name="T23" fmla="*/ 0 h 99"/>
                <a:gd name="T24" fmla="*/ 104614 w 79"/>
                <a:gd name="T25" fmla="*/ 329045 h 99"/>
                <a:gd name="T26" fmla="*/ 159674 w 79"/>
                <a:gd name="T27" fmla="*/ 367434 h 99"/>
                <a:gd name="T28" fmla="*/ 159674 w 79"/>
                <a:gd name="T29" fmla="*/ 488084 h 99"/>
                <a:gd name="T30" fmla="*/ 27530 w 79"/>
                <a:gd name="T31" fmla="*/ 488084 h 99"/>
                <a:gd name="T32" fmla="*/ 0 w 79"/>
                <a:gd name="T33" fmla="*/ 515505 h 99"/>
                <a:gd name="T34" fmla="*/ 27530 w 79"/>
                <a:gd name="T35" fmla="*/ 542925 h 99"/>
                <a:gd name="T36" fmla="*/ 352385 w 79"/>
                <a:gd name="T37" fmla="*/ 542925 h 99"/>
                <a:gd name="T38" fmla="*/ 379915 w 79"/>
                <a:gd name="T39" fmla="*/ 515505 h 99"/>
                <a:gd name="T40" fmla="*/ 352385 w 79"/>
                <a:gd name="T41" fmla="*/ 488084 h 9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9" h="99">
                  <a:moveTo>
                    <a:pt x="64" y="89"/>
                  </a:moveTo>
                  <a:cubicBezTo>
                    <a:pt x="40" y="89"/>
                    <a:pt x="40" y="89"/>
                    <a:pt x="40" y="89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54" y="74"/>
                    <a:pt x="69" y="70"/>
                    <a:pt x="79" y="59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3" y="26"/>
                    <a:pt x="67" y="26"/>
                    <a:pt x="69" y="24"/>
                  </a:cubicBezTo>
                  <a:cubicBezTo>
                    <a:pt x="71" y="22"/>
                    <a:pt x="69" y="17"/>
                    <a:pt x="65" y="13"/>
                  </a:cubicBezTo>
                  <a:cubicBezTo>
                    <a:pt x="61" y="9"/>
                    <a:pt x="56" y="8"/>
                    <a:pt x="54" y="10"/>
                  </a:cubicBezTo>
                  <a:cubicBezTo>
                    <a:pt x="52" y="12"/>
                    <a:pt x="53" y="15"/>
                    <a:pt x="55" y="18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" y="17"/>
                    <a:pt x="3" y="44"/>
                    <a:pt x="19" y="60"/>
                  </a:cubicBezTo>
                  <a:cubicBezTo>
                    <a:pt x="22" y="63"/>
                    <a:pt x="26" y="65"/>
                    <a:pt x="29" y="67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2" y="89"/>
                    <a:pt x="0" y="91"/>
                    <a:pt x="0" y="94"/>
                  </a:cubicBezTo>
                  <a:cubicBezTo>
                    <a:pt x="0" y="97"/>
                    <a:pt x="2" y="99"/>
                    <a:pt x="5" y="99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7" y="99"/>
                    <a:pt x="69" y="97"/>
                    <a:pt x="69" y="94"/>
                  </a:cubicBezTo>
                  <a:cubicBezTo>
                    <a:pt x="69" y="91"/>
                    <a:pt x="67" y="89"/>
                    <a:pt x="64" y="89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5540375" y="4101170"/>
              <a:ext cx="965200" cy="965200"/>
            </a:xfrm>
            <a:prstGeom prst="ellipse">
              <a:avLst/>
            </a:prstGeom>
            <a:noFill/>
            <a:ln w="63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5613400" y="3081270"/>
            <a:ext cx="965200" cy="965200"/>
            <a:chOff x="6549231" y="3292339"/>
            <a:chExt cx="965200" cy="965200"/>
          </a:xfrm>
        </p:grpSpPr>
        <p:sp>
          <p:nvSpPr>
            <p:cNvPr id="12" name="Freeform 370"/>
            <p:cNvSpPr>
              <a:spLocks noEditPoints="1"/>
            </p:cNvSpPr>
            <p:nvPr userDrawn="1"/>
          </p:nvSpPr>
          <p:spPr bwMode="auto">
            <a:xfrm>
              <a:off x="6837363" y="3546475"/>
              <a:ext cx="388937" cy="468313"/>
            </a:xfrm>
            <a:custGeom>
              <a:avLst/>
              <a:gdLst>
                <a:gd name="T0" fmla="*/ 319674 w 73"/>
                <a:gd name="T1" fmla="*/ 42574 h 88"/>
                <a:gd name="T2" fmla="*/ 149181 w 73"/>
                <a:gd name="T3" fmla="*/ 69183 h 88"/>
                <a:gd name="T4" fmla="*/ 154509 w 73"/>
                <a:gd name="T5" fmla="*/ 218191 h 88"/>
                <a:gd name="T6" fmla="*/ 10656 w 73"/>
                <a:gd name="T7" fmla="*/ 420417 h 88"/>
                <a:gd name="T8" fmla="*/ 21312 w 73"/>
                <a:gd name="T9" fmla="*/ 462991 h 88"/>
                <a:gd name="T10" fmla="*/ 21312 w 73"/>
                <a:gd name="T11" fmla="*/ 462991 h 88"/>
                <a:gd name="T12" fmla="*/ 21312 w 73"/>
                <a:gd name="T13" fmla="*/ 462991 h 88"/>
                <a:gd name="T14" fmla="*/ 21312 w 73"/>
                <a:gd name="T15" fmla="*/ 462991 h 88"/>
                <a:gd name="T16" fmla="*/ 165165 w 73"/>
                <a:gd name="T17" fmla="*/ 260765 h 88"/>
                <a:gd name="T18" fmla="*/ 175821 w 73"/>
                <a:gd name="T19" fmla="*/ 260765 h 88"/>
                <a:gd name="T20" fmla="*/ 175821 w 73"/>
                <a:gd name="T21" fmla="*/ 271409 h 88"/>
                <a:gd name="T22" fmla="*/ 31967 w 73"/>
                <a:gd name="T23" fmla="*/ 468313 h 88"/>
                <a:gd name="T24" fmla="*/ 69263 w 73"/>
                <a:gd name="T25" fmla="*/ 462991 h 88"/>
                <a:gd name="T26" fmla="*/ 74591 w 73"/>
                <a:gd name="T27" fmla="*/ 452348 h 88"/>
                <a:gd name="T28" fmla="*/ 106558 w 73"/>
                <a:gd name="T29" fmla="*/ 447026 h 88"/>
                <a:gd name="T30" fmla="*/ 95902 w 73"/>
                <a:gd name="T31" fmla="*/ 425739 h 88"/>
                <a:gd name="T32" fmla="*/ 106558 w 73"/>
                <a:gd name="T33" fmla="*/ 420417 h 88"/>
                <a:gd name="T34" fmla="*/ 122542 w 73"/>
                <a:gd name="T35" fmla="*/ 415096 h 88"/>
                <a:gd name="T36" fmla="*/ 133198 w 73"/>
                <a:gd name="T37" fmla="*/ 399130 h 88"/>
                <a:gd name="T38" fmla="*/ 154509 w 73"/>
                <a:gd name="T39" fmla="*/ 399130 h 88"/>
                <a:gd name="T40" fmla="*/ 165165 w 73"/>
                <a:gd name="T41" fmla="*/ 383165 h 88"/>
                <a:gd name="T42" fmla="*/ 159837 w 73"/>
                <a:gd name="T43" fmla="*/ 351235 h 88"/>
                <a:gd name="T44" fmla="*/ 165165 w 73"/>
                <a:gd name="T45" fmla="*/ 345913 h 88"/>
                <a:gd name="T46" fmla="*/ 197132 w 73"/>
                <a:gd name="T47" fmla="*/ 340591 h 88"/>
                <a:gd name="T48" fmla="*/ 181149 w 73"/>
                <a:gd name="T49" fmla="*/ 313983 h 88"/>
                <a:gd name="T50" fmla="*/ 213116 w 73"/>
                <a:gd name="T51" fmla="*/ 303339 h 88"/>
                <a:gd name="T52" fmla="*/ 191805 w 73"/>
                <a:gd name="T53" fmla="*/ 271409 h 88"/>
                <a:gd name="T54" fmla="*/ 207788 w 73"/>
                <a:gd name="T55" fmla="*/ 255443 h 88"/>
                <a:gd name="T56" fmla="*/ 351642 w 73"/>
                <a:gd name="T57" fmla="*/ 212870 h 88"/>
                <a:gd name="T58" fmla="*/ 319674 w 73"/>
                <a:gd name="T59" fmla="*/ 42574 h 88"/>
                <a:gd name="T60" fmla="*/ 309018 w 73"/>
                <a:gd name="T61" fmla="*/ 101113 h 88"/>
                <a:gd name="T62" fmla="*/ 271723 w 73"/>
                <a:gd name="T63" fmla="*/ 106435 h 88"/>
                <a:gd name="T64" fmla="*/ 266395 w 73"/>
                <a:gd name="T65" fmla="*/ 74504 h 88"/>
                <a:gd name="T66" fmla="*/ 303691 w 73"/>
                <a:gd name="T67" fmla="*/ 69183 h 88"/>
                <a:gd name="T68" fmla="*/ 309018 w 73"/>
                <a:gd name="T69" fmla="*/ 101113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73" h="88">
                  <a:moveTo>
                    <a:pt x="60" y="8"/>
                  </a:moveTo>
                  <a:cubicBezTo>
                    <a:pt x="50" y="0"/>
                    <a:pt x="36" y="3"/>
                    <a:pt x="28" y="13"/>
                  </a:cubicBezTo>
                  <a:cubicBezTo>
                    <a:pt x="22" y="22"/>
                    <a:pt x="23" y="33"/>
                    <a:pt x="29" y="41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1"/>
                    <a:pt x="1" y="85"/>
                    <a:pt x="4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9"/>
                  </a:cubicBezTo>
                  <a:cubicBezTo>
                    <a:pt x="34" y="49"/>
                    <a:pt x="34" y="50"/>
                    <a:pt x="33" y="51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8" y="52"/>
                    <a:pt x="59" y="49"/>
                    <a:pt x="66" y="40"/>
                  </a:cubicBezTo>
                  <a:cubicBezTo>
                    <a:pt x="73" y="30"/>
                    <a:pt x="71" y="15"/>
                    <a:pt x="60" y="8"/>
                  </a:cubicBezTo>
                  <a:close/>
                  <a:moveTo>
                    <a:pt x="58" y="19"/>
                  </a:moveTo>
                  <a:cubicBezTo>
                    <a:pt x="56" y="21"/>
                    <a:pt x="53" y="22"/>
                    <a:pt x="51" y="20"/>
                  </a:cubicBezTo>
                  <a:cubicBezTo>
                    <a:pt x="49" y="19"/>
                    <a:pt x="49" y="16"/>
                    <a:pt x="50" y="14"/>
                  </a:cubicBezTo>
                  <a:cubicBezTo>
                    <a:pt x="52" y="12"/>
                    <a:pt x="55" y="11"/>
                    <a:pt x="57" y="13"/>
                  </a:cubicBezTo>
                  <a:cubicBezTo>
                    <a:pt x="59" y="14"/>
                    <a:pt x="59" y="17"/>
                    <a:pt x="58" y="19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6549231" y="3292339"/>
              <a:ext cx="965200" cy="965200"/>
            </a:xfrm>
            <a:prstGeom prst="ellipse">
              <a:avLst/>
            </a:prstGeom>
            <a:noFill/>
            <a:ln w="63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占位符 19"/>
          <p:cNvSpPr>
            <a:spLocks noGrp="1"/>
          </p:cNvSpPr>
          <p:nvPr>
            <p:ph type="body" sz="quarter" idx="13"/>
          </p:nvPr>
        </p:nvSpPr>
        <p:spPr>
          <a:xfrm>
            <a:off x="876300" y="1275559"/>
            <a:ext cx="4406107" cy="248445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4"/>
          </p:nvPr>
        </p:nvSpPr>
        <p:spPr>
          <a:xfrm>
            <a:off x="876300" y="1528765"/>
            <a:ext cx="4406107" cy="248445"/>
          </a:xfrm>
        </p:spPr>
        <p:txBody>
          <a:bodyPr>
            <a:normAutofit/>
          </a:bodyPr>
          <a:lstStyle>
            <a:lvl1pPr marL="0" indent="0" algn="r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5"/>
          </p:nvPr>
        </p:nvSpPr>
        <p:spPr>
          <a:xfrm>
            <a:off x="876300" y="1781969"/>
            <a:ext cx="4406107" cy="980282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6"/>
          </p:nvPr>
        </p:nvSpPr>
        <p:spPr>
          <a:xfrm>
            <a:off x="876301" y="4886985"/>
            <a:ext cx="4406107" cy="248445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19"/>
          <p:cNvSpPr>
            <a:spLocks noGrp="1"/>
          </p:cNvSpPr>
          <p:nvPr>
            <p:ph type="body" sz="quarter" idx="17"/>
          </p:nvPr>
        </p:nvSpPr>
        <p:spPr>
          <a:xfrm>
            <a:off x="876301" y="5140191"/>
            <a:ext cx="4406107" cy="248445"/>
          </a:xfrm>
        </p:spPr>
        <p:txBody>
          <a:bodyPr>
            <a:normAutofit/>
          </a:bodyPr>
          <a:lstStyle>
            <a:lvl1pPr marL="0" indent="0" algn="r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19"/>
          <p:cNvSpPr>
            <a:spLocks noGrp="1"/>
          </p:cNvSpPr>
          <p:nvPr>
            <p:ph type="body" sz="quarter" idx="18"/>
          </p:nvPr>
        </p:nvSpPr>
        <p:spPr>
          <a:xfrm>
            <a:off x="876301" y="5393395"/>
            <a:ext cx="4406107" cy="980282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6" name="文本占位符 19"/>
          <p:cNvSpPr>
            <a:spLocks noGrp="1"/>
          </p:cNvSpPr>
          <p:nvPr>
            <p:ph type="body" sz="quarter" idx="19"/>
          </p:nvPr>
        </p:nvSpPr>
        <p:spPr>
          <a:xfrm>
            <a:off x="6896100" y="3085104"/>
            <a:ext cx="4406107" cy="24844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7" name="文本占位符 19"/>
          <p:cNvSpPr>
            <a:spLocks noGrp="1"/>
          </p:cNvSpPr>
          <p:nvPr>
            <p:ph type="body" sz="quarter" idx="20"/>
          </p:nvPr>
        </p:nvSpPr>
        <p:spPr>
          <a:xfrm>
            <a:off x="6896100" y="3338310"/>
            <a:ext cx="4406107" cy="248445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19"/>
          <p:cNvSpPr>
            <a:spLocks noGrp="1"/>
          </p:cNvSpPr>
          <p:nvPr>
            <p:ph type="body" sz="quarter" idx="21"/>
          </p:nvPr>
        </p:nvSpPr>
        <p:spPr>
          <a:xfrm>
            <a:off x="6896100" y="3591514"/>
            <a:ext cx="4406107" cy="98028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30" name="直接连接符 29"/>
          <p:cNvCxnSpPr>
            <a:stCxn id="9" idx="4"/>
            <a:endCxn id="15" idx="0"/>
          </p:cNvCxnSpPr>
          <p:nvPr userDrawn="1"/>
        </p:nvCxnSpPr>
        <p:spPr>
          <a:xfrm>
            <a:off x="6096000" y="2240759"/>
            <a:ext cx="0" cy="84051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5" idx="4"/>
            <a:endCxn id="14" idx="0"/>
          </p:cNvCxnSpPr>
          <p:nvPr userDrawn="1"/>
        </p:nvCxnSpPr>
        <p:spPr>
          <a:xfrm>
            <a:off x="6096000" y="4046472"/>
            <a:ext cx="0" cy="84051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图片占位符 34"/>
          <p:cNvSpPr>
            <a:spLocks noGrp="1"/>
          </p:cNvSpPr>
          <p:nvPr>
            <p:ph type="pic" sz="quarter" idx="22"/>
          </p:nvPr>
        </p:nvSpPr>
        <p:spPr>
          <a:xfrm>
            <a:off x="7017600" y="1308157"/>
            <a:ext cx="900000" cy="90000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6" name="图片占位符 34"/>
          <p:cNvSpPr>
            <a:spLocks noGrp="1"/>
          </p:cNvSpPr>
          <p:nvPr>
            <p:ph type="pic" sz="quarter" idx="23"/>
          </p:nvPr>
        </p:nvSpPr>
        <p:spPr>
          <a:xfrm>
            <a:off x="4313351" y="3130170"/>
            <a:ext cx="900000" cy="90000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7" name="图片占位符 34"/>
          <p:cNvSpPr>
            <a:spLocks noGrp="1"/>
          </p:cNvSpPr>
          <p:nvPr>
            <p:ph type="pic" sz="quarter" idx="24"/>
          </p:nvPr>
        </p:nvSpPr>
        <p:spPr>
          <a:xfrm>
            <a:off x="7016467" y="4952183"/>
            <a:ext cx="900000" cy="90000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/>
      <p:bldP spid="37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01C-2085-42FD-ADFE-CFE7802DB30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28" name="组合 27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29" name="矩形 28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8748607" y="1650416"/>
            <a:ext cx="3022600" cy="192152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275946" y="2286692"/>
            <a:ext cx="1982783" cy="2733742"/>
            <a:chOff x="1670051" y="1410517"/>
            <a:chExt cx="2959100" cy="4079830"/>
          </a:xfrm>
        </p:grpSpPr>
        <p:sp>
          <p:nvSpPr>
            <p:cNvPr id="7" name="Freeform 45"/>
            <p:cNvSpPr/>
            <p:nvPr/>
          </p:nvSpPr>
          <p:spPr bwMode="auto">
            <a:xfrm>
              <a:off x="4155162" y="2168011"/>
              <a:ext cx="473989" cy="1160603"/>
            </a:xfrm>
            <a:custGeom>
              <a:avLst/>
              <a:gdLst>
                <a:gd name="T0" fmla="*/ 0 w 107"/>
                <a:gd name="T1" fmla="*/ 139 h 262"/>
                <a:gd name="T2" fmla="*/ 102 w 107"/>
                <a:gd name="T3" fmla="*/ 262 h 262"/>
                <a:gd name="T4" fmla="*/ 107 w 107"/>
                <a:gd name="T5" fmla="*/ 0 h 262"/>
                <a:gd name="T6" fmla="*/ 0 w 107"/>
                <a:gd name="T7" fmla="*/ 13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62">
                  <a:moveTo>
                    <a:pt x="0" y="139"/>
                  </a:moveTo>
                  <a:lnTo>
                    <a:pt x="102" y="262"/>
                  </a:lnTo>
                  <a:lnTo>
                    <a:pt x="107" y="0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6"/>
            <p:cNvSpPr/>
            <p:nvPr/>
          </p:nvSpPr>
          <p:spPr bwMode="auto">
            <a:xfrm>
              <a:off x="1670051" y="3426069"/>
              <a:ext cx="713197" cy="877097"/>
            </a:xfrm>
            <a:custGeom>
              <a:avLst/>
              <a:gdLst>
                <a:gd name="T0" fmla="*/ 0 w 161"/>
                <a:gd name="T1" fmla="*/ 0 h 198"/>
                <a:gd name="T2" fmla="*/ 161 w 161"/>
                <a:gd name="T3" fmla="*/ 198 h 198"/>
                <a:gd name="T4" fmla="*/ 119 w 161"/>
                <a:gd name="T5" fmla="*/ 26 h 198"/>
                <a:gd name="T6" fmla="*/ 0 w 16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98">
                  <a:moveTo>
                    <a:pt x="0" y="0"/>
                  </a:moveTo>
                  <a:lnTo>
                    <a:pt x="161" y="198"/>
                  </a:lnTo>
                  <a:lnTo>
                    <a:pt x="119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7"/>
            <p:cNvSpPr/>
            <p:nvPr/>
          </p:nvSpPr>
          <p:spPr bwMode="auto">
            <a:xfrm>
              <a:off x="2595878" y="5162543"/>
              <a:ext cx="598023" cy="327804"/>
            </a:xfrm>
            <a:custGeom>
              <a:avLst/>
              <a:gdLst>
                <a:gd name="T0" fmla="*/ 135 w 135"/>
                <a:gd name="T1" fmla="*/ 0 h 74"/>
                <a:gd name="T2" fmla="*/ 120 w 135"/>
                <a:gd name="T3" fmla="*/ 74 h 74"/>
                <a:gd name="T4" fmla="*/ 0 w 135"/>
                <a:gd name="T5" fmla="*/ 15 h 74"/>
                <a:gd name="T6" fmla="*/ 135 w 135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74">
                  <a:moveTo>
                    <a:pt x="135" y="0"/>
                  </a:moveTo>
                  <a:lnTo>
                    <a:pt x="120" y="74"/>
                  </a:lnTo>
                  <a:lnTo>
                    <a:pt x="0" y="15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8"/>
            <p:cNvSpPr/>
            <p:nvPr/>
          </p:nvSpPr>
          <p:spPr bwMode="auto">
            <a:xfrm>
              <a:off x="2383248" y="4303166"/>
              <a:ext cx="810652" cy="925826"/>
            </a:xfrm>
            <a:custGeom>
              <a:avLst/>
              <a:gdLst>
                <a:gd name="T0" fmla="*/ 0 w 183"/>
                <a:gd name="T1" fmla="*/ 0 h 209"/>
                <a:gd name="T2" fmla="*/ 183 w 183"/>
                <a:gd name="T3" fmla="*/ 194 h 209"/>
                <a:gd name="T4" fmla="*/ 48 w 183"/>
                <a:gd name="T5" fmla="*/ 209 h 209"/>
                <a:gd name="T6" fmla="*/ 0 w 183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209">
                  <a:moveTo>
                    <a:pt x="0" y="0"/>
                  </a:moveTo>
                  <a:lnTo>
                    <a:pt x="183" y="194"/>
                  </a:lnTo>
                  <a:lnTo>
                    <a:pt x="48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9"/>
            <p:cNvSpPr/>
            <p:nvPr/>
          </p:nvSpPr>
          <p:spPr bwMode="auto">
            <a:xfrm>
              <a:off x="2383248" y="4210139"/>
              <a:ext cx="810652" cy="952404"/>
            </a:xfrm>
            <a:custGeom>
              <a:avLst/>
              <a:gdLst>
                <a:gd name="T0" fmla="*/ 183 w 183"/>
                <a:gd name="T1" fmla="*/ 0 h 215"/>
                <a:gd name="T2" fmla="*/ 183 w 183"/>
                <a:gd name="T3" fmla="*/ 215 h 215"/>
                <a:gd name="T4" fmla="*/ 0 w 183"/>
                <a:gd name="T5" fmla="*/ 21 h 215"/>
                <a:gd name="T6" fmla="*/ 183 w 183"/>
                <a:gd name="T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215">
                  <a:moveTo>
                    <a:pt x="183" y="0"/>
                  </a:moveTo>
                  <a:lnTo>
                    <a:pt x="183" y="215"/>
                  </a:lnTo>
                  <a:lnTo>
                    <a:pt x="0" y="2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50"/>
            <p:cNvSpPr/>
            <p:nvPr/>
          </p:nvSpPr>
          <p:spPr bwMode="auto">
            <a:xfrm>
              <a:off x="3127452" y="5162543"/>
              <a:ext cx="465129" cy="327804"/>
            </a:xfrm>
            <a:custGeom>
              <a:avLst/>
              <a:gdLst>
                <a:gd name="T0" fmla="*/ 15 w 105"/>
                <a:gd name="T1" fmla="*/ 0 h 74"/>
                <a:gd name="T2" fmla="*/ 105 w 105"/>
                <a:gd name="T3" fmla="*/ 17 h 74"/>
                <a:gd name="T4" fmla="*/ 0 w 105"/>
                <a:gd name="T5" fmla="*/ 74 h 74"/>
                <a:gd name="T6" fmla="*/ 15 w 105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74">
                  <a:moveTo>
                    <a:pt x="15" y="0"/>
                  </a:moveTo>
                  <a:lnTo>
                    <a:pt x="105" y="17"/>
                  </a:lnTo>
                  <a:lnTo>
                    <a:pt x="0" y="7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51"/>
            <p:cNvSpPr/>
            <p:nvPr/>
          </p:nvSpPr>
          <p:spPr bwMode="auto">
            <a:xfrm>
              <a:off x="3884944" y="2783749"/>
              <a:ext cx="722057" cy="1519416"/>
            </a:xfrm>
            <a:custGeom>
              <a:avLst/>
              <a:gdLst>
                <a:gd name="T0" fmla="*/ 0 w 163"/>
                <a:gd name="T1" fmla="*/ 343 h 343"/>
                <a:gd name="T2" fmla="*/ 163 w 163"/>
                <a:gd name="T3" fmla="*/ 123 h 343"/>
                <a:gd name="T4" fmla="*/ 61 w 163"/>
                <a:gd name="T5" fmla="*/ 0 h 343"/>
                <a:gd name="T6" fmla="*/ 0 w 163"/>
                <a:gd name="T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" h="343">
                  <a:moveTo>
                    <a:pt x="0" y="343"/>
                  </a:moveTo>
                  <a:lnTo>
                    <a:pt x="163" y="123"/>
                  </a:lnTo>
                  <a:lnTo>
                    <a:pt x="61" y="0"/>
                  </a:lnTo>
                  <a:lnTo>
                    <a:pt x="0" y="34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52"/>
            <p:cNvSpPr/>
            <p:nvPr/>
          </p:nvSpPr>
          <p:spPr bwMode="auto">
            <a:xfrm>
              <a:off x="3193897" y="2783749"/>
              <a:ext cx="961265" cy="1519416"/>
            </a:xfrm>
            <a:custGeom>
              <a:avLst/>
              <a:gdLst>
                <a:gd name="T0" fmla="*/ 0 w 217"/>
                <a:gd name="T1" fmla="*/ 322 h 343"/>
                <a:gd name="T2" fmla="*/ 156 w 217"/>
                <a:gd name="T3" fmla="*/ 343 h 343"/>
                <a:gd name="T4" fmla="*/ 217 w 217"/>
                <a:gd name="T5" fmla="*/ 0 h 343"/>
                <a:gd name="T6" fmla="*/ 0 w 217"/>
                <a:gd name="T7" fmla="*/ 32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" h="343">
                  <a:moveTo>
                    <a:pt x="0" y="322"/>
                  </a:moveTo>
                  <a:lnTo>
                    <a:pt x="156" y="343"/>
                  </a:lnTo>
                  <a:lnTo>
                    <a:pt x="217" y="0"/>
                  </a:lnTo>
                  <a:lnTo>
                    <a:pt x="0" y="32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53"/>
            <p:cNvSpPr/>
            <p:nvPr/>
          </p:nvSpPr>
          <p:spPr bwMode="auto">
            <a:xfrm>
              <a:off x="2197197" y="2783749"/>
              <a:ext cx="1957966" cy="1426390"/>
            </a:xfrm>
            <a:custGeom>
              <a:avLst/>
              <a:gdLst>
                <a:gd name="T0" fmla="*/ 0 w 442"/>
                <a:gd name="T1" fmla="*/ 171 h 322"/>
                <a:gd name="T2" fmla="*/ 225 w 442"/>
                <a:gd name="T3" fmla="*/ 322 h 322"/>
                <a:gd name="T4" fmla="*/ 442 w 442"/>
                <a:gd name="T5" fmla="*/ 0 h 322"/>
                <a:gd name="T6" fmla="*/ 0 w 442"/>
                <a:gd name="T7" fmla="*/ 17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322">
                  <a:moveTo>
                    <a:pt x="0" y="171"/>
                  </a:moveTo>
                  <a:lnTo>
                    <a:pt x="225" y="322"/>
                  </a:lnTo>
                  <a:lnTo>
                    <a:pt x="442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54"/>
            <p:cNvSpPr/>
            <p:nvPr/>
          </p:nvSpPr>
          <p:spPr bwMode="auto">
            <a:xfrm>
              <a:off x="2595878" y="1410517"/>
              <a:ext cx="1559285" cy="1373232"/>
            </a:xfrm>
            <a:custGeom>
              <a:avLst/>
              <a:gdLst>
                <a:gd name="T0" fmla="*/ 352 w 352"/>
                <a:gd name="T1" fmla="*/ 310 h 310"/>
                <a:gd name="T2" fmla="*/ 0 w 352"/>
                <a:gd name="T3" fmla="*/ 5 h 310"/>
                <a:gd name="T4" fmla="*/ 251 w 352"/>
                <a:gd name="T5" fmla="*/ 0 h 310"/>
                <a:gd name="T6" fmla="*/ 352 w 352"/>
                <a:gd name="T7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2" h="310">
                  <a:moveTo>
                    <a:pt x="352" y="310"/>
                  </a:moveTo>
                  <a:lnTo>
                    <a:pt x="0" y="5"/>
                  </a:lnTo>
                  <a:lnTo>
                    <a:pt x="251" y="0"/>
                  </a:lnTo>
                  <a:lnTo>
                    <a:pt x="352" y="31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55"/>
            <p:cNvSpPr/>
            <p:nvPr/>
          </p:nvSpPr>
          <p:spPr bwMode="auto">
            <a:xfrm>
              <a:off x="3707753" y="1410517"/>
              <a:ext cx="921396" cy="1373232"/>
            </a:xfrm>
            <a:custGeom>
              <a:avLst/>
              <a:gdLst>
                <a:gd name="T0" fmla="*/ 208 w 208"/>
                <a:gd name="T1" fmla="*/ 171 h 310"/>
                <a:gd name="T2" fmla="*/ 0 w 208"/>
                <a:gd name="T3" fmla="*/ 0 h 310"/>
                <a:gd name="T4" fmla="*/ 101 w 208"/>
                <a:gd name="T5" fmla="*/ 310 h 310"/>
                <a:gd name="T6" fmla="*/ 208 w 208"/>
                <a:gd name="T7" fmla="*/ 17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310">
                  <a:moveTo>
                    <a:pt x="208" y="171"/>
                  </a:moveTo>
                  <a:lnTo>
                    <a:pt x="0" y="0"/>
                  </a:lnTo>
                  <a:lnTo>
                    <a:pt x="101" y="310"/>
                  </a:lnTo>
                  <a:lnTo>
                    <a:pt x="208" y="1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56"/>
            <p:cNvSpPr/>
            <p:nvPr/>
          </p:nvSpPr>
          <p:spPr bwMode="auto">
            <a:xfrm>
              <a:off x="1692201" y="1432667"/>
              <a:ext cx="903676" cy="2108576"/>
            </a:xfrm>
            <a:custGeom>
              <a:avLst/>
              <a:gdLst>
                <a:gd name="T0" fmla="*/ 114 w 204"/>
                <a:gd name="T1" fmla="*/ 476 h 476"/>
                <a:gd name="T2" fmla="*/ 204 w 204"/>
                <a:gd name="T3" fmla="*/ 0 h 476"/>
                <a:gd name="T4" fmla="*/ 0 w 204"/>
                <a:gd name="T5" fmla="*/ 170 h 476"/>
                <a:gd name="T6" fmla="*/ 114 w 204"/>
                <a:gd name="T7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476">
                  <a:moveTo>
                    <a:pt x="114" y="476"/>
                  </a:moveTo>
                  <a:lnTo>
                    <a:pt x="204" y="0"/>
                  </a:lnTo>
                  <a:lnTo>
                    <a:pt x="0" y="170"/>
                  </a:lnTo>
                  <a:lnTo>
                    <a:pt x="114" y="47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57"/>
            <p:cNvSpPr/>
            <p:nvPr/>
          </p:nvSpPr>
          <p:spPr bwMode="auto">
            <a:xfrm>
              <a:off x="2197197" y="1432667"/>
              <a:ext cx="1957966" cy="2108576"/>
            </a:xfrm>
            <a:custGeom>
              <a:avLst/>
              <a:gdLst>
                <a:gd name="T0" fmla="*/ 442 w 442"/>
                <a:gd name="T1" fmla="*/ 305 h 476"/>
                <a:gd name="T2" fmla="*/ 90 w 442"/>
                <a:gd name="T3" fmla="*/ 0 h 476"/>
                <a:gd name="T4" fmla="*/ 0 w 442"/>
                <a:gd name="T5" fmla="*/ 476 h 476"/>
                <a:gd name="T6" fmla="*/ 442 w 442"/>
                <a:gd name="T7" fmla="*/ 305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476">
                  <a:moveTo>
                    <a:pt x="442" y="305"/>
                  </a:moveTo>
                  <a:lnTo>
                    <a:pt x="90" y="0"/>
                  </a:lnTo>
                  <a:lnTo>
                    <a:pt x="0" y="476"/>
                  </a:lnTo>
                  <a:lnTo>
                    <a:pt x="442" y="3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58"/>
            <p:cNvSpPr/>
            <p:nvPr/>
          </p:nvSpPr>
          <p:spPr bwMode="auto">
            <a:xfrm>
              <a:off x="3193897" y="4303166"/>
              <a:ext cx="691047" cy="934685"/>
            </a:xfrm>
            <a:custGeom>
              <a:avLst/>
              <a:gdLst>
                <a:gd name="T0" fmla="*/ 90 w 156"/>
                <a:gd name="T1" fmla="*/ 211 h 211"/>
                <a:gd name="T2" fmla="*/ 156 w 156"/>
                <a:gd name="T3" fmla="*/ 0 h 211"/>
                <a:gd name="T4" fmla="*/ 0 w 156"/>
                <a:gd name="T5" fmla="*/ 194 h 211"/>
                <a:gd name="T6" fmla="*/ 90 w 156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211">
                  <a:moveTo>
                    <a:pt x="90" y="211"/>
                  </a:moveTo>
                  <a:lnTo>
                    <a:pt x="156" y="0"/>
                  </a:lnTo>
                  <a:lnTo>
                    <a:pt x="0" y="194"/>
                  </a:lnTo>
                  <a:lnTo>
                    <a:pt x="90" y="21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9"/>
            <p:cNvSpPr/>
            <p:nvPr/>
          </p:nvSpPr>
          <p:spPr bwMode="auto">
            <a:xfrm>
              <a:off x="3193897" y="4210139"/>
              <a:ext cx="691047" cy="952404"/>
            </a:xfrm>
            <a:custGeom>
              <a:avLst/>
              <a:gdLst>
                <a:gd name="T0" fmla="*/ 156 w 156"/>
                <a:gd name="T1" fmla="*/ 21 h 215"/>
                <a:gd name="T2" fmla="*/ 0 w 156"/>
                <a:gd name="T3" fmla="*/ 0 h 215"/>
                <a:gd name="T4" fmla="*/ 0 w 156"/>
                <a:gd name="T5" fmla="*/ 215 h 215"/>
                <a:gd name="T6" fmla="*/ 156 w 156"/>
                <a:gd name="T7" fmla="*/ 2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215">
                  <a:moveTo>
                    <a:pt x="156" y="21"/>
                  </a:moveTo>
                  <a:lnTo>
                    <a:pt x="0" y="0"/>
                  </a:lnTo>
                  <a:lnTo>
                    <a:pt x="0" y="215"/>
                  </a:lnTo>
                  <a:lnTo>
                    <a:pt x="156" y="2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0"/>
            <p:cNvSpPr/>
            <p:nvPr/>
          </p:nvSpPr>
          <p:spPr bwMode="auto">
            <a:xfrm>
              <a:off x="2197197" y="3541243"/>
              <a:ext cx="996703" cy="761922"/>
            </a:xfrm>
            <a:custGeom>
              <a:avLst/>
              <a:gdLst>
                <a:gd name="T0" fmla="*/ 225 w 225"/>
                <a:gd name="T1" fmla="*/ 151 h 172"/>
                <a:gd name="T2" fmla="*/ 0 w 225"/>
                <a:gd name="T3" fmla="*/ 0 h 172"/>
                <a:gd name="T4" fmla="*/ 42 w 225"/>
                <a:gd name="T5" fmla="*/ 172 h 172"/>
                <a:gd name="T6" fmla="*/ 225 w 225"/>
                <a:gd name="T7" fmla="*/ 15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172">
                  <a:moveTo>
                    <a:pt x="225" y="151"/>
                  </a:moveTo>
                  <a:lnTo>
                    <a:pt x="0" y="0"/>
                  </a:lnTo>
                  <a:lnTo>
                    <a:pt x="42" y="172"/>
                  </a:lnTo>
                  <a:lnTo>
                    <a:pt x="225" y="15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61"/>
            <p:cNvSpPr/>
            <p:nvPr/>
          </p:nvSpPr>
          <p:spPr bwMode="auto">
            <a:xfrm>
              <a:off x="1670051" y="2185730"/>
              <a:ext cx="527146" cy="1355513"/>
            </a:xfrm>
            <a:custGeom>
              <a:avLst/>
              <a:gdLst>
                <a:gd name="T0" fmla="*/ 0 w 119"/>
                <a:gd name="T1" fmla="*/ 280 h 306"/>
                <a:gd name="T2" fmla="*/ 119 w 119"/>
                <a:gd name="T3" fmla="*/ 306 h 306"/>
                <a:gd name="T4" fmla="*/ 5 w 119"/>
                <a:gd name="T5" fmla="*/ 0 h 306"/>
                <a:gd name="T6" fmla="*/ 0 w 119"/>
                <a:gd name="T7" fmla="*/ 28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306">
                  <a:moveTo>
                    <a:pt x="0" y="280"/>
                  </a:moveTo>
                  <a:lnTo>
                    <a:pt x="119" y="306"/>
                  </a:lnTo>
                  <a:lnTo>
                    <a:pt x="5" y="0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弧形 23"/>
          <p:cNvSpPr/>
          <p:nvPr userDrawn="1"/>
        </p:nvSpPr>
        <p:spPr>
          <a:xfrm>
            <a:off x="4543690" y="2037555"/>
            <a:ext cx="3073703" cy="3073703"/>
          </a:xfrm>
          <a:prstGeom prst="arc">
            <a:avLst>
              <a:gd name="adj1" fmla="val 5406212"/>
              <a:gd name="adj2" fmla="val 12285621"/>
            </a:avLst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/>
          <p:cNvSpPr/>
          <p:nvPr userDrawn="1"/>
        </p:nvSpPr>
        <p:spPr>
          <a:xfrm>
            <a:off x="4324139" y="1818005"/>
            <a:ext cx="3512803" cy="3512803"/>
          </a:xfrm>
          <a:prstGeom prst="arc">
            <a:avLst>
              <a:gd name="adj1" fmla="val 660789"/>
              <a:gd name="adj2" fmla="val 7829558"/>
            </a:avLst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弧形 25"/>
          <p:cNvSpPr/>
          <p:nvPr userDrawn="1"/>
        </p:nvSpPr>
        <p:spPr>
          <a:xfrm>
            <a:off x="4104587" y="1598452"/>
            <a:ext cx="3951904" cy="3951904"/>
          </a:xfrm>
          <a:prstGeom prst="arc">
            <a:avLst>
              <a:gd name="adj1" fmla="val 18135977"/>
              <a:gd name="adj2" fmla="val 3031536"/>
            </a:avLst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弧形 26"/>
          <p:cNvSpPr/>
          <p:nvPr userDrawn="1"/>
        </p:nvSpPr>
        <p:spPr>
          <a:xfrm>
            <a:off x="3885038" y="1378902"/>
            <a:ext cx="4391004" cy="4391004"/>
          </a:xfrm>
          <a:prstGeom prst="arc">
            <a:avLst>
              <a:gd name="adj1" fmla="val 17077737"/>
              <a:gd name="adj2" fmla="val 20229747"/>
            </a:avLst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endCxn id="27" idx="2"/>
          </p:cNvCxnSpPr>
          <p:nvPr userDrawn="1"/>
        </p:nvCxnSpPr>
        <p:spPr>
          <a:xfrm flipH="1">
            <a:off x="8103933" y="2611179"/>
            <a:ext cx="308747" cy="11110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26" idx="2"/>
          </p:cNvCxnSpPr>
          <p:nvPr userDrawn="1"/>
        </p:nvCxnSpPr>
        <p:spPr>
          <a:xfrm flipH="1" flipV="1">
            <a:off x="7336721" y="5099659"/>
            <a:ext cx="269353" cy="394242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25" idx="2"/>
          </p:cNvCxnSpPr>
          <p:nvPr userDrawn="1"/>
        </p:nvCxnSpPr>
        <p:spPr>
          <a:xfrm flipV="1">
            <a:off x="4525326" y="4910129"/>
            <a:ext cx="414695" cy="583772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24" idx="2"/>
          </p:cNvCxnSpPr>
          <p:nvPr userDrawn="1"/>
        </p:nvCxnSpPr>
        <p:spPr>
          <a:xfrm>
            <a:off x="3779322" y="2630873"/>
            <a:ext cx="905655" cy="29986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占位符 31"/>
          <p:cNvSpPr>
            <a:spLocks noGrp="1"/>
          </p:cNvSpPr>
          <p:nvPr userDrawn="1">
            <p:ph type="body" sz="quarter" idx="14"/>
          </p:nvPr>
        </p:nvSpPr>
        <p:spPr>
          <a:xfrm>
            <a:off x="8748607" y="4340586"/>
            <a:ext cx="3022600" cy="192152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54" name="文本占位符 31"/>
          <p:cNvSpPr>
            <a:spLocks noGrp="1"/>
          </p:cNvSpPr>
          <p:nvPr userDrawn="1">
            <p:ph type="body" sz="quarter" idx="15"/>
          </p:nvPr>
        </p:nvSpPr>
        <p:spPr>
          <a:xfrm>
            <a:off x="555248" y="1650416"/>
            <a:ext cx="3022600" cy="192152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55" name="文本占位符 31"/>
          <p:cNvSpPr>
            <a:spLocks noGrp="1"/>
          </p:cNvSpPr>
          <p:nvPr userDrawn="1">
            <p:ph type="body" sz="quarter" idx="16"/>
          </p:nvPr>
        </p:nvSpPr>
        <p:spPr>
          <a:xfrm>
            <a:off x="555248" y="4340586"/>
            <a:ext cx="3022600" cy="192152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500"/>
                            </p:stCondLst>
                            <p:childTnLst>
                              <p:par>
                                <p:cTn id="5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500"/>
                            </p:stCondLst>
                            <p:childTnLst>
                              <p:par>
                                <p:cTn id="5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 animBg="1"/>
      <p:bldP spid="27" grpId="0" animBg="1"/>
      <p:bldP spid="53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A83F-5C3B-4B9E-9BC4-57A86A3832B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9082158" y="2571423"/>
            <a:ext cx="342900" cy="21166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35" y="71"/>
              </a:cxn>
              <a:cxn ang="0">
                <a:pos x="115" y="71"/>
              </a:cxn>
              <a:cxn ang="0">
                <a:pos x="115" y="0"/>
              </a:cxn>
              <a:cxn ang="0">
                <a:pos x="35" y="0"/>
              </a:cxn>
              <a:cxn ang="0">
                <a:pos x="79" y="50"/>
              </a:cxn>
              <a:cxn ang="0">
                <a:pos x="65" y="35"/>
              </a:cxn>
              <a:cxn ang="0">
                <a:pos x="79" y="21"/>
              </a:cxn>
              <a:cxn ang="0">
                <a:pos x="93" y="35"/>
              </a:cxn>
              <a:cxn ang="0">
                <a:pos x="79" y="50"/>
              </a:cxn>
            </a:cxnLst>
            <a:rect l="0" t="0" r="r" b="b"/>
            <a:pathLst>
              <a:path w="115" h="71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35" y="71"/>
                  <a:pt x="35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0"/>
                  <a:pt x="115" y="0"/>
                  <a:pt x="115" y="0"/>
                </a:cubicBezTo>
                <a:lnTo>
                  <a:pt x="35" y="0"/>
                </a:lnTo>
                <a:close/>
                <a:moveTo>
                  <a:pt x="79" y="50"/>
                </a:moveTo>
                <a:cubicBezTo>
                  <a:pt x="71" y="50"/>
                  <a:pt x="65" y="43"/>
                  <a:pt x="65" y="35"/>
                </a:cubicBezTo>
                <a:cubicBezTo>
                  <a:pt x="65" y="27"/>
                  <a:pt x="71" y="21"/>
                  <a:pt x="79" y="21"/>
                </a:cubicBezTo>
                <a:cubicBezTo>
                  <a:pt x="87" y="21"/>
                  <a:pt x="93" y="27"/>
                  <a:pt x="93" y="35"/>
                </a:cubicBezTo>
                <a:cubicBezTo>
                  <a:pt x="93" y="43"/>
                  <a:pt x="87" y="50"/>
                  <a:pt x="79" y="5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grpSp>
        <p:nvGrpSpPr>
          <p:cNvPr id="7" name="Group 39"/>
          <p:cNvGrpSpPr/>
          <p:nvPr userDrawn="1"/>
        </p:nvGrpSpPr>
        <p:grpSpPr>
          <a:xfrm>
            <a:off x="6326719" y="974093"/>
            <a:ext cx="139700" cy="539751"/>
            <a:chOff x="4745038" y="868363"/>
            <a:chExt cx="104775" cy="404813"/>
          </a:xfrm>
        </p:grpSpPr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4745038" y="868363"/>
              <a:ext cx="104775" cy="246063"/>
            </a:xfrm>
            <a:prstGeom prst="rect">
              <a:avLst/>
            </a:prstGeom>
            <a:solidFill>
              <a:srgbClr val="706F6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9" name="Oval 24"/>
            <p:cNvSpPr>
              <a:spLocks noChangeArrowheads="1"/>
            </p:cNvSpPr>
            <p:nvPr/>
          </p:nvSpPr>
          <p:spPr bwMode="auto">
            <a:xfrm>
              <a:off x="4770438" y="885826"/>
              <a:ext cx="55563" cy="58738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0" name="Oval 25"/>
            <p:cNvSpPr>
              <a:spLocks noChangeArrowheads="1"/>
            </p:cNvSpPr>
            <p:nvPr/>
          </p:nvSpPr>
          <p:spPr bwMode="auto">
            <a:xfrm>
              <a:off x="4770438" y="965201"/>
              <a:ext cx="55563" cy="55563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1" name="Oval 26"/>
            <p:cNvSpPr>
              <a:spLocks noChangeArrowheads="1"/>
            </p:cNvSpPr>
            <p:nvPr/>
          </p:nvSpPr>
          <p:spPr bwMode="auto">
            <a:xfrm>
              <a:off x="4770438" y="1041401"/>
              <a:ext cx="55563" cy="55563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4783138" y="1108076"/>
              <a:ext cx="28575" cy="165100"/>
            </a:xfrm>
            <a:prstGeom prst="rect">
              <a:avLst/>
            </a:prstGeom>
            <a:solidFill>
              <a:srgbClr val="706F6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grpSp>
        <p:nvGrpSpPr>
          <p:cNvPr id="13" name="Group 40"/>
          <p:cNvGrpSpPr/>
          <p:nvPr userDrawn="1"/>
        </p:nvGrpSpPr>
        <p:grpSpPr>
          <a:xfrm>
            <a:off x="5189977" y="3118277"/>
            <a:ext cx="141817" cy="539751"/>
            <a:chOff x="3503613" y="2476501"/>
            <a:chExt cx="106363" cy="404813"/>
          </a:xfrm>
        </p:grpSpPr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3503613" y="2476501"/>
              <a:ext cx="106363" cy="246063"/>
            </a:xfrm>
            <a:prstGeom prst="rect">
              <a:avLst/>
            </a:prstGeom>
            <a:solidFill>
              <a:srgbClr val="706F6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3527425" y="2493963"/>
              <a:ext cx="57150" cy="58738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3527425" y="2570163"/>
              <a:ext cx="57150" cy="57150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527425" y="2647951"/>
              <a:ext cx="57150" cy="55563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8" name="Rectangle 32"/>
            <p:cNvSpPr>
              <a:spLocks noChangeArrowheads="1"/>
            </p:cNvSpPr>
            <p:nvPr/>
          </p:nvSpPr>
          <p:spPr bwMode="auto">
            <a:xfrm>
              <a:off x="3541713" y="2714626"/>
              <a:ext cx="30163" cy="166688"/>
            </a:xfrm>
            <a:prstGeom prst="rect">
              <a:avLst/>
            </a:prstGeom>
            <a:solidFill>
              <a:srgbClr val="706F6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grpSp>
        <p:nvGrpSpPr>
          <p:cNvPr id="19" name="Group 41"/>
          <p:cNvGrpSpPr/>
          <p:nvPr userDrawn="1"/>
        </p:nvGrpSpPr>
        <p:grpSpPr>
          <a:xfrm>
            <a:off x="8017935" y="5249760"/>
            <a:ext cx="139700" cy="539751"/>
            <a:chOff x="6013450" y="4075113"/>
            <a:chExt cx="104775" cy="404813"/>
          </a:xfrm>
        </p:grpSpPr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6013450" y="4075113"/>
              <a:ext cx="104775" cy="246063"/>
            </a:xfrm>
            <a:prstGeom prst="rect">
              <a:avLst/>
            </a:prstGeom>
            <a:solidFill>
              <a:srgbClr val="706F6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6037263" y="4092576"/>
              <a:ext cx="57150" cy="55563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22" name="Oval 35"/>
            <p:cNvSpPr>
              <a:spLocks noChangeArrowheads="1"/>
            </p:cNvSpPr>
            <p:nvPr/>
          </p:nvSpPr>
          <p:spPr bwMode="auto">
            <a:xfrm>
              <a:off x="6037263" y="4168776"/>
              <a:ext cx="57150" cy="57150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23" name="Oval 36"/>
            <p:cNvSpPr>
              <a:spLocks noChangeArrowheads="1"/>
            </p:cNvSpPr>
            <p:nvPr/>
          </p:nvSpPr>
          <p:spPr bwMode="auto">
            <a:xfrm>
              <a:off x="6037263" y="4244976"/>
              <a:ext cx="57150" cy="57150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6051550" y="4313238"/>
              <a:ext cx="28575" cy="166688"/>
            </a:xfrm>
            <a:prstGeom prst="rect">
              <a:avLst/>
            </a:prstGeom>
            <a:solidFill>
              <a:srgbClr val="706F6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sp>
        <p:nvSpPr>
          <p:cNvPr id="25" name="Freeform 5"/>
          <p:cNvSpPr>
            <a:spLocks noEditPoints="1"/>
          </p:cNvSpPr>
          <p:nvPr userDrawn="1"/>
        </p:nvSpPr>
        <p:spPr bwMode="auto">
          <a:xfrm rot="16200000">
            <a:off x="1546733" y="1188886"/>
            <a:ext cx="342900" cy="21166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35" y="71"/>
              </a:cxn>
              <a:cxn ang="0">
                <a:pos x="115" y="71"/>
              </a:cxn>
              <a:cxn ang="0">
                <a:pos x="115" y="0"/>
              </a:cxn>
              <a:cxn ang="0">
                <a:pos x="35" y="0"/>
              </a:cxn>
              <a:cxn ang="0">
                <a:pos x="79" y="50"/>
              </a:cxn>
              <a:cxn ang="0">
                <a:pos x="65" y="35"/>
              </a:cxn>
              <a:cxn ang="0">
                <a:pos x="79" y="21"/>
              </a:cxn>
              <a:cxn ang="0">
                <a:pos x="93" y="35"/>
              </a:cxn>
              <a:cxn ang="0">
                <a:pos x="79" y="50"/>
              </a:cxn>
            </a:cxnLst>
            <a:rect l="0" t="0" r="r" b="b"/>
            <a:pathLst>
              <a:path w="115" h="71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35" y="71"/>
                  <a:pt x="35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0"/>
                  <a:pt x="115" y="0"/>
                  <a:pt x="115" y="0"/>
                </a:cubicBezTo>
                <a:lnTo>
                  <a:pt x="35" y="0"/>
                </a:lnTo>
                <a:close/>
                <a:moveTo>
                  <a:pt x="79" y="50"/>
                </a:moveTo>
                <a:cubicBezTo>
                  <a:pt x="71" y="50"/>
                  <a:pt x="65" y="43"/>
                  <a:pt x="65" y="35"/>
                </a:cubicBezTo>
                <a:cubicBezTo>
                  <a:pt x="65" y="27"/>
                  <a:pt x="71" y="21"/>
                  <a:pt x="79" y="21"/>
                </a:cubicBezTo>
                <a:cubicBezTo>
                  <a:pt x="87" y="21"/>
                  <a:pt x="93" y="27"/>
                  <a:pt x="93" y="35"/>
                </a:cubicBezTo>
                <a:cubicBezTo>
                  <a:pt x="93" y="43"/>
                  <a:pt x="87" y="50"/>
                  <a:pt x="79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26" name="Freeform 5"/>
          <p:cNvSpPr>
            <a:spLocks noEditPoints="1"/>
          </p:cNvSpPr>
          <p:nvPr userDrawn="1"/>
        </p:nvSpPr>
        <p:spPr bwMode="auto">
          <a:xfrm rot="16200000">
            <a:off x="3998385" y="1188888"/>
            <a:ext cx="342900" cy="21166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35" y="71"/>
              </a:cxn>
              <a:cxn ang="0">
                <a:pos x="115" y="71"/>
              </a:cxn>
              <a:cxn ang="0">
                <a:pos x="115" y="0"/>
              </a:cxn>
              <a:cxn ang="0">
                <a:pos x="35" y="0"/>
              </a:cxn>
              <a:cxn ang="0">
                <a:pos x="79" y="50"/>
              </a:cxn>
              <a:cxn ang="0">
                <a:pos x="65" y="35"/>
              </a:cxn>
              <a:cxn ang="0">
                <a:pos x="79" y="21"/>
              </a:cxn>
              <a:cxn ang="0">
                <a:pos x="93" y="35"/>
              </a:cxn>
              <a:cxn ang="0">
                <a:pos x="79" y="50"/>
              </a:cxn>
            </a:cxnLst>
            <a:rect l="0" t="0" r="r" b="b"/>
            <a:pathLst>
              <a:path w="115" h="71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35" y="71"/>
                  <a:pt x="35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0"/>
                  <a:pt x="115" y="0"/>
                  <a:pt x="115" y="0"/>
                </a:cubicBezTo>
                <a:lnTo>
                  <a:pt x="35" y="0"/>
                </a:lnTo>
                <a:close/>
                <a:moveTo>
                  <a:pt x="79" y="50"/>
                </a:moveTo>
                <a:cubicBezTo>
                  <a:pt x="71" y="50"/>
                  <a:pt x="65" y="43"/>
                  <a:pt x="65" y="35"/>
                </a:cubicBezTo>
                <a:cubicBezTo>
                  <a:pt x="65" y="27"/>
                  <a:pt x="71" y="21"/>
                  <a:pt x="79" y="21"/>
                </a:cubicBezTo>
                <a:cubicBezTo>
                  <a:pt x="87" y="21"/>
                  <a:pt x="93" y="27"/>
                  <a:pt x="93" y="35"/>
                </a:cubicBezTo>
                <a:cubicBezTo>
                  <a:pt x="93" y="43"/>
                  <a:pt x="87" y="50"/>
                  <a:pt x="79" y="5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27" name="Freeform 5"/>
          <p:cNvSpPr>
            <a:spLocks noEditPoints="1"/>
          </p:cNvSpPr>
          <p:nvPr userDrawn="1"/>
        </p:nvSpPr>
        <p:spPr bwMode="auto">
          <a:xfrm flipH="1">
            <a:off x="2690927" y="4722691"/>
            <a:ext cx="342900" cy="21166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35" y="71"/>
              </a:cxn>
              <a:cxn ang="0">
                <a:pos x="115" y="71"/>
              </a:cxn>
              <a:cxn ang="0">
                <a:pos x="115" y="0"/>
              </a:cxn>
              <a:cxn ang="0">
                <a:pos x="35" y="0"/>
              </a:cxn>
              <a:cxn ang="0">
                <a:pos x="79" y="50"/>
              </a:cxn>
              <a:cxn ang="0">
                <a:pos x="65" y="35"/>
              </a:cxn>
              <a:cxn ang="0">
                <a:pos x="79" y="21"/>
              </a:cxn>
              <a:cxn ang="0">
                <a:pos x="93" y="35"/>
              </a:cxn>
              <a:cxn ang="0">
                <a:pos x="79" y="50"/>
              </a:cxn>
            </a:cxnLst>
            <a:rect l="0" t="0" r="r" b="b"/>
            <a:pathLst>
              <a:path w="115" h="71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35" y="71"/>
                  <a:pt x="35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0"/>
                  <a:pt x="115" y="0"/>
                  <a:pt x="115" y="0"/>
                </a:cubicBezTo>
                <a:lnTo>
                  <a:pt x="35" y="0"/>
                </a:lnTo>
                <a:close/>
                <a:moveTo>
                  <a:pt x="79" y="50"/>
                </a:moveTo>
                <a:cubicBezTo>
                  <a:pt x="71" y="50"/>
                  <a:pt x="65" y="43"/>
                  <a:pt x="65" y="35"/>
                </a:cubicBezTo>
                <a:cubicBezTo>
                  <a:pt x="65" y="27"/>
                  <a:pt x="71" y="21"/>
                  <a:pt x="79" y="21"/>
                </a:cubicBezTo>
                <a:cubicBezTo>
                  <a:pt x="87" y="21"/>
                  <a:pt x="93" y="27"/>
                  <a:pt x="93" y="35"/>
                </a:cubicBezTo>
                <a:cubicBezTo>
                  <a:pt x="93" y="43"/>
                  <a:pt x="87" y="50"/>
                  <a:pt x="79" y="5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28" name="Freeform 5"/>
          <p:cNvSpPr>
            <a:spLocks noEditPoints="1"/>
          </p:cNvSpPr>
          <p:nvPr userDrawn="1"/>
        </p:nvSpPr>
        <p:spPr bwMode="auto">
          <a:xfrm rot="5400000" flipV="1">
            <a:off x="6843185" y="6131394"/>
            <a:ext cx="342900" cy="21166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35" y="71"/>
              </a:cxn>
              <a:cxn ang="0">
                <a:pos x="115" y="71"/>
              </a:cxn>
              <a:cxn ang="0">
                <a:pos x="115" y="0"/>
              </a:cxn>
              <a:cxn ang="0">
                <a:pos x="35" y="0"/>
              </a:cxn>
              <a:cxn ang="0">
                <a:pos x="79" y="50"/>
              </a:cxn>
              <a:cxn ang="0">
                <a:pos x="65" y="35"/>
              </a:cxn>
              <a:cxn ang="0">
                <a:pos x="79" y="21"/>
              </a:cxn>
              <a:cxn ang="0">
                <a:pos x="93" y="35"/>
              </a:cxn>
              <a:cxn ang="0">
                <a:pos x="79" y="50"/>
              </a:cxn>
            </a:cxnLst>
            <a:rect l="0" t="0" r="r" b="b"/>
            <a:pathLst>
              <a:path w="115" h="71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35" y="71"/>
                  <a:pt x="35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0"/>
                  <a:pt x="115" y="0"/>
                  <a:pt x="115" y="0"/>
                </a:cubicBezTo>
                <a:lnTo>
                  <a:pt x="35" y="0"/>
                </a:lnTo>
                <a:close/>
                <a:moveTo>
                  <a:pt x="79" y="50"/>
                </a:moveTo>
                <a:cubicBezTo>
                  <a:pt x="71" y="50"/>
                  <a:pt x="65" y="43"/>
                  <a:pt x="65" y="35"/>
                </a:cubicBezTo>
                <a:cubicBezTo>
                  <a:pt x="65" y="27"/>
                  <a:pt x="71" y="21"/>
                  <a:pt x="79" y="21"/>
                </a:cubicBezTo>
                <a:cubicBezTo>
                  <a:pt x="87" y="21"/>
                  <a:pt x="93" y="27"/>
                  <a:pt x="93" y="35"/>
                </a:cubicBezTo>
                <a:cubicBezTo>
                  <a:pt x="93" y="43"/>
                  <a:pt x="87" y="50"/>
                  <a:pt x="79" y="5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29" name="Freeform 5"/>
          <p:cNvSpPr>
            <a:spLocks noEditPoints="1"/>
          </p:cNvSpPr>
          <p:nvPr userDrawn="1"/>
        </p:nvSpPr>
        <p:spPr bwMode="auto">
          <a:xfrm rot="5400000" flipV="1">
            <a:off x="10266661" y="6131396"/>
            <a:ext cx="342900" cy="21166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35" y="71"/>
              </a:cxn>
              <a:cxn ang="0">
                <a:pos x="115" y="71"/>
              </a:cxn>
              <a:cxn ang="0">
                <a:pos x="115" y="0"/>
              </a:cxn>
              <a:cxn ang="0">
                <a:pos x="35" y="0"/>
              </a:cxn>
              <a:cxn ang="0">
                <a:pos x="79" y="50"/>
              </a:cxn>
              <a:cxn ang="0">
                <a:pos x="65" y="35"/>
              </a:cxn>
              <a:cxn ang="0">
                <a:pos x="79" y="21"/>
              </a:cxn>
              <a:cxn ang="0">
                <a:pos x="93" y="35"/>
              </a:cxn>
              <a:cxn ang="0">
                <a:pos x="79" y="50"/>
              </a:cxn>
            </a:cxnLst>
            <a:rect l="0" t="0" r="r" b="b"/>
            <a:pathLst>
              <a:path w="115" h="71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35" y="71"/>
                  <a:pt x="35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0"/>
                  <a:pt x="115" y="0"/>
                  <a:pt x="115" y="0"/>
                </a:cubicBezTo>
                <a:lnTo>
                  <a:pt x="35" y="0"/>
                </a:lnTo>
                <a:close/>
                <a:moveTo>
                  <a:pt x="79" y="50"/>
                </a:moveTo>
                <a:cubicBezTo>
                  <a:pt x="71" y="50"/>
                  <a:pt x="65" y="43"/>
                  <a:pt x="65" y="35"/>
                </a:cubicBezTo>
                <a:cubicBezTo>
                  <a:pt x="65" y="27"/>
                  <a:pt x="71" y="21"/>
                  <a:pt x="79" y="21"/>
                </a:cubicBezTo>
                <a:cubicBezTo>
                  <a:pt x="87" y="21"/>
                  <a:pt x="93" y="27"/>
                  <a:pt x="93" y="35"/>
                </a:cubicBezTo>
                <a:cubicBezTo>
                  <a:pt x="93" y="43"/>
                  <a:pt x="87" y="50"/>
                  <a:pt x="79" y="5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30" name="Freeform 116"/>
          <p:cNvSpPr>
            <a:spLocks noEditPoints="1"/>
          </p:cNvSpPr>
          <p:nvPr userDrawn="1"/>
        </p:nvSpPr>
        <p:spPr bwMode="auto">
          <a:xfrm>
            <a:off x="1503637" y="1811023"/>
            <a:ext cx="429088" cy="346039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31" name="Freeform 66"/>
          <p:cNvSpPr>
            <a:spLocks noEditPoints="1"/>
          </p:cNvSpPr>
          <p:nvPr userDrawn="1"/>
        </p:nvSpPr>
        <p:spPr bwMode="auto">
          <a:xfrm>
            <a:off x="3987233" y="1814150"/>
            <a:ext cx="365207" cy="339781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32" name="Freeform 105"/>
          <p:cNvSpPr>
            <a:spLocks noEditPoints="1"/>
          </p:cNvSpPr>
          <p:nvPr userDrawn="1"/>
        </p:nvSpPr>
        <p:spPr bwMode="auto">
          <a:xfrm>
            <a:off x="8280402" y="2492359"/>
            <a:ext cx="375236" cy="369799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3" name="Freeform 15"/>
          <p:cNvSpPr>
            <a:spLocks noEditPoints="1"/>
          </p:cNvSpPr>
          <p:nvPr userDrawn="1"/>
        </p:nvSpPr>
        <p:spPr bwMode="auto">
          <a:xfrm>
            <a:off x="3429002" y="4677714"/>
            <a:ext cx="402167" cy="301625"/>
          </a:xfrm>
          <a:custGeom>
            <a:avLst/>
            <a:gdLst/>
            <a:ahLst/>
            <a:cxnLst>
              <a:cxn ang="0">
                <a:pos x="168" y="126"/>
              </a:cxn>
              <a:cxn ang="0">
                <a:pos x="0" y="126"/>
              </a:cxn>
              <a:cxn ang="0">
                <a:pos x="0" y="0"/>
              </a:cxn>
              <a:cxn ang="0">
                <a:pos x="10" y="0"/>
              </a:cxn>
              <a:cxn ang="0">
                <a:pos x="10" y="115"/>
              </a:cxn>
              <a:cxn ang="0">
                <a:pos x="168" y="115"/>
              </a:cxn>
              <a:cxn ang="0">
                <a:pos x="168" y="126"/>
              </a:cxn>
              <a:cxn ang="0">
                <a:pos x="54" y="104"/>
              </a:cxn>
              <a:cxn ang="0">
                <a:pos x="32" y="104"/>
              </a:cxn>
              <a:cxn ang="0">
                <a:pos x="32" y="63"/>
              </a:cxn>
              <a:cxn ang="0">
                <a:pos x="54" y="63"/>
              </a:cxn>
              <a:cxn ang="0">
                <a:pos x="54" y="104"/>
              </a:cxn>
              <a:cxn ang="0">
                <a:pos x="84" y="104"/>
              </a:cxn>
              <a:cxn ang="0">
                <a:pos x="64" y="104"/>
              </a:cxn>
              <a:cxn ang="0">
                <a:pos x="64" y="19"/>
              </a:cxn>
              <a:cxn ang="0">
                <a:pos x="84" y="19"/>
              </a:cxn>
              <a:cxn ang="0">
                <a:pos x="84" y="104"/>
              </a:cxn>
              <a:cxn ang="0">
                <a:pos x="116" y="104"/>
              </a:cxn>
              <a:cxn ang="0">
                <a:pos x="95" y="104"/>
              </a:cxn>
              <a:cxn ang="0">
                <a:pos x="95" y="41"/>
              </a:cxn>
              <a:cxn ang="0">
                <a:pos x="116" y="41"/>
              </a:cxn>
              <a:cxn ang="0">
                <a:pos x="116" y="104"/>
              </a:cxn>
              <a:cxn ang="0">
                <a:pos x="147" y="104"/>
              </a:cxn>
              <a:cxn ang="0">
                <a:pos x="127" y="104"/>
              </a:cxn>
              <a:cxn ang="0">
                <a:pos x="127" y="9"/>
              </a:cxn>
              <a:cxn ang="0">
                <a:pos x="147" y="9"/>
              </a:cxn>
              <a:cxn ang="0">
                <a:pos x="147" y="104"/>
              </a:cxn>
            </a:cxnLst>
            <a:rect l="0" t="0" r="r" b="b"/>
            <a:pathLst>
              <a:path w="168" h="126">
                <a:moveTo>
                  <a:pt x="168" y="126"/>
                </a:moveTo>
                <a:lnTo>
                  <a:pt x="0" y="126"/>
                </a:lnTo>
                <a:lnTo>
                  <a:pt x="0" y="0"/>
                </a:lnTo>
                <a:lnTo>
                  <a:pt x="10" y="0"/>
                </a:lnTo>
                <a:lnTo>
                  <a:pt x="10" y="115"/>
                </a:lnTo>
                <a:lnTo>
                  <a:pt x="168" y="115"/>
                </a:lnTo>
                <a:lnTo>
                  <a:pt x="168" y="126"/>
                </a:lnTo>
                <a:close/>
                <a:moveTo>
                  <a:pt x="54" y="104"/>
                </a:moveTo>
                <a:lnTo>
                  <a:pt x="32" y="104"/>
                </a:lnTo>
                <a:lnTo>
                  <a:pt x="32" y="63"/>
                </a:lnTo>
                <a:lnTo>
                  <a:pt x="54" y="63"/>
                </a:lnTo>
                <a:lnTo>
                  <a:pt x="54" y="104"/>
                </a:lnTo>
                <a:close/>
                <a:moveTo>
                  <a:pt x="84" y="104"/>
                </a:moveTo>
                <a:lnTo>
                  <a:pt x="64" y="104"/>
                </a:lnTo>
                <a:lnTo>
                  <a:pt x="64" y="19"/>
                </a:lnTo>
                <a:lnTo>
                  <a:pt x="84" y="19"/>
                </a:lnTo>
                <a:lnTo>
                  <a:pt x="84" y="104"/>
                </a:lnTo>
                <a:close/>
                <a:moveTo>
                  <a:pt x="116" y="104"/>
                </a:moveTo>
                <a:lnTo>
                  <a:pt x="95" y="104"/>
                </a:lnTo>
                <a:lnTo>
                  <a:pt x="95" y="41"/>
                </a:lnTo>
                <a:lnTo>
                  <a:pt x="116" y="41"/>
                </a:lnTo>
                <a:lnTo>
                  <a:pt x="116" y="104"/>
                </a:lnTo>
                <a:close/>
                <a:moveTo>
                  <a:pt x="147" y="104"/>
                </a:moveTo>
                <a:lnTo>
                  <a:pt x="127" y="104"/>
                </a:lnTo>
                <a:lnTo>
                  <a:pt x="127" y="9"/>
                </a:lnTo>
                <a:lnTo>
                  <a:pt x="147" y="9"/>
                </a:lnTo>
                <a:lnTo>
                  <a:pt x="147" y="104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34" name="Freeform 57"/>
          <p:cNvSpPr>
            <a:spLocks noEditPoints="1"/>
          </p:cNvSpPr>
          <p:nvPr userDrawn="1"/>
        </p:nvSpPr>
        <p:spPr bwMode="auto">
          <a:xfrm>
            <a:off x="6827448" y="5328980"/>
            <a:ext cx="374373" cy="374373"/>
          </a:xfrm>
          <a:custGeom>
            <a:avLst/>
            <a:gdLst/>
            <a:ahLst/>
            <a:cxnLst>
              <a:cxn ang="0">
                <a:pos x="55" y="31"/>
              </a:cxn>
              <a:cxn ang="0">
                <a:pos x="54" y="33"/>
              </a:cxn>
              <a:cxn ang="0">
                <a:pos x="47" y="34"/>
              </a:cxn>
              <a:cxn ang="0">
                <a:pos x="46" y="37"/>
              </a:cxn>
              <a:cxn ang="0">
                <a:pos x="49" y="42"/>
              </a:cxn>
              <a:cxn ang="0">
                <a:pos x="50" y="43"/>
              </a:cxn>
              <a:cxn ang="0">
                <a:pos x="49" y="44"/>
              </a:cxn>
              <a:cxn ang="0">
                <a:pos x="43" y="50"/>
              </a:cxn>
              <a:cxn ang="0">
                <a:pos x="42" y="50"/>
              </a:cxn>
              <a:cxn ang="0">
                <a:pos x="37" y="46"/>
              </a:cxn>
              <a:cxn ang="0">
                <a:pos x="33" y="47"/>
              </a:cxn>
              <a:cxn ang="0">
                <a:pos x="32" y="54"/>
              </a:cxn>
              <a:cxn ang="0">
                <a:pos x="31" y="55"/>
              </a:cxn>
              <a:cxn ang="0">
                <a:pos x="23" y="55"/>
              </a:cxn>
              <a:cxn ang="0">
                <a:pos x="22" y="54"/>
              </a:cxn>
              <a:cxn ang="0">
                <a:pos x="21" y="47"/>
              </a:cxn>
              <a:cxn ang="0">
                <a:pos x="18" y="46"/>
              </a:cxn>
              <a:cxn ang="0">
                <a:pos x="13" y="50"/>
              </a:cxn>
              <a:cxn ang="0">
                <a:pos x="12" y="50"/>
              </a:cxn>
              <a:cxn ang="0">
                <a:pos x="11" y="50"/>
              </a:cxn>
              <a:cxn ang="0">
                <a:pos x="5" y="44"/>
              </a:cxn>
              <a:cxn ang="0">
                <a:pos x="5" y="43"/>
              </a:cxn>
              <a:cxn ang="0">
                <a:pos x="5" y="42"/>
              </a:cxn>
              <a:cxn ang="0">
                <a:pos x="9" y="37"/>
              </a:cxn>
              <a:cxn ang="0">
                <a:pos x="7" y="33"/>
              </a:cxn>
              <a:cxn ang="0">
                <a:pos x="1" y="33"/>
              </a:cxn>
              <a:cxn ang="0">
                <a:pos x="0" y="31"/>
              </a:cxn>
              <a:cxn ang="0">
                <a:pos x="0" y="23"/>
              </a:cxn>
              <a:cxn ang="0">
                <a:pos x="1" y="22"/>
              </a:cxn>
              <a:cxn ang="0">
                <a:pos x="7" y="21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2" y="5"/>
              </a:cxn>
              <a:cxn ang="0">
                <a:pos x="13" y="5"/>
              </a:cxn>
              <a:cxn ang="0">
                <a:pos x="18" y="9"/>
              </a:cxn>
              <a:cxn ang="0">
                <a:pos x="21" y="8"/>
              </a:cxn>
              <a:cxn ang="0">
                <a:pos x="22" y="1"/>
              </a:cxn>
              <a:cxn ang="0">
                <a:pos x="23" y="0"/>
              </a:cxn>
              <a:cxn ang="0">
                <a:pos x="31" y="0"/>
              </a:cxn>
              <a:cxn ang="0">
                <a:pos x="32" y="1"/>
              </a:cxn>
              <a:cxn ang="0">
                <a:pos x="33" y="8"/>
              </a:cxn>
              <a:cxn ang="0">
                <a:pos x="37" y="9"/>
              </a:cxn>
              <a:cxn ang="0">
                <a:pos x="42" y="5"/>
              </a:cxn>
              <a:cxn ang="0">
                <a:pos x="43" y="5"/>
              </a:cxn>
              <a:cxn ang="0">
                <a:pos x="43" y="5"/>
              </a:cxn>
              <a:cxn ang="0">
                <a:pos x="49" y="11"/>
              </a:cxn>
              <a:cxn ang="0">
                <a:pos x="50" y="12"/>
              </a:cxn>
              <a:cxn ang="0">
                <a:pos x="49" y="13"/>
              </a:cxn>
              <a:cxn ang="0">
                <a:pos x="46" y="18"/>
              </a:cxn>
              <a:cxn ang="0">
                <a:pos x="47" y="21"/>
              </a:cxn>
              <a:cxn ang="0">
                <a:pos x="54" y="22"/>
              </a:cxn>
              <a:cxn ang="0">
                <a:pos x="55" y="23"/>
              </a:cxn>
              <a:cxn ang="0">
                <a:pos x="55" y="31"/>
              </a:cxn>
              <a:cxn ang="0">
                <a:pos x="27" y="18"/>
              </a:cxn>
              <a:cxn ang="0">
                <a:pos x="18" y="27"/>
              </a:cxn>
              <a:cxn ang="0">
                <a:pos x="27" y="36"/>
              </a:cxn>
              <a:cxn ang="0">
                <a:pos x="36" y="27"/>
              </a:cxn>
              <a:cxn ang="0">
                <a:pos x="27" y="18"/>
              </a:cxn>
            </a:cxnLst>
            <a:rect l="0" t="0" r="r" b="b"/>
            <a:pathLst>
              <a:path w="55" h="55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35" name="Freeform 152"/>
          <p:cNvSpPr>
            <a:spLocks noEditPoints="1"/>
          </p:cNvSpPr>
          <p:nvPr userDrawn="1"/>
        </p:nvSpPr>
        <p:spPr bwMode="auto">
          <a:xfrm>
            <a:off x="10245177" y="5337867"/>
            <a:ext cx="385871" cy="356596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grpSp>
        <p:nvGrpSpPr>
          <p:cNvPr id="42" name="Group 75"/>
          <p:cNvGrpSpPr/>
          <p:nvPr userDrawn="1"/>
        </p:nvGrpSpPr>
        <p:grpSpPr>
          <a:xfrm>
            <a:off x="0" y="1513844"/>
            <a:ext cx="12192000" cy="4502151"/>
            <a:chOff x="0" y="1285876"/>
            <a:chExt cx="9144000" cy="3376613"/>
          </a:xfrm>
        </p:grpSpPr>
        <p:grpSp>
          <p:nvGrpSpPr>
            <p:cNvPr id="43" name="Group 74"/>
            <p:cNvGrpSpPr/>
            <p:nvPr/>
          </p:nvGrpSpPr>
          <p:grpSpPr>
            <a:xfrm>
              <a:off x="0" y="1285876"/>
              <a:ext cx="9144000" cy="3376613"/>
              <a:chOff x="0" y="1285876"/>
              <a:chExt cx="9144000" cy="3376613"/>
            </a:xfrm>
          </p:grpSpPr>
          <p:grpSp>
            <p:nvGrpSpPr>
              <p:cNvPr id="50" name="Group 55"/>
              <p:cNvGrpSpPr/>
              <p:nvPr/>
            </p:nvGrpSpPr>
            <p:grpSpPr>
              <a:xfrm>
                <a:off x="1588" y="1285876"/>
                <a:ext cx="9142412" cy="3376613"/>
                <a:chOff x="1588" y="1273176"/>
                <a:chExt cx="9142412" cy="337661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3" name="Freeform 6"/>
                <p:cNvSpPr/>
                <p:nvPr/>
              </p:nvSpPr>
              <p:spPr bwMode="auto">
                <a:xfrm>
                  <a:off x="1588" y="1273176"/>
                  <a:ext cx="6772275" cy="1773238"/>
                </a:xfrm>
                <a:custGeom>
                  <a:avLst/>
                  <a:gdLst/>
                  <a:ahLst/>
                  <a:cxnLst>
                    <a:cxn ang="0">
                      <a:pos x="2633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2633" y="76"/>
                    </a:cxn>
                    <a:cxn ang="0">
                      <a:pos x="2952" y="396"/>
                    </a:cxn>
                    <a:cxn ang="0">
                      <a:pos x="2633" y="716"/>
                    </a:cxn>
                    <a:cxn ang="0">
                      <a:pos x="2008" y="716"/>
                    </a:cxn>
                    <a:cxn ang="0">
                      <a:pos x="2008" y="792"/>
                    </a:cxn>
                    <a:cxn ang="0">
                      <a:pos x="2633" y="792"/>
                    </a:cxn>
                    <a:cxn ang="0">
                      <a:pos x="3028" y="396"/>
                    </a:cxn>
                    <a:cxn ang="0">
                      <a:pos x="2633" y="0"/>
                    </a:cxn>
                  </a:cxnLst>
                  <a:rect l="0" t="0" r="r" b="b"/>
                  <a:pathLst>
                    <a:path w="3028" h="792">
                      <a:moveTo>
                        <a:pt x="263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2633" y="76"/>
                        <a:pt x="2633" y="76"/>
                        <a:pt x="2633" y="76"/>
                      </a:cubicBezTo>
                      <a:cubicBezTo>
                        <a:pt x="2809" y="76"/>
                        <a:pt x="2952" y="220"/>
                        <a:pt x="2952" y="396"/>
                      </a:cubicBezTo>
                      <a:cubicBezTo>
                        <a:pt x="2952" y="573"/>
                        <a:pt x="2809" y="716"/>
                        <a:pt x="2633" y="716"/>
                      </a:cubicBezTo>
                      <a:cubicBezTo>
                        <a:pt x="2008" y="716"/>
                        <a:pt x="2008" y="716"/>
                        <a:pt x="2008" y="716"/>
                      </a:cubicBezTo>
                      <a:cubicBezTo>
                        <a:pt x="2008" y="792"/>
                        <a:pt x="2008" y="792"/>
                        <a:pt x="2008" y="792"/>
                      </a:cubicBezTo>
                      <a:cubicBezTo>
                        <a:pt x="2633" y="792"/>
                        <a:pt x="2633" y="792"/>
                        <a:pt x="2633" y="792"/>
                      </a:cubicBezTo>
                      <a:cubicBezTo>
                        <a:pt x="2851" y="792"/>
                        <a:pt x="3028" y="614"/>
                        <a:pt x="3028" y="396"/>
                      </a:cubicBezTo>
                      <a:cubicBezTo>
                        <a:pt x="3028" y="178"/>
                        <a:pt x="2851" y="0"/>
                        <a:pt x="263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3200"/>
                </a:p>
              </p:txBody>
            </p:sp>
            <p:sp>
              <p:nvSpPr>
                <p:cNvPr id="74" name="Freeform 7"/>
                <p:cNvSpPr/>
                <p:nvPr/>
              </p:nvSpPr>
              <p:spPr bwMode="auto">
                <a:xfrm>
                  <a:off x="2301875" y="2876551"/>
                  <a:ext cx="6842125" cy="1773238"/>
                </a:xfrm>
                <a:custGeom>
                  <a:avLst/>
                  <a:gdLst/>
                  <a:ahLst/>
                  <a:cxnLst>
                    <a:cxn ang="0">
                      <a:pos x="395" y="716"/>
                    </a:cxn>
                    <a:cxn ang="0">
                      <a:pos x="76" y="396"/>
                    </a:cxn>
                    <a:cxn ang="0">
                      <a:pos x="395" y="76"/>
                    </a:cxn>
                    <a:cxn ang="0">
                      <a:pos x="1020" y="76"/>
                    </a:cxn>
                    <a:cxn ang="0">
                      <a:pos x="1020" y="0"/>
                    </a:cxn>
                    <a:cxn ang="0">
                      <a:pos x="395" y="0"/>
                    </a:cxn>
                    <a:cxn ang="0">
                      <a:pos x="0" y="396"/>
                    </a:cxn>
                    <a:cxn ang="0">
                      <a:pos x="395" y="792"/>
                    </a:cxn>
                    <a:cxn ang="0">
                      <a:pos x="3060" y="792"/>
                    </a:cxn>
                    <a:cxn ang="0">
                      <a:pos x="3060" y="716"/>
                    </a:cxn>
                    <a:cxn ang="0">
                      <a:pos x="395" y="716"/>
                    </a:cxn>
                  </a:cxnLst>
                  <a:rect l="0" t="0" r="r" b="b"/>
                  <a:pathLst>
                    <a:path w="3060" h="792">
                      <a:moveTo>
                        <a:pt x="395" y="716"/>
                      </a:moveTo>
                      <a:cubicBezTo>
                        <a:pt x="219" y="716"/>
                        <a:pt x="76" y="572"/>
                        <a:pt x="76" y="396"/>
                      </a:cubicBezTo>
                      <a:cubicBezTo>
                        <a:pt x="76" y="219"/>
                        <a:pt x="219" y="76"/>
                        <a:pt x="395" y="76"/>
                      </a:cubicBezTo>
                      <a:cubicBezTo>
                        <a:pt x="1020" y="76"/>
                        <a:pt x="1020" y="76"/>
                        <a:pt x="1020" y="76"/>
                      </a:cubicBezTo>
                      <a:cubicBezTo>
                        <a:pt x="1020" y="0"/>
                        <a:pt x="1020" y="0"/>
                        <a:pt x="1020" y="0"/>
                      </a:cubicBezTo>
                      <a:cubicBezTo>
                        <a:pt x="395" y="0"/>
                        <a:pt x="395" y="0"/>
                        <a:pt x="395" y="0"/>
                      </a:cubicBezTo>
                      <a:cubicBezTo>
                        <a:pt x="177" y="0"/>
                        <a:pt x="0" y="178"/>
                        <a:pt x="0" y="396"/>
                      </a:cubicBezTo>
                      <a:cubicBezTo>
                        <a:pt x="0" y="614"/>
                        <a:pt x="177" y="792"/>
                        <a:pt x="395" y="792"/>
                      </a:cubicBezTo>
                      <a:cubicBezTo>
                        <a:pt x="3060" y="792"/>
                        <a:pt x="3060" y="792"/>
                        <a:pt x="3060" y="792"/>
                      </a:cubicBezTo>
                      <a:cubicBezTo>
                        <a:pt x="3060" y="716"/>
                        <a:pt x="3060" y="716"/>
                        <a:pt x="3060" y="716"/>
                      </a:cubicBezTo>
                      <a:lnTo>
                        <a:pt x="395" y="71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3200"/>
                </a:p>
              </p:txBody>
            </p:sp>
          </p:grpSp>
          <p:grpSp>
            <p:nvGrpSpPr>
              <p:cNvPr id="51" name="Group 73"/>
              <p:cNvGrpSpPr/>
              <p:nvPr/>
            </p:nvGrpSpPr>
            <p:grpSpPr>
              <a:xfrm>
                <a:off x="0" y="1285876"/>
                <a:ext cx="9096375" cy="3376613"/>
                <a:chOff x="0" y="1285876"/>
                <a:chExt cx="9096375" cy="3376613"/>
              </a:xfrm>
            </p:grpSpPr>
            <p:grpSp>
              <p:nvGrpSpPr>
                <p:cNvPr id="52" name="Group 43"/>
                <p:cNvGrpSpPr/>
                <p:nvPr/>
              </p:nvGrpSpPr>
              <p:grpSpPr>
                <a:xfrm>
                  <a:off x="4819650" y="1285876"/>
                  <a:ext cx="363538" cy="169863"/>
                  <a:chOff x="4819650" y="1273176"/>
                  <a:chExt cx="363538" cy="169863"/>
                </a:xfrm>
              </p:grpSpPr>
              <p:sp>
                <p:nvSpPr>
                  <p:cNvPr id="6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819650" y="1273176"/>
                    <a:ext cx="363538" cy="169863"/>
                  </a:xfrm>
                  <a:prstGeom prst="rect">
                    <a:avLst/>
                  </a:prstGeom>
                  <a:solidFill>
                    <a:srgbClr val="706F6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69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849813" y="1408113"/>
                    <a:ext cx="304800" cy="1746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7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849813" y="1366838"/>
                    <a:ext cx="304800" cy="206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7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849813" y="1330326"/>
                    <a:ext cx="304800" cy="1746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72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849813" y="1289051"/>
                    <a:ext cx="304800" cy="206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</p:grpSp>
            <p:grpSp>
              <p:nvGrpSpPr>
                <p:cNvPr id="53" name="Group 44"/>
                <p:cNvGrpSpPr/>
                <p:nvPr/>
              </p:nvGrpSpPr>
              <p:grpSpPr>
                <a:xfrm>
                  <a:off x="6078538" y="4492626"/>
                  <a:ext cx="363538" cy="169863"/>
                  <a:chOff x="6078538" y="4479926"/>
                  <a:chExt cx="363538" cy="169863"/>
                </a:xfrm>
              </p:grpSpPr>
              <p:sp>
                <p:nvSpPr>
                  <p:cNvPr id="63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6078538" y="4479926"/>
                    <a:ext cx="363538" cy="169863"/>
                  </a:xfrm>
                  <a:prstGeom prst="rect">
                    <a:avLst/>
                  </a:prstGeom>
                  <a:solidFill>
                    <a:srgbClr val="706F6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64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6108700" y="4611688"/>
                    <a:ext cx="304800" cy="206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6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6108700" y="4573588"/>
                    <a:ext cx="304800" cy="1746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66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6108700" y="4533901"/>
                    <a:ext cx="304800" cy="1905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6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6108700" y="4495801"/>
                    <a:ext cx="304800" cy="1746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</p:grpSp>
            <p:grpSp>
              <p:nvGrpSpPr>
                <p:cNvPr id="54" name="Group 54"/>
                <p:cNvGrpSpPr/>
                <p:nvPr/>
              </p:nvGrpSpPr>
              <p:grpSpPr>
                <a:xfrm>
                  <a:off x="0" y="1365250"/>
                  <a:ext cx="9096375" cy="3211513"/>
                  <a:chOff x="0" y="1352550"/>
                  <a:chExt cx="9096375" cy="3211513"/>
                </a:xfrm>
              </p:grpSpPr>
              <p:cxnSp>
                <p:nvCxnSpPr>
                  <p:cNvPr id="55" name="Straight Connector 46"/>
                  <p:cNvCxnSpPr/>
                  <p:nvPr/>
                </p:nvCxnSpPr>
                <p:spPr>
                  <a:xfrm>
                    <a:off x="0" y="1352550"/>
                    <a:ext cx="4846320" cy="1588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47"/>
                  <p:cNvCxnSpPr/>
                  <p:nvPr/>
                </p:nvCxnSpPr>
                <p:spPr>
                  <a:xfrm>
                    <a:off x="3171825" y="4562475"/>
                    <a:ext cx="2834640" cy="1588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48"/>
                  <p:cNvCxnSpPr/>
                  <p:nvPr/>
                </p:nvCxnSpPr>
                <p:spPr>
                  <a:xfrm>
                    <a:off x="3962400" y="2952750"/>
                    <a:ext cx="2011680" cy="1588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49"/>
                  <p:cNvCxnSpPr/>
                  <p:nvPr/>
                </p:nvCxnSpPr>
                <p:spPr>
                  <a:xfrm>
                    <a:off x="5181600" y="1352550"/>
                    <a:ext cx="731520" cy="1588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0"/>
                  <p:cNvCxnSpPr/>
                  <p:nvPr/>
                </p:nvCxnSpPr>
                <p:spPr>
                  <a:xfrm>
                    <a:off x="3162300" y="2952750"/>
                    <a:ext cx="365760" cy="1588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1"/>
                  <p:cNvCxnSpPr/>
                  <p:nvPr/>
                </p:nvCxnSpPr>
                <p:spPr>
                  <a:xfrm>
                    <a:off x="6444615" y="4562475"/>
                    <a:ext cx="2651760" cy="1588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Arc 52"/>
                  <p:cNvSpPr/>
                  <p:nvPr/>
                </p:nvSpPr>
                <p:spPr>
                  <a:xfrm>
                    <a:off x="5076825" y="1352550"/>
                    <a:ext cx="1609725" cy="1609725"/>
                  </a:xfrm>
                  <a:prstGeom prst="arc">
                    <a:avLst>
                      <a:gd name="adj1" fmla="val 16430150"/>
                      <a:gd name="adj2" fmla="val 4994030"/>
                    </a:avLst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/>
                  </a:p>
                </p:txBody>
              </p:sp>
              <p:sp>
                <p:nvSpPr>
                  <p:cNvPr id="62" name="Arc 53"/>
                  <p:cNvSpPr/>
                  <p:nvPr/>
                </p:nvSpPr>
                <p:spPr>
                  <a:xfrm flipH="1">
                    <a:off x="2381250" y="2952750"/>
                    <a:ext cx="1609725" cy="1609725"/>
                  </a:xfrm>
                  <a:prstGeom prst="arc">
                    <a:avLst>
                      <a:gd name="adj1" fmla="val 16430150"/>
                      <a:gd name="adj2" fmla="val 4994030"/>
                    </a:avLst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/>
                  </a:p>
                </p:txBody>
              </p:sp>
            </p:grpSp>
          </p:grpSp>
        </p:grpSp>
        <p:grpSp>
          <p:nvGrpSpPr>
            <p:cNvPr id="44" name="Group 42"/>
            <p:cNvGrpSpPr/>
            <p:nvPr/>
          </p:nvGrpSpPr>
          <p:grpSpPr>
            <a:xfrm>
              <a:off x="3556000" y="2889251"/>
              <a:ext cx="363538" cy="169863"/>
              <a:chOff x="3556000" y="2876551"/>
              <a:chExt cx="363538" cy="169863"/>
            </a:xfrm>
          </p:grpSpPr>
          <p:sp>
            <p:nvSpPr>
              <p:cNvPr id="45" name="Rectangle 13"/>
              <p:cNvSpPr>
                <a:spLocks noChangeArrowheads="1"/>
              </p:cNvSpPr>
              <p:nvPr/>
            </p:nvSpPr>
            <p:spPr bwMode="auto">
              <a:xfrm>
                <a:off x="3556000" y="2876551"/>
                <a:ext cx="363538" cy="169863"/>
              </a:xfrm>
              <a:prstGeom prst="rect">
                <a:avLst/>
              </a:prstGeom>
              <a:solidFill>
                <a:srgbClr val="706F6F"/>
              </a:solidFill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46" name="Rectangle 14"/>
              <p:cNvSpPr>
                <a:spLocks noChangeArrowheads="1"/>
              </p:cNvSpPr>
              <p:nvPr/>
            </p:nvSpPr>
            <p:spPr bwMode="auto">
              <a:xfrm>
                <a:off x="3587750" y="3008313"/>
                <a:ext cx="303213" cy="2063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47" name="Rectangle 15"/>
              <p:cNvSpPr>
                <a:spLocks noChangeArrowheads="1"/>
              </p:cNvSpPr>
              <p:nvPr/>
            </p:nvSpPr>
            <p:spPr bwMode="auto">
              <a:xfrm>
                <a:off x="3587750" y="2970213"/>
                <a:ext cx="303213" cy="190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3587750" y="2930526"/>
                <a:ext cx="303213" cy="2063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49" name="Rectangle 17"/>
              <p:cNvSpPr>
                <a:spLocks noChangeArrowheads="1"/>
              </p:cNvSpPr>
              <p:nvPr/>
            </p:nvSpPr>
            <p:spPr bwMode="auto">
              <a:xfrm>
                <a:off x="3587750" y="2892426"/>
                <a:ext cx="303213" cy="1746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</p:grpSp>
      </p:grpSp>
      <p:grpSp>
        <p:nvGrpSpPr>
          <p:cNvPr id="75" name="组合 74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76" name="矩形 75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9" name="文本占位符 78"/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2215821"/>
            <a:ext cx="1955800" cy="3556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80" name="文本占位符 78"/>
          <p:cNvSpPr>
            <a:spLocks noGrp="1"/>
          </p:cNvSpPr>
          <p:nvPr>
            <p:ph type="body" sz="quarter" idx="14" hasCustomPrompt="1"/>
          </p:nvPr>
        </p:nvSpPr>
        <p:spPr>
          <a:xfrm>
            <a:off x="673100" y="2585598"/>
            <a:ext cx="1955800" cy="860762"/>
          </a:xfrm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Detail content</a:t>
            </a:r>
            <a:endParaRPr lang="zh-CN" altLang="en-US" dirty="0"/>
          </a:p>
        </p:txBody>
      </p:sp>
      <p:sp>
        <p:nvSpPr>
          <p:cNvPr id="81" name="文本占位符 78"/>
          <p:cNvSpPr>
            <a:spLocks noGrp="1"/>
          </p:cNvSpPr>
          <p:nvPr>
            <p:ph type="body" sz="quarter" idx="15" hasCustomPrompt="1"/>
          </p:nvPr>
        </p:nvSpPr>
        <p:spPr>
          <a:xfrm>
            <a:off x="3139107" y="2215821"/>
            <a:ext cx="1955800" cy="3556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82" name="文本占位符 78"/>
          <p:cNvSpPr>
            <a:spLocks noGrp="1"/>
          </p:cNvSpPr>
          <p:nvPr>
            <p:ph type="body" sz="quarter" idx="16" hasCustomPrompt="1"/>
          </p:nvPr>
        </p:nvSpPr>
        <p:spPr>
          <a:xfrm>
            <a:off x="3139107" y="2585598"/>
            <a:ext cx="1955800" cy="860762"/>
          </a:xfrm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Detail content</a:t>
            </a:r>
            <a:endParaRPr lang="zh-CN" altLang="en-US" dirty="0"/>
          </a:p>
        </p:txBody>
      </p:sp>
      <p:sp>
        <p:nvSpPr>
          <p:cNvPr id="83" name="文本占位符 78"/>
          <p:cNvSpPr>
            <a:spLocks noGrp="1"/>
          </p:cNvSpPr>
          <p:nvPr>
            <p:ph type="body" sz="quarter" idx="17" hasCustomPrompt="1"/>
          </p:nvPr>
        </p:nvSpPr>
        <p:spPr>
          <a:xfrm>
            <a:off x="6223920" y="2189700"/>
            <a:ext cx="1955800" cy="3556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84" name="文本占位符 78"/>
          <p:cNvSpPr>
            <a:spLocks noGrp="1"/>
          </p:cNvSpPr>
          <p:nvPr>
            <p:ph type="body" sz="quarter" idx="18" hasCustomPrompt="1"/>
          </p:nvPr>
        </p:nvSpPr>
        <p:spPr>
          <a:xfrm>
            <a:off x="6223920" y="2559477"/>
            <a:ext cx="1955800" cy="860762"/>
          </a:xfrm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Detail content</a:t>
            </a:r>
            <a:endParaRPr lang="zh-CN" altLang="en-US" dirty="0"/>
          </a:p>
        </p:txBody>
      </p:sp>
      <p:sp>
        <p:nvSpPr>
          <p:cNvPr id="85" name="文本占位符 78"/>
          <p:cNvSpPr>
            <a:spLocks noGrp="1"/>
          </p:cNvSpPr>
          <p:nvPr>
            <p:ph type="body" sz="quarter" idx="19" hasCustomPrompt="1"/>
          </p:nvPr>
        </p:nvSpPr>
        <p:spPr>
          <a:xfrm>
            <a:off x="3911185" y="4197134"/>
            <a:ext cx="1955800" cy="3556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86" name="文本占位符 78"/>
          <p:cNvSpPr>
            <a:spLocks noGrp="1"/>
          </p:cNvSpPr>
          <p:nvPr>
            <p:ph type="body" sz="quarter" idx="20" hasCustomPrompt="1"/>
          </p:nvPr>
        </p:nvSpPr>
        <p:spPr>
          <a:xfrm>
            <a:off x="3911185" y="4566911"/>
            <a:ext cx="1955800" cy="860762"/>
          </a:xfrm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Detail content</a:t>
            </a:r>
            <a:endParaRPr lang="zh-CN" altLang="en-US" dirty="0"/>
          </a:p>
        </p:txBody>
      </p:sp>
      <p:sp>
        <p:nvSpPr>
          <p:cNvPr id="87" name="文本占位符 78"/>
          <p:cNvSpPr>
            <a:spLocks noGrp="1"/>
          </p:cNvSpPr>
          <p:nvPr>
            <p:ph type="body" sz="quarter" idx="21" hasCustomPrompt="1"/>
          </p:nvPr>
        </p:nvSpPr>
        <p:spPr>
          <a:xfrm>
            <a:off x="5955615" y="4197134"/>
            <a:ext cx="1955800" cy="3556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88" name="文本占位符 78"/>
          <p:cNvSpPr>
            <a:spLocks noGrp="1"/>
          </p:cNvSpPr>
          <p:nvPr>
            <p:ph type="body" sz="quarter" idx="22" hasCustomPrompt="1"/>
          </p:nvPr>
        </p:nvSpPr>
        <p:spPr>
          <a:xfrm>
            <a:off x="5955615" y="4566911"/>
            <a:ext cx="1955800" cy="860762"/>
          </a:xfrm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Detail content</a:t>
            </a:r>
            <a:endParaRPr lang="zh-CN" altLang="en-US" dirty="0"/>
          </a:p>
        </p:txBody>
      </p:sp>
      <p:sp>
        <p:nvSpPr>
          <p:cNvPr id="89" name="文本占位符 78"/>
          <p:cNvSpPr>
            <a:spLocks noGrp="1"/>
          </p:cNvSpPr>
          <p:nvPr>
            <p:ph type="body" sz="quarter" idx="23" hasCustomPrompt="1"/>
          </p:nvPr>
        </p:nvSpPr>
        <p:spPr>
          <a:xfrm>
            <a:off x="9492123" y="4197134"/>
            <a:ext cx="1955800" cy="3556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90" name="文本占位符 78"/>
          <p:cNvSpPr>
            <a:spLocks noGrp="1"/>
          </p:cNvSpPr>
          <p:nvPr>
            <p:ph type="body" sz="quarter" idx="24" hasCustomPrompt="1"/>
          </p:nvPr>
        </p:nvSpPr>
        <p:spPr>
          <a:xfrm>
            <a:off x="9492123" y="4566911"/>
            <a:ext cx="1955800" cy="860762"/>
          </a:xfrm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Detail content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500"/>
                            </p:stCondLst>
                            <p:childTnLst>
                              <p:par>
                                <p:cTn id="10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7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2CF61-50BE-49AB-A917-0296B3144F2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8" name="Freeform 105"/>
          <p:cNvSpPr>
            <a:spLocks noChangeArrowheads="1"/>
          </p:cNvSpPr>
          <p:nvPr/>
        </p:nvSpPr>
        <p:spPr bwMode="auto">
          <a:xfrm>
            <a:off x="6054244" y="4151672"/>
            <a:ext cx="1195547" cy="1247645"/>
          </a:xfrm>
          <a:custGeom>
            <a:avLst/>
            <a:gdLst>
              <a:gd name="T0" fmla="*/ 0 w 876"/>
              <a:gd name="T1" fmla="*/ 2147483646 h 952"/>
              <a:gd name="T2" fmla="*/ 0 w 876"/>
              <a:gd name="T3" fmla="*/ 2147483646 h 952"/>
              <a:gd name="T4" fmla="*/ 2147483646 w 876"/>
              <a:gd name="T5" fmla="*/ 2147483646 h 952"/>
              <a:gd name="T6" fmla="*/ 2147483646 w 876"/>
              <a:gd name="T7" fmla="*/ 0 h 952"/>
              <a:gd name="T8" fmla="*/ 2147483646 w 876"/>
              <a:gd name="T9" fmla="*/ 0 h 952"/>
              <a:gd name="T10" fmla="*/ 2147483646 w 876"/>
              <a:gd name="T11" fmla="*/ 2147483646 h 952"/>
              <a:gd name="T12" fmla="*/ 0 w 876"/>
              <a:gd name="T13" fmla="*/ 2147483646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76"/>
              <a:gd name="T22" fmla="*/ 0 h 952"/>
              <a:gd name="T23" fmla="*/ 876 w 876"/>
              <a:gd name="T24" fmla="*/ 952 h 9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76" h="952">
                <a:moveTo>
                  <a:pt x="0" y="30"/>
                </a:moveTo>
                <a:lnTo>
                  <a:pt x="0" y="492"/>
                </a:lnTo>
                <a:lnTo>
                  <a:pt x="876" y="952"/>
                </a:lnTo>
                <a:lnTo>
                  <a:pt x="712" y="0"/>
                </a:lnTo>
                <a:lnTo>
                  <a:pt x="378" y="0"/>
                </a:lnTo>
                <a:lnTo>
                  <a:pt x="422" y="252"/>
                </a:lnTo>
                <a:lnTo>
                  <a:pt x="0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07"/>
          <p:cNvSpPr>
            <a:spLocks noChangeArrowheads="1"/>
          </p:cNvSpPr>
          <p:nvPr/>
        </p:nvSpPr>
        <p:spPr bwMode="auto">
          <a:xfrm>
            <a:off x="4660905" y="4151672"/>
            <a:ext cx="1199943" cy="1247645"/>
          </a:xfrm>
          <a:custGeom>
            <a:avLst/>
            <a:gdLst>
              <a:gd name="T0" fmla="*/ 866775 w 878"/>
              <a:gd name="T1" fmla="*/ 29566 h 952"/>
              <a:gd name="T2" fmla="*/ 450170 w 878"/>
              <a:gd name="T3" fmla="*/ 248351 h 952"/>
              <a:gd name="T4" fmla="*/ 491633 w 878"/>
              <a:gd name="T5" fmla="*/ 0 h 952"/>
              <a:gd name="T6" fmla="*/ 161903 w 878"/>
              <a:gd name="T7" fmla="*/ 0 h 952"/>
              <a:gd name="T8" fmla="*/ 0 w 878"/>
              <a:gd name="T9" fmla="*/ 938213 h 952"/>
              <a:gd name="T10" fmla="*/ 866775 w 878"/>
              <a:gd name="T11" fmla="*/ 484875 h 952"/>
              <a:gd name="T12" fmla="*/ 866775 w 878"/>
              <a:gd name="T13" fmla="*/ 29566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78"/>
              <a:gd name="T22" fmla="*/ 0 h 952"/>
              <a:gd name="T23" fmla="*/ 878 w 878"/>
              <a:gd name="T24" fmla="*/ 952 h 9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78" h="952">
                <a:moveTo>
                  <a:pt x="878" y="30"/>
                </a:moveTo>
                <a:lnTo>
                  <a:pt x="456" y="252"/>
                </a:lnTo>
                <a:lnTo>
                  <a:pt x="498" y="0"/>
                </a:lnTo>
                <a:lnTo>
                  <a:pt x="164" y="0"/>
                </a:lnTo>
                <a:lnTo>
                  <a:pt x="0" y="952"/>
                </a:lnTo>
                <a:lnTo>
                  <a:pt x="878" y="492"/>
                </a:lnTo>
                <a:lnTo>
                  <a:pt x="878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863141" y="1576161"/>
            <a:ext cx="4184415" cy="3823154"/>
            <a:chOff x="3863140" y="1576161"/>
            <a:chExt cx="4184414" cy="3823154"/>
          </a:xfrm>
        </p:grpSpPr>
        <p:sp>
          <p:nvSpPr>
            <p:cNvPr id="7" name="Freeform 104"/>
            <p:cNvSpPr>
              <a:spLocks noChangeArrowheads="1"/>
            </p:cNvSpPr>
            <p:nvPr/>
          </p:nvSpPr>
          <p:spPr bwMode="auto">
            <a:xfrm>
              <a:off x="6054243" y="4151670"/>
              <a:ext cx="1195547" cy="1247645"/>
            </a:xfrm>
            <a:custGeom>
              <a:avLst/>
              <a:gdLst>
                <a:gd name="T0" fmla="*/ 0 w 876"/>
                <a:gd name="T1" fmla="*/ 2147483646 h 952"/>
                <a:gd name="T2" fmla="*/ 0 w 876"/>
                <a:gd name="T3" fmla="*/ 2147483646 h 952"/>
                <a:gd name="T4" fmla="*/ 2147483646 w 876"/>
                <a:gd name="T5" fmla="*/ 2147483646 h 952"/>
                <a:gd name="T6" fmla="*/ 2147483646 w 876"/>
                <a:gd name="T7" fmla="*/ 0 h 952"/>
                <a:gd name="T8" fmla="*/ 2147483646 w 876"/>
                <a:gd name="T9" fmla="*/ 0 h 952"/>
                <a:gd name="T10" fmla="*/ 2147483646 w 876"/>
                <a:gd name="T11" fmla="*/ 2147483646 h 952"/>
                <a:gd name="T12" fmla="*/ 0 w 876"/>
                <a:gd name="T13" fmla="*/ 2147483646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76"/>
                <a:gd name="T22" fmla="*/ 0 h 952"/>
                <a:gd name="T23" fmla="*/ 876 w 876"/>
                <a:gd name="T24" fmla="*/ 952 h 9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06"/>
            <p:cNvSpPr>
              <a:spLocks noChangeArrowheads="1"/>
            </p:cNvSpPr>
            <p:nvPr/>
          </p:nvSpPr>
          <p:spPr bwMode="auto">
            <a:xfrm>
              <a:off x="4660904" y="4151670"/>
              <a:ext cx="1199942" cy="1247645"/>
            </a:xfrm>
            <a:custGeom>
              <a:avLst/>
              <a:gdLst>
                <a:gd name="T0" fmla="*/ 2147483646 w 878"/>
                <a:gd name="T1" fmla="*/ 2147483646 h 952"/>
                <a:gd name="T2" fmla="*/ 2147483646 w 878"/>
                <a:gd name="T3" fmla="*/ 2147483646 h 952"/>
                <a:gd name="T4" fmla="*/ 2147483646 w 878"/>
                <a:gd name="T5" fmla="*/ 0 h 952"/>
                <a:gd name="T6" fmla="*/ 2147483646 w 878"/>
                <a:gd name="T7" fmla="*/ 0 h 952"/>
                <a:gd name="T8" fmla="*/ 0 w 878"/>
                <a:gd name="T9" fmla="*/ 2147483646 h 952"/>
                <a:gd name="T10" fmla="*/ 2147483646 w 878"/>
                <a:gd name="T11" fmla="*/ 2147483646 h 952"/>
                <a:gd name="T12" fmla="*/ 2147483646 w 878"/>
                <a:gd name="T13" fmla="*/ 2147483646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78"/>
                <a:gd name="T22" fmla="*/ 0 h 952"/>
                <a:gd name="T23" fmla="*/ 878 w 878"/>
                <a:gd name="T24" fmla="*/ 952 h 9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  <a:close/>
                </a:path>
              </a:pathLst>
            </a:custGeom>
            <a:solidFill>
              <a:schemeClr val="accent3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8"/>
            <p:cNvSpPr>
              <a:spLocks noChangeArrowheads="1"/>
            </p:cNvSpPr>
            <p:nvPr/>
          </p:nvSpPr>
          <p:spPr bwMode="auto">
            <a:xfrm>
              <a:off x="5955347" y="1576161"/>
              <a:ext cx="2092207" cy="2364402"/>
            </a:xfrm>
            <a:custGeom>
              <a:avLst/>
              <a:gdLst>
                <a:gd name="T0" fmla="*/ 2147483646 w 1534"/>
                <a:gd name="T1" fmla="*/ 2147483646 h 1804"/>
                <a:gd name="T2" fmla="*/ 0 w 1534"/>
                <a:gd name="T3" fmla="*/ 0 h 1804"/>
                <a:gd name="T4" fmla="*/ 0 w 1534"/>
                <a:gd name="T5" fmla="*/ 2147483646 h 1804"/>
                <a:gd name="T6" fmla="*/ 2147483646 w 1534"/>
                <a:gd name="T7" fmla="*/ 2147483646 h 1804"/>
                <a:gd name="T8" fmla="*/ 2147483646 w 1534"/>
                <a:gd name="T9" fmla="*/ 2147483646 h 1804"/>
                <a:gd name="T10" fmla="*/ 2147483646 w 1534"/>
                <a:gd name="T11" fmla="*/ 2147483646 h 1804"/>
                <a:gd name="T12" fmla="*/ 2147483646 w 1534"/>
                <a:gd name="T13" fmla="*/ 2147483646 h 1804"/>
                <a:gd name="T14" fmla="*/ 2147483646 w 1534"/>
                <a:gd name="T15" fmla="*/ 2147483646 h 1804"/>
                <a:gd name="T16" fmla="*/ 2147483646 w 1534"/>
                <a:gd name="T17" fmla="*/ 2147483646 h 1804"/>
                <a:gd name="T18" fmla="*/ 2147483646 w 1534"/>
                <a:gd name="T19" fmla="*/ 2147483646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34"/>
                <a:gd name="T31" fmla="*/ 0 h 1804"/>
                <a:gd name="T32" fmla="*/ 1534 w 1534"/>
                <a:gd name="T33" fmla="*/ 1804 h 18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34" h="1804">
                  <a:moveTo>
                    <a:pt x="474" y="962"/>
                  </a:moveTo>
                  <a:lnTo>
                    <a:pt x="0" y="0"/>
                  </a:lnTo>
                  <a:lnTo>
                    <a:pt x="0" y="700"/>
                  </a:lnTo>
                  <a:lnTo>
                    <a:pt x="246" y="1200"/>
                  </a:lnTo>
                  <a:lnTo>
                    <a:pt x="798" y="1280"/>
                  </a:lnTo>
                  <a:lnTo>
                    <a:pt x="400" y="1670"/>
                  </a:lnTo>
                  <a:lnTo>
                    <a:pt x="422" y="1804"/>
                  </a:lnTo>
                  <a:lnTo>
                    <a:pt x="826" y="1804"/>
                  </a:lnTo>
                  <a:lnTo>
                    <a:pt x="1534" y="1116"/>
                  </a:lnTo>
                  <a:lnTo>
                    <a:pt x="474" y="962"/>
                  </a:lnTo>
                  <a:close/>
                </a:path>
              </a:pathLst>
            </a:custGeom>
            <a:solidFill>
              <a:schemeClr val="accent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9"/>
            <p:cNvSpPr>
              <a:spLocks noChangeArrowheads="1"/>
            </p:cNvSpPr>
            <p:nvPr/>
          </p:nvSpPr>
          <p:spPr bwMode="auto">
            <a:xfrm>
              <a:off x="3863140" y="1576161"/>
              <a:ext cx="2092207" cy="2364402"/>
            </a:xfrm>
            <a:custGeom>
              <a:avLst/>
              <a:gdLst>
                <a:gd name="T0" fmla="*/ 2147483646 w 1534"/>
                <a:gd name="T1" fmla="*/ 2147483646 h 1804"/>
                <a:gd name="T2" fmla="*/ 0 w 1534"/>
                <a:gd name="T3" fmla="*/ 2147483646 h 1804"/>
                <a:gd name="T4" fmla="*/ 2147483646 w 1534"/>
                <a:gd name="T5" fmla="*/ 2147483646 h 1804"/>
                <a:gd name="T6" fmla="*/ 2147483646 w 1534"/>
                <a:gd name="T7" fmla="*/ 2147483646 h 1804"/>
                <a:gd name="T8" fmla="*/ 2147483646 w 1534"/>
                <a:gd name="T9" fmla="*/ 2147483646 h 1804"/>
                <a:gd name="T10" fmla="*/ 2147483646 w 1534"/>
                <a:gd name="T11" fmla="*/ 2147483646 h 1804"/>
                <a:gd name="T12" fmla="*/ 2147483646 w 1534"/>
                <a:gd name="T13" fmla="*/ 2147483646 h 1804"/>
                <a:gd name="T14" fmla="*/ 2147483646 w 1534"/>
                <a:gd name="T15" fmla="*/ 2147483646 h 1804"/>
                <a:gd name="T16" fmla="*/ 2147483646 w 1534"/>
                <a:gd name="T17" fmla="*/ 0 h 1804"/>
                <a:gd name="T18" fmla="*/ 2147483646 w 1534"/>
                <a:gd name="T19" fmla="*/ 2147483646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34"/>
                <a:gd name="T31" fmla="*/ 0 h 1804"/>
                <a:gd name="T32" fmla="*/ 1534 w 1534"/>
                <a:gd name="T33" fmla="*/ 1804 h 18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34" h="1804">
                  <a:moveTo>
                    <a:pt x="1060" y="962"/>
                  </a:moveTo>
                  <a:lnTo>
                    <a:pt x="0" y="1116"/>
                  </a:lnTo>
                  <a:lnTo>
                    <a:pt x="708" y="1804"/>
                  </a:lnTo>
                  <a:lnTo>
                    <a:pt x="1112" y="1804"/>
                  </a:lnTo>
                  <a:lnTo>
                    <a:pt x="1136" y="1670"/>
                  </a:lnTo>
                  <a:lnTo>
                    <a:pt x="736" y="1280"/>
                  </a:lnTo>
                  <a:lnTo>
                    <a:pt x="1288" y="1200"/>
                  </a:lnTo>
                  <a:lnTo>
                    <a:pt x="1534" y="700"/>
                  </a:lnTo>
                  <a:lnTo>
                    <a:pt x="1534" y="0"/>
                  </a:lnTo>
                  <a:lnTo>
                    <a:pt x="1060" y="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任意多边形 42"/>
          <p:cNvSpPr/>
          <p:nvPr/>
        </p:nvSpPr>
        <p:spPr bwMode="auto">
          <a:xfrm flipH="1">
            <a:off x="1522595" y="2114485"/>
            <a:ext cx="3788828" cy="819096"/>
          </a:xfrm>
          <a:custGeom>
            <a:avLst/>
            <a:gdLst>
              <a:gd name="T0" fmla="*/ 0 w 2896333"/>
              <a:gd name="T1" fmla="*/ 615950 h 581025"/>
              <a:gd name="T2" fmla="*/ 315018 w 2896333"/>
              <a:gd name="T3" fmla="*/ 0 h 581025"/>
              <a:gd name="T4" fmla="*/ 2736850 w 2896333"/>
              <a:gd name="T5" fmla="*/ 0 h 581025"/>
              <a:gd name="T6" fmla="*/ 0 60000 65536"/>
              <a:gd name="T7" fmla="*/ 0 60000 65536"/>
              <a:gd name="T8" fmla="*/ 0 60000 65536"/>
              <a:gd name="T9" fmla="*/ 0 w 2896333"/>
              <a:gd name="T10" fmla="*/ 0 h 581025"/>
              <a:gd name="T11" fmla="*/ 2896333 w 2896333"/>
              <a:gd name="T12" fmla="*/ 581025 h 5810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6333" h="581025">
                <a:moveTo>
                  <a:pt x="0" y="581025"/>
                </a:moveTo>
                <a:lnTo>
                  <a:pt x="333375" y="0"/>
                </a:lnTo>
                <a:lnTo>
                  <a:pt x="2896333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dash"/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任意多边形 44"/>
          <p:cNvSpPr/>
          <p:nvPr/>
        </p:nvSpPr>
        <p:spPr bwMode="auto">
          <a:xfrm flipH="1">
            <a:off x="1535781" y="4143225"/>
            <a:ext cx="3369067" cy="825430"/>
          </a:xfrm>
          <a:custGeom>
            <a:avLst/>
            <a:gdLst>
              <a:gd name="T0" fmla="*/ 0 w 2528430"/>
              <a:gd name="T1" fmla="*/ 620713 h 587027"/>
              <a:gd name="T2" fmla="*/ 320876 w 2528430"/>
              <a:gd name="T3" fmla="*/ 6346 h 587027"/>
              <a:gd name="T4" fmla="*/ 2433637 w 2528430"/>
              <a:gd name="T5" fmla="*/ 0 h 587027"/>
              <a:gd name="T6" fmla="*/ 0 60000 65536"/>
              <a:gd name="T7" fmla="*/ 0 60000 65536"/>
              <a:gd name="T8" fmla="*/ 0 60000 65536"/>
              <a:gd name="T9" fmla="*/ 0 w 2528430"/>
              <a:gd name="T10" fmla="*/ 0 h 587027"/>
              <a:gd name="T11" fmla="*/ 2528430 w 2528430"/>
              <a:gd name="T12" fmla="*/ 587027 h 5870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28430" h="587027">
                <a:moveTo>
                  <a:pt x="0" y="587027"/>
                </a:moveTo>
                <a:lnTo>
                  <a:pt x="333375" y="6002"/>
                </a:lnTo>
                <a:lnTo>
                  <a:pt x="2528430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dash"/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任意多边形 47"/>
          <p:cNvSpPr/>
          <p:nvPr/>
        </p:nvSpPr>
        <p:spPr bwMode="auto">
          <a:xfrm>
            <a:off x="6852007" y="2127152"/>
            <a:ext cx="3788828" cy="819096"/>
          </a:xfrm>
          <a:custGeom>
            <a:avLst/>
            <a:gdLst>
              <a:gd name="T0" fmla="*/ 0 w 2896333"/>
              <a:gd name="T1" fmla="*/ 615950 h 581025"/>
              <a:gd name="T2" fmla="*/ 315018 w 2896333"/>
              <a:gd name="T3" fmla="*/ 0 h 581025"/>
              <a:gd name="T4" fmla="*/ 2736850 w 2896333"/>
              <a:gd name="T5" fmla="*/ 0 h 581025"/>
              <a:gd name="T6" fmla="*/ 0 60000 65536"/>
              <a:gd name="T7" fmla="*/ 0 60000 65536"/>
              <a:gd name="T8" fmla="*/ 0 60000 65536"/>
              <a:gd name="T9" fmla="*/ 0 w 2896333"/>
              <a:gd name="T10" fmla="*/ 0 h 581025"/>
              <a:gd name="T11" fmla="*/ 2896333 w 2896333"/>
              <a:gd name="T12" fmla="*/ 581025 h 5810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6333" h="581025">
                <a:moveTo>
                  <a:pt x="0" y="581025"/>
                </a:moveTo>
                <a:lnTo>
                  <a:pt x="333375" y="0"/>
                </a:lnTo>
                <a:lnTo>
                  <a:pt x="2896333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dash"/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任意多边形 48"/>
          <p:cNvSpPr/>
          <p:nvPr/>
        </p:nvSpPr>
        <p:spPr bwMode="auto">
          <a:xfrm>
            <a:off x="6913545" y="4143225"/>
            <a:ext cx="3755863" cy="825430"/>
          </a:xfrm>
          <a:custGeom>
            <a:avLst/>
            <a:gdLst>
              <a:gd name="T0" fmla="*/ 0 w 2528430"/>
              <a:gd name="T1" fmla="*/ 620713 h 587027"/>
              <a:gd name="T2" fmla="*/ 357716 w 2528430"/>
              <a:gd name="T3" fmla="*/ 6346 h 587027"/>
              <a:gd name="T4" fmla="*/ 2713038 w 2528430"/>
              <a:gd name="T5" fmla="*/ 0 h 587027"/>
              <a:gd name="T6" fmla="*/ 0 60000 65536"/>
              <a:gd name="T7" fmla="*/ 0 60000 65536"/>
              <a:gd name="T8" fmla="*/ 0 60000 65536"/>
              <a:gd name="T9" fmla="*/ 0 w 2528430"/>
              <a:gd name="T10" fmla="*/ 0 h 587027"/>
              <a:gd name="T11" fmla="*/ 2528430 w 2528430"/>
              <a:gd name="T12" fmla="*/ 587027 h 5870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28430" h="587027">
                <a:moveTo>
                  <a:pt x="0" y="587027"/>
                </a:moveTo>
                <a:lnTo>
                  <a:pt x="333375" y="6002"/>
                </a:lnTo>
                <a:lnTo>
                  <a:pt x="2528430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dash"/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" name="Oval 54"/>
          <p:cNvSpPr>
            <a:spLocks noChangeArrowheads="1"/>
          </p:cNvSpPr>
          <p:nvPr/>
        </p:nvSpPr>
        <p:spPr bwMode="auto">
          <a:xfrm>
            <a:off x="4858697" y="4913768"/>
            <a:ext cx="114280" cy="109776"/>
          </a:xfrm>
          <a:prstGeom prst="ellipse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文本占位符 19"/>
          <p:cNvSpPr>
            <a:spLocks noGrp="1"/>
          </p:cNvSpPr>
          <p:nvPr userDrawn="1">
            <p:ph type="body" sz="quarter" idx="13"/>
          </p:nvPr>
        </p:nvSpPr>
        <p:spPr>
          <a:xfrm>
            <a:off x="1562995" y="2281963"/>
            <a:ext cx="3138311" cy="9144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2" name="文本占位符 19"/>
          <p:cNvSpPr>
            <a:spLocks noGrp="1"/>
          </p:cNvSpPr>
          <p:nvPr userDrawn="1">
            <p:ph type="body" sz="quarter" idx="14"/>
          </p:nvPr>
        </p:nvSpPr>
        <p:spPr>
          <a:xfrm>
            <a:off x="1562997" y="4318292"/>
            <a:ext cx="2931727" cy="9144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3" name="文本占位符 19"/>
          <p:cNvSpPr>
            <a:spLocks noGrp="1"/>
          </p:cNvSpPr>
          <p:nvPr userDrawn="1">
            <p:ph type="body" sz="quarter" idx="15"/>
          </p:nvPr>
        </p:nvSpPr>
        <p:spPr>
          <a:xfrm>
            <a:off x="7514231" y="2281963"/>
            <a:ext cx="3138311" cy="9144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4" name="文本占位符 19"/>
          <p:cNvSpPr>
            <a:spLocks noGrp="1"/>
          </p:cNvSpPr>
          <p:nvPr userDrawn="1">
            <p:ph type="body" sz="quarter" idx="16"/>
          </p:nvPr>
        </p:nvSpPr>
        <p:spPr>
          <a:xfrm>
            <a:off x="7514231" y="4318292"/>
            <a:ext cx="3138311" cy="9144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6" name="文本占位符 25"/>
          <p:cNvSpPr>
            <a:spLocks noGrp="1"/>
          </p:cNvSpPr>
          <p:nvPr userDrawn="1">
            <p:ph type="body" sz="quarter" idx="17"/>
          </p:nvPr>
        </p:nvSpPr>
        <p:spPr>
          <a:xfrm>
            <a:off x="2371873" y="1576388"/>
            <a:ext cx="2329432" cy="538162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27" name="文本占位符 25"/>
          <p:cNvSpPr>
            <a:spLocks noGrp="1"/>
          </p:cNvSpPr>
          <p:nvPr userDrawn="1">
            <p:ph type="body" sz="quarter" idx="18"/>
          </p:nvPr>
        </p:nvSpPr>
        <p:spPr>
          <a:xfrm>
            <a:off x="2371873" y="3577468"/>
            <a:ext cx="2079016" cy="538162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25"/>
          <p:cNvSpPr>
            <a:spLocks noGrp="1"/>
          </p:cNvSpPr>
          <p:nvPr userDrawn="1">
            <p:ph type="body" sz="quarter" idx="19"/>
          </p:nvPr>
        </p:nvSpPr>
        <p:spPr>
          <a:xfrm>
            <a:off x="7514231" y="1576161"/>
            <a:ext cx="2329432" cy="538162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29" name="文本占位符 25"/>
          <p:cNvSpPr>
            <a:spLocks noGrp="1"/>
          </p:cNvSpPr>
          <p:nvPr userDrawn="1">
            <p:ph type="body" sz="quarter" idx="20"/>
          </p:nvPr>
        </p:nvSpPr>
        <p:spPr>
          <a:xfrm>
            <a:off x="7514231" y="3577241"/>
            <a:ext cx="2329432" cy="538162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30" name="Freeform 353"/>
          <p:cNvSpPr>
            <a:spLocks noEditPoints="1"/>
          </p:cNvSpPr>
          <p:nvPr userDrawn="1"/>
        </p:nvSpPr>
        <p:spPr bwMode="auto">
          <a:xfrm>
            <a:off x="9973725" y="1448962"/>
            <a:ext cx="635000" cy="625475"/>
          </a:xfrm>
          <a:custGeom>
            <a:avLst/>
            <a:gdLst>
              <a:gd name="T0" fmla="*/ 2147483647 w 111"/>
              <a:gd name="T1" fmla="*/ 2147483647 h 109"/>
              <a:gd name="T2" fmla="*/ 2147483647 w 111"/>
              <a:gd name="T3" fmla="*/ 2147483647 h 109"/>
              <a:gd name="T4" fmla="*/ 2147483647 w 111"/>
              <a:gd name="T5" fmla="*/ 2147483647 h 109"/>
              <a:gd name="T6" fmla="*/ 2147483647 w 111"/>
              <a:gd name="T7" fmla="*/ 2147483647 h 109"/>
              <a:gd name="T8" fmla="*/ 2147483647 w 111"/>
              <a:gd name="T9" fmla="*/ 2147483647 h 109"/>
              <a:gd name="T10" fmla="*/ 2147483647 w 111"/>
              <a:gd name="T11" fmla="*/ 2147483647 h 109"/>
              <a:gd name="T12" fmla="*/ 2147483647 w 111"/>
              <a:gd name="T13" fmla="*/ 0 h 109"/>
              <a:gd name="T14" fmla="*/ 2147483647 w 111"/>
              <a:gd name="T15" fmla="*/ 2147483647 h 109"/>
              <a:gd name="T16" fmla="*/ 2147483647 w 111"/>
              <a:gd name="T17" fmla="*/ 2147483647 h 109"/>
              <a:gd name="T18" fmla="*/ 2147483647 w 111"/>
              <a:gd name="T19" fmla="*/ 2147483647 h 109"/>
              <a:gd name="T20" fmla="*/ 2147483647 w 111"/>
              <a:gd name="T21" fmla="*/ 2147483647 h 109"/>
              <a:gd name="T22" fmla="*/ 2147483647 w 111"/>
              <a:gd name="T23" fmla="*/ 2147483647 h 109"/>
              <a:gd name="T24" fmla="*/ 2147483647 w 111"/>
              <a:gd name="T25" fmla="*/ 2147483647 h 109"/>
              <a:gd name="T26" fmla="*/ 2147483647 w 111"/>
              <a:gd name="T27" fmla="*/ 2147483647 h 109"/>
              <a:gd name="T28" fmla="*/ 2147483647 w 111"/>
              <a:gd name="T29" fmla="*/ 2147483647 h 109"/>
              <a:gd name="T30" fmla="*/ 2147483647 w 111"/>
              <a:gd name="T31" fmla="*/ 2147483647 h 109"/>
              <a:gd name="T32" fmla="*/ 2147483647 w 111"/>
              <a:gd name="T33" fmla="*/ 2147483647 h 109"/>
              <a:gd name="T34" fmla="*/ 2147483647 w 111"/>
              <a:gd name="T35" fmla="*/ 2147483647 h 109"/>
              <a:gd name="T36" fmla="*/ 2147483647 w 111"/>
              <a:gd name="T37" fmla="*/ 2147483647 h 109"/>
              <a:gd name="T38" fmla="*/ 2147483647 w 111"/>
              <a:gd name="T39" fmla="*/ 2147483647 h 109"/>
              <a:gd name="T40" fmla="*/ 2147483647 w 111"/>
              <a:gd name="T41" fmla="*/ 2147483647 h 109"/>
              <a:gd name="T42" fmla="*/ 2147483647 w 111"/>
              <a:gd name="T43" fmla="*/ 2147483647 h 109"/>
              <a:gd name="T44" fmla="*/ 2147483647 w 111"/>
              <a:gd name="T45" fmla="*/ 2147483647 h 109"/>
              <a:gd name="T46" fmla="*/ 2147483647 w 111"/>
              <a:gd name="T47" fmla="*/ 2147483647 h 109"/>
              <a:gd name="T48" fmla="*/ 2147483647 w 111"/>
              <a:gd name="T49" fmla="*/ 2147483647 h 109"/>
              <a:gd name="T50" fmla="*/ 2147483647 w 111"/>
              <a:gd name="T51" fmla="*/ 2147483647 h 109"/>
              <a:gd name="T52" fmla="*/ 2147483647 w 111"/>
              <a:gd name="T53" fmla="*/ 2147483647 h 109"/>
              <a:gd name="T54" fmla="*/ 2147483647 w 111"/>
              <a:gd name="T55" fmla="*/ 2147483647 h 109"/>
              <a:gd name="T56" fmla="*/ 2147483647 w 111"/>
              <a:gd name="T57" fmla="*/ 2147483647 h 109"/>
              <a:gd name="T58" fmla="*/ 2147483647 w 111"/>
              <a:gd name="T59" fmla="*/ 2147483647 h 109"/>
              <a:gd name="T60" fmla="*/ 2147483647 w 111"/>
              <a:gd name="T61" fmla="*/ 2147483647 h 109"/>
              <a:gd name="T62" fmla="*/ 2147483647 w 111"/>
              <a:gd name="T63" fmla="*/ 2147483647 h 109"/>
              <a:gd name="T64" fmla="*/ 2147483647 w 111"/>
              <a:gd name="T65" fmla="*/ 0 h 109"/>
              <a:gd name="T66" fmla="*/ 2147483647 w 111"/>
              <a:gd name="T67" fmla="*/ 2147483647 h 109"/>
              <a:gd name="T68" fmla="*/ 2147483647 w 111"/>
              <a:gd name="T69" fmla="*/ 2147483647 h 109"/>
              <a:gd name="T70" fmla="*/ 2147483647 w 111"/>
              <a:gd name="T71" fmla="*/ 2147483647 h 109"/>
              <a:gd name="T72" fmla="*/ 2147483647 w 111"/>
              <a:gd name="T73" fmla="*/ 2147483647 h 109"/>
              <a:gd name="T74" fmla="*/ 2147483647 w 111"/>
              <a:gd name="T75" fmla="*/ 2147483647 h 109"/>
              <a:gd name="T76" fmla="*/ 2147483647 w 111"/>
              <a:gd name="T77" fmla="*/ 2147483647 h 109"/>
              <a:gd name="T78" fmla="*/ 2147483647 w 111"/>
              <a:gd name="T79" fmla="*/ 2147483647 h 109"/>
              <a:gd name="T80" fmla="*/ 2147483647 w 111"/>
              <a:gd name="T81" fmla="*/ 2147483647 h 109"/>
              <a:gd name="T82" fmla="*/ 2147483647 w 111"/>
              <a:gd name="T83" fmla="*/ 2147483647 h 109"/>
              <a:gd name="T84" fmla="*/ 2147483647 w 111"/>
              <a:gd name="T85" fmla="*/ 2147483647 h 109"/>
              <a:gd name="T86" fmla="*/ 2147483647 w 111"/>
              <a:gd name="T87" fmla="*/ 2147483647 h 109"/>
              <a:gd name="T88" fmla="*/ 2147483647 w 111"/>
              <a:gd name="T89" fmla="*/ 2147483647 h 109"/>
              <a:gd name="T90" fmla="*/ 2147483647 w 111"/>
              <a:gd name="T91" fmla="*/ 2147483647 h 109"/>
              <a:gd name="T92" fmla="*/ 2147483647 w 111"/>
              <a:gd name="T93" fmla="*/ 2147483647 h 109"/>
              <a:gd name="T94" fmla="*/ 2147483647 w 111"/>
              <a:gd name="T95" fmla="*/ 0 h 109"/>
              <a:gd name="T96" fmla="*/ 2147483647 w 111"/>
              <a:gd name="T97" fmla="*/ 2147483647 h 109"/>
              <a:gd name="T98" fmla="*/ 2147483647 w 111"/>
              <a:gd name="T99" fmla="*/ 2147483647 h 109"/>
              <a:gd name="T100" fmla="*/ 2147483647 w 111"/>
              <a:gd name="T101" fmla="*/ 2147483647 h 109"/>
              <a:gd name="T102" fmla="*/ 2147483647 w 111"/>
              <a:gd name="T103" fmla="*/ 2147483647 h 109"/>
              <a:gd name="T104" fmla="*/ 2147483647 w 111"/>
              <a:gd name="T105" fmla="*/ 2147483647 h 109"/>
              <a:gd name="T106" fmla="*/ 2147483647 w 111"/>
              <a:gd name="T107" fmla="*/ 2147483647 h 109"/>
              <a:gd name="T108" fmla="*/ 2147483647 w 111"/>
              <a:gd name="T109" fmla="*/ 2147483647 h 109"/>
              <a:gd name="T110" fmla="*/ 2147483647 w 111"/>
              <a:gd name="T111" fmla="*/ 2147483647 h 109"/>
              <a:gd name="T112" fmla="*/ 2147483647 w 111"/>
              <a:gd name="T113" fmla="*/ 2147483647 h 109"/>
              <a:gd name="T114" fmla="*/ 2147483647 w 111"/>
              <a:gd name="T115" fmla="*/ 2147483647 h 109"/>
              <a:gd name="T116" fmla="*/ 2147483647 w 111"/>
              <a:gd name="T117" fmla="*/ 2147483647 h 109"/>
              <a:gd name="T118" fmla="*/ 2147483647 w 111"/>
              <a:gd name="T119" fmla="*/ 2147483647 h 109"/>
              <a:gd name="T120" fmla="*/ 2147483647 w 111"/>
              <a:gd name="T121" fmla="*/ 2147483647 h 109"/>
              <a:gd name="T122" fmla="*/ 2147483647 w 111"/>
              <a:gd name="T123" fmla="*/ 2147483647 h 10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11" h="109">
                <a:moveTo>
                  <a:pt x="110" y="42"/>
                </a:moveTo>
                <a:cubicBezTo>
                  <a:pt x="110" y="42"/>
                  <a:pt x="110" y="42"/>
                  <a:pt x="110" y="42"/>
                </a:cubicBezTo>
                <a:cubicBezTo>
                  <a:pt x="110" y="42"/>
                  <a:pt x="110" y="43"/>
                  <a:pt x="110" y="43"/>
                </a:cubicBezTo>
                <a:cubicBezTo>
                  <a:pt x="110" y="43"/>
                  <a:pt x="110" y="42"/>
                  <a:pt x="110" y="42"/>
                </a:cubicBezTo>
                <a:close/>
                <a:moveTo>
                  <a:pt x="110" y="44"/>
                </a:moveTo>
                <a:cubicBezTo>
                  <a:pt x="111" y="44"/>
                  <a:pt x="111" y="45"/>
                  <a:pt x="111" y="45"/>
                </a:cubicBezTo>
                <a:cubicBezTo>
                  <a:pt x="111" y="44"/>
                  <a:pt x="111" y="44"/>
                  <a:pt x="110" y="44"/>
                </a:cubicBezTo>
                <a:close/>
                <a:moveTo>
                  <a:pt x="107" y="32"/>
                </a:move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lose/>
                <a:moveTo>
                  <a:pt x="107" y="32"/>
                </a:moveTo>
                <a:cubicBezTo>
                  <a:pt x="107" y="32"/>
                  <a:pt x="107" y="32"/>
                  <a:pt x="107" y="32"/>
                </a:cubicBezTo>
                <a:cubicBezTo>
                  <a:pt x="106" y="28"/>
                  <a:pt x="103" y="24"/>
                  <a:pt x="100" y="20"/>
                </a:cubicBezTo>
                <a:cubicBezTo>
                  <a:pt x="100" y="21"/>
                  <a:pt x="101" y="22"/>
                  <a:pt x="101" y="22"/>
                </a:cubicBezTo>
                <a:cubicBezTo>
                  <a:pt x="103" y="25"/>
                  <a:pt x="105" y="28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lose/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lose/>
                <a:moveTo>
                  <a:pt x="111" y="54"/>
                </a:moveTo>
                <a:cubicBezTo>
                  <a:pt x="111" y="54"/>
                  <a:pt x="111" y="53"/>
                  <a:pt x="111" y="53"/>
                </a:cubicBezTo>
                <a:cubicBezTo>
                  <a:pt x="111" y="53"/>
                  <a:pt x="111" y="53"/>
                  <a:pt x="111" y="54"/>
                </a:cubicBezTo>
                <a:cubicBezTo>
                  <a:pt x="111" y="54"/>
                  <a:pt x="111" y="54"/>
                  <a:pt x="111" y="54"/>
                </a:cubicBezTo>
                <a:close/>
                <a:moveTo>
                  <a:pt x="40" y="105"/>
                </a:moveTo>
                <a:cubicBezTo>
                  <a:pt x="40" y="104"/>
                  <a:pt x="40" y="104"/>
                  <a:pt x="39" y="104"/>
                </a:cubicBezTo>
                <a:cubicBezTo>
                  <a:pt x="39" y="104"/>
                  <a:pt x="39" y="104"/>
                  <a:pt x="39" y="104"/>
                </a:cubicBezTo>
                <a:cubicBezTo>
                  <a:pt x="39" y="104"/>
                  <a:pt x="39" y="104"/>
                  <a:pt x="39" y="104"/>
                </a:cubicBezTo>
                <a:cubicBezTo>
                  <a:pt x="40" y="104"/>
                  <a:pt x="40" y="105"/>
                  <a:pt x="40" y="105"/>
                </a:cubicBezTo>
                <a:cubicBezTo>
                  <a:pt x="34" y="102"/>
                  <a:pt x="28" y="99"/>
                  <a:pt x="23" y="95"/>
                </a:cubicBezTo>
                <a:cubicBezTo>
                  <a:pt x="28" y="100"/>
                  <a:pt x="35" y="103"/>
                  <a:pt x="42" y="105"/>
                </a:cubicBezTo>
                <a:cubicBezTo>
                  <a:pt x="42" y="105"/>
                  <a:pt x="42" y="105"/>
                  <a:pt x="42" y="105"/>
                </a:cubicBezTo>
                <a:cubicBezTo>
                  <a:pt x="42" y="105"/>
                  <a:pt x="41" y="105"/>
                  <a:pt x="40" y="105"/>
                </a:cubicBezTo>
                <a:close/>
                <a:moveTo>
                  <a:pt x="65" y="0"/>
                </a:moveTo>
                <a:cubicBezTo>
                  <a:pt x="65" y="0"/>
                  <a:pt x="65" y="0"/>
                  <a:pt x="65" y="0"/>
                </a:cubicBezTo>
                <a:close/>
                <a:moveTo>
                  <a:pt x="67" y="1"/>
                </a:moveTo>
                <a:cubicBezTo>
                  <a:pt x="67" y="1"/>
                  <a:pt x="68" y="1"/>
                  <a:pt x="67" y="1"/>
                </a:cubicBezTo>
                <a:close/>
                <a:moveTo>
                  <a:pt x="100" y="86"/>
                </a:moveTo>
                <a:cubicBezTo>
                  <a:pt x="94" y="94"/>
                  <a:pt x="86" y="99"/>
                  <a:pt x="78" y="103"/>
                </a:cubicBezTo>
                <a:cubicBezTo>
                  <a:pt x="88" y="99"/>
                  <a:pt x="96" y="94"/>
                  <a:pt x="101" y="86"/>
                </a:cubicBezTo>
                <a:cubicBezTo>
                  <a:pt x="100" y="87"/>
                  <a:pt x="98" y="89"/>
                  <a:pt x="97" y="90"/>
                </a:cubicBezTo>
                <a:cubicBezTo>
                  <a:pt x="98" y="89"/>
                  <a:pt x="99" y="88"/>
                  <a:pt x="100" y="86"/>
                </a:cubicBezTo>
                <a:close/>
                <a:moveTo>
                  <a:pt x="94" y="14"/>
                </a:moveTo>
                <a:cubicBezTo>
                  <a:pt x="94" y="14"/>
                  <a:pt x="94" y="14"/>
                  <a:pt x="94" y="14"/>
                </a:cubicBezTo>
                <a:close/>
                <a:moveTo>
                  <a:pt x="85" y="7"/>
                </a:moveTo>
                <a:cubicBezTo>
                  <a:pt x="85" y="7"/>
                  <a:pt x="85" y="7"/>
                  <a:pt x="85" y="7"/>
                </a:cubicBezTo>
                <a:cubicBezTo>
                  <a:pt x="85" y="7"/>
                  <a:pt x="85" y="7"/>
                  <a:pt x="85" y="7"/>
                </a:cubicBezTo>
                <a:close/>
                <a:moveTo>
                  <a:pt x="85" y="7"/>
                </a:moveTo>
                <a:cubicBezTo>
                  <a:pt x="85" y="7"/>
                  <a:pt x="85" y="7"/>
                  <a:pt x="85" y="7"/>
                </a:cubicBezTo>
                <a:cubicBezTo>
                  <a:pt x="85" y="7"/>
                  <a:pt x="85" y="7"/>
                  <a:pt x="85" y="7"/>
                </a:cubicBezTo>
                <a:close/>
                <a:moveTo>
                  <a:pt x="72" y="2"/>
                </a:moveTo>
                <a:cubicBezTo>
                  <a:pt x="72" y="2"/>
                  <a:pt x="72" y="2"/>
                  <a:pt x="72" y="2"/>
                </a:cubicBezTo>
                <a:cubicBezTo>
                  <a:pt x="72" y="2"/>
                  <a:pt x="72" y="2"/>
                  <a:pt x="72" y="2"/>
                </a:cubicBezTo>
                <a:close/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lose/>
                <a:moveTo>
                  <a:pt x="59" y="0"/>
                </a:move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59" y="0"/>
                  <a:pt x="59" y="0"/>
                </a:cubicBezTo>
                <a:close/>
                <a:moveTo>
                  <a:pt x="59" y="0"/>
                </a:moveTo>
                <a:cubicBezTo>
                  <a:pt x="59" y="0"/>
                  <a:pt x="59" y="0"/>
                  <a:pt x="59" y="0"/>
                </a:cubicBezTo>
                <a:close/>
                <a:moveTo>
                  <a:pt x="87" y="8"/>
                </a:moveTo>
                <a:cubicBezTo>
                  <a:pt x="87" y="8"/>
                  <a:pt x="87" y="8"/>
                  <a:pt x="87" y="8"/>
                </a:cubicBezTo>
                <a:cubicBezTo>
                  <a:pt x="87" y="9"/>
                  <a:pt x="87" y="9"/>
                  <a:pt x="87" y="9"/>
                </a:cubicBezTo>
                <a:cubicBezTo>
                  <a:pt x="87" y="9"/>
                  <a:pt x="87" y="9"/>
                  <a:pt x="87" y="8"/>
                </a:cubicBezTo>
                <a:close/>
                <a:moveTo>
                  <a:pt x="74" y="17"/>
                </a:moveTo>
                <a:cubicBezTo>
                  <a:pt x="73" y="17"/>
                  <a:pt x="75" y="19"/>
                  <a:pt x="75" y="19"/>
                </a:cubicBezTo>
                <a:cubicBezTo>
                  <a:pt x="76" y="19"/>
                  <a:pt x="75" y="17"/>
                  <a:pt x="74" y="17"/>
                </a:cubicBezTo>
                <a:close/>
                <a:moveTo>
                  <a:pt x="73" y="12"/>
                </a:moveTo>
                <a:cubicBezTo>
                  <a:pt x="72" y="12"/>
                  <a:pt x="72" y="11"/>
                  <a:pt x="72" y="11"/>
                </a:cubicBezTo>
                <a:cubicBezTo>
                  <a:pt x="72" y="11"/>
                  <a:pt x="72" y="11"/>
                  <a:pt x="71" y="10"/>
                </a:cubicBezTo>
                <a:cubicBezTo>
                  <a:pt x="71" y="11"/>
                  <a:pt x="71" y="11"/>
                  <a:pt x="71" y="11"/>
                </a:cubicBezTo>
                <a:cubicBezTo>
                  <a:pt x="71" y="11"/>
                  <a:pt x="72" y="12"/>
                  <a:pt x="73" y="12"/>
                </a:cubicBezTo>
                <a:close/>
                <a:moveTo>
                  <a:pt x="62" y="26"/>
                </a:moveTo>
                <a:cubicBezTo>
                  <a:pt x="63" y="23"/>
                  <a:pt x="63" y="26"/>
                  <a:pt x="64" y="28"/>
                </a:cubicBezTo>
                <a:cubicBezTo>
                  <a:pt x="65" y="27"/>
                  <a:pt x="67" y="20"/>
                  <a:pt x="68" y="20"/>
                </a:cubicBezTo>
                <a:cubicBezTo>
                  <a:pt x="71" y="21"/>
                  <a:pt x="70" y="19"/>
                  <a:pt x="69" y="18"/>
                </a:cubicBezTo>
                <a:cubicBezTo>
                  <a:pt x="69" y="18"/>
                  <a:pt x="69" y="18"/>
                  <a:pt x="68" y="18"/>
                </a:cubicBezTo>
                <a:cubicBezTo>
                  <a:pt x="69" y="18"/>
                  <a:pt x="69" y="18"/>
                  <a:pt x="69" y="18"/>
                </a:cubicBezTo>
                <a:cubicBezTo>
                  <a:pt x="69" y="18"/>
                  <a:pt x="70" y="18"/>
                  <a:pt x="70" y="18"/>
                </a:cubicBezTo>
                <a:cubicBezTo>
                  <a:pt x="70" y="18"/>
                  <a:pt x="68" y="16"/>
                  <a:pt x="68" y="16"/>
                </a:cubicBezTo>
                <a:cubicBezTo>
                  <a:pt x="68" y="16"/>
                  <a:pt x="69" y="16"/>
                  <a:pt x="69" y="16"/>
                </a:cubicBezTo>
                <a:cubicBezTo>
                  <a:pt x="68" y="14"/>
                  <a:pt x="68" y="10"/>
                  <a:pt x="66" y="11"/>
                </a:cubicBezTo>
                <a:cubicBezTo>
                  <a:pt x="66" y="11"/>
                  <a:pt x="66" y="12"/>
                  <a:pt x="67" y="13"/>
                </a:cubicBezTo>
                <a:cubicBezTo>
                  <a:pt x="66" y="12"/>
                  <a:pt x="66" y="12"/>
                  <a:pt x="66" y="11"/>
                </a:cubicBezTo>
                <a:cubicBezTo>
                  <a:pt x="66" y="12"/>
                  <a:pt x="66" y="12"/>
                  <a:pt x="65" y="12"/>
                </a:cubicBezTo>
                <a:cubicBezTo>
                  <a:pt x="64" y="12"/>
                  <a:pt x="66" y="10"/>
                  <a:pt x="65" y="9"/>
                </a:cubicBezTo>
                <a:cubicBezTo>
                  <a:pt x="64" y="9"/>
                  <a:pt x="63" y="11"/>
                  <a:pt x="63" y="11"/>
                </a:cubicBezTo>
                <a:cubicBezTo>
                  <a:pt x="63" y="10"/>
                  <a:pt x="62" y="10"/>
                  <a:pt x="62" y="12"/>
                </a:cubicBezTo>
                <a:cubicBezTo>
                  <a:pt x="61" y="10"/>
                  <a:pt x="58" y="13"/>
                  <a:pt x="57" y="15"/>
                </a:cubicBezTo>
                <a:cubicBezTo>
                  <a:pt x="57" y="15"/>
                  <a:pt x="60" y="14"/>
                  <a:pt x="60" y="14"/>
                </a:cubicBezTo>
                <a:cubicBezTo>
                  <a:pt x="61" y="16"/>
                  <a:pt x="58" y="18"/>
                  <a:pt x="61" y="17"/>
                </a:cubicBezTo>
                <a:cubicBezTo>
                  <a:pt x="61" y="20"/>
                  <a:pt x="59" y="24"/>
                  <a:pt x="62" y="26"/>
                </a:cubicBezTo>
                <a:close/>
                <a:moveTo>
                  <a:pt x="107" y="32"/>
                </a:move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lose/>
                <a:moveTo>
                  <a:pt x="72" y="11"/>
                </a:moveTo>
                <a:cubicBezTo>
                  <a:pt x="73" y="12"/>
                  <a:pt x="74" y="12"/>
                  <a:pt x="75" y="13"/>
                </a:cubicBezTo>
                <a:cubicBezTo>
                  <a:pt x="75" y="12"/>
                  <a:pt x="72" y="10"/>
                  <a:pt x="71" y="10"/>
                </a:cubicBezTo>
                <a:cubicBezTo>
                  <a:pt x="71" y="10"/>
                  <a:pt x="71" y="10"/>
                  <a:pt x="71" y="10"/>
                </a:cubicBezTo>
                <a:cubicBezTo>
                  <a:pt x="72" y="10"/>
                  <a:pt x="72" y="11"/>
                  <a:pt x="72" y="11"/>
                </a:cubicBezTo>
                <a:close/>
                <a:moveTo>
                  <a:pt x="56" y="36"/>
                </a:moveTo>
                <a:cubicBezTo>
                  <a:pt x="56" y="36"/>
                  <a:pt x="57" y="37"/>
                  <a:pt x="59" y="37"/>
                </a:cubicBezTo>
                <a:cubicBezTo>
                  <a:pt x="60" y="37"/>
                  <a:pt x="57" y="32"/>
                  <a:pt x="56" y="32"/>
                </a:cubicBezTo>
                <a:cubicBezTo>
                  <a:pt x="57" y="33"/>
                  <a:pt x="55" y="36"/>
                  <a:pt x="56" y="36"/>
                </a:cubicBezTo>
                <a:close/>
                <a:moveTo>
                  <a:pt x="48" y="11"/>
                </a:moveTo>
                <a:cubicBezTo>
                  <a:pt x="49" y="10"/>
                  <a:pt x="47" y="10"/>
                  <a:pt x="47" y="10"/>
                </a:cubicBezTo>
                <a:cubicBezTo>
                  <a:pt x="42" y="10"/>
                  <a:pt x="46" y="10"/>
                  <a:pt x="45" y="11"/>
                </a:cubicBezTo>
                <a:cubicBezTo>
                  <a:pt x="45" y="11"/>
                  <a:pt x="47" y="11"/>
                  <a:pt x="48" y="11"/>
                </a:cubicBezTo>
                <a:close/>
                <a:moveTo>
                  <a:pt x="52" y="11"/>
                </a:moveTo>
                <a:cubicBezTo>
                  <a:pt x="52" y="11"/>
                  <a:pt x="52" y="11"/>
                  <a:pt x="52" y="11"/>
                </a:cubicBezTo>
                <a:cubicBezTo>
                  <a:pt x="51" y="11"/>
                  <a:pt x="51" y="11"/>
                  <a:pt x="50" y="11"/>
                </a:cubicBezTo>
                <a:cubicBezTo>
                  <a:pt x="51" y="10"/>
                  <a:pt x="52" y="9"/>
                  <a:pt x="53" y="9"/>
                </a:cubicBezTo>
                <a:cubicBezTo>
                  <a:pt x="51" y="9"/>
                  <a:pt x="50" y="9"/>
                  <a:pt x="49" y="10"/>
                </a:cubicBezTo>
                <a:cubicBezTo>
                  <a:pt x="50" y="10"/>
                  <a:pt x="51" y="10"/>
                  <a:pt x="51" y="9"/>
                </a:cubicBezTo>
                <a:cubicBezTo>
                  <a:pt x="51" y="10"/>
                  <a:pt x="47" y="11"/>
                  <a:pt x="47" y="12"/>
                </a:cubicBezTo>
                <a:cubicBezTo>
                  <a:pt x="48" y="12"/>
                  <a:pt x="51" y="12"/>
                  <a:pt x="52" y="11"/>
                </a:cubicBezTo>
                <a:close/>
                <a:moveTo>
                  <a:pt x="51" y="9"/>
                </a:moveTo>
                <a:cubicBezTo>
                  <a:pt x="51" y="9"/>
                  <a:pt x="51" y="9"/>
                  <a:pt x="51" y="9"/>
                </a:cubicBezTo>
                <a:cubicBezTo>
                  <a:pt x="51" y="9"/>
                  <a:pt x="51" y="9"/>
                  <a:pt x="51" y="9"/>
                </a:cubicBezTo>
                <a:cubicBezTo>
                  <a:pt x="51" y="9"/>
                  <a:pt x="51" y="9"/>
                  <a:pt x="51" y="9"/>
                </a:cubicBezTo>
                <a:cubicBezTo>
                  <a:pt x="51" y="9"/>
                  <a:pt x="51" y="9"/>
                  <a:pt x="51" y="10"/>
                </a:cubicBezTo>
                <a:cubicBezTo>
                  <a:pt x="51" y="10"/>
                  <a:pt x="51" y="10"/>
                  <a:pt x="51" y="9"/>
                </a:cubicBezTo>
                <a:close/>
                <a:moveTo>
                  <a:pt x="48" y="13"/>
                </a:moveTo>
                <a:cubicBezTo>
                  <a:pt x="45" y="11"/>
                  <a:pt x="47" y="14"/>
                  <a:pt x="44" y="14"/>
                </a:cubicBezTo>
                <a:cubicBezTo>
                  <a:pt x="45" y="14"/>
                  <a:pt x="46" y="15"/>
                  <a:pt x="46" y="15"/>
                </a:cubicBezTo>
                <a:cubicBezTo>
                  <a:pt x="47" y="15"/>
                  <a:pt x="48" y="13"/>
                  <a:pt x="48" y="13"/>
                </a:cubicBezTo>
                <a:close/>
                <a:moveTo>
                  <a:pt x="54" y="9"/>
                </a:moveTo>
                <a:cubicBezTo>
                  <a:pt x="54" y="9"/>
                  <a:pt x="53" y="9"/>
                  <a:pt x="53" y="9"/>
                </a:cubicBezTo>
                <a:cubicBezTo>
                  <a:pt x="53" y="9"/>
                  <a:pt x="53" y="10"/>
                  <a:pt x="54" y="9"/>
                </a:cubicBezTo>
                <a:close/>
                <a:moveTo>
                  <a:pt x="40" y="5"/>
                </a:moveTo>
                <a:cubicBezTo>
                  <a:pt x="38" y="6"/>
                  <a:pt x="37" y="6"/>
                  <a:pt x="36" y="6"/>
                </a:cubicBezTo>
                <a:cubicBezTo>
                  <a:pt x="35" y="7"/>
                  <a:pt x="34" y="7"/>
                  <a:pt x="34" y="7"/>
                </a:cubicBezTo>
                <a:cubicBezTo>
                  <a:pt x="33" y="7"/>
                  <a:pt x="33" y="8"/>
                  <a:pt x="33" y="8"/>
                </a:cubicBezTo>
                <a:cubicBezTo>
                  <a:pt x="33" y="9"/>
                  <a:pt x="34" y="9"/>
                  <a:pt x="34" y="9"/>
                </a:cubicBezTo>
                <a:cubicBezTo>
                  <a:pt x="37" y="6"/>
                  <a:pt x="37" y="8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5" y="9"/>
                  <a:pt x="36" y="8"/>
                  <a:pt x="37" y="9"/>
                </a:cubicBezTo>
                <a:cubicBezTo>
                  <a:pt x="36" y="10"/>
                  <a:pt x="32" y="13"/>
                  <a:pt x="33" y="14"/>
                </a:cubicBezTo>
                <a:cubicBezTo>
                  <a:pt x="33" y="15"/>
                  <a:pt x="29" y="15"/>
                  <a:pt x="32" y="15"/>
                </a:cubicBezTo>
                <a:cubicBezTo>
                  <a:pt x="31" y="16"/>
                  <a:pt x="26" y="21"/>
                  <a:pt x="27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3" y="26"/>
                  <a:pt x="10" y="39"/>
                  <a:pt x="17" y="43"/>
                </a:cubicBezTo>
                <a:cubicBezTo>
                  <a:pt x="18" y="44"/>
                  <a:pt x="16" y="35"/>
                  <a:pt x="19" y="35"/>
                </a:cubicBezTo>
                <a:cubicBezTo>
                  <a:pt x="19" y="40"/>
                  <a:pt x="17" y="44"/>
                  <a:pt x="17" y="49"/>
                </a:cubicBezTo>
                <a:cubicBezTo>
                  <a:pt x="17" y="55"/>
                  <a:pt x="19" y="53"/>
                  <a:pt x="21" y="55"/>
                </a:cubicBezTo>
                <a:cubicBezTo>
                  <a:pt x="23" y="56"/>
                  <a:pt x="31" y="67"/>
                  <a:pt x="31" y="69"/>
                </a:cubicBezTo>
                <a:cubicBezTo>
                  <a:pt x="32" y="73"/>
                  <a:pt x="27" y="71"/>
                  <a:pt x="28" y="74"/>
                </a:cubicBezTo>
                <a:cubicBezTo>
                  <a:pt x="29" y="80"/>
                  <a:pt x="30" y="85"/>
                  <a:pt x="36" y="90"/>
                </a:cubicBezTo>
                <a:cubicBezTo>
                  <a:pt x="38" y="92"/>
                  <a:pt x="36" y="99"/>
                  <a:pt x="37" y="100"/>
                </a:cubicBezTo>
                <a:cubicBezTo>
                  <a:pt x="37" y="100"/>
                  <a:pt x="36" y="100"/>
                  <a:pt x="36" y="100"/>
                </a:cubicBezTo>
                <a:cubicBezTo>
                  <a:pt x="37" y="101"/>
                  <a:pt x="37" y="101"/>
                  <a:pt x="38" y="102"/>
                </a:cubicBezTo>
                <a:cubicBezTo>
                  <a:pt x="37" y="102"/>
                  <a:pt x="36" y="102"/>
                  <a:pt x="36" y="102"/>
                </a:cubicBezTo>
                <a:cubicBezTo>
                  <a:pt x="38" y="104"/>
                  <a:pt x="40" y="105"/>
                  <a:pt x="43" y="104"/>
                </a:cubicBezTo>
                <a:cubicBezTo>
                  <a:pt x="43" y="104"/>
                  <a:pt x="42" y="104"/>
                  <a:pt x="41" y="103"/>
                </a:cubicBezTo>
                <a:cubicBezTo>
                  <a:pt x="43" y="103"/>
                  <a:pt x="45" y="103"/>
                  <a:pt x="45" y="102"/>
                </a:cubicBezTo>
                <a:cubicBezTo>
                  <a:pt x="45" y="102"/>
                  <a:pt x="49" y="103"/>
                  <a:pt x="48" y="102"/>
                </a:cubicBezTo>
                <a:cubicBezTo>
                  <a:pt x="48" y="101"/>
                  <a:pt x="47" y="101"/>
                  <a:pt x="47" y="101"/>
                </a:cubicBezTo>
                <a:cubicBezTo>
                  <a:pt x="46" y="101"/>
                  <a:pt x="46" y="100"/>
                  <a:pt x="46" y="100"/>
                </a:cubicBezTo>
                <a:cubicBezTo>
                  <a:pt x="46" y="100"/>
                  <a:pt x="46" y="101"/>
                  <a:pt x="47" y="101"/>
                </a:cubicBezTo>
                <a:cubicBezTo>
                  <a:pt x="50" y="101"/>
                  <a:pt x="59" y="97"/>
                  <a:pt x="57" y="97"/>
                </a:cubicBezTo>
                <a:cubicBezTo>
                  <a:pt x="62" y="96"/>
                  <a:pt x="67" y="94"/>
                  <a:pt x="69" y="87"/>
                </a:cubicBezTo>
                <a:cubicBezTo>
                  <a:pt x="71" y="82"/>
                  <a:pt x="62" y="82"/>
                  <a:pt x="61" y="82"/>
                </a:cubicBezTo>
                <a:cubicBezTo>
                  <a:pt x="61" y="82"/>
                  <a:pt x="52" y="79"/>
                  <a:pt x="53" y="79"/>
                </a:cubicBezTo>
                <a:cubicBezTo>
                  <a:pt x="52" y="77"/>
                  <a:pt x="58" y="79"/>
                  <a:pt x="56" y="76"/>
                </a:cubicBezTo>
                <a:cubicBezTo>
                  <a:pt x="53" y="73"/>
                  <a:pt x="50" y="73"/>
                  <a:pt x="48" y="70"/>
                </a:cubicBezTo>
                <a:cubicBezTo>
                  <a:pt x="45" y="67"/>
                  <a:pt x="39" y="68"/>
                  <a:pt x="39" y="67"/>
                </a:cubicBezTo>
                <a:cubicBezTo>
                  <a:pt x="35" y="63"/>
                  <a:pt x="34" y="68"/>
                  <a:pt x="30" y="64"/>
                </a:cubicBezTo>
                <a:cubicBezTo>
                  <a:pt x="29" y="64"/>
                  <a:pt x="30" y="59"/>
                  <a:pt x="29" y="59"/>
                </a:cubicBezTo>
                <a:cubicBezTo>
                  <a:pt x="28" y="60"/>
                  <a:pt x="27" y="60"/>
                  <a:pt x="26" y="60"/>
                </a:cubicBezTo>
                <a:cubicBezTo>
                  <a:pt x="26" y="59"/>
                  <a:pt x="29" y="52"/>
                  <a:pt x="29" y="52"/>
                </a:cubicBezTo>
                <a:cubicBezTo>
                  <a:pt x="26" y="50"/>
                  <a:pt x="24" y="54"/>
                  <a:pt x="23" y="52"/>
                </a:cubicBezTo>
                <a:cubicBezTo>
                  <a:pt x="18" y="43"/>
                  <a:pt x="29" y="45"/>
                  <a:pt x="32" y="44"/>
                </a:cubicBezTo>
                <a:cubicBezTo>
                  <a:pt x="34" y="44"/>
                  <a:pt x="33" y="52"/>
                  <a:pt x="35" y="52"/>
                </a:cubicBezTo>
                <a:cubicBezTo>
                  <a:pt x="37" y="51"/>
                  <a:pt x="39" y="42"/>
                  <a:pt x="41" y="40"/>
                </a:cubicBezTo>
                <a:cubicBezTo>
                  <a:pt x="43" y="42"/>
                  <a:pt x="52" y="34"/>
                  <a:pt x="50" y="40"/>
                </a:cubicBezTo>
                <a:cubicBezTo>
                  <a:pt x="51" y="41"/>
                  <a:pt x="54" y="38"/>
                  <a:pt x="53" y="37"/>
                </a:cubicBezTo>
                <a:cubicBezTo>
                  <a:pt x="53" y="36"/>
                  <a:pt x="53" y="35"/>
                  <a:pt x="52" y="34"/>
                </a:cubicBezTo>
                <a:cubicBezTo>
                  <a:pt x="51" y="34"/>
                  <a:pt x="50" y="34"/>
                  <a:pt x="48" y="34"/>
                </a:cubicBezTo>
                <a:cubicBezTo>
                  <a:pt x="52" y="30"/>
                  <a:pt x="58" y="36"/>
                  <a:pt x="56" y="29"/>
                </a:cubicBezTo>
                <a:cubicBezTo>
                  <a:pt x="56" y="27"/>
                  <a:pt x="52" y="23"/>
                  <a:pt x="51" y="23"/>
                </a:cubicBezTo>
                <a:cubicBezTo>
                  <a:pt x="51" y="23"/>
                  <a:pt x="50" y="24"/>
                  <a:pt x="50" y="24"/>
                </a:cubicBezTo>
                <a:cubicBezTo>
                  <a:pt x="50" y="23"/>
                  <a:pt x="51" y="22"/>
                  <a:pt x="50" y="22"/>
                </a:cubicBezTo>
                <a:cubicBezTo>
                  <a:pt x="48" y="23"/>
                  <a:pt x="46" y="29"/>
                  <a:pt x="44" y="29"/>
                </a:cubicBezTo>
                <a:cubicBezTo>
                  <a:pt x="45" y="29"/>
                  <a:pt x="42" y="24"/>
                  <a:pt x="42" y="23"/>
                </a:cubicBezTo>
                <a:cubicBezTo>
                  <a:pt x="40" y="21"/>
                  <a:pt x="44" y="21"/>
                  <a:pt x="45" y="20"/>
                </a:cubicBezTo>
                <a:cubicBezTo>
                  <a:pt x="46" y="20"/>
                  <a:pt x="48" y="18"/>
                  <a:pt x="49" y="17"/>
                </a:cubicBezTo>
                <a:cubicBezTo>
                  <a:pt x="49" y="17"/>
                  <a:pt x="49" y="17"/>
                  <a:pt x="48" y="17"/>
                </a:cubicBezTo>
                <a:cubicBezTo>
                  <a:pt x="49" y="16"/>
                  <a:pt x="49" y="16"/>
                  <a:pt x="49" y="15"/>
                </a:cubicBezTo>
                <a:cubicBezTo>
                  <a:pt x="48" y="16"/>
                  <a:pt x="43" y="18"/>
                  <a:pt x="45" y="14"/>
                </a:cubicBezTo>
                <a:cubicBezTo>
                  <a:pt x="41" y="15"/>
                  <a:pt x="42" y="14"/>
                  <a:pt x="43" y="12"/>
                </a:cubicBezTo>
                <a:cubicBezTo>
                  <a:pt x="43" y="11"/>
                  <a:pt x="42" y="12"/>
                  <a:pt x="41" y="12"/>
                </a:cubicBezTo>
                <a:cubicBezTo>
                  <a:pt x="45" y="10"/>
                  <a:pt x="45" y="11"/>
                  <a:pt x="42" y="10"/>
                </a:cubicBezTo>
                <a:cubicBezTo>
                  <a:pt x="43" y="10"/>
                  <a:pt x="44" y="10"/>
                  <a:pt x="45" y="9"/>
                </a:cubicBezTo>
                <a:cubicBezTo>
                  <a:pt x="44" y="10"/>
                  <a:pt x="45" y="8"/>
                  <a:pt x="43" y="8"/>
                </a:cubicBezTo>
                <a:cubicBezTo>
                  <a:pt x="44" y="7"/>
                  <a:pt x="46" y="6"/>
                  <a:pt x="47" y="6"/>
                </a:cubicBezTo>
                <a:cubicBezTo>
                  <a:pt x="46" y="6"/>
                  <a:pt x="45" y="5"/>
                  <a:pt x="45" y="5"/>
                </a:cubicBezTo>
                <a:cubicBezTo>
                  <a:pt x="45" y="5"/>
                  <a:pt x="39" y="7"/>
                  <a:pt x="42" y="5"/>
                </a:cubicBezTo>
                <a:cubicBezTo>
                  <a:pt x="41" y="5"/>
                  <a:pt x="39" y="7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0" y="5"/>
                  <a:pt x="40" y="5"/>
                </a:cubicBezTo>
                <a:close/>
                <a:moveTo>
                  <a:pt x="50" y="13"/>
                </a:moveTo>
                <a:cubicBezTo>
                  <a:pt x="49" y="13"/>
                  <a:pt x="48" y="14"/>
                  <a:pt x="48" y="15"/>
                </a:cubicBezTo>
                <a:cubicBezTo>
                  <a:pt x="50" y="15"/>
                  <a:pt x="52" y="13"/>
                  <a:pt x="50" y="13"/>
                </a:cubicBezTo>
                <a:close/>
                <a:moveTo>
                  <a:pt x="111" y="52"/>
                </a:moveTo>
                <a:cubicBezTo>
                  <a:pt x="111" y="52"/>
                  <a:pt x="111" y="52"/>
                  <a:pt x="111" y="53"/>
                </a:cubicBezTo>
                <a:cubicBezTo>
                  <a:pt x="111" y="50"/>
                  <a:pt x="111" y="47"/>
                  <a:pt x="111" y="45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1" y="45"/>
                  <a:pt x="111" y="45"/>
                  <a:pt x="110" y="44"/>
                </a:cubicBezTo>
                <a:cubicBezTo>
                  <a:pt x="110" y="45"/>
                  <a:pt x="111" y="49"/>
                  <a:pt x="111" y="52"/>
                </a:cubicBezTo>
                <a:close/>
                <a:moveTo>
                  <a:pt x="48" y="20"/>
                </a:moveTo>
                <a:cubicBezTo>
                  <a:pt x="46" y="19"/>
                  <a:pt x="46" y="21"/>
                  <a:pt x="46" y="21"/>
                </a:cubicBezTo>
                <a:cubicBezTo>
                  <a:pt x="47" y="21"/>
                  <a:pt x="48" y="22"/>
                  <a:pt x="49" y="20"/>
                </a:cubicBezTo>
                <a:cubicBezTo>
                  <a:pt x="46" y="20"/>
                  <a:pt x="49" y="20"/>
                  <a:pt x="48" y="20"/>
                </a:cubicBezTo>
                <a:close/>
                <a:moveTo>
                  <a:pt x="56" y="22"/>
                </a:moveTo>
                <a:cubicBezTo>
                  <a:pt x="59" y="23"/>
                  <a:pt x="54" y="16"/>
                  <a:pt x="54" y="16"/>
                </a:cubicBezTo>
                <a:cubicBezTo>
                  <a:pt x="55" y="13"/>
                  <a:pt x="50" y="16"/>
                  <a:pt x="50" y="16"/>
                </a:cubicBezTo>
                <a:cubicBezTo>
                  <a:pt x="54" y="16"/>
                  <a:pt x="51" y="18"/>
                  <a:pt x="50" y="19"/>
                </a:cubicBezTo>
                <a:cubicBezTo>
                  <a:pt x="50" y="19"/>
                  <a:pt x="54" y="24"/>
                  <a:pt x="55" y="23"/>
                </a:cubicBezTo>
                <a:cubicBezTo>
                  <a:pt x="55" y="22"/>
                  <a:pt x="55" y="21"/>
                  <a:pt x="55" y="20"/>
                </a:cubicBezTo>
                <a:cubicBezTo>
                  <a:pt x="56" y="20"/>
                  <a:pt x="56" y="22"/>
                  <a:pt x="56" y="22"/>
                </a:cubicBezTo>
                <a:close/>
                <a:moveTo>
                  <a:pt x="53" y="20"/>
                </a:moveTo>
                <a:cubicBezTo>
                  <a:pt x="53" y="20"/>
                  <a:pt x="53" y="20"/>
                  <a:pt x="53" y="20"/>
                </a:cubicBezTo>
                <a:cubicBezTo>
                  <a:pt x="52" y="19"/>
                  <a:pt x="51" y="20"/>
                  <a:pt x="53" y="17"/>
                </a:cubicBezTo>
                <a:cubicBezTo>
                  <a:pt x="53" y="17"/>
                  <a:pt x="53" y="19"/>
                  <a:pt x="53" y="20"/>
                </a:cubicBezTo>
                <a:cubicBezTo>
                  <a:pt x="53" y="20"/>
                  <a:pt x="53" y="20"/>
                  <a:pt x="53" y="20"/>
                </a:cubicBezTo>
                <a:close/>
                <a:moveTo>
                  <a:pt x="70" y="1"/>
                </a:moveTo>
                <a:cubicBezTo>
                  <a:pt x="70" y="1"/>
                  <a:pt x="70" y="1"/>
                  <a:pt x="71" y="1"/>
                </a:cubicBezTo>
                <a:cubicBezTo>
                  <a:pt x="70" y="1"/>
                  <a:pt x="70" y="1"/>
                  <a:pt x="70" y="1"/>
                </a:cubicBezTo>
                <a:close/>
                <a:moveTo>
                  <a:pt x="99" y="88"/>
                </a:moveTo>
                <a:cubicBezTo>
                  <a:pt x="99" y="88"/>
                  <a:pt x="99" y="88"/>
                  <a:pt x="99" y="88"/>
                </a:cubicBezTo>
                <a:close/>
                <a:moveTo>
                  <a:pt x="111" y="60"/>
                </a:moveTo>
                <a:cubicBezTo>
                  <a:pt x="111" y="59"/>
                  <a:pt x="111" y="59"/>
                  <a:pt x="111" y="58"/>
                </a:cubicBezTo>
                <a:cubicBezTo>
                  <a:pt x="111" y="57"/>
                  <a:pt x="111" y="55"/>
                  <a:pt x="111" y="54"/>
                </a:cubicBezTo>
                <a:cubicBezTo>
                  <a:pt x="111" y="53"/>
                  <a:pt x="111" y="53"/>
                  <a:pt x="111" y="52"/>
                </a:cubicBezTo>
                <a:cubicBezTo>
                  <a:pt x="110" y="46"/>
                  <a:pt x="105" y="39"/>
                  <a:pt x="106" y="36"/>
                </a:cubicBezTo>
                <a:cubicBezTo>
                  <a:pt x="107" y="36"/>
                  <a:pt x="110" y="42"/>
                  <a:pt x="110" y="44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10" y="43"/>
                  <a:pt x="110" y="43"/>
                  <a:pt x="110" y="42"/>
                </a:cubicBezTo>
                <a:cubicBezTo>
                  <a:pt x="109" y="39"/>
                  <a:pt x="108" y="36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5" y="30"/>
                  <a:pt x="103" y="26"/>
                  <a:pt x="101" y="22"/>
                </a:cubicBezTo>
                <a:cubicBezTo>
                  <a:pt x="99" y="19"/>
                  <a:pt x="96" y="16"/>
                  <a:pt x="93" y="14"/>
                </a:cubicBezTo>
                <a:cubicBezTo>
                  <a:pt x="92" y="13"/>
                  <a:pt x="92" y="12"/>
                  <a:pt x="91" y="11"/>
                </a:cubicBezTo>
                <a:cubicBezTo>
                  <a:pt x="91" y="11"/>
                  <a:pt x="91" y="11"/>
                  <a:pt x="91" y="11"/>
                </a:cubicBezTo>
                <a:cubicBezTo>
                  <a:pt x="91" y="11"/>
                  <a:pt x="90" y="11"/>
                  <a:pt x="90" y="11"/>
                </a:cubicBezTo>
                <a:cubicBezTo>
                  <a:pt x="90" y="11"/>
                  <a:pt x="90" y="10"/>
                  <a:pt x="89" y="10"/>
                </a:cubicBezTo>
                <a:cubicBezTo>
                  <a:pt x="89" y="10"/>
                  <a:pt x="88" y="9"/>
                  <a:pt x="87" y="9"/>
                </a:cubicBezTo>
                <a:cubicBezTo>
                  <a:pt x="87" y="9"/>
                  <a:pt x="87" y="9"/>
                  <a:pt x="87" y="8"/>
                </a:cubicBezTo>
                <a:cubicBezTo>
                  <a:pt x="87" y="8"/>
                  <a:pt x="87" y="8"/>
                  <a:pt x="87" y="8"/>
                </a:cubicBezTo>
                <a:cubicBezTo>
                  <a:pt x="85" y="7"/>
                  <a:pt x="83" y="6"/>
                  <a:pt x="80" y="5"/>
                </a:cubicBezTo>
                <a:cubicBezTo>
                  <a:pt x="81" y="5"/>
                  <a:pt x="81" y="5"/>
                  <a:pt x="81" y="5"/>
                </a:cubicBezTo>
                <a:cubicBezTo>
                  <a:pt x="78" y="4"/>
                  <a:pt x="75" y="3"/>
                  <a:pt x="72" y="2"/>
                </a:cubicBezTo>
                <a:cubicBezTo>
                  <a:pt x="74" y="2"/>
                  <a:pt x="75" y="3"/>
                  <a:pt x="77" y="4"/>
                </a:cubicBezTo>
                <a:cubicBezTo>
                  <a:pt x="71" y="1"/>
                  <a:pt x="65" y="0"/>
                  <a:pt x="58" y="0"/>
                </a:cubicBezTo>
                <a:cubicBezTo>
                  <a:pt x="59" y="0"/>
                  <a:pt x="60" y="0"/>
                  <a:pt x="58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5" y="0"/>
                  <a:pt x="53" y="0"/>
                  <a:pt x="52" y="0"/>
                </a:cubicBezTo>
                <a:cubicBezTo>
                  <a:pt x="52" y="0"/>
                  <a:pt x="49" y="0"/>
                  <a:pt x="48" y="1"/>
                </a:cubicBezTo>
                <a:cubicBezTo>
                  <a:pt x="48" y="1"/>
                  <a:pt x="44" y="1"/>
                  <a:pt x="45" y="2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2"/>
                  <a:pt x="45" y="2"/>
                  <a:pt x="45" y="2"/>
                </a:cubicBezTo>
                <a:cubicBezTo>
                  <a:pt x="44" y="1"/>
                  <a:pt x="46" y="1"/>
                  <a:pt x="47" y="1"/>
                </a:cubicBezTo>
                <a:cubicBezTo>
                  <a:pt x="47" y="1"/>
                  <a:pt x="48" y="1"/>
                  <a:pt x="48" y="1"/>
                </a:cubicBezTo>
                <a:cubicBezTo>
                  <a:pt x="48" y="1"/>
                  <a:pt x="48" y="1"/>
                  <a:pt x="47" y="1"/>
                </a:cubicBezTo>
                <a:cubicBezTo>
                  <a:pt x="47" y="1"/>
                  <a:pt x="47" y="1"/>
                  <a:pt x="47" y="1"/>
                </a:cubicBezTo>
                <a:cubicBezTo>
                  <a:pt x="47" y="1"/>
                  <a:pt x="47" y="1"/>
                  <a:pt x="47" y="1"/>
                </a:cubicBezTo>
                <a:cubicBezTo>
                  <a:pt x="47" y="1"/>
                  <a:pt x="47" y="1"/>
                  <a:pt x="47" y="1"/>
                </a:cubicBezTo>
                <a:cubicBezTo>
                  <a:pt x="48" y="1"/>
                  <a:pt x="52" y="0"/>
                  <a:pt x="52" y="0"/>
                </a:cubicBezTo>
                <a:cubicBezTo>
                  <a:pt x="52" y="0"/>
                  <a:pt x="52" y="0"/>
                  <a:pt x="51" y="0"/>
                </a:cubicBezTo>
                <a:cubicBezTo>
                  <a:pt x="31" y="1"/>
                  <a:pt x="17" y="13"/>
                  <a:pt x="10" y="28"/>
                </a:cubicBezTo>
                <a:cubicBezTo>
                  <a:pt x="15" y="18"/>
                  <a:pt x="24" y="11"/>
                  <a:pt x="33" y="7"/>
                </a:cubicBezTo>
                <a:cubicBezTo>
                  <a:pt x="33" y="7"/>
                  <a:pt x="34" y="7"/>
                  <a:pt x="34" y="7"/>
                </a:cubicBezTo>
                <a:cubicBezTo>
                  <a:pt x="34" y="6"/>
                  <a:pt x="35" y="6"/>
                  <a:pt x="36" y="6"/>
                </a:cubicBezTo>
                <a:cubicBezTo>
                  <a:pt x="37" y="6"/>
                  <a:pt x="39" y="5"/>
                  <a:pt x="40" y="5"/>
                </a:cubicBezTo>
                <a:cubicBezTo>
                  <a:pt x="40" y="5"/>
                  <a:pt x="40" y="5"/>
                  <a:pt x="39" y="5"/>
                </a:cubicBezTo>
                <a:cubicBezTo>
                  <a:pt x="45" y="4"/>
                  <a:pt x="51" y="4"/>
                  <a:pt x="57" y="5"/>
                </a:cubicBezTo>
                <a:cubicBezTo>
                  <a:pt x="47" y="3"/>
                  <a:pt x="36" y="4"/>
                  <a:pt x="27" y="10"/>
                </a:cubicBezTo>
                <a:cubicBezTo>
                  <a:pt x="25" y="11"/>
                  <a:pt x="24" y="12"/>
                  <a:pt x="22" y="13"/>
                </a:cubicBezTo>
                <a:cubicBezTo>
                  <a:pt x="24" y="12"/>
                  <a:pt x="25" y="11"/>
                  <a:pt x="27" y="10"/>
                </a:cubicBezTo>
                <a:cubicBezTo>
                  <a:pt x="33" y="6"/>
                  <a:pt x="39" y="3"/>
                  <a:pt x="46" y="2"/>
                </a:cubicBezTo>
                <a:cubicBezTo>
                  <a:pt x="46" y="2"/>
                  <a:pt x="46" y="2"/>
                  <a:pt x="45" y="2"/>
                </a:cubicBezTo>
                <a:cubicBezTo>
                  <a:pt x="46" y="2"/>
                  <a:pt x="47" y="2"/>
                  <a:pt x="48" y="2"/>
                </a:cubicBezTo>
                <a:cubicBezTo>
                  <a:pt x="46" y="2"/>
                  <a:pt x="44" y="2"/>
                  <a:pt x="42" y="3"/>
                </a:cubicBezTo>
                <a:cubicBezTo>
                  <a:pt x="45" y="5"/>
                  <a:pt x="50" y="1"/>
                  <a:pt x="53" y="1"/>
                </a:cubicBezTo>
                <a:cubicBezTo>
                  <a:pt x="56" y="0"/>
                  <a:pt x="61" y="2"/>
                  <a:pt x="61" y="2"/>
                </a:cubicBezTo>
                <a:cubicBezTo>
                  <a:pt x="61" y="2"/>
                  <a:pt x="61" y="1"/>
                  <a:pt x="61" y="1"/>
                </a:cubicBezTo>
                <a:cubicBezTo>
                  <a:pt x="63" y="0"/>
                  <a:pt x="68" y="2"/>
                  <a:pt x="71" y="3"/>
                </a:cubicBezTo>
                <a:cubicBezTo>
                  <a:pt x="67" y="4"/>
                  <a:pt x="68" y="2"/>
                  <a:pt x="66" y="4"/>
                </a:cubicBezTo>
                <a:cubicBezTo>
                  <a:pt x="69" y="4"/>
                  <a:pt x="74" y="4"/>
                  <a:pt x="77" y="5"/>
                </a:cubicBezTo>
                <a:cubicBezTo>
                  <a:pt x="74" y="6"/>
                  <a:pt x="77" y="5"/>
                  <a:pt x="75" y="6"/>
                </a:cubicBezTo>
                <a:cubicBezTo>
                  <a:pt x="77" y="6"/>
                  <a:pt x="77" y="6"/>
                  <a:pt x="76" y="6"/>
                </a:cubicBezTo>
                <a:cubicBezTo>
                  <a:pt x="78" y="7"/>
                  <a:pt x="79" y="6"/>
                  <a:pt x="81" y="7"/>
                </a:cubicBezTo>
                <a:cubicBezTo>
                  <a:pt x="80" y="7"/>
                  <a:pt x="78" y="7"/>
                  <a:pt x="77" y="7"/>
                </a:cubicBezTo>
                <a:cubicBezTo>
                  <a:pt x="79" y="7"/>
                  <a:pt x="87" y="13"/>
                  <a:pt x="81" y="11"/>
                </a:cubicBezTo>
                <a:cubicBezTo>
                  <a:pt x="81" y="11"/>
                  <a:pt x="82" y="12"/>
                  <a:pt x="83" y="12"/>
                </a:cubicBezTo>
                <a:cubicBezTo>
                  <a:pt x="83" y="12"/>
                  <a:pt x="84" y="13"/>
                  <a:pt x="84" y="13"/>
                </a:cubicBezTo>
                <a:cubicBezTo>
                  <a:pt x="85" y="14"/>
                  <a:pt x="86" y="14"/>
                  <a:pt x="86" y="14"/>
                </a:cubicBezTo>
                <a:cubicBezTo>
                  <a:pt x="84" y="14"/>
                  <a:pt x="85" y="14"/>
                  <a:pt x="87" y="15"/>
                </a:cubicBezTo>
                <a:cubicBezTo>
                  <a:pt x="86" y="15"/>
                  <a:pt x="85" y="15"/>
                  <a:pt x="84" y="15"/>
                </a:cubicBezTo>
                <a:cubicBezTo>
                  <a:pt x="84" y="15"/>
                  <a:pt x="84" y="14"/>
                  <a:pt x="83" y="14"/>
                </a:cubicBezTo>
                <a:cubicBezTo>
                  <a:pt x="85" y="14"/>
                  <a:pt x="82" y="13"/>
                  <a:pt x="85" y="14"/>
                </a:cubicBezTo>
                <a:cubicBezTo>
                  <a:pt x="84" y="13"/>
                  <a:pt x="84" y="13"/>
                  <a:pt x="84" y="13"/>
                </a:cubicBezTo>
                <a:cubicBezTo>
                  <a:pt x="84" y="13"/>
                  <a:pt x="83" y="13"/>
                  <a:pt x="83" y="12"/>
                </a:cubicBezTo>
                <a:cubicBezTo>
                  <a:pt x="81" y="12"/>
                  <a:pt x="79" y="13"/>
                  <a:pt x="79" y="13"/>
                </a:cubicBezTo>
                <a:cubicBezTo>
                  <a:pt x="78" y="15"/>
                  <a:pt x="84" y="23"/>
                  <a:pt x="85" y="25"/>
                </a:cubicBezTo>
                <a:cubicBezTo>
                  <a:pt x="86" y="24"/>
                  <a:pt x="86" y="23"/>
                  <a:pt x="86" y="23"/>
                </a:cubicBezTo>
                <a:cubicBezTo>
                  <a:pt x="88" y="23"/>
                  <a:pt x="89" y="24"/>
                  <a:pt x="89" y="24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24"/>
                  <a:pt x="83" y="16"/>
                  <a:pt x="83" y="17"/>
                </a:cubicBezTo>
                <a:cubicBezTo>
                  <a:pt x="84" y="16"/>
                  <a:pt x="86" y="20"/>
                  <a:pt x="87" y="20"/>
                </a:cubicBezTo>
                <a:cubicBezTo>
                  <a:pt x="88" y="19"/>
                  <a:pt x="88" y="19"/>
                  <a:pt x="87" y="18"/>
                </a:cubicBezTo>
                <a:cubicBezTo>
                  <a:pt x="88" y="18"/>
                  <a:pt x="88" y="18"/>
                  <a:pt x="88" y="17"/>
                </a:cubicBezTo>
                <a:cubicBezTo>
                  <a:pt x="90" y="18"/>
                  <a:pt x="90" y="24"/>
                  <a:pt x="91" y="26"/>
                </a:cubicBezTo>
                <a:cubicBezTo>
                  <a:pt x="90" y="26"/>
                  <a:pt x="88" y="25"/>
                  <a:pt x="86" y="24"/>
                </a:cubicBezTo>
                <a:cubicBezTo>
                  <a:pt x="87" y="26"/>
                  <a:pt x="89" y="33"/>
                  <a:pt x="86" y="34"/>
                </a:cubicBezTo>
                <a:cubicBezTo>
                  <a:pt x="89" y="37"/>
                  <a:pt x="85" y="41"/>
                  <a:pt x="88" y="43"/>
                </a:cubicBezTo>
                <a:cubicBezTo>
                  <a:pt x="92" y="46"/>
                  <a:pt x="91" y="38"/>
                  <a:pt x="91" y="38"/>
                </a:cubicBezTo>
                <a:cubicBezTo>
                  <a:pt x="91" y="38"/>
                  <a:pt x="92" y="38"/>
                  <a:pt x="92" y="38"/>
                </a:cubicBezTo>
                <a:cubicBezTo>
                  <a:pt x="92" y="37"/>
                  <a:pt x="92" y="37"/>
                  <a:pt x="92" y="36"/>
                </a:cubicBezTo>
                <a:cubicBezTo>
                  <a:pt x="95" y="37"/>
                  <a:pt x="95" y="35"/>
                  <a:pt x="99" y="38"/>
                </a:cubicBezTo>
                <a:cubicBezTo>
                  <a:pt x="101" y="36"/>
                  <a:pt x="94" y="32"/>
                  <a:pt x="95" y="32"/>
                </a:cubicBezTo>
                <a:cubicBezTo>
                  <a:pt x="97" y="31"/>
                  <a:pt x="99" y="36"/>
                  <a:pt x="101" y="36"/>
                </a:cubicBezTo>
                <a:cubicBezTo>
                  <a:pt x="101" y="36"/>
                  <a:pt x="99" y="28"/>
                  <a:pt x="97" y="26"/>
                </a:cubicBezTo>
                <a:cubicBezTo>
                  <a:pt x="97" y="26"/>
                  <a:pt x="97" y="26"/>
                  <a:pt x="97" y="26"/>
                </a:cubicBezTo>
                <a:cubicBezTo>
                  <a:pt x="97" y="26"/>
                  <a:pt x="97" y="26"/>
                  <a:pt x="97" y="26"/>
                </a:cubicBezTo>
                <a:cubicBezTo>
                  <a:pt x="98" y="27"/>
                  <a:pt x="100" y="28"/>
                  <a:pt x="100" y="27"/>
                </a:cubicBezTo>
                <a:cubicBezTo>
                  <a:pt x="99" y="26"/>
                  <a:pt x="98" y="25"/>
                  <a:pt x="98" y="25"/>
                </a:cubicBezTo>
                <a:cubicBezTo>
                  <a:pt x="105" y="25"/>
                  <a:pt x="97" y="33"/>
                  <a:pt x="102" y="34"/>
                </a:cubicBezTo>
                <a:cubicBezTo>
                  <a:pt x="102" y="34"/>
                  <a:pt x="102" y="31"/>
                  <a:pt x="104" y="33"/>
                </a:cubicBezTo>
                <a:cubicBezTo>
                  <a:pt x="103" y="32"/>
                  <a:pt x="103" y="31"/>
                  <a:pt x="103" y="30"/>
                </a:cubicBezTo>
                <a:cubicBezTo>
                  <a:pt x="107" y="34"/>
                  <a:pt x="103" y="39"/>
                  <a:pt x="102" y="41"/>
                </a:cubicBezTo>
                <a:cubicBezTo>
                  <a:pt x="103" y="40"/>
                  <a:pt x="98" y="42"/>
                  <a:pt x="99" y="42"/>
                </a:cubicBezTo>
                <a:cubicBezTo>
                  <a:pt x="98" y="42"/>
                  <a:pt x="97" y="38"/>
                  <a:pt x="96" y="39"/>
                </a:cubicBezTo>
                <a:cubicBezTo>
                  <a:pt x="94" y="40"/>
                  <a:pt x="91" y="42"/>
                  <a:pt x="90" y="45"/>
                </a:cubicBezTo>
                <a:cubicBezTo>
                  <a:pt x="87" y="51"/>
                  <a:pt x="87" y="56"/>
                  <a:pt x="86" y="63"/>
                </a:cubicBezTo>
                <a:cubicBezTo>
                  <a:pt x="86" y="69"/>
                  <a:pt x="84" y="66"/>
                  <a:pt x="88" y="70"/>
                </a:cubicBezTo>
                <a:cubicBezTo>
                  <a:pt x="90" y="71"/>
                  <a:pt x="91" y="73"/>
                  <a:pt x="94" y="73"/>
                </a:cubicBezTo>
                <a:cubicBezTo>
                  <a:pt x="97" y="72"/>
                  <a:pt x="99" y="67"/>
                  <a:pt x="103" y="69"/>
                </a:cubicBezTo>
                <a:cubicBezTo>
                  <a:pt x="105" y="75"/>
                  <a:pt x="104" y="81"/>
                  <a:pt x="101" y="86"/>
                </a:cubicBezTo>
                <a:cubicBezTo>
                  <a:pt x="105" y="80"/>
                  <a:pt x="108" y="74"/>
                  <a:pt x="110" y="68"/>
                </a:cubicBezTo>
                <a:cubicBezTo>
                  <a:pt x="110" y="67"/>
                  <a:pt x="110" y="67"/>
                  <a:pt x="110" y="66"/>
                </a:cubicBezTo>
                <a:cubicBezTo>
                  <a:pt x="110" y="66"/>
                  <a:pt x="110" y="65"/>
                  <a:pt x="110" y="65"/>
                </a:cubicBezTo>
                <a:cubicBezTo>
                  <a:pt x="110" y="65"/>
                  <a:pt x="110" y="65"/>
                  <a:pt x="110" y="64"/>
                </a:cubicBezTo>
                <a:cubicBezTo>
                  <a:pt x="110" y="64"/>
                  <a:pt x="110" y="64"/>
                  <a:pt x="110" y="65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1" y="63"/>
                  <a:pt x="111" y="61"/>
                  <a:pt x="111" y="60"/>
                </a:cubicBezTo>
                <a:cubicBezTo>
                  <a:pt x="111" y="60"/>
                  <a:pt x="111" y="61"/>
                  <a:pt x="111" y="61"/>
                </a:cubicBezTo>
                <a:cubicBezTo>
                  <a:pt x="111" y="61"/>
                  <a:pt x="111" y="60"/>
                  <a:pt x="111" y="60"/>
                </a:cubicBezTo>
                <a:close/>
                <a:moveTo>
                  <a:pt x="78" y="4"/>
                </a:moveTo>
                <a:cubicBezTo>
                  <a:pt x="79" y="4"/>
                  <a:pt x="79" y="4"/>
                  <a:pt x="80" y="5"/>
                </a:cubicBezTo>
                <a:cubicBezTo>
                  <a:pt x="79" y="4"/>
                  <a:pt x="79" y="4"/>
                  <a:pt x="78" y="4"/>
                </a:cubicBezTo>
                <a:close/>
                <a:moveTo>
                  <a:pt x="90" y="11"/>
                </a:moveTo>
                <a:cubicBezTo>
                  <a:pt x="90" y="11"/>
                  <a:pt x="91" y="11"/>
                  <a:pt x="91" y="11"/>
                </a:cubicBezTo>
                <a:cubicBezTo>
                  <a:pt x="91" y="11"/>
                  <a:pt x="91" y="11"/>
                  <a:pt x="90" y="11"/>
                </a:cubicBezTo>
                <a:close/>
                <a:moveTo>
                  <a:pt x="97" y="19"/>
                </a:moveTo>
                <a:cubicBezTo>
                  <a:pt x="98" y="19"/>
                  <a:pt x="102" y="24"/>
                  <a:pt x="103" y="25"/>
                </a:cubicBezTo>
                <a:cubicBezTo>
                  <a:pt x="101" y="25"/>
                  <a:pt x="98" y="20"/>
                  <a:pt x="97" y="19"/>
                </a:cubicBezTo>
                <a:close/>
                <a:moveTo>
                  <a:pt x="105" y="79"/>
                </a:moveTo>
                <a:cubicBezTo>
                  <a:pt x="105" y="79"/>
                  <a:pt x="105" y="79"/>
                  <a:pt x="105" y="79"/>
                </a:cubicBezTo>
                <a:cubicBezTo>
                  <a:pt x="105" y="79"/>
                  <a:pt x="105" y="79"/>
                  <a:pt x="105" y="79"/>
                </a:cubicBezTo>
                <a:close/>
                <a:moveTo>
                  <a:pt x="111" y="61"/>
                </a:moveTo>
                <a:cubicBezTo>
                  <a:pt x="111" y="61"/>
                  <a:pt x="111" y="61"/>
                  <a:pt x="111" y="61"/>
                </a:cubicBezTo>
                <a:cubicBezTo>
                  <a:pt x="111" y="61"/>
                  <a:pt x="111" y="61"/>
                  <a:pt x="111" y="61"/>
                </a:cubicBezTo>
                <a:close/>
                <a:moveTo>
                  <a:pt x="66" y="0"/>
                </a:moveTo>
                <a:cubicBezTo>
                  <a:pt x="66" y="0"/>
                  <a:pt x="66" y="0"/>
                  <a:pt x="66" y="0"/>
                </a:cubicBezTo>
                <a:close/>
                <a:moveTo>
                  <a:pt x="111" y="60"/>
                </a:moveTo>
                <a:cubicBezTo>
                  <a:pt x="111" y="58"/>
                  <a:pt x="111" y="56"/>
                  <a:pt x="111" y="54"/>
                </a:cubicBezTo>
                <a:cubicBezTo>
                  <a:pt x="111" y="56"/>
                  <a:pt x="111" y="58"/>
                  <a:pt x="111" y="60"/>
                </a:cubicBezTo>
                <a:close/>
                <a:moveTo>
                  <a:pt x="95" y="15"/>
                </a:moveTo>
                <a:cubicBezTo>
                  <a:pt x="95" y="15"/>
                  <a:pt x="95" y="15"/>
                  <a:pt x="95" y="15"/>
                </a:cubicBezTo>
                <a:close/>
                <a:moveTo>
                  <a:pt x="99" y="20"/>
                </a:moveTo>
                <a:cubicBezTo>
                  <a:pt x="99" y="20"/>
                  <a:pt x="99" y="20"/>
                  <a:pt x="99" y="20"/>
                </a:cubicBezTo>
                <a:close/>
                <a:moveTo>
                  <a:pt x="111" y="54"/>
                </a:moveTo>
                <a:cubicBezTo>
                  <a:pt x="111" y="55"/>
                  <a:pt x="111" y="55"/>
                  <a:pt x="111" y="55"/>
                </a:cubicBezTo>
                <a:cubicBezTo>
                  <a:pt x="111" y="55"/>
                  <a:pt x="111" y="55"/>
                  <a:pt x="111" y="54"/>
                </a:cubicBezTo>
                <a:close/>
                <a:moveTo>
                  <a:pt x="51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1" y="0"/>
                  <a:pt x="51" y="0"/>
                </a:cubicBezTo>
                <a:close/>
                <a:moveTo>
                  <a:pt x="56" y="0"/>
                </a:moveTo>
                <a:cubicBezTo>
                  <a:pt x="56" y="0"/>
                  <a:pt x="57" y="0"/>
                  <a:pt x="57" y="0"/>
                </a:cubicBezTo>
                <a:cubicBezTo>
                  <a:pt x="56" y="0"/>
                  <a:pt x="56" y="0"/>
                  <a:pt x="56" y="0"/>
                </a:cubicBezTo>
                <a:close/>
                <a:moveTo>
                  <a:pt x="74" y="11"/>
                </a:moveTo>
                <a:cubicBezTo>
                  <a:pt x="75" y="12"/>
                  <a:pt x="76" y="12"/>
                  <a:pt x="76" y="12"/>
                </a:cubicBezTo>
                <a:cubicBezTo>
                  <a:pt x="76" y="12"/>
                  <a:pt x="75" y="11"/>
                  <a:pt x="74" y="11"/>
                </a:cubicBezTo>
                <a:close/>
                <a:moveTo>
                  <a:pt x="74" y="25"/>
                </a:moveTo>
                <a:cubicBezTo>
                  <a:pt x="78" y="22"/>
                  <a:pt x="73" y="22"/>
                  <a:pt x="73" y="22"/>
                </a:cubicBezTo>
                <a:cubicBezTo>
                  <a:pt x="72" y="22"/>
                  <a:pt x="72" y="22"/>
                  <a:pt x="71" y="22"/>
                </a:cubicBezTo>
                <a:cubicBezTo>
                  <a:pt x="71" y="23"/>
                  <a:pt x="74" y="25"/>
                  <a:pt x="74" y="25"/>
                </a:cubicBezTo>
                <a:close/>
                <a:moveTo>
                  <a:pt x="87" y="31"/>
                </a:moveTo>
                <a:cubicBezTo>
                  <a:pt x="88" y="29"/>
                  <a:pt x="81" y="26"/>
                  <a:pt x="81" y="25"/>
                </a:cubicBezTo>
                <a:cubicBezTo>
                  <a:pt x="81" y="26"/>
                  <a:pt x="82" y="28"/>
                  <a:pt x="82" y="28"/>
                </a:cubicBezTo>
                <a:cubicBezTo>
                  <a:pt x="84" y="26"/>
                  <a:pt x="85" y="33"/>
                  <a:pt x="87" y="31"/>
                </a:cubicBezTo>
                <a:close/>
                <a:moveTo>
                  <a:pt x="82" y="29"/>
                </a:moveTo>
                <a:cubicBezTo>
                  <a:pt x="82" y="30"/>
                  <a:pt x="82" y="33"/>
                  <a:pt x="84" y="33"/>
                </a:cubicBezTo>
                <a:cubicBezTo>
                  <a:pt x="86" y="33"/>
                  <a:pt x="82" y="28"/>
                  <a:pt x="82" y="29"/>
                </a:cubicBezTo>
                <a:close/>
                <a:moveTo>
                  <a:pt x="80" y="22"/>
                </a:moveTo>
                <a:cubicBezTo>
                  <a:pt x="80" y="23"/>
                  <a:pt x="81" y="24"/>
                  <a:pt x="82" y="24"/>
                </a:cubicBezTo>
                <a:cubicBezTo>
                  <a:pt x="82" y="23"/>
                  <a:pt x="81" y="22"/>
                  <a:pt x="80" y="22"/>
                </a:cubicBezTo>
                <a:close/>
                <a:moveTo>
                  <a:pt x="110" y="65"/>
                </a:moveTo>
                <a:cubicBezTo>
                  <a:pt x="110" y="65"/>
                  <a:pt x="110" y="65"/>
                  <a:pt x="110" y="65"/>
                </a:cubicBezTo>
                <a:close/>
                <a:moveTo>
                  <a:pt x="49" y="106"/>
                </a:moveTo>
                <a:cubicBezTo>
                  <a:pt x="48" y="106"/>
                  <a:pt x="47" y="106"/>
                  <a:pt x="46" y="106"/>
                </a:cubicBezTo>
                <a:cubicBezTo>
                  <a:pt x="45" y="105"/>
                  <a:pt x="49" y="107"/>
                  <a:pt x="49" y="106"/>
                </a:cubicBezTo>
                <a:close/>
                <a:moveTo>
                  <a:pt x="44" y="106"/>
                </a:moveTo>
                <a:cubicBezTo>
                  <a:pt x="43" y="106"/>
                  <a:pt x="42" y="105"/>
                  <a:pt x="43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lose/>
                <a:moveTo>
                  <a:pt x="21" y="71"/>
                </a:moveTo>
                <a:cubicBezTo>
                  <a:pt x="22" y="71"/>
                  <a:pt x="22" y="69"/>
                  <a:pt x="22" y="69"/>
                </a:cubicBezTo>
                <a:cubicBezTo>
                  <a:pt x="21" y="69"/>
                  <a:pt x="21" y="69"/>
                  <a:pt x="20" y="68"/>
                </a:cubicBezTo>
                <a:cubicBezTo>
                  <a:pt x="20" y="68"/>
                  <a:pt x="20" y="71"/>
                  <a:pt x="21" y="71"/>
                </a:cubicBezTo>
                <a:close/>
                <a:moveTo>
                  <a:pt x="72" y="7"/>
                </a:moveTo>
                <a:cubicBezTo>
                  <a:pt x="74" y="7"/>
                  <a:pt x="73" y="7"/>
                  <a:pt x="70" y="7"/>
                </a:cubicBezTo>
                <a:cubicBezTo>
                  <a:pt x="71" y="7"/>
                  <a:pt x="72" y="7"/>
                  <a:pt x="72" y="7"/>
                </a:cubicBezTo>
                <a:close/>
                <a:moveTo>
                  <a:pt x="46" y="64"/>
                </a:moveTo>
                <a:cubicBezTo>
                  <a:pt x="46" y="64"/>
                  <a:pt x="48" y="65"/>
                  <a:pt x="48" y="65"/>
                </a:cubicBezTo>
                <a:cubicBezTo>
                  <a:pt x="50" y="65"/>
                  <a:pt x="47" y="63"/>
                  <a:pt x="46" y="64"/>
                </a:cubicBezTo>
                <a:close/>
                <a:moveTo>
                  <a:pt x="74" y="8"/>
                </a:moveTo>
                <a:cubicBezTo>
                  <a:pt x="72" y="8"/>
                  <a:pt x="71" y="8"/>
                  <a:pt x="69" y="8"/>
                </a:cubicBezTo>
                <a:cubicBezTo>
                  <a:pt x="70" y="8"/>
                  <a:pt x="70" y="8"/>
                  <a:pt x="71" y="8"/>
                </a:cubicBezTo>
                <a:cubicBezTo>
                  <a:pt x="70" y="8"/>
                  <a:pt x="69" y="8"/>
                  <a:pt x="68" y="8"/>
                </a:cubicBezTo>
                <a:cubicBezTo>
                  <a:pt x="69" y="8"/>
                  <a:pt x="73" y="9"/>
                  <a:pt x="74" y="8"/>
                </a:cubicBezTo>
                <a:close/>
                <a:moveTo>
                  <a:pt x="72" y="6"/>
                </a:moveTo>
                <a:cubicBezTo>
                  <a:pt x="75" y="8"/>
                  <a:pt x="78" y="9"/>
                  <a:pt x="81" y="10"/>
                </a:cubicBezTo>
                <a:cubicBezTo>
                  <a:pt x="79" y="9"/>
                  <a:pt x="74" y="5"/>
                  <a:pt x="72" y="6"/>
                </a:cubicBezTo>
                <a:close/>
                <a:moveTo>
                  <a:pt x="37" y="57"/>
                </a:moveTo>
                <a:cubicBezTo>
                  <a:pt x="40" y="56"/>
                  <a:pt x="28" y="50"/>
                  <a:pt x="31" y="53"/>
                </a:cubicBezTo>
                <a:cubicBezTo>
                  <a:pt x="32" y="54"/>
                  <a:pt x="35" y="58"/>
                  <a:pt x="37" y="57"/>
                </a:cubicBezTo>
                <a:close/>
                <a:moveTo>
                  <a:pt x="49" y="107"/>
                </a:moveTo>
                <a:cubicBezTo>
                  <a:pt x="50" y="107"/>
                  <a:pt x="47" y="106"/>
                  <a:pt x="47" y="106"/>
                </a:cubicBezTo>
                <a:cubicBezTo>
                  <a:pt x="47" y="107"/>
                  <a:pt x="48" y="107"/>
                  <a:pt x="48" y="107"/>
                </a:cubicBezTo>
                <a:cubicBezTo>
                  <a:pt x="47" y="107"/>
                  <a:pt x="47" y="107"/>
                  <a:pt x="47" y="106"/>
                </a:cubicBezTo>
                <a:cubicBezTo>
                  <a:pt x="45" y="106"/>
                  <a:pt x="44" y="106"/>
                  <a:pt x="42" y="105"/>
                </a:cubicBezTo>
                <a:cubicBezTo>
                  <a:pt x="42" y="105"/>
                  <a:pt x="43" y="106"/>
                  <a:pt x="44" y="106"/>
                </a:cubicBezTo>
                <a:cubicBezTo>
                  <a:pt x="56" y="109"/>
                  <a:pt x="68" y="108"/>
                  <a:pt x="78" y="103"/>
                </a:cubicBezTo>
                <a:cubicBezTo>
                  <a:pt x="68" y="107"/>
                  <a:pt x="57" y="108"/>
                  <a:pt x="49" y="107"/>
                </a:cubicBezTo>
                <a:close/>
                <a:moveTo>
                  <a:pt x="47" y="67"/>
                </a:moveTo>
                <a:cubicBezTo>
                  <a:pt x="49" y="66"/>
                  <a:pt x="45" y="66"/>
                  <a:pt x="47" y="67"/>
                </a:cubicBezTo>
                <a:close/>
                <a:moveTo>
                  <a:pt x="58" y="9"/>
                </a:moveTo>
                <a:cubicBezTo>
                  <a:pt x="58" y="9"/>
                  <a:pt x="58" y="9"/>
                  <a:pt x="59" y="9"/>
                </a:cubicBezTo>
                <a:cubicBezTo>
                  <a:pt x="58" y="9"/>
                  <a:pt x="58" y="9"/>
                  <a:pt x="58" y="9"/>
                </a:cubicBezTo>
                <a:close/>
                <a:moveTo>
                  <a:pt x="23" y="95"/>
                </a:moveTo>
                <a:cubicBezTo>
                  <a:pt x="5" y="78"/>
                  <a:pt x="0" y="49"/>
                  <a:pt x="10" y="28"/>
                </a:cubicBezTo>
                <a:cubicBezTo>
                  <a:pt x="8" y="33"/>
                  <a:pt x="6" y="38"/>
                  <a:pt x="5" y="44"/>
                </a:cubicBezTo>
                <a:cubicBezTo>
                  <a:pt x="1" y="63"/>
                  <a:pt x="8" y="82"/>
                  <a:pt x="23" y="95"/>
                </a:cubicBezTo>
                <a:close/>
                <a:moveTo>
                  <a:pt x="54" y="9"/>
                </a:moveTo>
                <a:cubicBezTo>
                  <a:pt x="53" y="9"/>
                  <a:pt x="53" y="9"/>
                  <a:pt x="54" y="9"/>
                </a:cubicBezTo>
                <a:close/>
                <a:moveTo>
                  <a:pt x="43" y="59"/>
                </a:moveTo>
                <a:cubicBezTo>
                  <a:pt x="42" y="58"/>
                  <a:pt x="37" y="57"/>
                  <a:pt x="39" y="60"/>
                </a:cubicBezTo>
                <a:cubicBezTo>
                  <a:pt x="40" y="60"/>
                  <a:pt x="44" y="61"/>
                  <a:pt x="43" y="59"/>
                </a:cubicBezTo>
                <a:close/>
                <a:moveTo>
                  <a:pt x="59" y="2"/>
                </a:moveTo>
                <a:cubicBezTo>
                  <a:pt x="61" y="2"/>
                  <a:pt x="55" y="2"/>
                  <a:pt x="59" y="2"/>
                </a:cubicBezTo>
                <a:close/>
                <a:moveTo>
                  <a:pt x="81" y="10"/>
                </a:moveTo>
                <a:cubicBezTo>
                  <a:pt x="82" y="10"/>
                  <a:pt x="83" y="10"/>
                  <a:pt x="81" y="10"/>
                </a:cubicBezTo>
                <a:close/>
                <a:moveTo>
                  <a:pt x="52" y="12"/>
                </a:moveTo>
                <a:cubicBezTo>
                  <a:pt x="52" y="12"/>
                  <a:pt x="53" y="12"/>
                  <a:pt x="54" y="12"/>
                </a:cubicBezTo>
                <a:cubicBezTo>
                  <a:pt x="54" y="11"/>
                  <a:pt x="54" y="11"/>
                  <a:pt x="54" y="11"/>
                </a:cubicBezTo>
                <a:cubicBezTo>
                  <a:pt x="54" y="11"/>
                  <a:pt x="54" y="11"/>
                  <a:pt x="53" y="11"/>
                </a:cubicBezTo>
                <a:cubicBezTo>
                  <a:pt x="52" y="12"/>
                  <a:pt x="52" y="12"/>
                  <a:pt x="51" y="12"/>
                </a:cubicBezTo>
                <a:cubicBezTo>
                  <a:pt x="52" y="12"/>
                  <a:pt x="52" y="12"/>
                  <a:pt x="52" y="12"/>
                </a:cubicBezTo>
                <a:close/>
                <a:moveTo>
                  <a:pt x="70" y="10"/>
                </a:moveTo>
                <a:cubicBezTo>
                  <a:pt x="71" y="10"/>
                  <a:pt x="72" y="10"/>
                  <a:pt x="73" y="11"/>
                </a:cubicBezTo>
                <a:cubicBezTo>
                  <a:pt x="73" y="10"/>
                  <a:pt x="73" y="9"/>
                  <a:pt x="72" y="10"/>
                </a:cubicBezTo>
                <a:cubicBezTo>
                  <a:pt x="73" y="10"/>
                  <a:pt x="72" y="10"/>
                  <a:pt x="70" y="10"/>
                </a:cubicBezTo>
                <a:close/>
                <a:moveTo>
                  <a:pt x="55" y="11"/>
                </a:moveTo>
                <a:cubicBezTo>
                  <a:pt x="56" y="11"/>
                  <a:pt x="56" y="11"/>
                  <a:pt x="56" y="10"/>
                </a:cubicBezTo>
                <a:cubicBezTo>
                  <a:pt x="56" y="10"/>
                  <a:pt x="55" y="10"/>
                  <a:pt x="55" y="11"/>
                </a:cubicBezTo>
                <a:close/>
                <a:moveTo>
                  <a:pt x="58" y="10"/>
                </a:moveTo>
                <a:cubicBezTo>
                  <a:pt x="57" y="10"/>
                  <a:pt x="56" y="11"/>
                  <a:pt x="56" y="11"/>
                </a:cubicBezTo>
                <a:cubicBezTo>
                  <a:pt x="56" y="12"/>
                  <a:pt x="58" y="10"/>
                  <a:pt x="58" y="10"/>
                </a:cubicBezTo>
                <a:close/>
                <a:moveTo>
                  <a:pt x="57" y="9"/>
                </a:moveTo>
                <a:cubicBezTo>
                  <a:pt x="57" y="9"/>
                  <a:pt x="57" y="9"/>
                  <a:pt x="57" y="9"/>
                </a:cubicBezTo>
                <a:cubicBezTo>
                  <a:pt x="56" y="10"/>
                  <a:pt x="55" y="10"/>
                  <a:pt x="54" y="10"/>
                </a:cubicBezTo>
                <a:cubicBezTo>
                  <a:pt x="54" y="11"/>
                  <a:pt x="57" y="10"/>
                  <a:pt x="57" y="9"/>
                </a:cubicBezTo>
                <a:close/>
                <a:moveTo>
                  <a:pt x="54" y="12"/>
                </a:moveTo>
                <a:cubicBezTo>
                  <a:pt x="53" y="12"/>
                  <a:pt x="52" y="14"/>
                  <a:pt x="52" y="14"/>
                </a:cubicBezTo>
                <a:cubicBezTo>
                  <a:pt x="52" y="14"/>
                  <a:pt x="54" y="14"/>
                  <a:pt x="54" y="14"/>
                </a:cubicBezTo>
                <a:cubicBezTo>
                  <a:pt x="54" y="13"/>
                  <a:pt x="56" y="13"/>
                  <a:pt x="54" y="13"/>
                </a:cubicBezTo>
                <a:cubicBezTo>
                  <a:pt x="54" y="13"/>
                  <a:pt x="55" y="11"/>
                  <a:pt x="55" y="11"/>
                </a:cubicBezTo>
                <a:cubicBezTo>
                  <a:pt x="55" y="11"/>
                  <a:pt x="55" y="11"/>
                  <a:pt x="54" y="11"/>
                </a:cubicBezTo>
                <a:cubicBezTo>
                  <a:pt x="55" y="11"/>
                  <a:pt x="55" y="11"/>
                  <a:pt x="54" y="12"/>
                </a:cubicBezTo>
                <a:close/>
                <a:moveTo>
                  <a:pt x="54" y="9"/>
                </a:moveTo>
                <a:cubicBezTo>
                  <a:pt x="55" y="9"/>
                  <a:pt x="56" y="9"/>
                  <a:pt x="57" y="8"/>
                </a:cubicBezTo>
                <a:cubicBezTo>
                  <a:pt x="56" y="8"/>
                  <a:pt x="55" y="9"/>
                  <a:pt x="54" y="9"/>
                </a:cubicBezTo>
                <a:close/>
                <a:moveTo>
                  <a:pt x="57" y="10"/>
                </a:moveTo>
                <a:cubicBezTo>
                  <a:pt x="57" y="10"/>
                  <a:pt x="57" y="10"/>
                  <a:pt x="56" y="10"/>
                </a:cubicBezTo>
                <a:cubicBezTo>
                  <a:pt x="57" y="10"/>
                  <a:pt x="57" y="10"/>
                  <a:pt x="57" y="10"/>
                </a:cubicBezTo>
                <a:close/>
                <a:moveTo>
                  <a:pt x="62" y="9"/>
                </a:moveTo>
                <a:cubicBezTo>
                  <a:pt x="60" y="10"/>
                  <a:pt x="60" y="10"/>
                  <a:pt x="59" y="10"/>
                </a:cubicBezTo>
                <a:cubicBezTo>
                  <a:pt x="57" y="10"/>
                  <a:pt x="55" y="12"/>
                  <a:pt x="55" y="14"/>
                </a:cubicBezTo>
                <a:cubicBezTo>
                  <a:pt x="55" y="13"/>
                  <a:pt x="62" y="11"/>
                  <a:pt x="62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360"/>
          <p:cNvSpPr>
            <a:spLocks noEditPoints="1"/>
          </p:cNvSpPr>
          <p:nvPr userDrawn="1"/>
        </p:nvSpPr>
        <p:spPr bwMode="auto">
          <a:xfrm>
            <a:off x="1625601" y="1588111"/>
            <a:ext cx="595313" cy="471487"/>
          </a:xfrm>
          <a:custGeom>
            <a:avLst/>
            <a:gdLst>
              <a:gd name="T0" fmla="*/ 0 w 104"/>
              <a:gd name="T1" fmla="*/ 2147483647 h 82"/>
              <a:gd name="T2" fmla="*/ 2147483647 w 104"/>
              <a:gd name="T3" fmla="*/ 2147483647 h 82"/>
              <a:gd name="T4" fmla="*/ 2147483647 w 104"/>
              <a:gd name="T5" fmla="*/ 2147483647 h 82"/>
              <a:gd name="T6" fmla="*/ 2147483647 w 104"/>
              <a:gd name="T7" fmla="*/ 2147483647 h 82"/>
              <a:gd name="T8" fmla="*/ 2147483647 w 104"/>
              <a:gd name="T9" fmla="*/ 2147483647 h 82"/>
              <a:gd name="T10" fmla="*/ 2147483647 w 104"/>
              <a:gd name="T11" fmla="*/ 2147483647 h 82"/>
              <a:gd name="T12" fmla="*/ 2147483647 w 104"/>
              <a:gd name="T13" fmla="*/ 2147483647 h 82"/>
              <a:gd name="T14" fmla="*/ 2147483647 w 104"/>
              <a:gd name="T15" fmla="*/ 2147483647 h 82"/>
              <a:gd name="T16" fmla="*/ 2147483647 w 104"/>
              <a:gd name="T17" fmla="*/ 2147483647 h 82"/>
              <a:gd name="T18" fmla="*/ 2147483647 w 104"/>
              <a:gd name="T19" fmla="*/ 2147483647 h 82"/>
              <a:gd name="T20" fmla="*/ 2147483647 w 104"/>
              <a:gd name="T21" fmla="*/ 2147483647 h 82"/>
              <a:gd name="T22" fmla="*/ 2147483647 w 104"/>
              <a:gd name="T23" fmla="*/ 2147483647 h 82"/>
              <a:gd name="T24" fmla="*/ 2147483647 w 104"/>
              <a:gd name="T25" fmla="*/ 2147483647 h 82"/>
              <a:gd name="T26" fmla="*/ 2147483647 w 104"/>
              <a:gd name="T27" fmla="*/ 2147483647 h 82"/>
              <a:gd name="T28" fmla="*/ 2147483647 w 104"/>
              <a:gd name="T29" fmla="*/ 2147483647 h 82"/>
              <a:gd name="T30" fmla="*/ 2147483647 w 104"/>
              <a:gd name="T31" fmla="*/ 2147483647 h 82"/>
              <a:gd name="T32" fmla="*/ 2147483647 w 104"/>
              <a:gd name="T33" fmla="*/ 2147483647 h 82"/>
              <a:gd name="T34" fmla="*/ 2147483647 w 104"/>
              <a:gd name="T35" fmla="*/ 2147483647 h 82"/>
              <a:gd name="T36" fmla="*/ 2147483647 w 104"/>
              <a:gd name="T37" fmla="*/ 2147483647 h 82"/>
              <a:gd name="T38" fmla="*/ 2147483647 w 104"/>
              <a:gd name="T39" fmla="*/ 2147483647 h 82"/>
              <a:gd name="T40" fmla="*/ 2147483647 w 104"/>
              <a:gd name="T41" fmla="*/ 2147483647 h 82"/>
              <a:gd name="T42" fmla="*/ 2147483647 w 104"/>
              <a:gd name="T43" fmla="*/ 2147483647 h 82"/>
              <a:gd name="T44" fmla="*/ 2147483647 w 104"/>
              <a:gd name="T45" fmla="*/ 2147483647 h 82"/>
              <a:gd name="T46" fmla="*/ 2147483647 w 104"/>
              <a:gd name="T47" fmla="*/ 2147483647 h 82"/>
              <a:gd name="T48" fmla="*/ 2147483647 w 104"/>
              <a:gd name="T49" fmla="*/ 2147483647 h 82"/>
              <a:gd name="T50" fmla="*/ 2147483647 w 104"/>
              <a:gd name="T51" fmla="*/ 2147483647 h 82"/>
              <a:gd name="T52" fmla="*/ 2147483647 w 104"/>
              <a:gd name="T53" fmla="*/ 2147483647 h 82"/>
              <a:gd name="T54" fmla="*/ 2147483647 w 104"/>
              <a:gd name="T55" fmla="*/ 2147483647 h 82"/>
              <a:gd name="T56" fmla="*/ 2147483647 w 104"/>
              <a:gd name="T57" fmla="*/ 2147483647 h 82"/>
              <a:gd name="T58" fmla="*/ 2147483647 w 104"/>
              <a:gd name="T59" fmla="*/ 2147483647 h 82"/>
              <a:gd name="T60" fmla="*/ 2147483647 w 104"/>
              <a:gd name="T61" fmla="*/ 2147483647 h 82"/>
              <a:gd name="T62" fmla="*/ 2147483647 w 104"/>
              <a:gd name="T63" fmla="*/ 2147483647 h 82"/>
              <a:gd name="T64" fmla="*/ 2147483647 w 104"/>
              <a:gd name="T65" fmla="*/ 2147483647 h 82"/>
              <a:gd name="T66" fmla="*/ 2147483647 w 104"/>
              <a:gd name="T67" fmla="*/ 2147483647 h 82"/>
              <a:gd name="T68" fmla="*/ 2147483647 w 104"/>
              <a:gd name="T69" fmla="*/ 2147483647 h 82"/>
              <a:gd name="T70" fmla="*/ 2147483647 w 104"/>
              <a:gd name="T71" fmla="*/ 2147483647 h 82"/>
              <a:gd name="T72" fmla="*/ 2147483647 w 104"/>
              <a:gd name="T73" fmla="*/ 2147483647 h 82"/>
              <a:gd name="T74" fmla="*/ 2147483647 w 104"/>
              <a:gd name="T75" fmla="*/ 2147483647 h 82"/>
              <a:gd name="T76" fmla="*/ 2147483647 w 104"/>
              <a:gd name="T77" fmla="*/ 2147483647 h 82"/>
              <a:gd name="T78" fmla="*/ 2147483647 w 104"/>
              <a:gd name="T79" fmla="*/ 2147483647 h 82"/>
              <a:gd name="T80" fmla="*/ 2147483647 w 104"/>
              <a:gd name="T81" fmla="*/ 2147483647 h 82"/>
              <a:gd name="T82" fmla="*/ 2147483647 w 104"/>
              <a:gd name="T83" fmla="*/ 2147483647 h 82"/>
              <a:gd name="T84" fmla="*/ 2147483647 w 104"/>
              <a:gd name="T85" fmla="*/ 2147483647 h 82"/>
              <a:gd name="T86" fmla="*/ 2147483647 w 104"/>
              <a:gd name="T87" fmla="*/ 2147483647 h 82"/>
              <a:gd name="T88" fmla="*/ 2147483647 w 104"/>
              <a:gd name="T89" fmla="*/ 2147483647 h 82"/>
              <a:gd name="T90" fmla="*/ 2147483647 w 104"/>
              <a:gd name="T91" fmla="*/ 2147483647 h 82"/>
              <a:gd name="T92" fmla="*/ 2147483647 w 104"/>
              <a:gd name="T93" fmla="*/ 2147483647 h 82"/>
              <a:gd name="T94" fmla="*/ 2147483647 w 104"/>
              <a:gd name="T95" fmla="*/ 2147483647 h 82"/>
              <a:gd name="T96" fmla="*/ 2147483647 w 104"/>
              <a:gd name="T97" fmla="*/ 2147483647 h 82"/>
              <a:gd name="T98" fmla="*/ 2147483647 w 104"/>
              <a:gd name="T99" fmla="*/ 2147483647 h 82"/>
              <a:gd name="T100" fmla="*/ 2147483647 w 104"/>
              <a:gd name="T101" fmla="*/ 2147483647 h 82"/>
              <a:gd name="T102" fmla="*/ 2147483647 w 104"/>
              <a:gd name="T103" fmla="*/ 2147483647 h 82"/>
              <a:gd name="T104" fmla="*/ 2147483647 w 104"/>
              <a:gd name="T105" fmla="*/ 2147483647 h 82"/>
              <a:gd name="T106" fmla="*/ 2147483647 w 104"/>
              <a:gd name="T107" fmla="*/ 2147483647 h 82"/>
              <a:gd name="T108" fmla="*/ 2147483647 w 104"/>
              <a:gd name="T109" fmla="*/ 2147483647 h 82"/>
              <a:gd name="T110" fmla="*/ 2147483647 w 104"/>
              <a:gd name="T111" fmla="*/ 2147483647 h 82"/>
              <a:gd name="T112" fmla="*/ 2147483647 w 104"/>
              <a:gd name="T113" fmla="*/ 2147483647 h 82"/>
              <a:gd name="T114" fmla="*/ 2147483647 w 104"/>
              <a:gd name="T115" fmla="*/ 2147483647 h 82"/>
              <a:gd name="T116" fmla="*/ 2147483647 w 104"/>
              <a:gd name="T117" fmla="*/ 2147483647 h 82"/>
              <a:gd name="T118" fmla="*/ 2147483647 w 104"/>
              <a:gd name="T119" fmla="*/ 2147483647 h 82"/>
              <a:gd name="T120" fmla="*/ 2147483647 w 104"/>
              <a:gd name="T121" fmla="*/ 2147483647 h 82"/>
              <a:gd name="T122" fmla="*/ 2147483647 w 104"/>
              <a:gd name="T123" fmla="*/ 2147483647 h 8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4" h="82">
                <a:moveTo>
                  <a:pt x="104" y="76"/>
                </a:moveTo>
                <a:cubicBezTo>
                  <a:pt x="87" y="51"/>
                  <a:pt x="87" y="51"/>
                  <a:pt x="87" y="51"/>
                </a:cubicBezTo>
                <a:cubicBezTo>
                  <a:pt x="86" y="50"/>
                  <a:pt x="86" y="50"/>
                  <a:pt x="86" y="50"/>
                </a:cubicBezTo>
                <a:cubicBezTo>
                  <a:pt x="85" y="50"/>
                  <a:pt x="85" y="49"/>
                  <a:pt x="84" y="49"/>
                </a:cubicBezTo>
                <a:cubicBezTo>
                  <a:pt x="84" y="49"/>
                  <a:pt x="83" y="49"/>
                  <a:pt x="82" y="49"/>
                </a:cubicBezTo>
                <a:cubicBezTo>
                  <a:pt x="82" y="49"/>
                  <a:pt x="82" y="49"/>
                  <a:pt x="82" y="49"/>
                </a:cubicBezTo>
                <a:cubicBezTo>
                  <a:pt x="85" y="48"/>
                  <a:pt x="87" y="46"/>
                  <a:pt x="87" y="44"/>
                </a:cubicBezTo>
                <a:cubicBezTo>
                  <a:pt x="87" y="5"/>
                  <a:pt x="87" y="5"/>
                  <a:pt x="87" y="5"/>
                </a:cubicBezTo>
                <a:cubicBezTo>
                  <a:pt x="87" y="2"/>
                  <a:pt x="84" y="0"/>
                  <a:pt x="8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0" y="0"/>
                  <a:pt x="17" y="2"/>
                  <a:pt x="17" y="5"/>
                </a:cubicBezTo>
                <a:cubicBezTo>
                  <a:pt x="17" y="44"/>
                  <a:pt x="17" y="44"/>
                  <a:pt x="17" y="44"/>
                </a:cubicBezTo>
                <a:cubicBezTo>
                  <a:pt x="17" y="46"/>
                  <a:pt x="19" y="48"/>
                  <a:pt x="22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1" y="49"/>
                  <a:pt x="20" y="49"/>
                  <a:pt x="20" y="49"/>
                </a:cubicBezTo>
                <a:cubicBezTo>
                  <a:pt x="19" y="49"/>
                  <a:pt x="19" y="50"/>
                  <a:pt x="18" y="50"/>
                </a:cubicBezTo>
                <a:cubicBezTo>
                  <a:pt x="18" y="50"/>
                  <a:pt x="18" y="50"/>
                  <a:pt x="17" y="51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7"/>
                  <a:pt x="0" y="78"/>
                  <a:pt x="0" y="78"/>
                </a:cubicBezTo>
                <a:cubicBezTo>
                  <a:pt x="0" y="79"/>
                  <a:pt x="0" y="80"/>
                  <a:pt x="0" y="80"/>
                </a:cubicBezTo>
                <a:cubicBezTo>
                  <a:pt x="1" y="81"/>
                  <a:pt x="1" y="81"/>
                  <a:pt x="2" y="81"/>
                </a:cubicBezTo>
                <a:cubicBezTo>
                  <a:pt x="3" y="81"/>
                  <a:pt x="4" y="82"/>
                  <a:pt x="5" y="82"/>
                </a:cubicBezTo>
                <a:cubicBezTo>
                  <a:pt x="99" y="82"/>
                  <a:pt x="99" y="82"/>
                  <a:pt x="99" y="82"/>
                </a:cubicBezTo>
                <a:cubicBezTo>
                  <a:pt x="101" y="82"/>
                  <a:pt x="101" y="81"/>
                  <a:pt x="102" y="81"/>
                </a:cubicBezTo>
                <a:cubicBezTo>
                  <a:pt x="103" y="81"/>
                  <a:pt x="104" y="81"/>
                  <a:pt x="104" y="80"/>
                </a:cubicBezTo>
                <a:cubicBezTo>
                  <a:pt x="104" y="80"/>
                  <a:pt x="104" y="79"/>
                  <a:pt x="104" y="78"/>
                </a:cubicBezTo>
                <a:cubicBezTo>
                  <a:pt x="104" y="78"/>
                  <a:pt x="104" y="77"/>
                  <a:pt x="104" y="76"/>
                </a:cubicBezTo>
                <a:close/>
                <a:moveTo>
                  <a:pt x="86" y="60"/>
                </a:moveTo>
                <a:cubicBezTo>
                  <a:pt x="86" y="60"/>
                  <a:pt x="87" y="60"/>
                  <a:pt x="87" y="60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61"/>
                  <a:pt x="87" y="62"/>
                  <a:pt x="87" y="62"/>
                </a:cubicBezTo>
                <a:cubicBezTo>
                  <a:pt x="87" y="62"/>
                  <a:pt x="87" y="62"/>
                  <a:pt x="86" y="62"/>
                </a:cubicBezTo>
                <a:cubicBezTo>
                  <a:pt x="82" y="62"/>
                  <a:pt x="82" y="62"/>
                  <a:pt x="82" y="62"/>
                </a:cubicBezTo>
                <a:cubicBezTo>
                  <a:pt x="82" y="62"/>
                  <a:pt x="82" y="62"/>
                  <a:pt x="82" y="62"/>
                </a:cubicBezTo>
                <a:cubicBezTo>
                  <a:pt x="82" y="62"/>
                  <a:pt x="82" y="61"/>
                  <a:pt x="81" y="61"/>
                </a:cubicBezTo>
                <a:cubicBezTo>
                  <a:pt x="81" y="61"/>
                  <a:pt x="81" y="61"/>
                  <a:pt x="81" y="61"/>
                </a:cubicBezTo>
                <a:cubicBezTo>
                  <a:pt x="81" y="61"/>
                  <a:pt x="81" y="61"/>
                  <a:pt x="81" y="61"/>
                </a:cubicBezTo>
                <a:cubicBezTo>
                  <a:pt x="80" y="60"/>
                  <a:pt x="80" y="60"/>
                  <a:pt x="80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80" y="59"/>
                  <a:pt x="80" y="59"/>
                  <a:pt x="80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5" y="59"/>
                  <a:pt x="85" y="59"/>
                  <a:pt x="86" y="59"/>
                </a:cubicBezTo>
                <a:cubicBezTo>
                  <a:pt x="86" y="59"/>
                  <a:pt x="86" y="59"/>
                  <a:pt x="86" y="59"/>
                </a:cubicBezTo>
                <a:cubicBezTo>
                  <a:pt x="86" y="59"/>
                  <a:pt x="86" y="59"/>
                  <a:pt x="86" y="60"/>
                </a:cubicBezTo>
                <a:close/>
                <a:moveTo>
                  <a:pt x="85" y="57"/>
                </a:moveTo>
                <a:cubicBezTo>
                  <a:pt x="85" y="57"/>
                  <a:pt x="85" y="57"/>
                  <a:pt x="85" y="57"/>
                </a:cubicBezTo>
                <a:cubicBezTo>
                  <a:pt x="86" y="58"/>
                  <a:pt x="86" y="58"/>
                  <a:pt x="86" y="58"/>
                </a:cubicBezTo>
                <a:cubicBezTo>
                  <a:pt x="86" y="58"/>
                  <a:pt x="86" y="58"/>
                  <a:pt x="86" y="58"/>
                </a:cubicBezTo>
                <a:cubicBezTo>
                  <a:pt x="86" y="58"/>
                  <a:pt x="86" y="58"/>
                  <a:pt x="86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1" y="59"/>
                  <a:pt x="81" y="59"/>
                  <a:pt x="80" y="59"/>
                </a:cubicBezTo>
                <a:cubicBezTo>
                  <a:pt x="80" y="59"/>
                  <a:pt x="80" y="59"/>
                  <a:pt x="80" y="59"/>
                </a:cubicBezTo>
                <a:cubicBezTo>
                  <a:pt x="80" y="58"/>
                  <a:pt x="80" y="58"/>
                  <a:pt x="80" y="58"/>
                </a:cubicBezTo>
                <a:cubicBezTo>
                  <a:pt x="80" y="58"/>
                  <a:pt x="80" y="58"/>
                  <a:pt x="80" y="58"/>
                </a:cubicBezTo>
                <a:cubicBezTo>
                  <a:pt x="79" y="57"/>
                  <a:pt x="79" y="57"/>
                  <a:pt x="79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80" y="56"/>
                  <a:pt x="80" y="56"/>
                  <a:pt x="80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4" y="56"/>
                  <a:pt x="84" y="56"/>
                  <a:pt x="84" y="57"/>
                </a:cubicBezTo>
                <a:cubicBezTo>
                  <a:pt x="84" y="57"/>
                  <a:pt x="84" y="57"/>
                  <a:pt x="85" y="57"/>
                </a:cubicBezTo>
                <a:cubicBezTo>
                  <a:pt x="85" y="57"/>
                  <a:pt x="85" y="57"/>
                  <a:pt x="85" y="57"/>
                </a:cubicBezTo>
                <a:close/>
                <a:moveTo>
                  <a:pt x="83" y="54"/>
                </a:moveTo>
                <a:cubicBezTo>
                  <a:pt x="84" y="54"/>
                  <a:pt x="84" y="54"/>
                  <a:pt x="84" y="55"/>
                </a:cubicBezTo>
                <a:cubicBezTo>
                  <a:pt x="84" y="56"/>
                  <a:pt x="84" y="56"/>
                  <a:pt x="84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4" y="56"/>
                  <a:pt x="84" y="56"/>
                  <a:pt x="83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6"/>
                  <a:pt x="79" y="56"/>
                  <a:pt x="79" y="56"/>
                </a:cubicBezTo>
                <a:cubicBezTo>
                  <a:pt x="79" y="56"/>
                  <a:pt x="79" y="56"/>
                  <a:pt x="79" y="56"/>
                </a:cubicBezTo>
                <a:cubicBezTo>
                  <a:pt x="79" y="56"/>
                  <a:pt x="79" y="56"/>
                  <a:pt x="79" y="56"/>
                </a:cubicBezTo>
                <a:cubicBezTo>
                  <a:pt x="78" y="56"/>
                  <a:pt x="78" y="56"/>
                  <a:pt x="78" y="56"/>
                </a:cubicBezTo>
                <a:cubicBezTo>
                  <a:pt x="78" y="55"/>
                  <a:pt x="78" y="55"/>
                  <a:pt x="78" y="55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54"/>
                  <a:pt x="79" y="54"/>
                  <a:pt x="79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54"/>
                  <a:pt x="83" y="54"/>
                  <a:pt x="83" y="54"/>
                </a:cubicBezTo>
                <a:cubicBezTo>
                  <a:pt x="83" y="54"/>
                  <a:pt x="83" y="54"/>
                  <a:pt x="83" y="54"/>
                </a:cubicBezTo>
                <a:cubicBezTo>
                  <a:pt x="83" y="54"/>
                  <a:pt x="83" y="54"/>
                  <a:pt x="83" y="54"/>
                </a:cubicBezTo>
                <a:close/>
                <a:moveTo>
                  <a:pt x="52" y="52"/>
                </a:moveTo>
                <a:cubicBezTo>
                  <a:pt x="52" y="52"/>
                  <a:pt x="53" y="52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7" y="52"/>
                  <a:pt x="57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4"/>
                  <a:pt x="57" y="54"/>
                  <a:pt x="57" y="54"/>
                </a:cubicBezTo>
                <a:cubicBezTo>
                  <a:pt x="57" y="54"/>
                  <a:pt x="57" y="54"/>
                  <a:pt x="57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3" y="54"/>
                  <a:pt x="53" y="54"/>
                  <a:pt x="53" y="53"/>
                </a:cubicBezTo>
                <a:cubicBezTo>
                  <a:pt x="53" y="53"/>
                  <a:pt x="52" y="53"/>
                  <a:pt x="52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52"/>
                  <a:pt x="52" y="52"/>
                  <a:pt x="52" y="52"/>
                </a:cubicBezTo>
                <a:close/>
                <a:moveTo>
                  <a:pt x="52" y="51"/>
                </a:moveTo>
                <a:cubicBezTo>
                  <a:pt x="52" y="50"/>
                  <a:pt x="52" y="50"/>
                  <a:pt x="52" y="50"/>
                </a:cubicBezTo>
                <a:cubicBezTo>
                  <a:pt x="52" y="50"/>
                  <a:pt x="52" y="50"/>
                  <a:pt x="52" y="50"/>
                </a:cubicBezTo>
                <a:cubicBezTo>
                  <a:pt x="52" y="50"/>
                  <a:pt x="53" y="50"/>
                  <a:pt x="53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50"/>
                  <a:pt x="57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58" y="51"/>
                  <a:pt x="58" y="51"/>
                  <a:pt x="58" y="51"/>
                </a:cubicBezTo>
                <a:cubicBezTo>
                  <a:pt x="58" y="51"/>
                  <a:pt x="58" y="51"/>
                  <a:pt x="58" y="51"/>
                </a:cubicBezTo>
                <a:cubicBezTo>
                  <a:pt x="58" y="51"/>
                  <a:pt x="58" y="51"/>
                  <a:pt x="57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3" y="51"/>
                  <a:pt x="53" y="51"/>
                  <a:pt x="53" y="51"/>
                </a:cubicBezTo>
                <a:cubicBezTo>
                  <a:pt x="53" y="51"/>
                  <a:pt x="53" y="51"/>
                  <a:pt x="53" y="51"/>
                </a:cubicBezTo>
                <a:cubicBezTo>
                  <a:pt x="53" y="51"/>
                  <a:pt x="53" y="51"/>
                  <a:pt x="53" y="51"/>
                </a:cubicBezTo>
                <a:cubicBezTo>
                  <a:pt x="53" y="51"/>
                  <a:pt x="52" y="51"/>
                  <a:pt x="52" y="51"/>
                </a:cubicBezTo>
                <a:cubicBezTo>
                  <a:pt x="52" y="51"/>
                  <a:pt x="52" y="51"/>
                  <a:pt x="52" y="51"/>
                </a:cubicBezTo>
                <a:close/>
                <a:moveTo>
                  <a:pt x="52" y="54"/>
                </a:moveTo>
                <a:cubicBezTo>
                  <a:pt x="52" y="54"/>
                  <a:pt x="53" y="54"/>
                  <a:pt x="53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7" y="54"/>
                  <a:pt x="57" y="54"/>
                  <a:pt x="57" y="54"/>
                </a:cubicBezTo>
                <a:cubicBezTo>
                  <a:pt x="57" y="54"/>
                  <a:pt x="57" y="54"/>
                  <a:pt x="57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5"/>
                </a:cubicBezTo>
                <a:cubicBezTo>
                  <a:pt x="58" y="56"/>
                  <a:pt x="58" y="56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5"/>
                  <a:pt x="52" y="55"/>
                  <a:pt x="52" y="55"/>
                </a:cubicBezTo>
                <a:cubicBezTo>
                  <a:pt x="52" y="54"/>
                  <a:pt x="52" y="54"/>
                  <a:pt x="52" y="54"/>
                </a:cubicBezTo>
                <a:close/>
                <a:moveTo>
                  <a:pt x="52" y="57"/>
                </a:moveTo>
                <a:cubicBezTo>
                  <a:pt x="52" y="57"/>
                  <a:pt x="53" y="57"/>
                  <a:pt x="53" y="57"/>
                </a:cubicBezTo>
                <a:cubicBezTo>
                  <a:pt x="53" y="57"/>
                  <a:pt x="53" y="57"/>
                  <a:pt x="53" y="57"/>
                </a:cubicBezTo>
                <a:cubicBezTo>
                  <a:pt x="53" y="56"/>
                  <a:pt x="53" y="56"/>
                  <a:pt x="53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56"/>
                  <a:pt x="58" y="56"/>
                  <a:pt x="58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7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3" y="59"/>
                  <a:pt x="53" y="59"/>
                </a:cubicBezTo>
                <a:cubicBezTo>
                  <a:pt x="53" y="59"/>
                  <a:pt x="53" y="59"/>
                  <a:pt x="53" y="59"/>
                </a:cubicBezTo>
                <a:cubicBezTo>
                  <a:pt x="53" y="58"/>
                  <a:pt x="53" y="58"/>
                  <a:pt x="52" y="58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7"/>
                  <a:pt x="52" y="57"/>
                  <a:pt x="52" y="57"/>
                </a:cubicBezTo>
                <a:close/>
                <a:moveTo>
                  <a:pt x="77" y="51"/>
                </a:moveTo>
                <a:cubicBezTo>
                  <a:pt x="77" y="51"/>
                  <a:pt x="76" y="51"/>
                  <a:pt x="76" y="51"/>
                </a:cubicBezTo>
                <a:cubicBezTo>
                  <a:pt x="76" y="51"/>
                  <a:pt x="76" y="51"/>
                  <a:pt x="76" y="51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50"/>
                  <a:pt x="76" y="50"/>
                  <a:pt x="77" y="50"/>
                </a:cubicBezTo>
                <a:cubicBezTo>
                  <a:pt x="80" y="50"/>
                  <a:pt x="80" y="50"/>
                  <a:pt x="80" y="50"/>
                </a:cubicBezTo>
                <a:cubicBezTo>
                  <a:pt x="80" y="50"/>
                  <a:pt x="80" y="50"/>
                  <a:pt x="80" y="50"/>
                </a:cubicBezTo>
                <a:cubicBezTo>
                  <a:pt x="80" y="50"/>
                  <a:pt x="81" y="50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1"/>
                  <a:pt x="82" y="51"/>
                  <a:pt x="82" y="51"/>
                </a:cubicBezTo>
                <a:cubicBezTo>
                  <a:pt x="82" y="51"/>
                  <a:pt x="82" y="51"/>
                  <a:pt x="82" y="51"/>
                </a:cubicBezTo>
                <a:cubicBezTo>
                  <a:pt x="82" y="51"/>
                  <a:pt x="82" y="51"/>
                  <a:pt x="81" y="51"/>
                </a:cubicBezTo>
                <a:cubicBezTo>
                  <a:pt x="81" y="51"/>
                  <a:pt x="81" y="51"/>
                  <a:pt x="81" y="51"/>
                </a:cubicBezTo>
                <a:cubicBezTo>
                  <a:pt x="81" y="51"/>
                  <a:pt x="81" y="51"/>
                  <a:pt x="81" y="51"/>
                </a:cubicBezTo>
                <a:cubicBezTo>
                  <a:pt x="77" y="51"/>
                  <a:pt x="77" y="51"/>
                  <a:pt x="77" y="51"/>
                </a:cubicBezTo>
                <a:cubicBezTo>
                  <a:pt x="77" y="51"/>
                  <a:pt x="77" y="51"/>
                  <a:pt x="77" y="51"/>
                </a:cubicBezTo>
                <a:cubicBezTo>
                  <a:pt x="77" y="51"/>
                  <a:pt x="77" y="51"/>
                  <a:pt x="77" y="51"/>
                </a:cubicBezTo>
                <a:close/>
                <a:moveTo>
                  <a:pt x="77" y="54"/>
                </a:moveTo>
                <a:cubicBezTo>
                  <a:pt x="77" y="54"/>
                  <a:pt x="77" y="54"/>
                  <a:pt x="77" y="54"/>
                </a:cubicBezTo>
                <a:cubicBezTo>
                  <a:pt x="77" y="54"/>
                  <a:pt x="77" y="54"/>
                  <a:pt x="77" y="55"/>
                </a:cubicBezTo>
                <a:cubicBezTo>
                  <a:pt x="78" y="56"/>
                  <a:pt x="78" y="56"/>
                  <a:pt x="78" y="56"/>
                </a:cubicBezTo>
                <a:cubicBezTo>
                  <a:pt x="78" y="56"/>
                  <a:pt x="78" y="56"/>
                  <a:pt x="78" y="56"/>
                </a:cubicBezTo>
                <a:cubicBezTo>
                  <a:pt x="78" y="56"/>
                  <a:pt x="78" y="56"/>
                  <a:pt x="78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73" y="56"/>
                  <a:pt x="73" y="56"/>
                  <a:pt x="73" y="56"/>
                </a:cubicBezTo>
                <a:cubicBezTo>
                  <a:pt x="73" y="56"/>
                  <a:pt x="73" y="56"/>
                  <a:pt x="73" y="56"/>
                </a:cubicBezTo>
                <a:cubicBezTo>
                  <a:pt x="73" y="56"/>
                  <a:pt x="72" y="56"/>
                  <a:pt x="72" y="56"/>
                </a:cubicBezTo>
                <a:cubicBezTo>
                  <a:pt x="72" y="56"/>
                  <a:pt x="72" y="56"/>
                  <a:pt x="72" y="56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1" y="55"/>
                  <a:pt x="71" y="55"/>
                </a:cubicBezTo>
                <a:cubicBezTo>
                  <a:pt x="71" y="54"/>
                  <a:pt x="71" y="54"/>
                  <a:pt x="72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76" y="54"/>
                  <a:pt x="76" y="54"/>
                  <a:pt x="76" y="54"/>
                </a:cubicBezTo>
                <a:cubicBezTo>
                  <a:pt x="76" y="54"/>
                  <a:pt x="76" y="54"/>
                  <a:pt x="76" y="54"/>
                </a:cubicBezTo>
                <a:cubicBezTo>
                  <a:pt x="77" y="54"/>
                  <a:pt x="77" y="54"/>
                  <a:pt x="77" y="54"/>
                </a:cubicBezTo>
                <a:close/>
                <a:moveTo>
                  <a:pt x="76" y="52"/>
                </a:moveTo>
                <a:cubicBezTo>
                  <a:pt x="76" y="52"/>
                  <a:pt x="76" y="52"/>
                  <a:pt x="76" y="52"/>
                </a:cubicBezTo>
                <a:cubicBezTo>
                  <a:pt x="77" y="53"/>
                  <a:pt x="77" y="53"/>
                  <a:pt x="77" y="53"/>
                </a:cubicBezTo>
                <a:cubicBezTo>
                  <a:pt x="77" y="53"/>
                  <a:pt x="77" y="53"/>
                  <a:pt x="77" y="53"/>
                </a:cubicBezTo>
                <a:cubicBezTo>
                  <a:pt x="77" y="53"/>
                  <a:pt x="77" y="53"/>
                  <a:pt x="76" y="53"/>
                </a:cubicBezTo>
                <a:cubicBezTo>
                  <a:pt x="76" y="54"/>
                  <a:pt x="76" y="54"/>
                  <a:pt x="76" y="54"/>
                </a:cubicBezTo>
                <a:cubicBezTo>
                  <a:pt x="76" y="54"/>
                  <a:pt x="76" y="54"/>
                  <a:pt x="76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54"/>
                  <a:pt x="72" y="54"/>
                  <a:pt x="71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2"/>
                  <a:pt x="71" y="52"/>
                  <a:pt x="71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71" y="52"/>
                  <a:pt x="71" y="52"/>
                  <a:pt x="72" y="52"/>
                </a:cubicBezTo>
                <a:cubicBezTo>
                  <a:pt x="75" y="52"/>
                  <a:pt x="75" y="52"/>
                  <a:pt x="75" y="52"/>
                </a:cubicBezTo>
                <a:cubicBezTo>
                  <a:pt x="75" y="52"/>
                  <a:pt x="75" y="52"/>
                  <a:pt x="75" y="52"/>
                </a:cubicBezTo>
                <a:cubicBezTo>
                  <a:pt x="76" y="52"/>
                  <a:pt x="76" y="52"/>
                  <a:pt x="76" y="52"/>
                </a:cubicBezTo>
                <a:cubicBezTo>
                  <a:pt x="76" y="52"/>
                  <a:pt x="76" y="52"/>
                  <a:pt x="76" y="52"/>
                </a:cubicBezTo>
                <a:close/>
                <a:moveTo>
                  <a:pt x="71" y="56"/>
                </a:moveTo>
                <a:cubicBezTo>
                  <a:pt x="71" y="56"/>
                  <a:pt x="71" y="56"/>
                  <a:pt x="71" y="56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6"/>
                  <a:pt x="70" y="56"/>
                  <a:pt x="70" y="56"/>
                </a:cubicBezTo>
                <a:cubicBezTo>
                  <a:pt x="67" y="56"/>
                  <a:pt x="67" y="56"/>
                  <a:pt x="67" y="56"/>
                </a:cubicBezTo>
                <a:cubicBezTo>
                  <a:pt x="66" y="56"/>
                  <a:pt x="66" y="56"/>
                  <a:pt x="66" y="56"/>
                </a:cubicBezTo>
                <a:cubicBezTo>
                  <a:pt x="66" y="56"/>
                  <a:pt x="66" y="56"/>
                  <a:pt x="66" y="56"/>
                </a:cubicBezTo>
                <a:cubicBezTo>
                  <a:pt x="66" y="56"/>
                  <a:pt x="66" y="56"/>
                  <a:pt x="65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4"/>
                  <a:pt x="65" y="54"/>
                  <a:pt x="65" y="54"/>
                </a:cubicBezTo>
                <a:cubicBezTo>
                  <a:pt x="65" y="54"/>
                  <a:pt x="65" y="54"/>
                  <a:pt x="65" y="54"/>
                </a:cubicBezTo>
                <a:cubicBezTo>
                  <a:pt x="65" y="54"/>
                  <a:pt x="66" y="54"/>
                  <a:pt x="66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71" y="54"/>
                  <a:pt x="71" y="54"/>
                  <a:pt x="71" y="54"/>
                </a:cubicBezTo>
                <a:cubicBezTo>
                  <a:pt x="71" y="54"/>
                  <a:pt x="71" y="54"/>
                  <a:pt x="71" y="55"/>
                </a:cubicBezTo>
                <a:lnTo>
                  <a:pt x="71" y="56"/>
                </a:lnTo>
                <a:close/>
                <a:moveTo>
                  <a:pt x="76" y="51"/>
                </a:moveTo>
                <a:cubicBezTo>
                  <a:pt x="76" y="51"/>
                  <a:pt x="76" y="51"/>
                  <a:pt x="75" y="51"/>
                </a:cubicBezTo>
                <a:cubicBezTo>
                  <a:pt x="75" y="51"/>
                  <a:pt x="75" y="51"/>
                  <a:pt x="75" y="51"/>
                </a:cubicBezTo>
                <a:cubicBezTo>
                  <a:pt x="75" y="51"/>
                  <a:pt x="75" y="51"/>
                  <a:pt x="75" y="51"/>
                </a:cubicBezTo>
                <a:cubicBezTo>
                  <a:pt x="71" y="51"/>
                  <a:pt x="71" y="51"/>
                  <a:pt x="71" y="51"/>
                </a:cubicBezTo>
                <a:cubicBezTo>
                  <a:pt x="71" y="51"/>
                  <a:pt x="71" y="51"/>
                  <a:pt x="71" y="51"/>
                </a:cubicBezTo>
                <a:cubicBezTo>
                  <a:pt x="71" y="51"/>
                  <a:pt x="71" y="51"/>
                  <a:pt x="71" y="51"/>
                </a:cubicBezTo>
                <a:cubicBezTo>
                  <a:pt x="71" y="51"/>
                  <a:pt x="70" y="51"/>
                  <a:pt x="70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70" y="50"/>
                  <a:pt x="70" y="50"/>
                  <a:pt x="70" y="50"/>
                </a:cubicBezTo>
                <a:cubicBezTo>
                  <a:pt x="70" y="50"/>
                  <a:pt x="70" y="50"/>
                  <a:pt x="70" y="50"/>
                </a:cubicBezTo>
                <a:cubicBezTo>
                  <a:pt x="70" y="50"/>
                  <a:pt x="70" y="50"/>
                  <a:pt x="70" y="50"/>
                </a:cubicBezTo>
                <a:cubicBezTo>
                  <a:pt x="70" y="50"/>
                  <a:pt x="70" y="50"/>
                  <a:pt x="70" y="50"/>
                </a:cubicBezTo>
                <a:cubicBezTo>
                  <a:pt x="71" y="50"/>
                  <a:pt x="71" y="50"/>
                  <a:pt x="71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5" y="50"/>
                  <a:pt x="75" y="50"/>
                  <a:pt x="75" y="50"/>
                </a:cubicBezTo>
                <a:cubicBezTo>
                  <a:pt x="75" y="50"/>
                  <a:pt x="75" y="50"/>
                  <a:pt x="75" y="50"/>
                </a:cubicBezTo>
                <a:cubicBezTo>
                  <a:pt x="75" y="50"/>
                  <a:pt x="75" y="50"/>
                  <a:pt x="75" y="50"/>
                </a:cubicBezTo>
                <a:cubicBezTo>
                  <a:pt x="76" y="51"/>
                  <a:pt x="76" y="51"/>
                  <a:pt x="76" y="51"/>
                </a:cubicBezTo>
                <a:cubicBezTo>
                  <a:pt x="76" y="51"/>
                  <a:pt x="76" y="51"/>
                  <a:pt x="76" y="51"/>
                </a:cubicBezTo>
                <a:close/>
                <a:moveTo>
                  <a:pt x="70" y="52"/>
                </a:moveTo>
                <a:cubicBezTo>
                  <a:pt x="70" y="53"/>
                  <a:pt x="70" y="53"/>
                  <a:pt x="70" y="53"/>
                </a:cubicBezTo>
                <a:cubicBezTo>
                  <a:pt x="70" y="53"/>
                  <a:pt x="70" y="53"/>
                  <a:pt x="70" y="53"/>
                </a:cubicBezTo>
                <a:cubicBezTo>
                  <a:pt x="70" y="53"/>
                  <a:pt x="70" y="53"/>
                  <a:pt x="70" y="53"/>
                </a:cubicBezTo>
                <a:cubicBezTo>
                  <a:pt x="70" y="54"/>
                  <a:pt x="70" y="54"/>
                  <a:pt x="70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65" y="54"/>
                  <a:pt x="65" y="54"/>
                  <a:pt x="65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52"/>
                  <a:pt x="65" y="52"/>
                  <a:pt x="65" y="52"/>
                </a:cubicBezTo>
                <a:cubicBezTo>
                  <a:pt x="69" y="52"/>
                  <a:pt x="69" y="52"/>
                  <a:pt x="69" y="52"/>
                </a:cubicBezTo>
                <a:cubicBezTo>
                  <a:pt x="69" y="52"/>
                  <a:pt x="69" y="52"/>
                  <a:pt x="69" y="52"/>
                </a:cubicBezTo>
                <a:cubicBezTo>
                  <a:pt x="69" y="52"/>
                  <a:pt x="70" y="52"/>
                  <a:pt x="70" y="52"/>
                </a:cubicBezTo>
                <a:cubicBezTo>
                  <a:pt x="70" y="52"/>
                  <a:pt x="70" y="52"/>
                  <a:pt x="70" y="52"/>
                </a:cubicBezTo>
                <a:cubicBezTo>
                  <a:pt x="70" y="52"/>
                  <a:pt x="70" y="52"/>
                  <a:pt x="70" y="52"/>
                </a:cubicBezTo>
                <a:close/>
                <a:moveTo>
                  <a:pt x="70" y="51"/>
                </a:moveTo>
                <a:cubicBezTo>
                  <a:pt x="70" y="51"/>
                  <a:pt x="70" y="51"/>
                  <a:pt x="69" y="51"/>
                </a:cubicBezTo>
                <a:cubicBezTo>
                  <a:pt x="69" y="51"/>
                  <a:pt x="69" y="51"/>
                  <a:pt x="69" y="51"/>
                </a:cubicBezTo>
                <a:cubicBezTo>
                  <a:pt x="69" y="51"/>
                  <a:pt x="69" y="51"/>
                  <a:pt x="69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51"/>
                  <a:pt x="64" y="51"/>
                  <a:pt x="64" y="51"/>
                </a:cubicBezTo>
                <a:cubicBezTo>
                  <a:pt x="64" y="51"/>
                  <a:pt x="64" y="51"/>
                  <a:pt x="64" y="51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50"/>
                  <a:pt x="64" y="50"/>
                  <a:pt x="65" y="50"/>
                </a:cubicBezTo>
                <a:cubicBezTo>
                  <a:pt x="65" y="50"/>
                  <a:pt x="65" y="50"/>
                  <a:pt x="65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9" y="50"/>
                  <a:pt x="69" y="50"/>
                </a:cubicBezTo>
                <a:cubicBezTo>
                  <a:pt x="69" y="50"/>
                  <a:pt x="69" y="50"/>
                  <a:pt x="69" y="50"/>
                </a:cubicBezTo>
                <a:cubicBezTo>
                  <a:pt x="69" y="50"/>
                  <a:pt x="69" y="50"/>
                  <a:pt x="69" y="50"/>
                </a:cubicBezTo>
                <a:cubicBezTo>
                  <a:pt x="69" y="50"/>
                  <a:pt x="69" y="50"/>
                  <a:pt x="69" y="50"/>
                </a:cubicBezTo>
                <a:cubicBezTo>
                  <a:pt x="70" y="51"/>
                  <a:pt x="70" y="51"/>
                  <a:pt x="70" y="51"/>
                </a:cubicBezTo>
                <a:cubicBezTo>
                  <a:pt x="70" y="51"/>
                  <a:pt x="70" y="51"/>
                  <a:pt x="70" y="51"/>
                </a:cubicBezTo>
                <a:close/>
                <a:moveTo>
                  <a:pt x="64" y="53"/>
                </a:moveTo>
                <a:cubicBezTo>
                  <a:pt x="64" y="53"/>
                  <a:pt x="64" y="53"/>
                  <a:pt x="64" y="53"/>
                </a:cubicBezTo>
                <a:cubicBezTo>
                  <a:pt x="64" y="53"/>
                  <a:pt x="64" y="53"/>
                  <a:pt x="64" y="53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4"/>
                  <a:pt x="63" y="54"/>
                  <a:pt x="63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0" y="54"/>
                  <a:pt x="59" y="54"/>
                  <a:pt x="59" y="54"/>
                </a:cubicBezTo>
                <a:cubicBezTo>
                  <a:pt x="59" y="54"/>
                  <a:pt x="59" y="54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52"/>
                  <a:pt x="63" y="52"/>
                  <a:pt x="64" y="52"/>
                </a:cubicBezTo>
                <a:cubicBezTo>
                  <a:pt x="64" y="52"/>
                  <a:pt x="64" y="52"/>
                  <a:pt x="64" y="52"/>
                </a:cubicBezTo>
                <a:cubicBezTo>
                  <a:pt x="64" y="52"/>
                  <a:pt x="64" y="52"/>
                  <a:pt x="64" y="52"/>
                </a:cubicBezTo>
                <a:lnTo>
                  <a:pt x="64" y="53"/>
                </a:lnTo>
                <a:close/>
                <a:moveTo>
                  <a:pt x="64" y="51"/>
                </a:moveTo>
                <a:cubicBezTo>
                  <a:pt x="64" y="51"/>
                  <a:pt x="64" y="51"/>
                  <a:pt x="63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59" y="51"/>
                  <a:pt x="59" y="51"/>
                  <a:pt x="59" y="51"/>
                </a:cubicBezTo>
                <a:cubicBezTo>
                  <a:pt x="59" y="51"/>
                  <a:pt x="59" y="51"/>
                  <a:pt x="59" y="51"/>
                </a:cubicBezTo>
                <a:cubicBezTo>
                  <a:pt x="59" y="51"/>
                  <a:pt x="59" y="51"/>
                  <a:pt x="59" y="51"/>
                </a:cubicBezTo>
                <a:cubicBezTo>
                  <a:pt x="59" y="51"/>
                  <a:pt x="58" y="51"/>
                  <a:pt x="58" y="51"/>
                </a:cubicBezTo>
                <a:cubicBezTo>
                  <a:pt x="58" y="51"/>
                  <a:pt x="58" y="51"/>
                  <a:pt x="58" y="51"/>
                </a:cubicBezTo>
                <a:cubicBezTo>
                  <a:pt x="58" y="50"/>
                  <a:pt x="58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59" y="50"/>
                  <a:pt x="59" y="50"/>
                  <a:pt x="59" y="50"/>
                </a:cubicBezTo>
                <a:cubicBezTo>
                  <a:pt x="59" y="50"/>
                  <a:pt x="59" y="50"/>
                  <a:pt x="59" y="50"/>
                </a:cubicBezTo>
                <a:cubicBezTo>
                  <a:pt x="62" y="50"/>
                  <a:pt x="62" y="50"/>
                  <a:pt x="62" y="50"/>
                </a:cubicBezTo>
                <a:cubicBezTo>
                  <a:pt x="63" y="50"/>
                  <a:pt x="63" y="50"/>
                  <a:pt x="63" y="50"/>
                </a:cubicBezTo>
                <a:cubicBezTo>
                  <a:pt x="63" y="50"/>
                  <a:pt x="63" y="50"/>
                  <a:pt x="63" y="50"/>
                </a:cubicBezTo>
                <a:cubicBezTo>
                  <a:pt x="63" y="50"/>
                  <a:pt x="63" y="50"/>
                  <a:pt x="63" y="50"/>
                </a:cubicBezTo>
                <a:cubicBezTo>
                  <a:pt x="63" y="50"/>
                  <a:pt x="63" y="50"/>
                  <a:pt x="63" y="50"/>
                </a:cubicBezTo>
                <a:cubicBezTo>
                  <a:pt x="64" y="51"/>
                  <a:pt x="64" y="51"/>
                  <a:pt x="64" y="51"/>
                </a:cubicBezTo>
                <a:cubicBezTo>
                  <a:pt x="64" y="51"/>
                  <a:pt x="64" y="51"/>
                  <a:pt x="64" y="51"/>
                </a:cubicBezTo>
                <a:close/>
                <a:moveTo>
                  <a:pt x="52" y="60"/>
                </a:moveTo>
                <a:cubicBezTo>
                  <a:pt x="53" y="59"/>
                  <a:pt x="53" y="59"/>
                  <a:pt x="53" y="59"/>
                </a:cubicBezTo>
                <a:cubicBezTo>
                  <a:pt x="53" y="59"/>
                  <a:pt x="53" y="59"/>
                  <a:pt x="53" y="59"/>
                </a:cubicBezTo>
                <a:cubicBezTo>
                  <a:pt x="53" y="59"/>
                  <a:pt x="53" y="59"/>
                  <a:pt x="54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9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9" y="61"/>
                  <a:pt x="58" y="61"/>
                </a:cubicBezTo>
                <a:cubicBezTo>
                  <a:pt x="58" y="61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3" y="62"/>
                  <a:pt x="53" y="61"/>
                  <a:pt x="53" y="61"/>
                </a:cubicBezTo>
                <a:cubicBezTo>
                  <a:pt x="53" y="61"/>
                  <a:pt x="53" y="61"/>
                  <a:pt x="5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0"/>
                  <a:pt x="52" y="60"/>
                  <a:pt x="52" y="60"/>
                </a:cubicBezTo>
                <a:cubicBezTo>
                  <a:pt x="52" y="60"/>
                  <a:pt x="52" y="60"/>
                  <a:pt x="52" y="60"/>
                </a:cubicBezTo>
                <a:close/>
                <a:moveTo>
                  <a:pt x="59" y="55"/>
                </a:move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60" y="54"/>
                  <a:pt x="60" y="54"/>
                </a:cubicBezTo>
                <a:cubicBezTo>
                  <a:pt x="63" y="54"/>
                  <a:pt x="63" y="54"/>
                  <a:pt x="63" y="54"/>
                </a:cubicBezTo>
                <a:cubicBezTo>
                  <a:pt x="63" y="54"/>
                  <a:pt x="64" y="54"/>
                  <a:pt x="64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4"/>
                  <a:pt x="64" y="54"/>
                  <a:pt x="64" y="55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56"/>
                  <a:pt x="65" y="56"/>
                  <a:pt x="64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6"/>
                  <a:pt x="60" y="56"/>
                  <a:pt x="60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lnTo>
                  <a:pt x="59" y="55"/>
                </a:lnTo>
                <a:close/>
                <a:moveTo>
                  <a:pt x="59" y="57"/>
                </a:moveTo>
                <a:cubicBezTo>
                  <a:pt x="59" y="57"/>
                  <a:pt x="59" y="57"/>
                  <a:pt x="59" y="57"/>
                </a:cubicBezTo>
                <a:cubicBezTo>
                  <a:pt x="59" y="57"/>
                  <a:pt x="60" y="57"/>
                  <a:pt x="60" y="57"/>
                </a:cubicBezTo>
                <a:cubicBezTo>
                  <a:pt x="60" y="56"/>
                  <a:pt x="60" y="56"/>
                  <a:pt x="60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6"/>
                  <a:pt x="64" y="56"/>
                  <a:pt x="64" y="57"/>
                </a:cubicBezTo>
                <a:cubicBezTo>
                  <a:pt x="64" y="57"/>
                  <a:pt x="65" y="57"/>
                  <a:pt x="65" y="57"/>
                </a:cubicBezTo>
                <a:cubicBezTo>
                  <a:pt x="65" y="57"/>
                  <a:pt x="65" y="57"/>
                  <a:pt x="65" y="57"/>
                </a:cubicBezTo>
                <a:cubicBezTo>
                  <a:pt x="65" y="57"/>
                  <a:pt x="65" y="57"/>
                  <a:pt x="65" y="57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8"/>
                  <a:pt x="65" y="58"/>
                  <a:pt x="65" y="59"/>
                </a:cubicBezTo>
                <a:cubicBezTo>
                  <a:pt x="65" y="59"/>
                  <a:pt x="65" y="59"/>
                  <a:pt x="65" y="59"/>
                </a:cubicBezTo>
                <a:cubicBezTo>
                  <a:pt x="65" y="59"/>
                  <a:pt x="64" y="59"/>
                  <a:pt x="64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59" y="58"/>
                  <a:pt x="59" y="58"/>
                  <a:pt x="59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59" y="57"/>
                  <a:pt x="59" y="57"/>
                  <a:pt x="59" y="57"/>
                </a:cubicBezTo>
                <a:cubicBezTo>
                  <a:pt x="59" y="57"/>
                  <a:pt x="59" y="57"/>
                  <a:pt x="59" y="57"/>
                </a:cubicBezTo>
                <a:close/>
                <a:moveTo>
                  <a:pt x="59" y="60"/>
                </a:moveTo>
                <a:cubicBezTo>
                  <a:pt x="59" y="59"/>
                  <a:pt x="60" y="59"/>
                  <a:pt x="60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64" y="59"/>
                  <a:pt x="64" y="59"/>
                  <a:pt x="64" y="59"/>
                </a:cubicBezTo>
                <a:cubicBezTo>
                  <a:pt x="65" y="59"/>
                  <a:pt x="65" y="59"/>
                  <a:pt x="65" y="59"/>
                </a:cubicBezTo>
                <a:cubicBezTo>
                  <a:pt x="65" y="59"/>
                  <a:pt x="65" y="59"/>
                  <a:pt x="65" y="59"/>
                </a:cubicBezTo>
                <a:cubicBezTo>
                  <a:pt x="65" y="59"/>
                  <a:pt x="65" y="59"/>
                  <a:pt x="66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1"/>
                  <a:pt x="65" y="62"/>
                  <a:pt x="65" y="62"/>
                </a:cubicBezTo>
                <a:cubicBezTo>
                  <a:pt x="65" y="62"/>
                  <a:pt x="65" y="62"/>
                  <a:pt x="65" y="62"/>
                </a:cubicBezTo>
                <a:cubicBezTo>
                  <a:pt x="61" y="62"/>
                  <a:pt x="61" y="62"/>
                  <a:pt x="61" y="62"/>
                </a:cubicBezTo>
                <a:cubicBezTo>
                  <a:pt x="61" y="62"/>
                  <a:pt x="60" y="62"/>
                  <a:pt x="60" y="62"/>
                </a:cubicBezTo>
                <a:cubicBezTo>
                  <a:pt x="60" y="62"/>
                  <a:pt x="60" y="61"/>
                  <a:pt x="60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60"/>
                  <a:pt x="59" y="60"/>
                  <a:pt x="59" y="60"/>
                </a:cubicBezTo>
                <a:close/>
                <a:moveTo>
                  <a:pt x="66" y="57"/>
                </a:moveTo>
                <a:cubicBezTo>
                  <a:pt x="66" y="57"/>
                  <a:pt x="66" y="57"/>
                  <a:pt x="66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6"/>
                  <a:pt x="67" y="56"/>
                  <a:pt x="67" y="56"/>
                </a:cubicBezTo>
                <a:cubicBezTo>
                  <a:pt x="70" y="56"/>
                  <a:pt x="70" y="56"/>
                  <a:pt x="70" y="56"/>
                </a:cubicBezTo>
                <a:cubicBezTo>
                  <a:pt x="71" y="56"/>
                  <a:pt x="71" y="56"/>
                  <a:pt x="71" y="57"/>
                </a:cubicBezTo>
                <a:cubicBezTo>
                  <a:pt x="71" y="57"/>
                  <a:pt x="71" y="57"/>
                  <a:pt x="71" y="57"/>
                </a:cubicBezTo>
                <a:cubicBezTo>
                  <a:pt x="71" y="57"/>
                  <a:pt x="71" y="57"/>
                  <a:pt x="72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8"/>
                  <a:pt x="72" y="58"/>
                  <a:pt x="72" y="58"/>
                </a:cubicBezTo>
                <a:cubicBezTo>
                  <a:pt x="72" y="58"/>
                  <a:pt x="72" y="58"/>
                  <a:pt x="72" y="58"/>
                </a:cubicBezTo>
                <a:cubicBezTo>
                  <a:pt x="72" y="58"/>
                  <a:pt x="72" y="58"/>
                  <a:pt x="72" y="59"/>
                </a:cubicBezTo>
                <a:cubicBezTo>
                  <a:pt x="72" y="59"/>
                  <a:pt x="72" y="59"/>
                  <a:pt x="72" y="59"/>
                </a:cubicBezTo>
                <a:cubicBezTo>
                  <a:pt x="71" y="59"/>
                  <a:pt x="71" y="59"/>
                  <a:pt x="71" y="59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59"/>
                  <a:pt x="66" y="59"/>
                  <a:pt x="66" y="59"/>
                </a:cubicBezTo>
                <a:cubicBezTo>
                  <a:pt x="66" y="58"/>
                  <a:pt x="66" y="58"/>
                  <a:pt x="66" y="58"/>
                </a:cubicBezTo>
                <a:cubicBezTo>
                  <a:pt x="66" y="58"/>
                  <a:pt x="66" y="58"/>
                  <a:pt x="66" y="58"/>
                </a:cubicBezTo>
                <a:lnTo>
                  <a:pt x="66" y="57"/>
                </a:lnTo>
                <a:close/>
                <a:moveTo>
                  <a:pt x="66" y="60"/>
                </a:moveTo>
                <a:cubicBezTo>
                  <a:pt x="66" y="59"/>
                  <a:pt x="66" y="59"/>
                  <a:pt x="67" y="59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59"/>
                  <a:pt x="67" y="59"/>
                  <a:pt x="67" y="59"/>
                </a:cubicBezTo>
                <a:cubicBezTo>
                  <a:pt x="71" y="59"/>
                  <a:pt x="71" y="59"/>
                  <a:pt x="71" y="59"/>
                </a:cubicBezTo>
                <a:cubicBezTo>
                  <a:pt x="71" y="59"/>
                  <a:pt x="72" y="59"/>
                  <a:pt x="72" y="59"/>
                </a:cubicBezTo>
                <a:cubicBezTo>
                  <a:pt x="72" y="59"/>
                  <a:pt x="72" y="59"/>
                  <a:pt x="72" y="59"/>
                </a:cubicBezTo>
                <a:cubicBezTo>
                  <a:pt x="72" y="59"/>
                  <a:pt x="72" y="59"/>
                  <a:pt x="72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1"/>
                  <a:pt x="73" y="61"/>
                  <a:pt x="73" y="61"/>
                </a:cubicBezTo>
                <a:cubicBezTo>
                  <a:pt x="73" y="61"/>
                  <a:pt x="73" y="61"/>
                  <a:pt x="73" y="61"/>
                </a:cubicBezTo>
                <a:cubicBezTo>
                  <a:pt x="73" y="61"/>
                  <a:pt x="73" y="61"/>
                  <a:pt x="73" y="61"/>
                </a:cubicBezTo>
                <a:cubicBezTo>
                  <a:pt x="73" y="61"/>
                  <a:pt x="73" y="62"/>
                  <a:pt x="73" y="62"/>
                </a:cubicBezTo>
                <a:cubicBezTo>
                  <a:pt x="72" y="62"/>
                  <a:pt x="72" y="62"/>
                  <a:pt x="72" y="62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2"/>
                  <a:pt x="68" y="62"/>
                  <a:pt x="67" y="62"/>
                </a:cubicBezTo>
                <a:cubicBezTo>
                  <a:pt x="67" y="62"/>
                  <a:pt x="67" y="61"/>
                  <a:pt x="67" y="61"/>
                </a:cubicBezTo>
                <a:cubicBezTo>
                  <a:pt x="67" y="61"/>
                  <a:pt x="67" y="61"/>
                  <a:pt x="67" y="61"/>
                </a:cubicBezTo>
                <a:cubicBezTo>
                  <a:pt x="67" y="61"/>
                  <a:pt x="67" y="61"/>
                  <a:pt x="67" y="61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60"/>
                  <a:pt x="66" y="60"/>
                  <a:pt x="66" y="60"/>
                </a:cubicBezTo>
                <a:close/>
                <a:moveTo>
                  <a:pt x="73" y="58"/>
                </a:moveTo>
                <a:cubicBezTo>
                  <a:pt x="73" y="58"/>
                  <a:pt x="73" y="58"/>
                  <a:pt x="73" y="58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7"/>
                  <a:pt x="72" y="57"/>
                  <a:pt x="73" y="57"/>
                </a:cubicBezTo>
                <a:cubicBezTo>
                  <a:pt x="73" y="57"/>
                  <a:pt x="73" y="57"/>
                  <a:pt x="73" y="57"/>
                </a:cubicBezTo>
                <a:cubicBezTo>
                  <a:pt x="73" y="56"/>
                  <a:pt x="73" y="56"/>
                  <a:pt x="73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77" y="56"/>
                  <a:pt x="77" y="56"/>
                  <a:pt x="77" y="57"/>
                </a:cubicBezTo>
                <a:cubicBezTo>
                  <a:pt x="78" y="57"/>
                  <a:pt x="78" y="57"/>
                  <a:pt x="78" y="57"/>
                </a:cubicBezTo>
                <a:cubicBezTo>
                  <a:pt x="78" y="57"/>
                  <a:pt x="78" y="57"/>
                  <a:pt x="78" y="57"/>
                </a:cubicBezTo>
                <a:cubicBezTo>
                  <a:pt x="78" y="57"/>
                  <a:pt x="78" y="57"/>
                  <a:pt x="78" y="57"/>
                </a:cubicBezTo>
                <a:cubicBezTo>
                  <a:pt x="79" y="58"/>
                  <a:pt x="79" y="58"/>
                  <a:pt x="79" y="58"/>
                </a:cubicBezTo>
                <a:cubicBezTo>
                  <a:pt x="79" y="58"/>
                  <a:pt x="79" y="58"/>
                  <a:pt x="79" y="58"/>
                </a:cubicBezTo>
                <a:cubicBezTo>
                  <a:pt x="79" y="58"/>
                  <a:pt x="79" y="58"/>
                  <a:pt x="79" y="59"/>
                </a:cubicBezTo>
                <a:cubicBezTo>
                  <a:pt x="79" y="59"/>
                  <a:pt x="79" y="59"/>
                  <a:pt x="78" y="59"/>
                </a:cubicBezTo>
                <a:cubicBezTo>
                  <a:pt x="78" y="59"/>
                  <a:pt x="78" y="59"/>
                  <a:pt x="78" y="59"/>
                </a:cubicBezTo>
                <a:cubicBezTo>
                  <a:pt x="74" y="59"/>
                  <a:pt x="74" y="59"/>
                  <a:pt x="74" y="59"/>
                </a:cubicBezTo>
                <a:cubicBezTo>
                  <a:pt x="74" y="59"/>
                  <a:pt x="74" y="59"/>
                  <a:pt x="74" y="59"/>
                </a:cubicBezTo>
                <a:cubicBezTo>
                  <a:pt x="73" y="59"/>
                  <a:pt x="73" y="59"/>
                  <a:pt x="73" y="59"/>
                </a:cubicBezTo>
                <a:cubicBezTo>
                  <a:pt x="73" y="58"/>
                  <a:pt x="73" y="58"/>
                  <a:pt x="73" y="58"/>
                </a:cubicBezTo>
                <a:close/>
                <a:moveTo>
                  <a:pt x="82" y="52"/>
                </a:moveTo>
                <a:cubicBezTo>
                  <a:pt x="83" y="53"/>
                  <a:pt x="83" y="53"/>
                  <a:pt x="83" y="53"/>
                </a:cubicBezTo>
                <a:cubicBezTo>
                  <a:pt x="83" y="53"/>
                  <a:pt x="83" y="53"/>
                  <a:pt x="83" y="53"/>
                </a:cubicBezTo>
                <a:cubicBezTo>
                  <a:pt x="83" y="53"/>
                  <a:pt x="83" y="53"/>
                  <a:pt x="83" y="53"/>
                </a:cubicBezTo>
                <a:cubicBezTo>
                  <a:pt x="83" y="54"/>
                  <a:pt x="83" y="54"/>
                  <a:pt x="82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54"/>
                  <a:pt x="78" y="54"/>
                  <a:pt x="78" y="53"/>
                </a:cubicBezTo>
                <a:cubicBezTo>
                  <a:pt x="78" y="53"/>
                  <a:pt x="77" y="53"/>
                  <a:pt x="77" y="53"/>
                </a:cubicBezTo>
                <a:cubicBezTo>
                  <a:pt x="77" y="53"/>
                  <a:pt x="77" y="53"/>
                  <a:pt x="77" y="53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2"/>
                  <a:pt x="77" y="52"/>
                  <a:pt x="78" y="52"/>
                </a:cubicBezTo>
                <a:cubicBezTo>
                  <a:pt x="81" y="52"/>
                  <a:pt x="81" y="52"/>
                  <a:pt x="81" y="52"/>
                </a:cubicBezTo>
                <a:cubicBezTo>
                  <a:pt x="81" y="52"/>
                  <a:pt x="81" y="52"/>
                  <a:pt x="81" y="52"/>
                </a:cubicBezTo>
                <a:cubicBezTo>
                  <a:pt x="82" y="52"/>
                  <a:pt x="82" y="52"/>
                  <a:pt x="82" y="52"/>
                </a:cubicBezTo>
                <a:cubicBezTo>
                  <a:pt x="82" y="52"/>
                  <a:pt x="82" y="52"/>
                  <a:pt x="82" y="52"/>
                </a:cubicBezTo>
                <a:cubicBezTo>
                  <a:pt x="82" y="52"/>
                  <a:pt x="82" y="52"/>
                  <a:pt x="82" y="52"/>
                </a:cubicBezTo>
                <a:close/>
                <a:moveTo>
                  <a:pt x="19" y="43"/>
                </a:moveTo>
                <a:cubicBezTo>
                  <a:pt x="19" y="6"/>
                  <a:pt x="19" y="6"/>
                  <a:pt x="19" y="6"/>
                </a:cubicBezTo>
                <a:cubicBezTo>
                  <a:pt x="19" y="4"/>
                  <a:pt x="22" y="1"/>
                  <a:pt x="25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2" y="1"/>
                  <a:pt x="85" y="4"/>
                  <a:pt x="85" y="6"/>
                </a:cubicBezTo>
                <a:cubicBezTo>
                  <a:pt x="85" y="43"/>
                  <a:pt x="85" y="43"/>
                  <a:pt x="85" y="43"/>
                </a:cubicBezTo>
                <a:cubicBezTo>
                  <a:pt x="85" y="45"/>
                  <a:pt x="82" y="48"/>
                  <a:pt x="80" y="48"/>
                </a:cubicBezTo>
                <a:cubicBezTo>
                  <a:pt x="25" y="48"/>
                  <a:pt x="25" y="48"/>
                  <a:pt x="25" y="48"/>
                </a:cubicBezTo>
                <a:cubicBezTo>
                  <a:pt x="22" y="48"/>
                  <a:pt x="19" y="45"/>
                  <a:pt x="19" y="43"/>
                </a:cubicBezTo>
                <a:close/>
                <a:moveTo>
                  <a:pt x="40" y="52"/>
                </a:moveTo>
                <a:cubicBezTo>
                  <a:pt x="41" y="52"/>
                  <a:pt x="41" y="52"/>
                  <a:pt x="41" y="52"/>
                </a:cubicBezTo>
                <a:cubicBezTo>
                  <a:pt x="41" y="52"/>
                  <a:pt x="41" y="52"/>
                  <a:pt x="41" y="52"/>
                </a:cubicBezTo>
                <a:cubicBezTo>
                  <a:pt x="45" y="52"/>
                  <a:pt x="45" y="52"/>
                  <a:pt x="45" y="52"/>
                </a:cubicBezTo>
                <a:cubicBezTo>
                  <a:pt x="45" y="52"/>
                  <a:pt x="45" y="52"/>
                  <a:pt x="45" y="52"/>
                </a:cubicBezTo>
                <a:cubicBezTo>
                  <a:pt x="45" y="52"/>
                  <a:pt x="45" y="52"/>
                  <a:pt x="45" y="52"/>
                </a:cubicBezTo>
                <a:cubicBezTo>
                  <a:pt x="45" y="52"/>
                  <a:pt x="45" y="52"/>
                  <a:pt x="46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4" y="54"/>
                </a:cubicBez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41" y="54"/>
                  <a:pt x="40" y="54"/>
                </a:cubicBezTo>
                <a:cubicBezTo>
                  <a:pt x="40" y="54"/>
                  <a:pt x="40" y="54"/>
                  <a:pt x="40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lose/>
                <a:moveTo>
                  <a:pt x="40" y="51"/>
                </a:moveTo>
                <a:cubicBezTo>
                  <a:pt x="41" y="50"/>
                  <a:pt x="41" y="50"/>
                  <a:pt x="41" y="50"/>
                </a:cubicBezTo>
                <a:cubicBezTo>
                  <a:pt x="41" y="50"/>
                  <a:pt x="41" y="50"/>
                  <a:pt x="41" y="50"/>
                </a:cubicBezTo>
                <a:cubicBezTo>
                  <a:pt x="41" y="50"/>
                  <a:pt x="41" y="50"/>
                  <a:pt x="41" y="50"/>
                </a:cubicBezTo>
                <a:cubicBezTo>
                  <a:pt x="41" y="50"/>
                  <a:pt x="41" y="50"/>
                  <a:pt x="41" y="50"/>
                </a:cubicBezTo>
                <a:cubicBezTo>
                  <a:pt x="41" y="50"/>
                  <a:pt x="41" y="50"/>
                  <a:pt x="42" y="50"/>
                </a:cubicBezTo>
                <a:cubicBezTo>
                  <a:pt x="45" y="50"/>
                  <a:pt x="45" y="50"/>
                  <a:pt x="45" y="50"/>
                </a:cubicBezTo>
                <a:cubicBezTo>
                  <a:pt x="45" y="50"/>
                  <a:pt x="45" y="50"/>
                  <a:pt x="45" y="50"/>
                </a:cubicBezTo>
                <a:cubicBezTo>
                  <a:pt x="45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1"/>
                  <a:pt x="46" y="51"/>
                  <a:pt x="46" y="51"/>
                </a:cubicBezTo>
                <a:cubicBezTo>
                  <a:pt x="46" y="51"/>
                  <a:pt x="46" y="51"/>
                  <a:pt x="46" y="51"/>
                </a:cubicBezTo>
                <a:cubicBezTo>
                  <a:pt x="46" y="51"/>
                  <a:pt x="46" y="51"/>
                  <a:pt x="45" y="51"/>
                </a:cubicBezTo>
                <a:cubicBezTo>
                  <a:pt x="45" y="51"/>
                  <a:pt x="45" y="51"/>
                  <a:pt x="45" y="51"/>
                </a:cubicBezTo>
                <a:cubicBezTo>
                  <a:pt x="45" y="51"/>
                  <a:pt x="45" y="51"/>
                  <a:pt x="45" y="51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1"/>
                  <a:pt x="40" y="51"/>
                  <a:pt x="40" y="51"/>
                </a:cubicBezTo>
                <a:cubicBezTo>
                  <a:pt x="40" y="51"/>
                  <a:pt x="40" y="51"/>
                  <a:pt x="40" y="51"/>
                </a:cubicBezTo>
                <a:close/>
                <a:moveTo>
                  <a:pt x="40" y="51"/>
                </a:moveTo>
                <a:cubicBezTo>
                  <a:pt x="40" y="51"/>
                  <a:pt x="40" y="51"/>
                  <a:pt x="40" y="51"/>
                </a:cubicBezTo>
                <a:cubicBezTo>
                  <a:pt x="40" y="51"/>
                  <a:pt x="40" y="51"/>
                  <a:pt x="39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4" y="51"/>
                  <a:pt x="34" y="51"/>
                </a:cubicBezTo>
                <a:cubicBezTo>
                  <a:pt x="34" y="51"/>
                  <a:pt x="34" y="51"/>
                  <a:pt x="34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9" y="50"/>
                </a:cubicBezTo>
                <a:cubicBezTo>
                  <a:pt x="40" y="50"/>
                  <a:pt x="40" y="50"/>
                  <a:pt x="40" y="50"/>
                </a:cubicBezTo>
                <a:cubicBezTo>
                  <a:pt x="40" y="50"/>
                  <a:pt x="40" y="50"/>
                  <a:pt x="40" y="50"/>
                </a:cubicBezTo>
                <a:cubicBezTo>
                  <a:pt x="40" y="50"/>
                  <a:pt x="40" y="50"/>
                  <a:pt x="40" y="50"/>
                </a:cubicBezTo>
                <a:lnTo>
                  <a:pt x="40" y="51"/>
                </a:lnTo>
                <a:close/>
                <a:moveTo>
                  <a:pt x="35" y="52"/>
                </a:moveTo>
                <a:cubicBezTo>
                  <a:pt x="35" y="52"/>
                  <a:pt x="35" y="52"/>
                  <a:pt x="35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4"/>
                  <a:pt x="39" y="54"/>
                  <a:pt x="39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5" y="54"/>
                  <a:pt x="35" y="54"/>
                  <a:pt x="35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4"/>
                  <a:pt x="34" y="54"/>
                  <a:pt x="34" y="53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2"/>
                  <a:pt x="35" y="52"/>
                  <a:pt x="35" y="52"/>
                </a:cubicBezTo>
                <a:close/>
                <a:moveTo>
                  <a:pt x="39" y="55"/>
                </a:moveTo>
                <a:cubicBezTo>
                  <a:pt x="39" y="56"/>
                  <a:pt x="39" y="56"/>
                  <a:pt x="39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6"/>
                  <a:pt x="38" y="56"/>
                  <a:pt x="38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4" y="56"/>
                  <a:pt x="34" y="56"/>
                  <a:pt x="34" y="56"/>
                </a:cubicBezTo>
                <a:cubicBezTo>
                  <a:pt x="34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4"/>
                  <a:pt x="33" y="54"/>
                  <a:pt x="33" y="54"/>
                </a:cubicBezTo>
                <a:cubicBezTo>
                  <a:pt x="33" y="54"/>
                  <a:pt x="34" y="54"/>
                  <a:pt x="34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4"/>
                  <a:pt x="39" y="54"/>
                  <a:pt x="39" y="55"/>
                </a:cubicBezTo>
                <a:close/>
                <a:moveTo>
                  <a:pt x="34" y="51"/>
                </a:moveTo>
                <a:cubicBezTo>
                  <a:pt x="34" y="51"/>
                  <a:pt x="34" y="51"/>
                  <a:pt x="34" y="51"/>
                </a:cubicBezTo>
                <a:cubicBezTo>
                  <a:pt x="34" y="51"/>
                  <a:pt x="34" y="51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29" y="51"/>
                  <a:pt x="29" y="51"/>
                  <a:pt x="29" y="51"/>
                </a:cubicBezTo>
                <a:cubicBezTo>
                  <a:pt x="29" y="51"/>
                  <a:pt x="29" y="51"/>
                  <a:pt x="29" y="51"/>
                </a:cubicBezTo>
                <a:cubicBezTo>
                  <a:pt x="29" y="51"/>
                  <a:pt x="29" y="51"/>
                  <a:pt x="29" y="51"/>
                </a:cubicBezTo>
                <a:cubicBezTo>
                  <a:pt x="29" y="51"/>
                  <a:pt x="28" y="51"/>
                  <a:pt x="28" y="51"/>
                </a:cubicBezTo>
                <a:cubicBezTo>
                  <a:pt x="28" y="51"/>
                  <a:pt x="28" y="51"/>
                  <a:pt x="28" y="51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0"/>
                  <a:pt x="29" y="50"/>
                  <a:pt x="30" y="50"/>
                </a:cubicBezTo>
                <a:cubicBezTo>
                  <a:pt x="30" y="50"/>
                  <a:pt x="30" y="50"/>
                  <a:pt x="30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4" y="50"/>
                  <a:pt x="34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50"/>
                  <a:pt x="34" y="50"/>
                  <a:pt x="34" y="50"/>
                </a:cubicBezTo>
                <a:lnTo>
                  <a:pt x="34" y="51"/>
                </a:lnTo>
                <a:close/>
                <a:moveTo>
                  <a:pt x="29" y="52"/>
                </a:moveTo>
                <a:cubicBezTo>
                  <a:pt x="29" y="52"/>
                  <a:pt x="29" y="52"/>
                  <a:pt x="29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3"/>
                  <a:pt x="33" y="53"/>
                  <a:pt x="33" y="53"/>
                </a:cubicBezTo>
                <a:cubicBezTo>
                  <a:pt x="33" y="53"/>
                  <a:pt x="33" y="53"/>
                  <a:pt x="33" y="53"/>
                </a:cubicBezTo>
                <a:cubicBezTo>
                  <a:pt x="33" y="53"/>
                  <a:pt x="33" y="53"/>
                  <a:pt x="33" y="53"/>
                </a:cubicBezTo>
                <a:cubicBezTo>
                  <a:pt x="33" y="54"/>
                  <a:pt x="32" y="54"/>
                  <a:pt x="32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28" y="54"/>
                  <a:pt x="28" y="54"/>
                  <a:pt x="28" y="53"/>
                </a:cubicBezTo>
                <a:cubicBezTo>
                  <a:pt x="28" y="53"/>
                  <a:pt x="27" y="53"/>
                  <a:pt x="27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8" y="52"/>
                  <a:pt x="28" y="52"/>
                  <a:pt x="28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8" y="52"/>
                  <a:pt x="29" y="52"/>
                  <a:pt x="29" y="52"/>
                </a:cubicBezTo>
                <a:close/>
                <a:moveTo>
                  <a:pt x="28" y="50"/>
                </a:move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3" y="51"/>
                  <a:pt x="23" y="51"/>
                  <a:pt x="23" y="51"/>
                </a:cubicBezTo>
                <a:cubicBezTo>
                  <a:pt x="23" y="51"/>
                  <a:pt x="23" y="51"/>
                  <a:pt x="23" y="51"/>
                </a:cubicBezTo>
                <a:cubicBezTo>
                  <a:pt x="23" y="51"/>
                  <a:pt x="23" y="51"/>
                  <a:pt x="23" y="51"/>
                </a:cubicBezTo>
                <a:cubicBezTo>
                  <a:pt x="23" y="51"/>
                  <a:pt x="22" y="51"/>
                  <a:pt x="22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3" y="50"/>
                  <a:pt x="23" y="50"/>
                  <a:pt x="23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4" y="50"/>
                  <a:pt x="24" y="50"/>
                  <a:pt x="24" y="50"/>
                </a:cubicBezTo>
                <a:cubicBezTo>
                  <a:pt x="24" y="50"/>
                  <a:pt x="24" y="50"/>
                  <a:pt x="24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lose/>
                <a:moveTo>
                  <a:pt x="28" y="54"/>
                </a:moveTo>
                <a:cubicBezTo>
                  <a:pt x="28" y="54"/>
                  <a:pt x="28" y="54"/>
                  <a:pt x="28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4"/>
                  <a:pt x="33" y="54"/>
                  <a:pt x="33" y="54"/>
                </a:cubicBezTo>
                <a:cubicBezTo>
                  <a:pt x="33" y="54"/>
                  <a:pt x="33" y="54"/>
                  <a:pt x="33" y="55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6"/>
                  <a:pt x="32" y="56"/>
                  <a:pt x="31" y="56"/>
                </a:cubicBezTo>
                <a:cubicBezTo>
                  <a:pt x="31" y="56"/>
                  <a:pt x="31" y="56"/>
                  <a:pt x="31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8" y="54"/>
                  <a:pt x="28" y="54"/>
                </a:cubicBezTo>
                <a:close/>
                <a:moveTo>
                  <a:pt x="27" y="57"/>
                </a:moveTo>
                <a:cubicBezTo>
                  <a:pt x="27" y="56"/>
                  <a:pt x="27" y="56"/>
                  <a:pt x="27" y="56"/>
                </a:cubicBezTo>
                <a:cubicBezTo>
                  <a:pt x="31" y="56"/>
                  <a:pt x="31" y="56"/>
                  <a:pt x="31" y="56"/>
                </a:cubicBezTo>
                <a:cubicBezTo>
                  <a:pt x="31" y="56"/>
                  <a:pt x="31" y="56"/>
                  <a:pt x="31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1" y="58"/>
                  <a:pt x="31" y="58"/>
                  <a:pt x="31" y="58"/>
                </a:cubicBezTo>
                <a:cubicBezTo>
                  <a:pt x="31" y="58"/>
                  <a:pt x="31" y="58"/>
                  <a:pt x="31" y="58"/>
                </a:cubicBezTo>
                <a:cubicBezTo>
                  <a:pt x="31" y="58"/>
                  <a:pt x="31" y="58"/>
                  <a:pt x="31" y="59"/>
                </a:cubicBezTo>
                <a:cubicBezTo>
                  <a:pt x="31" y="59"/>
                  <a:pt x="31" y="59"/>
                  <a:pt x="30" y="59"/>
                </a:cubicBezTo>
                <a:cubicBezTo>
                  <a:pt x="30" y="59"/>
                  <a:pt x="30" y="59"/>
                  <a:pt x="30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26" y="59"/>
                  <a:pt x="25" y="59"/>
                  <a:pt x="25" y="59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57"/>
                  <a:pt x="26" y="57"/>
                  <a:pt x="27" y="57"/>
                </a:cubicBezTo>
                <a:close/>
                <a:moveTo>
                  <a:pt x="31" y="60"/>
                </a:moveTo>
                <a:cubicBezTo>
                  <a:pt x="31" y="60"/>
                  <a:pt x="32" y="60"/>
                  <a:pt x="32" y="60"/>
                </a:cubicBezTo>
                <a:cubicBezTo>
                  <a:pt x="32" y="59"/>
                  <a:pt x="32" y="59"/>
                  <a:pt x="32" y="59"/>
                </a:cubicBezTo>
                <a:cubicBezTo>
                  <a:pt x="32" y="59"/>
                  <a:pt x="32" y="59"/>
                  <a:pt x="32" y="59"/>
                </a:cubicBezTo>
                <a:cubicBezTo>
                  <a:pt x="32" y="59"/>
                  <a:pt x="33" y="59"/>
                  <a:pt x="33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8" y="59"/>
                  <a:pt x="38" y="59"/>
                  <a:pt x="38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37" y="61"/>
                  <a:pt x="37" y="61"/>
                  <a:pt x="37" y="61"/>
                </a:cubicBezTo>
                <a:cubicBezTo>
                  <a:pt x="37" y="61"/>
                  <a:pt x="37" y="61"/>
                  <a:pt x="37" y="61"/>
                </a:cubicBezTo>
                <a:cubicBezTo>
                  <a:pt x="37" y="61"/>
                  <a:pt x="37" y="61"/>
                  <a:pt x="37" y="61"/>
                </a:cubicBezTo>
                <a:cubicBezTo>
                  <a:pt x="37" y="61"/>
                  <a:pt x="37" y="62"/>
                  <a:pt x="37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2" y="62"/>
                  <a:pt x="32" y="62"/>
                  <a:pt x="32" y="62"/>
                </a:cubicBezTo>
                <a:cubicBezTo>
                  <a:pt x="32" y="62"/>
                  <a:pt x="32" y="62"/>
                  <a:pt x="32" y="62"/>
                </a:cubicBezTo>
                <a:cubicBezTo>
                  <a:pt x="31" y="62"/>
                  <a:pt x="31" y="61"/>
                  <a:pt x="31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31" y="61"/>
                  <a:pt x="31" y="61"/>
                  <a:pt x="31" y="61"/>
                </a:cubicBezTo>
                <a:lnTo>
                  <a:pt x="31" y="60"/>
                </a:lnTo>
                <a:close/>
                <a:moveTo>
                  <a:pt x="38" y="59"/>
                </a:moveTo>
                <a:cubicBezTo>
                  <a:pt x="38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59"/>
                  <a:pt x="33" y="59"/>
                  <a:pt x="32" y="59"/>
                </a:cubicBezTo>
                <a:cubicBezTo>
                  <a:pt x="32" y="59"/>
                  <a:pt x="32" y="59"/>
                  <a:pt x="32" y="59"/>
                </a:cubicBezTo>
                <a:cubicBezTo>
                  <a:pt x="32" y="58"/>
                  <a:pt x="32" y="58"/>
                  <a:pt x="32" y="58"/>
                </a:cubicBezTo>
                <a:cubicBezTo>
                  <a:pt x="32" y="58"/>
                  <a:pt x="32" y="58"/>
                  <a:pt x="32" y="58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3" y="57"/>
                </a:cubicBezTo>
                <a:cubicBezTo>
                  <a:pt x="33" y="57"/>
                  <a:pt x="33" y="57"/>
                  <a:pt x="33" y="57"/>
                </a:cubicBezTo>
                <a:cubicBezTo>
                  <a:pt x="33" y="57"/>
                  <a:pt x="33" y="57"/>
                  <a:pt x="33" y="57"/>
                </a:cubicBezTo>
                <a:cubicBezTo>
                  <a:pt x="33" y="56"/>
                  <a:pt x="33" y="56"/>
                  <a:pt x="34" y="56"/>
                </a:cubicBezTo>
                <a:cubicBezTo>
                  <a:pt x="37" y="56"/>
                  <a:pt x="37" y="56"/>
                  <a:pt x="37" y="56"/>
                </a:cubicBezTo>
                <a:cubicBezTo>
                  <a:pt x="38" y="56"/>
                  <a:pt x="38" y="56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8"/>
                  <a:pt x="38" y="58"/>
                  <a:pt x="38" y="59"/>
                </a:cubicBezTo>
                <a:close/>
                <a:moveTo>
                  <a:pt x="38" y="60"/>
                </a:moveTo>
                <a:cubicBezTo>
                  <a:pt x="38" y="60"/>
                  <a:pt x="38" y="60"/>
                  <a:pt x="39" y="60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40" y="59"/>
                  <a:pt x="40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5" y="59"/>
                  <a:pt x="45" y="59"/>
                  <a:pt x="45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61"/>
                  <a:pt x="45" y="61"/>
                  <a:pt x="45" y="61"/>
                </a:cubicBezTo>
                <a:cubicBezTo>
                  <a:pt x="45" y="61"/>
                  <a:pt x="44" y="61"/>
                  <a:pt x="44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61"/>
                  <a:pt x="44" y="62"/>
                  <a:pt x="44" y="62"/>
                </a:cubicBezTo>
                <a:cubicBezTo>
                  <a:pt x="44" y="62"/>
                  <a:pt x="43" y="62"/>
                  <a:pt x="43" y="62"/>
                </a:cubicBezTo>
                <a:cubicBezTo>
                  <a:pt x="39" y="62"/>
                  <a:pt x="39" y="62"/>
                  <a:pt x="39" y="62"/>
                </a:cubicBezTo>
                <a:cubicBezTo>
                  <a:pt x="39" y="62"/>
                  <a:pt x="39" y="62"/>
                  <a:pt x="39" y="62"/>
                </a:cubicBezTo>
                <a:cubicBezTo>
                  <a:pt x="39" y="62"/>
                  <a:pt x="38" y="61"/>
                  <a:pt x="38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38" y="61"/>
                  <a:pt x="38" y="61"/>
                  <a:pt x="38" y="61"/>
                </a:cubicBezTo>
                <a:lnTo>
                  <a:pt x="38" y="60"/>
                </a:lnTo>
                <a:close/>
                <a:moveTo>
                  <a:pt x="45" y="59"/>
                </a:moveTo>
                <a:cubicBezTo>
                  <a:pt x="44" y="59"/>
                  <a:pt x="44" y="59"/>
                  <a:pt x="44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0" y="59"/>
                  <a:pt x="40" y="59"/>
                  <a:pt x="40" y="59"/>
                </a:cubicBezTo>
                <a:cubicBezTo>
                  <a:pt x="40" y="59"/>
                  <a:pt x="39" y="59"/>
                  <a:pt x="39" y="59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8"/>
                  <a:pt x="39" y="58"/>
                  <a:pt x="39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56"/>
                  <a:pt x="40" y="56"/>
                  <a:pt x="40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4" y="56"/>
                  <a:pt x="44" y="56"/>
                  <a:pt x="44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58"/>
                  <a:pt x="45" y="58"/>
                  <a:pt x="45" y="59"/>
                </a:cubicBezTo>
                <a:close/>
                <a:moveTo>
                  <a:pt x="45" y="56"/>
                </a:moveTo>
                <a:cubicBezTo>
                  <a:pt x="45" y="56"/>
                  <a:pt x="45" y="56"/>
                  <a:pt x="44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56"/>
                  <a:pt x="39" y="56"/>
                  <a:pt x="39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40" y="55"/>
                  <a:pt x="40" y="55"/>
                  <a:pt x="40" y="55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54"/>
                  <a:pt x="41" y="54"/>
                  <a:pt x="41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5" y="54"/>
                  <a:pt x="45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5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6"/>
                  <a:pt x="45" y="56"/>
                  <a:pt x="45" y="56"/>
                </a:cubicBezTo>
                <a:close/>
                <a:moveTo>
                  <a:pt x="45" y="60"/>
                </a:moveTo>
                <a:cubicBezTo>
                  <a:pt x="45" y="60"/>
                  <a:pt x="45" y="60"/>
                  <a:pt x="46" y="60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59"/>
                  <a:pt x="46" y="59"/>
                  <a:pt x="47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51" y="59"/>
                  <a:pt x="52" y="59"/>
                  <a:pt x="52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1" y="61"/>
                  <a:pt x="51" y="61"/>
                </a:cubicBezTo>
                <a:cubicBezTo>
                  <a:pt x="51" y="61"/>
                  <a:pt x="51" y="62"/>
                  <a:pt x="51" y="62"/>
                </a:cubicBezTo>
                <a:cubicBezTo>
                  <a:pt x="51" y="62"/>
                  <a:pt x="51" y="62"/>
                  <a:pt x="50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62"/>
                  <a:pt x="46" y="61"/>
                  <a:pt x="46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5" y="61"/>
                  <a:pt x="45" y="61"/>
                  <a:pt x="45" y="61"/>
                </a:cubicBezTo>
                <a:lnTo>
                  <a:pt x="45" y="60"/>
                </a:lnTo>
                <a:close/>
                <a:moveTo>
                  <a:pt x="52" y="58"/>
                </a:moveTo>
                <a:cubicBezTo>
                  <a:pt x="52" y="58"/>
                  <a:pt x="51" y="58"/>
                  <a:pt x="51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47" y="59"/>
                  <a:pt x="47" y="59"/>
                  <a:pt x="47" y="59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58"/>
                  <a:pt x="46" y="58"/>
                  <a:pt x="46" y="58"/>
                </a:cubicBezTo>
                <a:cubicBezTo>
                  <a:pt x="46" y="58"/>
                  <a:pt x="46" y="58"/>
                  <a:pt x="46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46" y="57"/>
                  <a:pt x="46" y="57"/>
                  <a:pt x="46" y="57"/>
                </a:cubicBezTo>
                <a:cubicBezTo>
                  <a:pt x="46" y="57"/>
                  <a:pt x="46" y="57"/>
                  <a:pt x="46" y="57"/>
                </a:cubicBezTo>
                <a:cubicBezTo>
                  <a:pt x="46" y="57"/>
                  <a:pt x="46" y="57"/>
                  <a:pt x="46" y="57"/>
                </a:cubicBezTo>
                <a:cubicBezTo>
                  <a:pt x="47" y="56"/>
                  <a:pt x="47" y="56"/>
                  <a:pt x="47" y="56"/>
                </a:cubicBezTo>
                <a:cubicBezTo>
                  <a:pt x="51" y="56"/>
                  <a:pt x="51" y="56"/>
                  <a:pt x="51" y="56"/>
                </a:cubicBezTo>
                <a:cubicBezTo>
                  <a:pt x="51" y="56"/>
                  <a:pt x="51" y="56"/>
                  <a:pt x="51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57"/>
                  <a:pt x="52" y="57"/>
                  <a:pt x="52" y="57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8"/>
                  <a:pt x="52" y="58"/>
                  <a:pt x="52" y="58"/>
                </a:cubicBezTo>
                <a:close/>
                <a:moveTo>
                  <a:pt x="52" y="56"/>
                </a:moveTo>
                <a:cubicBezTo>
                  <a:pt x="52" y="56"/>
                  <a:pt x="51" y="56"/>
                  <a:pt x="51" y="56"/>
                </a:cubicBezTo>
                <a:cubicBezTo>
                  <a:pt x="51" y="56"/>
                  <a:pt x="51" y="56"/>
                  <a:pt x="51" y="56"/>
                </a:cubicBezTo>
                <a:cubicBezTo>
                  <a:pt x="51" y="56"/>
                  <a:pt x="51" y="56"/>
                  <a:pt x="51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56"/>
                  <a:pt x="47" y="56"/>
                  <a:pt x="46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55"/>
                  <a:pt x="46" y="55"/>
                  <a:pt x="46" y="55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4"/>
                  <a:pt x="52" y="54"/>
                  <a:pt x="52" y="55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lose/>
                <a:moveTo>
                  <a:pt x="52" y="53"/>
                </a:moveTo>
                <a:cubicBezTo>
                  <a:pt x="52" y="53"/>
                  <a:pt x="52" y="53"/>
                  <a:pt x="51" y="53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6" y="54"/>
                  <a:pt x="46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52"/>
                  <a:pt x="46" y="52"/>
                  <a:pt x="47" y="52"/>
                </a:cubicBezTo>
                <a:cubicBezTo>
                  <a:pt x="47" y="52"/>
                  <a:pt x="47" y="52"/>
                  <a:pt x="47" y="52"/>
                </a:cubicBezTo>
                <a:cubicBezTo>
                  <a:pt x="47" y="52"/>
                  <a:pt x="47" y="52"/>
                  <a:pt x="47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3"/>
                  <a:pt x="52" y="53"/>
                  <a:pt x="52" y="53"/>
                </a:cubicBezTo>
                <a:close/>
                <a:moveTo>
                  <a:pt x="52" y="51"/>
                </a:moveTo>
                <a:cubicBezTo>
                  <a:pt x="52" y="51"/>
                  <a:pt x="52" y="51"/>
                  <a:pt x="51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47" y="51"/>
                  <a:pt x="47" y="51"/>
                  <a:pt x="47" y="51"/>
                </a:cubicBezTo>
                <a:cubicBezTo>
                  <a:pt x="47" y="51"/>
                  <a:pt x="47" y="51"/>
                  <a:pt x="47" y="51"/>
                </a:cubicBezTo>
                <a:cubicBezTo>
                  <a:pt x="47" y="51"/>
                  <a:pt x="47" y="51"/>
                  <a:pt x="47" y="51"/>
                </a:cubicBezTo>
                <a:cubicBezTo>
                  <a:pt x="47" y="51"/>
                  <a:pt x="46" y="51"/>
                  <a:pt x="46" y="51"/>
                </a:cubicBezTo>
                <a:cubicBezTo>
                  <a:pt x="46" y="51"/>
                  <a:pt x="46" y="51"/>
                  <a:pt x="46" y="51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2" y="50"/>
                  <a:pt x="52" y="50"/>
                  <a:pt x="52" y="50"/>
                </a:cubicBezTo>
                <a:cubicBezTo>
                  <a:pt x="52" y="50"/>
                  <a:pt x="52" y="50"/>
                  <a:pt x="52" y="50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51"/>
                  <a:pt x="52" y="51"/>
                  <a:pt x="52" y="51"/>
                </a:cubicBezTo>
                <a:close/>
                <a:moveTo>
                  <a:pt x="21" y="53"/>
                </a:move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2" y="52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6" y="52"/>
                  <a:pt x="26" y="52"/>
                  <a:pt x="26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3"/>
                  <a:pt x="27" y="53"/>
                  <a:pt x="27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7" y="53"/>
                  <a:pt x="26" y="53"/>
                  <a:pt x="26" y="53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2" y="54"/>
                  <a:pt x="22" y="54"/>
                  <a:pt x="22" y="54"/>
                </a:cubicBezTo>
                <a:cubicBezTo>
                  <a:pt x="22" y="54"/>
                  <a:pt x="22" y="54"/>
                  <a:pt x="22" y="54"/>
                </a:cubicBezTo>
                <a:cubicBezTo>
                  <a:pt x="21" y="54"/>
                  <a:pt x="21" y="54"/>
                  <a:pt x="21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53"/>
                  <a:pt x="21" y="53"/>
                  <a:pt x="21" y="53"/>
                </a:cubicBezTo>
                <a:close/>
                <a:moveTo>
                  <a:pt x="20" y="56"/>
                </a:moveTo>
                <a:cubicBezTo>
                  <a:pt x="20" y="55"/>
                  <a:pt x="20" y="55"/>
                  <a:pt x="20" y="55"/>
                </a:cubicBezTo>
                <a:cubicBezTo>
                  <a:pt x="20" y="54"/>
                  <a:pt x="21" y="54"/>
                  <a:pt x="21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2" y="54"/>
                  <a:pt x="22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54"/>
                  <a:pt x="26" y="54"/>
                  <a:pt x="26" y="55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4" y="56"/>
                </a:cubicBezTo>
                <a:cubicBezTo>
                  <a:pt x="21" y="56"/>
                  <a:pt x="21" y="56"/>
                  <a:pt x="21" y="56"/>
                </a:cubicBezTo>
                <a:cubicBezTo>
                  <a:pt x="20" y="56"/>
                  <a:pt x="20" y="56"/>
                  <a:pt x="20" y="56"/>
                </a:cubicBezTo>
                <a:cubicBezTo>
                  <a:pt x="20" y="56"/>
                  <a:pt x="20" y="56"/>
                  <a:pt x="20" y="56"/>
                </a:cubicBezTo>
                <a:cubicBezTo>
                  <a:pt x="20" y="56"/>
                  <a:pt x="20" y="56"/>
                  <a:pt x="20" y="56"/>
                </a:cubicBezTo>
                <a:cubicBezTo>
                  <a:pt x="20" y="56"/>
                  <a:pt x="20" y="56"/>
                  <a:pt x="20" y="56"/>
                </a:cubicBezTo>
                <a:close/>
                <a:moveTo>
                  <a:pt x="18" y="58"/>
                </a:moveTo>
                <a:cubicBezTo>
                  <a:pt x="19" y="57"/>
                  <a:pt x="19" y="57"/>
                  <a:pt x="19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19" y="57"/>
                  <a:pt x="19" y="57"/>
                  <a:pt x="20" y="57"/>
                </a:cubicBezTo>
                <a:cubicBezTo>
                  <a:pt x="20" y="57"/>
                  <a:pt x="20" y="57"/>
                  <a:pt x="20" y="57"/>
                </a:cubicBezTo>
                <a:cubicBezTo>
                  <a:pt x="20" y="56"/>
                  <a:pt x="20" y="56"/>
                  <a:pt x="20" y="56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6"/>
                  <a:pt x="24" y="56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8"/>
                  <a:pt x="24" y="58"/>
                  <a:pt x="24" y="59"/>
                </a:cubicBezTo>
                <a:cubicBezTo>
                  <a:pt x="24" y="59"/>
                  <a:pt x="24" y="59"/>
                  <a:pt x="24" y="59"/>
                </a:cubicBezTo>
                <a:cubicBezTo>
                  <a:pt x="23" y="59"/>
                  <a:pt x="23" y="59"/>
                  <a:pt x="23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9" y="59"/>
                  <a:pt x="19" y="59"/>
                  <a:pt x="18" y="59"/>
                </a:cubicBezTo>
                <a:cubicBezTo>
                  <a:pt x="18" y="58"/>
                  <a:pt x="18" y="58"/>
                  <a:pt x="18" y="58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17" y="61"/>
                </a:moveTo>
                <a:cubicBezTo>
                  <a:pt x="17" y="60"/>
                  <a:pt x="17" y="60"/>
                  <a:pt x="17" y="60"/>
                </a:cubicBezTo>
                <a:cubicBezTo>
                  <a:pt x="18" y="60"/>
                  <a:pt x="18" y="60"/>
                  <a:pt x="18" y="60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59"/>
                  <a:pt x="24" y="59"/>
                  <a:pt x="24" y="59"/>
                </a:cubicBezTo>
                <a:cubicBezTo>
                  <a:pt x="24" y="59"/>
                  <a:pt x="24" y="59"/>
                  <a:pt x="24" y="60"/>
                </a:cubicBezTo>
                <a:cubicBezTo>
                  <a:pt x="24" y="60"/>
                  <a:pt x="24" y="60"/>
                  <a:pt x="24" y="60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1"/>
                  <a:pt x="23" y="61"/>
                  <a:pt x="23" y="61"/>
                </a:cubicBezTo>
                <a:cubicBezTo>
                  <a:pt x="22" y="61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18" y="62"/>
                  <a:pt x="18" y="62"/>
                  <a:pt x="18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7" y="62"/>
                  <a:pt x="17" y="61"/>
                  <a:pt x="17" y="61"/>
                </a:cubicBezTo>
                <a:cubicBezTo>
                  <a:pt x="17" y="61"/>
                  <a:pt x="17" y="61"/>
                  <a:pt x="17" y="61"/>
                </a:cubicBezTo>
                <a:cubicBezTo>
                  <a:pt x="17" y="61"/>
                  <a:pt x="17" y="61"/>
                  <a:pt x="17" y="61"/>
                </a:cubicBezTo>
                <a:close/>
                <a:moveTo>
                  <a:pt x="22" y="63"/>
                </a:moveTo>
                <a:cubicBezTo>
                  <a:pt x="22" y="64"/>
                  <a:pt x="22" y="64"/>
                  <a:pt x="22" y="64"/>
                </a:cubicBezTo>
                <a:cubicBezTo>
                  <a:pt x="22" y="64"/>
                  <a:pt x="22" y="64"/>
                  <a:pt x="21" y="64"/>
                </a:cubicBezTo>
                <a:cubicBezTo>
                  <a:pt x="21" y="64"/>
                  <a:pt x="21" y="65"/>
                  <a:pt x="21" y="65"/>
                </a:cubicBezTo>
                <a:cubicBezTo>
                  <a:pt x="21" y="65"/>
                  <a:pt x="21" y="65"/>
                  <a:pt x="21" y="65"/>
                </a:cubicBezTo>
                <a:cubicBezTo>
                  <a:pt x="21" y="65"/>
                  <a:pt x="20" y="65"/>
                  <a:pt x="20" y="65"/>
                </a:cubicBezTo>
                <a:cubicBezTo>
                  <a:pt x="16" y="65"/>
                  <a:pt x="16" y="65"/>
                  <a:pt x="16" y="65"/>
                </a:cubicBezTo>
                <a:cubicBezTo>
                  <a:pt x="16" y="65"/>
                  <a:pt x="16" y="65"/>
                  <a:pt x="15" y="65"/>
                </a:cubicBezTo>
                <a:cubicBezTo>
                  <a:pt x="15" y="65"/>
                  <a:pt x="15" y="65"/>
                  <a:pt x="15" y="65"/>
                </a:cubicBezTo>
                <a:cubicBezTo>
                  <a:pt x="15" y="65"/>
                  <a:pt x="15" y="64"/>
                  <a:pt x="15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6" y="63"/>
                  <a:pt x="16" y="63"/>
                  <a:pt x="16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6" y="62"/>
                  <a:pt x="16" y="62"/>
                  <a:pt x="16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21" y="62"/>
                  <a:pt x="21" y="62"/>
                  <a:pt x="21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3"/>
                </a:cubicBezTo>
                <a:cubicBezTo>
                  <a:pt x="22" y="63"/>
                  <a:pt x="22" y="63"/>
                  <a:pt x="22" y="63"/>
                </a:cubicBezTo>
                <a:close/>
                <a:moveTo>
                  <a:pt x="29" y="64"/>
                </a:moveTo>
                <a:cubicBezTo>
                  <a:pt x="29" y="64"/>
                  <a:pt x="29" y="64"/>
                  <a:pt x="29" y="64"/>
                </a:cubicBezTo>
                <a:cubicBezTo>
                  <a:pt x="29" y="64"/>
                  <a:pt x="29" y="65"/>
                  <a:pt x="29" y="65"/>
                </a:cubicBezTo>
                <a:cubicBezTo>
                  <a:pt x="29" y="65"/>
                  <a:pt x="28" y="65"/>
                  <a:pt x="28" y="65"/>
                </a:cubicBezTo>
                <a:cubicBezTo>
                  <a:pt x="28" y="65"/>
                  <a:pt x="28" y="65"/>
                  <a:pt x="28" y="65"/>
                </a:cubicBezTo>
                <a:cubicBezTo>
                  <a:pt x="23" y="65"/>
                  <a:pt x="23" y="65"/>
                  <a:pt x="23" y="65"/>
                </a:cubicBezTo>
                <a:cubicBezTo>
                  <a:pt x="23" y="65"/>
                  <a:pt x="23" y="65"/>
                  <a:pt x="23" y="65"/>
                </a:cubicBezTo>
                <a:cubicBezTo>
                  <a:pt x="23" y="65"/>
                  <a:pt x="23" y="65"/>
                  <a:pt x="23" y="65"/>
                </a:cubicBezTo>
                <a:cubicBezTo>
                  <a:pt x="23" y="65"/>
                  <a:pt x="22" y="64"/>
                  <a:pt x="22" y="64"/>
                </a:cubicBezTo>
                <a:cubicBezTo>
                  <a:pt x="22" y="64"/>
                  <a:pt x="22" y="64"/>
                  <a:pt x="22" y="64"/>
                </a:cubicBezTo>
                <a:cubicBezTo>
                  <a:pt x="23" y="63"/>
                  <a:pt x="23" y="63"/>
                  <a:pt x="23" y="63"/>
                </a:cubicBezTo>
                <a:cubicBezTo>
                  <a:pt x="23" y="63"/>
                  <a:pt x="23" y="63"/>
                  <a:pt x="23" y="63"/>
                </a:cubicBezTo>
                <a:cubicBezTo>
                  <a:pt x="23" y="62"/>
                  <a:pt x="24" y="62"/>
                  <a:pt x="24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62"/>
                  <a:pt x="24" y="62"/>
                  <a:pt x="25" y="62"/>
                </a:cubicBezTo>
                <a:cubicBezTo>
                  <a:pt x="29" y="62"/>
                  <a:pt x="29" y="62"/>
                  <a:pt x="29" y="62"/>
                </a:cubicBezTo>
                <a:cubicBezTo>
                  <a:pt x="29" y="62"/>
                  <a:pt x="29" y="62"/>
                  <a:pt x="29" y="62"/>
                </a:cubicBezTo>
                <a:cubicBezTo>
                  <a:pt x="29" y="62"/>
                  <a:pt x="29" y="62"/>
                  <a:pt x="29" y="62"/>
                </a:cubicBezTo>
                <a:cubicBezTo>
                  <a:pt x="30" y="62"/>
                  <a:pt x="30" y="62"/>
                  <a:pt x="30" y="63"/>
                </a:cubicBezTo>
                <a:cubicBezTo>
                  <a:pt x="30" y="63"/>
                  <a:pt x="30" y="63"/>
                  <a:pt x="30" y="63"/>
                </a:cubicBezTo>
                <a:lnTo>
                  <a:pt x="29" y="64"/>
                </a:lnTo>
                <a:close/>
                <a:moveTo>
                  <a:pt x="29" y="62"/>
                </a:moveTo>
                <a:cubicBezTo>
                  <a:pt x="29" y="62"/>
                  <a:pt x="29" y="62"/>
                  <a:pt x="29" y="62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62"/>
                  <a:pt x="24" y="62"/>
                  <a:pt x="24" y="62"/>
                </a:cubicBezTo>
                <a:cubicBezTo>
                  <a:pt x="24" y="62"/>
                  <a:pt x="24" y="61"/>
                  <a:pt x="24" y="61"/>
                </a:cubicBezTo>
                <a:cubicBezTo>
                  <a:pt x="24" y="61"/>
                  <a:pt x="24" y="61"/>
                  <a:pt x="24" y="61"/>
                </a:cubicBezTo>
                <a:cubicBezTo>
                  <a:pt x="24" y="61"/>
                  <a:pt x="24" y="61"/>
                  <a:pt x="24" y="61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0"/>
                  <a:pt x="25" y="60"/>
                  <a:pt x="25" y="60"/>
                </a:cubicBezTo>
                <a:cubicBezTo>
                  <a:pt x="25" y="59"/>
                  <a:pt x="25" y="59"/>
                  <a:pt x="25" y="59"/>
                </a:cubicBezTo>
                <a:cubicBezTo>
                  <a:pt x="25" y="59"/>
                  <a:pt x="25" y="59"/>
                  <a:pt x="25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30" y="59"/>
                  <a:pt x="30" y="59"/>
                  <a:pt x="30" y="59"/>
                </a:cubicBezTo>
                <a:cubicBezTo>
                  <a:pt x="30" y="59"/>
                  <a:pt x="30" y="59"/>
                  <a:pt x="30" y="59"/>
                </a:cubicBezTo>
                <a:cubicBezTo>
                  <a:pt x="30" y="59"/>
                  <a:pt x="30" y="59"/>
                  <a:pt x="31" y="59"/>
                </a:cubicBezTo>
                <a:cubicBezTo>
                  <a:pt x="31" y="59"/>
                  <a:pt x="31" y="59"/>
                  <a:pt x="31" y="60"/>
                </a:cubicBezTo>
                <a:cubicBezTo>
                  <a:pt x="31" y="60"/>
                  <a:pt x="31" y="60"/>
                  <a:pt x="31" y="60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61"/>
                  <a:pt x="30" y="62"/>
                  <a:pt x="29" y="62"/>
                </a:cubicBezTo>
                <a:close/>
                <a:moveTo>
                  <a:pt x="52" y="77"/>
                </a:moveTo>
                <a:cubicBezTo>
                  <a:pt x="51" y="77"/>
                  <a:pt x="51" y="78"/>
                  <a:pt x="51" y="78"/>
                </a:cubicBezTo>
                <a:cubicBezTo>
                  <a:pt x="51" y="78"/>
                  <a:pt x="51" y="78"/>
                  <a:pt x="51" y="78"/>
                </a:cubicBezTo>
                <a:cubicBezTo>
                  <a:pt x="51" y="78"/>
                  <a:pt x="51" y="78"/>
                  <a:pt x="51" y="78"/>
                </a:cubicBezTo>
                <a:cubicBezTo>
                  <a:pt x="44" y="78"/>
                  <a:pt x="44" y="78"/>
                  <a:pt x="44" y="78"/>
                </a:cubicBezTo>
                <a:cubicBezTo>
                  <a:pt x="44" y="78"/>
                  <a:pt x="43" y="78"/>
                  <a:pt x="43" y="78"/>
                </a:cubicBezTo>
                <a:cubicBezTo>
                  <a:pt x="43" y="78"/>
                  <a:pt x="43" y="78"/>
                  <a:pt x="43" y="78"/>
                </a:cubicBezTo>
                <a:cubicBezTo>
                  <a:pt x="43" y="78"/>
                  <a:pt x="43" y="77"/>
                  <a:pt x="43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77"/>
                  <a:pt x="43" y="77"/>
                  <a:pt x="44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77"/>
                  <a:pt x="51" y="77"/>
                  <a:pt x="52" y="77"/>
                </a:cubicBezTo>
                <a:cubicBezTo>
                  <a:pt x="52" y="77"/>
                  <a:pt x="52" y="77"/>
                  <a:pt x="52" y="77"/>
                </a:cubicBezTo>
                <a:cubicBezTo>
                  <a:pt x="52" y="77"/>
                  <a:pt x="52" y="77"/>
                  <a:pt x="52" y="77"/>
                </a:cubicBezTo>
                <a:close/>
                <a:moveTo>
                  <a:pt x="61" y="77"/>
                </a:moveTo>
                <a:cubicBezTo>
                  <a:pt x="61" y="77"/>
                  <a:pt x="61" y="78"/>
                  <a:pt x="61" y="78"/>
                </a:cubicBezTo>
                <a:cubicBezTo>
                  <a:pt x="61" y="78"/>
                  <a:pt x="61" y="78"/>
                  <a:pt x="61" y="78"/>
                </a:cubicBezTo>
                <a:cubicBezTo>
                  <a:pt x="61" y="78"/>
                  <a:pt x="61" y="78"/>
                  <a:pt x="61" y="78"/>
                </a:cubicBezTo>
                <a:cubicBezTo>
                  <a:pt x="54" y="78"/>
                  <a:pt x="54" y="78"/>
                  <a:pt x="54" y="78"/>
                </a:cubicBezTo>
                <a:cubicBezTo>
                  <a:pt x="54" y="78"/>
                  <a:pt x="53" y="78"/>
                  <a:pt x="53" y="78"/>
                </a:cubicBezTo>
                <a:cubicBezTo>
                  <a:pt x="53" y="78"/>
                  <a:pt x="53" y="78"/>
                  <a:pt x="53" y="78"/>
                </a:cubicBezTo>
                <a:cubicBezTo>
                  <a:pt x="53" y="78"/>
                  <a:pt x="53" y="77"/>
                  <a:pt x="53" y="77"/>
                </a:cubicBezTo>
                <a:cubicBezTo>
                  <a:pt x="53" y="77"/>
                  <a:pt x="53" y="77"/>
                  <a:pt x="53" y="77"/>
                </a:cubicBezTo>
                <a:cubicBezTo>
                  <a:pt x="53" y="77"/>
                  <a:pt x="53" y="77"/>
                  <a:pt x="53" y="77"/>
                </a:cubicBezTo>
                <a:cubicBezTo>
                  <a:pt x="53" y="77"/>
                  <a:pt x="53" y="77"/>
                  <a:pt x="53" y="77"/>
                </a:cubicBezTo>
                <a:cubicBezTo>
                  <a:pt x="53" y="77"/>
                  <a:pt x="53" y="77"/>
                  <a:pt x="53" y="77"/>
                </a:cubicBezTo>
                <a:cubicBezTo>
                  <a:pt x="53" y="77"/>
                  <a:pt x="54" y="77"/>
                  <a:pt x="54" y="77"/>
                </a:cubicBezTo>
                <a:cubicBezTo>
                  <a:pt x="61" y="77"/>
                  <a:pt x="61" y="77"/>
                  <a:pt x="61" y="77"/>
                </a:cubicBezTo>
                <a:cubicBezTo>
                  <a:pt x="61" y="77"/>
                  <a:pt x="61" y="77"/>
                  <a:pt x="61" y="77"/>
                </a:cubicBezTo>
                <a:cubicBezTo>
                  <a:pt x="61" y="77"/>
                  <a:pt x="61" y="77"/>
                  <a:pt x="61" y="77"/>
                </a:cubicBezTo>
                <a:cubicBezTo>
                  <a:pt x="61" y="77"/>
                  <a:pt x="61" y="77"/>
                  <a:pt x="61" y="77"/>
                </a:cubicBezTo>
                <a:cubicBezTo>
                  <a:pt x="61" y="77"/>
                  <a:pt x="61" y="77"/>
                  <a:pt x="61" y="77"/>
                </a:cubicBezTo>
                <a:cubicBezTo>
                  <a:pt x="61" y="77"/>
                  <a:pt x="61" y="77"/>
                  <a:pt x="61" y="77"/>
                </a:cubicBezTo>
                <a:close/>
                <a:moveTo>
                  <a:pt x="63" y="75"/>
                </a:moveTo>
                <a:cubicBezTo>
                  <a:pt x="63" y="75"/>
                  <a:pt x="62" y="75"/>
                  <a:pt x="62" y="75"/>
                </a:cubicBezTo>
                <a:cubicBezTo>
                  <a:pt x="62" y="76"/>
                  <a:pt x="62" y="76"/>
                  <a:pt x="62" y="76"/>
                </a:cubicBezTo>
                <a:cubicBezTo>
                  <a:pt x="61" y="76"/>
                  <a:pt x="61" y="76"/>
                  <a:pt x="61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43" y="76"/>
                  <a:pt x="43" y="76"/>
                  <a:pt x="42" y="76"/>
                </a:cubicBezTo>
                <a:cubicBezTo>
                  <a:pt x="42" y="76"/>
                  <a:pt x="42" y="76"/>
                  <a:pt x="42" y="75"/>
                </a:cubicBezTo>
                <a:cubicBezTo>
                  <a:pt x="42" y="75"/>
                  <a:pt x="41" y="75"/>
                  <a:pt x="41" y="75"/>
                </a:cubicBezTo>
                <a:cubicBezTo>
                  <a:pt x="41" y="75"/>
                  <a:pt x="41" y="75"/>
                  <a:pt x="41" y="74"/>
                </a:cubicBezTo>
                <a:cubicBezTo>
                  <a:pt x="42" y="68"/>
                  <a:pt x="42" y="68"/>
                  <a:pt x="42" y="68"/>
                </a:cubicBezTo>
                <a:cubicBezTo>
                  <a:pt x="42" y="68"/>
                  <a:pt x="42" y="68"/>
                  <a:pt x="42" y="68"/>
                </a:cubicBezTo>
                <a:cubicBezTo>
                  <a:pt x="43" y="68"/>
                  <a:pt x="43" y="67"/>
                  <a:pt x="43" y="67"/>
                </a:cubicBezTo>
                <a:cubicBezTo>
                  <a:pt x="43" y="67"/>
                  <a:pt x="43" y="67"/>
                  <a:pt x="4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0" y="67"/>
                  <a:pt x="60" y="67"/>
                  <a:pt x="61" y="67"/>
                </a:cubicBezTo>
                <a:cubicBezTo>
                  <a:pt x="61" y="67"/>
                  <a:pt x="61" y="67"/>
                  <a:pt x="61" y="67"/>
                </a:cubicBezTo>
                <a:cubicBezTo>
                  <a:pt x="61" y="67"/>
                  <a:pt x="62" y="68"/>
                  <a:pt x="62" y="68"/>
                </a:cubicBezTo>
                <a:cubicBezTo>
                  <a:pt x="62" y="68"/>
                  <a:pt x="62" y="68"/>
                  <a:pt x="62" y="68"/>
                </a:cubicBezTo>
                <a:cubicBezTo>
                  <a:pt x="63" y="74"/>
                  <a:pt x="63" y="74"/>
                  <a:pt x="63" y="74"/>
                </a:cubicBezTo>
                <a:cubicBezTo>
                  <a:pt x="63" y="75"/>
                  <a:pt x="63" y="75"/>
                  <a:pt x="63" y="75"/>
                </a:cubicBezTo>
                <a:close/>
                <a:moveTo>
                  <a:pt x="74" y="64"/>
                </a:moveTo>
                <a:cubicBezTo>
                  <a:pt x="74" y="64"/>
                  <a:pt x="74" y="65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3" y="65"/>
                  <a:pt x="73" y="65"/>
                  <a:pt x="73" y="65"/>
                </a:cubicBezTo>
                <a:cubicBezTo>
                  <a:pt x="31" y="65"/>
                  <a:pt x="31" y="65"/>
                  <a:pt x="31" y="65"/>
                </a:cubicBezTo>
                <a:cubicBezTo>
                  <a:pt x="31" y="65"/>
                  <a:pt x="31" y="65"/>
                  <a:pt x="30" y="65"/>
                </a:cubicBezTo>
                <a:cubicBezTo>
                  <a:pt x="30" y="65"/>
                  <a:pt x="30" y="65"/>
                  <a:pt x="30" y="65"/>
                </a:cubicBezTo>
                <a:cubicBezTo>
                  <a:pt x="30" y="65"/>
                  <a:pt x="30" y="64"/>
                  <a:pt x="30" y="64"/>
                </a:cubicBezTo>
                <a:cubicBezTo>
                  <a:pt x="30" y="64"/>
                  <a:pt x="30" y="64"/>
                  <a:pt x="30" y="64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1" y="63"/>
                  <a:pt x="31" y="63"/>
                </a:cubicBezTo>
                <a:cubicBezTo>
                  <a:pt x="31" y="62"/>
                  <a:pt x="31" y="62"/>
                  <a:pt x="31" y="62"/>
                </a:cubicBezTo>
                <a:cubicBezTo>
                  <a:pt x="31" y="62"/>
                  <a:pt x="31" y="62"/>
                  <a:pt x="31" y="62"/>
                </a:cubicBezTo>
                <a:cubicBezTo>
                  <a:pt x="31" y="62"/>
                  <a:pt x="32" y="62"/>
                  <a:pt x="32" y="62"/>
                </a:cubicBezTo>
                <a:cubicBezTo>
                  <a:pt x="72" y="62"/>
                  <a:pt x="72" y="62"/>
                  <a:pt x="72" y="62"/>
                </a:cubicBezTo>
                <a:cubicBezTo>
                  <a:pt x="72" y="62"/>
                  <a:pt x="73" y="62"/>
                  <a:pt x="73" y="62"/>
                </a:cubicBezTo>
                <a:cubicBezTo>
                  <a:pt x="73" y="62"/>
                  <a:pt x="73" y="62"/>
                  <a:pt x="73" y="62"/>
                </a:cubicBezTo>
                <a:cubicBezTo>
                  <a:pt x="73" y="62"/>
                  <a:pt x="73" y="62"/>
                  <a:pt x="73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4"/>
                </a:cubicBezTo>
                <a:close/>
                <a:moveTo>
                  <a:pt x="74" y="61"/>
                </a:moveTo>
                <a:cubicBezTo>
                  <a:pt x="74" y="61"/>
                  <a:pt x="74" y="61"/>
                  <a:pt x="74" y="61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59"/>
                  <a:pt x="73" y="59"/>
                  <a:pt x="74" y="59"/>
                </a:cubicBezTo>
                <a:cubicBezTo>
                  <a:pt x="74" y="59"/>
                  <a:pt x="74" y="59"/>
                  <a:pt x="74" y="59"/>
                </a:cubicBezTo>
                <a:cubicBezTo>
                  <a:pt x="74" y="59"/>
                  <a:pt x="74" y="59"/>
                  <a:pt x="74" y="59"/>
                </a:cubicBezTo>
                <a:cubicBezTo>
                  <a:pt x="78" y="59"/>
                  <a:pt x="78" y="59"/>
                  <a:pt x="78" y="59"/>
                </a:cubicBezTo>
                <a:cubicBezTo>
                  <a:pt x="78" y="59"/>
                  <a:pt x="79" y="59"/>
                  <a:pt x="79" y="59"/>
                </a:cubicBezTo>
                <a:cubicBezTo>
                  <a:pt x="79" y="59"/>
                  <a:pt x="79" y="59"/>
                  <a:pt x="79" y="59"/>
                </a:cubicBezTo>
                <a:cubicBezTo>
                  <a:pt x="79" y="59"/>
                  <a:pt x="79" y="59"/>
                  <a:pt x="79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80" y="61"/>
                  <a:pt x="80" y="61"/>
                  <a:pt x="80" y="61"/>
                </a:cubicBezTo>
                <a:cubicBezTo>
                  <a:pt x="80" y="61"/>
                  <a:pt x="80" y="61"/>
                  <a:pt x="80" y="61"/>
                </a:cubicBezTo>
                <a:cubicBezTo>
                  <a:pt x="80" y="61"/>
                  <a:pt x="80" y="61"/>
                  <a:pt x="80" y="61"/>
                </a:cubicBezTo>
                <a:cubicBezTo>
                  <a:pt x="80" y="61"/>
                  <a:pt x="80" y="62"/>
                  <a:pt x="80" y="62"/>
                </a:cubicBezTo>
                <a:cubicBezTo>
                  <a:pt x="80" y="62"/>
                  <a:pt x="79" y="62"/>
                  <a:pt x="79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4" y="61"/>
                  <a:pt x="74" y="61"/>
                </a:cubicBezTo>
                <a:cubicBezTo>
                  <a:pt x="74" y="61"/>
                  <a:pt x="74" y="61"/>
                  <a:pt x="74" y="61"/>
                </a:cubicBezTo>
                <a:close/>
                <a:moveTo>
                  <a:pt x="81" y="65"/>
                </a:moveTo>
                <a:cubicBezTo>
                  <a:pt x="81" y="65"/>
                  <a:pt x="81" y="65"/>
                  <a:pt x="81" y="65"/>
                </a:cubicBezTo>
                <a:cubicBezTo>
                  <a:pt x="81" y="65"/>
                  <a:pt x="81" y="65"/>
                  <a:pt x="81" y="65"/>
                </a:cubicBezTo>
                <a:cubicBezTo>
                  <a:pt x="76" y="65"/>
                  <a:pt x="76" y="65"/>
                  <a:pt x="76" y="65"/>
                </a:cubicBezTo>
                <a:cubicBezTo>
                  <a:pt x="76" y="65"/>
                  <a:pt x="76" y="65"/>
                  <a:pt x="76" y="65"/>
                </a:cubicBezTo>
                <a:cubicBezTo>
                  <a:pt x="76" y="65"/>
                  <a:pt x="76" y="65"/>
                  <a:pt x="75" y="65"/>
                </a:cubicBezTo>
                <a:cubicBezTo>
                  <a:pt x="75" y="65"/>
                  <a:pt x="75" y="64"/>
                  <a:pt x="75" y="64"/>
                </a:cubicBezTo>
                <a:cubicBezTo>
                  <a:pt x="75" y="64"/>
                  <a:pt x="75" y="64"/>
                  <a:pt x="75" y="64"/>
                </a:cubicBezTo>
                <a:cubicBezTo>
                  <a:pt x="74" y="63"/>
                  <a:pt x="74" y="63"/>
                  <a:pt x="74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74" y="62"/>
                  <a:pt x="74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9" y="62"/>
                  <a:pt x="79" y="62"/>
                  <a:pt x="79" y="62"/>
                </a:cubicBezTo>
                <a:cubicBezTo>
                  <a:pt x="80" y="62"/>
                  <a:pt x="80" y="62"/>
                  <a:pt x="80" y="62"/>
                </a:cubicBezTo>
                <a:cubicBezTo>
                  <a:pt x="80" y="62"/>
                  <a:pt x="80" y="62"/>
                  <a:pt x="80" y="62"/>
                </a:cubicBezTo>
                <a:cubicBezTo>
                  <a:pt x="81" y="62"/>
                  <a:pt x="81" y="62"/>
                  <a:pt x="81" y="63"/>
                </a:cubicBezTo>
                <a:cubicBezTo>
                  <a:pt x="81" y="63"/>
                  <a:pt x="81" y="63"/>
                  <a:pt x="81" y="63"/>
                </a:cubicBezTo>
                <a:cubicBezTo>
                  <a:pt x="82" y="64"/>
                  <a:pt x="82" y="64"/>
                  <a:pt x="82" y="64"/>
                </a:cubicBezTo>
                <a:cubicBezTo>
                  <a:pt x="82" y="64"/>
                  <a:pt x="82" y="64"/>
                  <a:pt x="82" y="64"/>
                </a:cubicBezTo>
                <a:cubicBezTo>
                  <a:pt x="82" y="64"/>
                  <a:pt x="82" y="65"/>
                  <a:pt x="81" y="65"/>
                </a:cubicBezTo>
                <a:close/>
                <a:moveTo>
                  <a:pt x="89" y="65"/>
                </a:moveTo>
                <a:cubicBezTo>
                  <a:pt x="89" y="65"/>
                  <a:pt x="89" y="65"/>
                  <a:pt x="89" y="65"/>
                </a:cubicBezTo>
                <a:cubicBezTo>
                  <a:pt x="89" y="65"/>
                  <a:pt x="88" y="65"/>
                  <a:pt x="88" y="65"/>
                </a:cubicBezTo>
                <a:cubicBezTo>
                  <a:pt x="84" y="65"/>
                  <a:pt x="84" y="65"/>
                  <a:pt x="84" y="65"/>
                </a:cubicBezTo>
                <a:cubicBezTo>
                  <a:pt x="84" y="65"/>
                  <a:pt x="84" y="65"/>
                  <a:pt x="83" y="65"/>
                </a:cubicBezTo>
                <a:cubicBezTo>
                  <a:pt x="83" y="65"/>
                  <a:pt x="83" y="65"/>
                  <a:pt x="83" y="65"/>
                </a:cubicBezTo>
                <a:cubicBezTo>
                  <a:pt x="83" y="65"/>
                  <a:pt x="83" y="64"/>
                  <a:pt x="83" y="64"/>
                </a:cubicBezTo>
                <a:cubicBezTo>
                  <a:pt x="82" y="64"/>
                  <a:pt x="82" y="64"/>
                  <a:pt x="82" y="64"/>
                </a:cubicBezTo>
                <a:cubicBezTo>
                  <a:pt x="82" y="63"/>
                  <a:pt x="82" y="63"/>
                  <a:pt x="82" y="63"/>
                </a:cubicBezTo>
                <a:cubicBezTo>
                  <a:pt x="82" y="63"/>
                  <a:pt x="82" y="63"/>
                  <a:pt x="82" y="63"/>
                </a:cubicBezTo>
                <a:cubicBezTo>
                  <a:pt x="82" y="62"/>
                  <a:pt x="82" y="62"/>
                  <a:pt x="82" y="62"/>
                </a:cubicBezTo>
                <a:cubicBezTo>
                  <a:pt x="82" y="62"/>
                  <a:pt x="82" y="62"/>
                  <a:pt x="82" y="62"/>
                </a:cubicBezTo>
                <a:cubicBezTo>
                  <a:pt x="82" y="62"/>
                  <a:pt x="82" y="62"/>
                  <a:pt x="83" y="62"/>
                </a:cubicBezTo>
                <a:cubicBezTo>
                  <a:pt x="87" y="62"/>
                  <a:pt x="87" y="62"/>
                  <a:pt x="87" y="62"/>
                </a:cubicBezTo>
                <a:cubicBezTo>
                  <a:pt x="87" y="62"/>
                  <a:pt x="87" y="62"/>
                  <a:pt x="87" y="62"/>
                </a:cubicBezTo>
                <a:cubicBezTo>
                  <a:pt x="87" y="62"/>
                  <a:pt x="88" y="62"/>
                  <a:pt x="88" y="62"/>
                </a:cubicBezTo>
                <a:cubicBezTo>
                  <a:pt x="88" y="62"/>
                  <a:pt x="88" y="62"/>
                  <a:pt x="88" y="63"/>
                </a:cubicBezTo>
                <a:cubicBezTo>
                  <a:pt x="88" y="63"/>
                  <a:pt x="88" y="63"/>
                  <a:pt x="88" y="63"/>
                </a:cubicBezTo>
                <a:cubicBezTo>
                  <a:pt x="89" y="64"/>
                  <a:pt x="89" y="64"/>
                  <a:pt x="89" y="64"/>
                </a:cubicBezTo>
                <a:cubicBezTo>
                  <a:pt x="89" y="64"/>
                  <a:pt x="89" y="64"/>
                  <a:pt x="89" y="64"/>
                </a:cubicBezTo>
                <a:cubicBezTo>
                  <a:pt x="89" y="64"/>
                  <a:pt x="89" y="65"/>
                  <a:pt x="89" y="65"/>
                </a:cubicBezTo>
                <a:close/>
                <a:moveTo>
                  <a:pt x="80" y="46"/>
                </a:moveTo>
                <a:cubicBezTo>
                  <a:pt x="82" y="46"/>
                  <a:pt x="83" y="45"/>
                  <a:pt x="83" y="43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4"/>
                  <a:pt x="82" y="3"/>
                  <a:pt x="80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2" y="3"/>
                  <a:pt x="21" y="4"/>
                  <a:pt x="21" y="6"/>
                </a:cubicBezTo>
                <a:cubicBezTo>
                  <a:pt x="21" y="43"/>
                  <a:pt x="21" y="43"/>
                  <a:pt x="21" y="43"/>
                </a:cubicBezTo>
                <a:cubicBezTo>
                  <a:pt x="21" y="45"/>
                  <a:pt x="22" y="46"/>
                  <a:pt x="25" y="46"/>
                </a:cubicBezTo>
                <a:lnTo>
                  <a:pt x="80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305"/>
          <p:cNvSpPr>
            <a:spLocks noEditPoints="1"/>
          </p:cNvSpPr>
          <p:nvPr userDrawn="1"/>
        </p:nvSpPr>
        <p:spPr bwMode="auto">
          <a:xfrm>
            <a:off x="10029288" y="3601847"/>
            <a:ext cx="579437" cy="488950"/>
          </a:xfrm>
          <a:custGeom>
            <a:avLst/>
            <a:gdLst>
              <a:gd name="T0" fmla="*/ 2147483647 w 89"/>
              <a:gd name="T1" fmla="*/ 2147483647 h 75"/>
              <a:gd name="T2" fmla="*/ 2147483647 w 89"/>
              <a:gd name="T3" fmla="*/ 2147483647 h 75"/>
              <a:gd name="T4" fmla="*/ 2147483647 w 89"/>
              <a:gd name="T5" fmla="*/ 2147483647 h 75"/>
              <a:gd name="T6" fmla="*/ 2147483647 w 89"/>
              <a:gd name="T7" fmla="*/ 2147483647 h 75"/>
              <a:gd name="T8" fmla="*/ 2147483647 w 89"/>
              <a:gd name="T9" fmla="*/ 2147483647 h 75"/>
              <a:gd name="T10" fmla="*/ 2147483647 w 89"/>
              <a:gd name="T11" fmla="*/ 0 h 75"/>
              <a:gd name="T12" fmla="*/ 2147483647 w 89"/>
              <a:gd name="T13" fmla="*/ 2147483647 h 75"/>
              <a:gd name="T14" fmla="*/ 2147483647 w 89"/>
              <a:gd name="T15" fmla="*/ 2147483647 h 75"/>
              <a:gd name="T16" fmla="*/ 2147483647 w 89"/>
              <a:gd name="T17" fmla="*/ 2147483647 h 75"/>
              <a:gd name="T18" fmla="*/ 2147483647 w 89"/>
              <a:gd name="T19" fmla="*/ 2147483647 h 75"/>
              <a:gd name="T20" fmla="*/ 0 w 89"/>
              <a:gd name="T21" fmla="*/ 2147483647 h 75"/>
              <a:gd name="T22" fmla="*/ 2147483647 w 89"/>
              <a:gd name="T23" fmla="*/ 2147483647 h 75"/>
              <a:gd name="T24" fmla="*/ 2147483647 w 89"/>
              <a:gd name="T25" fmla="*/ 2147483647 h 75"/>
              <a:gd name="T26" fmla="*/ 2147483647 w 89"/>
              <a:gd name="T27" fmla="*/ 2147483647 h 75"/>
              <a:gd name="T28" fmla="*/ 2147483647 w 89"/>
              <a:gd name="T29" fmla="*/ 2147483647 h 75"/>
              <a:gd name="T30" fmla="*/ 2147483647 w 89"/>
              <a:gd name="T31" fmla="*/ 2147483647 h 75"/>
              <a:gd name="T32" fmla="*/ 2147483647 w 89"/>
              <a:gd name="T33" fmla="*/ 2147483647 h 75"/>
              <a:gd name="T34" fmla="*/ 2147483647 w 89"/>
              <a:gd name="T35" fmla="*/ 2147483647 h 75"/>
              <a:gd name="T36" fmla="*/ 2147483647 w 89"/>
              <a:gd name="T37" fmla="*/ 2147483647 h 75"/>
              <a:gd name="T38" fmla="*/ 2147483647 w 89"/>
              <a:gd name="T39" fmla="*/ 2147483647 h 75"/>
              <a:gd name="T40" fmla="*/ 2147483647 w 89"/>
              <a:gd name="T41" fmla="*/ 2147483647 h 75"/>
              <a:gd name="T42" fmla="*/ 2147483647 w 89"/>
              <a:gd name="T43" fmla="*/ 2147483647 h 75"/>
              <a:gd name="T44" fmla="*/ 2147483647 w 89"/>
              <a:gd name="T45" fmla="*/ 2147483647 h 75"/>
              <a:gd name="T46" fmla="*/ 2147483647 w 89"/>
              <a:gd name="T47" fmla="*/ 2147483647 h 7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89" h="75">
                <a:moveTo>
                  <a:pt x="32" y="9"/>
                </a:moveTo>
                <a:cubicBezTo>
                  <a:pt x="38" y="10"/>
                  <a:pt x="44" y="11"/>
                  <a:pt x="49" y="13"/>
                </a:cubicBezTo>
                <a:cubicBezTo>
                  <a:pt x="53" y="15"/>
                  <a:pt x="56" y="17"/>
                  <a:pt x="60" y="20"/>
                </a:cubicBezTo>
                <a:cubicBezTo>
                  <a:pt x="54" y="29"/>
                  <a:pt x="54" y="29"/>
                  <a:pt x="54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71" y="0"/>
                  <a:pt x="71" y="0"/>
                  <a:pt x="71" y="0"/>
                </a:cubicBezTo>
                <a:cubicBezTo>
                  <a:pt x="66" y="9"/>
                  <a:pt x="66" y="9"/>
                  <a:pt x="66" y="9"/>
                </a:cubicBezTo>
                <a:cubicBezTo>
                  <a:pt x="62" y="7"/>
                  <a:pt x="57" y="5"/>
                  <a:pt x="52" y="4"/>
                </a:cubicBezTo>
                <a:cubicBezTo>
                  <a:pt x="45" y="3"/>
                  <a:pt x="38" y="2"/>
                  <a:pt x="32" y="3"/>
                </a:cubicBezTo>
                <a:cubicBezTo>
                  <a:pt x="25" y="3"/>
                  <a:pt x="19" y="5"/>
                  <a:pt x="13" y="8"/>
                </a:cubicBezTo>
                <a:cubicBezTo>
                  <a:pt x="7" y="11"/>
                  <a:pt x="2" y="16"/>
                  <a:pt x="0" y="22"/>
                </a:cubicBezTo>
                <a:cubicBezTo>
                  <a:pt x="6" y="10"/>
                  <a:pt x="20" y="8"/>
                  <a:pt x="32" y="9"/>
                </a:cubicBezTo>
                <a:close/>
                <a:moveTo>
                  <a:pt x="58" y="66"/>
                </a:moveTo>
                <a:cubicBezTo>
                  <a:pt x="52" y="65"/>
                  <a:pt x="46" y="64"/>
                  <a:pt x="41" y="61"/>
                </a:cubicBezTo>
                <a:cubicBezTo>
                  <a:pt x="37" y="60"/>
                  <a:pt x="34" y="58"/>
                  <a:pt x="30" y="55"/>
                </a:cubicBezTo>
                <a:cubicBezTo>
                  <a:pt x="35" y="46"/>
                  <a:pt x="35" y="46"/>
                  <a:pt x="35" y="46"/>
                </a:cubicBezTo>
                <a:cubicBezTo>
                  <a:pt x="1" y="45"/>
                  <a:pt x="1" y="45"/>
                  <a:pt x="1" y="45"/>
                </a:cubicBezTo>
                <a:cubicBezTo>
                  <a:pt x="18" y="75"/>
                  <a:pt x="18" y="75"/>
                  <a:pt x="18" y="75"/>
                </a:cubicBezTo>
                <a:cubicBezTo>
                  <a:pt x="24" y="66"/>
                  <a:pt x="24" y="66"/>
                  <a:pt x="24" y="66"/>
                </a:cubicBezTo>
                <a:cubicBezTo>
                  <a:pt x="28" y="67"/>
                  <a:pt x="33" y="70"/>
                  <a:pt x="38" y="71"/>
                </a:cubicBezTo>
                <a:cubicBezTo>
                  <a:pt x="44" y="72"/>
                  <a:pt x="51" y="73"/>
                  <a:pt x="58" y="72"/>
                </a:cubicBezTo>
                <a:cubicBezTo>
                  <a:pt x="64" y="72"/>
                  <a:pt x="71" y="70"/>
                  <a:pt x="77" y="67"/>
                </a:cubicBezTo>
                <a:cubicBezTo>
                  <a:pt x="83" y="64"/>
                  <a:pt x="87" y="59"/>
                  <a:pt x="89" y="53"/>
                </a:cubicBezTo>
                <a:cubicBezTo>
                  <a:pt x="83" y="65"/>
                  <a:pt x="69" y="67"/>
                  <a:pt x="58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307"/>
          <p:cNvSpPr>
            <a:spLocks noEditPoints="1"/>
          </p:cNvSpPr>
          <p:nvPr userDrawn="1"/>
        </p:nvSpPr>
        <p:spPr bwMode="auto">
          <a:xfrm>
            <a:off x="1681956" y="3545569"/>
            <a:ext cx="482600" cy="533400"/>
          </a:xfrm>
          <a:custGeom>
            <a:avLst/>
            <a:gdLst>
              <a:gd name="T0" fmla="*/ 2147483647 w 74"/>
              <a:gd name="T1" fmla="*/ 0 h 82"/>
              <a:gd name="T2" fmla="*/ 2147483647 w 74"/>
              <a:gd name="T3" fmla="*/ 2147483647 h 82"/>
              <a:gd name="T4" fmla="*/ 2147483647 w 74"/>
              <a:gd name="T5" fmla="*/ 2147483647 h 82"/>
              <a:gd name="T6" fmla="*/ 2147483647 w 74"/>
              <a:gd name="T7" fmla="*/ 0 h 82"/>
              <a:gd name="T8" fmla="*/ 2147483647 w 74"/>
              <a:gd name="T9" fmla="*/ 2147483647 h 82"/>
              <a:gd name="T10" fmla="*/ 2147483647 w 74"/>
              <a:gd name="T11" fmla="*/ 2147483647 h 82"/>
              <a:gd name="T12" fmla="*/ 0 w 74"/>
              <a:gd name="T13" fmla="*/ 0 h 82"/>
              <a:gd name="T14" fmla="*/ 2147483647 w 74"/>
              <a:gd name="T15" fmla="*/ 2147483647 h 82"/>
              <a:gd name="T16" fmla="*/ 2147483647 w 74"/>
              <a:gd name="T17" fmla="*/ 2147483647 h 82"/>
              <a:gd name="T18" fmla="*/ 2147483647 w 74"/>
              <a:gd name="T19" fmla="*/ 2147483647 h 82"/>
              <a:gd name="T20" fmla="*/ 2147483647 w 74"/>
              <a:gd name="T21" fmla="*/ 2147483647 h 82"/>
              <a:gd name="T22" fmla="*/ 2147483647 w 74"/>
              <a:gd name="T23" fmla="*/ 2147483647 h 82"/>
              <a:gd name="T24" fmla="*/ 2147483647 w 74"/>
              <a:gd name="T25" fmla="*/ 2147483647 h 82"/>
              <a:gd name="T26" fmla="*/ 2147483647 w 74"/>
              <a:gd name="T27" fmla="*/ 2147483647 h 82"/>
              <a:gd name="T28" fmla="*/ 2147483647 w 74"/>
              <a:gd name="T29" fmla="*/ 2147483647 h 82"/>
              <a:gd name="T30" fmla="*/ 2147483647 w 74"/>
              <a:gd name="T31" fmla="*/ 2147483647 h 82"/>
              <a:gd name="T32" fmla="*/ 2147483647 w 74"/>
              <a:gd name="T33" fmla="*/ 2147483647 h 82"/>
              <a:gd name="T34" fmla="*/ 2147483647 w 74"/>
              <a:gd name="T35" fmla="*/ 2147483647 h 82"/>
              <a:gd name="T36" fmla="*/ 2147483647 w 74"/>
              <a:gd name="T37" fmla="*/ 2147483647 h 82"/>
              <a:gd name="T38" fmla="*/ 2147483647 w 74"/>
              <a:gd name="T39" fmla="*/ 2147483647 h 82"/>
              <a:gd name="T40" fmla="*/ 2147483647 w 74"/>
              <a:gd name="T41" fmla="*/ 2147483647 h 82"/>
              <a:gd name="T42" fmla="*/ 2147483647 w 74"/>
              <a:gd name="T43" fmla="*/ 2147483647 h 82"/>
              <a:gd name="T44" fmla="*/ 2147483647 w 74"/>
              <a:gd name="T45" fmla="*/ 2147483647 h 82"/>
              <a:gd name="T46" fmla="*/ 2147483647 w 74"/>
              <a:gd name="T47" fmla="*/ 2147483647 h 82"/>
              <a:gd name="T48" fmla="*/ 2147483647 w 74"/>
              <a:gd name="T49" fmla="*/ 2147483647 h 82"/>
              <a:gd name="T50" fmla="*/ 2147483647 w 74"/>
              <a:gd name="T51" fmla="*/ 2147483647 h 82"/>
              <a:gd name="T52" fmla="*/ 2147483647 w 74"/>
              <a:gd name="T53" fmla="*/ 2147483647 h 82"/>
              <a:gd name="T54" fmla="*/ 2147483647 w 74"/>
              <a:gd name="T55" fmla="*/ 2147483647 h 82"/>
              <a:gd name="T56" fmla="*/ 2147483647 w 74"/>
              <a:gd name="T57" fmla="*/ 2147483647 h 82"/>
              <a:gd name="T58" fmla="*/ 2147483647 w 74"/>
              <a:gd name="T59" fmla="*/ 2147483647 h 82"/>
              <a:gd name="T60" fmla="*/ 2147483647 w 74"/>
              <a:gd name="T61" fmla="*/ 2147483647 h 82"/>
              <a:gd name="T62" fmla="*/ 2147483647 w 74"/>
              <a:gd name="T63" fmla="*/ 2147483647 h 82"/>
              <a:gd name="T64" fmla="*/ 2147483647 w 74"/>
              <a:gd name="T65" fmla="*/ 2147483647 h 82"/>
              <a:gd name="T66" fmla="*/ 2147483647 w 74"/>
              <a:gd name="T67" fmla="*/ 2147483647 h 82"/>
              <a:gd name="T68" fmla="*/ 2147483647 w 74"/>
              <a:gd name="T69" fmla="*/ 2147483647 h 82"/>
              <a:gd name="T70" fmla="*/ 2147483647 w 74"/>
              <a:gd name="T71" fmla="*/ 2147483647 h 82"/>
              <a:gd name="T72" fmla="*/ 2147483647 w 74"/>
              <a:gd name="T73" fmla="*/ 2147483647 h 82"/>
              <a:gd name="T74" fmla="*/ 2147483647 w 74"/>
              <a:gd name="T75" fmla="*/ 2147483647 h 82"/>
              <a:gd name="T76" fmla="*/ 2147483647 w 74"/>
              <a:gd name="T77" fmla="*/ 2147483647 h 82"/>
              <a:gd name="T78" fmla="*/ 2147483647 w 74"/>
              <a:gd name="T79" fmla="*/ 2147483647 h 82"/>
              <a:gd name="T80" fmla="*/ 2147483647 w 74"/>
              <a:gd name="T81" fmla="*/ 2147483647 h 82"/>
              <a:gd name="T82" fmla="*/ 2147483647 w 74"/>
              <a:gd name="T83" fmla="*/ 2147483647 h 82"/>
              <a:gd name="T84" fmla="*/ 2147483647 w 74"/>
              <a:gd name="T85" fmla="*/ 2147483647 h 82"/>
              <a:gd name="T86" fmla="*/ 2147483647 w 74"/>
              <a:gd name="T87" fmla="*/ 2147483647 h 82"/>
              <a:gd name="T88" fmla="*/ 2147483647 w 74"/>
              <a:gd name="T89" fmla="*/ 2147483647 h 82"/>
              <a:gd name="T90" fmla="*/ 2147483647 w 74"/>
              <a:gd name="T91" fmla="*/ 2147483647 h 82"/>
              <a:gd name="T92" fmla="*/ 2147483647 w 74"/>
              <a:gd name="T93" fmla="*/ 2147483647 h 82"/>
              <a:gd name="T94" fmla="*/ 2147483647 w 74"/>
              <a:gd name="T95" fmla="*/ 2147483647 h 82"/>
              <a:gd name="T96" fmla="*/ 2147483647 w 74"/>
              <a:gd name="T97" fmla="*/ 2147483647 h 82"/>
              <a:gd name="T98" fmla="*/ 2147483647 w 74"/>
              <a:gd name="T99" fmla="*/ 2147483647 h 8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74" h="82">
                <a:moveTo>
                  <a:pt x="74" y="0"/>
                </a:moveTo>
                <a:cubicBezTo>
                  <a:pt x="72" y="0"/>
                  <a:pt x="72" y="0"/>
                  <a:pt x="72" y="0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4"/>
                  <a:pt x="71" y="5"/>
                  <a:pt x="70" y="5"/>
                </a:cubicBezTo>
                <a:cubicBezTo>
                  <a:pt x="61" y="5"/>
                  <a:pt x="61" y="5"/>
                  <a:pt x="61" y="5"/>
                </a:cubicBezTo>
                <a:cubicBezTo>
                  <a:pt x="60" y="5"/>
                  <a:pt x="60" y="4"/>
                  <a:pt x="60" y="3"/>
                </a:cubicBezTo>
                <a:cubicBezTo>
                  <a:pt x="60" y="0"/>
                  <a:pt x="60" y="0"/>
                  <a:pt x="6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4"/>
                  <a:pt x="13" y="5"/>
                  <a:pt x="12" y="5"/>
                </a:cubicBezTo>
                <a:cubicBezTo>
                  <a:pt x="4" y="5"/>
                  <a:pt x="4" y="5"/>
                  <a:pt x="4" y="5"/>
                </a:cubicBezTo>
                <a:cubicBezTo>
                  <a:pt x="3" y="5"/>
                  <a:pt x="2" y="4"/>
                  <a:pt x="2" y="3"/>
                </a:cubicBezTo>
                <a:cubicBezTo>
                  <a:pt x="2" y="0"/>
                  <a:pt x="2" y="0"/>
                  <a:pt x="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2"/>
                  <a:pt x="2" y="82"/>
                  <a:pt x="2" y="82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5"/>
                  <a:pt x="3" y="75"/>
                  <a:pt x="4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13" y="75"/>
                  <a:pt x="14" y="75"/>
                  <a:pt x="14" y="76"/>
                </a:cubicBezTo>
                <a:cubicBezTo>
                  <a:pt x="14" y="82"/>
                  <a:pt x="14" y="82"/>
                  <a:pt x="14" y="82"/>
                </a:cubicBezTo>
                <a:cubicBezTo>
                  <a:pt x="60" y="82"/>
                  <a:pt x="60" y="82"/>
                  <a:pt x="60" y="82"/>
                </a:cubicBezTo>
                <a:cubicBezTo>
                  <a:pt x="60" y="76"/>
                  <a:pt x="60" y="76"/>
                  <a:pt x="60" y="76"/>
                </a:cubicBezTo>
                <a:cubicBezTo>
                  <a:pt x="60" y="75"/>
                  <a:pt x="60" y="75"/>
                  <a:pt x="61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71" y="75"/>
                  <a:pt x="72" y="75"/>
                  <a:pt x="72" y="76"/>
                </a:cubicBezTo>
                <a:cubicBezTo>
                  <a:pt x="72" y="82"/>
                  <a:pt x="72" y="82"/>
                  <a:pt x="72" y="82"/>
                </a:cubicBezTo>
                <a:cubicBezTo>
                  <a:pt x="74" y="82"/>
                  <a:pt x="74" y="82"/>
                  <a:pt x="74" y="82"/>
                </a:cubicBezTo>
                <a:lnTo>
                  <a:pt x="74" y="0"/>
                </a:lnTo>
                <a:close/>
                <a:moveTo>
                  <a:pt x="14" y="66"/>
                </a:moveTo>
                <a:cubicBezTo>
                  <a:pt x="14" y="67"/>
                  <a:pt x="13" y="68"/>
                  <a:pt x="12" y="68"/>
                </a:cubicBezTo>
                <a:cubicBezTo>
                  <a:pt x="4" y="68"/>
                  <a:pt x="4" y="68"/>
                  <a:pt x="4" y="68"/>
                </a:cubicBezTo>
                <a:cubicBezTo>
                  <a:pt x="3" y="68"/>
                  <a:pt x="2" y="67"/>
                  <a:pt x="2" y="66"/>
                </a:cubicBezTo>
                <a:cubicBezTo>
                  <a:pt x="2" y="61"/>
                  <a:pt x="2" y="61"/>
                  <a:pt x="2" y="61"/>
                </a:cubicBezTo>
                <a:cubicBezTo>
                  <a:pt x="2" y="60"/>
                  <a:pt x="3" y="59"/>
                  <a:pt x="4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3" y="59"/>
                  <a:pt x="14" y="60"/>
                  <a:pt x="14" y="61"/>
                </a:cubicBezTo>
                <a:lnTo>
                  <a:pt x="14" y="66"/>
                </a:lnTo>
                <a:close/>
                <a:moveTo>
                  <a:pt x="14" y="51"/>
                </a:moveTo>
                <a:cubicBezTo>
                  <a:pt x="14" y="52"/>
                  <a:pt x="13" y="53"/>
                  <a:pt x="12" y="53"/>
                </a:cubicBezTo>
                <a:cubicBezTo>
                  <a:pt x="4" y="53"/>
                  <a:pt x="4" y="53"/>
                  <a:pt x="4" y="53"/>
                </a:cubicBezTo>
                <a:cubicBezTo>
                  <a:pt x="3" y="53"/>
                  <a:pt x="2" y="52"/>
                  <a:pt x="2" y="51"/>
                </a:cubicBezTo>
                <a:cubicBezTo>
                  <a:pt x="2" y="45"/>
                  <a:pt x="2" y="45"/>
                  <a:pt x="2" y="45"/>
                </a:cubicBezTo>
                <a:cubicBezTo>
                  <a:pt x="2" y="44"/>
                  <a:pt x="3" y="43"/>
                  <a:pt x="4" y="43"/>
                </a:cubicBezTo>
                <a:cubicBezTo>
                  <a:pt x="12" y="43"/>
                  <a:pt x="12" y="43"/>
                  <a:pt x="12" y="43"/>
                </a:cubicBezTo>
                <a:cubicBezTo>
                  <a:pt x="13" y="43"/>
                  <a:pt x="14" y="44"/>
                  <a:pt x="14" y="45"/>
                </a:cubicBezTo>
                <a:lnTo>
                  <a:pt x="14" y="51"/>
                </a:lnTo>
                <a:close/>
                <a:moveTo>
                  <a:pt x="14" y="35"/>
                </a:moveTo>
                <a:cubicBezTo>
                  <a:pt x="14" y="36"/>
                  <a:pt x="13" y="37"/>
                  <a:pt x="12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3" y="37"/>
                  <a:pt x="2" y="36"/>
                  <a:pt x="2" y="35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28"/>
                  <a:pt x="3" y="27"/>
                  <a:pt x="4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3" y="27"/>
                  <a:pt x="14" y="28"/>
                  <a:pt x="14" y="29"/>
                </a:cubicBezTo>
                <a:lnTo>
                  <a:pt x="14" y="35"/>
                </a:lnTo>
                <a:close/>
                <a:moveTo>
                  <a:pt x="14" y="19"/>
                </a:moveTo>
                <a:cubicBezTo>
                  <a:pt x="14" y="20"/>
                  <a:pt x="13" y="21"/>
                  <a:pt x="12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2" y="20"/>
                  <a:pt x="2" y="19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2"/>
                  <a:pt x="3" y="12"/>
                  <a:pt x="4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3" y="12"/>
                  <a:pt x="14" y="12"/>
                  <a:pt x="14" y="13"/>
                </a:cubicBezTo>
                <a:lnTo>
                  <a:pt x="14" y="19"/>
                </a:lnTo>
                <a:close/>
                <a:moveTo>
                  <a:pt x="72" y="66"/>
                </a:moveTo>
                <a:cubicBezTo>
                  <a:pt x="72" y="67"/>
                  <a:pt x="71" y="68"/>
                  <a:pt x="70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60" y="68"/>
                  <a:pt x="60" y="67"/>
                  <a:pt x="60" y="66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60"/>
                  <a:pt x="60" y="59"/>
                  <a:pt x="61" y="59"/>
                </a:cubicBezTo>
                <a:cubicBezTo>
                  <a:pt x="70" y="59"/>
                  <a:pt x="70" y="59"/>
                  <a:pt x="70" y="59"/>
                </a:cubicBezTo>
                <a:cubicBezTo>
                  <a:pt x="71" y="59"/>
                  <a:pt x="72" y="60"/>
                  <a:pt x="72" y="61"/>
                </a:cubicBezTo>
                <a:lnTo>
                  <a:pt x="72" y="66"/>
                </a:lnTo>
                <a:close/>
                <a:moveTo>
                  <a:pt x="72" y="51"/>
                </a:moveTo>
                <a:cubicBezTo>
                  <a:pt x="72" y="52"/>
                  <a:pt x="71" y="53"/>
                  <a:pt x="70" y="53"/>
                </a:cubicBezTo>
                <a:cubicBezTo>
                  <a:pt x="61" y="53"/>
                  <a:pt x="61" y="53"/>
                  <a:pt x="61" y="53"/>
                </a:cubicBezTo>
                <a:cubicBezTo>
                  <a:pt x="60" y="53"/>
                  <a:pt x="60" y="52"/>
                  <a:pt x="60" y="51"/>
                </a:cubicBezTo>
                <a:cubicBezTo>
                  <a:pt x="60" y="45"/>
                  <a:pt x="60" y="45"/>
                  <a:pt x="60" y="45"/>
                </a:cubicBezTo>
                <a:cubicBezTo>
                  <a:pt x="60" y="44"/>
                  <a:pt x="60" y="43"/>
                  <a:pt x="61" y="43"/>
                </a:cubicBezTo>
                <a:cubicBezTo>
                  <a:pt x="70" y="43"/>
                  <a:pt x="70" y="43"/>
                  <a:pt x="70" y="43"/>
                </a:cubicBezTo>
                <a:cubicBezTo>
                  <a:pt x="71" y="43"/>
                  <a:pt x="72" y="44"/>
                  <a:pt x="72" y="45"/>
                </a:cubicBezTo>
                <a:lnTo>
                  <a:pt x="72" y="51"/>
                </a:lnTo>
                <a:close/>
                <a:moveTo>
                  <a:pt x="72" y="35"/>
                </a:moveTo>
                <a:cubicBezTo>
                  <a:pt x="72" y="36"/>
                  <a:pt x="71" y="37"/>
                  <a:pt x="70" y="37"/>
                </a:cubicBezTo>
                <a:cubicBezTo>
                  <a:pt x="61" y="37"/>
                  <a:pt x="61" y="37"/>
                  <a:pt x="61" y="37"/>
                </a:cubicBezTo>
                <a:cubicBezTo>
                  <a:pt x="60" y="37"/>
                  <a:pt x="60" y="36"/>
                  <a:pt x="60" y="35"/>
                </a:cubicBezTo>
                <a:cubicBezTo>
                  <a:pt x="60" y="29"/>
                  <a:pt x="60" y="29"/>
                  <a:pt x="60" y="29"/>
                </a:cubicBezTo>
                <a:cubicBezTo>
                  <a:pt x="60" y="28"/>
                  <a:pt x="60" y="27"/>
                  <a:pt x="61" y="27"/>
                </a:cubicBezTo>
                <a:cubicBezTo>
                  <a:pt x="70" y="27"/>
                  <a:pt x="70" y="27"/>
                  <a:pt x="70" y="27"/>
                </a:cubicBezTo>
                <a:cubicBezTo>
                  <a:pt x="71" y="27"/>
                  <a:pt x="72" y="28"/>
                  <a:pt x="72" y="29"/>
                </a:cubicBezTo>
                <a:lnTo>
                  <a:pt x="72" y="35"/>
                </a:lnTo>
                <a:close/>
                <a:moveTo>
                  <a:pt x="72" y="19"/>
                </a:moveTo>
                <a:cubicBezTo>
                  <a:pt x="72" y="20"/>
                  <a:pt x="71" y="21"/>
                  <a:pt x="70" y="21"/>
                </a:cubicBezTo>
                <a:cubicBezTo>
                  <a:pt x="61" y="21"/>
                  <a:pt x="61" y="21"/>
                  <a:pt x="61" y="21"/>
                </a:cubicBezTo>
                <a:cubicBezTo>
                  <a:pt x="60" y="21"/>
                  <a:pt x="60" y="20"/>
                  <a:pt x="60" y="19"/>
                </a:cubicBezTo>
                <a:cubicBezTo>
                  <a:pt x="60" y="13"/>
                  <a:pt x="60" y="13"/>
                  <a:pt x="60" y="13"/>
                </a:cubicBezTo>
                <a:cubicBezTo>
                  <a:pt x="60" y="12"/>
                  <a:pt x="60" y="12"/>
                  <a:pt x="61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71" y="12"/>
                  <a:pt x="72" y="12"/>
                  <a:pt x="72" y="13"/>
                </a:cubicBezTo>
                <a:lnTo>
                  <a:pt x="72" y="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35" name="矩形 34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20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FF24-3E58-4FB6-A6ED-9B626513EBA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2682083"/>
            <a:ext cx="5864451" cy="1493837"/>
          </a:xfrm>
        </p:spPr>
        <p:txBody>
          <a:bodyPr anchor="ctr">
            <a:normAutofit/>
          </a:bodyPr>
          <a:lstStyle>
            <a:lvl1pPr marL="0" indent="0" algn="l">
              <a:buNone/>
              <a:defRPr sz="7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Thank you!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E18D-91EA-4078-AFED-3F2E7657AF5F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1219202"/>
            <a:ext cx="12192000" cy="28670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6BF9-10CA-43C6-B94A-3F2AC2CF0D6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泪滴形 15"/>
          <p:cNvSpPr/>
          <p:nvPr userDrawn="1"/>
        </p:nvSpPr>
        <p:spPr>
          <a:xfrm rot="8100000">
            <a:off x="1338492" y="1449056"/>
            <a:ext cx="250061" cy="250061"/>
          </a:xfrm>
          <a:prstGeom prst="teardrop">
            <a:avLst>
              <a:gd name="adj" fmla="val 158558"/>
            </a:avLst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泪滴形 16"/>
          <p:cNvSpPr/>
          <p:nvPr userDrawn="1"/>
        </p:nvSpPr>
        <p:spPr>
          <a:xfrm rot="8100000">
            <a:off x="3205391" y="2226931"/>
            <a:ext cx="250061" cy="250061"/>
          </a:xfrm>
          <a:prstGeom prst="teardrop">
            <a:avLst>
              <a:gd name="adj" fmla="val 158558"/>
            </a:avLst>
          </a:prstGeom>
          <a:solidFill>
            <a:schemeClr val="accent2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泪滴形 17"/>
          <p:cNvSpPr/>
          <p:nvPr userDrawn="1"/>
        </p:nvSpPr>
        <p:spPr>
          <a:xfrm rot="8100000">
            <a:off x="5237391" y="2607451"/>
            <a:ext cx="250061" cy="250061"/>
          </a:xfrm>
          <a:prstGeom prst="teardrop">
            <a:avLst>
              <a:gd name="adj" fmla="val 158558"/>
            </a:avLst>
          </a:prstGeom>
          <a:solidFill>
            <a:schemeClr val="accent3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泪滴形 18"/>
          <p:cNvSpPr/>
          <p:nvPr userDrawn="1"/>
        </p:nvSpPr>
        <p:spPr>
          <a:xfrm rot="8100000">
            <a:off x="7688492" y="1542131"/>
            <a:ext cx="250061" cy="250061"/>
          </a:xfrm>
          <a:prstGeom prst="teardrop">
            <a:avLst>
              <a:gd name="adj" fmla="val 158558"/>
            </a:avLst>
          </a:prstGeom>
          <a:solidFill>
            <a:schemeClr val="accent4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泪滴形 19"/>
          <p:cNvSpPr/>
          <p:nvPr userDrawn="1"/>
        </p:nvSpPr>
        <p:spPr>
          <a:xfrm rot="8100000">
            <a:off x="10380891" y="1455691"/>
            <a:ext cx="250061" cy="250061"/>
          </a:xfrm>
          <a:prstGeom prst="teardrop">
            <a:avLst>
              <a:gd name="adj" fmla="val 158558"/>
            </a:avLst>
          </a:prstGeom>
          <a:solidFill>
            <a:schemeClr val="accent5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>
            <a:stCxn id="16" idx="7"/>
          </p:cNvCxnSpPr>
          <p:nvPr userDrawn="1"/>
        </p:nvCxnSpPr>
        <p:spPr>
          <a:xfrm rot="5400000">
            <a:off x="-330268" y="2502961"/>
            <a:ext cx="2442307" cy="1145279"/>
          </a:xfrm>
          <a:prstGeom prst="bentConnector4">
            <a:avLst>
              <a:gd name="adj1" fmla="val 48997"/>
              <a:gd name="adj2" fmla="val 119960"/>
            </a:avLst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7" idx="7"/>
          </p:cNvCxnSpPr>
          <p:nvPr userDrawn="1"/>
        </p:nvCxnSpPr>
        <p:spPr>
          <a:xfrm rot="16200000" flipH="1">
            <a:off x="2284723" y="3678021"/>
            <a:ext cx="2452733" cy="36133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8" idx="7"/>
          </p:cNvCxnSpPr>
          <p:nvPr userDrawn="1"/>
        </p:nvCxnSpPr>
        <p:spPr>
          <a:xfrm rot="16200000" flipH="1">
            <a:off x="4273295" y="4101969"/>
            <a:ext cx="2921951" cy="743697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9" idx="7"/>
          </p:cNvCxnSpPr>
          <p:nvPr userDrawn="1"/>
        </p:nvCxnSpPr>
        <p:spPr>
          <a:xfrm rot="16200000" flipH="1">
            <a:off x="6598236" y="3162809"/>
            <a:ext cx="3137533" cy="706959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0" idx="7"/>
          </p:cNvCxnSpPr>
          <p:nvPr userDrawn="1"/>
        </p:nvCxnSpPr>
        <p:spPr>
          <a:xfrm rot="16200000" flipH="1">
            <a:off x="9910684" y="2456320"/>
            <a:ext cx="2578547" cy="1388071"/>
          </a:xfrm>
          <a:prstGeom prst="bentConnector4">
            <a:avLst>
              <a:gd name="adj1" fmla="val 49050"/>
              <a:gd name="adj2" fmla="val 116469"/>
            </a:avLst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占位符 46"/>
          <p:cNvSpPr>
            <a:spLocks noGrp="1"/>
          </p:cNvSpPr>
          <p:nvPr>
            <p:ph type="body" sz="quarter" idx="15" hasCustomPrompt="1"/>
          </p:nvPr>
        </p:nvSpPr>
        <p:spPr>
          <a:xfrm>
            <a:off x="345092" y="4230738"/>
            <a:ext cx="2826000" cy="41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Content title one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quarter" idx="14" hasCustomPrompt="1"/>
          </p:nvPr>
        </p:nvSpPr>
        <p:spPr>
          <a:xfrm>
            <a:off x="328041" y="4227694"/>
            <a:ext cx="737560" cy="408624"/>
          </a:xfrm>
          <a:custGeom>
            <a:avLst/>
            <a:gdLst>
              <a:gd name="connsiteX0" fmla="*/ 68105 w 737560"/>
              <a:gd name="connsiteY0" fmla="*/ 1 h 408624"/>
              <a:gd name="connsiteX1" fmla="*/ 587597 w 737560"/>
              <a:gd name="connsiteY1" fmla="*/ 1 h 408624"/>
              <a:gd name="connsiteX2" fmla="*/ 655702 w 737560"/>
              <a:gd name="connsiteY2" fmla="*/ 68106 h 408624"/>
              <a:gd name="connsiteX3" fmla="*/ 655702 w 737560"/>
              <a:gd name="connsiteY3" fmla="*/ 114170 h 408624"/>
              <a:gd name="connsiteX4" fmla="*/ 731704 w 737560"/>
              <a:gd name="connsiteY4" fmla="*/ 190172 h 408624"/>
              <a:gd name="connsiteX5" fmla="*/ 731704 w 737560"/>
              <a:gd name="connsiteY5" fmla="*/ 218451 h 408624"/>
              <a:gd name="connsiteX6" fmla="*/ 655702 w 737560"/>
              <a:gd name="connsiteY6" fmla="*/ 294454 h 408624"/>
              <a:gd name="connsiteX7" fmla="*/ 655702 w 737560"/>
              <a:gd name="connsiteY7" fmla="*/ 340519 h 408624"/>
              <a:gd name="connsiteX8" fmla="*/ 587597 w 737560"/>
              <a:gd name="connsiteY8" fmla="*/ 408624 h 408624"/>
              <a:gd name="connsiteX9" fmla="*/ 68105 w 737560"/>
              <a:gd name="connsiteY9" fmla="*/ 408624 h 408624"/>
              <a:gd name="connsiteX10" fmla="*/ 0 w 737560"/>
              <a:gd name="connsiteY10" fmla="*/ 340519 h 408624"/>
              <a:gd name="connsiteX11" fmla="*/ 0 w 737560"/>
              <a:gd name="connsiteY11" fmla="*/ 68106 h 408624"/>
              <a:gd name="connsiteX12" fmla="*/ 68105 w 737560"/>
              <a:gd name="connsiteY12" fmla="*/ 1 h 40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560" h="408624">
                <a:moveTo>
                  <a:pt x="68105" y="1"/>
                </a:moveTo>
                <a:lnTo>
                  <a:pt x="587597" y="1"/>
                </a:lnTo>
                <a:cubicBezTo>
                  <a:pt x="625210" y="0"/>
                  <a:pt x="655703" y="30493"/>
                  <a:pt x="655702" y="68106"/>
                </a:cubicBezTo>
                <a:lnTo>
                  <a:pt x="655702" y="114170"/>
                </a:lnTo>
                <a:lnTo>
                  <a:pt x="731704" y="190172"/>
                </a:lnTo>
                <a:cubicBezTo>
                  <a:pt x="739513" y="197981"/>
                  <a:pt x="739513" y="210642"/>
                  <a:pt x="731704" y="218451"/>
                </a:cubicBezTo>
                <a:lnTo>
                  <a:pt x="655702" y="294454"/>
                </a:lnTo>
                <a:lnTo>
                  <a:pt x="655702" y="340519"/>
                </a:lnTo>
                <a:cubicBezTo>
                  <a:pt x="655702" y="378131"/>
                  <a:pt x="625210" y="408623"/>
                  <a:pt x="587597" y="408624"/>
                </a:cubicBezTo>
                <a:lnTo>
                  <a:pt x="68105" y="408624"/>
                </a:lnTo>
                <a:cubicBezTo>
                  <a:pt x="30491" y="408624"/>
                  <a:pt x="0" y="378132"/>
                  <a:pt x="0" y="340519"/>
                </a:cubicBezTo>
                <a:lnTo>
                  <a:pt x="0" y="68106"/>
                </a:lnTo>
                <a:cubicBezTo>
                  <a:pt x="0" y="30493"/>
                  <a:pt x="30492" y="0"/>
                  <a:pt x="68105" y="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tIns="0" rIns="162000" bIns="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6" hasCustomPrompt="1"/>
          </p:nvPr>
        </p:nvSpPr>
        <p:spPr>
          <a:xfrm>
            <a:off x="2273767" y="5085053"/>
            <a:ext cx="2826000" cy="41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Content title two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文本占位符 48"/>
          <p:cNvSpPr>
            <a:spLocks noGrp="1"/>
          </p:cNvSpPr>
          <p:nvPr>
            <p:ph type="body" sz="quarter" idx="17" hasCustomPrompt="1"/>
          </p:nvPr>
        </p:nvSpPr>
        <p:spPr>
          <a:xfrm>
            <a:off x="2256716" y="5082009"/>
            <a:ext cx="737560" cy="408624"/>
          </a:xfrm>
          <a:custGeom>
            <a:avLst/>
            <a:gdLst>
              <a:gd name="connsiteX0" fmla="*/ 68105 w 737560"/>
              <a:gd name="connsiteY0" fmla="*/ 1 h 408624"/>
              <a:gd name="connsiteX1" fmla="*/ 587597 w 737560"/>
              <a:gd name="connsiteY1" fmla="*/ 1 h 408624"/>
              <a:gd name="connsiteX2" fmla="*/ 655702 w 737560"/>
              <a:gd name="connsiteY2" fmla="*/ 68106 h 408624"/>
              <a:gd name="connsiteX3" fmla="*/ 655702 w 737560"/>
              <a:gd name="connsiteY3" fmla="*/ 114170 h 408624"/>
              <a:gd name="connsiteX4" fmla="*/ 731704 w 737560"/>
              <a:gd name="connsiteY4" fmla="*/ 190172 h 408624"/>
              <a:gd name="connsiteX5" fmla="*/ 731704 w 737560"/>
              <a:gd name="connsiteY5" fmla="*/ 218451 h 408624"/>
              <a:gd name="connsiteX6" fmla="*/ 655702 w 737560"/>
              <a:gd name="connsiteY6" fmla="*/ 294454 h 408624"/>
              <a:gd name="connsiteX7" fmla="*/ 655702 w 737560"/>
              <a:gd name="connsiteY7" fmla="*/ 340519 h 408624"/>
              <a:gd name="connsiteX8" fmla="*/ 587597 w 737560"/>
              <a:gd name="connsiteY8" fmla="*/ 408624 h 408624"/>
              <a:gd name="connsiteX9" fmla="*/ 68105 w 737560"/>
              <a:gd name="connsiteY9" fmla="*/ 408624 h 408624"/>
              <a:gd name="connsiteX10" fmla="*/ 0 w 737560"/>
              <a:gd name="connsiteY10" fmla="*/ 340519 h 408624"/>
              <a:gd name="connsiteX11" fmla="*/ 0 w 737560"/>
              <a:gd name="connsiteY11" fmla="*/ 68106 h 408624"/>
              <a:gd name="connsiteX12" fmla="*/ 68105 w 737560"/>
              <a:gd name="connsiteY12" fmla="*/ 1 h 40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560" h="408624">
                <a:moveTo>
                  <a:pt x="68105" y="1"/>
                </a:moveTo>
                <a:lnTo>
                  <a:pt x="587597" y="1"/>
                </a:lnTo>
                <a:cubicBezTo>
                  <a:pt x="625210" y="0"/>
                  <a:pt x="655703" y="30493"/>
                  <a:pt x="655702" y="68106"/>
                </a:cubicBezTo>
                <a:lnTo>
                  <a:pt x="655702" y="114170"/>
                </a:lnTo>
                <a:lnTo>
                  <a:pt x="731704" y="190172"/>
                </a:lnTo>
                <a:cubicBezTo>
                  <a:pt x="739513" y="197981"/>
                  <a:pt x="739513" y="210642"/>
                  <a:pt x="731704" y="218451"/>
                </a:cubicBezTo>
                <a:lnTo>
                  <a:pt x="655702" y="294454"/>
                </a:lnTo>
                <a:lnTo>
                  <a:pt x="655702" y="340519"/>
                </a:lnTo>
                <a:cubicBezTo>
                  <a:pt x="655702" y="378131"/>
                  <a:pt x="625210" y="408623"/>
                  <a:pt x="587597" y="408624"/>
                </a:cubicBezTo>
                <a:lnTo>
                  <a:pt x="68105" y="408624"/>
                </a:lnTo>
                <a:cubicBezTo>
                  <a:pt x="30491" y="408624"/>
                  <a:pt x="0" y="378132"/>
                  <a:pt x="0" y="340519"/>
                </a:cubicBezTo>
                <a:lnTo>
                  <a:pt x="0" y="68106"/>
                </a:lnTo>
                <a:cubicBezTo>
                  <a:pt x="0" y="30493"/>
                  <a:pt x="30492" y="0"/>
                  <a:pt x="68105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tIns="0" rIns="162000" bIns="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8" hasCustomPrompt="1"/>
          </p:nvPr>
        </p:nvSpPr>
        <p:spPr>
          <a:xfrm>
            <a:off x="4692400" y="5912883"/>
            <a:ext cx="2826000" cy="41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Content title three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文本占位符 50"/>
          <p:cNvSpPr>
            <a:spLocks noGrp="1"/>
          </p:cNvSpPr>
          <p:nvPr>
            <p:ph type="body" sz="quarter" idx="19" hasCustomPrompt="1"/>
          </p:nvPr>
        </p:nvSpPr>
        <p:spPr>
          <a:xfrm>
            <a:off x="4675349" y="5909839"/>
            <a:ext cx="737560" cy="408624"/>
          </a:xfrm>
          <a:custGeom>
            <a:avLst/>
            <a:gdLst>
              <a:gd name="connsiteX0" fmla="*/ 68105 w 737560"/>
              <a:gd name="connsiteY0" fmla="*/ 1 h 408624"/>
              <a:gd name="connsiteX1" fmla="*/ 587597 w 737560"/>
              <a:gd name="connsiteY1" fmla="*/ 1 h 408624"/>
              <a:gd name="connsiteX2" fmla="*/ 655702 w 737560"/>
              <a:gd name="connsiteY2" fmla="*/ 68106 h 408624"/>
              <a:gd name="connsiteX3" fmla="*/ 655702 w 737560"/>
              <a:gd name="connsiteY3" fmla="*/ 114170 h 408624"/>
              <a:gd name="connsiteX4" fmla="*/ 731704 w 737560"/>
              <a:gd name="connsiteY4" fmla="*/ 190172 h 408624"/>
              <a:gd name="connsiteX5" fmla="*/ 731704 w 737560"/>
              <a:gd name="connsiteY5" fmla="*/ 218451 h 408624"/>
              <a:gd name="connsiteX6" fmla="*/ 655702 w 737560"/>
              <a:gd name="connsiteY6" fmla="*/ 294454 h 408624"/>
              <a:gd name="connsiteX7" fmla="*/ 655702 w 737560"/>
              <a:gd name="connsiteY7" fmla="*/ 340519 h 408624"/>
              <a:gd name="connsiteX8" fmla="*/ 587597 w 737560"/>
              <a:gd name="connsiteY8" fmla="*/ 408624 h 408624"/>
              <a:gd name="connsiteX9" fmla="*/ 68105 w 737560"/>
              <a:gd name="connsiteY9" fmla="*/ 408624 h 408624"/>
              <a:gd name="connsiteX10" fmla="*/ 0 w 737560"/>
              <a:gd name="connsiteY10" fmla="*/ 340519 h 408624"/>
              <a:gd name="connsiteX11" fmla="*/ 0 w 737560"/>
              <a:gd name="connsiteY11" fmla="*/ 68106 h 408624"/>
              <a:gd name="connsiteX12" fmla="*/ 68105 w 737560"/>
              <a:gd name="connsiteY12" fmla="*/ 1 h 40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560" h="408624">
                <a:moveTo>
                  <a:pt x="68105" y="1"/>
                </a:moveTo>
                <a:lnTo>
                  <a:pt x="587597" y="1"/>
                </a:lnTo>
                <a:cubicBezTo>
                  <a:pt x="625210" y="0"/>
                  <a:pt x="655703" y="30493"/>
                  <a:pt x="655702" y="68106"/>
                </a:cubicBezTo>
                <a:lnTo>
                  <a:pt x="655702" y="114170"/>
                </a:lnTo>
                <a:lnTo>
                  <a:pt x="731704" y="190172"/>
                </a:lnTo>
                <a:cubicBezTo>
                  <a:pt x="739513" y="197981"/>
                  <a:pt x="739513" y="210642"/>
                  <a:pt x="731704" y="218451"/>
                </a:cubicBezTo>
                <a:lnTo>
                  <a:pt x="655702" y="294454"/>
                </a:lnTo>
                <a:lnTo>
                  <a:pt x="655702" y="340519"/>
                </a:lnTo>
                <a:cubicBezTo>
                  <a:pt x="655702" y="378131"/>
                  <a:pt x="625210" y="408623"/>
                  <a:pt x="587597" y="408624"/>
                </a:cubicBezTo>
                <a:lnTo>
                  <a:pt x="68105" y="408624"/>
                </a:lnTo>
                <a:cubicBezTo>
                  <a:pt x="30491" y="408624"/>
                  <a:pt x="0" y="378132"/>
                  <a:pt x="0" y="340519"/>
                </a:cubicBezTo>
                <a:lnTo>
                  <a:pt x="0" y="68106"/>
                </a:lnTo>
                <a:cubicBezTo>
                  <a:pt x="0" y="30493"/>
                  <a:pt x="30492" y="0"/>
                  <a:pt x="68105" y="1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bg1"/>
            </a:solidFill>
          </a:ln>
        </p:spPr>
        <p:txBody>
          <a:bodyPr wrap="square" tIns="0" rIns="162000" bIns="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20" hasCustomPrompt="1"/>
          </p:nvPr>
        </p:nvSpPr>
        <p:spPr>
          <a:xfrm>
            <a:off x="7108889" y="5092083"/>
            <a:ext cx="2826000" cy="41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Content title four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21" hasCustomPrompt="1"/>
          </p:nvPr>
        </p:nvSpPr>
        <p:spPr>
          <a:xfrm>
            <a:off x="7091839" y="5089039"/>
            <a:ext cx="737560" cy="408624"/>
          </a:xfrm>
          <a:custGeom>
            <a:avLst/>
            <a:gdLst>
              <a:gd name="connsiteX0" fmla="*/ 68105 w 737560"/>
              <a:gd name="connsiteY0" fmla="*/ 1 h 408624"/>
              <a:gd name="connsiteX1" fmla="*/ 587597 w 737560"/>
              <a:gd name="connsiteY1" fmla="*/ 1 h 408624"/>
              <a:gd name="connsiteX2" fmla="*/ 655702 w 737560"/>
              <a:gd name="connsiteY2" fmla="*/ 68106 h 408624"/>
              <a:gd name="connsiteX3" fmla="*/ 655702 w 737560"/>
              <a:gd name="connsiteY3" fmla="*/ 114170 h 408624"/>
              <a:gd name="connsiteX4" fmla="*/ 731704 w 737560"/>
              <a:gd name="connsiteY4" fmla="*/ 190172 h 408624"/>
              <a:gd name="connsiteX5" fmla="*/ 731704 w 737560"/>
              <a:gd name="connsiteY5" fmla="*/ 218451 h 408624"/>
              <a:gd name="connsiteX6" fmla="*/ 655702 w 737560"/>
              <a:gd name="connsiteY6" fmla="*/ 294454 h 408624"/>
              <a:gd name="connsiteX7" fmla="*/ 655702 w 737560"/>
              <a:gd name="connsiteY7" fmla="*/ 340519 h 408624"/>
              <a:gd name="connsiteX8" fmla="*/ 587597 w 737560"/>
              <a:gd name="connsiteY8" fmla="*/ 408624 h 408624"/>
              <a:gd name="connsiteX9" fmla="*/ 68105 w 737560"/>
              <a:gd name="connsiteY9" fmla="*/ 408624 h 408624"/>
              <a:gd name="connsiteX10" fmla="*/ 0 w 737560"/>
              <a:gd name="connsiteY10" fmla="*/ 340519 h 408624"/>
              <a:gd name="connsiteX11" fmla="*/ 0 w 737560"/>
              <a:gd name="connsiteY11" fmla="*/ 68106 h 408624"/>
              <a:gd name="connsiteX12" fmla="*/ 68105 w 737560"/>
              <a:gd name="connsiteY12" fmla="*/ 1 h 40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560" h="408624">
                <a:moveTo>
                  <a:pt x="68105" y="1"/>
                </a:moveTo>
                <a:lnTo>
                  <a:pt x="587597" y="1"/>
                </a:lnTo>
                <a:cubicBezTo>
                  <a:pt x="625210" y="0"/>
                  <a:pt x="655703" y="30493"/>
                  <a:pt x="655702" y="68106"/>
                </a:cubicBezTo>
                <a:lnTo>
                  <a:pt x="655702" y="114170"/>
                </a:lnTo>
                <a:lnTo>
                  <a:pt x="731704" y="190172"/>
                </a:lnTo>
                <a:cubicBezTo>
                  <a:pt x="739513" y="197981"/>
                  <a:pt x="739513" y="210642"/>
                  <a:pt x="731704" y="218451"/>
                </a:cubicBezTo>
                <a:lnTo>
                  <a:pt x="655702" y="294454"/>
                </a:lnTo>
                <a:lnTo>
                  <a:pt x="655702" y="340519"/>
                </a:lnTo>
                <a:cubicBezTo>
                  <a:pt x="655702" y="378131"/>
                  <a:pt x="625210" y="408623"/>
                  <a:pt x="587597" y="408624"/>
                </a:cubicBezTo>
                <a:lnTo>
                  <a:pt x="68105" y="408624"/>
                </a:lnTo>
                <a:cubicBezTo>
                  <a:pt x="30491" y="408624"/>
                  <a:pt x="0" y="378132"/>
                  <a:pt x="0" y="340519"/>
                </a:cubicBezTo>
                <a:lnTo>
                  <a:pt x="0" y="68106"/>
                </a:lnTo>
                <a:cubicBezTo>
                  <a:pt x="0" y="30493"/>
                  <a:pt x="30492" y="0"/>
                  <a:pt x="68105" y="1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wrap="square" tIns="0" rIns="162000" bIns="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54" name="文本占位符 46"/>
          <p:cNvSpPr>
            <a:spLocks noGrp="1"/>
          </p:cNvSpPr>
          <p:nvPr>
            <p:ph type="body" sz="quarter" idx="22" hasCustomPrompt="1"/>
          </p:nvPr>
        </p:nvSpPr>
        <p:spPr>
          <a:xfrm>
            <a:off x="9067992" y="4227037"/>
            <a:ext cx="2826000" cy="41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Content title five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23" hasCustomPrompt="1"/>
          </p:nvPr>
        </p:nvSpPr>
        <p:spPr>
          <a:xfrm>
            <a:off x="9050941" y="4223993"/>
            <a:ext cx="737560" cy="408624"/>
          </a:xfrm>
          <a:custGeom>
            <a:avLst/>
            <a:gdLst>
              <a:gd name="connsiteX0" fmla="*/ 68105 w 737560"/>
              <a:gd name="connsiteY0" fmla="*/ 1 h 408624"/>
              <a:gd name="connsiteX1" fmla="*/ 587597 w 737560"/>
              <a:gd name="connsiteY1" fmla="*/ 1 h 408624"/>
              <a:gd name="connsiteX2" fmla="*/ 655702 w 737560"/>
              <a:gd name="connsiteY2" fmla="*/ 68106 h 408624"/>
              <a:gd name="connsiteX3" fmla="*/ 655702 w 737560"/>
              <a:gd name="connsiteY3" fmla="*/ 114170 h 408624"/>
              <a:gd name="connsiteX4" fmla="*/ 731704 w 737560"/>
              <a:gd name="connsiteY4" fmla="*/ 190172 h 408624"/>
              <a:gd name="connsiteX5" fmla="*/ 731704 w 737560"/>
              <a:gd name="connsiteY5" fmla="*/ 218451 h 408624"/>
              <a:gd name="connsiteX6" fmla="*/ 655702 w 737560"/>
              <a:gd name="connsiteY6" fmla="*/ 294454 h 408624"/>
              <a:gd name="connsiteX7" fmla="*/ 655702 w 737560"/>
              <a:gd name="connsiteY7" fmla="*/ 340519 h 408624"/>
              <a:gd name="connsiteX8" fmla="*/ 587597 w 737560"/>
              <a:gd name="connsiteY8" fmla="*/ 408624 h 408624"/>
              <a:gd name="connsiteX9" fmla="*/ 68105 w 737560"/>
              <a:gd name="connsiteY9" fmla="*/ 408624 h 408624"/>
              <a:gd name="connsiteX10" fmla="*/ 0 w 737560"/>
              <a:gd name="connsiteY10" fmla="*/ 340519 h 408624"/>
              <a:gd name="connsiteX11" fmla="*/ 0 w 737560"/>
              <a:gd name="connsiteY11" fmla="*/ 68106 h 408624"/>
              <a:gd name="connsiteX12" fmla="*/ 68105 w 737560"/>
              <a:gd name="connsiteY12" fmla="*/ 1 h 40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560" h="408624">
                <a:moveTo>
                  <a:pt x="68105" y="1"/>
                </a:moveTo>
                <a:lnTo>
                  <a:pt x="587597" y="1"/>
                </a:lnTo>
                <a:cubicBezTo>
                  <a:pt x="625210" y="0"/>
                  <a:pt x="655703" y="30493"/>
                  <a:pt x="655702" y="68106"/>
                </a:cubicBezTo>
                <a:lnTo>
                  <a:pt x="655702" y="114170"/>
                </a:lnTo>
                <a:lnTo>
                  <a:pt x="731704" y="190172"/>
                </a:lnTo>
                <a:cubicBezTo>
                  <a:pt x="739513" y="197981"/>
                  <a:pt x="739513" y="210642"/>
                  <a:pt x="731704" y="218451"/>
                </a:cubicBezTo>
                <a:lnTo>
                  <a:pt x="655702" y="294454"/>
                </a:lnTo>
                <a:lnTo>
                  <a:pt x="655702" y="340519"/>
                </a:lnTo>
                <a:cubicBezTo>
                  <a:pt x="655702" y="378131"/>
                  <a:pt x="625210" y="408623"/>
                  <a:pt x="587597" y="408624"/>
                </a:cubicBezTo>
                <a:lnTo>
                  <a:pt x="68105" y="408624"/>
                </a:lnTo>
                <a:cubicBezTo>
                  <a:pt x="30491" y="408624"/>
                  <a:pt x="0" y="378132"/>
                  <a:pt x="0" y="340519"/>
                </a:cubicBezTo>
                <a:lnTo>
                  <a:pt x="0" y="68106"/>
                </a:lnTo>
                <a:cubicBezTo>
                  <a:pt x="0" y="30493"/>
                  <a:pt x="30492" y="0"/>
                  <a:pt x="68105" y="1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bg1"/>
            </a:solidFill>
          </a:ln>
        </p:spPr>
        <p:txBody>
          <a:bodyPr wrap="square" tIns="0" rIns="162000" bIns="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05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47" grpId="0" animBg="1" build="p">
        <p:tmplLst>
          <p:tmpl lvl="0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 build="p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 build="p">
        <p:tmplLst>
          <p:tmpl lvl="0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 build="p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 build="p">
        <p:tmplLst>
          <p:tmpl lvl="0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 build="p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 build="p">
        <p:tmplLst>
          <p:tmpl lvl="0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 build="p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animBg="1" build="p">
        <p:tmplLst>
          <p:tmpl lvl="0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animBg="1" build="p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1219202"/>
            <a:ext cx="12192000" cy="28670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018C-5D72-4D15-ABE0-D533D294589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文本占位符 46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035208"/>
            <a:ext cx="5006192" cy="7270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Content title one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quarter" idx="14" hasCustomPrompt="1"/>
          </p:nvPr>
        </p:nvSpPr>
        <p:spPr>
          <a:xfrm>
            <a:off x="833376" y="5035208"/>
            <a:ext cx="1306571" cy="723868"/>
          </a:xfrm>
          <a:custGeom>
            <a:avLst/>
            <a:gdLst>
              <a:gd name="connsiteX0" fmla="*/ 68105 w 737560"/>
              <a:gd name="connsiteY0" fmla="*/ 1 h 408624"/>
              <a:gd name="connsiteX1" fmla="*/ 587597 w 737560"/>
              <a:gd name="connsiteY1" fmla="*/ 1 h 408624"/>
              <a:gd name="connsiteX2" fmla="*/ 655702 w 737560"/>
              <a:gd name="connsiteY2" fmla="*/ 68106 h 408624"/>
              <a:gd name="connsiteX3" fmla="*/ 655702 w 737560"/>
              <a:gd name="connsiteY3" fmla="*/ 114170 h 408624"/>
              <a:gd name="connsiteX4" fmla="*/ 731704 w 737560"/>
              <a:gd name="connsiteY4" fmla="*/ 190172 h 408624"/>
              <a:gd name="connsiteX5" fmla="*/ 731704 w 737560"/>
              <a:gd name="connsiteY5" fmla="*/ 218451 h 408624"/>
              <a:gd name="connsiteX6" fmla="*/ 655702 w 737560"/>
              <a:gd name="connsiteY6" fmla="*/ 294454 h 408624"/>
              <a:gd name="connsiteX7" fmla="*/ 655702 w 737560"/>
              <a:gd name="connsiteY7" fmla="*/ 340519 h 408624"/>
              <a:gd name="connsiteX8" fmla="*/ 587597 w 737560"/>
              <a:gd name="connsiteY8" fmla="*/ 408624 h 408624"/>
              <a:gd name="connsiteX9" fmla="*/ 68105 w 737560"/>
              <a:gd name="connsiteY9" fmla="*/ 408624 h 408624"/>
              <a:gd name="connsiteX10" fmla="*/ 0 w 737560"/>
              <a:gd name="connsiteY10" fmla="*/ 340519 h 408624"/>
              <a:gd name="connsiteX11" fmla="*/ 0 w 737560"/>
              <a:gd name="connsiteY11" fmla="*/ 68106 h 408624"/>
              <a:gd name="connsiteX12" fmla="*/ 68105 w 737560"/>
              <a:gd name="connsiteY12" fmla="*/ 1 h 40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560" h="408624">
                <a:moveTo>
                  <a:pt x="68105" y="1"/>
                </a:moveTo>
                <a:lnTo>
                  <a:pt x="587597" y="1"/>
                </a:lnTo>
                <a:cubicBezTo>
                  <a:pt x="625210" y="0"/>
                  <a:pt x="655703" y="30493"/>
                  <a:pt x="655702" y="68106"/>
                </a:cubicBezTo>
                <a:lnTo>
                  <a:pt x="655702" y="114170"/>
                </a:lnTo>
                <a:lnTo>
                  <a:pt x="731704" y="190172"/>
                </a:lnTo>
                <a:cubicBezTo>
                  <a:pt x="739513" y="197981"/>
                  <a:pt x="739513" y="210642"/>
                  <a:pt x="731704" y="218451"/>
                </a:cubicBezTo>
                <a:lnTo>
                  <a:pt x="655702" y="294454"/>
                </a:lnTo>
                <a:lnTo>
                  <a:pt x="655702" y="340519"/>
                </a:lnTo>
                <a:cubicBezTo>
                  <a:pt x="655702" y="378131"/>
                  <a:pt x="625210" y="408623"/>
                  <a:pt x="587597" y="408624"/>
                </a:cubicBezTo>
                <a:lnTo>
                  <a:pt x="68105" y="408624"/>
                </a:lnTo>
                <a:cubicBezTo>
                  <a:pt x="30491" y="408624"/>
                  <a:pt x="0" y="378132"/>
                  <a:pt x="0" y="340519"/>
                </a:cubicBezTo>
                <a:lnTo>
                  <a:pt x="0" y="68106"/>
                </a:lnTo>
                <a:cubicBezTo>
                  <a:pt x="0" y="30493"/>
                  <a:pt x="30492" y="0"/>
                  <a:pt x="68105" y="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tIns="0" rIns="162000" bIns="0" anchor="ctr"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6908800" y="4397375"/>
            <a:ext cx="4445000" cy="18875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 build="p">
        <p:tmplLst>
          <p:tmpl lvl="0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 build="p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BAC6-ECD7-4720-82FD-0FF8B96AAC3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F72B-81E4-463C-91F0-45BA1ABB73A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5D92-B466-4E1D-837C-464F5DFB54B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 8"/>
          <p:cNvSpPr>
            <a:spLocks noChangeArrowheads="1"/>
          </p:cNvSpPr>
          <p:nvPr userDrawn="1"/>
        </p:nvSpPr>
        <p:spPr bwMode="auto">
          <a:xfrm rot="5400000">
            <a:off x="7542213" y="1804988"/>
            <a:ext cx="3822700" cy="3489325"/>
          </a:xfrm>
          <a:custGeom>
            <a:avLst/>
            <a:gdLst>
              <a:gd name="T0" fmla="*/ 0 w 3822700"/>
              <a:gd name="T1" fmla="*/ 3488944 h 3488944"/>
              <a:gd name="T2" fmla="*/ 0 w 3822700"/>
              <a:gd name="T3" fmla="*/ 326644 h 3488944"/>
              <a:gd name="T4" fmla="*/ 1721897 w 3822700"/>
              <a:gd name="T5" fmla="*/ 326644 h 3488944"/>
              <a:gd name="T6" fmla="*/ 1911350 w 3822700"/>
              <a:gd name="T7" fmla="*/ 0 h 3488944"/>
              <a:gd name="T8" fmla="*/ 2100804 w 3822700"/>
              <a:gd name="T9" fmla="*/ 326644 h 3488944"/>
              <a:gd name="T10" fmla="*/ 3822700 w 3822700"/>
              <a:gd name="T11" fmla="*/ 326644 h 3488944"/>
              <a:gd name="T12" fmla="*/ 3822700 w 3822700"/>
              <a:gd name="T13" fmla="*/ 3488944 h 34889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22700"/>
              <a:gd name="T22" fmla="*/ 0 h 3488944"/>
              <a:gd name="T23" fmla="*/ 3822700 w 3822700"/>
              <a:gd name="T24" fmla="*/ 3488944 h 34889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22700" h="3488944">
                <a:moveTo>
                  <a:pt x="0" y="3488944"/>
                </a:moveTo>
                <a:lnTo>
                  <a:pt x="0" y="326644"/>
                </a:lnTo>
                <a:lnTo>
                  <a:pt x="1721897" y="326644"/>
                </a:lnTo>
                <a:lnTo>
                  <a:pt x="1911350" y="0"/>
                </a:lnTo>
                <a:lnTo>
                  <a:pt x="2100804" y="326644"/>
                </a:lnTo>
                <a:lnTo>
                  <a:pt x="3822700" y="326644"/>
                </a:lnTo>
                <a:lnTo>
                  <a:pt x="3822700" y="348894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任意多边形 7"/>
          <p:cNvSpPr>
            <a:spLocks noChangeArrowheads="1"/>
          </p:cNvSpPr>
          <p:nvPr userDrawn="1"/>
        </p:nvSpPr>
        <p:spPr bwMode="auto">
          <a:xfrm rot="5400000">
            <a:off x="4392613" y="1804988"/>
            <a:ext cx="3822700" cy="3489325"/>
          </a:xfrm>
          <a:custGeom>
            <a:avLst/>
            <a:gdLst>
              <a:gd name="T0" fmla="*/ 0 w 3822700"/>
              <a:gd name="T1" fmla="*/ 3488944 h 3488944"/>
              <a:gd name="T2" fmla="*/ 0 w 3822700"/>
              <a:gd name="T3" fmla="*/ 326644 h 3488944"/>
              <a:gd name="T4" fmla="*/ 1721897 w 3822700"/>
              <a:gd name="T5" fmla="*/ 326644 h 3488944"/>
              <a:gd name="T6" fmla="*/ 1911350 w 3822700"/>
              <a:gd name="T7" fmla="*/ 0 h 3488944"/>
              <a:gd name="T8" fmla="*/ 2100804 w 3822700"/>
              <a:gd name="T9" fmla="*/ 326644 h 3488944"/>
              <a:gd name="T10" fmla="*/ 3822700 w 3822700"/>
              <a:gd name="T11" fmla="*/ 326644 h 3488944"/>
              <a:gd name="T12" fmla="*/ 3822700 w 3822700"/>
              <a:gd name="T13" fmla="*/ 3488944 h 34889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22700"/>
              <a:gd name="T22" fmla="*/ 0 h 3488944"/>
              <a:gd name="T23" fmla="*/ 3822700 w 3822700"/>
              <a:gd name="T24" fmla="*/ 3488944 h 34889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22700" h="3488944">
                <a:moveTo>
                  <a:pt x="0" y="3488944"/>
                </a:moveTo>
                <a:lnTo>
                  <a:pt x="0" y="326644"/>
                </a:lnTo>
                <a:lnTo>
                  <a:pt x="1721897" y="326644"/>
                </a:lnTo>
                <a:lnTo>
                  <a:pt x="1911350" y="0"/>
                </a:lnTo>
                <a:lnTo>
                  <a:pt x="2100804" y="326644"/>
                </a:lnTo>
                <a:lnTo>
                  <a:pt x="3822700" y="326644"/>
                </a:lnTo>
                <a:lnTo>
                  <a:pt x="3822700" y="34889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任意多边形 6"/>
          <p:cNvSpPr>
            <a:spLocks noChangeArrowheads="1"/>
          </p:cNvSpPr>
          <p:nvPr userDrawn="1"/>
        </p:nvSpPr>
        <p:spPr bwMode="auto">
          <a:xfrm rot="5400000">
            <a:off x="1243013" y="1804988"/>
            <a:ext cx="3822700" cy="3489325"/>
          </a:xfrm>
          <a:custGeom>
            <a:avLst/>
            <a:gdLst>
              <a:gd name="T0" fmla="*/ 0 w 3822700"/>
              <a:gd name="T1" fmla="*/ 3488944 h 3488944"/>
              <a:gd name="T2" fmla="*/ 0 w 3822700"/>
              <a:gd name="T3" fmla="*/ 326644 h 3488944"/>
              <a:gd name="T4" fmla="*/ 1721897 w 3822700"/>
              <a:gd name="T5" fmla="*/ 326644 h 3488944"/>
              <a:gd name="T6" fmla="*/ 1911350 w 3822700"/>
              <a:gd name="T7" fmla="*/ 0 h 3488944"/>
              <a:gd name="T8" fmla="*/ 2100804 w 3822700"/>
              <a:gd name="T9" fmla="*/ 326644 h 3488944"/>
              <a:gd name="T10" fmla="*/ 3822700 w 3822700"/>
              <a:gd name="T11" fmla="*/ 326644 h 3488944"/>
              <a:gd name="T12" fmla="*/ 3822700 w 3822700"/>
              <a:gd name="T13" fmla="*/ 3488944 h 34889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22700"/>
              <a:gd name="T22" fmla="*/ 0 h 3488944"/>
              <a:gd name="T23" fmla="*/ 3822700 w 3822700"/>
              <a:gd name="T24" fmla="*/ 3488944 h 34889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22700" h="3488944">
                <a:moveTo>
                  <a:pt x="0" y="3488944"/>
                </a:moveTo>
                <a:lnTo>
                  <a:pt x="0" y="326644"/>
                </a:lnTo>
                <a:lnTo>
                  <a:pt x="1721897" y="326644"/>
                </a:lnTo>
                <a:lnTo>
                  <a:pt x="1911350" y="0"/>
                </a:lnTo>
                <a:lnTo>
                  <a:pt x="2100804" y="326644"/>
                </a:lnTo>
                <a:lnTo>
                  <a:pt x="3822700" y="326644"/>
                </a:lnTo>
                <a:lnTo>
                  <a:pt x="3822700" y="34889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9"/>
          <p:cNvSpPr>
            <a:spLocks noChangeArrowheads="1"/>
          </p:cNvSpPr>
          <p:nvPr userDrawn="1"/>
        </p:nvSpPr>
        <p:spPr bwMode="auto">
          <a:xfrm>
            <a:off x="1930400" y="2298700"/>
            <a:ext cx="2108200" cy="76200"/>
          </a:xfrm>
          <a:prstGeom prst="rect">
            <a:avLst/>
          </a:prstGeom>
          <a:solidFill>
            <a:srgbClr val="EFE9E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矩形 10"/>
          <p:cNvSpPr>
            <a:spLocks noChangeArrowheads="1"/>
          </p:cNvSpPr>
          <p:nvPr userDrawn="1"/>
        </p:nvSpPr>
        <p:spPr bwMode="auto">
          <a:xfrm>
            <a:off x="5080000" y="2298700"/>
            <a:ext cx="2108200" cy="76200"/>
          </a:xfrm>
          <a:prstGeom prst="rect">
            <a:avLst/>
          </a:prstGeom>
          <a:solidFill>
            <a:srgbClr val="EFE9E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矩形 11"/>
          <p:cNvSpPr>
            <a:spLocks noChangeArrowheads="1"/>
          </p:cNvSpPr>
          <p:nvPr userDrawn="1"/>
        </p:nvSpPr>
        <p:spPr bwMode="auto">
          <a:xfrm>
            <a:off x="8229600" y="2298700"/>
            <a:ext cx="2108200" cy="76200"/>
          </a:xfrm>
          <a:prstGeom prst="rect">
            <a:avLst/>
          </a:prstGeom>
          <a:solidFill>
            <a:srgbClr val="EFE9E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Freeform 214"/>
          <p:cNvSpPr>
            <a:spLocks noChangeArrowheads="1"/>
          </p:cNvSpPr>
          <p:nvPr userDrawn="1"/>
        </p:nvSpPr>
        <p:spPr bwMode="auto">
          <a:xfrm>
            <a:off x="2638426" y="2576513"/>
            <a:ext cx="692151" cy="742950"/>
          </a:xfrm>
          <a:custGeom>
            <a:avLst/>
            <a:gdLst>
              <a:gd name="T0" fmla="*/ 174 w 184"/>
              <a:gd name="T1" fmla="*/ 91 h 198"/>
              <a:gd name="T2" fmla="*/ 180 w 184"/>
              <a:gd name="T3" fmla="*/ 66 h 198"/>
              <a:gd name="T4" fmla="*/ 172 w 184"/>
              <a:gd name="T5" fmla="*/ 58 h 198"/>
              <a:gd name="T6" fmla="*/ 149 w 184"/>
              <a:gd name="T7" fmla="*/ 54 h 198"/>
              <a:gd name="T8" fmla="*/ 138 w 184"/>
              <a:gd name="T9" fmla="*/ 52 h 198"/>
              <a:gd name="T10" fmla="*/ 132 w 184"/>
              <a:gd name="T11" fmla="*/ 31 h 198"/>
              <a:gd name="T12" fmla="*/ 122 w 184"/>
              <a:gd name="T13" fmla="*/ 24 h 198"/>
              <a:gd name="T14" fmla="*/ 100 w 184"/>
              <a:gd name="T15" fmla="*/ 7 h 198"/>
              <a:gd name="T16" fmla="*/ 98 w 184"/>
              <a:gd name="T17" fmla="*/ 4 h 198"/>
              <a:gd name="T18" fmla="*/ 86 w 184"/>
              <a:gd name="T19" fmla="*/ 4 h 198"/>
              <a:gd name="T20" fmla="*/ 62 w 184"/>
              <a:gd name="T21" fmla="*/ 24 h 198"/>
              <a:gd name="T22" fmla="*/ 62 w 184"/>
              <a:gd name="T23" fmla="*/ 24 h 198"/>
              <a:gd name="T24" fmla="*/ 52 w 184"/>
              <a:gd name="T25" fmla="*/ 31 h 198"/>
              <a:gd name="T26" fmla="*/ 46 w 184"/>
              <a:gd name="T27" fmla="*/ 52 h 198"/>
              <a:gd name="T28" fmla="*/ 35 w 184"/>
              <a:gd name="T29" fmla="*/ 54 h 198"/>
              <a:gd name="T30" fmla="*/ 12 w 184"/>
              <a:gd name="T31" fmla="*/ 58 h 198"/>
              <a:gd name="T32" fmla="*/ 4 w 184"/>
              <a:gd name="T33" fmla="*/ 66 h 198"/>
              <a:gd name="T34" fmla="*/ 4 w 184"/>
              <a:gd name="T35" fmla="*/ 94 h 198"/>
              <a:gd name="T36" fmla="*/ 3 w 184"/>
              <a:gd name="T37" fmla="*/ 105 h 198"/>
              <a:gd name="T38" fmla="*/ 43 w 184"/>
              <a:gd name="T39" fmla="*/ 139 h 198"/>
              <a:gd name="T40" fmla="*/ 41 w 184"/>
              <a:gd name="T41" fmla="*/ 155 h 198"/>
              <a:gd name="T42" fmla="*/ 47 w 184"/>
              <a:gd name="T43" fmla="*/ 157 h 198"/>
              <a:gd name="T44" fmla="*/ 74 w 184"/>
              <a:gd name="T45" fmla="*/ 191 h 198"/>
              <a:gd name="T46" fmla="*/ 76 w 184"/>
              <a:gd name="T47" fmla="*/ 196 h 198"/>
              <a:gd name="T48" fmla="*/ 103 w 184"/>
              <a:gd name="T49" fmla="*/ 198 h 198"/>
              <a:gd name="T50" fmla="*/ 110 w 184"/>
              <a:gd name="T51" fmla="*/ 191 h 198"/>
              <a:gd name="T52" fmla="*/ 135 w 184"/>
              <a:gd name="T53" fmla="*/ 157 h 198"/>
              <a:gd name="T54" fmla="*/ 138 w 184"/>
              <a:gd name="T55" fmla="*/ 157 h 198"/>
              <a:gd name="T56" fmla="*/ 138 w 184"/>
              <a:gd name="T57" fmla="*/ 157 h 198"/>
              <a:gd name="T58" fmla="*/ 145 w 184"/>
              <a:gd name="T59" fmla="*/ 151 h 198"/>
              <a:gd name="T60" fmla="*/ 141 w 184"/>
              <a:gd name="T61" fmla="*/ 138 h 198"/>
              <a:gd name="T62" fmla="*/ 142 w 184"/>
              <a:gd name="T63" fmla="*/ 138 h 198"/>
              <a:gd name="T64" fmla="*/ 182 w 184"/>
              <a:gd name="T65" fmla="*/ 105 h 198"/>
              <a:gd name="T66" fmla="*/ 180 w 184"/>
              <a:gd name="T67" fmla="*/ 94 h 19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84"/>
              <a:gd name="T103" fmla="*/ 0 h 198"/>
              <a:gd name="T104" fmla="*/ 184 w 184"/>
              <a:gd name="T105" fmla="*/ 198 h 198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84" h="198">
                <a:moveTo>
                  <a:pt x="180" y="94"/>
                </a:moveTo>
                <a:cubicBezTo>
                  <a:pt x="174" y="91"/>
                  <a:pt x="174" y="91"/>
                  <a:pt x="174" y="91"/>
                </a:cubicBezTo>
                <a:cubicBezTo>
                  <a:pt x="175" y="85"/>
                  <a:pt x="180" y="67"/>
                  <a:pt x="180" y="66"/>
                </a:cubicBezTo>
                <a:cubicBezTo>
                  <a:pt x="180" y="66"/>
                  <a:pt x="180" y="66"/>
                  <a:pt x="180" y="66"/>
                </a:cubicBezTo>
                <a:cubicBezTo>
                  <a:pt x="181" y="64"/>
                  <a:pt x="180" y="62"/>
                  <a:pt x="179" y="60"/>
                </a:cubicBezTo>
                <a:cubicBezTo>
                  <a:pt x="177" y="58"/>
                  <a:pt x="175" y="58"/>
                  <a:pt x="172" y="58"/>
                </a:cubicBezTo>
                <a:cubicBezTo>
                  <a:pt x="151" y="62"/>
                  <a:pt x="151" y="62"/>
                  <a:pt x="151" y="62"/>
                </a:cubicBezTo>
                <a:cubicBezTo>
                  <a:pt x="149" y="54"/>
                  <a:pt x="149" y="54"/>
                  <a:pt x="149" y="54"/>
                </a:cubicBezTo>
                <a:cubicBezTo>
                  <a:pt x="149" y="52"/>
                  <a:pt x="147" y="50"/>
                  <a:pt x="144" y="50"/>
                </a:cubicBezTo>
                <a:cubicBezTo>
                  <a:pt x="142" y="49"/>
                  <a:pt x="139" y="50"/>
                  <a:pt x="138" y="52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8" y="51"/>
                  <a:pt x="132" y="31"/>
                  <a:pt x="132" y="31"/>
                </a:cubicBezTo>
                <a:cubicBezTo>
                  <a:pt x="133" y="29"/>
                  <a:pt x="132" y="26"/>
                  <a:pt x="130" y="25"/>
                </a:cubicBezTo>
                <a:cubicBezTo>
                  <a:pt x="127" y="23"/>
                  <a:pt x="125" y="23"/>
                  <a:pt x="122" y="24"/>
                </a:cubicBezTo>
                <a:cubicBezTo>
                  <a:pt x="112" y="30"/>
                  <a:pt x="112" y="30"/>
                  <a:pt x="112" y="30"/>
                </a:cubicBezTo>
                <a:cubicBezTo>
                  <a:pt x="109" y="25"/>
                  <a:pt x="103" y="13"/>
                  <a:pt x="100" y="7"/>
                </a:cubicBezTo>
                <a:cubicBezTo>
                  <a:pt x="99" y="6"/>
                  <a:pt x="98" y="4"/>
                  <a:pt x="98" y="4"/>
                </a:cubicBezTo>
                <a:cubicBezTo>
                  <a:pt x="98" y="4"/>
                  <a:pt x="98" y="4"/>
                  <a:pt x="98" y="4"/>
                </a:cubicBezTo>
                <a:cubicBezTo>
                  <a:pt x="97" y="1"/>
                  <a:pt x="95" y="0"/>
                  <a:pt x="92" y="0"/>
                </a:cubicBezTo>
                <a:cubicBezTo>
                  <a:pt x="90" y="0"/>
                  <a:pt x="87" y="1"/>
                  <a:pt x="86" y="4"/>
                </a:cubicBezTo>
                <a:cubicBezTo>
                  <a:pt x="72" y="30"/>
                  <a:pt x="72" y="30"/>
                  <a:pt x="72" y="30"/>
                </a:cubicBezTo>
                <a:cubicBezTo>
                  <a:pt x="67" y="27"/>
                  <a:pt x="63" y="25"/>
                  <a:pt x="62" y="24"/>
                </a:cubicBezTo>
                <a:cubicBezTo>
                  <a:pt x="62" y="24"/>
                  <a:pt x="62" y="24"/>
                  <a:pt x="62" y="24"/>
                </a:cubicBezTo>
                <a:cubicBezTo>
                  <a:pt x="62" y="24"/>
                  <a:pt x="62" y="24"/>
                  <a:pt x="62" y="24"/>
                </a:cubicBezTo>
                <a:cubicBezTo>
                  <a:pt x="60" y="23"/>
                  <a:pt x="57" y="23"/>
                  <a:pt x="55" y="25"/>
                </a:cubicBezTo>
                <a:cubicBezTo>
                  <a:pt x="53" y="26"/>
                  <a:pt x="52" y="29"/>
                  <a:pt x="52" y="31"/>
                </a:cubicBezTo>
                <a:cubicBezTo>
                  <a:pt x="58" y="65"/>
                  <a:pt x="58" y="65"/>
                  <a:pt x="58" y="65"/>
                </a:cubicBezTo>
                <a:cubicBezTo>
                  <a:pt x="55" y="61"/>
                  <a:pt x="50" y="56"/>
                  <a:pt x="46" y="52"/>
                </a:cubicBezTo>
                <a:cubicBezTo>
                  <a:pt x="45" y="50"/>
                  <a:pt x="42" y="49"/>
                  <a:pt x="40" y="50"/>
                </a:cubicBezTo>
                <a:cubicBezTo>
                  <a:pt x="38" y="50"/>
                  <a:pt x="36" y="52"/>
                  <a:pt x="35" y="54"/>
                </a:cubicBezTo>
                <a:cubicBezTo>
                  <a:pt x="33" y="62"/>
                  <a:pt x="33" y="62"/>
                  <a:pt x="33" y="62"/>
                </a:cubicBezTo>
                <a:cubicBezTo>
                  <a:pt x="26" y="61"/>
                  <a:pt x="12" y="58"/>
                  <a:pt x="12" y="58"/>
                </a:cubicBezTo>
                <a:cubicBezTo>
                  <a:pt x="9" y="57"/>
                  <a:pt x="7" y="58"/>
                  <a:pt x="5" y="60"/>
                </a:cubicBezTo>
                <a:cubicBezTo>
                  <a:pt x="4" y="62"/>
                  <a:pt x="3" y="64"/>
                  <a:pt x="4" y="66"/>
                </a:cubicBezTo>
                <a:cubicBezTo>
                  <a:pt x="10" y="91"/>
                  <a:pt x="10" y="91"/>
                  <a:pt x="10" y="91"/>
                </a:cubicBezTo>
                <a:cubicBezTo>
                  <a:pt x="8" y="92"/>
                  <a:pt x="6" y="93"/>
                  <a:pt x="4" y="94"/>
                </a:cubicBezTo>
                <a:cubicBezTo>
                  <a:pt x="2" y="95"/>
                  <a:pt x="0" y="97"/>
                  <a:pt x="0" y="99"/>
                </a:cubicBezTo>
                <a:cubicBezTo>
                  <a:pt x="0" y="101"/>
                  <a:pt x="1" y="104"/>
                  <a:pt x="3" y="105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43" y="138"/>
                  <a:pt x="43" y="138"/>
                  <a:pt x="43" y="139"/>
                </a:cubicBezTo>
                <a:cubicBezTo>
                  <a:pt x="41" y="144"/>
                  <a:pt x="40" y="149"/>
                  <a:pt x="40" y="149"/>
                </a:cubicBezTo>
                <a:cubicBezTo>
                  <a:pt x="39" y="151"/>
                  <a:pt x="40" y="153"/>
                  <a:pt x="41" y="155"/>
                </a:cubicBezTo>
                <a:cubicBezTo>
                  <a:pt x="42" y="156"/>
                  <a:pt x="44" y="157"/>
                  <a:pt x="46" y="157"/>
                </a:cubicBezTo>
                <a:cubicBezTo>
                  <a:pt x="46" y="157"/>
                  <a:pt x="47" y="157"/>
                  <a:pt x="47" y="157"/>
                </a:cubicBezTo>
                <a:cubicBezTo>
                  <a:pt x="79" y="153"/>
                  <a:pt x="79" y="153"/>
                  <a:pt x="79" y="153"/>
                </a:cubicBezTo>
                <a:cubicBezTo>
                  <a:pt x="78" y="163"/>
                  <a:pt x="76" y="181"/>
                  <a:pt x="74" y="191"/>
                </a:cubicBezTo>
                <a:cubicBezTo>
                  <a:pt x="74" y="191"/>
                  <a:pt x="74" y="191"/>
                  <a:pt x="74" y="191"/>
                </a:cubicBezTo>
                <a:cubicBezTo>
                  <a:pt x="74" y="193"/>
                  <a:pt x="75" y="195"/>
                  <a:pt x="76" y="196"/>
                </a:cubicBezTo>
                <a:cubicBezTo>
                  <a:pt x="78" y="198"/>
                  <a:pt x="79" y="198"/>
                  <a:pt x="81" y="198"/>
                </a:cubicBezTo>
                <a:cubicBezTo>
                  <a:pt x="103" y="198"/>
                  <a:pt x="103" y="198"/>
                  <a:pt x="103" y="198"/>
                </a:cubicBezTo>
                <a:cubicBezTo>
                  <a:pt x="105" y="198"/>
                  <a:pt x="107" y="198"/>
                  <a:pt x="108" y="196"/>
                </a:cubicBezTo>
                <a:cubicBezTo>
                  <a:pt x="109" y="195"/>
                  <a:pt x="110" y="193"/>
                  <a:pt x="110" y="191"/>
                </a:cubicBezTo>
                <a:cubicBezTo>
                  <a:pt x="105" y="153"/>
                  <a:pt x="105" y="153"/>
                  <a:pt x="105" y="153"/>
                </a:cubicBezTo>
                <a:cubicBezTo>
                  <a:pt x="111" y="154"/>
                  <a:pt x="121" y="155"/>
                  <a:pt x="135" y="157"/>
                </a:cubicBezTo>
                <a:cubicBezTo>
                  <a:pt x="137" y="157"/>
                  <a:pt x="137" y="157"/>
                  <a:pt x="137" y="157"/>
                </a:cubicBezTo>
                <a:cubicBezTo>
                  <a:pt x="137" y="157"/>
                  <a:pt x="138" y="157"/>
                  <a:pt x="138" y="157"/>
                </a:cubicBezTo>
                <a:cubicBezTo>
                  <a:pt x="138" y="157"/>
                  <a:pt x="138" y="157"/>
                  <a:pt x="138" y="157"/>
                </a:cubicBezTo>
                <a:cubicBezTo>
                  <a:pt x="138" y="157"/>
                  <a:pt x="138" y="157"/>
                  <a:pt x="138" y="157"/>
                </a:cubicBezTo>
                <a:cubicBezTo>
                  <a:pt x="140" y="157"/>
                  <a:pt x="142" y="157"/>
                  <a:pt x="143" y="155"/>
                </a:cubicBezTo>
                <a:cubicBezTo>
                  <a:pt x="144" y="154"/>
                  <a:pt x="145" y="152"/>
                  <a:pt x="145" y="151"/>
                </a:cubicBezTo>
                <a:cubicBezTo>
                  <a:pt x="145" y="150"/>
                  <a:pt x="145" y="149"/>
                  <a:pt x="144" y="148"/>
                </a:cubicBezTo>
                <a:cubicBezTo>
                  <a:pt x="141" y="138"/>
                  <a:pt x="141" y="138"/>
                  <a:pt x="141" y="138"/>
                </a:cubicBezTo>
                <a:cubicBezTo>
                  <a:pt x="141" y="138"/>
                  <a:pt x="141" y="138"/>
                  <a:pt x="141" y="138"/>
                </a:cubicBezTo>
                <a:cubicBezTo>
                  <a:pt x="141" y="138"/>
                  <a:pt x="141" y="138"/>
                  <a:pt x="142" y="138"/>
                </a:cubicBezTo>
                <a:cubicBezTo>
                  <a:pt x="144" y="136"/>
                  <a:pt x="157" y="125"/>
                  <a:pt x="180" y="106"/>
                </a:cubicBezTo>
                <a:cubicBezTo>
                  <a:pt x="182" y="105"/>
                  <a:pt x="182" y="105"/>
                  <a:pt x="182" y="105"/>
                </a:cubicBezTo>
                <a:cubicBezTo>
                  <a:pt x="183" y="104"/>
                  <a:pt x="184" y="101"/>
                  <a:pt x="184" y="99"/>
                </a:cubicBezTo>
                <a:cubicBezTo>
                  <a:pt x="184" y="97"/>
                  <a:pt x="182" y="95"/>
                  <a:pt x="180" y="94"/>
                </a:cubicBezTo>
                <a:close/>
              </a:path>
            </a:pathLst>
          </a:custGeom>
          <a:solidFill>
            <a:srgbClr val="EFE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6" name="Freeform 548"/>
          <p:cNvSpPr>
            <a:spLocks noChangeArrowheads="1"/>
          </p:cNvSpPr>
          <p:nvPr userDrawn="1"/>
        </p:nvSpPr>
        <p:spPr bwMode="auto">
          <a:xfrm>
            <a:off x="5751512" y="2576513"/>
            <a:ext cx="754063" cy="742950"/>
          </a:xfrm>
          <a:custGeom>
            <a:avLst/>
            <a:gdLst>
              <a:gd name="T0" fmla="*/ 197 w 201"/>
              <a:gd name="T1" fmla="*/ 2 h 198"/>
              <a:gd name="T2" fmla="*/ 195 w 201"/>
              <a:gd name="T3" fmla="*/ 0 h 198"/>
              <a:gd name="T4" fmla="*/ 192 w 201"/>
              <a:gd name="T5" fmla="*/ 1 h 198"/>
              <a:gd name="T6" fmla="*/ 162 w 201"/>
              <a:gd name="T7" fmla="*/ 13 h 198"/>
              <a:gd name="T8" fmla="*/ 124 w 201"/>
              <a:gd name="T9" fmla="*/ 27 h 198"/>
              <a:gd name="T10" fmla="*/ 36 w 201"/>
              <a:gd name="T11" fmla="*/ 82 h 198"/>
              <a:gd name="T12" fmla="*/ 33 w 201"/>
              <a:gd name="T13" fmla="*/ 148 h 198"/>
              <a:gd name="T14" fmla="*/ 18 w 201"/>
              <a:gd name="T15" fmla="*/ 166 h 198"/>
              <a:gd name="T16" fmla="*/ 10 w 201"/>
              <a:gd name="T17" fmla="*/ 173 h 198"/>
              <a:gd name="T18" fmla="*/ 1 w 201"/>
              <a:gd name="T19" fmla="*/ 181 h 198"/>
              <a:gd name="T20" fmla="*/ 0 w 201"/>
              <a:gd name="T21" fmla="*/ 183 h 198"/>
              <a:gd name="T22" fmla="*/ 1 w 201"/>
              <a:gd name="T23" fmla="*/ 185 h 198"/>
              <a:gd name="T24" fmla="*/ 13 w 201"/>
              <a:gd name="T25" fmla="*/ 197 h 198"/>
              <a:gd name="T26" fmla="*/ 15 w 201"/>
              <a:gd name="T27" fmla="*/ 198 h 198"/>
              <a:gd name="T28" fmla="*/ 16 w 201"/>
              <a:gd name="T29" fmla="*/ 198 h 198"/>
              <a:gd name="T30" fmla="*/ 17 w 201"/>
              <a:gd name="T31" fmla="*/ 196 h 198"/>
              <a:gd name="T32" fmla="*/ 31 w 201"/>
              <a:gd name="T33" fmla="*/ 171 h 198"/>
              <a:gd name="T34" fmla="*/ 60 w 201"/>
              <a:gd name="T35" fmla="*/ 133 h 198"/>
              <a:gd name="T36" fmla="*/ 61 w 201"/>
              <a:gd name="T37" fmla="*/ 75 h 198"/>
              <a:gd name="T38" fmla="*/ 66 w 201"/>
              <a:gd name="T39" fmla="*/ 71 h 198"/>
              <a:gd name="T40" fmla="*/ 70 w 201"/>
              <a:gd name="T41" fmla="*/ 75 h 198"/>
              <a:gd name="T42" fmla="*/ 68 w 201"/>
              <a:gd name="T43" fmla="*/ 124 h 198"/>
              <a:gd name="T44" fmla="*/ 92 w 201"/>
              <a:gd name="T45" fmla="*/ 99 h 198"/>
              <a:gd name="T46" fmla="*/ 94 w 201"/>
              <a:gd name="T47" fmla="*/ 56 h 198"/>
              <a:gd name="T48" fmla="*/ 98 w 201"/>
              <a:gd name="T49" fmla="*/ 52 h 198"/>
              <a:gd name="T50" fmla="*/ 102 w 201"/>
              <a:gd name="T51" fmla="*/ 56 h 198"/>
              <a:gd name="T52" fmla="*/ 101 w 201"/>
              <a:gd name="T53" fmla="*/ 91 h 198"/>
              <a:gd name="T54" fmla="*/ 123 w 201"/>
              <a:gd name="T55" fmla="*/ 69 h 198"/>
              <a:gd name="T56" fmla="*/ 125 w 201"/>
              <a:gd name="T57" fmla="*/ 43 h 198"/>
              <a:gd name="T58" fmla="*/ 129 w 201"/>
              <a:gd name="T59" fmla="*/ 39 h 198"/>
              <a:gd name="T60" fmla="*/ 133 w 201"/>
              <a:gd name="T61" fmla="*/ 43 h 198"/>
              <a:gd name="T62" fmla="*/ 132 w 201"/>
              <a:gd name="T63" fmla="*/ 62 h 198"/>
              <a:gd name="T64" fmla="*/ 175 w 201"/>
              <a:gd name="T65" fmla="*/ 24 h 198"/>
              <a:gd name="T66" fmla="*/ 181 w 201"/>
              <a:gd name="T67" fmla="*/ 24 h 198"/>
              <a:gd name="T68" fmla="*/ 181 w 201"/>
              <a:gd name="T69" fmla="*/ 30 h 198"/>
              <a:gd name="T70" fmla="*/ 142 w 201"/>
              <a:gd name="T71" fmla="*/ 64 h 198"/>
              <a:gd name="T72" fmla="*/ 169 w 201"/>
              <a:gd name="T73" fmla="*/ 60 h 198"/>
              <a:gd name="T74" fmla="*/ 173 w 201"/>
              <a:gd name="T75" fmla="*/ 63 h 198"/>
              <a:gd name="T76" fmla="*/ 170 w 201"/>
              <a:gd name="T77" fmla="*/ 68 h 198"/>
              <a:gd name="T78" fmla="*/ 131 w 201"/>
              <a:gd name="T79" fmla="*/ 73 h 198"/>
              <a:gd name="T80" fmla="*/ 107 w 201"/>
              <a:gd name="T81" fmla="*/ 97 h 198"/>
              <a:gd name="T82" fmla="*/ 153 w 201"/>
              <a:gd name="T83" fmla="*/ 92 h 198"/>
              <a:gd name="T84" fmla="*/ 158 w 201"/>
              <a:gd name="T85" fmla="*/ 96 h 198"/>
              <a:gd name="T86" fmla="*/ 154 w 201"/>
              <a:gd name="T87" fmla="*/ 100 h 198"/>
              <a:gd name="T88" fmla="*/ 97 w 201"/>
              <a:gd name="T89" fmla="*/ 106 h 198"/>
              <a:gd name="T90" fmla="*/ 74 w 201"/>
              <a:gd name="T91" fmla="*/ 130 h 198"/>
              <a:gd name="T92" fmla="*/ 129 w 201"/>
              <a:gd name="T93" fmla="*/ 125 h 198"/>
              <a:gd name="T94" fmla="*/ 133 w 201"/>
              <a:gd name="T95" fmla="*/ 129 h 198"/>
              <a:gd name="T96" fmla="*/ 129 w 201"/>
              <a:gd name="T97" fmla="*/ 133 h 198"/>
              <a:gd name="T98" fmla="*/ 67 w 201"/>
              <a:gd name="T99" fmla="*/ 139 h 198"/>
              <a:gd name="T100" fmla="*/ 66 w 201"/>
              <a:gd name="T101" fmla="*/ 139 h 198"/>
              <a:gd name="T102" fmla="*/ 49 w 201"/>
              <a:gd name="T103" fmla="*/ 159 h 198"/>
              <a:gd name="T104" fmla="*/ 70 w 201"/>
              <a:gd name="T105" fmla="*/ 162 h 198"/>
              <a:gd name="T106" fmla="*/ 146 w 201"/>
              <a:gd name="T107" fmla="*/ 138 h 198"/>
              <a:gd name="T108" fmla="*/ 195 w 201"/>
              <a:gd name="T109" fmla="*/ 62 h 198"/>
              <a:gd name="T110" fmla="*/ 197 w 201"/>
              <a:gd name="T111" fmla="*/ 2 h 19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01"/>
              <a:gd name="T169" fmla="*/ 0 h 198"/>
              <a:gd name="T170" fmla="*/ 201 w 201"/>
              <a:gd name="T171" fmla="*/ 198 h 198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01" h="198">
                <a:moveTo>
                  <a:pt x="197" y="2"/>
                </a:moveTo>
                <a:cubicBezTo>
                  <a:pt x="197" y="1"/>
                  <a:pt x="196" y="0"/>
                  <a:pt x="195" y="0"/>
                </a:cubicBezTo>
                <a:cubicBezTo>
                  <a:pt x="194" y="0"/>
                  <a:pt x="193" y="0"/>
                  <a:pt x="192" y="1"/>
                </a:cubicBezTo>
                <a:cubicBezTo>
                  <a:pt x="190" y="4"/>
                  <a:pt x="176" y="9"/>
                  <a:pt x="162" y="13"/>
                </a:cubicBezTo>
                <a:cubicBezTo>
                  <a:pt x="151" y="17"/>
                  <a:pt x="137" y="21"/>
                  <a:pt x="124" y="27"/>
                </a:cubicBezTo>
                <a:cubicBezTo>
                  <a:pt x="89" y="41"/>
                  <a:pt x="53" y="58"/>
                  <a:pt x="36" y="82"/>
                </a:cubicBezTo>
                <a:cubicBezTo>
                  <a:pt x="23" y="102"/>
                  <a:pt x="21" y="135"/>
                  <a:pt x="33" y="148"/>
                </a:cubicBezTo>
                <a:cubicBezTo>
                  <a:pt x="32" y="151"/>
                  <a:pt x="25" y="159"/>
                  <a:pt x="18" y="166"/>
                </a:cubicBezTo>
                <a:cubicBezTo>
                  <a:pt x="17" y="166"/>
                  <a:pt x="13" y="169"/>
                  <a:pt x="10" y="173"/>
                </a:cubicBezTo>
                <a:cubicBezTo>
                  <a:pt x="1" y="181"/>
                  <a:pt x="1" y="181"/>
                  <a:pt x="1" y="181"/>
                </a:cubicBezTo>
                <a:cubicBezTo>
                  <a:pt x="0" y="182"/>
                  <a:pt x="0" y="182"/>
                  <a:pt x="0" y="183"/>
                </a:cubicBezTo>
                <a:cubicBezTo>
                  <a:pt x="0" y="184"/>
                  <a:pt x="0" y="185"/>
                  <a:pt x="1" y="185"/>
                </a:cubicBezTo>
                <a:cubicBezTo>
                  <a:pt x="13" y="197"/>
                  <a:pt x="13" y="197"/>
                  <a:pt x="13" y="197"/>
                </a:cubicBezTo>
                <a:cubicBezTo>
                  <a:pt x="14" y="198"/>
                  <a:pt x="14" y="198"/>
                  <a:pt x="15" y="198"/>
                </a:cubicBezTo>
                <a:cubicBezTo>
                  <a:pt x="15" y="198"/>
                  <a:pt x="15" y="198"/>
                  <a:pt x="16" y="198"/>
                </a:cubicBezTo>
                <a:cubicBezTo>
                  <a:pt x="16" y="198"/>
                  <a:pt x="17" y="197"/>
                  <a:pt x="17" y="196"/>
                </a:cubicBezTo>
                <a:cubicBezTo>
                  <a:pt x="18" y="196"/>
                  <a:pt x="23" y="181"/>
                  <a:pt x="31" y="171"/>
                </a:cubicBezTo>
                <a:cubicBezTo>
                  <a:pt x="38" y="160"/>
                  <a:pt x="48" y="147"/>
                  <a:pt x="60" y="133"/>
                </a:cubicBezTo>
                <a:cubicBezTo>
                  <a:pt x="61" y="75"/>
                  <a:pt x="61" y="75"/>
                  <a:pt x="61" y="75"/>
                </a:cubicBezTo>
                <a:cubicBezTo>
                  <a:pt x="61" y="73"/>
                  <a:pt x="63" y="71"/>
                  <a:pt x="66" y="71"/>
                </a:cubicBezTo>
                <a:cubicBezTo>
                  <a:pt x="68" y="71"/>
                  <a:pt x="70" y="73"/>
                  <a:pt x="70" y="75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76" y="116"/>
                  <a:pt x="84" y="107"/>
                  <a:pt x="92" y="99"/>
                </a:cubicBezTo>
                <a:cubicBezTo>
                  <a:pt x="94" y="56"/>
                  <a:pt x="94" y="56"/>
                  <a:pt x="94" y="56"/>
                </a:cubicBezTo>
                <a:cubicBezTo>
                  <a:pt x="94" y="53"/>
                  <a:pt x="96" y="51"/>
                  <a:pt x="98" y="52"/>
                </a:cubicBezTo>
                <a:cubicBezTo>
                  <a:pt x="100" y="52"/>
                  <a:pt x="102" y="54"/>
                  <a:pt x="102" y="56"/>
                </a:cubicBezTo>
                <a:cubicBezTo>
                  <a:pt x="101" y="91"/>
                  <a:pt x="101" y="91"/>
                  <a:pt x="101" y="91"/>
                </a:cubicBezTo>
                <a:cubicBezTo>
                  <a:pt x="109" y="83"/>
                  <a:pt x="116" y="76"/>
                  <a:pt x="123" y="69"/>
                </a:cubicBezTo>
                <a:cubicBezTo>
                  <a:pt x="125" y="43"/>
                  <a:pt x="125" y="43"/>
                  <a:pt x="125" y="43"/>
                </a:cubicBezTo>
                <a:cubicBezTo>
                  <a:pt x="125" y="41"/>
                  <a:pt x="127" y="39"/>
                  <a:pt x="129" y="39"/>
                </a:cubicBezTo>
                <a:cubicBezTo>
                  <a:pt x="132" y="39"/>
                  <a:pt x="133" y="41"/>
                  <a:pt x="133" y="43"/>
                </a:cubicBezTo>
                <a:cubicBezTo>
                  <a:pt x="132" y="62"/>
                  <a:pt x="132" y="62"/>
                  <a:pt x="132" y="62"/>
                </a:cubicBezTo>
                <a:cubicBezTo>
                  <a:pt x="155" y="40"/>
                  <a:pt x="173" y="25"/>
                  <a:pt x="175" y="24"/>
                </a:cubicBezTo>
                <a:cubicBezTo>
                  <a:pt x="177" y="22"/>
                  <a:pt x="180" y="23"/>
                  <a:pt x="181" y="24"/>
                </a:cubicBezTo>
                <a:cubicBezTo>
                  <a:pt x="183" y="26"/>
                  <a:pt x="182" y="29"/>
                  <a:pt x="181" y="30"/>
                </a:cubicBezTo>
                <a:cubicBezTo>
                  <a:pt x="180" y="31"/>
                  <a:pt x="164" y="44"/>
                  <a:pt x="142" y="64"/>
                </a:cubicBezTo>
                <a:cubicBezTo>
                  <a:pt x="169" y="60"/>
                  <a:pt x="169" y="60"/>
                  <a:pt x="169" y="60"/>
                </a:cubicBezTo>
                <a:cubicBezTo>
                  <a:pt x="171" y="59"/>
                  <a:pt x="173" y="61"/>
                  <a:pt x="173" y="63"/>
                </a:cubicBezTo>
                <a:cubicBezTo>
                  <a:pt x="174" y="65"/>
                  <a:pt x="172" y="67"/>
                  <a:pt x="170" y="68"/>
                </a:cubicBezTo>
                <a:cubicBezTo>
                  <a:pt x="131" y="73"/>
                  <a:pt x="131" y="73"/>
                  <a:pt x="131" y="73"/>
                </a:cubicBezTo>
                <a:cubicBezTo>
                  <a:pt x="123" y="81"/>
                  <a:pt x="115" y="88"/>
                  <a:pt x="107" y="97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5" y="92"/>
                  <a:pt x="157" y="93"/>
                  <a:pt x="158" y="96"/>
                </a:cubicBezTo>
                <a:cubicBezTo>
                  <a:pt x="158" y="98"/>
                  <a:pt x="156" y="100"/>
                  <a:pt x="154" y="100"/>
                </a:cubicBezTo>
                <a:cubicBezTo>
                  <a:pt x="97" y="106"/>
                  <a:pt x="97" y="106"/>
                  <a:pt x="97" y="106"/>
                </a:cubicBezTo>
                <a:cubicBezTo>
                  <a:pt x="89" y="114"/>
                  <a:pt x="82" y="122"/>
                  <a:pt x="74" y="130"/>
                </a:cubicBezTo>
                <a:cubicBezTo>
                  <a:pt x="129" y="125"/>
                  <a:pt x="129" y="125"/>
                  <a:pt x="129" y="125"/>
                </a:cubicBezTo>
                <a:cubicBezTo>
                  <a:pt x="131" y="125"/>
                  <a:pt x="133" y="126"/>
                  <a:pt x="133" y="129"/>
                </a:cubicBezTo>
                <a:cubicBezTo>
                  <a:pt x="133" y="131"/>
                  <a:pt x="132" y="133"/>
                  <a:pt x="129" y="133"/>
                </a:cubicBezTo>
                <a:cubicBezTo>
                  <a:pt x="67" y="139"/>
                  <a:pt x="67" y="139"/>
                  <a:pt x="67" y="139"/>
                </a:cubicBezTo>
                <a:cubicBezTo>
                  <a:pt x="66" y="139"/>
                  <a:pt x="66" y="139"/>
                  <a:pt x="66" y="139"/>
                </a:cubicBezTo>
                <a:cubicBezTo>
                  <a:pt x="60" y="146"/>
                  <a:pt x="54" y="153"/>
                  <a:pt x="49" y="159"/>
                </a:cubicBezTo>
                <a:cubicBezTo>
                  <a:pt x="55" y="161"/>
                  <a:pt x="62" y="162"/>
                  <a:pt x="70" y="162"/>
                </a:cubicBezTo>
                <a:cubicBezTo>
                  <a:pt x="97" y="162"/>
                  <a:pt x="128" y="152"/>
                  <a:pt x="146" y="138"/>
                </a:cubicBezTo>
                <a:cubicBezTo>
                  <a:pt x="171" y="119"/>
                  <a:pt x="188" y="92"/>
                  <a:pt x="195" y="62"/>
                </a:cubicBezTo>
                <a:cubicBezTo>
                  <a:pt x="200" y="37"/>
                  <a:pt x="201" y="17"/>
                  <a:pt x="197" y="2"/>
                </a:cubicBezTo>
                <a:close/>
              </a:path>
            </a:pathLst>
          </a:custGeom>
          <a:solidFill>
            <a:srgbClr val="EFE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7" name="Group 21"/>
          <p:cNvGrpSpPr/>
          <p:nvPr userDrawn="1"/>
        </p:nvGrpSpPr>
        <p:grpSpPr bwMode="auto">
          <a:xfrm>
            <a:off x="8910639" y="2576515"/>
            <a:ext cx="735012" cy="725487"/>
            <a:chOff x="0" y="0"/>
            <a:chExt cx="735013" cy="725488"/>
          </a:xfrm>
        </p:grpSpPr>
        <p:sp>
          <p:nvSpPr>
            <p:cNvPr id="18" name="Freeform 900"/>
            <p:cNvSpPr>
              <a:spLocks noChangeArrowheads="1"/>
            </p:cNvSpPr>
            <p:nvPr/>
          </p:nvSpPr>
          <p:spPr bwMode="auto">
            <a:xfrm>
              <a:off x="341312" y="454025"/>
              <a:ext cx="179388" cy="271463"/>
            </a:xfrm>
            <a:custGeom>
              <a:avLst/>
              <a:gdLst>
                <a:gd name="T0" fmla="*/ 42 w 48"/>
                <a:gd name="T1" fmla="*/ 42 h 72"/>
                <a:gd name="T2" fmla="*/ 35 w 48"/>
                <a:gd name="T3" fmla="*/ 48 h 72"/>
                <a:gd name="T4" fmla="*/ 24 w 48"/>
                <a:gd name="T5" fmla="*/ 59 h 72"/>
                <a:gd name="T6" fmla="*/ 13 w 48"/>
                <a:gd name="T7" fmla="*/ 48 h 72"/>
                <a:gd name="T8" fmla="*/ 13 w 48"/>
                <a:gd name="T9" fmla="*/ 0 h 72"/>
                <a:gd name="T10" fmla="*/ 0 w 48"/>
                <a:gd name="T11" fmla="*/ 0 h 72"/>
                <a:gd name="T12" fmla="*/ 0 w 48"/>
                <a:gd name="T13" fmla="*/ 48 h 72"/>
                <a:gd name="T14" fmla="*/ 24 w 48"/>
                <a:gd name="T15" fmla="*/ 72 h 72"/>
                <a:gd name="T16" fmla="*/ 48 w 48"/>
                <a:gd name="T17" fmla="*/ 48 h 72"/>
                <a:gd name="T18" fmla="*/ 42 w 48"/>
                <a:gd name="T19" fmla="*/ 42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"/>
                <a:gd name="T31" fmla="*/ 0 h 72"/>
                <a:gd name="T32" fmla="*/ 48 w 48"/>
                <a:gd name="T33" fmla="*/ 72 h 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" h="72">
                  <a:moveTo>
                    <a:pt x="42" y="42"/>
                  </a:moveTo>
                  <a:cubicBezTo>
                    <a:pt x="38" y="42"/>
                    <a:pt x="35" y="45"/>
                    <a:pt x="35" y="48"/>
                  </a:cubicBezTo>
                  <a:cubicBezTo>
                    <a:pt x="35" y="55"/>
                    <a:pt x="30" y="59"/>
                    <a:pt x="24" y="59"/>
                  </a:cubicBezTo>
                  <a:cubicBezTo>
                    <a:pt x="18" y="59"/>
                    <a:pt x="13" y="55"/>
                    <a:pt x="13" y="4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2"/>
                    <a:pt x="11" y="72"/>
                    <a:pt x="24" y="72"/>
                  </a:cubicBezTo>
                  <a:cubicBezTo>
                    <a:pt x="38" y="72"/>
                    <a:pt x="48" y="62"/>
                    <a:pt x="48" y="48"/>
                  </a:cubicBezTo>
                  <a:cubicBezTo>
                    <a:pt x="48" y="45"/>
                    <a:pt x="45" y="42"/>
                    <a:pt x="42" y="42"/>
                  </a:cubicBezTo>
                  <a:close/>
                </a:path>
              </a:pathLst>
            </a:custGeom>
            <a:solidFill>
              <a:srgbClr val="EF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9" name="Freeform 901"/>
            <p:cNvSpPr>
              <a:spLocks noChangeArrowheads="1"/>
            </p:cNvSpPr>
            <p:nvPr/>
          </p:nvSpPr>
          <p:spPr bwMode="auto">
            <a:xfrm>
              <a:off x="0" y="0"/>
              <a:ext cx="735013" cy="409575"/>
            </a:xfrm>
            <a:custGeom>
              <a:avLst/>
              <a:gdLst>
                <a:gd name="T0" fmla="*/ 196 w 196"/>
                <a:gd name="T1" fmla="*/ 102 h 109"/>
                <a:gd name="T2" fmla="*/ 104 w 196"/>
                <a:gd name="T3" fmla="*/ 15 h 109"/>
                <a:gd name="T4" fmla="*/ 104 w 196"/>
                <a:gd name="T5" fmla="*/ 6 h 109"/>
                <a:gd name="T6" fmla="*/ 98 w 196"/>
                <a:gd name="T7" fmla="*/ 0 h 109"/>
                <a:gd name="T8" fmla="*/ 91 w 196"/>
                <a:gd name="T9" fmla="*/ 6 h 109"/>
                <a:gd name="T10" fmla="*/ 91 w 196"/>
                <a:gd name="T11" fmla="*/ 15 h 109"/>
                <a:gd name="T12" fmla="*/ 0 w 196"/>
                <a:gd name="T13" fmla="*/ 102 h 109"/>
                <a:gd name="T14" fmla="*/ 6 w 196"/>
                <a:gd name="T15" fmla="*/ 109 h 109"/>
                <a:gd name="T16" fmla="*/ 8 w 196"/>
                <a:gd name="T17" fmla="*/ 109 h 109"/>
                <a:gd name="T18" fmla="*/ 14 w 196"/>
                <a:gd name="T19" fmla="*/ 105 h 109"/>
                <a:gd name="T20" fmla="*/ 29 w 196"/>
                <a:gd name="T21" fmla="*/ 93 h 109"/>
                <a:gd name="T22" fmla="*/ 45 w 196"/>
                <a:gd name="T23" fmla="*/ 105 h 109"/>
                <a:gd name="T24" fmla="*/ 51 w 196"/>
                <a:gd name="T25" fmla="*/ 109 h 109"/>
                <a:gd name="T26" fmla="*/ 54 w 196"/>
                <a:gd name="T27" fmla="*/ 109 h 109"/>
                <a:gd name="T28" fmla="*/ 60 w 196"/>
                <a:gd name="T29" fmla="*/ 105 h 109"/>
                <a:gd name="T30" fmla="*/ 75 w 196"/>
                <a:gd name="T31" fmla="*/ 93 h 109"/>
                <a:gd name="T32" fmla="*/ 91 w 196"/>
                <a:gd name="T33" fmla="*/ 105 h 109"/>
                <a:gd name="T34" fmla="*/ 97 w 196"/>
                <a:gd name="T35" fmla="*/ 109 h 109"/>
                <a:gd name="T36" fmla="*/ 99 w 196"/>
                <a:gd name="T37" fmla="*/ 109 h 109"/>
                <a:gd name="T38" fmla="*/ 105 w 196"/>
                <a:gd name="T39" fmla="*/ 105 h 109"/>
                <a:gd name="T40" fmla="*/ 120 w 196"/>
                <a:gd name="T41" fmla="*/ 93 h 109"/>
                <a:gd name="T42" fmla="*/ 136 w 196"/>
                <a:gd name="T43" fmla="*/ 105 h 109"/>
                <a:gd name="T44" fmla="*/ 142 w 196"/>
                <a:gd name="T45" fmla="*/ 109 h 109"/>
                <a:gd name="T46" fmla="*/ 145 w 196"/>
                <a:gd name="T47" fmla="*/ 109 h 109"/>
                <a:gd name="T48" fmla="*/ 151 w 196"/>
                <a:gd name="T49" fmla="*/ 105 h 109"/>
                <a:gd name="T50" fmla="*/ 166 w 196"/>
                <a:gd name="T51" fmla="*/ 93 h 109"/>
                <a:gd name="T52" fmla="*/ 182 w 196"/>
                <a:gd name="T53" fmla="*/ 105 h 109"/>
                <a:gd name="T54" fmla="*/ 188 w 196"/>
                <a:gd name="T55" fmla="*/ 109 h 109"/>
                <a:gd name="T56" fmla="*/ 190 w 196"/>
                <a:gd name="T57" fmla="*/ 109 h 109"/>
                <a:gd name="T58" fmla="*/ 190 w 196"/>
                <a:gd name="T59" fmla="*/ 109 h 109"/>
                <a:gd name="T60" fmla="*/ 196 w 196"/>
                <a:gd name="T61" fmla="*/ 102 h 109"/>
                <a:gd name="T62" fmla="*/ 196 w 196"/>
                <a:gd name="T63" fmla="*/ 102 h 10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96"/>
                <a:gd name="T97" fmla="*/ 0 h 109"/>
                <a:gd name="T98" fmla="*/ 196 w 196"/>
                <a:gd name="T99" fmla="*/ 109 h 10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96" h="109">
                  <a:moveTo>
                    <a:pt x="196" y="102"/>
                  </a:moveTo>
                  <a:cubicBezTo>
                    <a:pt x="196" y="55"/>
                    <a:pt x="155" y="18"/>
                    <a:pt x="104" y="15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3"/>
                    <a:pt x="101" y="0"/>
                    <a:pt x="98" y="0"/>
                  </a:cubicBezTo>
                  <a:cubicBezTo>
                    <a:pt x="94" y="0"/>
                    <a:pt x="91" y="3"/>
                    <a:pt x="91" y="6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40" y="18"/>
                    <a:pt x="0" y="56"/>
                    <a:pt x="0" y="102"/>
                  </a:cubicBezTo>
                  <a:cubicBezTo>
                    <a:pt x="0" y="106"/>
                    <a:pt x="3" y="109"/>
                    <a:pt x="6" y="109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10" y="109"/>
                    <a:pt x="13" y="107"/>
                    <a:pt x="14" y="105"/>
                  </a:cubicBezTo>
                  <a:cubicBezTo>
                    <a:pt x="16" y="98"/>
                    <a:pt x="22" y="93"/>
                    <a:pt x="29" y="93"/>
                  </a:cubicBezTo>
                  <a:cubicBezTo>
                    <a:pt x="36" y="93"/>
                    <a:pt x="43" y="98"/>
                    <a:pt x="45" y="105"/>
                  </a:cubicBezTo>
                  <a:cubicBezTo>
                    <a:pt x="46" y="107"/>
                    <a:pt x="48" y="109"/>
                    <a:pt x="51" y="109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56" y="109"/>
                    <a:pt x="59" y="107"/>
                    <a:pt x="60" y="105"/>
                  </a:cubicBezTo>
                  <a:cubicBezTo>
                    <a:pt x="62" y="98"/>
                    <a:pt x="68" y="93"/>
                    <a:pt x="75" y="93"/>
                  </a:cubicBezTo>
                  <a:cubicBezTo>
                    <a:pt x="82" y="93"/>
                    <a:pt x="89" y="98"/>
                    <a:pt x="91" y="105"/>
                  </a:cubicBezTo>
                  <a:cubicBezTo>
                    <a:pt x="92" y="107"/>
                    <a:pt x="94" y="109"/>
                    <a:pt x="97" y="109"/>
                  </a:cubicBezTo>
                  <a:cubicBezTo>
                    <a:pt x="99" y="109"/>
                    <a:pt x="99" y="109"/>
                    <a:pt x="99" y="109"/>
                  </a:cubicBezTo>
                  <a:cubicBezTo>
                    <a:pt x="101" y="109"/>
                    <a:pt x="104" y="107"/>
                    <a:pt x="105" y="105"/>
                  </a:cubicBezTo>
                  <a:cubicBezTo>
                    <a:pt x="107" y="98"/>
                    <a:pt x="113" y="93"/>
                    <a:pt x="120" y="93"/>
                  </a:cubicBezTo>
                  <a:cubicBezTo>
                    <a:pt x="127" y="93"/>
                    <a:pt x="134" y="98"/>
                    <a:pt x="136" y="105"/>
                  </a:cubicBezTo>
                  <a:cubicBezTo>
                    <a:pt x="137" y="107"/>
                    <a:pt x="139" y="109"/>
                    <a:pt x="142" y="109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47" y="109"/>
                    <a:pt x="150" y="107"/>
                    <a:pt x="151" y="105"/>
                  </a:cubicBezTo>
                  <a:cubicBezTo>
                    <a:pt x="153" y="98"/>
                    <a:pt x="159" y="93"/>
                    <a:pt x="166" y="93"/>
                  </a:cubicBezTo>
                  <a:cubicBezTo>
                    <a:pt x="173" y="93"/>
                    <a:pt x="180" y="98"/>
                    <a:pt x="182" y="105"/>
                  </a:cubicBezTo>
                  <a:cubicBezTo>
                    <a:pt x="183" y="107"/>
                    <a:pt x="185" y="109"/>
                    <a:pt x="188" y="109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94" y="109"/>
                    <a:pt x="196" y="106"/>
                    <a:pt x="196" y="102"/>
                  </a:cubicBezTo>
                  <a:cubicBezTo>
                    <a:pt x="196" y="102"/>
                    <a:pt x="196" y="102"/>
                    <a:pt x="196" y="102"/>
                  </a:cubicBezTo>
                  <a:close/>
                </a:path>
              </a:pathLst>
            </a:custGeom>
            <a:solidFill>
              <a:srgbClr val="EF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24" name="矩形 23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1582058" y="1741488"/>
            <a:ext cx="2804887" cy="5461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solidFill>
                  <a:schemeClr val="bg1"/>
                </a:solidFill>
              </a:rPr>
              <a:t>LOREM</a:t>
            </a:r>
            <a:r>
              <a:rPr lang="en-US" altLang="zh-CN" sz="2000" b="0" baseline="0" dirty="0">
                <a:solidFill>
                  <a:schemeClr val="bg1"/>
                </a:solidFill>
              </a:rPr>
              <a:t> IPSUM</a:t>
            </a:r>
            <a:endParaRPr lang="zh-CN" altLang="en-US" sz="2000" b="0" dirty="0">
              <a:solidFill>
                <a:schemeClr val="bg1"/>
              </a:solidFill>
            </a:endParaRP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4"/>
          </p:nvPr>
        </p:nvSpPr>
        <p:spPr>
          <a:xfrm>
            <a:off x="1749427" y="3391221"/>
            <a:ext cx="2471508" cy="187642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4737326" y="1741488"/>
            <a:ext cx="2804887" cy="5461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solidFill>
                  <a:schemeClr val="bg1"/>
                </a:solidFill>
              </a:rPr>
              <a:t>LOREM</a:t>
            </a:r>
            <a:r>
              <a:rPr lang="en-US" altLang="zh-CN" sz="2000" b="0" baseline="0" dirty="0">
                <a:solidFill>
                  <a:schemeClr val="bg1"/>
                </a:solidFill>
              </a:rPr>
              <a:t> IPSUM</a:t>
            </a:r>
            <a:endParaRPr lang="zh-CN" altLang="en-US" sz="2000" b="0" dirty="0">
              <a:solidFill>
                <a:schemeClr val="bg1"/>
              </a:solidFill>
            </a:endParaRPr>
          </a:p>
        </p:txBody>
      </p:sp>
      <p:sp>
        <p:nvSpPr>
          <p:cNvPr id="36" name="文本占位符 33"/>
          <p:cNvSpPr>
            <a:spLocks noGrp="1"/>
          </p:cNvSpPr>
          <p:nvPr>
            <p:ph type="body" sz="quarter" idx="16"/>
          </p:nvPr>
        </p:nvSpPr>
        <p:spPr>
          <a:xfrm>
            <a:off x="4904695" y="3391221"/>
            <a:ext cx="2471508" cy="187642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7" name="文本占位符 30"/>
          <p:cNvSpPr>
            <a:spLocks noGrp="1"/>
          </p:cNvSpPr>
          <p:nvPr>
            <p:ph type="body" sz="quarter" idx="17" hasCustomPrompt="1"/>
          </p:nvPr>
        </p:nvSpPr>
        <p:spPr>
          <a:xfrm>
            <a:off x="7874227" y="1741488"/>
            <a:ext cx="2804887" cy="5461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solidFill>
                  <a:schemeClr val="bg1"/>
                </a:solidFill>
              </a:rPr>
              <a:t>LOREM</a:t>
            </a:r>
            <a:r>
              <a:rPr lang="en-US" altLang="zh-CN" sz="2000" b="0" baseline="0" dirty="0">
                <a:solidFill>
                  <a:schemeClr val="bg1"/>
                </a:solidFill>
              </a:rPr>
              <a:t> IPSUM</a:t>
            </a:r>
            <a:endParaRPr lang="zh-CN" altLang="en-US" sz="2000" b="0" dirty="0">
              <a:solidFill>
                <a:schemeClr val="bg1"/>
              </a:solidFill>
            </a:endParaRPr>
          </a:p>
        </p:txBody>
      </p:sp>
      <p:sp>
        <p:nvSpPr>
          <p:cNvPr id="38" name="文本占位符 33"/>
          <p:cNvSpPr>
            <a:spLocks noGrp="1"/>
          </p:cNvSpPr>
          <p:nvPr>
            <p:ph type="body" sz="quarter" idx="18"/>
          </p:nvPr>
        </p:nvSpPr>
        <p:spPr>
          <a:xfrm>
            <a:off x="8041598" y="3391221"/>
            <a:ext cx="2471508" cy="187642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000"/>
                            </p:stCondLst>
                            <p:childTnLst>
                              <p:par>
                                <p:cTn id="10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500"/>
                            </p:stCondLst>
                            <p:childTnLst>
                              <p:par>
                                <p:cTn id="1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  <p:bldP spid="31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DB4B-C519-45B3-B0FA-A4A96B3017A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 22"/>
          <p:cNvSpPr>
            <a:spLocks noChangeArrowheads="1"/>
          </p:cNvSpPr>
          <p:nvPr userDrawn="1"/>
        </p:nvSpPr>
        <p:spPr bwMode="auto">
          <a:xfrm flipV="1">
            <a:off x="7847014" y="4473575"/>
            <a:ext cx="1978025" cy="1422400"/>
          </a:xfrm>
          <a:custGeom>
            <a:avLst/>
            <a:gdLst>
              <a:gd name="T0" fmla="*/ 213962 w 1635692"/>
              <a:gd name="T1" fmla="*/ 0 h 1421730"/>
              <a:gd name="T2" fmla="*/ 1635692 w 1635692"/>
              <a:gd name="T3" fmla="*/ 0 h 1421730"/>
              <a:gd name="T4" fmla="*/ 1635692 w 1635692"/>
              <a:gd name="T5" fmla="*/ 1421730 h 1421730"/>
              <a:gd name="T6" fmla="*/ 213962 w 1635692"/>
              <a:gd name="T7" fmla="*/ 1421730 h 1421730"/>
              <a:gd name="T8" fmla="*/ 213962 w 1635692"/>
              <a:gd name="T9" fmla="*/ 788847 h 1421730"/>
              <a:gd name="T10" fmla="*/ 0 w 1635692"/>
              <a:gd name="T11" fmla="*/ 838094 h 1421730"/>
              <a:gd name="T12" fmla="*/ 212219 w 1635692"/>
              <a:gd name="T13" fmla="*/ 498974 h 1421730"/>
              <a:gd name="T14" fmla="*/ 213962 w 1635692"/>
              <a:gd name="T15" fmla="*/ 500064 h 14217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35692"/>
              <a:gd name="T25" fmla="*/ 0 h 1421730"/>
              <a:gd name="T26" fmla="*/ 1635692 w 1635692"/>
              <a:gd name="T27" fmla="*/ 1421730 h 142173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35692" h="1421730">
                <a:moveTo>
                  <a:pt x="213962" y="0"/>
                </a:moveTo>
                <a:lnTo>
                  <a:pt x="1635692" y="0"/>
                </a:lnTo>
                <a:lnTo>
                  <a:pt x="1635692" y="1421730"/>
                </a:lnTo>
                <a:lnTo>
                  <a:pt x="213962" y="1421730"/>
                </a:lnTo>
                <a:lnTo>
                  <a:pt x="213962" y="788847"/>
                </a:lnTo>
                <a:lnTo>
                  <a:pt x="0" y="838094"/>
                </a:lnTo>
                <a:lnTo>
                  <a:pt x="212219" y="498974"/>
                </a:lnTo>
                <a:lnTo>
                  <a:pt x="213962" y="500064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任意多边形 21"/>
          <p:cNvSpPr>
            <a:spLocks noChangeArrowheads="1"/>
          </p:cNvSpPr>
          <p:nvPr userDrawn="1"/>
        </p:nvSpPr>
        <p:spPr bwMode="auto">
          <a:xfrm>
            <a:off x="9486901" y="2825752"/>
            <a:ext cx="2006161" cy="1420813"/>
          </a:xfrm>
          <a:custGeom>
            <a:avLst/>
            <a:gdLst>
              <a:gd name="T0" fmla="*/ 233416 w 1655146"/>
              <a:gd name="T1" fmla="*/ 0 h 1421730"/>
              <a:gd name="T2" fmla="*/ 1655146 w 1655146"/>
              <a:gd name="T3" fmla="*/ 0 h 1421730"/>
              <a:gd name="T4" fmla="*/ 1655146 w 1655146"/>
              <a:gd name="T5" fmla="*/ 1421730 h 1421730"/>
              <a:gd name="T6" fmla="*/ 233416 w 1655146"/>
              <a:gd name="T7" fmla="*/ 1421730 h 1421730"/>
              <a:gd name="T8" fmla="*/ 233416 w 1655146"/>
              <a:gd name="T9" fmla="*/ 803581 h 1421730"/>
              <a:gd name="T10" fmla="*/ 0 w 1655146"/>
              <a:gd name="T11" fmla="*/ 668200 h 1421730"/>
              <a:gd name="T12" fmla="*/ 233416 w 1655146"/>
              <a:gd name="T13" fmla="*/ 532819 h 14217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55146"/>
              <a:gd name="T22" fmla="*/ 0 h 1421730"/>
              <a:gd name="T23" fmla="*/ 1655146 w 1655146"/>
              <a:gd name="T24" fmla="*/ 1421730 h 14217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55146" h="1421730">
                <a:moveTo>
                  <a:pt x="233416" y="0"/>
                </a:moveTo>
                <a:lnTo>
                  <a:pt x="1655146" y="0"/>
                </a:lnTo>
                <a:lnTo>
                  <a:pt x="1655146" y="1421730"/>
                </a:lnTo>
                <a:lnTo>
                  <a:pt x="233416" y="1421730"/>
                </a:lnTo>
                <a:lnTo>
                  <a:pt x="233416" y="803581"/>
                </a:lnTo>
                <a:lnTo>
                  <a:pt x="0" y="668200"/>
                </a:lnTo>
                <a:lnTo>
                  <a:pt x="233416" y="53281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任意多边形 18"/>
          <p:cNvSpPr>
            <a:spLocks noChangeArrowheads="1"/>
          </p:cNvSpPr>
          <p:nvPr userDrawn="1"/>
        </p:nvSpPr>
        <p:spPr bwMode="auto">
          <a:xfrm>
            <a:off x="7847014" y="1108077"/>
            <a:ext cx="1978025" cy="1420813"/>
          </a:xfrm>
          <a:custGeom>
            <a:avLst/>
            <a:gdLst>
              <a:gd name="T0" fmla="*/ 213962 w 1635692"/>
              <a:gd name="T1" fmla="*/ 0 h 1421730"/>
              <a:gd name="T2" fmla="*/ 1635692 w 1635692"/>
              <a:gd name="T3" fmla="*/ 0 h 1421730"/>
              <a:gd name="T4" fmla="*/ 1635692 w 1635692"/>
              <a:gd name="T5" fmla="*/ 1421730 h 1421730"/>
              <a:gd name="T6" fmla="*/ 213962 w 1635692"/>
              <a:gd name="T7" fmla="*/ 1421730 h 1421730"/>
              <a:gd name="T8" fmla="*/ 213962 w 1635692"/>
              <a:gd name="T9" fmla="*/ 788847 h 1421730"/>
              <a:gd name="T10" fmla="*/ 0 w 1635692"/>
              <a:gd name="T11" fmla="*/ 838094 h 1421730"/>
              <a:gd name="T12" fmla="*/ 212219 w 1635692"/>
              <a:gd name="T13" fmla="*/ 498974 h 1421730"/>
              <a:gd name="T14" fmla="*/ 213962 w 1635692"/>
              <a:gd name="T15" fmla="*/ 500064 h 14217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35692"/>
              <a:gd name="T25" fmla="*/ 0 h 1421730"/>
              <a:gd name="T26" fmla="*/ 1635692 w 1635692"/>
              <a:gd name="T27" fmla="*/ 1421730 h 142173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35692" h="1421730">
                <a:moveTo>
                  <a:pt x="213962" y="0"/>
                </a:moveTo>
                <a:lnTo>
                  <a:pt x="1635692" y="0"/>
                </a:lnTo>
                <a:lnTo>
                  <a:pt x="1635692" y="1421730"/>
                </a:lnTo>
                <a:lnTo>
                  <a:pt x="213962" y="1421730"/>
                </a:lnTo>
                <a:lnTo>
                  <a:pt x="213962" y="788847"/>
                </a:lnTo>
                <a:lnTo>
                  <a:pt x="0" y="838094"/>
                </a:lnTo>
                <a:lnTo>
                  <a:pt x="212219" y="498974"/>
                </a:lnTo>
                <a:lnTo>
                  <a:pt x="213962" y="5000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Freeform 44"/>
          <p:cNvSpPr>
            <a:spLocks noChangeArrowheads="1"/>
          </p:cNvSpPr>
          <p:nvPr userDrawn="1"/>
        </p:nvSpPr>
        <p:spPr bwMode="auto">
          <a:xfrm flipH="1">
            <a:off x="5746751" y="1985963"/>
            <a:ext cx="3025775" cy="3022600"/>
          </a:xfrm>
          <a:custGeom>
            <a:avLst/>
            <a:gdLst>
              <a:gd name="T0" fmla="*/ 2314 w 4620"/>
              <a:gd name="T1" fmla="*/ 0 h 4615"/>
              <a:gd name="T2" fmla="*/ 4620 w 4620"/>
              <a:gd name="T3" fmla="*/ 2306 h 4615"/>
              <a:gd name="T4" fmla="*/ 2314 w 4620"/>
              <a:gd name="T5" fmla="*/ 4615 h 4615"/>
              <a:gd name="T6" fmla="*/ 2044 w 4620"/>
              <a:gd name="T7" fmla="*/ 4345 h 4615"/>
              <a:gd name="T8" fmla="*/ 2397 w 4620"/>
              <a:gd name="T9" fmla="*/ 3993 h 4615"/>
              <a:gd name="T10" fmla="*/ 2397 w 4620"/>
              <a:gd name="T11" fmla="*/ 4286 h 4615"/>
              <a:gd name="T12" fmla="*/ 2607 w 4620"/>
              <a:gd name="T13" fmla="*/ 4286 h 4615"/>
              <a:gd name="T14" fmla="*/ 2607 w 4620"/>
              <a:gd name="T15" fmla="*/ 3631 h 4615"/>
              <a:gd name="T16" fmla="*/ 1952 w 4620"/>
              <a:gd name="T17" fmla="*/ 3631 h 4615"/>
              <a:gd name="T18" fmla="*/ 1952 w 4620"/>
              <a:gd name="T19" fmla="*/ 3844 h 4615"/>
              <a:gd name="T20" fmla="*/ 2245 w 4620"/>
              <a:gd name="T21" fmla="*/ 3844 h 4615"/>
              <a:gd name="T22" fmla="*/ 1893 w 4620"/>
              <a:gd name="T23" fmla="*/ 4196 h 4615"/>
              <a:gd name="T24" fmla="*/ 1623 w 4620"/>
              <a:gd name="T25" fmla="*/ 3927 h 4615"/>
              <a:gd name="T26" fmla="*/ 2756 w 4620"/>
              <a:gd name="T27" fmla="*/ 2794 h 4615"/>
              <a:gd name="T28" fmla="*/ 0 w 4620"/>
              <a:gd name="T29" fmla="*/ 2794 h 4615"/>
              <a:gd name="T30" fmla="*/ 0 w 4620"/>
              <a:gd name="T31" fmla="*/ 2413 h 4615"/>
              <a:gd name="T32" fmla="*/ 499 w 4620"/>
              <a:gd name="T33" fmla="*/ 2413 h 4615"/>
              <a:gd name="T34" fmla="*/ 291 w 4620"/>
              <a:gd name="T35" fmla="*/ 2621 h 4615"/>
              <a:gd name="T36" fmla="*/ 443 w 4620"/>
              <a:gd name="T37" fmla="*/ 2770 h 4615"/>
              <a:gd name="T38" fmla="*/ 906 w 4620"/>
              <a:gd name="T39" fmla="*/ 2306 h 4615"/>
              <a:gd name="T40" fmla="*/ 443 w 4620"/>
              <a:gd name="T41" fmla="*/ 1843 h 4615"/>
              <a:gd name="T42" fmla="*/ 291 w 4620"/>
              <a:gd name="T43" fmla="*/ 1994 h 4615"/>
              <a:gd name="T44" fmla="*/ 499 w 4620"/>
              <a:gd name="T45" fmla="*/ 2200 h 4615"/>
              <a:gd name="T46" fmla="*/ 0 w 4620"/>
              <a:gd name="T47" fmla="*/ 2200 h 4615"/>
              <a:gd name="T48" fmla="*/ 0 w 4620"/>
              <a:gd name="T49" fmla="*/ 1819 h 4615"/>
              <a:gd name="T50" fmla="*/ 2756 w 4620"/>
              <a:gd name="T51" fmla="*/ 1819 h 4615"/>
              <a:gd name="T52" fmla="*/ 1623 w 4620"/>
              <a:gd name="T53" fmla="*/ 688 h 4615"/>
              <a:gd name="T54" fmla="*/ 1893 w 4620"/>
              <a:gd name="T55" fmla="*/ 418 h 4615"/>
              <a:gd name="T56" fmla="*/ 2245 w 4620"/>
              <a:gd name="T57" fmla="*/ 771 h 4615"/>
              <a:gd name="T58" fmla="*/ 1952 w 4620"/>
              <a:gd name="T59" fmla="*/ 771 h 4615"/>
              <a:gd name="T60" fmla="*/ 1952 w 4620"/>
              <a:gd name="T61" fmla="*/ 981 h 4615"/>
              <a:gd name="T62" fmla="*/ 2607 w 4620"/>
              <a:gd name="T63" fmla="*/ 981 h 4615"/>
              <a:gd name="T64" fmla="*/ 2607 w 4620"/>
              <a:gd name="T65" fmla="*/ 326 h 4615"/>
              <a:gd name="T66" fmla="*/ 2397 w 4620"/>
              <a:gd name="T67" fmla="*/ 326 h 4615"/>
              <a:gd name="T68" fmla="*/ 2397 w 4620"/>
              <a:gd name="T69" fmla="*/ 619 h 4615"/>
              <a:gd name="T70" fmla="*/ 2044 w 4620"/>
              <a:gd name="T71" fmla="*/ 267 h 4615"/>
              <a:gd name="T72" fmla="*/ 2314 w 4620"/>
              <a:gd name="T73" fmla="*/ 0 h 461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620"/>
              <a:gd name="T112" fmla="*/ 0 h 4615"/>
              <a:gd name="T113" fmla="*/ 4620 w 4620"/>
              <a:gd name="T114" fmla="*/ 4615 h 461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620" h="4615">
                <a:moveTo>
                  <a:pt x="2314" y="0"/>
                </a:moveTo>
                <a:lnTo>
                  <a:pt x="4620" y="2306"/>
                </a:lnTo>
                <a:lnTo>
                  <a:pt x="2314" y="4615"/>
                </a:lnTo>
                <a:lnTo>
                  <a:pt x="2044" y="4345"/>
                </a:lnTo>
                <a:lnTo>
                  <a:pt x="2397" y="3993"/>
                </a:lnTo>
                <a:lnTo>
                  <a:pt x="2397" y="4286"/>
                </a:lnTo>
                <a:lnTo>
                  <a:pt x="2607" y="4286"/>
                </a:lnTo>
                <a:lnTo>
                  <a:pt x="2607" y="3631"/>
                </a:lnTo>
                <a:lnTo>
                  <a:pt x="1952" y="3631"/>
                </a:lnTo>
                <a:lnTo>
                  <a:pt x="1952" y="3844"/>
                </a:lnTo>
                <a:lnTo>
                  <a:pt x="2245" y="3844"/>
                </a:lnTo>
                <a:lnTo>
                  <a:pt x="1893" y="4196"/>
                </a:lnTo>
                <a:lnTo>
                  <a:pt x="1623" y="3927"/>
                </a:lnTo>
                <a:lnTo>
                  <a:pt x="2756" y="2794"/>
                </a:lnTo>
                <a:lnTo>
                  <a:pt x="0" y="2794"/>
                </a:lnTo>
                <a:lnTo>
                  <a:pt x="0" y="2413"/>
                </a:lnTo>
                <a:lnTo>
                  <a:pt x="499" y="2413"/>
                </a:lnTo>
                <a:lnTo>
                  <a:pt x="291" y="2621"/>
                </a:lnTo>
                <a:lnTo>
                  <a:pt x="443" y="2770"/>
                </a:lnTo>
                <a:lnTo>
                  <a:pt x="906" y="2306"/>
                </a:lnTo>
                <a:lnTo>
                  <a:pt x="443" y="1843"/>
                </a:lnTo>
                <a:lnTo>
                  <a:pt x="291" y="1994"/>
                </a:lnTo>
                <a:lnTo>
                  <a:pt x="499" y="2200"/>
                </a:lnTo>
                <a:lnTo>
                  <a:pt x="0" y="2200"/>
                </a:lnTo>
                <a:lnTo>
                  <a:pt x="0" y="1819"/>
                </a:lnTo>
                <a:lnTo>
                  <a:pt x="2756" y="1819"/>
                </a:lnTo>
                <a:lnTo>
                  <a:pt x="1623" y="688"/>
                </a:lnTo>
                <a:lnTo>
                  <a:pt x="1893" y="418"/>
                </a:lnTo>
                <a:lnTo>
                  <a:pt x="2245" y="771"/>
                </a:lnTo>
                <a:lnTo>
                  <a:pt x="1952" y="771"/>
                </a:lnTo>
                <a:lnTo>
                  <a:pt x="1952" y="981"/>
                </a:lnTo>
                <a:lnTo>
                  <a:pt x="2607" y="981"/>
                </a:lnTo>
                <a:lnTo>
                  <a:pt x="2607" y="326"/>
                </a:lnTo>
                <a:lnTo>
                  <a:pt x="2397" y="326"/>
                </a:lnTo>
                <a:lnTo>
                  <a:pt x="2397" y="619"/>
                </a:lnTo>
                <a:lnTo>
                  <a:pt x="2044" y="267"/>
                </a:lnTo>
                <a:lnTo>
                  <a:pt x="23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" name="直接连接符 6"/>
          <p:cNvSpPr>
            <a:spLocks noChangeShapeType="1"/>
          </p:cNvSpPr>
          <p:nvPr userDrawn="1"/>
        </p:nvSpPr>
        <p:spPr bwMode="auto">
          <a:xfrm rot="16200000" flipV="1">
            <a:off x="4152901" y="3535363"/>
            <a:ext cx="2206625" cy="0"/>
          </a:xfrm>
          <a:prstGeom prst="line">
            <a:avLst/>
          </a:prstGeom>
          <a:noFill/>
          <a:ln w="50800" cap="flat" cmpd="sng">
            <a:solidFill>
              <a:srgbClr val="26B7CC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8107364" y="1108077"/>
            <a:ext cx="1717675" cy="142081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4"/>
          </p:nvPr>
        </p:nvSpPr>
        <p:spPr>
          <a:xfrm>
            <a:off x="9775387" y="2811465"/>
            <a:ext cx="1717675" cy="142081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20" name="文本占位符 17"/>
          <p:cNvSpPr>
            <a:spLocks noGrp="1"/>
          </p:cNvSpPr>
          <p:nvPr>
            <p:ph type="body" sz="quarter" idx="15"/>
          </p:nvPr>
        </p:nvSpPr>
        <p:spPr>
          <a:xfrm>
            <a:off x="8108656" y="4459290"/>
            <a:ext cx="1717675" cy="142081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6"/>
          </p:nvPr>
        </p:nvSpPr>
        <p:spPr>
          <a:xfrm>
            <a:off x="838202" y="2298565"/>
            <a:ext cx="4194175" cy="288621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7"/>
          </p:nvPr>
        </p:nvSpPr>
        <p:spPr>
          <a:xfrm>
            <a:off x="838200" y="1597027"/>
            <a:ext cx="4114800" cy="525463"/>
          </a:xfrm>
        </p:spPr>
        <p:txBody>
          <a:bodyPr anchor="ctr"/>
          <a:lstStyle>
            <a:lvl1pPr marL="0" indent="0"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97DE-DC04-4317-9B8C-BAE830383C9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838200" y="1196977"/>
            <a:ext cx="3030584" cy="1758853"/>
          </a:xfrm>
          <a:solidFill>
            <a:schemeClr val="accent1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580708" y="1196977"/>
            <a:ext cx="3030584" cy="1758853"/>
          </a:xfrm>
          <a:solidFill>
            <a:schemeClr val="accent2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8323216" y="1196977"/>
            <a:ext cx="3030584" cy="1758853"/>
          </a:xfrm>
          <a:solidFill>
            <a:schemeClr val="accent3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838200" y="3868997"/>
            <a:ext cx="3030584" cy="1758853"/>
          </a:xfrm>
          <a:solidFill>
            <a:schemeClr val="accent4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4580708" y="3868997"/>
            <a:ext cx="3030584" cy="1758853"/>
          </a:xfrm>
          <a:solidFill>
            <a:schemeClr val="accent5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8323216" y="3868997"/>
            <a:ext cx="3030584" cy="1758853"/>
          </a:xfrm>
          <a:solidFill>
            <a:schemeClr val="accent6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9"/>
          </p:nvPr>
        </p:nvSpPr>
        <p:spPr>
          <a:xfrm>
            <a:off x="1988600" y="2597519"/>
            <a:ext cx="729784" cy="729784"/>
          </a:xfrm>
          <a:prstGeom prst="ellipse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9" name="图片占位符 17"/>
          <p:cNvSpPr>
            <a:spLocks noGrp="1"/>
          </p:cNvSpPr>
          <p:nvPr>
            <p:ph type="pic" sz="quarter" idx="20"/>
          </p:nvPr>
        </p:nvSpPr>
        <p:spPr>
          <a:xfrm>
            <a:off x="5731108" y="2597519"/>
            <a:ext cx="729784" cy="729784"/>
          </a:xfrm>
          <a:prstGeom prst="ellipse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20" name="图片占位符 17"/>
          <p:cNvSpPr>
            <a:spLocks noGrp="1"/>
          </p:cNvSpPr>
          <p:nvPr>
            <p:ph type="pic" sz="quarter" idx="21"/>
          </p:nvPr>
        </p:nvSpPr>
        <p:spPr>
          <a:xfrm>
            <a:off x="9473616" y="2597519"/>
            <a:ext cx="729784" cy="729784"/>
          </a:xfrm>
          <a:prstGeom prst="ellipse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21" name="图片占位符 17"/>
          <p:cNvSpPr>
            <a:spLocks noGrp="1"/>
          </p:cNvSpPr>
          <p:nvPr>
            <p:ph type="pic" sz="quarter" idx="22"/>
          </p:nvPr>
        </p:nvSpPr>
        <p:spPr>
          <a:xfrm>
            <a:off x="1988600" y="5262956"/>
            <a:ext cx="729784" cy="72978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图片占位符 17"/>
          <p:cNvSpPr>
            <a:spLocks noGrp="1"/>
          </p:cNvSpPr>
          <p:nvPr>
            <p:ph type="pic" sz="quarter" idx="23"/>
          </p:nvPr>
        </p:nvSpPr>
        <p:spPr>
          <a:xfrm>
            <a:off x="5731108" y="5262956"/>
            <a:ext cx="729784" cy="72978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3" name="图片占位符 17"/>
          <p:cNvSpPr>
            <a:spLocks noGrp="1"/>
          </p:cNvSpPr>
          <p:nvPr>
            <p:ph type="pic" sz="quarter" idx="24"/>
          </p:nvPr>
        </p:nvSpPr>
        <p:spPr>
          <a:xfrm>
            <a:off x="9473616" y="5262956"/>
            <a:ext cx="729784" cy="72978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25"/>
          </p:nvPr>
        </p:nvSpPr>
        <p:spPr>
          <a:xfrm>
            <a:off x="838200" y="3327400"/>
            <a:ext cx="3030539" cy="4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6" name="文本占位符 24"/>
          <p:cNvSpPr>
            <a:spLocks noGrp="1"/>
          </p:cNvSpPr>
          <p:nvPr>
            <p:ph type="body" sz="quarter" idx="26"/>
          </p:nvPr>
        </p:nvSpPr>
        <p:spPr>
          <a:xfrm>
            <a:off x="4580753" y="3327400"/>
            <a:ext cx="3030539" cy="4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7" name="文本占位符 24"/>
          <p:cNvSpPr>
            <a:spLocks noGrp="1"/>
          </p:cNvSpPr>
          <p:nvPr>
            <p:ph type="body" sz="quarter" idx="27"/>
          </p:nvPr>
        </p:nvSpPr>
        <p:spPr>
          <a:xfrm>
            <a:off x="8323308" y="3327400"/>
            <a:ext cx="3030539" cy="4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28"/>
          </p:nvPr>
        </p:nvSpPr>
        <p:spPr>
          <a:xfrm>
            <a:off x="838153" y="6032500"/>
            <a:ext cx="3030539" cy="4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9" name="文本占位符 24"/>
          <p:cNvSpPr>
            <a:spLocks noGrp="1"/>
          </p:cNvSpPr>
          <p:nvPr>
            <p:ph type="body" sz="quarter" idx="29"/>
          </p:nvPr>
        </p:nvSpPr>
        <p:spPr>
          <a:xfrm>
            <a:off x="4580708" y="6032500"/>
            <a:ext cx="3030539" cy="4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30"/>
          </p:nvPr>
        </p:nvSpPr>
        <p:spPr>
          <a:xfrm>
            <a:off x="8323261" y="6032500"/>
            <a:ext cx="3030539" cy="4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32" name="矩形 31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6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C3B1-5E58-434E-A1F2-8D704214F44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图片占位符 9"/>
          <p:cNvSpPr>
            <a:spLocks noGrp="1"/>
          </p:cNvSpPr>
          <p:nvPr>
            <p:ph type="pic" sz="quarter" idx="13"/>
          </p:nvPr>
        </p:nvSpPr>
        <p:spPr>
          <a:xfrm>
            <a:off x="5579199" y="1504116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9"/>
          <p:cNvSpPr>
            <a:spLocks noGrp="1"/>
          </p:cNvSpPr>
          <p:nvPr>
            <p:ph type="pic" sz="quarter" idx="14"/>
          </p:nvPr>
        </p:nvSpPr>
        <p:spPr>
          <a:xfrm>
            <a:off x="7019199" y="1504116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9"/>
          <p:cNvSpPr>
            <a:spLocks noGrp="1"/>
          </p:cNvSpPr>
          <p:nvPr>
            <p:ph type="pic" sz="quarter" idx="15"/>
          </p:nvPr>
        </p:nvSpPr>
        <p:spPr>
          <a:xfrm>
            <a:off x="8466499" y="1504116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9"/>
          <p:cNvSpPr>
            <a:spLocks noGrp="1"/>
          </p:cNvSpPr>
          <p:nvPr>
            <p:ph type="pic" sz="quarter" idx="19"/>
          </p:nvPr>
        </p:nvSpPr>
        <p:spPr>
          <a:xfrm>
            <a:off x="9913800" y="1504116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9"/>
          <p:cNvSpPr>
            <a:spLocks noGrp="1"/>
          </p:cNvSpPr>
          <p:nvPr>
            <p:ph type="pic" sz="quarter" idx="20"/>
          </p:nvPr>
        </p:nvSpPr>
        <p:spPr>
          <a:xfrm>
            <a:off x="5579199" y="2968943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9"/>
          <p:cNvSpPr>
            <a:spLocks noGrp="1"/>
          </p:cNvSpPr>
          <p:nvPr>
            <p:ph type="pic" sz="quarter" idx="21"/>
          </p:nvPr>
        </p:nvSpPr>
        <p:spPr>
          <a:xfrm>
            <a:off x="7019199" y="2968943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9"/>
          <p:cNvSpPr>
            <a:spLocks noGrp="1"/>
          </p:cNvSpPr>
          <p:nvPr>
            <p:ph type="pic" sz="quarter" idx="22"/>
          </p:nvPr>
        </p:nvSpPr>
        <p:spPr>
          <a:xfrm>
            <a:off x="8466499" y="2968943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0" name="图片占位符 9"/>
          <p:cNvSpPr>
            <a:spLocks noGrp="1"/>
          </p:cNvSpPr>
          <p:nvPr>
            <p:ph type="pic" sz="quarter" idx="23"/>
          </p:nvPr>
        </p:nvSpPr>
        <p:spPr>
          <a:xfrm>
            <a:off x="9913800" y="2968943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4"/>
          </p:nvPr>
        </p:nvSpPr>
        <p:spPr>
          <a:xfrm>
            <a:off x="838200" y="1504116"/>
            <a:ext cx="4306888" cy="362784"/>
          </a:xfrm>
        </p:spPr>
        <p:txBody>
          <a:bodyPr anchor="t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21"/>
          <p:cNvSpPr>
            <a:spLocks noGrp="1"/>
          </p:cNvSpPr>
          <p:nvPr>
            <p:ph type="body" sz="quarter" idx="26"/>
          </p:nvPr>
        </p:nvSpPr>
        <p:spPr>
          <a:xfrm>
            <a:off x="5599611" y="4667143"/>
            <a:ext cx="5754189" cy="1175719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7" name="内容占位符 26"/>
          <p:cNvSpPr>
            <a:spLocks noGrp="1"/>
          </p:cNvSpPr>
          <p:nvPr>
            <p:ph sz="quarter" idx="27"/>
          </p:nvPr>
        </p:nvSpPr>
        <p:spPr>
          <a:xfrm>
            <a:off x="838200" y="2286727"/>
            <a:ext cx="4306888" cy="355613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/>
      <p:bldP spid="17" grpId="0"/>
      <p:bldP spid="18" grpId="0"/>
      <p:bldP spid="19" grpId="0"/>
      <p:bldP spid="20" grpId="0"/>
      <p:bldP spid="2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4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 userDrawn="1"/>
        </p:nvPicPr>
        <p:blipFill>
          <a:blip r:embed="rId18" cstate="email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460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03302"/>
            <a:ext cx="10515600" cy="5173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24400" y="64816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5E18D-91EA-4078-AFED-3F2E7657AF5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816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jpe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4.png"/><Relationship Id="rId3" Type="http://schemas.openxmlformats.org/officeDocument/2006/relationships/image" Target="../media/image13.jpeg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jpe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8.png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9.jpeg"/><Relationship Id="rId1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7" Type="http://schemas.openxmlformats.org/officeDocument/2006/relationships/image" Target="../media/image9.png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数据结构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副标题 2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Data structure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/>
          </p:nvPr>
        </p:nvSpPr>
        <p:spPr>
          <a:xfrm>
            <a:off x="938213" y="3700463"/>
            <a:ext cx="2178051" cy="450850"/>
          </a:xfrm>
        </p:spPr>
        <p:txBody>
          <a:bodyPr>
            <a:normAutofit/>
          </a:bodyPr>
          <a:lstStyle/>
          <a:p>
            <a:r>
              <a:rPr lang="zh-CN" altLang="en-US" dirty="0"/>
              <a:t>主讲教师：</a:t>
            </a:r>
            <a:r>
              <a:rPr lang="zh-CN" altLang="en-US" dirty="0"/>
              <a:t>何波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6"/>
          </p:nvPr>
        </p:nvSpPr>
        <p:spPr>
          <a:xfrm>
            <a:off x="3115809" y="3700236"/>
            <a:ext cx="1465804" cy="450850"/>
          </a:xfrm>
        </p:spPr>
        <p:txBody>
          <a:bodyPr/>
          <a:lstStyle/>
          <a:p>
            <a:r>
              <a:rPr lang="en-US" altLang="zh-CN" sz="1400" dirty="0">
                <a:latin typeface="Arial Narrow" panose="020B0606020202030204" pitchFamily="34" charset="0"/>
              </a:rPr>
              <a:t>Computer Science and Engineering</a:t>
            </a:r>
            <a:endParaRPr lang="zh-CN" altLang="en-US" sz="1400" dirty="0">
              <a:latin typeface="Arial Narrow" panose="020B060602020203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88999" y="350641"/>
            <a:ext cx="2496227" cy="477500"/>
          </a:xfrm>
          <a:prstGeom prst="roundRect">
            <a:avLst>
              <a:gd name="adj" fmla="val 28483"/>
            </a:avLst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39" y="391446"/>
            <a:ext cx="1931598" cy="3958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3195" y="4511040"/>
            <a:ext cx="6330950" cy="10414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>
              <a:buNone/>
            </a:pPr>
            <a:endParaRPr lang="en-US" altLang="zh-CN" sz="3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为什么学习数据结构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26793" y="845108"/>
            <a:ext cx="5498183" cy="163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一个非数值计算领域的问题</a:t>
            </a:r>
            <a:endParaRPr kumimoji="1" lang="en-US" altLang="zh-CN" dirty="0"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计算机对弈</a:t>
            </a:r>
            <a:endParaRPr kumimoji="1" lang="en-US" altLang="zh-CN" dirty="0"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算法：对弈规则和策略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逻辑关系：树 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 bwMode="auto">
          <a:xfrm>
            <a:off x="1242138" y="1924332"/>
            <a:ext cx="9510658" cy="3719054"/>
            <a:chOff x="793" y="1117"/>
            <a:chExt cx="4400" cy="1723"/>
          </a:xfrm>
        </p:grpSpPr>
        <p:grpSp>
          <p:nvGrpSpPr>
            <p:cNvPr id="12" name="Group 11"/>
            <p:cNvGrpSpPr/>
            <p:nvPr/>
          </p:nvGrpSpPr>
          <p:grpSpPr bwMode="auto">
            <a:xfrm>
              <a:off x="2608" y="1162"/>
              <a:ext cx="680" cy="635"/>
              <a:chOff x="930" y="1389"/>
              <a:chExt cx="907" cy="816"/>
            </a:xfrm>
          </p:grpSpPr>
          <p:sp>
            <p:nvSpPr>
              <p:cNvPr id="108" name="Line 12"/>
              <p:cNvSpPr>
                <a:spLocks noChangeShapeType="1"/>
              </p:cNvSpPr>
              <p:nvPr/>
            </p:nvSpPr>
            <p:spPr bwMode="auto">
              <a:xfrm>
                <a:off x="930" y="1616"/>
                <a:ext cx="90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13"/>
              <p:cNvSpPr>
                <a:spLocks noChangeShapeType="1"/>
              </p:cNvSpPr>
              <p:nvPr/>
            </p:nvSpPr>
            <p:spPr bwMode="auto">
              <a:xfrm>
                <a:off x="930" y="1888"/>
                <a:ext cx="90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14"/>
              <p:cNvSpPr>
                <a:spLocks noChangeShapeType="1"/>
              </p:cNvSpPr>
              <p:nvPr/>
            </p:nvSpPr>
            <p:spPr bwMode="auto">
              <a:xfrm>
                <a:off x="1202" y="1389"/>
                <a:ext cx="0" cy="81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15"/>
              <p:cNvSpPr>
                <a:spLocks noChangeShapeType="1"/>
              </p:cNvSpPr>
              <p:nvPr/>
            </p:nvSpPr>
            <p:spPr bwMode="auto">
              <a:xfrm>
                <a:off x="1519" y="1389"/>
                <a:ext cx="0" cy="81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16"/>
            <p:cNvGrpSpPr/>
            <p:nvPr/>
          </p:nvGrpSpPr>
          <p:grpSpPr bwMode="auto">
            <a:xfrm>
              <a:off x="793" y="2205"/>
              <a:ext cx="680" cy="635"/>
              <a:chOff x="930" y="1389"/>
              <a:chExt cx="907" cy="816"/>
            </a:xfrm>
          </p:grpSpPr>
          <p:sp>
            <p:nvSpPr>
              <p:cNvPr id="104" name="Line 17"/>
              <p:cNvSpPr>
                <a:spLocks noChangeShapeType="1"/>
              </p:cNvSpPr>
              <p:nvPr/>
            </p:nvSpPr>
            <p:spPr bwMode="auto">
              <a:xfrm>
                <a:off x="930" y="1616"/>
                <a:ext cx="90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18"/>
              <p:cNvSpPr>
                <a:spLocks noChangeShapeType="1"/>
              </p:cNvSpPr>
              <p:nvPr/>
            </p:nvSpPr>
            <p:spPr bwMode="auto">
              <a:xfrm>
                <a:off x="930" y="1888"/>
                <a:ext cx="90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19"/>
              <p:cNvSpPr>
                <a:spLocks noChangeShapeType="1"/>
              </p:cNvSpPr>
              <p:nvPr/>
            </p:nvSpPr>
            <p:spPr bwMode="auto">
              <a:xfrm>
                <a:off x="1202" y="1389"/>
                <a:ext cx="0" cy="81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20"/>
              <p:cNvSpPr>
                <a:spLocks noChangeShapeType="1"/>
              </p:cNvSpPr>
              <p:nvPr/>
            </p:nvSpPr>
            <p:spPr bwMode="auto">
              <a:xfrm>
                <a:off x="1519" y="1389"/>
                <a:ext cx="0" cy="81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1"/>
            <p:cNvGrpSpPr/>
            <p:nvPr/>
          </p:nvGrpSpPr>
          <p:grpSpPr bwMode="auto">
            <a:xfrm>
              <a:off x="1701" y="2205"/>
              <a:ext cx="680" cy="635"/>
              <a:chOff x="930" y="1389"/>
              <a:chExt cx="907" cy="816"/>
            </a:xfrm>
          </p:grpSpPr>
          <p:sp>
            <p:nvSpPr>
              <p:cNvPr id="99" name="Line 22"/>
              <p:cNvSpPr>
                <a:spLocks noChangeShapeType="1"/>
              </p:cNvSpPr>
              <p:nvPr/>
            </p:nvSpPr>
            <p:spPr bwMode="auto">
              <a:xfrm>
                <a:off x="930" y="1616"/>
                <a:ext cx="90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23"/>
              <p:cNvSpPr>
                <a:spLocks noChangeShapeType="1"/>
              </p:cNvSpPr>
              <p:nvPr/>
            </p:nvSpPr>
            <p:spPr bwMode="auto">
              <a:xfrm>
                <a:off x="930" y="1888"/>
                <a:ext cx="90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24"/>
              <p:cNvSpPr>
                <a:spLocks noChangeShapeType="1"/>
              </p:cNvSpPr>
              <p:nvPr/>
            </p:nvSpPr>
            <p:spPr bwMode="auto">
              <a:xfrm>
                <a:off x="1202" y="1389"/>
                <a:ext cx="0" cy="81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25"/>
              <p:cNvSpPr>
                <a:spLocks noChangeShapeType="1"/>
              </p:cNvSpPr>
              <p:nvPr/>
            </p:nvSpPr>
            <p:spPr bwMode="auto">
              <a:xfrm>
                <a:off x="1519" y="1389"/>
                <a:ext cx="0" cy="81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6"/>
            <p:cNvGrpSpPr/>
            <p:nvPr/>
          </p:nvGrpSpPr>
          <p:grpSpPr bwMode="auto">
            <a:xfrm>
              <a:off x="2653" y="2205"/>
              <a:ext cx="680" cy="635"/>
              <a:chOff x="930" y="1389"/>
              <a:chExt cx="907" cy="816"/>
            </a:xfrm>
          </p:grpSpPr>
          <p:sp>
            <p:nvSpPr>
              <p:cNvPr id="95" name="Line 27"/>
              <p:cNvSpPr>
                <a:spLocks noChangeShapeType="1"/>
              </p:cNvSpPr>
              <p:nvPr/>
            </p:nvSpPr>
            <p:spPr bwMode="auto">
              <a:xfrm>
                <a:off x="930" y="1616"/>
                <a:ext cx="90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28"/>
              <p:cNvSpPr>
                <a:spLocks noChangeShapeType="1"/>
              </p:cNvSpPr>
              <p:nvPr/>
            </p:nvSpPr>
            <p:spPr bwMode="auto">
              <a:xfrm>
                <a:off x="930" y="1888"/>
                <a:ext cx="90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29"/>
              <p:cNvSpPr>
                <a:spLocks noChangeShapeType="1"/>
              </p:cNvSpPr>
              <p:nvPr/>
            </p:nvSpPr>
            <p:spPr bwMode="auto">
              <a:xfrm>
                <a:off x="1202" y="1389"/>
                <a:ext cx="0" cy="81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30"/>
              <p:cNvSpPr>
                <a:spLocks noChangeShapeType="1"/>
              </p:cNvSpPr>
              <p:nvPr/>
            </p:nvSpPr>
            <p:spPr bwMode="auto">
              <a:xfrm>
                <a:off x="1519" y="1389"/>
                <a:ext cx="0" cy="81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1"/>
            <p:cNvGrpSpPr/>
            <p:nvPr/>
          </p:nvGrpSpPr>
          <p:grpSpPr bwMode="auto">
            <a:xfrm>
              <a:off x="3606" y="2205"/>
              <a:ext cx="680" cy="635"/>
              <a:chOff x="930" y="1389"/>
              <a:chExt cx="907" cy="816"/>
            </a:xfrm>
          </p:grpSpPr>
          <p:sp>
            <p:nvSpPr>
              <p:cNvPr id="91" name="Line 32"/>
              <p:cNvSpPr>
                <a:spLocks noChangeShapeType="1"/>
              </p:cNvSpPr>
              <p:nvPr/>
            </p:nvSpPr>
            <p:spPr bwMode="auto">
              <a:xfrm>
                <a:off x="930" y="1616"/>
                <a:ext cx="90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33"/>
              <p:cNvSpPr>
                <a:spLocks noChangeShapeType="1"/>
              </p:cNvSpPr>
              <p:nvPr/>
            </p:nvSpPr>
            <p:spPr bwMode="auto">
              <a:xfrm>
                <a:off x="930" y="1888"/>
                <a:ext cx="90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34"/>
              <p:cNvSpPr>
                <a:spLocks noChangeShapeType="1"/>
              </p:cNvSpPr>
              <p:nvPr/>
            </p:nvSpPr>
            <p:spPr bwMode="auto">
              <a:xfrm>
                <a:off x="1202" y="1389"/>
                <a:ext cx="0" cy="81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35"/>
              <p:cNvSpPr>
                <a:spLocks noChangeShapeType="1"/>
              </p:cNvSpPr>
              <p:nvPr/>
            </p:nvSpPr>
            <p:spPr bwMode="auto">
              <a:xfrm>
                <a:off x="1519" y="1389"/>
                <a:ext cx="0" cy="81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" name="Group 36"/>
            <p:cNvGrpSpPr/>
            <p:nvPr/>
          </p:nvGrpSpPr>
          <p:grpSpPr bwMode="auto">
            <a:xfrm>
              <a:off x="4513" y="2205"/>
              <a:ext cx="680" cy="635"/>
              <a:chOff x="930" y="1389"/>
              <a:chExt cx="907" cy="816"/>
            </a:xfrm>
          </p:grpSpPr>
          <p:sp>
            <p:nvSpPr>
              <p:cNvPr id="87" name="Line 37"/>
              <p:cNvSpPr>
                <a:spLocks noChangeShapeType="1"/>
              </p:cNvSpPr>
              <p:nvPr/>
            </p:nvSpPr>
            <p:spPr bwMode="auto">
              <a:xfrm>
                <a:off x="930" y="1616"/>
                <a:ext cx="90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38"/>
              <p:cNvSpPr>
                <a:spLocks noChangeShapeType="1"/>
              </p:cNvSpPr>
              <p:nvPr/>
            </p:nvSpPr>
            <p:spPr bwMode="auto">
              <a:xfrm>
                <a:off x="930" y="1888"/>
                <a:ext cx="90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39"/>
              <p:cNvSpPr>
                <a:spLocks noChangeShapeType="1"/>
              </p:cNvSpPr>
              <p:nvPr/>
            </p:nvSpPr>
            <p:spPr bwMode="auto">
              <a:xfrm>
                <a:off x="1202" y="1389"/>
                <a:ext cx="0" cy="81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40"/>
              <p:cNvSpPr>
                <a:spLocks noChangeShapeType="1"/>
              </p:cNvSpPr>
              <p:nvPr/>
            </p:nvSpPr>
            <p:spPr bwMode="auto">
              <a:xfrm>
                <a:off x="1519" y="1389"/>
                <a:ext cx="0" cy="81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" name="Oval 41"/>
            <p:cNvSpPr>
              <a:spLocks noChangeArrowheads="1"/>
            </p:cNvSpPr>
            <p:nvPr/>
          </p:nvSpPr>
          <p:spPr bwMode="auto">
            <a:xfrm>
              <a:off x="3107" y="1117"/>
              <a:ext cx="136" cy="136"/>
            </a:xfrm>
            <a:prstGeom prst="ellipse">
              <a:avLst/>
            </a:prstGeom>
            <a:solidFill>
              <a:srgbClr val="660033"/>
            </a:solidFill>
            <a:ln w="222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Oval 42"/>
            <p:cNvSpPr>
              <a:spLocks noChangeArrowheads="1"/>
            </p:cNvSpPr>
            <p:nvPr/>
          </p:nvSpPr>
          <p:spPr bwMode="auto">
            <a:xfrm>
              <a:off x="2880" y="1616"/>
              <a:ext cx="136" cy="136"/>
            </a:xfrm>
            <a:prstGeom prst="ellipse">
              <a:avLst/>
            </a:prstGeom>
            <a:solidFill>
              <a:srgbClr val="660033"/>
            </a:solidFill>
            <a:ln w="222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Oval 43"/>
            <p:cNvSpPr>
              <a:spLocks noChangeArrowheads="1"/>
            </p:cNvSpPr>
            <p:nvPr/>
          </p:nvSpPr>
          <p:spPr bwMode="auto">
            <a:xfrm>
              <a:off x="1292" y="2160"/>
              <a:ext cx="136" cy="136"/>
            </a:xfrm>
            <a:prstGeom prst="ellipse">
              <a:avLst/>
            </a:prstGeom>
            <a:solidFill>
              <a:srgbClr val="660033"/>
            </a:solidFill>
            <a:ln w="222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44"/>
            <p:cNvSpPr>
              <a:spLocks noChangeArrowheads="1"/>
            </p:cNvSpPr>
            <p:nvPr/>
          </p:nvSpPr>
          <p:spPr bwMode="auto">
            <a:xfrm>
              <a:off x="1066" y="2659"/>
              <a:ext cx="136" cy="136"/>
            </a:xfrm>
            <a:prstGeom prst="ellipse">
              <a:avLst/>
            </a:prstGeom>
            <a:solidFill>
              <a:srgbClr val="660033"/>
            </a:solidFill>
            <a:ln w="222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45"/>
            <p:cNvSpPr>
              <a:spLocks noChangeArrowheads="1"/>
            </p:cNvSpPr>
            <p:nvPr/>
          </p:nvSpPr>
          <p:spPr bwMode="auto">
            <a:xfrm>
              <a:off x="2200" y="2205"/>
              <a:ext cx="136" cy="136"/>
            </a:xfrm>
            <a:prstGeom prst="ellipse">
              <a:avLst/>
            </a:prstGeom>
            <a:solidFill>
              <a:srgbClr val="660033"/>
            </a:solidFill>
            <a:ln w="222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46"/>
            <p:cNvSpPr>
              <a:spLocks noChangeArrowheads="1"/>
            </p:cNvSpPr>
            <p:nvPr/>
          </p:nvSpPr>
          <p:spPr bwMode="auto">
            <a:xfrm>
              <a:off x="4785" y="2659"/>
              <a:ext cx="136" cy="136"/>
            </a:xfrm>
            <a:prstGeom prst="ellipse">
              <a:avLst/>
            </a:prstGeom>
            <a:solidFill>
              <a:srgbClr val="660033"/>
            </a:solidFill>
            <a:ln w="222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47"/>
            <p:cNvSpPr>
              <a:spLocks noChangeArrowheads="1"/>
            </p:cNvSpPr>
            <p:nvPr/>
          </p:nvSpPr>
          <p:spPr bwMode="auto">
            <a:xfrm>
              <a:off x="5012" y="2205"/>
              <a:ext cx="136" cy="136"/>
            </a:xfrm>
            <a:prstGeom prst="ellipse">
              <a:avLst/>
            </a:prstGeom>
            <a:solidFill>
              <a:srgbClr val="660033"/>
            </a:solidFill>
            <a:ln w="222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Oval 48"/>
            <p:cNvSpPr>
              <a:spLocks noChangeArrowheads="1"/>
            </p:cNvSpPr>
            <p:nvPr/>
          </p:nvSpPr>
          <p:spPr bwMode="auto">
            <a:xfrm>
              <a:off x="3878" y="2704"/>
              <a:ext cx="136" cy="136"/>
            </a:xfrm>
            <a:prstGeom prst="ellipse">
              <a:avLst/>
            </a:prstGeom>
            <a:solidFill>
              <a:srgbClr val="660033"/>
            </a:solidFill>
            <a:ln w="222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Oval 49"/>
            <p:cNvSpPr>
              <a:spLocks noChangeArrowheads="1"/>
            </p:cNvSpPr>
            <p:nvPr/>
          </p:nvSpPr>
          <p:spPr bwMode="auto">
            <a:xfrm>
              <a:off x="4105" y="2205"/>
              <a:ext cx="136" cy="136"/>
            </a:xfrm>
            <a:prstGeom prst="ellipse">
              <a:avLst/>
            </a:prstGeom>
            <a:solidFill>
              <a:srgbClr val="660033"/>
            </a:solidFill>
            <a:ln w="222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50"/>
            <p:cNvSpPr>
              <a:spLocks noChangeArrowheads="1"/>
            </p:cNvSpPr>
            <p:nvPr/>
          </p:nvSpPr>
          <p:spPr bwMode="auto">
            <a:xfrm>
              <a:off x="2925" y="2659"/>
              <a:ext cx="136" cy="136"/>
            </a:xfrm>
            <a:prstGeom prst="ellipse">
              <a:avLst/>
            </a:prstGeom>
            <a:solidFill>
              <a:srgbClr val="660033"/>
            </a:solidFill>
            <a:ln w="222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51"/>
            <p:cNvSpPr>
              <a:spLocks noChangeArrowheads="1"/>
            </p:cNvSpPr>
            <p:nvPr/>
          </p:nvSpPr>
          <p:spPr bwMode="auto">
            <a:xfrm>
              <a:off x="3198" y="2205"/>
              <a:ext cx="136" cy="136"/>
            </a:xfrm>
            <a:prstGeom prst="ellipse">
              <a:avLst/>
            </a:prstGeom>
            <a:solidFill>
              <a:srgbClr val="660033"/>
            </a:solidFill>
            <a:ln w="222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52"/>
            <p:cNvSpPr>
              <a:spLocks noChangeArrowheads="1"/>
            </p:cNvSpPr>
            <p:nvPr/>
          </p:nvSpPr>
          <p:spPr bwMode="auto">
            <a:xfrm>
              <a:off x="1927" y="2659"/>
              <a:ext cx="136" cy="136"/>
            </a:xfrm>
            <a:prstGeom prst="ellipse">
              <a:avLst/>
            </a:prstGeom>
            <a:solidFill>
              <a:srgbClr val="660033"/>
            </a:solidFill>
            <a:ln w="222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0" name="Group 53"/>
            <p:cNvGrpSpPr/>
            <p:nvPr/>
          </p:nvGrpSpPr>
          <p:grpSpPr bwMode="auto">
            <a:xfrm>
              <a:off x="4105" y="2432"/>
              <a:ext cx="90" cy="136"/>
              <a:chOff x="1202" y="1525"/>
              <a:chExt cx="90" cy="136"/>
            </a:xfrm>
          </p:grpSpPr>
          <p:sp>
            <p:nvSpPr>
              <p:cNvPr id="85" name="Line 54"/>
              <p:cNvSpPr>
                <a:spLocks noChangeShapeType="1"/>
              </p:cNvSpPr>
              <p:nvPr/>
            </p:nvSpPr>
            <p:spPr bwMode="auto">
              <a:xfrm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55"/>
              <p:cNvSpPr>
                <a:spLocks noChangeShapeType="1"/>
              </p:cNvSpPr>
              <p:nvPr/>
            </p:nvSpPr>
            <p:spPr bwMode="auto">
              <a:xfrm flipH="1"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" name="Group 56"/>
            <p:cNvGrpSpPr/>
            <p:nvPr/>
          </p:nvGrpSpPr>
          <p:grpSpPr bwMode="auto">
            <a:xfrm>
              <a:off x="3651" y="2659"/>
              <a:ext cx="90" cy="136"/>
              <a:chOff x="1202" y="1525"/>
              <a:chExt cx="90" cy="136"/>
            </a:xfrm>
          </p:grpSpPr>
          <p:sp>
            <p:nvSpPr>
              <p:cNvPr id="83" name="Line 57"/>
              <p:cNvSpPr>
                <a:spLocks noChangeShapeType="1"/>
              </p:cNvSpPr>
              <p:nvPr/>
            </p:nvSpPr>
            <p:spPr bwMode="auto">
              <a:xfrm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58"/>
              <p:cNvSpPr>
                <a:spLocks noChangeShapeType="1"/>
              </p:cNvSpPr>
              <p:nvPr/>
            </p:nvSpPr>
            <p:spPr bwMode="auto">
              <a:xfrm flipH="1"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" name="Group 59"/>
            <p:cNvGrpSpPr/>
            <p:nvPr/>
          </p:nvGrpSpPr>
          <p:grpSpPr bwMode="auto">
            <a:xfrm>
              <a:off x="3878" y="2432"/>
              <a:ext cx="90" cy="136"/>
              <a:chOff x="1202" y="1525"/>
              <a:chExt cx="90" cy="136"/>
            </a:xfrm>
          </p:grpSpPr>
          <p:sp>
            <p:nvSpPr>
              <p:cNvPr id="81" name="Line 60"/>
              <p:cNvSpPr>
                <a:spLocks noChangeShapeType="1"/>
              </p:cNvSpPr>
              <p:nvPr/>
            </p:nvSpPr>
            <p:spPr bwMode="auto">
              <a:xfrm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61"/>
              <p:cNvSpPr>
                <a:spLocks noChangeShapeType="1"/>
              </p:cNvSpPr>
              <p:nvPr/>
            </p:nvSpPr>
            <p:spPr bwMode="auto">
              <a:xfrm flipH="1"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" name="Group 62"/>
            <p:cNvGrpSpPr/>
            <p:nvPr/>
          </p:nvGrpSpPr>
          <p:grpSpPr bwMode="auto">
            <a:xfrm>
              <a:off x="1791" y="2205"/>
              <a:ext cx="90" cy="136"/>
              <a:chOff x="1202" y="1525"/>
              <a:chExt cx="90" cy="136"/>
            </a:xfrm>
          </p:grpSpPr>
          <p:sp>
            <p:nvSpPr>
              <p:cNvPr id="79" name="Line 63"/>
              <p:cNvSpPr>
                <a:spLocks noChangeShapeType="1"/>
              </p:cNvSpPr>
              <p:nvPr/>
            </p:nvSpPr>
            <p:spPr bwMode="auto">
              <a:xfrm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64"/>
              <p:cNvSpPr>
                <a:spLocks noChangeShapeType="1"/>
              </p:cNvSpPr>
              <p:nvPr/>
            </p:nvSpPr>
            <p:spPr bwMode="auto">
              <a:xfrm flipH="1"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" name="Group 65"/>
            <p:cNvGrpSpPr/>
            <p:nvPr/>
          </p:nvGrpSpPr>
          <p:grpSpPr bwMode="auto">
            <a:xfrm>
              <a:off x="1973" y="2432"/>
              <a:ext cx="90" cy="136"/>
              <a:chOff x="1202" y="1525"/>
              <a:chExt cx="90" cy="136"/>
            </a:xfrm>
          </p:grpSpPr>
          <p:sp>
            <p:nvSpPr>
              <p:cNvPr id="77" name="Line 66"/>
              <p:cNvSpPr>
                <a:spLocks noChangeShapeType="1"/>
              </p:cNvSpPr>
              <p:nvPr/>
            </p:nvSpPr>
            <p:spPr bwMode="auto">
              <a:xfrm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Line 67"/>
              <p:cNvSpPr>
                <a:spLocks noChangeShapeType="1"/>
              </p:cNvSpPr>
              <p:nvPr/>
            </p:nvSpPr>
            <p:spPr bwMode="auto">
              <a:xfrm flipH="1"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" name="Group 68"/>
            <p:cNvGrpSpPr/>
            <p:nvPr/>
          </p:nvGrpSpPr>
          <p:grpSpPr bwMode="auto">
            <a:xfrm>
              <a:off x="1746" y="2659"/>
              <a:ext cx="90" cy="136"/>
              <a:chOff x="1202" y="1525"/>
              <a:chExt cx="90" cy="136"/>
            </a:xfrm>
          </p:grpSpPr>
          <p:sp>
            <p:nvSpPr>
              <p:cNvPr id="75" name="Line 69"/>
              <p:cNvSpPr>
                <a:spLocks noChangeShapeType="1"/>
              </p:cNvSpPr>
              <p:nvPr/>
            </p:nvSpPr>
            <p:spPr bwMode="auto">
              <a:xfrm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70"/>
              <p:cNvSpPr>
                <a:spLocks noChangeShapeType="1"/>
              </p:cNvSpPr>
              <p:nvPr/>
            </p:nvSpPr>
            <p:spPr bwMode="auto">
              <a:xfrm flipH="1"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" name="Group 71"/>
            <p:cNvGrpSpPr/>
            <p:nvPr/>
          </p:nvGrpSpPr>
          <p:grpSpPr bwMode="auto">
            <a:xfrm>
              <a:off x="2925" y="2205"/>
              <a:ext cx="90" cy="136"/>
              <a:chOff x="1202" y="1525"/>
              <a:chExt cx="90" cy="136"/>
            </a:xfrm>
          </p:grpSpPr>
          <p:sp>
            <p:nvSpPr>
              <p:cNvPr id="73" name="Line 72"/>
              <p:cNvSpPr>
                <a:spLocks noChangeShapeType="1"/>
              </p:cNvSpPr>
              <p:nvPr/>
            </p:nvSpPr>
            <p:spPr bwMode="auto">
              <a:xfrm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73"/>
              <p:cNvSpPr>
                <a:spLocks noChangeShapeType="1"/>
              </p:cNvSpPr>
              <p:nvPr/>
            </p:nvSpPr>
            <p:spPr bwMode="auto">
              <a:xfrm flipH="1"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" name="Group 74"/>
            <p:cNvGrpSpPr/>
            <p:nvPr/>
          </p:nvGrpSpPr>
          <p:grpSpPr bwMode="auto">
            <a:xfrm>
              <a:off x="2925" y="2432"/>
              <a:ext cx="90" cy="136"/>
              <a:chOff x="1202" y="1525"/>
              <a:chExt cx="90" cy="136"/>
            </a:xfrm>
          </p:grpSpPr>
          <p:sp>
            <p:nvSpPr>
              <p:cNvPr id="71" name="Line 75"/>
              <p:cNvSpPr>
                <a:spLocks noChangeShapeType="1"/>
              </p:cNvSpPr>
              <p:nvPr/>
            </p:nvSpPr>
            <p:spPr bwMode="auto">
              <a:xfrm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76"/>
              <p:cNvSpPr>
                <a:spLocks noChangeShapeType="1"/>
              </p:cNvSpPr>
              <p:nvPr/>
            </p:nvSpPr>
            <p:spPr bwMode="auto">
              <a:xfrm flipH="1"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9" name="Group 77"/>
            <p:cNvGrpSpPr/>
            <p:nvPr/>
          </p:nvGrpSpPr>
          <p:grpSpPr bwMode="auto">
            <a:xfrm>
              <a:off x="2699" y="2659"/>
              <a:ext cx="90" cy="136"/>
              <a:chOff x="1202" y="1525"/>
              <a:chExt cx="90" cy="136"/>
            </a:xfrm>
          </p:grpSpPr>
          <p:sp>
            <p:nvSpPr>
              <p:cNvPr id="69" name="Line 78"/>
              <p:cNvSpPr>
                <a:spLocks noChangeShapeType="1"/>
              </p:cNvSpPr>
              <p:nvPr/>
            </p:nvSpPr>
            <p:spPr bwMode="auto">
              <a:xfrm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79"/>
              <p:cNvSpPr>
                <a:spLocks noChangeShapeType="1"/>
              </p:cNvSpPr>
              <p:nvPr/>
            </p:nvSpPr>
            <p:spPr bwMode="auto">
              <a:xfrm flipH="1"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" name="Group 80"/>
            <p:cNvGrpSpPr/>
            <p:nvPr/>
          </p:nvGrpSpPr>
          <p:grpSpPr bwMode="auto">
            <a:xfrm>
              <a:off x="839" y="2659"/>
              <a:ext cx="90" cy="136"/>
              <a:chOff x="1202" y="1525"/>
              <a:chExt cx="90" cy="136"/>
            </a:xfrm>
          </p:grpSpPr>
          <p:sp>
            <p:nvSpPr>
              <p:cNvPr id="67" name="Line 81"/>
              <p:cNvSpPr>
                <a:spLocks noChangeShapeType="1"/>
              </p:cNvSpPr>
              <p:nvPr/>
            </p:nvSpPr>
            <p:spPr bwMode="auto">
              <a:xfrm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82"/>
              <p:cNvSpPr>
                <a:spLocks noChangeShapeType="1"/>
              </p:cNvSpPr>
              <p:nvPr/>
            </p:nvSpPr>
            <p:spPr bwMode="auto">
              <a:xfrm flipH="1"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" name="Group 83"/>
            <p:cNvGrpSpPr/>
            <p:nvPr/>
          </p:nvGrpSpPr>
          <p:grpSpPr bwMode="auto">
            <a:xfrm>
              <a:off x="839" y="2432"/>
              <a:ext cx="90" cy="136"/>
              <a:chOff x="1202" y="1525"/>
              <a:chExt cx="90" cy="136"/>
            </a:xfrm>
          </p:grpSpPr>
          <p:sp>
            <p:nvSpPr>
              <p:cNvPr id="65" name="Line 84"/>
              <p:cNvSpPr>
                <a:spLocks noChangeShapeType="1"/>
              </p:cNvSpPr>
              <p:nvPr/>
            </p:nvSpPr>
            <p:spPr bwMode="auto">
              <a:xfrm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85"/>
              <p:cNvSpPr>
                <a:spLocks noChangeShapeType="1"/>
              </p:cNvSpPr>
              <p:nvPr/>
            </p:nvSpPr>
            <p:spPr bwMode="auto">
              <a:xfrm flipH="1"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" name="Group 86"/>
            <p:cNvGrpSpPr/>
            <p:nvPr/>
          </p:nvGrpSpPr>
          <p:grpSpPr bwMode="auto">
            <a:xfrm>
              <a:off x="1066" y="2432"/>
              <a:ext cx="90" cy="136"/>
              <a:chOff x="1202" y="1525"/>
              <a:chExt cx="90" cy="136"/>
            </a:xfrm>
          </p:grpSpPr>
          <p:sp>
            <p:nvSpPr>
              <p:cNvPr id="63" name="Line 87"/>
              <p:cNvSpPr>
                <a:spLocks noChangeShapeType="1"/>
              </p:cNvSpPr>
              <p:nvPr/>
            </p:nvSpPr>
            <p:spPr bwMode="auto">
              <a:xfrm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88"/>
              <p:cNvSpPr>
                <a:spLocks noChangeShapeType="1"/>
              </p:cNvSpPr>
              <p:nvPr/>
            </p:nvSpPr>
            <p:spPr bwMode="auto">
              <a:xfrm flipH="1"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" name="Group 89"/>
            <p:cNvGrpSpPr/>
            <p:nvPr/>
          </p:nvGrpSpPr>
          <p:grpSpPr bwMode="auto">
            <a:xfrm>
              <a:off x="5012" y="2659"/>
              <a:ext cx="90" cy="136"/>
              <a:chOff x="1202" y="1525"/>
              <a:chExt cx="90" cy="136"/>
            </a:xfrm>
          </p:grpSpPr>
          <p:sp>
            <p:nvSpPr>
              <p:cNvPr id="61" name="Line 90"/>
              <p:cNvSpPr>
                <a:spLocks noChangeShapeType="1"/>
              </p:cNvSpPr>
              <p:nvPr/>
            </p:nvSpPr>
            <p:spPr bwMode="auto">
              <a:xfrm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91"/>
              <p:cNvSpPr>
                <a:spLocks noChangeShapeType="1"/>
              </p:cNvSpPr>
              <p:nvPr/>
            </p:nvSpPr>
            <p:spPr bwMode="auto">
              <a:xfrm flipH="1"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" name="Group 92"/>
            <p:cNvGrpSpPr/>
            <p:nvPr/>
          </p:nvGrpSpPr>
          <p:grpSpPr bwMode="auto">
            <a:xfrm>
              <a:off x="4604" y="2659"/>
              <a:ext cx="90" cy="136"/>
              <a:chOff x="1202" y="1525"/>
              <a:chExt cx="90" cy="136"/>
            </a:xfrm>
          </p:grpSpPr>
          <p:sp>
            <p:nvSpPr>
              <p:cNvPr id="59" name="Line 93"/>
              <p:cNvSpPr>
                <a:spLocks noChangeShapeType="1"/>
              </p:cNvSpPr>
              <p:nvPr/>
            </p:nvSpPr>
            <p:spPr bwMode="auto">
              <a:xfrm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94"/>
              <p:cNvSpPr>
                <a:spLocks noChangeShapeType="1"/>
              </p:cNvSpPr>
              <p:nvPr/>
            </p:nvSpPr>
            <p:spPr bwMode="auto">
              <a:xfrm flipH="1"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" name="Group 95"/>
            <p:cNvGrpSpPr/>
            <p:nvPr/>
          </p:nvGrpSpPr>
          <p:grpSpPr bwMode="auto">
            <a:xfrm>
              <a:off x="4785" y="2432"/>
              <a:ext cx="90" cy="136"/>
              <a:chOff x="1202" y="1525"/>
              <a:chExt cx="90" cy="136"/>
            </a:xfrm>
          </p:grpSpPr>
          <p:sp>
            <p:nvSpPr>
              <p:cNvPr id="57" name="Line 96"/>
              <p:cNvSpPr>
                <a:spLocks noChangeShapeType="1"/>
              </p:cNvSpPr>
              <p:nvPr/>
            </p:nvSpPr>
            <p:spPr bwMode="auto">
              <a:xfrm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97"/>
              <p:cNvSpPr>
                <a:spLocks noChangeShapeType="1"/>
              </p:cNvSpPr>
              <p:nvPr/>
            </p:nvSpPr>
            <p:spPr bwMode="auto">
              <a:xfrm flipH="1"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" name="Group 98"/>
            <p:cNvGrpSpPr/>
            <p:nvPr/>
          </p:nvGrpSpPr>
          <p:grpSpPr bwMode="auto">
            <a:xfrm>
              <a:off x="2653" y="1616"/>
              <a:ext cx="90" cy="136"/>
              <a:chOff x="1202" y="1525"/>
              <a:chExt cx="90" cy="136"/>
            </a:xfrm>
          </p:grpSpPr>
          <p:sp>
            <p:nvSpPr>
              <p:cNvPr id="55" name="Line 99"/>
              <p:cNvSpPr>
                <a:spLocks noChangeShapeType="1"/>
              </p:cNvSpPr>
              <p:nvPr/>
            </p:nvSpPr>
            <p:spPr bwMode="auto">
              <a:xfrm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100"/>
              <p:cNvSpPr>
                <a:spLocks noChangeShapeType="1"/>
              </p:cNvSpPr>
              <p:nvPr/>
            </p:nvSpPr>
            <p:spPr bwMode="auto">
              <a:xfrm flipH="1"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" name="Group 101"/>
            <p:cNvGrpSpPr/>
            <p:nvPr/>
          </p:nvGrpSpPr>
          <p:grpSpPr bwMode="auto">
            <a:xfrm>
              <a:off x="2880" y="1389"/>
              <a:ext cx="90" cy="136"/>
              <a:chOff x="1202" y="1525"/>
              <a:chExt cx="90" cy="136"/>
            </a:xfrm>
          </p:grpSpPr>
          <p:sp>
            <p:nvSpPr>
              <p:cNvPr id="53" name="Line 102"/>
              <p:cNvSpPr>
                <a:spLocks noChangeShapeType="1"/>
              </p:cNvSpPr>
              <p:nvPr/>
            </p:nvSpPr>
            <p:spPr bwMode="auto">
              <a:xfrm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103"/>
              <p:cNvSpPr>
                <a:spLocks noChangeShapeType="1"/>
              </p:cNvSpPr>
              <p:nvPr/>
            </p:nvSpPr>
            <p:spPr bwMode="auto">
              <a:xfrm flipH="1">
                <a:off x="1202" y="1525"/>
                <a:ext cx="90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" name="Line 104"/>
            <p:cNvSpPr>
              <a:spLocks noChangeShapeType="1"/>
            </p:cNvSpPr>
            <p:nvPr/>
          </p:nvSpPr>
          <p:spPr bwMode="auto">
            <a:xfrm flipV="1">
              <a:off x="1202" y="1752"/>
              <a:ext cx="1360" cy="3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05"/>
            <p:cNvSpPr>
              <a:spLocks noChangeShapeType="1"/>
            </p:cNvSpPr>
            <p:nvPr/>
          </p:nvSpPr>
          <p:spPr bwMode="auto">
            <a:xfrm flipH="1">
              <a:off x="2109" y="1842"/>
              <a:ext cx="544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06"/>
            <p:cNvSpPr>
              <a:spLocks noChangeShapeType="1"/>
            </p:cNvSpPr>
            <p:nvPr/>
          </p:nvSpPr>
          <p:spPr bwMode="auto">
            <a:xfrm>
              <a:off x="2925" y="1888"/>
              <a:ext cx="0" cy="18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07"/>
            <p:cNvSpPr>
              <a:spLocks noChangeShapeType="1"/>
            </p:cNvSpPr>
            <p:nvPr/>
          </p:nvSpPr>
          <p:spPr bwMode="auto">
            <a:xfrm>
              <a:off x="3198" y="1797"/>
              <a:ext cx="680" cy="27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08"/>
            <p:cNvSpPr>
              <a:spLocks noChangeShapeType="1"/>
            </p:cNvSpPr>
            <p:nvPr/>
          </p:nvSpPr>
          <p:spPr bwMode="auto">
            <a:xfrm>
              <a:off x="3379" y="1706"/>
              <a:ext cx="1451" cy="40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" name="Group 109"/>
          <p:cNvGrpSpPr/>
          <p:nvPr/>
        </p:nvGrpSpPr>
        <p:grpSpPr bwMode="auto">
          <a:xfrm>
            <a:off x="9382295" y="833401"/>
            <a:ext cx="1971505" cy="1920334"/>
            <a:chOff x="703" y="981"/>
            <a:chExt cx="1088" cy="998"/>
          </a:xfrm>
        </p:grpSpPr>
        <p:sp>
          <p:nvSpPr>
            <p:cNvPr id="113" name="Rectangle 110"/>
            <p:cNvSpPr>
              <a:spLocks noChangeArrowheads="1"/>
            </p:cNvSpPr>
            <p:nvPr/>
          </p:nvSpPr>
          <p:spPr bwMode="auto">
            <a:xfrm>
              <a:off x="703" y="981"/>
              <a:ext cx="1088" cy="998"/>
            </a:xfrm>
            <a:prstGeom prst="rect">
              <a:avLst/>
            </a:prstGeom>
            <a:solidFill>
              <a:srgbClr val="FF66CC">
                <a:alpha val="25882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14" name="Group 111"/>
            <p:cNvGrpSpPr/>
            <p:nvPr/>
          </p:nvGrpSpPr>
          <p:grpSpPr bwMode="auto">
            <a:xfrm>
              <a:off x="930" y="1117"/>
              <a:ext cx="680" cy="680"/>
              <a:chOff x="930" y="1253"/>
              <a:chExt cx="680" cy="680"/>
            </a:xfrm>
          </p:grpSpPr>
          <p:grpSp>
            <p:nvGrpSpPr>
              <p:cNvPr id="115" name="Group 112"/>
              <p:cNvGrpSpPr/>
              <p:nvPr/>
            </p:nvGrpSpPr>
            <p:grpSpPr bwMode="auto">
              <a:xfrm>
                <a:off x="930" y="1298"/>
                <a:ext cx="680" cy="635"/>
                <a:chOff x="930" y="1389"/>
                <a:chExt cx="907" cy="816"/>
              </a:xfrm>
            </p:grpSpPr>
            <p:sp>
              <p:nvSpPr>
                <p:cNvPr id="124" name="Line 113"/>
                <p:cNvSpPr>
                  <a:spLocks noChangeShapeType="1"/>
                </p:cNvSpPr>
                <p:nvPr/>
              </p:nvSpPr>
              <p:spPr bwMode="auto">
                <a:xfrm>
                  <a:off x="930" y="1616"/>
                  <a:ext cx="90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" name="Line 114"/>
                <p:cNvSpPr>
                  <a:spLocks noChangeShapeType="1"/>
                </p:cNvSpPr>
                <p:nvPr/>
              </p:nvSpPr>
              <p:spPr bwMode="auto">
                <a:xfrm>
                  <a:off x="930" y="1888"/>
                  <a:ext cx="90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" name="Line 115"/>
                <p:cNvSpPr>
                  <a:spLocks noChangeShapeType="1"/>
                </p:cNvSpPr>
                <p:nvPr/>
              </p:nvSpPr>
              <p:spPr bwMode="auto">
                <a:xfrm>
                  <a:off x="1202" y="1389"/>
                  <a:ext cx="0" cy="8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" name="Line 116"/>
                <p:cNvSpPr>
                  <a:spLocks noChangeShapeType="1"/>
                </p:cNvSpPr>
                <p:nvPr/>
              </p:nvSpPr>
              <p:spPr bwMode="auto">
                <a:xfrm>
                  <a:off x="1519" y="1389"/>
                  <a:ext cx="0" cy="8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6" name="Oval 117"/>
              <p:cNvSpPr>
                <a:spLocks noChangeArrowheads="1"/>
              </p:cNvSpPr>
              <p:nvPr/>
            </p:nvSpPr>
            <p:spPr bwMode="auto">
              <a:xfrm>
                <a:off x="1429" y="125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25400" algn="ctr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7" name="Oval 118"/>
              <p:cNvSpPr>
                <a:spLocks noChangeArrowheads="1"/>
              </p:cNvSpPr>
              <p:nvPr/>
            </p:nvSpPr>
            <p:spPr bwMode="auto">
              <a:xfrm>
                <a:off x="1202" y="1706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25400" algn="ctr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18" name="Group 119"/>
              <p:cNvGrpSpPr/>
              <p:nvPr/>
            </p:nvGrpSpPr>
            <p:grpSpPr bwMode="auto">
              <a:xfrm>
                <a:off x="1202" y="1525"/>
                <a:ext cx="90" cy="136"/>
                <a:chOff x="1202" y="1525"/>
                <a:chExt cx="90" cy="136"/>
              </a:xfrm>
            </p:grpSpPr>
            <p:sp>
              <p:nvSpPr>
                <p:cNvPr id="122" name="Line 120"/>
                <p:cNvSpPr>
                  <a:spLocks noChangeShapeType="1"/>
                </p:cNvSpPr>
                <p:nvPr/>
              </p:nvSpPr>
              <p:spPr bwMode="auto">
                <a:xfrm>
                  <a:off x="1202" y="1525"/>
                  <a:ext cx="90" cy="13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Line 121"/>
                <p:cNvSpPr>
                  <a:spLocks noChangeShapeType="1"/>
                </p:cNvSpPr>
                <p:nvPr/>
              </p:nvSpPr>
              <p:spPr bwMode="auto">
                <a:xfrm flipH="1">
                  <a:off x="1202" y="1525"/>
                  <a:ext cx="90" cy="13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" name="Group 122"/>
              <p:cNvGrpSpPr/>
              <p:nvPr/>
            </p:nvGrpSpPr>
            <p:grpSpPr bwMode="auto">
              <a:xfrm>
                <a:off x="975" y="1752"/>
                <a:ext cx="90" cy="136"/>
                <a:chOff x="1202" y="1525"/>
                <a:chExt cx="90" cy="136"/>
              </a:xfrm>
            </p:grpSpPr>
            <p:sp>
              <p:nvSpPr>
                <p:cNvPr id="120" name="Line 123"/>
                <p:cNvSpPr>
                  <a:spLocks noChangeShapeType="1"/>
                </p:cNvSpPr>
                <p:nvPr/>
              </p:nvSpPr>
              <p:spPr bwMode="auto">
                <a:xfrm>
                  <a:off x="1202" y="1525"/>
                  <a:ext cx="90" cy="13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Line 124"/>
                <p:cNvSpPr>
                  <a:spLocks noChangeShapeType="1"/>
                </p:cNvSpPr>
                <p:nvPr/>
              </p:nvSpPr>
              <p:spPr bwMode="auto">
                <a:xfrm flipH="1">
                  <a:off x="1202" y="1525"/>
                  <a:ext cx="90" cy="13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为什么学习数据结构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Text Box 13"/>
          <p:cNvSpPr txBox="1">
            <a:spLocks noChangeArrowheads="1"/>
          </p:cNvSpPr>
          <p:nvPr/>
        </p:nvSpPr>
        <p:spPr bwMode="auto">
          <a:xfrm>
            <a:off x="350292" y="762008"/>
            <a:ext cx="11491415" cy="3226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8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一个非数值计算领域的问题</a:t>
            </a:r>
            <a:endParaRPr kumimoji="1"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4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个城市间铺设光缆问题</a:t>
            </a:r>
            <a:endParaRPr kumimoji="1" lang="zh-CN" altLang="en-US" sz="24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任意两个城市都可以铺设</a:t>
            </a:r>
            <a:endParaRPr kumimoji="1" lang="zh-CN" altLang="en-US" sz="24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只要</a:t>
            </a:r>
            <a:r>
              <a:rPr kumimoji="1" lang="en-US" altLang="zh-CN" sz="24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kumimoji="1" lang="zh-CN" altLang="en-US" sz="24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条光缆即能将这</a:t>
            </a:r>
            <a:r>
              <a:rPr kumimoji="1" lang="en-US" altLang="zh-CN" sz="24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4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个城市连成网络，由于地理位置的不同，所需经费也不同，选择设计方案使总投资最省</a:t>
            </a:r>
            <a:endParaRPr kumimoji="1" lang="zh-CN" altLang="en-US" sz="24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逻辑关系</a:t>
            </a:r>
            <a:r>
              <a:rPr kumimoji="1" lang="en-US" altLang="zh-CN" sz="24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sz="24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endParaRPr kumimoji="1" lang="zh-CN" altLang="en-US" sz="24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图中顶点表示城市，顶点间的连线及线上数值表示可以铺设的光缆及所需经费</a:t>
            </a:r>
            <a:endParaRPr kumimoji="1" lang="zh-CN" altLang="en-US" sz="24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9" name="Picture 14" descr="p1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3" r="7483" b="19193"/>
          <a:stretch>
            <a:fillRect/>
          </a:stretch>
        </p:blipFill>
        <p:spPr bwMode="auto">
          <a:xfrm>
            <a:off x="7923518" y="4067577"/>
            <a:ext cx="2658759" cy="249478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15" descr="p1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65" b="19193"/>
          <a:stretch>
            <a:fillRect/>
          </a:stretch>
        </p:blipFill>
        <p:spPr bwMode="auto">
          <a:xfrm>
            <a:off x="5055360" y="4082313"/>
            <a:ext cx="2658761" cy="249478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为什么学习数据结构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Rectangle 6"/>
          <p:cNvSpPr>
            <a:spLocks noChangeArrowheads="1"/>
          </p:cNvSpPr>
          <p:nvPr/>
        </p:nvSpPr>
        <p:spPr bwMode="auto">
          <a:xfrm>
            <a:off x="414949" y="793540"/>
            <a:ext cx="11324549" cy="316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8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数据结构</a:t>
            </a:r>
            <a:endParaRPr lang="zh-CN" altLang="en-US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</a:t>
            </a:r>
            <a:r>
              <a:rPr lang="zh-CN" altLang="en-US" b="1" u="sng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非数值计算领域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的程序设计问题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问题的</a:t>
            </a:r>
            <a:r>
              <a:rPr lang="zh-CN" altLang="en-US" b="1" u="sng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操作对象</a:t>
            </a:r>
            <a:endParaRPr lang="zh-CN" altLang="en-US" b="1" u="sng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zh-CN" altLang="en-US" b="1" u="sng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对象之间的关系</a:t>
            </a:r>
            <a:endParaRPr lang="zh-CN" altLang="en-US" b="1" u="sng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在操作</a:t>
            </a:r>
            <a:r>
              <a:rPr lang="zh-CN" altLang="en-US" b="1" u="sng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对象上施加的操作</a:t>
            </a:r>
            <a:endParaRPr lang="zh-CN" altLang="en-US" b="1" u="sng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算法 ＋ 数据结构 ＝ 程序</a:t>
            </a:r>
            <a:endParaRPr lang="en-US" altLang="zh-CN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rgbClr val="2679D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讨论一下：</a:t>
            </a:r>
            <a:endParaRPr lang="en-US" altLang="zh-CN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rgbClr val="2679D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rgbClr val="2679D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在过去的课程中，我没有学过数据结构，为什么仍然可以写程序？</a:t>
            </a:r>
            <a:endParaRPr lang="zh-CN" altLang="en-US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rgbClr val="2679D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291" y="990660"/>
            <a:ext cx="2727853" cy="181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在这里插入图片描述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24"/>
          <a:stretch>
            <a:fillRect/>
          </a:stretch>
        </p:blipFill>
        <p:spPr bwMode="auto">
          <a:xfrm>
            <a:off x="6480490" y="990660"/>
            <a:ext cx="2642345" cy="181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414949" y="4328880"/>
            <a:ext cx="11424123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这个公式对计算机科学的影响足以类似物理学中爱因斯坦的“</a:t>
            </a:r>
            <a:r>
              <a:rPr lang="en-US" altLang="zh-CN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E=MC</a:t>
            </a:r>
            <a:r>
              <a:rPr lang="en-US" altLang="zh-CN" sz="1600" b="0" baseline="300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”——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一个公式展示了程序的本质。</a:t>
            </a:r>
            <a:endParaRPr lang="en-US" altLang="zh-CN" sz="1600" b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en-US" altLang="zh-CN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数据结构</a:t>
            </a:r>
            <a:r>
              <a:rPr lang="en-US" altLang="zh-CN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r>
              <a:rPr lang="en-US" altLang="zh-CN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Algorithms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 </a:t>
            </a:r>
            <a:r>
              <a:rPr lang="en-US" altLang="zh-CN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Structures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Programs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Prentice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Hall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1976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600" b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瑞士计算机科学家尼克劳斯</a:t>
            </a:r>
            <a:r>
              <a:rPr lang="en-US" altLang="zh-CN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沃思（</a:t>
            </a:r>
            <a:r>
              <a:rPr lang="en-US" altLang="zh-CN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Niklaus Wirth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）由于发明了多种影响深远的程序设计语言，并提出结构化程序设计这一革命性概念而获得了</a:t>
            </a:r>
            <a:r>
              <a:rPr lang="en-US" altLang="zh-CN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1984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年的图灵奖。他是至今惟一获此殊荣的瑞士学者。</a:t>
            </a:r>
            <a:endParaRPr lang="en-US" altLang="zh-CN" sz="1600" b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中科院院士、清华大学交叉信息研究院院长姚期智，世界著名计算机学家，是图灵奖创立以来获此殊荣的唯一华裔计算机科学家，世界现代密码学基础的奠基人之一。</a:t>
            </a:r>
            <a:r>
              <a:rPr lang="en-US" altLang="zh-CN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2004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年他毅然放弃美国名校的终身教职回到祖国，为中国创建世界一流计算机学科，培养拔尖创新人才。</a:t>
            </a:r>
            <a:endParaRPr lang="en-US" altLang="zh-CN" sz="1600" b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2607889" y="4724489"/>
            <a:ext cx="6216514" cy="727014"/>
          </a:xfrm>
        </p:spPr>
        <p:txBody>
          <a:bodyPr/>
          <a:lstStyle/>
          <a:p>
            <a:pPr algn="ctr"/>
            <a:r>
              <a:rPr lang="zh-CN" altLang="en-US" dirty="0"/>
              <a:t>   数据结构的基本概念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/>
          </p:nvPr>
        </p:nvSpPr>
        <p:spPr>
          <a:xfrm>
            <a:off x="2603065" y="4724489"/>
            <a:ext cx="1306571" cy="723868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+mj-ea"/>
              </a:rPr>
              <a:t>数据结构的基本概念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Text Box 6"/>
          <p:cNvSpPr txBox="1">
            <a:spLocks noChangeArrowheads="1"/>
          </p:cNvSpPr>
          <p:nvPr/>
        </p:nvSpPr>
        <p:spPr bwMode="auto">
          <a:xfrm>
            <a:off x="335840" y="866429"/>
            <a:ext cx="11304374" cy="355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 eaLnBrk="1" hangingPunct="1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(data)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 eaLnBrk="1" hangingPunct="1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信息的载体，是对客观事物的符号表示，能够被计算机识别、存储、加工、处理</a:t>
            </a:r>
            <a:endParaRPr kumimoji="1" lang="zh-CN" altLang="en-US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 eaLnBrk="1" hangingPunct="1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图像、声音、视频、文字都可通过</a:t>
            </a:r>
            <a:r>
              <a:rPr kumimoji="1" lang="zh-CN" altLang="en-US" sz="2000" b="1" dirty="0"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编码</a:t>
            </a: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由计算机处理，都属于数据的范畴</a:t>
            </a:r>
            <a:endParaRPr kumimoji="1" lang="zh-CN" altLang="en-US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数据元素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(data element)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 eaLnBrk="1" hangingPunct="1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数据的基本单位，也称为</a:t>
            </a:r>
            <a:r>
              <a:rPr kumimoji="1" lang="zh-CN" altLang="en-US" sz="2000" b="1" dirty="0"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元素、结点、记录</a:t>
            </a:r>
            <a:endParaRPr kumimoji="1" lang="zh-CN" altLang="en-US" sz="2000" b="1" dirty="0"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 eaLnBrk="1" hangingPunct="1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元素可由若干个</a:t>
            </a:r>
            <a:r>
              <a:rPr kumimoji="1" lang="zh-CN" altLang="en-US" sz="2000" b="1" u="sng" dirty="0"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数据项</a:t>
            </a: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（字段、域）构成</a:t>
            </a:r>
            <a:endParaRPr kumimoji="1" lang="zh-CN" altLang="en-US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数据对象</a:t>
            </a:r>
            <a:endParaRPr kumimoji="1" lang="zh-CN" altLang="en-US" sz="24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 eaLnBrk="1" hangingPunct="1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数据的子集</a:t>
            </a:r>
            <a:endParaRPr kumimoji="1" lang="zh-CN" altLang="en-US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 eaLnBrk="1" hangingPunct="1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具有相同性质的数据元素的集合</a:t>
            </a:r>
            <a:endParaRPr kumimoji="1" lang="zh-CN" altLang="en-US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 algn="just" eaLnBrk="1" hangingPunct="1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如</a:t>
            </a:r>
            <a:r>
              <a:rPr kumimoji="1" lang="zh-CN" altLang="en-US" sz="2000" b="1" dirty="0"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学生数据对象</a:t>
            </a:r>
            <a:endParaRPr kumimoji="1" lang="zh-CN" altLang="en-US" sz="2000" b="1" dirty="0"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35840" y="4527403"/>
            <a:ext cx="10912075" cy="142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 eaLnBrk="1" hangingPunct="1">
              <a:lnSpc>
                <a:spcPct val="10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数据结构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(data structure)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 eaLnBrk="1" hangingPunct="1">
              <a:lnSpc>
                <a:spcPct val="105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数据元素</a:t>
            </a:r>
            <a:endParaRPr kumimoji="1" lang="zh-CN" altLang="en-US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 eaLnBrk="1" hangingPunct="1">
              <a:lnSpc>
                <a:spcPct val="105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(structure)</a:t>
            </a: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：数据元素的集合中，元素相互之间的关系</a:t>
            </a:r>
            <a:endParaRPr kumimoji="1" lang="zh-CN" altLang="en-US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 algn="just" eaLnBrk="1" hangingPunct="1">
              <a:lnSpc>
                <a:spcPct val="105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逻辑结构：集合、线性结构、树型结构（非线性）、图型结构（非线性）</a:t>
            </a:r>
            <a:endParaRPr kumimoji="1" lang="zh-CN" altLang="en-US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5" descr="p1-1"/>
          <p:cNvPicPr preferRelativeResize="0"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" b="26159"/>
          <a:stretch>
            <a:fillRect/>
          </a:stretch>
        </p:blipFill>
        <p:spPr bwMode="auto">
          <a:xfrm>
            <a:off x="4950681" y="3176594"/>
            <a:ext cx="7001224" cy="1563155"/>
          </a:xfrm>
          <a:prstGeom prst="rect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3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35" name="Rectangle 20"/>
          <p:cNvSpPr>
            <a:spLocks noChangeArrowheads="1"/>
          </p:cNvSpPr>
          <p:nvPr/>
        </p:nvSpPr>
        <p:spPr bwMode="auto">
          <a:xfrm>
            <a:off x="717078" y="892408"/>
            <a:ext cx="6150905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据结构是一个二元组 </a:t>
            </a:r>
            <a:endParaRPr lang="zh-CN" altLang="en-US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Data_Structures</a:t>
            </a:r>
            <a:r>
              <a:rPr lang="en-US" altLang="zh-CN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(D, S)</a:t>
            </a:r>
            <a:endParaRPr lang="en-US" altLang="zh-CN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是数据元素的有限集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上关系的有限集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关系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用序偶表示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&lt;</a:t>
            </a:r>
            <a:r>
              <a:rPr lang="en-US" altLang="zh-CN" i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称为前驱或弧尾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称为后续或弧头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50583" y="4195812"/>
            <a:ext cx="2743516" cy="1624958"/>
            <a:chOff x="1502366" y="4537782"/>
            <a:chExt cx="2743516" cy="1427434"/>
          </a:xfrm>
        </p:grpSpPr>
        <p:sp>
          <p:nvSpPr>
            <p:cNvPr id="128" name="Oval 4"/>
            <p:cNvSpPr>
              <a:spLocks noChangeArrowheads="1"/>
            </p:cNvSpPr>
            <p:nvPr/>
          </p:nvSpPr>
          <p:spPr bwMode="auto">
            <a:xfrm>
              <a:off x="1794758" y="4556267"/>
              <a:ext cx="259766" cy="64918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9" name="Group 24"/>
            <p:cNvGrpSpPr/>
            <p:nvPr/>
          </p:nvGrpSpPr>
          <p:grpSpPr bwMode="auto">
            <a:xfrm>
              <a:off x="3158128" y="4719171"/>
              <a:ext cx="731838" cy="649161"/>
              <a:chOff x="1973" y="3056"/>
              <a:chExt cx="461" cy="293"/>
            </a:xfrm>
            <a:noFill/>
          </p:grpSpPr>
          <p:sp>
            <p:nvSpPr>
              <p:cNvPr id="130" name="Oval 6"/>
              <p:cNvSpPr>
                <a:spLocks noChangeArrowheads="1"/>
              </p:cNvSpPr>
              <p:nvPr/>
            </p:nvSpPr>
            <p:spPr bwMode="auto">
              <a:xfrm>
                <a:off x="1973" y="3056"/>
                <a:ext cx="461" cy="293"/>
              </a:xfrm>
              <a:prstGeom prst="ellipse">
                <a:avLst/>
              </a:prstGeom>
              <a:grpFill/>
              <a:ln w="25400">
                <a:solidFill>
                  <a:srgbClr val="8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Text Box 8"/>
              <p:cNvSpPr txBox="1">
                <a:spLocks noChangeArrowheads="1"/>
              </p:cNvSpPr>
              <p:nvPr/>
            </p:nvSpPr>
            <p:spPr bwMode="auto">
              <a:xfrm>
                <a:off x="2064" y="3073"/>
                <a:ext cx="317" cy="20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 dirty="0" err="1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i="1" baseline="-25000" dirty="0" err="1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kumimoji="1" lang="en-US" altLang="zh-CN" sz="2400" b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2" name="Line 9"/>
            <p:cNvSpPr>
              <a:spLocks noChangeShapeType="1"/>
            </p:cNvSpPr>
            <p:nvPr/>
          </p:nvSpPr>
          <p:spPr bwMode="auto">
            <a:xfrm>
              <a:off x="2221503" y="4975317"/>
              <a:ext cx="936625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Text Box 10"/>
            <p:cNvSpPr txBox="1">
              <a:spLocks noChangeArrowheads="1"/>
            </p:cNvSpPr>
            <p:nvPr/>
          </p:nvSpPr>
          <p:spPr bwMode="auto">
            <a:xfrm>
              <a:off x="2450311" y="4537782"/>
              <a:ext cx="6270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弧</a:t>
              </a:r>
              <a:endPara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Text Box 18"/>
            <p:cNvSpPr txBox="1">
              <a:spLocks noChangeArrowheads="1"/>
            </p:cNvSpPr>
            <p:nvPr/>
          </p:nvSpPr>
          <p:spPr bwMode="auto">
            <a:xfrm>
              <a:off x="1662703" y="5503551"/>
              <a:ext cx="258317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有向关系：</a:t>
              </a:r>
              <a:r>
                <a: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2400" i="1" dirty="0" err="1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i="1" baseline="-25000" dirty="0" err="1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 err="1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400" i="1" dirty="0" err="1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i="1" baseline="-25000" dirty="0" err="1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6" name="Group 23"/>
            <p:cNvGrpSpPr/>
            <p:nvPr/>
          </p:nvGrpSpPr>
          <p:grpSpPr bwMode="auto">
            <a:xfrm>
              <a:off x="1502366" y="4719171"/>
              <a:ext cx="731837" cy="649161"/>
              <a:chOff x="930" y="3056"/>
              <a:chExt cx="461" cy="293"/>
            </a:xfrm>
            <a:noFill/>
          </p:grpSpPr>
          <p:sp>
            <p:nvSpPr>
              <p:cNvPr id="137" name="Rectangle 7"/>
              <p:cNvSpPr>
                <a:spLocks noChangeArrowheads="1"/>
              </p:cNvSpPr>
              <p:nvPr/>
            </p:nvSpPr>
            <p:spPr bwMode="auto">
              <a:xfrm>
                <a:off x="1041" y="3079"/>
                <a:ext cx="250" cy="20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i="1" baseline="-25000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kumimoji="1" lang="en-US" altLang="zh-CN" sz="2400" b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Oval 22"/>
              <p:cNvSpPr>
                <a:spLocks noChangeArrowheads="1"/>
              </p:cNvSpPr>
              <p:nvPr/>
            </p:nvSpPr>
            <p:spPr bwMode="auto">
              <a:xfrm>
                <a:off x="930" y="3056"/>
                <a:ext cx="461" cy="293"/>
              </a:xfrm>
              <a:prstGeom prst="ellipse">
                <a:avLst/>
              </a:prstGeom>
              <a:grpFill/>
              <a:ln w="25400">
                <a:solidFill>
                  <a:srgbClr val="8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6299658" y="4147088"/>
            <a:ext cx="2583178" cy="1604729"/>
            <a:chOff x="5029791" y="4527332"/>
            <a:chExt cx="2583178" cy="1482113"/>
          </a:xfrm>
        </p:grpSpPr>
        <p:sp>
          <p:nvSpPr>
            <p:cNvPr id="139" name="Oval 25"/>
            <p:cNvSpPr>
              <a:spLocks noChangeArrowheads="1"/>
            </p:cNvSpPr>
            <p:nvPr/>
          </p:nvSpPr>
          <p:spPr bwMode="auto">
            <a:xfrm>
              <a:off x="5322183" y="4557855"/>
              <a:ext cx="259766" cy="64918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0" name="Group 26"/>
            <p:cNvGrpSpPr/>
            <p:nvPr/>
          </p:nvGrpSpPr>
          <p:grpSpPr bwMode="auto">
            <a:xfrm>
              <a:off x="6685553" y="4720766"/>
              <a:ext cx="731838" cy="649161"/>
              <a:chOff x="1973" y="3056"/>
              <a:chExt cx="461" cy="293"/>
            </a:xfrm>
            <a:noFill/>
          </p:grpSpPr>
          <p:sp>
            <p:nvSpPr>
              <p:cNvPr id="141" name="Oval 27"/>
              <p:cNvSpPr>
                <a:spLocks noChangeArrowheads="1"/>
              </p:cNvSpPr>
              <p:nvPr/>
            </p:nvSpPr>
            <p:spPr bwMode="auto">
              <a:xfrm>
                <a:off x="1973" y="3056"/>
                <a:ext cx="461" cy="293"/>
              </a:xfrm>
              <a:prstGeom prst="ellipse">
                <a:avLst/>
              </a:prstGeom>
              <a:grpFill/>
              <a:ln w="25400">
                <a:solidFill>
                  <a:srgbClr val="8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8"/>
              <p:cNvSpPr txBox="1">
                <a:spLocks noChangeArrowheads="1"/>
              </p:cNvSpPr>
              <p:nvPr/>
            </p:nvSpPr>
            <p:spPr bwMode="auto">
              <a:xfrm>
                <a:off x="2082" y="3067"/>
                <a:ext cx="317" cy="20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 dirty="0" err="1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i="1" baseline="-25000" dirty="0" err="1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kumimoji="1" lang="en-US" altLang="zh-CN" sz="2400" b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3" name="Line 29"/>
            <p:cNvSpPr>
              <a:spLocks noChangeShapeType="1"/>
            </p:cNvSpPr>
            <p:nvPr/>
          </p:nvSpPr>
          <p:spPr bwMode="auto">
            <a:xfrm>
              <a:off x="5748928" y="4976904"/>
              <a:ext cx="936625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Text Box 30"/>
            <p:cNvSpPr txBox="1">
              <a:spLocks noChangeArrowheads="1"/>
            </p:cNvSpPr>
            <p:nvPr/>
          </p:nvSpPr>
          <p:spPr bwMode="auto">
            <a:xfrm>
              <a:off x="6032614" y="4527332"/>
              <a:ext cx="6270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边</a:t>
              </a:r>
              <a:endPara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Text Box 31"/>
            <p:cNvSpPr txBox="1">
              <a:spLocks noChangeArrowheads="1"/>
            </p:cNvSpPr>
            <p:nvPr/>
          </p:nvSpPr>
          <p:spPr bwMode="auto">
            <a:xfrm>
              <a:off x="5029791" y="5583056"/>
              <a:ext cx="2583178" cy="426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无向关系：</a:t>
              </a:r>
              <a:r>
                <a:rPr lang="zh-CN" altLang="en-US" sz="24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 err="1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i="1" baseline="-25000" dirty="0" err="1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 err="1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400" i="1" dirty="0" err="1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i="1" baseline="-25000" dirty="0" err="1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6" name="Group 32"/>
            <p:cNvGrpSpPr/>
            <p:nvPr/>
          </p:nvGrpSpPr>
          <p:grpSpPr bwMode="auto">
            <a:xfrm>
              <a:off x="5029791" y="4720766"/>
              <a:ext cx="731837" cy="649161"/>
              <a:chOff x="930" y="3056"/>
              <a:chExt cx="461" cy="293"/>
            </a:xfrm>
            <a:noFill/>
          </p:grpSpPr>
          <p:sp>
            <p:nvSpPr>
              <p:cNvPr id="147" name="Rectangle 33"/>
              <p:cNvSpPr>
                <a:spLocks noChangeArrowheads="1"/>
              </p:cNvSpPr>
              <p:nvPr/>
            </p:nvSpPr>
            <p:spPr bwMode="auto">
              <a:xfrm>
                <a:off x="1048" y="3073"/>
                <a:ext cx="250" cy="20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i="1" baseline="-25000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kumimoji="1" lang="en-US" altLang="zh-CN" sz="2400" b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Oval 34"/>
              <p:cNvSpPr>
                <a:spLocks noChangeArrowheads="1"/>
              </p:cNvSpPr>
              <p:nvPr/>
            </p:nvSpPr>
            <p:spPr bwMode="auto">
              <a:xfrm>
                <a:off x="930" y="3056"/>
                <a:ext cx="461" cy="293"/>
              </a:xfrm>
              <a:prstGeom prst="ellipse">
                <a:avLst/>
              </a:prstGeom>
              <a:grpFill/>
              <a:ln w="25400">
                <a:solidFill>
                  <a:srgbClr val="8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9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+mj-ea"/>
              </a:rPr>
              <a:t>数据结构的基本概念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bldLvl="2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Rectangle 2"/>
          <p:cNvSpPr>
            <a:spLocks noChangeArrowheads="1"/>
          </p:cNvSpPr>
          <p:nvPr/>
        </p:nvSpPr>
        <p:spPr bwMode="auto">
          <a:xfrm>
            <a:off x="549091" y="849669"/>
            <a:ext cx="11269870" cy="289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8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某公司有一名经理，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个部门经理，每个部门各有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名职员。研究人员之间的指导关系：经理</a:t>
            </a:r>
            <a:r>
              <a:rPr lang="zh-CN" altLang="en-US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指导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部门经理的工作，部门经理</a:t>
            </a:r>
            <a:r>
              <a:rPr lang="zh-CN" altLang="en-US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指导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职员的工作．</a:t>
            </a:r>
            <a:endParaRPr lang="zh-CN" alt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P,R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{&lt;</a:t>
            </a:r>
            <a:r>
              <a:rPr lang="en-US" altLang="zh-CN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M,D</a:t>
            </a:r>
            <a:r>
              <a:rPr lang="en-US" altLang="zh-CN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M,D</a:t>
            </a:r>
            <a:r>
              <a:rPr lang="en-US" altLang="zh-CN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zh-CN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zh-CN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&gt;…&lt;</a:t>
            </a:r>
            <a:r>
              <a:rPr lang="en-US" altLang="zh-CN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zh-CN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  <a:endParaRPr lang="en-US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Oval 4"/>
          <p:cNvSpPr>
            <a:spLocks noChangeArrowheads="1"/>
          </p:cNvSpPr>
          <p:nvPr/>
        </p:nvSpPr>
        <p:spPr bwMode="auto">
          <a:xfrm>
            <a:off x="4630146" y="4682069"/>
            <a:ext cx="479649" cy="498740"/>
          </a:xfrm>
          <a:prstGeom prst="ellipse">
            <a:avLst/>
          </a:prstGeom>
          <a:solidFill>
            <a:srgbClr val="92D050"/>
          </a:solidFill>
          <a:ln w="12700" algn="ctr">
            <a:solidFill>
              <a:srgbClr val="000000"/>
            </a:solidFill>
            <a:rou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Oval 5"/>
          <p:cNvSpPr>
            <a:spLocks noChangeArrowheads="1"/>
          </p:cNvSpPr>
          <p:nvPr/>
        </p:nvSpPr>
        <p:spPr bwMode="auto">
          <a:xfrm>
            <a:off x="6863760" y="4610630"/>
            <a:ext cx="479648" cy="498741"/>
          </a:xfrm>
          <a:prstGeom prst="ellipse">
            <a:avLst/>
          </a:prstGeom>
          <a:solidFill>
            <a:srgbClr val="92D050"/>
          </a:solidFill>
          <a:ln w="12700" algn="ctr">
            <a:solidFill>
              <a:srgbClr val="000000"/>
            </a:solidFill>
            <a:rou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val 6"/>
          <p:cNvSpPr>
            <a:spLocks noChangeArrowheads="1"/>
          </p:cNvSpPr>
          <p:nvPr/>
        </p:nvSpPr>
        <p:spPr bwMode="auto">
          <a:xfrm>
            <a:off x="3982446" y="5618694"/>
            <a:ext cx="481161" cy="498740"/>
          </a:xfrm>
          <a:prstGeom prst="ellipse">
            <a:avLst/>
          </a:prstGeom>
          <a:solidFill>
            <a:srgbClr val="92D050"/>
          </a:solidFill>
          <a:ln w="12700" algn="ctr">
            <a:solidFill>
              <a:srgbClr val="000000"/>
            </a:solidFill>
            <a:rou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Oval 7"/>
          <p:cNvSpPr>
            <a:spLocks noChangeArrowheads="1"/>
          </p:cNvSpPr>
          <p:nvPr/>
        </p:nvSpPr>
        <p:spPr bwMode="auto">
          <a:xfrm>
            <a:off x="4774610" y="5618694"/>
            <a:ext cx="479648" cy="498740"/>
          </a:xfrm>
          <a:prstGeom prst="ellipse">
            <a:avLst/>
          </a:prstGeom>
          <a:solidFill>
            <a:srgbClr val="92D050"/>
          </a:solidFill>
          <a:ln w="12700" algn="ctr">
            <a:solidFill>
              <a:srgbClr val="000000"/>
            </a:solidFill>
            <a:rou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 8"/>
          <p:cNvSpPr>
            <a:spLocks noChangeArrowheads="1"/>
          </p:cNvSpPr>
          <p:nvPr/>
        </p:nvSpPr>
        <p:spPr bwMode="auto">
          <a:xfrm>
            <a:off x="5566771" y="5618694"/>
            <a:ext cx="481161" cy="498740"/>
          </a:xfrm>
          <a:prstGeom prst="ellipse">
            <a:avLst/>
          </a:prstGeom>
          <a:solidFill>
            <a:srgbClr val="92D050"/>
          </a:solidFill>
          <a:ln w="12700" algn="ctr">
            <a:solidFill>
              <a:srgbClr val="000000"/>
            </a:solidFill>
            <a:rou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Oval 9"/>
          <p:cNvSpPr>
            <a:spLocks noChangeArrowheads="1"/>
          </p:cNvSpPr>
          <p:nvPr/>
        </p:nvSpPr>
        <p:spPr bwMode="auto">
          <a:xfrm>
            <a:off x="6358934" y="5618694"/>
            <a:ext cx="481161" cy="498740"/>
          </a:xfrm>
          <a:prstGeom prst="ellipse">
            <a:avLst/>
          </a:prstGeom>
          <a:solidFill>
            <a:srgbClr val="92D050"/>
          </a:solidFill>
          <a:ln w="12700" algn="ctr">
            <a:solidFill>
              <a:srgbClr val="000000"/>
            </a:solidFill>
            <a:rou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Oval 10"/>
          <p:cNvSpPr>
            <a:spLocks noChangeArrowheads="1"/>
          </p:cNvSpPr>
          <p:nvPr/>
        </p:nvSpPr>
        <p:spPr bwMode="auto">
          <a:xfrm>
            <a:off x="7798796" y="5618694"/>
            <a:ext cx="481161" cy="498740"/>
          </a:xfrm>
          <a:prstGeom prst="ellipse">
            <a:avLst/>
          </a:prstGeom>
          <a:solidFill>
            <a:srgbClr val="92D050"/>
          </a:solidFill>
          <a:ln w="12700" algn="ctr">
            <a:solidFill>
              <a:srgbClr val="000000"/>
            </a:solidFill>
            <a:rou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Oval 11"/>
          <p:cNvSpPr>
            <a:spLocks noChangeArrowheads="1"/>
          </p:cNvSpPr>
          <p:nvPr/>
        </p:nvSpPr>
        <p:spPr bwMode="auto">
          <a:xfrm>
            <a:off x="7079660" y="5618694"/>
            <a:ext cx="479648" cy="498740"/>
          </a:xfrm>
          <a:prstGeom prst="ellipse">
            <a:avLst/>
          </a:prstGeom>
          <a:solidFill>
            <a:srgbClr val="92D050"/>
          </a:solidFill>
          <a:ln w="12700" algn="ctr">
            <a:solidFill>
              <a:srgbClr val="000000"/>
            </a:solidFill>
            <a:rou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Oval 12"/>
          <p:cNvSpPr>
            <a:spLocks noChangeArrowheads="1"/>
          </p:cNvSpPr>
          <p:nvPr/>
        </p:nvSpPr>
        <p:spPr bwMode="auto">
          <a:xfrm>
            <a:off x="5782671" y="3961343"/>
            <a:ext cx="481161" cy="500313"/>
          </a:xfrm>
          <a:prstGeom prst="ellipse">
            <a:avLst/>
          </a:prstGeom>
          <a:solidFill>
            <a:srgbClr val="92D050"/>
          </a:solidFill>
          <a:ln w="12700" algn="ctr">
            <a:solidFill>
              <a:srgbClr val="000000"/>
            </a:solidFill>
            <a:rou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Line 13"/>
          <p:cNvSpPr>
            <a:spLocks noChangeShapeType="1"/>
          </p:cNvSpPr>
          <p:nvPr/>
        </p:nvSpPr>
        <p:spPr bwMode="auto">
          <a:xfrm flipH="1">
            <a:off x="5061945" y="4321705"/>
            <a:ext cx="686941" cy="42951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Line 14"/>
          <p:cNvSpPr>
            <a:spLocks noChangeShapeType="1"/>
          </p:cNvSpPr>
          <p:nvPr/>
        </p:nvSpPr>
        <p:spPr bwMode="auto">
          <a:xfrm flipH="1">
            <a:off x="4271370" y="5042430"/>
            <a:ext cx="341957" cy="571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Line 15"/>
          <p:cNvSpPr>
            <a:spLocks noChangeShapeType="1"/>
          </p:cNvSpPr>
          <p:nvPr/>
        </p:nvSpPr>
        <p:spPr bwMode="auto">
          <a:xfrm>
            <a:off x="4919071" y="5185305"/>
            <a:ext cx="68089" cy="42951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Line 16"/>
          <p:cNvSpPr>
            <a:spLocks noChangeShapeType="1"/>
          </p:cNvSpPr>
          <p:nvPr/>
        </p:nvSpPr>
        <p:spPr bwMode="auto">
          <a:xfrm>
            <a:off x="5134971" y="5042430"/>
            <a:ext cx="617339" cy="571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Line 17"/>
          <p:cNvSpPr>
            <a:spLocks noChangeShapeType="1"/>
          </p:cNvSpPr>
          <p:nvPr/>
        </p:nvSpPr>
        <p:spPr bwMode="auto">
          <a:xfrm>
            <a:off x="6287496" y="4321706"/>
            <a:ext cx="617339" cy="35714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Line 18"/>
          <p:cNvSpPr>
            <a:spLocks noChangeShapeType="1"/>
          </p:cNvSpPr>
          <p:nvPr/>
        </p:nvSpPr>
        <p:spPr bwMode="auto">
          <a:xfrm flipH="1">
            <a:off x="6574834" y="5042430"/>
            <a:ext cx="343470" cy="571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Line 19"/>
          <p:cNvSpPr>
            <a:spLocks noChangeShapeType="1"/>
          </p:cNvSpPr>
          <p:nvPr/>
        </p:nvSpPr>
        <p:spPr bwMode="auto">
          <a:xfrm>
            <a:off x="7151097" y="5113868"/>
            <a:ext cx="136178" cy="5003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Line 20"/>
          <p:cNvSpPr>
            <a:spLocks noChangeShapeType="1"/>
          </p:cNvSpPr>
          <p:nvPr/>
        </p:nvSpPr>
        <p:spPr bwMode="auto">
          <a:xfrm>
            <a:off x="7366996" y="4969405"/>
            <a:ext cx="686941" cy="64348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+mj-ea"/>
              </a:rPr>
              <a:t>数据结构的形式定义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ldLvl="2" build="p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Rectangle 2"/>
          <p:cNvSpPr>
            <a:spLocks noChangeArrowheads="1"/>
          </p:cNvSpPr>
          <p:nvPr/>
        </p:nvSpPr>
        <p:spPr bwMode="auto">
          <a:xfrm>
            <a:off x="641638" y="844148"/>
            <a:ext cx="11143204" cy="22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8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某公司有一名经理，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个部门经理，每个部门各有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名职员。某天组织趣味运动会，大家按身高由高到底排成一列，大家在队伍中的位置关系：</a:t>
            </a:r>
            <a:endParaRPr lang="en-US" altLang="zh-CN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P,R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&gt;…&lt;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Oval 4"/>
          <p:cNvSpPr>
            <a:spLocks noChangeArrowheads="1"/>
          </p:cNvSpPr>
          <p:nvPr/>
        </p:nvSpPr>
        <p:spPr bwMode="auto">
          <a:xfrm>
            <a:off x="2397655" y="4219414"/>
            <a:ext cx="503238" cy="503238"/>
          </a:xfrm>
          <a:prstGeom prst="ellipse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dirty="0"/>
          </a:p>
        </p:txBody>
      </p:sp>
      <p:sp>
        <p:nvSpPr>
          <p:cNvPr id="131" name="Oval 5"/>
          <p:cNvSpPr>
            <a:spLocks noChangeArrowheads="1"/>
          </p:cNvSpPr>
          <p:nvPr/>
        </p:nvSpPr>
        <p:spPr bwMode="auto">
          <a:xfrm>
            <a:off x="6501343" y="4219414"/>
            <a:ext cx="503237" cy="503238"/>
          </a:xfrm>
          <a:prstGeom prst="ellipse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dirty="0"/>
          </a:p>
        </p:txBody>
      </p:sp>
      <p:sp>
        <p:nvSpPr>
          <p:cNvPr id="132" name="Oval 6"/>
          <p:cNvSpPr>
            <a:spLocks noChangeArrowheads="1"/>
          </p:cNvSpPr>
          <p:nvPr/>
        </p:nvSpPr>
        <p:spPr bwMode="auto">
          <a:xfrm>
            <a:off x="4053418" y="4219414"/>
            <a:ext cx="504825" cy="503238"/>
          </a:xfrm>
          <a:prstGeom prst="ellipse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altLang="zh-CN" sz="2000" dirty="0"/>
          </a:p>
        </p:txBody>
      </p:sp>
      <p:sp>
        <p:nvSpPr>
          <p:cNvPr id="133" name="Oval 7"/>
          <p:cNvSpPr>
            <a:spLocks noChangeArrowheads="1"/>
          </p:cNvSpPr>
          <p:nvPr/>
        </p:nvSpPr>
        <p:spPr bwMode="auto">
          <a:xfrm>
            <a:off x="5709180" y="4219414"/>
            <a:ext cx="503238" cy="503238"/>
          </a:xfrm>
          <a:prstGeom prst="ellipse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altLang="zh-CN" sz="2000" dirty="0"/>
          </a:p>
        </p:txBody>
      </p:sp>
      <p:sp>
        <p:nvSpPr>
          <p:cNvPr id="134" name="Oval 8"/>
          <p:cNvSpPr>
            <a:spLocks noChangeArrowheads="1"/>
          </p:cNvSpPr>
          <p:nvPr/>
        </p:nvSpPr>
        <p:spPr bwMode="auto">
          <a:xfrm>
            <a:off x="7293505" y="4219414"/>
            <a:ext cx="504825" cy="503238"/>
          </a:xfrm>
          <a:prstGeom prst="ellipse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altLang="zh-CN" sz="2000" dirty="0"/>
          </a:p>
        </p:txBody>
      </p:sp>
      <p:sp>
        <p:nvSpPr>
          <p:cNvPr id="135" name="Oval 9"/>
          <p:cNvSpPr>
            <a:spLocks noChangeArrowheads="1"/>
          </p:cNvSpPr>
          <p:nvPr/>
        </p:nvSpPr>
        <p:spPr bwMode="auto">
          <a:xfrm>
            <a:off x="4845580" y="4219414"/>
            <a:ext cx="504825" cy="503238"/>
          </a:xfrm>
          <a:prstGeom prst="ellipse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altLang="zh-CN" sz="2000" dirty="0"/>
          </a:p>
        </p:txBody>
      </p:sp>
      <p:sp>
        <p:nvSpPr>
          <p:cNvPr id="136" name="Oval 10"/>
          <p:cNvSpPr>
            <a:spLocks noChangeArrowheads="1"/>
          </p:cNvSpPr>
          <p:nvPr/>
        </p:nvSpPr>
        <p:spPr bwMode="auto">
          <a:xfrm>
            <a:off x="8877830" y="4219414"/>
            <a:ext cx="504825" cy="503238"/>
          </a:xfrm>
          <a:prstGeom prst="ellipse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n-US" altLang="zh-CN" sz="2000" dirty="0"/>
          </a:p>
        </p:txBody>
      </p:sp>
      <p:sp>
        <p:nvSpPr>
          <p:cNvPr id="137" name="Oval 11"/>
          <p:cNvSpPr>
            <a:spLocks noChangeArrowheads="1"/>
          </p:cNvSpPr>
          <p:nvPr/>
        </p:nvSpPr>
        <p:spPr bwMode="auto">
          <a:xfrm>
            <a:off x="8085668" y="4219414"/>
            <a:ext cx="503237" cy="503238"/>
          </a:xfrm>
          <a:prstGeom prst="ellipse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altLang="zh-CN" sz="2000" dirty="0"/>
          </a:p>
        </p:txBody>
      </p:sp>
      <p:sp>
        <p:nvSpPr>
          <p:cNvPr id="138" name="Oval 12"/>
          <p:cNvSpPr>
            <a:spLocks noChangeArrowheads="1"/>
          </p:cNvSpPr>
          <p:nvPr/>
        </p:nvSpPr>
        <p:spPr bwMode="auto">
          <a:xfrm>
            <a:off x="3189818" y="4219414"/>
            <a:ext cx="504825" cy="504825"/>
          </a:xfrm>
          <a:prstGeom prst="ellipse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2000" dirty="0"/>
          </a:p>
        </p:txBody>
      </p:sp>
      <p:sp>
        <p:nvSpPr>
          <p:cNvPr id="139" name="Line 13"/>
          <p:cNvSpPr>
            <a:spLocks noChangeShapeType="1"/>
          </p:cNvSpPr>
          <p:nvPr/>
        </p:nvSpPr>
        <p:spPr bwMode="auto">
          <a:xfrm>
            <a:off x="2902480" y="4435314"/>
            <a:ext cx="287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40" name="Line 14"/>
          <p:cNvSpPr>
            <a:spLocks noChangeShapeType="1"/>
          </p:cNvSpPr>
          <p:nvPr/>
        </p:nvSpPr>
        <p:spPr bwMode="auto">
          <a:xfrm>
            <a:off x="3694643" y="4435314"/>
            <a:ext cx="358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41" name="Line 15"/>
          <p:cNvSpPr>
            <a:spLocks noChangeShapeType="1"/>
          </p:cNvSpPr>
          <p:nvPr/>
        </p:nvSpPr>
        <p:spPr bwMode="auto">
          <a:xfrm>
            <a:off x="4558243" y="4435314"/>
            <a:ext cx="287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42" name="Line 16"/>
          <p:cNvSpPr>
            <a:spLocks noChangeShapeType="1"/>
          </p:cNvSpPr>
          <p:nvPr/>
        </p:nvSpPr>
        <p:spPr bwMode="auto">
          <a:xfrm>
            <a:off x="5350405" y="4435314"/>
            <a:ext cx="358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43" name="Line 17"/>
          <p:cNvSpPr>
            <a:spLocks noChangeShapeType="1"/>
          </p:cNvSpPr>
          <p:nvPr/>
        </p:nvSpPr>
        <p:spPr bwMode="auto">
          <a:xfrm>
            <a:off x="6214005" y="4435314"/>
            <a:ext cx="287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44" name="Line 18"/>
          <p:cNvSpPr>
            <a:spLocks noChangeShapeType="1"/>
          </p:cNvSpPr>
          <p:nvPr/>
        </p:nvSpPr>
        <p:spPr bwMode="auto">
          <a:xfrm>
            <a:off x="7006168" y="4435314"/>
            <a:ext cx="287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45" name="Line 19"/>
          <p:cNvSpPr>
            <a:spLocks noChangeShapeType="1"/>
          </p:cNvSpPr>
          <p:nvPr/>
        </p:nvSpPr>
        <p:spPr bwMode="auto">
          <a:xfrm>
            <a:off x="7798330" y="4435314"/>
            <a:ext cx="287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46" name="Line 20"/>
          <p:cNvSpPr>
            <a:spLocks noChangeShapeType="1"/>
          </p:cNvSpPr>
          <p:nvPr/>
        </p:nvSpPr>
        <p:spPr bwMode="auto">
          <a:xfrm>
            <a:off x="8590493" y="4435314"/>
            <a:ext cx="287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47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+mj-ea"/>
              </a:rPr>
              <a:t>数据结构的形式定义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ldLvl="2" build="p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+mj-ea"/>
              </a:rPr>
              <a:t>数据结构的形式定义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545515" y="820572"/>
            <a:ext cx="11334861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8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某公司有一名经理，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个部门经理，每个部门各有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名职员。研究人员之间的好朋友关系：人员之间的友好关系</a:t>
            </a:r>
            <a:endParaRPr lang="zh-CN" altLang="en-US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P,R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)…(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4547393" y="3941083"/>
            <a:ext cx="503238" cy="503238"/>
          </a:xfrm>
          <a:prstGeom prst="ellipse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dirty="0"/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6925468" y="4447496"/>
            <a:ext cx="503238" cy="503237"/>
          </a:xfrm>
          <a:prstGeom prst="ellipse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dirty="0"/>
          </a:p>
        </p:txBody>
      </p:sp>
      <p:sp>
        <p:nvSpPr>
          <p:cNvPr id="133" name="Oval 6"/>
          <p:cNvSpPr>
            <a:spLocks noChangeArrowheads="1"/>
          </p:cNvSpPr>
          <p:nvPr/>
        </p:nvSpPr>
        <p:spPr bwMode="auto">
          <a:xfrm>
            <a:off x="4691856" y="4517346"/>
            <a:ext cx="504825" cy="503237"/>
          </a:xfrm>
          <a:prstGeom prst="ellipse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altLang="zh-CN" sz="2000" dirty="0"/>
          </a:p>
        </p:txBody>
      </p:sp>
      <p:sp>
        <p:nvSpPr>
          <p:cNvPr id="134" name="Oval 7"/>
          <p:cNvSpPr>
            <a:spLocks noChangeArrowheads="1"/>
          </p:cNvSpPr>
          <p:nvPr/>
        </p:nvSpPr>
        <p:spPr bwMode="auto">
          <a:xfrm>
            <a:off x="4836318" y="5455558"/>
            <a:ext cx="503238" cy="503238"/>
          </a:xfrm>
          <a:prstGeom prst="ellipse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altLang="zh-CN" sz="2000" dirty="0"/>
          </a:p>
        </p:txBody>
      </p:sp>
      <p:sp>
        <p:nvSpPr>
          <p:cNvPr id="135" name="Oval 8"/>
          <p:cNvSpPr>
            <a:spLocks noChangeArrowheads="1"/>
          </p:cNvSpPr>
          <p:nvPr/>
        </p:nvSpPr>
        <p:spPr bwMode="auto">
          <a:xfrm>
            <a:off x="5628481" y="5455558"/>
            <a:ext cx="504825" cy="503238"/>
          </a:xfrm>
          <a:prstGeom prst="ellipse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altLang="zh-CN" sz="2000" dirty="0"/>
          </a:p>
        </p:txBody>
      </p:sp>
      <p:sp>
        <p:nvSpPr>
          <p:cNvPr id="136" name="Oval 9"/>
          <p:cNvSpPr>
            <a:spLocks noChangeArrowheads="1"/>
          </p:cNvSpPr>
          <p:nvPr/>
        </p:nvSpPr>
        <p:spPr bwMode="auto">
          <a:xfrm>
            <a:off x="6420643" y="5455558"/>
            <a:ext cx="504825" cy="503238"/>
          </a:xfrm>
          <a:prstGeom prst="ellipse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altLang="zh-CN" sz="2000" dirty="0"/>
          </a:p>
        </p:txBody>
      </p:sp>
      <p:sp>
        <p:nvSpPr>
          <p:cNvPr id="137" name="Oval 10"/>
          <p:cNvSpPr>
            <a:spLocks noChangeArrowheads="1"/>
          </p:cNvSpPr>
          <p:nvPr/>
        </p:nvSpPr>
        <p:spPr bwMode="auto">
          <a:xfrm>
            <a:off x="7427118" y="3798208"/>
            <a:ext cx="504825" cy="503238"/>
          </a:xfrm>
          <a:prstGeom prst="ellipse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n-US" altLang="zh-CN" sz="2000" dirty="0"/>
          </a:p>
        </p:txBody>
      </p:sp>
      <p:sp>
        <p:nvSpPr>
          <p:cNvPr id="138" name="Oval 11"/>
          <p:cNvSpPr>
            <a:spLocks noChangeArrowheads="1"/>
          </p:cNvSpPr>
          <p:nvPr/>
        </p:nvSpPr>
        <p:spPr bwMode="auto">
          <a:xfrm>
            <a:off x="7500143" y="5309508"/>
            <a:ext cx="503238" cy="503238"/>
          </a:xfrm>
          <a:prstGeom prst="ellipse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altLang="zh-CN" sz="2000" dirty="0"/>
          </a:p>
        </p:txBody>
      </p:sp>
      <p:sp>
        <p:nvSpPr>
          <p:cNvPr id="139" name="Oval 12"/>
          <p:cNvSpPr>
            <a:spLocks noChangeArrowheads="1"/>
          </p:cNvSpPr>
          <p:nvPr/>
        </p:nvSpPr>
        <p:spPr bwMode="auto">
          <a:xfrm>
            <a:off x="5844381" y="3798208"/>
            <a:ext cx="504825" cy="504825"/>
          </a:xfrm>
          <a:prstGeom prst="ellipse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2000" dirty="0"/>
          </a:p>
        </p:txBody>
      </p:sp>
      <p:sp>
        <p:nvSpPr>
          <p:cNvPr id="140" name="Line 13"/>
          <p:cNvSpPr>
            <a:spLocks noChangeShapeType="1"/>
          </p:cNvSpPr>
          <p:nvPr/>
        </p:nvSpPr>
        <p:spPr bwMode="auto">
          <a:xfrm flipH="1">
            <a:off x="5052218" y="4085546"/>
            <a:ext cx="79216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41" name="Line 14"/>
          <p:cNvSpPr>
            <a:spLocks noChangeShapeType="1"/>
          </p:cNvSpPr>
          <p:nvPr/>
        </p:nvSpPr>
        <p:spPr bwMode="auto">
          <a:xfrm>
            <a:off x="4980781" y="5022171"/>
            <a:ext cx="71437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42" name="Line 15"/>
          <p:cNvSpPr>
            <a:spLocks noChangeShapeType="1"/>
          </p:cNvSpPr>
          <p:nvPr/>
        </p:nvSpPr>
        <p:spPr bwMode="auto">
          <a:xfrm>
            <a:off x="5196681" y="4879296"/>
            <a:ext cx="647700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43" name="Line 16"/>
          <p:cNvSpPr>
            <a:spLocks noChangeShapeType="1"/>
          </p:cNvSpPr>
          <p:nvPr/>
        </p:nvSpPr>
        <p:spPr bwMode="auto">
          <a:xfrm>
            <a:off x="6349206" y="4158571"/>
            <a:ext cx="647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44" name="Line 17"/>
          <p:cNvSpPr>
            <a:spLocks noChangeShapeType="1"/>
          </p:cNvSpPr>
          <p:nvPr/>
        </p:nvSpPr>
        <p:spPr bwMode="auto">
          <a:xfrm flipH="1">
            <a:off x="6781006" y="4950733"/>
            <a:ext cx="287337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45" name="Line 18"/>
          <p:cNvSpPr>
            <a:spLocks noChangeShapeType="1"/>
          </p:cNvSpPr>
          <p:nvPr/>
        </p:nvSpPr>
        <p:spPr bwMode="auto">
          <a:xfrm flipV="1">
            <a:off x="7355681" y="4230008"/>
            <a:ext cx="144462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46" name="Line 19"/>
          <p:cNvSpPr>
            <a:spLocks noChangeShapeType="1"/>
          </p:cNvSpPr>
          <p:nvPr/>
        </p:nvSpPr>
        <p:spPr bwMode="auto">
          <a:xfrm>
            <a:off x="5052218" y="4303033"/>
            <a:ext cx="1871663" cy="430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47" name="Line 20"/>
          <p:cNvSpPr>
            <a:spLocks noChangeShapeType="1"/>
          </p:cNvSpPr>
          <p:nvPr/>
        </p:nvSpPr>
        <p:spPr bwMode="auto">
          <a:xfrm flipV="1">
            <a:off x="5268118" y="4806271"/>
            <a:ext cx="1655763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48" name="Line 21"/>
          <p:cNvSpPr>
            <a:spLocks noChangeShapeType="1"/>
          </p:cNvSpPr>
          <p:nvPr/>
        </p:nvSpPr>
        <p:spPr bwMode="auto">
          <a:xfrm>
            <a:off x="7285831" y="4950733"/>
            <a:ext cx="287337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49" name="Line 22"/>
          <p:cNvSpPr>
            <a:spLocks noChangeShapeType="1"/>
          </p:cNvSpPr>
          <p:nvPr/>
        </p:nvSpPr>
        <p:spPr bwMode="auto">
          <a:xfrm>
            <a:off x="6203156" y="4301446"/>
            <a:ext cx="288925" cy="1223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2" build="p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5" grpId="1" animBg="1"/>
      <p:bldP spid="146" grpId="0" animBg="1"/>
      <p:bldP spid="147" grpId="0" animBg="1"/>
      <p:bldP spid="148" grpId="0" animBg="1"/>
      <p:bldP spid="1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+mj-ea"/>
              </a:rPr>
              <a:t>数据的物理结构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9" name="Rectangle 3"/>
          <p:cNvSpPr txBox="1">
            <a:spLocks noChangeArrowheads="1"/>
          </p:cNvSpPr>
          <p:nvPr/>
        </p:nvSpPr>
        <p:spPr>
          <a:xfrm>
            <a:off x="451021" y="859725"/>
            <a:ext cx="5310107" cy="1871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数据的物理（存储）结构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5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逻辑结构在存储器中的映象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05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数据元素的存储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05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关系的存储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Rectangle 2"/>
          <p:cNvSpPr txBox="1">
            <a:spLocks noChangeArrowheads="1"/>
          </p:cNvSpPr>
          <p:nvPr/>
        </p:nvSpPr>
        <p:spPr>
          <a:xfrm>
            <a:off x="451021" y="3166325"/>
            <a:ext cx="5071619" cy="576263"/>
          </a:xfrm>
          <a:prstGeom prst="rect">
            <a:avLst/>
          </a:prstGeom>
          <a:solidFill>
            <a:srgbClr val="0080B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数据元素的表示方式 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Rectangle 3"/>
          <p:cNvSpPr txBox="1">
            <a:spLocks noChangeArrowheads="1"/>
          </p:cNvSpPr>
          <p:nvPr/>
        </p:nvSpPr>
        <p:spPr>
          <a:xfrm>
            <a:off x="353366" y="4014927"/>
            <a:ext cx="5071619" cy="13294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用二进制位串表示数据元素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2400" b="1" dirty="0">
                <a:solidFill>
                  <a:srgbClr val="0080B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(321)</a:t>
            </a:r>
            <a:r>
              <a:rPr lang="en-US" altLang="zh-CN" sz="2400" b="1" baseline="-30000" dirty="0">
                <a:solidFill>
                  <a:srgbClr val="0080B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400" b="1" dirty="0">
                <a:solidFill>
                  <a:srgbClr val="0080B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(501)</a:t>
            </a:r>
            <a:r>
              <a:rPr lang="en-US" altLang="zh-CN" sz="2400" b="1" baseline="-30000" dirty="0">
                <a:solidFill>
                  <a:srgbClr val="0080B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2400" b="1" dirty="0">
                <a:solidFill>
                  <a:srgbClr val="0080B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(101000001)</a:t>
            </a:r>
            <a:r>
              <a:rPr lang="en-US" altLang="zh-CN" sz="2400" b="1" baseline="-30000" dirty="0">
                <a:solidFill>
                  <a:srgbClr val="0080B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400" b="1" baseline="-30000" dirty="0">
              <a:solidFill>
                <a:srgbClr val="0080B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2400" b="1" dirty="0">
                <a:solidFill>
                  <a:srgbClr val="0080B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(101)</a:t>
            </a:r>
            <a:r>
              <a:rPr lang="en-US" altLang="zh-CN" sz="2400" b="1" baseline="-30000" dirty="0">
                <a:solidFill>
                  <a:srgbClr val="0080B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2400" b="1" dirty="0">
                <a:solidFill>
                  <a:srgbClr val="0080B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(001000001)</a:t>
            </a:r>
            <a:r>
              <a:rPr lang="en-US" altLang="zh-CN" sz="2400" b="1" baseline="-30000" dirty="0">
                <a:solidFill>
                  <a:srgbClr val="0080B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400" dirty="0">
              <a:solidFill>
                <a:srgbClr val="0080B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Rectangle 5"/>
          <p:cNvSpPr>
            <a:spLocks noChangeArrowheads="1"/>
          </p:cNvSpPr>
          <p:nvPr/>
        </p:nvSpPr>
        <p:spPr bwMode="auto">
          <a:xfrm>
            <a:off x="6148307" y="3917273"/>
            <a:ext cx="5592671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顺序存储结构</a:t>
            </a:r>
            <a:endParaRPr lang="zh-CN" altLang="en-US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用元素间存储的相对位置表示关系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链式存储结构</a:t>
            </a:r>
            <a:endParaRPr lang="zh-CN" altLang="en-US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用存储元素的指针表示关系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3" name="Rectangle 2"/>
          <p:cNvSpPr txBox="1">
            <a:spLocks noChangeArrowheads="1"/>
          </p:cNvSpPr>
          <p:nvPr/>
        </p:nvSpPr>
        <p:spPr bwMode="auto">
          <a:xfrm>
            <a:off x="6148307" y="3166325"/>
            <a:ext cx="5592671" cy="576263"/>
          </a:xfrm>
          <a:prstGeom prst="rect">
            <a:avLst/>
          </a:prstGeom>
          <a:solidFill>
            <a:srgbClr val="0080B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1" dirty="0">
                <a:ea typeface="宋体" panose="02010600030101010101" pitchFamily="2" charset="-122"/>
              </a:rPr>
              <a:t>关系的表示方式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2" build="p"/>
      <p:bldP spid="131" grpId="0" bldLvl="2" build="p"/>
      <p:bldP spid="132" grpId="0" bldLvl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数据结构主讲教师：何波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hebo@cqut.edu.cn</a:t>
            </a:r>
            <a:endParaRPr lang="zh-CN" altLang="en-US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数据结构课程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QQ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群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383357575</a:t>
            </a:r>
            <a:endParaRPr lang="en-US" altLang="zh-CN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练习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Rectangle 3"/>
          <p:cNvSpPr txBox="1">
            <a:spLocks noChangeArrowheads="1"/>
          </p:cNvSpPr>
          <p:nvPr/>
        </p:nvSpPr>
        <p:spPr>
          <a:xfrm>
            <a:off x="553380" y="1056136"/>
            <a:ext cx="11361116" cy="28948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数据的物理结构包括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的表示和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____________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的表示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对于给定的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个元素，可以构造出的逻辑结构有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_________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_________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_________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四种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数据的逻辑结构是指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defRPr/>
            </a:pPr>
            <a:r>
              <a:rPr lang="zh-CN" altLang="en-US" sz="2800" b="1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是数据处理的最小单位？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数据的逻辑结构是指数据的各数据项之间的逻辑关系？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_________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2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练习</a:t>
            </a:r>
            <a:endParaRPr lang="zh-CN" altLang="en-US" sz="2800" b="1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Rectangle 3"/>
          <p:cNvSpPr txBox="1">
            <a:spLocks noChangeArrowheads="1"/>
          </p:cNvSpPr>
          <p:nvPr/>
        </p:nvSpPr>
        <p:spPr>
          <a:xfrm>
            <a:off x="451021" y="1158494"/>
            <a:ext cx="11243673" cy="25741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数据的物理结构包括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（数据元素）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的表示和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（数据元素之间关系）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的表示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对于给定的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个元素，可以构造出的逻辑结构有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（集合），（线性结构），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（树形结构），（图形结构或网状结构）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四种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数据的逻辑结构是指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（数据的组织形式）</a:t>
            </a:r>
            <a:endParaRPr lang="en-US" altLang="zh-CN" sz="28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记录是数据处理的最小单位？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（错）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数据的逻辑结构是指数据的各数据项之间的逻辑关系？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（错）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2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+mj-ea"/>
              </a:rPr>
              <a:t>本节小结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33973" y="4654493"/>
            <a:ext cx="5862110" cy="177360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dash"/>
            <a:miter lim="800000"/>
            <a:tailEnd type="none" w="med" len="lg"/>
          </a:ln>
          <a:effectLst/>
        </p:spPr>
        <p:txBody>
          <a:bodyPr wrap="square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课外任务</a:t>
            </a:r>
            <a:endParaRPr lang="en-US" altLang="zh-CN" sz="24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endParaRPr lang="en-US" altLang="zh-CN" sz="5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135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阅读相关资料：请在线编辑，写写读后感</a:t>
            </a:r>
            <a:endParaRPr lang="en-US" altLang="zh-CN" sz="2135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135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</a:t>
            </a:r>
            <a:r>
              <a:rPr lang="en-US" altLang="zh-CN" sz="2135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135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学习指导书</a:t>
            </a:r>
            <a:r>
              <a:rPr lang="en-US" altLang="zh-CN" sz="2135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135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相关章节练习题</a:t>
            </a:r>
            <a:endParaRPr lang="en-US" altLang="zh-CN" sz="2135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135" b="1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按期参加</a:t>
            </a:r>
            <a:r>
              <a:rPr lang="en-US" altLang="zh-CN" sz="2135" b="1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ODAY</a:t>
            </a:r>
            <a:r>
              <a:rPr lang="zh-CN" altLang="en-US" sz="2135" b="1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活动， </a:t>
            </a:r>
            <a:r>
              <a:rPr lang="en-US" altLang="zh-CN" sz="2135" b="1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PTA</a:t>
            </a:r>
            <a:r>
              <a:rPr lang="zh-CN" altLang="en-US" sz="2135" b="1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刷题</a:t>
            </a:r>
            <a:endParaRPr lang="en-US" altLang="zh-CN" sz="2135" b="1" u="sng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251655" y="4661280"/>
            <a:ext cx="5602802" cy="189865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dash"/>
            <a:miter lim="800000"/>
            <a:tailEnd type="none" w="med" len="lg"/>
          </a:ln>
          <a:effectLst/>
        </p:spPr>
        <p:txBody>
          <a:bodyPr wrap="square">
            <a:noAutofit/>
          </a:bodyPr>
          <a:lstStyle/>
          <a:p>
            <a:pPr eaLnBrk="1" hangingPunct="1">
              <a:lnSpc>
                <a:spcPct val="105000"/>
              </a:lnSpc>
              <a:defRPr/>
            </a:pPr>
            <a:r>
              <a:rPr lang="zh-CN" alt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小结：</a:t>
            </a:r>
            <a:endParaRPr lang="en-US" altLang="zh-CN" sz="24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5000"/>
              </a:lnSpc>
              <a:buFont typeface="Arial" panose="020B0604020202020204" pitchFamily="34" charset="0"/>
              <a:buChar char="•"/>
              <a:defRPr/>
            </a:pPr>
            <a:endParaRPr lang="en-US" altLang="zh-CN" sz="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5000"/>
              </a:lnSpc>
              <a:defRPr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理解相关概念、术语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0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数据，数据元素，数据项，数据结构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0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逻辑结构，物理结构，运算，数据类型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5000"/>
              </a:lnSpc>
              <a:defRPr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能够：</a:t>
            </a:r>
            <a:r>
              <a:rPr lang="zh-CN" altLang="en-US" sz="20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准确掌握、准确判断、合理回应相关问题</a:t>
            </a:r>
            <a:endParaRPr lang="en-US" altLang="zh-CN" sz="2000" b="1" dirty="0">
              <a:ln>
                <a:solidFill>
                  <a:srgbClr val="000000"/>
                </a:solidFill>
              </a:ln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33973" y="775424"/>
            <a:ext cx="9997381" cy="364811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zh-CN" alt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讨论一下</a:t>
            </a:r>
            <a:endParaRPr lang="en-US" altLang="zh-CN" sz="24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5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在过去的课程中，我没有学过数据结构，为什么仍然可以写程序？</a:t>
            </a:r>
            <a:endParaRPr lang="en-US" altLang="zh-CN" sz="1500" b="1" dirty="0">
              <a:ln>
                <a:solidFill>
                  <a:srgbClr val="000000"/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5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Fred Brooks</a:t>
            </a:r>
            <a:r>
              <a:rPr lang="zh-CN" altLang="en-US" sz="15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5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1999</a:t>
            </a:r>
            <a:r>
              <a:rPr lang="zh-CN" altLang="en-US" sz="15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年图灵奖得主）在</a:t>
            </a:r>
            <a:r>
              <a:rPr lang="en-US" altLang="zh-CN" sz="15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15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人月神话</a:t>
            </a:r>
            <a:r>
              <a:rPr lang="en-US" altLang="zh-CN" sz="15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15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中提到：</a:t>
            </a:r>
            <a:endParaRPr lang="en-US" altLang="zh-CN" sz="15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5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程序员在节省空间方面无计可施时，将自己从代码中解脱出来，退回起点并集中心力研究数据，常常能有奇效。</a:t>
            </a:r>
            <a:r>
              <a:rPr lang="en-US" altLang="zh-CN" sz="15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15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（数据的）表示形式是程序设计的根本</a:t>
            </a:r>
            <a:endParaRPr lang="en-US" altLang="zh-CN" sz="15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500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”人月”指一个人在一个月内能完成的工作量。如某项目预估需</a:t>
            </a:r>
            <a:r>
              <a:rPr lang="en-US" altLang="zh-CN" sz="1500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1500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个人月，那么派</a:t>
            </a:r>
            <a:r>
              <a:rPr lang="en-US" altLang="zh-CN" sz="1500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500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个人处理这个项目，理论上需</a:t>
            </a:r>
            <a:r>
              <a:rPr lang="en-US" altLang="zh-CN" sz="1500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500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个月，派</a:t>
            </a:r>
            <a:r>
              <a:rPr lang="en-US" altLang="zh-CN" sz="1500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500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个人则只需</a:t>
            </a:r>
            <a:r>
              <a:rPr lang="en-US" altLang="zh-CN" sz="1500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500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月。但布鲁克斯认为这种换算机制在软件业行不通，是一个神话。因为软件项目是交互关系复杂的工作，需大量的沟通成本，人力增加会使沟通成本急剧上升，反而无法缩短工期。本质上，软件项目的人力与工期无法互换，当项目进度落后时，光靠增加人力到该项目中，并不会加快进度，反而可能使进度更加延后。</a:t>
            </a:r>
            <a:endParaRPr lang="en-US" altLang="zh-CN" sz="1500" dirty="0">
              <a:ln>
                <a:solidFill>
                  <a:srgbClr val="000000"/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5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在动手编写代码之前，优秀的程序员会彻底理解输入、输出和中间数据结构，并围绕这些结构创建程序</a:t>
            </a:r>
            <a:r>
              <a:rPr lang="en-US" altLang="zh-CN" sz="15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—《</a:t>
            </a:r>
            <a:r>
              <a:rPr lang="zh-CN" altLang="en-US" sz="15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编程珠玑</a:t>
            </a:r>
            <a:r>
              <a:rPr lang="en-US" altLang="zh-CN" sz="15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1500" b="1" dirty="0">
              <a:ln>
                <a:solidFill>
                  <a:srgbClr val="000000"/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5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数据决定程序结构（</a:t>
            </a:r>
            <a:r>
              <a:rPr lang="en-US" altLang="zh-CN" sz="15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Structures Programs</a:t>
            </a:r>
            <a:r>
              <a:rPr lang="zh-CN" altLang="en-US" sz="15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5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—《</a:t>
            </a:r>
            <a:r>
              <a:rPr lang="zh-CN" altLang="en-US" sz="15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编程珠玑</a:t>
            </a:r>
            <a:r>
              <a:rPr lang="en-US" altLang="zh-CN" sz="15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1500" b="1" dirty="0">
              <a:ln>
                <a:solidFill>
                  <a:srgbClr val="000000"/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3974" y="4689859"/>
            <a:ext cx="5862110" cy="3933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课外任务</a:t>
            </a:r>
            <a:endParaRPr lang="en-US" altLang="zh-CN" sz="2400" b="1" dirty="0">
              <a:solidFill>
                <a:schemeClr val="tx2">
                  <a:lumMod val="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51655" y="4708278"/>
            <a:ext cx="5602802" cy="3933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小结</a:t>
            </a:r>
            <a:endParaRPr lang="en-US" altLang="zh-CN" sz="2400" b="1" dirty="0">
              <a:solidFill>
                <a:schemeClr val="tx2">
                  <a:lumMod val="50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485" y="298067"/>
            <a:ext cx="1592659" cy="205408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人月神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917" y="2399149"/>
            <a:ext cx="1596227" cy="215786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692285" y="4753364"/>
            <a:ext cx="5403715" cy="727014"/>
          </a:xfrm>
        </p:spPr>
        <p:txBody>
          <a:bodyPr/>
          <a:lstStyle/>
          <a:p>
            <a:pPr algn="l"/>
            <a:r>
              <a:rPr lang="zh-CN" altLang="en-US" dirty="0"/>
              <a:t>            算法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/>
          </p:nvPr>
        </p:nvSpPr>
        <p:spPr>
          <a:xfrm>
            <a:off x="687461" y="4753364"/>
            <a:ext cx="1306571" cy="723868"/>
          </a:xfrm>
        </p:spPr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8" name="文本占位符 24"/>
          <p:cNvSpPr>
            <a:spLocks noGrp="1"/>
          </p:cNvSpPr>
          <p:nvPr>
            <p:ph type="body" sz="quarter" idx="16"/>
          </p:nvPr>
        </p:nvSpPr>
        <p:spPr>
          <a:xfrm>
            <a:off x="6851048" y="4323283"/>
            <a:ext cx="4942889" cy="1986383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算法的概念及特性</a:t>
            </a:r>
            <a:endParaRPr kumimoji="1"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算法设计的原则</a:t>
            </a:r>
            <a:endParaRPr kumimoji="1"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算法的时间复杂度</a:t>
            </a:r>
            <a:endParaRPr kumimoji="1"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算法的空间复杂度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5623841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算法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Text Box 7"/>
          <p:cNvSpPr txBox="1">
            <a:spLocks noChangeArrowheads="1"/>
          </p:cNvSpPr>
          <p:nvPr/>
        </p:nvSpPr>
        <p:spPr bwMode="auto">
          <a:xfrm>
            <a:off x="283533" y="697379"/>
            <a:ext cx="5623841" cy="3715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(Algorithm)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特定问题求解步骤</a:t>
            </a:r>
            <a:r>
              <a:rPr kumimoji="1"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的一种描述</a:t>
            </a:r>
            <a:endParaRPr kumimoji="1" lang="zh-CN" altLang="en-US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是指令的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有限序列</a:t>
            </a:r>
            <a:endParaRPr kumimoji="1"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算法的特性</a:t>
            </a:r>
            <a:endParaRPr kumimoji="1" lang="zh-CN" altLang="en-US" sz="24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有穷性，确定性，可行性，输入，输出</a:t>
            </a:r>
            <a:endParaRPr kumimoji="1" lang="en-US" altLang="zh-CN" sz="24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kumimoji="1"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描述算法的常用方法</a:t>
            </a:r>
            <a:endParaRPr kumimoji="1" lang="zh-CN" altLang="en-US" sz="24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kumimoji="1"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自然语言，类程序设计语言，流程图（</a:t>
            </a:r>
            <a:r>
              <a:rPr kumimoji="1"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Flowchart</a:t>
            </a:r>
            <a:r>
              <a:rPr kumimoji="1"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），程序设计语言</a:t>
            </a:r>
            <a:endParaRPr kumimoji="1" lang="zh-CN" altLang="en-US" sz="24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9" name="Rectangle 3"/>
          <p:cNvSpPr txBox="1">
            <a:spLocks noChangeArrowheads="1"/>
          </p:cNvSpPr>
          <p:nvPr/>
        </p:nvSpPr>
        <p:spPr>
          <a:xfrm>
            <a:off x="5907374" y="249748"/>
            <a:ext cx="6001091" cy="4035649"/>
          </a:xfrm>
          <a:prstGeom prst="rect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kumimoji="1" lang="zh-CN" altLang="en-US" sz="22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程序和算法</a:t>
            </a:r>
            <a:endParaRPr kumimoji="1" lang="en-US" altLang="zh-CN" sz="22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kumimoji="1" lang="zh-CN" altLang="en-US" sz="22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有穷性</a:t>
            </a:r>
            <a:endParaRPr kumimoji="1" lang="zh-CN" altLang="en-US" sz="22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defRPr/>
            </a:pPr>
            <a:r>
              <a:rPr kumimoji="1" lang="zh-CN" altLang="en-US" sz="2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算法在执行有限指令后一定要终止，且必须在有限时间内完成</a:t>
            </a:r>
            <a:endParaRPr kumimoji="1" lang="zh-CN" altLang="en-US" sz="2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defRPr/>
            </a:pPr>
            <a:r>
              <a:rPr kumimoji="1" lang="zh-CN" altLang="en-US" sz="2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程序不一定满足有穷性</a:t>
            </a:r>
            <a:r>
              <a:rPr kumimoji="1" lang="zh-CN" altLang="en-US" sz="2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，如操作系统</a:t>
            </a:r>
            <a:endParaRPr kumimoji="1" lang="zh-CN" altLang="en-US" sz="2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kumimoji="1" lang="zh-CN" altLang="en-US" sz="22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可执行性</a:t>
            </a:r>
            <a:endParaRPr kumimoji="1" lang="zh-CN" altLang="en-US" sz="22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defRPr/>
            </a:pPr>
            <a:r>
              <a:rPr kumimoji="1" lang="zh-CN" altLang="en-US" sz="2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程序的指令必须是计算机可执行的，算法指令无此限制</a:t>
            </a:r>
            <a:endParaRPr kumimoji="1" lang="zh-CN" altLang="en-US" sz="2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defRPr/>
            </a:pPr>
            <a:r>
              <a:rPr kumimoji="1" lang="zh-CN" altLang="en-US" sz="2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如用机器可执行的语言写算法，算法就是程序</a:t>
            </a:r>
            <a:endParaRPr lang="zh-CN" altLang="en-US" sz="2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0622" y="4401269"/>
            <a:ext cx="1161784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b="1" i="0" dirty="0">
                <a:ln>
                  <a:solidFill>
                    <a:sysClr val="windowText" lastClr="000000"/>
                  </a:solidFill>
                </a:ln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“算法” 的中文名出自</a:t>
            </a:r>
            <a:r>
              <a:rPr lang="en-US" altLang="zh-CN" sz="1600" b="1" i="0" dirty="0">
                <a:ln>
                  <a:solidFill>
                    <a:sysClr val="windowText" lastClr="000000"/>
                  </a:solidFill>
                </a:ln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1600" b="1" i="0" dirty="0">
                <a:ln>
                  <a:solidFill>
                    <a:sysClr val="windowText" lastClr="000000"/>
                  </a:solidFill>
                </a:ln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周髀算经</a:t>
            </a:r>
            <a:r>
              <a:rPr lang="en-US" altLang="zh-CN" sz="1600" b="1" i="0" dirty="0">
                <a:ln>
                  <a:solidFill>
                    <a:sysClr val="windowText" lastClr="000000"/>
                  </a:solidFill>
                </a:ln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1600" b="1" dirty="0">
                <a:ln>
                  <a:solidFill>
                    <a:sysClr val="windowText" lastClr="000000"/>
                  </a:solidFill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：“勾广三，股修四，径隅五”</a:t>
            </a:r>
            <a:endParaRPr lang="en-US" altLang="zh-CN" sz="1600" b="1" dirty="0">
              <a:ln>
                <a:solidFill>
                  <a:sysClr val="windowText" lastClr="000000"/>
                </a:solidFill>
              </a:ln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英文名称</a:t>
            </a:r>
            <a:r>
              <a:rPr lang="en-US" altLang="zh-CN" sz="16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Algorithm </a:t>
            </a:r>
            <a:r>
              <a:rPr lang="zh-CN" altLang="en-US" sz="16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来自</a:t>
            </a:r>
            <a:r>
              <a:rPr lang="en-US" altLang="zh-CN" sz="16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16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世纪波斯数学家</a:t>
            </a:r>
            <a:r>
              <a:rPr lang="en-US" altLang="zh-CN" sz="16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al-Khwarizmi</a:t>
            </a:r>
            <a:r>
              <a:rPr lang="zh-CN" altLang="en-US" sz="16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，其在数学上提出了算法概念。</a:t>
            </a:r>
            <a:endParaRPr lang="en-US" altLang="zh-CN" sz="1600" b="0" i="0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b="1" i="0" dirty="0">
                <a:ln>
                  <a:solidFill>
                    <a:sysClr val="windowText" lastClr="000000"/>
                  </a:solidFill>
                </a:ln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“算法”原为</a:t>
            </a:r>
            <a:r>
              <a:rPr lang="en-US" altLang="zh-CN" sz="1600" b="1" i="0" dirty="0">
                <a:ln>
                  <a:solidFill>
                    <a:sysClr val="windowText" lastClr="000000"/>
                  </a:solidFill>
                </a:ln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algorism</a:t>
            </a:r>
            <a:r>
              <a:rPr lang="zh-CN" altLang="en-US" sz="1600" b="1" i="0" dirty="0">
                <a:ln>
                  <a:solidFill>
                    <a:sysClr val="windowText" lastClr="000000"/>
                  </a:solidFill>
                </a:ln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，意思是阿拉伯数字的运算法则，</a:t>
            </a:r>
            <a:r>
              <a:rPr lang="en-US" altLang="zh-CN" sz="1600" b="1" i="0" dirty="0">
                <a:ln>
                  <a:solidFill>
                    <a:sysClr val="windowText" lastClr="000000"/>
                  </a:solidFill>
                </a:ln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1600" b="1" i="0" dirty="0">
                <a:ln>
                  <a:solidFill>
                    <a:sysClr val="windowText" lastClr="000000"/>
                  </a:solidFill>
                </a:ln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世纪演变为</a:t>
            </a:r>
            <a:r>
              <a:rPr lang="en-US" altLang="zh-CN" sz="1600" b="1" i="0" dirty="0">
                <a:ln>
                  <a:solidFill>
                    <a:sysClr val="windowText" lastClr="000000"/>
                  </a:solidFill>
                </a:ln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algorithm</a:t>
            </a:r>
            <a:endParaRPr lang="en-US" altLang="zh-CN" sz="1600" b="1" dirty="0">
              <a:ln>
                <a:solidFill>
                  <a:sysClr val="windowText" lastClr="000000"/>
                </a:solidFill>
              </a:ln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1973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年美国学者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Ike </a:t>
            </a:r>
            <a:r>
              <a:rPr lang="en-US" altLang="zh-CN" sz="1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Nassi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Ben </a:t>
            </a:r>
            <a:r>
              <a:rPr lang="en-US" altLang="zh-CN" sz="1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Shneiderman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提出了一种新的流程图形式，简称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endParaRPr lang="en-US" altLang="zh-CN" sz="16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1999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年，国家天文台将发现的国际编号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7681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号的小行星命名为“陈景润星” </a:t>
            </a:r>
            <a:endParaRPr lang="zh-CN" altLang="en-US" sz="16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2001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年，小行星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3763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号命名为“钱学森星” ，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2003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年，小行星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25240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号命名为“钱三强星”</a:t>
            </a:r>
            <a:endParaRPr lang="zh-CN" altLang="en-US" sz="16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2012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年，小行星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148081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号命名为“孙家栋星”，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2016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年，小行星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31230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号命名为“屠呦呦星”</a:t>
            </a:r>
            <a:endParaRPr lang="zh-CN" altLang="en-US" sz="16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2018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年，小行星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79694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号命名为“南仁东星”，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2020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年，小行星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281880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号命名为“吴伟仁星”</a:t>
            </a:r>
            <a:endParaRPr lang="zh-CN" altLang="en-US" sz="16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算法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31" y="1275332"/>
            <a:ext cx="10164338" cy="4307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算法设计的原则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Rectangle 3"/>
          <p:cNvSpPr txBox="1">
            <a:spLocks noChangeArrowheads="1"/>
          </p:cNvSpPr>
          <p:nvPr/>
        </p:nvSpPr>
        <p:spPr>
          <a:xfrm>
            <a:off x="392600" y="697379"/>
            <a:ext cx="11406800" cy="5589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正确性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correctness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算法应满足具体问题的需求</a:t>
            </a:r>
            <a:endParaRPr kumimoji="1"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defRPr/>
            </a:pPr>
            <a:r>
              <a:rPr kumimoji="1"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四个层次</a:t>
            </a:r>
            <a:endParaRPr kumimoji="1" lang="zh-CN" altLang="en-US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不含语法错误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对</a:t>
            </a:r>
            <a:r>
              <a:rPr lang="zh-CN" altLang="en-US" sz="2400" b="1" u="sng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几组数据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能够得出满足要求的结果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对</a:t>
            </a:r>
            <a:r>
              <a:rPr lang="zh-CN" altLang="en-US" sz="2400" b="1" u="sng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精心选择的、典型、苛刻、带有刁难性的几组数据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，能得到满足要求的结果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对</a:t>
            </a:r>
            <a:r>
              <a:rPr lang="zh-CN" altLang="en-US" sz="2400" b="1" u="sng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一切合法数据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都能得到满足要求的结果  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健壮性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robustness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有很好的容错性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当数据非法时，算法能做出适当反应，不会产生莫明其妙的结果或终止程序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可读性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readability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算法应方便阅读和交流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执行算法所耗费的时间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执行算法所耗费的存储空间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ldLvl="3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算法设计的原则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01699" y="1004054"/>
            <a:ext cx="11443382" cy="3049331"/>
            <a:chOff x="7044267" y="840280"/>
            <a:chExt cx="4835843" cy="3049331"/>
          </a:xfrm>
        </p:grpSpPr>
        <p:sp>
          <p:nvSpPr>
            <p:cNvPr id="7" name="Rectangle 3"/>
            <p:cNvSpPr txBox="1">
              <a:spLocks noChangeArrowheads="1"/>
            </p:cNvSpPr>
            <p:nvPr/>
          </p:nvSpPr>
          <p:spPr>
            <a:xfrm>
              <a:off x="7044267" y="840280"/>
              <a:ext cx="4835843" cy="3049331"/>
            </a:xfrm>
            <a:prstGeom prst="rect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txBody>
            <a:bodyPr/>
            <a:lstStyle>
              <a:defPPr>
                <a:defRPr lang="zh-CN"/>
              </a:defPPr>
              <a:lvl1pPr marL="228600" indent="-228600">
                <a:lnSpc>
                  <a:spcPct val="11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 kumimoji="1" sz="2200" b="1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lvl="1" indent="-228600">
                <a:lnSpc>
                  <a:spcPct val="11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lnSpc>
                  <a:spcPct val="114000"/>
                </a:lnSpc>
                <a:buNone/>
              </a:pPr>
              <a:r>
                <a:rPr lang="zh-CN" altLang="en-US" sz="2000" b="0" dirty="0"/>
                <a:t>讨论一下</a:t>
              </a:r>
              <a:r>
                <a:rPr lang="en-US" altLang="zh-CN" sz="2000" b="0" dirty="0"/>
                <a:t>?</a:t>
              </a:r>
              <a:endParaRPr lang="en-US" altLang="zh-CN" sz="2000" b="0" dirty="0"/>
            </a:p>
            <a:p>
              <a:pPr>
                <a:lnSpc>
                  <a:spcPct val="114000"/>
                </a:lnSpc>
                <a:spcBef>
                  <a:spcPts val="600"/>
                </a:spcBef>
              </a:pPr>
              <a:r>
                <a:rPr lang="zh-CN" altLang="en-US" sz="2400" b="0" dirty="0"/>
                <a:t>算法对同一组数据，执行以后可以有不同结果？</a:t>
              </a:r>
              <a:endParaRPr lang="en-US" altLang="zh-CN" sz="2400" b="0" dirty="0"/>
            </a:p>
            <a:p>
              <a:pPr>
                <a:lnSpc>
                  <a:spcPct val="114000"/>
                </a:lnSpc>
              </a:pPr>
              <a:r>
                <a:rPr lang="zh-CN" altLang="en-US" sz="2400" b="0" dirty="0"/>
                <a:t>解决一个问题可以有不同的算法？</a:t>
              </a:r>
              <a:endParaRPr lang="en-US" altLang="zh-CN" sz="2400" b="0" dirty="0"/>
            </a:p>
            <a:p>
              <a:pPr>
                <a:lnSpc>
                  <a:spcPct val="114000"/>
                </a:lnSpc>
              </a:pPr>
              <a:r>
                <a:rPr lang="zh-CN" altLang="en-US" sz="2400" b="0" dirty="0"/>
                <a:t>解决同一个问题采用不同算法得到的结果不同？</a:t>
              </a:r>
              <a:endParaRPr lang="en-US" altLang="zh-CN" sz="2400" b="0" dirty="0"/>
            </a:p>
            <a:p>
              <a:pPr>
                <a:lnSpc>
                  <a:spcPct val="114000"/>
                </a:lnSpc>
              </a:pPr>
              <a:r>
                <a:rPr lang="zh-CN" altLang="en-US" sz="2400" b="0" dirty="0"/>
                <a:t>算法的每个执行步骤都必须在有限的时间内完成？</a:t>
              </a:r>
              <a:endParaRPr lang="en-US" altLang="zh-CN" sz="2400" b="0" dirty="0"/>
            </a:p>
            <a:p>
              <a:pPr>
                <a:lnSpc>
                  <a:spcPct val="114000"/>
                </a:lnSpc>
              </a:pPr>
              <a:r>
                <a:rPr lang="zh-CN" altLang="en-US" sz="2400" b="0" dirty="0"/>
                <a:t>算法的每个步骤之间可以调换顺序？</a:t>
              </a:r>
              <a:endParaRPr lang="en-US" altLang="zh-CN" sz="2400" b="0" dirty="0"/>
            </a:p>
            <a:p>
              <a:pPr>
                <a:lnSpc>
                  <a:spcPct val="114000"/>
                </a:lnSpc>
              </a:pPr>
              <a:r>
                <a:rPr lang="zh-CN" altLang="en-US" sz="2400" b="0" dirty="0"/>
                <a:t>算法只能用自然语言描述？</a:t>
              </a:r>
              <a:endParaRPr lang="en-US" altLang="zh-CN" sz="2400" b="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7044267" y="840281"/>
              <a:ext cx="4835843" cy="4326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>
                  <a:solidFill>
                    <a:schemeClr val="tx2">
                      <a:lumMod val="50000"/>
                    </a:schemeClr>
                  </a:solidFill>
                  <a:ea typeface="+mj-ea"/>
                  <a:cs typeface="+mj-cs"/>
                </a:rPr>
                <a:t>讨论一下</a:t>
              </a:r>
              <a:endParaRPr lang="en-US" altLang="zh-CN" sz="24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算法设计的原则</a:t>
            </a:r>
            <a:endParaRPr lang="zh-CN" altLang="en-US" sz="28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Rectangle 3"/>
          <p:cNvSpPr txBox="1">
            <a:spLocks noChangeArrowheads="1"/>
          </p:cNvSpPr>
          <p:nvPr/>
        </p:nvSpPr>
        <p:spPr>
          <a:xfrm>
            <a:off x="662797" y="1088331"/>
            <a:ext cx="5034984" cy="364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评价算法优劣的重要依据</a:t>
            </a:r>
            <a:endParaRPr kumimoji="1" lang="zh-CN" altLang="en-US" sz="24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执行需要占用多少机器资源</a:t>
            </a:r>
            <a:endParaRPr kumimoji="1"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时间资源</a:t>
            </a:r>
            <a:r>
              <a:rPr kumimoji="1"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空间资源</a:t>
            </a:r>
            <a:endParaRPr kumimoji="1"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程序性能分析的关键</a:t>
            </a:r>
            <a:endParaRPr kumimoji="1" lang="zh-CN" altLang="en-US" sz="24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算法运行时花费的</a:t>
            </a:r>
            <a:r>
              <a:rPr kumimoji="1" lang="zh-CN" altLang="en-US" sz="2400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时间代价</a:t>
            </a:r>
            <a:endParaRPr kumimoji="1" lang="zh-CN" altLang="en-US" sz="2400" u="sng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程序中使用的数据结构占用的</a:t>
            </a:r>
            <a:r>
              <a:rPr kumimoji="1" lang="zh-CN" altLang="en-US" sz="2400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空间代价</a:t>
            </a:r>
            <a:endParaRPr kumimoji="1" lang="zh-CN" altLang="en-US" sz="24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称为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时间复杂度</a:t>
            </a:r>
            <a:r>
              <a:rPr kumimoji="1"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空间复杂度</a:t>
            </a:r>
            <a:endParaRPr kumimoji="1"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9" name="Rectangle 3"/>
          <p:cNvSpPr txBox="1">
            <a:spLocks noChangeArrowheads="1"/>
          </p:cNvSpPr>
          <p:nvPr/>
        </p:nvSpPr>
        <p:spPr>
          <a:xfrm>
            <a:off x="5697781" y="1088331"/>
            <a:ext cx="5837206" cy="364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算法耗费的时间</a:t>
            </a:r>
            <a:endParaRPr kumimoji="1" lang="zh-CN" altLang="en-US" sz="24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事后统计法</a:t>
            </a:r>
            <a:endParaRPr kumimoji="1" lang="zh-CN" altLang="en-US" sz="24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事前估算法</a:t>
            </a:r>
            <a:endParaRPr kumimoji="1" lang="zh-CN" altLang="en-US" sz="24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算法的策略</a:t>
            </a:r>
            <a:endParaRPr kumimoji="1" lang="zh-CN" altLang="en-US" sz="24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问题的规模</a:t>
            </a:r>
            <a:endParaRPr kumimoji="1" lang="zh-CN" altLang="en-US" sz="24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编译产生的机器代码的质量</a:t>
            </a:r>
            <a:endParaRPr kumimoji="1" lang="zh-CN" altLang="en-US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机器执行指令的速度</a:t>
            </a:r>
            <a:endParaRPr kumimoji="1" lang="zh-CN" altLang="en-US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uild="p"/>
      <p:bldP spid="129" grpId="0" bldLvl="3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算法的时间复杂度分析</a:t>
            </a:r>
            <a:endParaRPr lang="zh-CN" altLang="en-US" sz="28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Rectangle 6"/>
          <p:cNvSpPr>
            <a:spLocks noChangeArrowheads="1"/>
          </p:cNvSpPr>
          <p:nvPr/>
        </p:nvSpPr>
        <p:spPr bwMode="auto">
          <a:xfrm>
            <a:off x="318977" y="770839"/>
            <a:ext cx="11554046" cy="1597047"/>
          </a:xfrm>
          <a:prstGeom prst="rect">
            <a:avLst/>
          </a:prstGeom>
          <a:noFill/>
          <a:ln w="12700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1" lang="zh-CN" altLang="en-US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算法耗费的时间</a:t>
            </a:r>
            <a:endParaRPr kumimoji="1" lang="zh-CN" altLang="en-US" dirty="0"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1" lang="zh-CN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算法中所有语句执行时间之和</a:t>
            </a:r>
            <a:endParaRPr kumimoji="1" lang="zh-CN" alt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1" lang="zh-CN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语句的执行时间：语句频度</a:t>
            </a:r>
            <a:r>
              <a:rPr kumimoji="1" lang="en-US" altLang="zh-CN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kumimoji="1" lang="zh-CN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语句重复执行的次数</a:t>
            </a:r>
            <a:r>
              <a:rPr kumimoji="1" lang="en-US" altLang="zh-CN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)</a:t>
            </a:r>
            <a:r>
              <a:rPr kumimoji="1" lang="zh-CN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，与语句执行一次所需时间的乘积</a:t>
            </a:r>
            <a:endParaRPr kumimoji="1" lang="zh-CN" altLang="en-US" b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9" name="Rectangle 3"/>
          <p:cNvSpPr txBox="1">
            <a:spLocks noChangeArrowheads="1"/>
          </p:cNvSpPr>
          <p:nvPr/>
        </p:nvSpPr>
        <p:spPr>
          <a:xfrm>
            <a:off x="555336" y="2599899"/>
            <a:ext cx="11206736" cy="33658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5"/>
            </a:solidFill>
            <a:prstDash val="soli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zh-CN" altLang="en-US" sz="2400" b="1" u="sng" dirty="0"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求两个</a:t>
            </a:r>
            <a:r>
              <a:rPr kumimoji="1" lang="en-US" altLang="zh-CN" sz="2400" b="1" u="sng" dirty="0"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u="sng" dirty="0"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阶方阵的乘积 </a:t>
            </a:r>
            <a:r>
              <a:rPr kumimoji="1" lang="en-US" altLang="zh-CN" sz="2400" b="1" u="sng" dirty="0"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C=A*B</a:t>
            </a:r>
            <a:endParaRPr kumimoji="1" lang="en-US" altLang="zh-CN" sz="2400" b="1" u="sng" dirty="0"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        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//n+1</a:t>
            </a:r>
            <a:endParaRPr kumimoji="1" lang="en-US" altLang="zh-CN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for(j=0;j&lt;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     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//n*(n+1)</a:t>
            </a:r>
            <a:endParaRPr kumimoji="1" lang="en-US" altLang="zh-CN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C[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][j]=0;      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//n*n</a:t>
            </a:r>
            <a:endParaRPr kumimoji="1" lang="en-US" altLang="zh-CN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for(k=0;k&lt;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n;k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//n*n*(n+1)</a:t>
            </a:r>
            <a:endParaRPr kumimoji="1" lang="en-US" altLang="zh-CN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C[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][j]=C[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][j]+A[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][k]*B[k][j];   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//n*n*n</a:t>
            </a:r>
            <a:endParaRPr kumimoji="1" lang="en-US" altLang="zh-CN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Rectangle 7"/>
          <p:cNvSpPr>
            <a:spLocks noChangeArrowheads="1"/>
          </p:cNvSpPr>
          <p:nvPr/>
        </p:nvSpPr>
        <p:spPr bwMode="auto">
          <a:xfrm>
            <a:off x="7720942" y="2691097"/>
            <a:ext cx="4041130" cy="574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 algn="ctr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zh-CN" sz="3200" b="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="0" baseline="30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r>
              <a:rPr lang="en-US" altLang="zh-CN" sz="3200" b="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="0" baseline="30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sz="3200" b="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US" altLang="zh-CN" sz="3200" b="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uild="p"/>
      <p:bldP spid="129" grpId="0" animBg="1" build="p"/>
      <p:bldP spid="1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olidFill>
                  <a:srgbClr val="6699FF"/>
                </a:solidFill>
                <a:latin typeface="+mj-lt"/>
                <a:sym typeface="+mn-ea"/>
              </a:rPr>
              <a:t>考核方式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sz="3200" b="1">
                <a:ea typeface="隶书" panose="02010509060101010101" pitchFamily="1" charset="-122"/>
                <a:sym typeface="+mn-ea"/>
              </a:rPr>
              <a:t>作业：</a:t>
            </a:r>
            <a:r>
              <a:rPr lang="en-US" altLang="zh-CN" sz="3200" b="1">
                <a:ea typeface="隶书" panose="02010509060101010101" pitchFamily="1" charset="-122"/>
                <a:sym typeface="+mn-ea"/>
              </a:rPr>
              <a:t>20%</a:t>
            </a:r>
            <a:endParaRPr kumimoji="0" lang="zh-CN" altLang="en-US" sz="3200" b="1" i="0" u="none" strike="noStrike" kern="1200" cap="none" spc="0" normalizeH="0" baseline="0" noProof="1">
              <a:solidFill>
                <a:schemeClr val="tx1"/>
              </a:solidFill>
              <a:latin typeface="+mn-lt"/>
              <a:ea typeface="隶书" panose="02010509060101010101" pitchFamily="1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sz="3200" b="1">
                <a:ea typeface="隶书" panose="02010509060101010101" pitchFamily="1" charset="-122"/>
                <a:sym typeface="+mn-ea"/>
              </a:rPr>
              <a:t>实验报告：</a:t>
            </a:r>
            <a:r>
              <a:rPr lang="en-US" altLang="zh-CN" sz="3200" b="1">
                <a:ea typeface="隶书" panose="02010509060101010101" pitchFamily="1" charset="-122"/>
                <a:sym typeface="+mn-ea"/>
              </a:rPr>
              <a:t>16%</a:t>
            </a:r>
            <a:endParaRPr kumimoji="0" lang="en-US" altLang="zh-CN" sz="3200" b="1" i="0" u="none" strike="noStrike" kern="1200" cap="none" spc="0" normalizeH="0" baseline="0" noProof="1">
              <a:solidFill>
                <a:schemeClr val="tx1"/>
              </a:solidFill>
              <a:latin typeface="+mn-lt"/>
              <a:ea typeface="隶书" panose="02010509060101010101" pitchFamily="1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b="1">
                <a:ea typeface="隶书" panose="02010509060101010101" pitchFamily="1" charset="-122"/>
                <a:sym typeface="+mn-ea"/>
              </a:rPr>
              <a:t>课程报告：</a:t>
            </a:r>
            <a:r>
              <a:rPr lang="en-US" altLang="zh-CN" sz="3200" b="1">
                <a:ea typeface="隶书" panose="02010509060101010101" pitchFamily="1" charset="-122"/>
                <a:sym typeface="+mn-ea"/>
              </a:rPr>
              <a:t>14%</a:t>
            </a:r>
            <a:endParaRPr kumimoji="0" lang="en-US" altLang="zh-CN" sz="3200" b="1" i="0" u="none" strike="noStrike" kern="1200" cap="none" spc="0" normalizeH="0" baseline="0" noProof="1">
              <a:solidFill>
                <a:schemeClr val="tx1"/>
              </a:solidFill>
              <a:latin typeface="+mn-lt"/>
              <a:ea typeface="隶书" panose="02010509060101010101" pitchFamily="1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b="1">
                <a:ea typeface="隶书" panose="02010509060101010101" pitchFamily="1" charset="-122"/>
                <a:sym typeface="+mn-ea"/>
              </a:rPr>
              <a:t>期末考试</a:t>
            </a:r>
            <a:r>
              <a:rPr lang="zh-CN" sz="3200" b="1">
                <a:ea typeface="隶书" panose="02010509060101010101" pitchFamily="1" charset="-122"/>
                <a:sym typeface="+mn-ea"/>
              </a:rPr>
              <a:t>：</a:t>
            </a:r>
            <a:r>
              <a:rPr lang="en-US" altLang="zh-CN" sz="3200" b="1">
                <a:ea typeface="隶书" panose="02010509060101010101" pitchFamily="1" charset="-122"/>
                <a:sym typeface="+mn-ea"/>
              </a:rPr>
              <a:t>50%</a:t>
            </a:r>
            <a:endParaRPr kumimoji="0" lang="en-US" altLang="zh-CN" sz="3200" b="1" i="0" u="none" strike="noStrike" kern="1200" cap="none" spc="0" normalizeH="0" baseline="0" noProof="1">
              <a:solidFill>
                <a:schemeClr val="tx1"/>
              </a:solidFill>
              <a:latin typeface="+mn-lt"/>
              <a:ea typeface="隶书" panose="02010509060101010101" pitchFamily="1" charset="-122"/>
              <a:cs typeface="+mn-cs"/>
            </a:endParaRPr>
          </a:p>
          <a:p>
            <a:endParaRPr lang="zh-CN" altLang="en-US" sz="320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5737625" cy="447631"/>
          </a:xfrm>
          <a:solidFill>
            <a:srgbClr val="D9D7E9"/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练习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Text Box 4"/>
          <p:cNvSpPr txBox="1">
            <a:spLocks noChangeArrowheads="1"/>
          </p:cNvSpPr>
          <p:nvPr/>
        </p:nvSpPr>
        <p:spPr bwMode="auto">
          <a:xfrm>
            <a:off x="585718" y="787051"/>
            <a:ext cx="5323764" cy="574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kumimoji="1" lang="zh-CN" altLang="en-US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kumimoji="1" lang="zh-CN" altLang="en-US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   </a:t>
            </a:r>
            <a:endParaRPr kumimoji="1" lang="en-US" altLang="zh-CN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(2)</a:t>
            </a:r>
            <a:r>
              <a:rPr kumimoji="1" lang="zh-CN" altLang="en-US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x;</a:t>
            </a:r>
            <a:r>
              <a:rPr kumimoji="1" lang="zh-CN" altLang="en-US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1" lang="zh-CN" altLang="en-US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kumimoji="1" lang="en-US" altLang="zh-CN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(3)</a:t>
            </a:r>
            <a:r>
              <a:rPr kumimoji="1" lang="zh-CN" altLang="en-US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kumimoji="1" lang="en-US" altLang="zh-CN" sz="2800" b="0" i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1" lang="en-US" altLang="zh-CN" sz="2800" b="0" i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endParaRPr kumimoji="1" lang="en-US" altLang="zh-CN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kumimoji="1" lang="zh-CN" altLang="en-US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kumimoji="1" lang="zh-CN" altLang="en-US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kumimoji="1" lang="zh-CN" altLang="en-US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kumimoji="1" lang="zh-CN" altLang="en-US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kumimoji="1" lang="en-US" altLang="zh-CN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1" lang="zh-CN" altLang="en-US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kumimoji="1" lang="en-US" altLang="zh-CN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kumimoji="1" lang="zh-CN" altLang="en-US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 </a:t>
            </a:r>
            <a:endParaRPr kumimoji="1" lang="en-US" altLang="zh-CN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(5)  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  <a:endParaRPr kumimoji="1" lang="en-US" altLang="zh-CN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kumimoji="1" lang="en-US" altLang="zh-CN" sz="2800" b="0" i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1" lang="en-US" altLang="zh-CN" sz="2800" b="0" i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kumimoji="1" lang="en-US" altLang="zh-CN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kumimoji="1" lang="en-US" altLang="zh-CN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&lt;=n;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kumimoji="1" lang="en-US" altLang="zh-CN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     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r>
              <a:rPr kumimoji="1" lang="zh-CN" altLang="en-US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kumimoji="1" lang="zh-CN" altLang="en-US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Rectangle 6"/>
          <p:cNvSpPr>
            <a:spLocks noChangeArrowheads="1"/>
          </p:cNvSpPr>
          <p:nvPr/>
        </p:nvSpPr>
        <p:spPr bwMode="auto">
          <a:xfrm>
            <a:off x="6096000" y="1540680"/>
            <a:ext cx="3835348" cy="5319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Rectangle 7"/>
          <p:cNvSpPr>
            <a:spLocks noChangeArrowheads="1"/>
          </p:cNvSpPr>
          <p:nvPr/>
        </p:nvSpPr>
        <p:spPr bwMode="auto">
          <a:xfrm>
            <a:off x="6106786" y="902585"/>
            <a:ext cx="3835348" cy="5319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Rectangle 8"/>
          <p:cNvSpPr>
            <a:spLocks noChangeArrowheads="1"/>
          </p:cNvSpPr>
          <p:nvPr/>
        </p:nvSpPr>
        <p:spPr bwMode="auto">
          <a:xfrm>
            <a:off x="6096000" y="2201211"/>
            <a:ext cx="38418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Rectangle 9"/>
          <p:cNvSpPr>
            <a:spLocks noChangeArrowheads="1"/>
          </p:cNvSpPr>
          <p:nvPr/>
        </p:nvSpPr>
        <p:spPr bwMode="auto">
          <a:xfrm>
            <a:off x="6096000" y="2957667"/>
            <a:ext cx="3841798" cy="5319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baseline="30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kumimoji="1" lang="zh-CN" altLang="en-US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Rectangle 10"/>
          <p:cNvSpPr>
            <a:spLocks noChangeArrowheads="1"/>
          </p:cNvSpPr>
          <p:nvPr/>
        </p:nvSpPr>
        <p:spPr bwMode="auto">
          <a:xfrm>
            <a:off x="6096000" y="4316339"/>
            <a:ext cx="384179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baseline="30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baseline="30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endParaRPr kumimoji="1" lang="zh-CN" altLang="en-US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05015" y="205539"/>
            <a:ext cx="4161975" cy="508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kumimoji="1" lang="zh-CN" altLang="en-US" sz="2800" b="1" dirty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下列程序段的时间复杂度？</a:t>
            </a:r>
            <a:endParaRPr kumimoji="1" lang="zh-CN" altLang="en-US" sz="2800" b="1" dirty="0">
              <a:solidFill>
                <a:schemeClr val="bg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  <p:bldP spid="131" grpId="0" animBg="1"/>
      <p:bldP spid="132" grpId="0" animBg="1"/>
      <p:bldP spid="1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算法的时间复杂度分析</a:t>
            </a:r>
            <a:endParaRPr lang="zh-CN" altLang="en-US" sz="28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Rectangle 3"/>
          <p:cNvSpPr txBox="1">
            <a:spLocks noChangeArrowheads="1"/>
          </p:cNvSpPr>
          <p:nvPr/>
        </p:nvSpPr>
        <p:spPr>
          <a:xfrm>
            <a:off x="523397" y="770464"/>
            <a:ext cx="11319416" cy="3608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一般地，算法的时间随问题规模</a:t>
            </a:r>
            <a:r>
              <a:rPr kumimoji="1" lang="en-US" altLang="zh-CN" sz="24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的增大而增大</a:t>
            </a:r>
            <a:endParaRPr kumimoji="1"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时间复杂度</a:t>
            </a:r>
            <a:r>
              <a:rPr kumimoji="1" lang="en-US" altLang="zh-C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T(</a:t>
            </a:r>
            <a:r>
              <a:rPr kumimoji="1" lang="en-US" altLang="zh-CN" sz="2400" b="1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24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设法找出</a:t>
            </a:r>
            <a:r>
              <a:rPr kumimoji="1"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T(</a:t>
            </a:r>
            <a:r>
              <a:rPr kumimoji="1" lang="en-US" altLang="zh-CN" sz="24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的关系，即求</a:t>
            </a:r>
            <a:r>
              <a:rPr kumimoji="1"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T(</a:t>
            </a:r>
            <a:r>
              <a:rPr kumimoji="1" lang="en-US" altLang="zh-CN" sz="24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算法由</a:t>
            </a:r>
            <a:r>
              <a:rPr kumimoji="1"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控制结构</a:t>
            </a:r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原操作语句</a:t>
            </a:r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构成，时间取决于两者之和</a:t>
            </a:r>
            <a:endParaRPr kumimoji="1" lang="zh-CN" altLang="en-US" sz="2400" dirty="0">
              <a:solidFill>
                <a:schemeClr val="bg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各种操作的执行次数难以精确计算，</a:t>
            </a:r>
            <a:r>
              <a:rPr kumimoji="1"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只需求出它关于</a:t>
            </a:r>
            <a:r>
              <a:rPr kumimoji="1"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的阶即可</a:t>
            </a:r>
            <a:endParaRPr kumimoji="1" lang="en-US" altLang="zh-CN" sz="24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渐近时间复杂度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随问题规模</a:t>
            </a:r>
            <a:r>
              <a:rPr kumimoji="1" lang="en-US" altLang="zh-CN" sz="24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增长，算法执行时间的增长率和</a:t>
            </a:r>
            <a:r>
              <a:rPr lang="en-US" altLang="zh-CN" sz="24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的增长率相同：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T(</a:t>
            </a:r>
            <a:r>
              <a:rPr lang="en-US" altLang="zh-CN" sz="2400" b="1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O(</a:t>
            </a:r>
            <a:r>
              <a:rPr lang="en-US" altLang="zh-CN" sz="2400" b="1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400" b="1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一般是算法中频度最大的语句频度，</a:t>
            </a:r>
            <a:r>
              <a:rPr kumimoji="1"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通常是最深层循环内的原操作执行的次数</a:t>
            </a:r>
            <a:endParaRPr kumimoji="1" lang="en-US" altLang="zh-CN" sz="24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444854" y="4310006"/>
            <a:ext cx="4490113" cy="2094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如循环次数未知（与输入数据有关），</a:t>
            </a:r>
            <a:r>
              <a:rPr kumimoji="1"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求最坏情况下原操作句执行的次数</a:t>
            </a:r>
            <a:endParaRPr kumimoji="1" lang="en-US" altLang="zh-CN" sz="24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1  2  3  4  5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5  4  3  2  1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Rectangle 3"/>
          <p:cNvSpPr txBox="1">
            <a:spLocks noChangeArrowheads="1"/>
          </p:cNvSpPr>
          <p:nvPr/>
        </p:nvSpPr>
        <p:spPr>
          <a:xfrm>
            <a:off x="349187" y="3114739"/>
            <a:ext cx="6987113" cy="33122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5"/>
            </a:solidFill>
            <a:prstDash val="soli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zh-CN" altLang="en-US" sz="2400" b="1" u="sng" dirty="0"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求两个</a:t>
            </a:r>
            <a:r>
              <a:rPr kumimoji="1" lang="en-US" altLang="zh-CN" sz="2400" b="1" u="sng" dirty="0"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u="sng" dirty="0"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阶方阵的乘积 </a:t>
            </a:r>
            <a:r>
              <a:rPr kumimoji="1" lang="en-US" altLang="zh-CN" sz="2400" b="1" u="sng" dirty="0"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C=A*B</a:t>
            </a:r>
            <a:endParaRPr kumimoji="1" lang="en-US" altLang="zh-CN" sz="2400" b="1" u="sng" dirty="0"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        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//n+1</a:t>
            </a:r>
            <a:endParaRPr kumimoji="1" lang="en-US" altLang="zh-CN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for(j=0;j&lt;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     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//n*(n+1)</a:t>
            </a:r>
            <a:endParaRPr kumimoji="1" lang="en-US" altLang="zh-CN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C[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][j]=0;      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//n*n</a:t>
            </a:r>
            <a:endParaRPr kumimoji="1" lang="en-US" altLang="zh-CN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for(k=0;k&lt;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n;k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//n*n*(n+1)</a:t>
            </a:r>
            <a:endParaRPr kumimoji="1" lang="en-US" altLang="zh-CN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C[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][j]=C[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][j]+A[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][k]*B[k][j];   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//n*n*n</a:t>
            </a:r>
            <a:endParaRPr kumimoji="1" lang="en-US" altLang="zh-CN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Rectangle 7"/>
          <p:cNvSpPr>
            <a:spLocks noChangeArrowheads="1"/>
          </p:cNvSpPr>
          <p:nvPr/>
        </p:nvSpPr>
        <p:spPr bwMode="auto">
          <a:xfrm>
            <a:off x="4270291" y="4287203"/>
            <a:ext cx="2979059" cy="504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 algn="ctr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zh-CN" sz="2800" b="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0" baseline="30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r>
              <a:rPr lang="en-US" altLang="zh-CN" sz="2800" b="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0" baseline="30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sz="2800" b="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US" altLang="zh-CN" sz="2800" b="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Rectangle 11"/>
          <p:cNvSpPr>
            <a:spLocks noChangeArrowheads="1"/>
          </p:cNvSpPr>
          <p:nvPr/>
        </p:nvSpPr>
        <p:spPr bwMode="auto">
          <a:xfrm>
            <a:off x="5376100" y="4852295"/>
            <a:ext cx="1873250" cy="5048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algn="ctr">
            <a:solidFill>
              <a:schemeClr val="accent3">
                <a:lumMod val="60000"/>
                <a:lumOff val="40000"/>
              </a:schemeClr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0" baseline="30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ldLvl="3" build="p"/>
      <p:bldP spid="139" grpId="0" animBg="1" build="p"/>
      <p:bldP spid="140" grpId="0" animBg="1"/>
      <p:bldP spid="1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Text Box 4"/>
          <p:cNvSpPr txBox="1">
            <a:spLocks noChangeArrowheads="1"/>
          </p:cNvSpPr>
          <p:nvPr/>
        </p:nvSpPr>
        <p:spPr bwMode="auto">
          <a:xfrm>
            <a:off x="632606" y="866937"/>
            <a:ext cx="5167693" cy="574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kumimoji="1" lang="zh-CN" altLang="en-US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kumimoji="1" lang="zh-CN" altLang="en-US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   </a:t>
            </a:r>
            <a:endParaRPr kumimoji="1" lang="en-US" altLang="zh-CN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(2)</a:t>
            </a:r>
            <a:r>
              <a:rPr kumimoji="1" lang="zh-CN" altLang="en-US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x;</a:t>
            </a:r>
            <a:r>
              <a:rPr kumimoji="1" lang="zh-CN" altLang="en-US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1" lang="zh-CN" altLang="en-US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kumimoji="1" lang="en-US" altLang="zh-CN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(3)</a:t>
            </a:r>
            <a:r>
              <a:rPr kumimoji="1" lang="zh-CN" altLang="en-US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kumimoji="1" lang="en-US" altLang="zh-CN" sz="2800" b="0" i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1" lang="en-US" altLang="zh-CN" sz="2800" b="0" i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endParaRPr kumimoji="1" lang="en-US" altLang="zh-CN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kumimoji="1" lang="zh-CN" altLang="en-US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kumimoji="1" lang="zh-CN" altLang="en-US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kumimoji="1" lang="zh-CN" altLang="en-US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kumimoji="1" lang="zh-CN" altLang="en-US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kumimoji="1" lang="en-US" altLang="zh-CN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1" lang="zh-CN" altLang="en-US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kumimoji="1" lang="en-US" altLang="zh-CN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kumimoji="1" lang="zh-CN" altLang="en-US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 </a:t>
            </a:r>
            <a:endParaRPr kumimoji="1" lang="en-US" altLang="zh-CN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(5)  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  <a:endParaRPr kumimoji="1" lang="en-US" altLang="zh-CN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kumimoji="1" lang="en-US" altLang="zh-CN" sz="2800" b="0" i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1" lang="en-US" altLang="zh-CN" sz="2800" b="0" i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kumimoji="1" lang="en-US" altLang="zh-CN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kumimoji="1" lang="en-US" altLang="zh-CN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&lt;=n;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kumimoji="1" lang="en-US" altLang="zh-CN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     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r>
              <a:rPr kumimoji="1" lang="zh-CN" altLang="en-US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kumimoji="1" lang="zh-CN" altLang="en-US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Rectangle 6"/>
          <p:cNvSpPr>
            <a:spLocks noChangeArrowheads="1"/>
          </p:cNvSpPr>
          <p:nvPr/>
        </p:nvSpPr>
        <p:spPr bwMode="auto">
          <a:xfrm>
            <a:off x="6096000" y="1511087"/>
            <a:ext cx="3252716" cy="5275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//O(1) ,</a:t>
            </a:r>
            <a:r>
              <a:rPr kumimoji="1" lang="zh-CN" altLang="en-US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常数阶</a:t>
            </a:r>
            <a:endParaRPr kumimoji="1" lang="zh-CN" altLang="en-US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Rectangle 7"/>
          <p:cNvSpPr>
            <a:spLocks noChangeArrowheads="1"/>
          </p:cNvSpPr>
          <p:nvPr/>
        </p:nvSpPr>
        <p:spPr bwMode="auto">
          <a:xfrm>
            <a:off x="6096000" y="951157"/>
            <a:ext cx="3252716" cy="5275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//O(1), </a:t>
            </a:r>
            <a:r>
              <a:rPr kumimoji="1" lang="zh-CN" altLang="en-US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常数阶</a:t>
            </a:r>
            <a:endParaRPr kumimoji="1" lang="zh-CN" altLang="en-US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Rectangle 8"/>
          <p:cNvSpPr>
            <a:spLocks noChangeArrowheads="1"/>
          </p:cNvSpPr>
          <p:nvPr/>
        </p:nvSpPr>
        <p:spPr bwMode="auto">
          <a:xfrm>
            <a:off x="6091778" y="2071017"/>
            <a:ext cx="325818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//O(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,</a:t>
            </a:r>
            <a:r>
              <a:rPr kumimoji="1" lang="zh-CN" altLang="en-US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线性阶</a:t>
            </a:r>
            <a:endParaRPr kumimoji="1" lang="zh-CN" altLang="en-US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Rectangle 9"/>
          <p:cNvSpPr>
            <a:spLocks noChangeArrowheads="1"/>
          </p:cNvSpPr>
          <p:nvPr/>
        </p:nvSpPr>
        <p:spPr bwMode="auto">
          <a:xfrm>
            <a:off x="6091778" y="2893440"/>
            <a:ext cx="3258186" cy="5275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//O(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baseline="30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,</a:t>
            </a:r>
            <a:r>
              <a:rPr kumimoji="1" lang="zh-CN" altLang="en-US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平方阶</a:t>
            </a:r>
            <a:endParaRPr kumimoji="1" lang="zh-CN" altLang="en-US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Rectangle 10"/>
          <p:cNvSpPr>
            <a:spLocks noChangeArrowheads="1"/>
          </p:cNvSpPr>
          <p:nvPr/>
        </p:nvSpPr>
        <p:spPr bwMode="auto">
          <a:xfrm>
            <a:off x="6090530" y="4276323"/>
            <a:ext cx="325818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//O(</a:t>
            </a:r>
            <a:r>
              <a:rPr kumimoji="1" lang="en-US" altLang="zh-CN" sz="28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baseline="30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CN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,</a:t>
            </a:r>
            <a:r>
              <a:rPr kumimoji="1" lang="zh-CN" altLang="en-US" sz="28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立方阶</a:t>
            </a:r>
            <a:endParaRPr kumimoji="1" lang="zh-CN" altLang="en-US" sz="28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5924144" cy="447631"/>
          </a:xfrm>
          <a:solidFill>
            <a:srgbClr val="D9D7E9"/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练习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37027" y="208574"/>
            <a:ext cx="4838131" cy="508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kumimoji="1" lang="zh-CN" altLang="en-US" sz="2800" b="1" dirty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下列程序段的渐进时间复杂度？</a:t>
            </a:r>
            <a:endParaRPr kumimoji="1" lang="zh-CN" altLang="en-US" sz="2800" b="1" dirty="0">
              <a:solidFill>
                <a:schemeClr val="bg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  <p:bldP spid="131" grpId="0" animBg="1"/>
      <p:bldP spid="132" grpId="0" animBg="1"/>
      <p:bldP spid="13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常见算法时间复杂度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Rectangle 8"/>
          <p:cNvSpPr>
            <a:spLocks noChangeArrowheads="1"/>
          </p:cNvSpPr>
          <p:nvPr/>
        </p:nvSpPr>
        <p:spPr bwMode="auto">
          <a:xfrm>
            <a:off x="469544" y="792848"/>
            <a:ext cx="10749576" cy="14465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dirty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通常有如下关系：</a:t>
            </a:r>
            <a:endParaRPr lang="en-US" altLang="zh-CN" sz="2200" dirty="0">
              <a:solidFill>
                <a:schemeClr val="bg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2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zh-CN" sz="2200" b="1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kumimoji="1" lang="en-US" altLang="zh-CN" sz="2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kumimoji="1" lang="en-US" altLang="zh-CN" sz="2200" b="1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zh-CN" sz="2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kumimoji="1" lang="en-US" altLang="zh-CN" sz="2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zh-CN" sz="2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kumimoji="1" lang="en-US" altLang="zh-CN" sz="2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nlog</a:t>
            </a:r>
            <a:r>
              <a:rPr kumimoji="1" lang="en-US" altLang="zh-CN" sz="2200" b="1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zh-CN" sz="2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kumimoji="1" lang="en-US" altLang="zh-CN" sz="2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200" b="1" i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zh-CN" sz="2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kumimoji="1" lang="en-US" altLang="zh-CN" sz="2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200" b="1" i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zh-CN" sz="2200" b="1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2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CN" sz="2200" b="1" i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  <a:defRPr/>
            </a:pPr>
            <a:r>
              <a:rPr lang="zh-CN" altLang="en-US" sz="2200" dirty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指数时间的关系为：</a:t>
            </a:r>
            <a:endParaRPr lang="zh-CN" altLang="en-US" sz="2200" dirty="0">
              <a:solidFill>
                <a:schemeClr val="bg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Tx/>
              <a:buNone/>
              <a:defRPr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O(2</a:t>
            </a:r>
            <a:r>
              <a:rPr lang="en-US" altLang="zh-CN" sz="2200" b="1" i="1" baseline="3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)&lt;O(</a:t>
            </a:r>
            <a:r>
              <a:rPr lang="en-US" altLang="zh-CN" sz="2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!)&lt;O(</a:t>
            </a:r>
            <a:r>
              <a:rPr lang="en-US" altLang="zh-CN" sz="2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b="1" i="1" baseline="36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CN" sz="2200" b="1" i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1" name="Picture 6" descr="p1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87" b="5360"/>
          <a:stretch>
            <a:fillRect/>
          </a:stretch>
        </p:blipFill>
        <p:spPr bwMode="auto">
          <a:xfrm>
            <a:off x="6550540" y="1585821"/>
            <a:ext cx="5321413" cy="4286786"/>
          </a:xfrm>
          <a:prstGeom prst="rect">
            <a:avLst/>
          </a:prstGeom>
          <a:noFill/>
          <a:ln w="12700">
            <a:solidFill>
              <a:srgbClr val="99CC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Rectangle 3"/>
          <p:cNvSpPr txBox="1">
            <a:spLocks noChangeArrowheads="1"/>
          </p:cNvSpPr>
          <p:nvPr/>
        </p:nvSpPr>
        <p:spPr>
          <a:xfrm>
            <a:off x="469544" y="2184146"/>
            <a:ext cx="5290353" cy="26441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kumimoji="1" lang="zh-CN" alt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时间复杂度不仅是问题规模</a:t>
            </a:r>
            <a:r>
              <a:rPr kumimoji="1" lang="en-US" altLang="zh-CN" sz="22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的函数，还与处理的数据集有关</a:t>
            </a:r>
            <a:endParaRPr kumimoji="1" lang="zh-CN" altLang="en-US" sz="2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defRPr/>
            </a:pPr>
            <a:r>
              <a:rPr kumimoji="1" lang="en-US" altLang="zh-CN" sz="2200" dirty="0">
                <a:solidFill>
                  <a:srgbClr val="0080B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1,2,3,4,5,6,7,8,9,10</a:t>
            </a:r>
            <a:endParaRPr kumimoji="1" lang="en-US" altLang="zh-CN" sz="2200" dirty="0">
              <a:solidFill>
                <a:srgbClr val="0080B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defRPr/>
            </a:pPr>
            <a:r>
              <a:rPr kumimoji="1"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10,9,8,7,6,5,4,3,2,1</a:t>
            </a:r>
            <a:endParaRPr kumimoji="1" lang="en-US" altLang="zh-CN" sz="2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kumimoji="1" lang="zh-CN" alt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考虑</a:t>
            </a:r>
            <a:r>
              <a:rPr kumimoji="1" lang="zh-CN" altLang="en-US" sz="2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最坏时间复杂度</a:t>
            </a:r>
            <a:endParaRPr kumimoji="1" lang="zh-CN" altLang="en-US" sz="2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kumimoji="1" lang="zh-CN" alt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要全面分析算法，应考虑它在</a:t>
            </a:r>
            <a:r>
              <a:rPr kumimoji="1" lang="zh-CN" altLang="en-US" sz="2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最坏情况、最好情况、平均情况</a:t>
            </a:r>
            <a:r>
              <a:rPr kumimoji="1" lang="zh-CN" alt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下的代价</a:t>
            </a:r>
            <a:endParaRPr kumimoji="1" lang="en-US" altLang="zh-CN" sz="2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  <a:defRPr/>
            </a:pPr>
            <a:endParaRPr lang="zh-CN" altLang="en-US" sz="2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0047" y="5170449"/>
            <a:ext cx="719961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i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we have accepted the worst, we have no loss again.  </a:t>
            </a:r>
            <a:r>
              <a:rPr lang="en-US" altLang="zh-CN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en-US" altLang="zh-CN" b="1" i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Dale Carnegie</a:t>
            </a:r>
            <a:endParaRPr lang="en-US" altLang="zh-CN" b="1" i="1" dirty="0">
              <a:ln>
                <a:solidFill>
                  <a:srgbClr val="000000"/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戴尔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卡耐基（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Dale Carnegie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1888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—1955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日），美国人际关系学大师，西方现代人际关系教育的奠基人，被誉为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世纪最伟大的心灵导师和成功学大师。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算法的空间复杂度分析</a:t>
            </a:r>
            <a:endParaRPr lang="zh-CN" altLang="en-US" sz="28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9" name="Rectangle 3"/>
          <p:cNvSpPr txBox="1">
            <a:spLocks noChangeArrowheads="1"/>
          </p:cNvSpPr>
          <p:nvPr/>
        </p:nvSpPr>
        <p:spPr>
          <a:xfrm>
            <a:off x="485908" y="763486"/>
            <a:ext cx="5025851" cy="30004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sz="2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渐进空间复杂度</a:t>
            </a:r>
            <a:r>
              <a:rPr lang="zh-CN" alt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2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Space</a:t>
            </a:r>
            <a:r>
              <a:rPr lang="en-US" altLang="zh-CN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Complexity</a:t>
            </a:r>
            <a:r>
              <a:rPr lang="zh-CN" alt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zh-CN" sz="2200" b="1" dirty="0">
                <a:solidFill>
                  <a:srgbClr val="0080B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S(</a:t>
            </a:r>
            <a:r>
              <a:rPr lang="en-US" altLang="zh-CN" sz="2200" b="1" i="1" dirty="0">
                <a:solidFill>
                  <a:srgbClr val="0080B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200" b="1" dirty="0">
                <a:solidFill>
                  <a:srgbClr val="0080B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O(</a:t>
            </a:r>
            <a:r>
              <a:rPr lang="en-US" altLang="zh-CN" sz="2200" b="1" i="1" dirty="0">
                <a:solidFill>
                  <a:srgbClr val="0080B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200" b="1" dirty="0">
                <a:solidFill>
                  <a:srgbClr val="0080B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0080B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200" b="1" dirty="0">
                <a:solidFill>
                  <a:srgbClr val="0080B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en-US" altLang="zh-CN" sz="2200" b="1" dirty="0">
              <a:solidFill>
                <a:srgbClr val="0080B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随问题规模</a:t>
            </a:r>
            <a:r>
              <a:rPr lang="en-US" altLang="zh-CN" sz="22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增大，算法运行需存储量的增长率与</a:t>
            </a:r>
            <a:r>
              <a:rPr lang="en-US" altLang="zh-CN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g(</a:t>
            </a:r>
            <a:r>
              <a:rPr lang="en-US" altLang="zh-CN" sz="22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的增长率相同</a:t>
            </a:r>
            <a:endParaRPr lang="en-US" altLang="zh-CN" sz="2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sz="2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空间复杂度的主要评估依据</a:t>
            </a:r>
            <a:endParaRPr lang="en-US" altLang="zh-CN" sz="22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输入数据所占空间</a:t>
            </a:r>
            <a:endParaRPr lang="en-US" altLang="zh-CN" sz="2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程序本身所占空间</a:t>
            </a:r>
            <a:endParaRPr lang="en-US" altLang="zh-CN" sz="2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辅助变量所占空间 </a:t>
            </a:r>
            <a:endParaRPr lang="zh-CN" altLang="en-US" sz="2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Rectangle 3"/>
          <p:cNvSpPr txBox="1">
            <a:spLocks noChangeArrowheads="1"/>
          </p:cNvSpPr>
          <p:nvPr/>
        </p:nvSpPr>
        <p:spPr>
          <a:xfrm>
            <a:off x="5638806" y="763486"/>
            <a:ext cx="6242820" cy="2801965"/>
          </a:xfrm>
          <a:prstGeom prst="rect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kumimoji="1" lang="zh-CN" alt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zh-CN" alt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冒泡排序的空间复杂度</a:t>
            </a:r>
            <a:endParaRPr kumimoji="1" lang="zh-CN" altLang="en-US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第一轮，找出最小记录，并交换位置到数列末尾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第二轮，找出次小记录，并交换位置到倒数第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endParaRPr kumimoji="1" lang="en-US" altLang="zh-C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如此反复，直至排序结束</a:t>
            </a:r>
            <a:endParaRPr kumimoji="1" lang="en-US" altLang="zh-C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每次交换需要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个辅助变量（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</a:t>
            </a: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）的存储空间，是与问题规模</a:t>
            </a:r>
            <a:r>
              <a:rPr kumimoji="1" lang="en-US" altLang="zh-CN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无关的常数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空间复杂度：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O(1)</a:t>
            </a: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原地工作</a:t>
            </a:r>
            <a:endParaRPr lang="zh-CN" altLang="en-US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5334" y="4004998"/>
            <a:ext cx="11586292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例：将数组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12345 67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调整为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67 12345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，也就是将数组分为两部分，实现一个功能，使两部分交换位置。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额外准备一个数组，数组长度为原数组的长度，先把后半部分放入辅助数组中，再将前半部分放入辅助数组中，然后将辅助数组复制进原数组输出。该方法需要准备一个辅助数组，因此空间复杂度为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O(n)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将前半部分逆序，再将后半部分逆序，然后将整体逆序。逆序的方法是准备两个指针分别指向头跟尾，然后互相交换，然后指针分别向中间移动，直到碰到一起或者错过。由于该方法不需要额外空间，只在原数组上进行操作，因此空间复杂度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O(1)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最优解：先满足时间复杂度最低的情况下，满足空间复杂度最低？</a:t>
            </a:r>
            <a:endParaRPr lang="zh-CN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原文链接：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https://blog.csdn.net/fanfan_fighting/article/details/105451069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+mj-ea"/>
              </a:rPr>
              <a:t>本节小结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64406" y="3672327"/>
            <a:ext cx="5758457" cy="23405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dash"/>
            <a:miter lim="800000"/>
            <a:tailEnd type="none" w="med" len="lg"/>
          </a:ln>
          <a:effectLst/>
        </p:spPr>
        <p:txBody>
          <a:bodyPr wrap="square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课外任务</a:t>
            </a:r>
            <a:endParaRPr lang="en-US" altLang="zh-CN" sz="24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endParaRPr lang="en-US" altLang="zh-CN" sz="5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阅读相关资料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查阅资料，列举一个问题，它在不同的算法中空间复杂度不同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完成学习指导书相关章节练习题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按期参加</a:t>
            </a:r>
            <a:r>
              <a:rPr lang="en-US" altLang="zh-CN" sz="2000" b="1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ODAY</a:t>
            </a:r>
            <a:r>
              <a:rPr lang="zh-CN" altLang="en-US" sz="2000" b="1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活动， </a:t>
            </a:r>
            <a:r>
              <a:rPr lang="en-US" altLang="zh-CN" sz="2000" b="1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PTA</a:t>
            </a:r>
            <a:r>
              <a:rPr lang="zh-CN" altLang="en-US" sz="2000" b="1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刷题</a:t>
            </a:r>
            <a:endParaRPr lang="en-US" altLang="zh-CN" sz="2000" b="1" u="sng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197600" y="3681378"/>
            <a:ext cx="5629993" cy="23314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dash"/>
            <a:miter lim="800000"/>
            <a:tailEnd type="none" w="med" len="lg"/>
          </a:ln>
          <a:effectLst/>
        </p:spPr>
        <p:txBody>
          <a:bodyPr wrap="square">
            <a:no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小结：</a:t>
            </a:r>
            <a:endParaRPr lang="en-US" altLang="zh-CN" sz="24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endParaRPr lang="en-US" altLang="zh-CN" sz="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理解相关概念、术语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算法五要素的含义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估算算法时间复杂度的方法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算法的空间复杂度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能够：</a:t>
            </a:r>
            <a:r>
              <a:rPr lang="zh-CN" altLang="en-US" sz="20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准确掌握、合理分析和回应相关问题</a:t>
            </a:r>
            <a:endParaRPr lang="en-US" altLang="zh-CN" sz="2000" b="1" dirty="0">
              <a:ln>
                <a:solidFill>
                  <a:srgbClr val="000000"/>
                </a:solidFill>
              </a:ln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64403" y="751576"/>
            <a:ext cx="11463188" cy="285482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dash"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zh-CN" altLang="en-US" sz="20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讨论一下</a:t>
            </a:r>
            <a:endParaRPr lang="en-US" altLang="zh-CN" sz="20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时间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空间折中双赢是否可能？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减少程序占用的空间是否也会减少其运行的时间？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肯定观点。需要处理的数据变少了，意味着操作需要的时间减少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肯定观点。可同时将这些数据保存在内存中而不是磁盘上，进一步避免了磁盘访问的时间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折中在所有工程领域中都存在。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例如，汽车设计者可能通过增加沉重的部件，用行驶里程的减少来换取更快的加速。但轿车基本结构重量的减少可能使底盘部件重量进一步减少，甚至消除对某些底盘部件的需求，例如转向助力系统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——《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编程珠玑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4406" y="3674654"/>
            <a:ext cx="5758456" cy="432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课外任务</a:t>
            </a:r>
            <a:endParaRPr lang="en-US" altLang="zh-CN" sz="2400" b="1" dirty="0">
              <a:solidFill>
                <a:schemeClr val="tx2">
                  <a:lumMod val="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97599" y="3684061"/>
            <a:ext cx="5629992" cy="432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小结</a:t>
            </a:r>
            <a:endParaRPr lang="en-US" altLang="zh-CN" sz="2400" b="1" dirty="0">
              <a:solidFill>
                <a:schemeClr val="tx2">
                  <a:lumMod val="50000"/>
                </a:schemeClr>
              </a:solidFill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课程思政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Text Box 13"/>
          <p:cNvSpPr txBox="1">
            <a:spLocks noChangeArrowheads="1"/>
          </p:cNvSpPr>
          <p:nvPr/>
        </p:nvSpPr>
        <p:spPr bwMode="auto">
          <a:xfrm>
            <a:off x="350292" y="762008"/>
            <a:ext cx="11491415" cy="3636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8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讨论为什么要在计算机工程问题中评价算法？它对工程实践及社会可能带来哪些影响？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数据结构概念的产生和发展是现代社会发展的影响，研究者在其中肩负着怎样的责任？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关键词：家国情怀、责任担当意识和使命感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2607889" y="4724489"/>
            <a:ext cx="6216514" cy="727014"/>
          </a:xfrm>
        </p:spPr>
        <p:txBody>
          <a:bodyPr/>
          <a:lstStyle/>
          <a:p>
            <a:pPr algn="l"/>
            <a:r>
              <a:rPr lang="zh-CN" altLang="en-US" dirty="0"/>
              <a:t>            </a:t>
            </a:r>
            <a:r>
              <a:rPr kumimoji="1" lang="en-US" altLang="zh-CN" sz="2800" dirty="0">
                <a:latin typeface="Arial" panose="020B0604020202020204" pitchFamily="34" charset="0"/>
              </a:rPr>
              <a:t>C</a:t>
            </a:r>
            <a:r>
              <a:rPr kumimoji="1" lang="zh-CN" altLang="en-US" sz="2800" dirty="0">
                <a:latin typeface="Arial" panose="020B0604020202020204" pitchFamily="34" charset="0"/>
              </a:rPr>
              <a:t>语言基础知识复习</a:t>
            </a:r>
            <a:endParaRPr lang="zh-CN" altLang="en-US" sz="2800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/>
          </p:nvPr>
        </p:nvSpPr>
        <p:spPr>
          <a:xfrm>
            <a:off x="2603065" y="4724489"/>
            <a:ext cx="1306571" cy="723868"/>
          </a:xfrm>
        </p:spPr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rgbClr val="FFC000"/>
          </a:solidFill>
        </p:spPr>
        <p:txBody>
          <a:bodyPr/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</a:t>
            </a:r>
            <a:r>
              <a:rPr lang="zh-CN" altLang="en-US" sz="2800" b="1" dirty="0">
                <a:solidFill>
                  <a:schemeClr val="bg1"/>
                </a:solidFill>
              </a:rPr>
              <a:t>语言基础知识复习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Text Box 18"/>
          <p:cNvSpPr txBox="1">
            <a:spLocks noChangeArrowheads="1"/>
          </p:cNvSpPr>
          <p:nvPr/>
        </p:nvSpPr>
        <p:spPr bwMode="auto">
          <a:xfrm>
            <a:off x="1317449" y="1130577"/>
            <a:ext cx="295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kumimoji="1" lang="en-US" altLang="zh-CN" sz="24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4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语言数据类型总表</a:t>
            </a:r>
            <a:endParaRPr kumimoji="1" lang="zh-CN" altLang="en-US" sz="24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17449" y="1912121"/>
            <a:ext cx="6264275" cy="3354765"/>
            <a:chOff x="2217260" y="1803123"/>
            <a:chExt cx="6264275" cy="3354765"/>
          </a:xfrm>
        </p:grpSpPr>
        <p:sp>
          <p:nvSpPr>
            <p:cNvPr id="129" name="Text Box 20"/>
            <p:cNvSpPr txBox="1">
              <a:spLocks noChangeArrowheads="1"/>
            </p:cNvSpPr>
            <p:nvPr/>
          </p:nvSpPr>
          <p:spPr bwMode="auto">
            <a:xfrm>
              <a:off x="2217260" y="1803123"/>
              <a:ext cx="6264275" cy="3354765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dash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0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       </a:t>
              </a:r>
              <a:r>
                <a:rPr lang="zh-CN" altLang="en-US" sz="20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整型 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int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0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lang="zh-CN" altLang="en-US" sz="20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基本类型    字符型          单精度型 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float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0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       </a:t>
              </a:r>
              <a:r>
                <a:rPr lang="zh-CN" altLang="en-US" sz="20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实型（浮点型）</a:t>
              </a:r>
              <a:endPara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zh-CN" altLang="en-US" sz="20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       枚举类型        双精度型 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double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0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       </a:t>
              </a:r>
              <a:r>
                <a:rPr lang="zh-CN" altLang="en-US" sz="20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数组类型 </a:t>
              </a:r>
              <a:endPara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zh-CN" altLang="en-US" sz="20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构造类型    结构体类型 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struct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0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       </a:t>
              </a:r>
              <a:r>
                <a:rPr lang="zh-CN" altLang="en-US" sz="20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共用体（联合）类型 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union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0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lang="zh-CN" altLang="en-US" sz="20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指针类型  *</a:t>
              </a:r>
              <a:endPara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zh-CN" altLang="en-US" sz="20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空类型   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void</a:t>
              </a:r>
              <a:r>
                <a:rPr lang="en-US" altLang="zh-CN" sz="20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0" name="AutoShape 21"/>
            <p:cNvSpPr/>
            <p:nvPr/>
          </p:nvSpPr>
          <p:spPr bwMode="auto">
            <a:xfrm>
              <a:off x="2437923" y="2412723"/>
              <a:ext cx="220662" cy="2590800"/>
            </a:xfrm>
            <a:prstGeom prst="leftBrace">
              <a:avLst>
                <a:gd name="adj1" fmla="val 9784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198" tIns="34599" rIns="69198" bIns="34599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31" name="AutoShape 22"/>
            <p:cNvSpPr/>
            <p:nvPr/>
          </p:nvSpPr>
          <p:spPr bwMode="auto">
            <a:xfrm>
              <a:off x="3982560" y="2031723"/>
              <a:ext cx="146050" cy="1184275"/>
            </a:xfrm>
            <a:prstGeom prst="leftBrace">
              <a:avLst>
                <a:gd name="adj1" fmla="val 6757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198" tIns="34599" rIns="69198" bIns="34599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32" name="AutoShape 23"/>
            <p:cNvSpPr/>
            <p:nvPr/>
          </p:nvSpPr>
          <p:spPr bwMode="auto">
            <a:xfrm>
              <a:off x="5893910" y="2488923"/>
              <a:ext cx="146050" cy="685800"/>
            </a:xfrm>
            <a:prstGeom prst="leftBrace">
              <a:avLst>
                <a:gd name="adj1" fmla="val 3913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198" tIns="34599" rIns="69198" bIns="34599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33" name="AutoShape 24"/>
            <p:cNvSpPr/>
            <p:nvPr/>
          </p:nvSpPr>
          <p:spPr bwMode="auto">
            <a:xfrm>
              <a:off x="3982560" y="3403323"/>
              <a:ext cx="146050" cy="914400"/>
            </a:xfrm>
            <a:prstGeom prst="leftBrace">
              <a:avLst>
                <a:gd name="adj1" fmla="val 5217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198" tIns="34599" rIns="69198" bIns="34599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rgbClr val="FFC000"/>
          </a:solidFill>
        </p:spPr>
        <p:txBody>
          <a:bodyPr/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</a:t>
            </a:r>
            <a:r>
              <a:rPr lang="zh-CN" altLang="en-US" sz="2800" b="1" dirty="0">
                <a:solidFill>
                  <a:schemeClr val="bg1"/>
                </a:solidFill>
              </a:rPr>
              <a:t>语言基础知识复习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29" name="Rectangle 4"/>
          <p:cNvSpPr txBox="1">
            <a:spLocks noChangeArrowheads="1"/>
          </p:cNvSpPr>
          <p:nvPr/>
        </p:nvSpPr>
        <p:spPr>
          <a:xfrm>
            <a:off x="864618" y="1035565"/>
            <a:ext cx="5894771" cy="51380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8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float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[5],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aver(float a[ ]);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&lt;5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("%f",&amp;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=aver(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 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调用函数，实参为一数组名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("average score is %5.2f\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n",av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aver(float a[])   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求平均值函数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int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ave,s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=a[0]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&lt;5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 s +=  a[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=s/5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(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						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Rectangle 5"/>
          <p:cNvSpPr>
            <a:spLocks noChangeArrowheads="1"/>
          </p:cNvSpPr>
          <p:nvPr/>
        </p:nvSpPr>
        <p:spPr bwMode="auto">
          <a:xfrm>
            <a:off x="7037572" y="1056868"/>
            <a:ext cx="4592176" cy="3787768"/>
          </a:xfrm>
          <a:prstGeom prst="rect">
            <a:avLst/>
          </a:prstGeom>
          <a:solidFill>
            <a:schemeClr val="bg1">
              <a:alpha val="16862"/>
            </a:schemeClr>
          </a:solidFill>
          <a:ln w="38100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数组的重要特征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数组做函数参数的实质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10000"/>
              </a:lnSpc>
              <a:buClr>
                <a:schemeClr val="tx2"/>
              </a:buClr>
              <a:buSzPct val="70000"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C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程序的基本单位？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10000"/>
              </a:lnSpc>
              <a:buClr>
                <a:schemeClr val="tx2"/>
              </a:buClr>
              <a:buSzPct val="70000"/>
              <a:defRPr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函数的结构？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10000"/>
              </a:lnSpc>
              <a:buClr>
                <a:schemeClr val="tx2"/>
              </a:buClr>
              <a:buSzPct val="70000"/>
              <a:defRPr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程序的执行过程？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10000"/>
              </a:lnSpc>
              <a:buClr>
                <a:schemeClr val="tx2"/>
              </a:buClr>
              <a:buSzPct val="70000"/>
              <a:defRPr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局部变量？生存期？作用域？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10000"/>
              </a:lnSpc>
              <a:buClr>
                <a:schemeClr val="tx2"/>
              </a:buClr>
              <a:buSzPct val="70000"/>
              <a:defRPr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全局变量？生存期？作用域？函数调用的方法？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10000"/>
              </a:lnSpc>
              <a:buClr>
                <a:schemeClr val="tx2"/>
              </a:buClr>
              <a:buSzPct val="70000"/>
              <a:defRPr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值传递？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1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2" dur="500"/>
                                        <p:tgtEl>
                                          <p:spTgt spid="1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7" dur="500"/>
                                        <p:tgtEl>
                                          <p:spTgt spid="1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2" dur="500"/>
                                        <p:tgtEl>
                                          <p:spTgt spid="1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7" dur="500"/>
                                        <p:tgtEl>
                                          <p:spTgt spid="1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200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CC33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200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200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2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CC33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2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2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2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CC33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2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2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2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CC33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2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2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0" dur="2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CC33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1" dur="2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2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7" dur="2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CC33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8" dur="2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2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4" dur="2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CC33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5" dur="2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2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1" dur="200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CC33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2" dur="200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200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8" dur="200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CC33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9" dur="200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200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2" autoUpdateAnimBg="0" build="p"/>
      <p:bldP spid="130" grpId="0" animBg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olidFill>
                  <a:srgbClr val="6699FF"/>
                </a:solidFill>
                <a:latin typeface="+mj-lt"/>
                <a:sym typeface="+mn-ea"/>
              </a:rPr>
              <a:t>作业和实验提交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sz="3600" b="1">
                <a:ea typeface="隶书" panose="02010509060101010101" pitchFamily="1" charset="-122"/>
                <a:sym typeface="+mn-ea"/>
              </a:rPr>
              <a:t>（以学号+姓名+第几次作业</a:t>
            </a:r>
            <a:r>
              <a:rPr lang="en-US" altLang="zh-CN" sz="3600" b="1">
                <a:ea typeface="隶书" panose="02010509060101010101" pitchFamily="1" charset="-122"/>
                <a:sym typeface="+mn-ea"/>
              </a:rPr>
              <a:t>/</a:t>
            </a:r>
            <a:r>
              <a:rPr lang="zh-CN" sz="3600" b="1">
                <a:ea typeface="隶书" panose="02010509060101010101" pitchFamily="1" charset="-122"/>
                <a:sym typeface="+mn-ea"/>
              </a:rPr>
              <a:t>第几次实验命名的电子文档发给班上学习委员，学习委员收齐后压缩发给老师hebo@cqut.edu.cn）</a:t>
            </a:r>
            <a:endParaRPr kumimoji="0" lang="zh-CN" sz="3600" b="1" i="0" u="none" strike="noStrike" kern="1200" cap="none" spc="0" normalizeH="0" baseline="0" noProof="1">
              <a:solidFill>
                <a:schemeClr val="tx1"/>
              </a:solidFill>
              <a:latin typeface="+mn-lt"/>
              <a:ea typeface="隶书" panose="02010509060101010101" pitchFamily="1" charset="-122"/>
              <a:cs typeface="+mn-cs"/>
            </a:endParaRPr>
          </a:p>
          <a:p>
            <a:endParaRPr lang="zh-CN" altLang="en-US" sz="36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rgbClr val="FFC000"/>
          </a:solidFill>
        </p:spPr>
        <p:txBody>
          <a:bodyPr/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</a:t>
            </a:r>
            <a:r>
              <a:rPr lang="zh-CN" altLang="en-US" sz="2800" b="1" dirty="0">
                <a:solidFill>
                  <a:schemeClr val="bg1"/>
                </a:solidFill>
              </a:rPr>
              <a:t>语言基础知识复习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0" name="Rectangle 5"/>
          <p:cNvSpPr>
            <a:spLocks noChangeArrowheads="1"/>
          </p:cNvSpPr>
          <p:nvPr/>
        </p:nvSpPr>
        <p:spPr bwMode="auto">
          <a:xfrm>
            <a:off x="769937" y="998240"/>
            <a:ext cx="10735523" cy="463781"/>
          </a:xfrm>
          <a:prstGeom prst="rect">
            <a:avLst/>
          </a:prstGeom>
          <a:solidFill>
            <a:schemeClr val="bg1">
              <a:alpha val="16862"/>
            </a:schemeClr>
          </a:solidFill>
          <a:ln w="38100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函数的调用和执行过程？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7" name="Picture 4" descr="6-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>
            <a:fillRect/>
          </a:stretch>
        </p:blipFill>
        <p:spPr bwMode="auto">
          <a:xfrm>
            <a:off x="2453722" y="1576182"/>
            <a:ext cx="6708034" cy="4283578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CC33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2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CC33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2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2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rgbClr val="FFC000"/>
          </a:solidFill>
        </p:spPr>
        <p:txBody>
          <a:bodyPr/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</a:t>
            </a:r>
            <a:r>
              <a:rPr lang="zh-CN" altLang="en-US" sz="2800" b="1" dirty="0">
                <a:solidFill>
                  <a:schemeClr val="bg1"/>
                </a:solidFill>
              </a:rPr>
              <a:t>语言基础知识复习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0" name="Rectangle 5"/>
          <p:cNvSpPr>
            <a:spLocks noChangeArrowheads="1"/>
          </p:cNvSpPr>
          <p:nvPr/>
        </p:nvSpPr>
        <p:spPr bwMode="auto">
          <a:xfrm>
            <a:off x="769937" y="998240"/>
            <a:ext cx="10735523" cy="463781"/>
          </a:xfrm>
          <a:prstGeom prst="rect">
            <a:avLst/>
          </a:prstGeom>
          <a:solidFill>
            <a:schemeClr val="bg1">
              <a:alpha val="16862"/>
            </a:schemeClr>
          </a:solidFill>
          <a:ln w="38100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函数的调用和执行过程？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7" name="Picture 4" descr="6-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7" t="4132" r="8202" b="9729"/>
          <a:stretch>
            <a:fillRect/>
          </a:stretch>
        </p:blipFill>
        <p:spPr bwMode="auto">
          <a:xfrm>
            <a:off x="559294" y="1762882"/>
            <a:ext cx="5184559" cy="3454470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743724" y="1690932"/>
            <a:ext cx="5950735" cy="1913655"/>
          </a:xfrm>
          <a:prstGeom prst="rect">
            <a:avLst/>
          </a:prstGeom>
          <a:noFill/>
          <a:ln w="12700">
            <a:solidFill>
              <a:srgbClr val="00CCFF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</a:rPr>
              <a:t>执行被调函数前，系统完成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</a:rPr>
              <a:t>将所有的实参、返回地址等信息传给被调函数保存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</a:rPr>
              <a:t>为被调函数的局部变量分配存储空间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</a:rPr>
              <a:t>将控制转移到被调函数的入口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43724" y="3785212"/>
            <a:ext cx="5950994" cy="1913655"/>
          </a:xfrm>
          <a:prstGeom prst="rect">
            <a:avLst/>
          </a:prstGeom>
          <a:noFill/>
          <a:ln w="12700">
            <a:solidFill>
              <a:srgbClr val="99CC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</a:rPr>
              <a:t>从被调函数返回主调函数前，系统完成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</a:rPr>
              <a:t>保存被调函数的计算结果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</a:rPr>
              <a:t>释放被调函数的数据空间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</a:rPr>
              <a:t>按照被调函数保存的返回地址，将控制转移到主调函数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CC33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2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CC33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2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2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 build="p"/>
      <p:bldP spid="8" grpId="0" bldLvl="2" animBg="1" build="p"/>
      <p:bldP spid="9" grpId="0" bldLvl="2" animBg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rgbClr val="FFC000"/>
          </a:solidFill>
        </p:spPr>
        <p:txBody>
          <a:bodyPr/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</a:t>
            </a:r>
            <a:r>
              <a:rPr lang="zh-CN" altLang="en-US" sz="2800" b="1" dirty="0">
                <a:solidFill>
                  <a:schemeClr val="bg1"/>
                </a:solidFill>
              </a:rPr>
              <a:t>语言基础知识复习</a:t>
            </a:r>
            <a:r>
              <a:rPr lang="en-US" altLang="zh-CN" sz="2800" b="1" dirty="0">
                <a:solidFill>
                  <a:schemeClr val="bg1"/>
                </a:solidFill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</a:rPr>
              <a:t>数组的重要特征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17480" y="1089025"/>
            <a:ext cx="11225332" cy="32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数组是一组数据的有序集合，其所有分量具有同一类型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 </a:t>
            </a:r>
            <a:r>
              <a:rPr lang="en-US" altLang="zh-CN" sz="24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[5];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float *p; p=(float *)malloc(</a:t>
            </a:r>
            <a:r>
              <a:rPr lang="en-US" altLang="zh-CN" sz="24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(float)*5);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数组的构造方法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是把数据顺序排成一个表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数组元素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在内存中占据一段连续的存储空间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数组元素之间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物理位置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上的关系，是一对一的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可以利用这种物理位置上的对应关系，反映逻辑上的一对一关系，即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线性关系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下标法或指针法访问数组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随机存取方式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rgbClr val="FFC000"/>
          </a:solidFill>
        </p:spPr>
        <p:txBody>
          <a:bodyPr/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</a:t>
            </a:r>
            <a:r>
              <a:rPr lang="zh-CN" altLang="en-US" sz="2800" b="1" dirty="0">
                <a:solidFill>
                  <a:schemeClr val="bg1"/>
                </a:solidFill>
              </a:rPr>
              <a:t>语言基础知识复习</a:t>
            </a:r>
            <a:r>
              <a:rPr lang="en-US" altLang="zh-CN" sz="2800" b="1" dirty="0">
                <a:solidFill>
                  <a:schemeClr val="bg1"/>
                </a:solidFill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</a:rPr>
              <a:t>数组做函数参数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08976" y="1027955"/>
            <a:ext cx="4782115" cy="44495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值传递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[5];	</a:t>
            </a:r>
            <a:endParaRPr lang="en-US" altLang="zh-CN" sz="20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 aver(float *a) ;</a:t>
            </a:r>
            <a:endParaRPr lang="en-US" altLang="zh-CN" sz="20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ave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=aver(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0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此时传递的值，是实参数组的起始地址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即，传递的值，是一个指针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函数中，利用这个指针，就可实现对实参数组的访问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因此，如果在函数中，修改形参指针所指向的数据，其实就是修改了实参指针所指向的数据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通过这种方式，实现了：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在被调函数中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访问主调函数的局部变量</a:t>
            </a:r>
            <a:endParaRPr lang="zh-CN" altLang="en-US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48544" y="1027955"/>
            <a:ext cx="6134480" cy="5170646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3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input(int *a)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int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=0;i&lt;=4;i++)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(“%d”,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		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hlink"/>
              </a:buClr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output(int *a)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int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=0;i&lt;=4;i++)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d”,a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int a[5];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input(             );     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调用函数给数组赋值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output(             );   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调用函数输出数组中元素的值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	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rgbClr val="FFC000"/>
          </a:solidFill>
        </p:spPr>
        <p:txBody>
          <a:bodyPr/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</a:t>
            </a:r>
            <a:r>
              <a:rPr lang="zh-CN" altLang="en-US" sz="2800" b="1" dirty="0">
                <a:solidFill>
                  <a:schemeClr val="bg1"/>
                </a:solidFill>
              </a:rPr>
              <a:t>语言基础知识复习</a:t>
            </a:r>
            <a:r>
              <a:rPr lang="en-US" altLang="zh-CN" sz="2800" b="1" dirty="0">
                <a:solidFill>
                  <a:schemeClr val="bg1"/>
                </a:solidFill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</a:rPr>
              <a:t>值传递机制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637320" y="942800"/>
            <a:ext cx="5930284" cy="5323576"/>
          </a:xfrm>
          <a:prstGeom prst="rect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int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void swap(int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y);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函数声明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d%d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",&amp;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a,&amp;b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 (a&lt;b) 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swap(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    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函数调用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("a=%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d,b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=%d\n",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swap(int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y)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函数定义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int t;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t=x;   x=y;   y=t;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("x=%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d,y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=%d\n",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51781" y="2494493"/>
            <a:ext cx="2218051" cy="2094228"/>
          </a:xfrm>
          <a:prstGeom prst="rect">
            <a:avLst/>
          </a:prstGeom>
          <a:solidFill>
            <a:schemeClr val="bg1">
              <a:alpha val="28999"/>
            </a:schemeClr>
          </a:solidFill>
          <a:ln w="12700">
            <a:noFill/>
            <a:prstDash val="dash"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运行结果：</a:t>
            </a:r>
            <a:endParaRPr kumimoji="1"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 </a:t>
            </a:r>
            <a:r>
              <a:rPr kumimoji="1" lang="en-US" altLang="zh-CN" sz="2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kumimoji="1"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1"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3  5</a:t>
            </a:r>
            <a:endParaRPr kumimoji="1"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x=5,y=3</a:t>
            </a:r>
            <a:endParaRPr kumimoji="1"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a=3,b=5</a:t>
            </a:r>
            <a:endParaRPr kumimoji="1"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51781" y="1327770"/>
            <a:ext cx="4490735" cy="830997"/>
          </a:xfrm>
          <a:prstGeom prst="rect">
            <a:avLst/>
          </a:prstGeom>
          <a:solidFill>
            <a:srgbClr val="99CC00">
              <a:alpha val="10001"/>
            </a:srgbClr>
          </a:solidFill>
          <a:ln w="12700">
            <a:solidFill>
              <a:srgbClr val="99CC00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语言参数传递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按值传递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，形参发生改变，相应的实参不会变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rgbClr val="FFC000"/>
          </a:solidFill>
        </p:spPr>
        <p:txBody>
          <a:bodyPr/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</a:t>
            </a:r>
            <a:r>
              <a:rPr lang="zh-CN" altLang="en-US" sz="2800" b="1" dirty="0">
                <a:solidFill>
                  <a:schemeClr val="bg1"/>
                </a:solidFill>
              </a:rPr>
              <a:t>语言基础知识复习</a:t>
            </a:r>
            <a:r>
              <a:rPr lang="en-US" altLang="zh-CN" sz="2800" b="1" dirty="0">
                <a:solidFill>
                  <a:schemeClr val="bg1"/>
                </a:solidFill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</a:rPr>
              <a:t>指针做函数参数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579953" y="976544"/>
            <a:ext cx="5961017" cy="5335479"/>
          </a:xfrm>
          <a:prstGeom prst="rect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int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void swap(int *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*y);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函数声明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d%d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",&amp;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a,&amp;b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 (a&lt;b) 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swap(&amp;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a,&amp;b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   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函数调用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("a=%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d,b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=%d\n",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swap(int *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*y)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函数定义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int t;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t=*x;  *x=*y;  *y=t;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(“*x=%d,*y=%d\n",*x,*y);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51030" y="3871565"/>
            <a:ext cx="4569040" cy="1421992"/>
          </a:xfrm>
          <a:prstGeom prst="rect">
            <a:avLst/>
          </a:prstGeom>
          <a:solidFill>
            <a:schemeClr val="bg1">
              <a:alpha val="28999"/>
            </a:schemeClr>
          </a:solidFill>
          <a:ln w="12700">
            <a:solidFill>
              <a:schemeClr val="bg1"/>
            </a:solidFill>
            <a:prstDash val="dash"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右边程序运行结果：</a:t>
            </a:r>
            <a:endParaRPr kumimoji="1"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如输入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3  5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*x=5,*y=3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a=5,b=3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70631" y="976544"/>
            <a:ext cx="4949439" cy="2776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10000"/>
              </a:lnSpc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指针变量的定义及操作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10000"/>
              </a:lnSpc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数据类型   *指针变量；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10000"/>
              </a:lnSpc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n=12, *p=&amp;n;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10000"/>
              </a:lnSpc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悬空指针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0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*p;  *p=2;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10000"/>
              </a:lnSpc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避免出现悬空指针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342900">
              <a:lnSpc>
                <a:spcPct val="110000"/>
              </a:lnSpc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*p;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342900">
              <a:lnSpc>
                <a:spcPct val="110000"/>
              </a:lnSpc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p=(int *)malloc(</a:t>
            </a:r>
            <a:r>
              <a:rPr lang="en-US" altLang="zh-CN" sz="20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(int));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342900">
              <a:lnSpc>
                <a:spcPct val="110000"/>
              </a:lnSpc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*p=2;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2" grpId="0" animBg="1"/>
      <p:bldP spid="13" grpId="0" bldLvl="2" autoUpdateAnimBg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rgbClr val="FFC000"/>
          </a:solidFill>
        </p:spPr>
        <p:txBody>
          <a:bodyPr/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</a:t>
            </a:r>
            <a:r>
              <a:rPr lang="zh-CN" altLang="en-US" sz="2800" b="1" dirty="0">
                <a:solidFill>
                  <a:schemeClr val="bg1"/>
                </a:solidFill>
              </a:rPr>
              <a:t>语言基础知识复习</a:t>
            </a:r>
            <a:r>
              <a:rPr lang="en-US" altLang="zh-CN" sz="2800" b="1" dirty="0">
                <a:solidFill>
                  <a:schemeClr val="bg1"/>
                </a:solidFill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</a:rPr>
              <a:t>指针做函数参数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6742" y="1124855"/>
            <a:ext cx="4924147" cy="4488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指针变量可以作为函数参数。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指针变量作实参时，与普通变量一样，也是“值传递”，即将指针变量的值（地址）传递给函数的形参（形参是指针变量）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若在函数中修改了形参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指针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的值，实参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指针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的值并不会发生变化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u="sng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注意，形参</a:t>
            </a:r>
            <a:r>
              <a:rPr lang="en-US" altLang="zh-CN" sz="2000" u="sng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u="sng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指针</a:t>
            </a:r>
            <a:r>
              <a:rPr lang="en-US" altLang="zh-CN" sz="2000" u="sng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u="sng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和实参</a:t>
            </a:r>
            <a:r>
              <a:rPr lang="en-US" altLang="zh-CN" sz="2000" u="sng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u="sng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指针</a:t>
            </a:r>
            <a:r>
              <a:rPr lang="en-US" altLang="zh-CN" sz="2000" u="sng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u="sng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指向同一个内存地址</a:t>
            </a:r>
            <a:endParaRPr lang="zh-CN" altLang="en-US" sz="2000" u="sng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若在函数中修改了形参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指针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u="sng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所指向的数据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，则实参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指针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u="sng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所指向的数据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也就随之而发生变化了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48683" y="947906"/>
            <a:ext cx="5616575" cy="534434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change(int *q)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*q=100;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int  *p;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p=(int *)malloc(</a:t>
            </a:r>
            <a:r>
              <a:rPr lang="en-US" altLang="zh-CN" sz="2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(int));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*p=20;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change(p);  	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指针变量作实参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(“%d\n”,*p);   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free(p);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				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rgbClr val="FFC000"/>
          </a:solidFill>
        </p:spPr>
        <p:txBody>
          <a:bodyPr/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</a:t>
            </a:r>
            <a:r>
              <a:rPr lang="zh-CN" altLang="en-US" sz="2800" b="1" dirty="0">
                <a:solidFill>
                  <a:schemeClr val="bg1"/>
                </a:solidFill>
              </a:rPr>
              <a:t>语言基础知识复习</a:t>
            </a:r>
            <a:r>
              <a:rPr lang="en-US" altLang="zh-CN" sz="2800" b="1" dirty="0">
                <a:solidFill>
                  <a:schemeClr val="bg1"/>
                </a:solidFill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</a:rPr>
              <a:t>指针与数组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940807" y="1443748"/>
            <a:ext cx="3816350" cy="3203613"/>
          </a:xfrm>
          <a:prstGeom prst="rect">
            <a:avLst/>
          </a:prstGeom>
          <a:noFill/>
          <a:ln w="38100">
            <a:solidFill>
              <a:srgbClr val="800080"/>
            </a:solidFill>
            <a:prstDash val="solid"/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a[10] ,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…//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初始化数组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=0;i&lt;=9;i++)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d”,a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altLang="zh-C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98105" y="1444195"/>
            <a:ext cx="3744913" cy="3207257"/>
          </a:xfrm>
          <a:prstGeom prst="rect">
            <a:avLst/>
          </a:prstGeom>
          <a:noFill/>
          <a:ln w="38100">
            <a:solidFill>
              <a:srgbClr val="FF9900"/>
            </a:solidFill>
            <a:prstDash val="solid"/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int a[10] ,*p;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…//</a:t>
            </a: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初始化数组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for(p=a;p&lt;=a+9;p++)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 printf(“%d”,*p);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 build="p"/>
      <p:bldP spid="8" grpId="0" animBg="1" autoUpdateAnimBg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rgbClr val="FFC000"/>
          </a:solidFill>
        </p:spPr>
        <p:txBody>
          <a:bodyPr/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</a:t>
            </a:r>
            <a:r>
              <a:rPr lang="zh-CN" altLang="en-US" sz="2800" b="1" dirty="0">
                <a:solidFill>
                  <a:schemeClr val="bg1"/>
                </a:solidFill>
              </a:rPr>
              <a:t>语言基础知识复习</a:t>
            </a:r>
            <a:r>
              <a:rPr lang="en-US" altLang="zh-CN" sz="2800" b="1" dirty="0">
                <a:solidFill>
                  <a:schemeClr val="bg1"/>
                </a:solidFill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</a:rPr>
              <a:t>结构类型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727970" y="814944"/>
            <a:ext cx="10937288" cy="447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Blip>
                <a:blip r:embed="rId2"/>
              </a:buBlip>
              <a:defRPr sz="2400" b="1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例：定义如下学生信息的结构类型，存储：学号，姓名，性别，出生日期，三门课的成绩</a:t>
            </a:r>
            <a:endParaRPr lang="zh-CN" altLang="en-US" sz="20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727970" y="1888889"/>
            <a:ext cx="525621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 date  	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//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日期结构类型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{int year;       int month;      int day;       };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std_info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学生信息结构类型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char  no[7]; 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char  name[9]; 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char  sex[2]; 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struct date birthday;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}; 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struct  score	  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成绩结构类型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char  no[7]; 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 score1;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 score2;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 score3;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}; 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6"/>
          <p:cNvGrpSpPr/>
          <p:nvPr/>
        </p:nvGrpSpPr>
        <p:grpSpPr bwMode="auto">
          <a:xfrm>
            <a:off x="727970" y="1359038"/>
            <a:ext cx="4965700" cy="433388"/>
            <a:chOff x="2426" y="2341"/>
            <a:chExt cx="3130" cy="273"/>
          </a:xfrm>
        </p:grpSpPr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2426" y="2341"/>
              <a:ext cx="3130" cy="27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99CC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000001       Angel        F        1985     10     20    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3061" y="2341"/>
              <a:ext cx="0" cy="273"/>
            </a:xfrm>
            <a:prstGeom prst="line">
              <a:avLst/>
            </a:prstGeom>
            <a:noFill/>
            <a:ln w="25400">
              <a:solidFill>
                <a:srgbClr val="99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3742" y="2341"/>
              <a:ext cx="0" cy="273"/>
            </a:xfrm>
            <a:prstGeom prst="line">
              <a:avLst/>
            </a:prstGeom>
            <a:noFill/>
            <a:ln w="25400">
              <a:solidFill>
                <a:srgbClr val="99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4241" y="2341"/>
              <a:ext cx="0" cy="273"/>
            </a:xfrm>
            <a:prstGeom prst="line">
              <a:avLst/>
            </a:prstGeom>
            <a:noFill/>
            <a:ln w="25400">
              <a:solidFill>
                <a:srgbClr val="99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4785" y="2341"/>
              <a:ext cx="0" cy="273"/>
            </a:xfrm>
            <a:prstGeom prst="line">
              <a:avLst/>
            </a:prstGeom>
            <a:noFill/>
            <a:ln w="25400">
              <a:solidFill>
                <a:srgbClr val="99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5148" y="2341"/>
              <a:ext cx="0" cy="273"/>
            </a:xfrm>
            <a:prstGeom prst="line">
              <a:avLst/>
            </a:prstGeom>
            <a:noFill/>
            <a:ln w="25400">
              <a:solidFill>
                <a:srgbClr val="99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Group 23"/>
          <p:cNvGrpSpPr/>
          <p:nvPr/>
        </p:nvGrpSpPr>
        <p:grpSpPr bwMode="auto">
          <a:xfrm>
            <a:off x="6001306" y="1359038"/>
            <a:ext cx="3884612" cy="433387"/>
            <a:chOff x="2835" y="3521"/>
            <a:chExt cx="2449" cy="273"/>
          </a:xfrm>
        </p:grpSpPr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2835" y="3521"/>
              <a:ext cx="2449" cy="27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8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000001        95           80          90  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3560" y="3521"/>
              <a:ext cx="0" cy="273"/>
            </a:xfrm>
            <a:prstGeom prst="line">
              <a:avLst/>
            </a:prstGeom>
            <a:noFill/>
            <a:ln w="25400">
              <a:solidFill>
                <a:srgbClr val="8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4150" y="3521"/>
              <a:ext cx="0" cy="273"/>
            </a:xfrm>
            <a:prstGeom prst="line">
              <a:avLst/>
            </a:prstGeom>
            <a:noFill/>
            <a:ln w="25400">
              <a:solidFill>
                <a:srgbClr val="8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4740" y="3521"/>
              <a:ext cx="0" cy="273"/>
            </a:xfrm>
            <a:prstGeom prst="line">
              <a:avLst/>
            </a:prstGeom>
            <a:noFill/>
            <a:ln w="25400">
              <a:solidFill>
                <a:srgbClr val="8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5963467" y="2113382"/>
            <a:ext cx="5701777" cy="417671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579755">
              <a:spcBef>
                <a:spcPct val="20000"/>
              </a:spcBef>
              <a:buBlip>
                <a:blip r:embed="rId2"/>
              </a:buBlip>
              <a:defRPr sz="2400" b="1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1056005" indent="-28575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475105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894205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313305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770505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3227705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684905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4142105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定义和使用结构类型的别名：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 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data;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struct  pos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int x;		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int y;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a.x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=10;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a.y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=-10;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 bldLvl="2" autoUpdateAnimBg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rgbClr val="FFC000"/>
          </a:solidFill>
        </p:spPr>
        <p:txBody>
          <a:bodyPr/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</a:t>
            </a:r>
            <a:r>
              <a:rPr lang="zh-CN" altLang="en-US" sz="2800" b="1" dirty="0">
                <a:solidFill>
                  <a:schemeClr val="bg1"/>
                </a:solidFill>
              </a:rPr>
              <a:t>语言基础知识复习</a:t>
            </a:r>
            <a:r>
              <a:rPr lang="en-US" altLang="zh-CN" sz="2800" b="1" dirty="0">
                <a:solidFill>
                  <a:schemeClr val="bg1"/>
                </a:solidFill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</a:rPr>
              <a:t>访问结构变量中的成员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6285175" y="1157764"/>
            <a:ext cx="5300184" cy="3600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47625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952500" indent="-28575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3716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7907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2098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667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3124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581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4038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通过成员运算符，逐个访问其成员</a:t>
            </a:r>
            <a:endParaRPr lang="zh-CN" altLang="en-US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结构变量</a:t>
            </a:r>
            <a:r>
              <a:rPr lang="en-US" altLang="zh-CN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成员</a:t>
            </a:r>
            <a:endParaRPr lang="zh-CN" altLang="en-US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stu.no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stu.name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stu.birthday.year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结构变量指针</a:t>
            </a:r>
            <a:r>
              <a:rPr lang="en-US" altLang="zh-CN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zh-CN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成员</a:t>
            </a:r>
            <a:endParaRPr lang="zh-CN" altLang="en-US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p-&gt;no  	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p-&gt;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birthday.year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962257" y="1157764"/>
            <a:ext cx="4604042" cy="489364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struct  date  	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int year;       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int month;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int day;       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}DATE;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struct  </a:t>
            </a:r>
            <a:r>
              <a:rPr lang="en-US" altLang="zh-CN" sz="2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std_info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  char  no[7]; 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 name[9]; 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 sex[2]; 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DATE birthday;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}STUDENT; 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STUDENT  </a:t>
            </a:r>
            <a:r>
              <a:rPr lang="en-US" altLang="zh-CN" sz="2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STUDENT *p=&amp;</a:t>
            </a:r>
            <a:r>
              <a:rPr lang="en-US" altLang="zh-CN" sz="2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2" animBg="1" autoUpdateAnimBg="0" build="p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olidFill>
                  <a:srgbClr val="6699FF"/>
                </a:solidFill>
                <a:latin typeface="Arial" panose="020B0604020202020204" pitchFamily="34" charset="0"/>
                <a:ea typeface="隶书" panose="02010509060101010101" pitchFamily="1" charset="-122"/>
                <a:sym typeface="+mn-ea"/>
              </a:rPr>
              <a:t>教材与参考资料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AutoNum type="arabicPeriod"/>
            </a:pP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1" charset="-122"/>
                <a:sym typeface="+mn-ea"/>
              </a:rPr>
              <a:t>陈媛等编.《算法与数据结构》(第三版).  清华大学出版社. </a:t>
            </a:r>
            <a:endParaRPr lang="zh-CN" altLang="en-US" sz="3200" b="1" dirty="0">
              <a:latin typeface="Times New Roman" panose="02020603050405020304" pitchFamily="18" charset="0"/>
              <a:ea typeface="隶书" panose="02010509060101010101" pitchFamily="1" charset="-122"/>
            </a:endParaRP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AutoNum type="arabicPeriod"/>
            </a:pP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1" charset="-122"/>
                <a:sym typeface="+mn-ea"/>
              </a:rPr>
              <a:t>《数据结构学习指导及实践教程》  何波 陈媛等　清华大学出版社</a:t>
            </a:r>
            <a:endParaRPr lang="zh-CN" altLang="en-US" sz="3200" b="1" dirty="0">
              <a:latin typeface="Times New Roman" panose="02020603050405020304" pitchFamily="18" charset="0"/>
              <a:ea typeface="隶书" panose="02010509060101010101" pitchFamily="1" charset="-122"/>
            </a:endParaRPr>
          </a:p>
          <a:p>
            <a:pPr marL="0" indent="0">
              <a:buNone/>
            </a:pPr>
            <a:endParaRPr lang="zh-CN" altLang="en-US" sz="32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rgbClr val="FFC000"/>
          </a:solidFill>
        </p:spPr>
        <p:txBody>
          <a:bodyPr/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</a:t>
            </a:r>
            <a:r>
              <a:rPr lang="zh-CN" altLang="en-US" sz="2800" b="1" dirty="0">
                <a:solidFill>
                  <a:schemeClr val="bg1"/>
                </a:solidFill>
              </a:rPr>
              <a:t>语言基础知识复习</a:t>
            </a:r>
            <a:r>
              <a:rPr lang="en-US" altLang="zh-CN" sz="2800" b="1" dirty="0">
                <a:solidFill>
                  <a:schemeClr val="bg1"/>
                </a:solidFill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</a:rPr>
              <a:t>结构数组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6022" y="751344"/>
            <a:ext cx="7844578" cy="2677656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  </a:t>
            </a:r>
            <a:r>
              <a:rPr lang="en-US" altLang="zh-CN" sz="2400" b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std_info</a:t>
            </a:r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zh-CN" altLang="en-US" sz="24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学生信息结构类型</a:t>
            </a:r>
            <a:endParaRPr lang="zh-CN" altLang="en-US" sz="24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  char  no[7]; </a:t>
            </a:r>
            <a:endParaRPr lang="en-US" altLang="zh-CN" sz="24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 name[9]; </a:t>
            </a:r>
            <a:endParaRPr lang="en-US" altLang="zh-CN" sz="24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 sex[2]; </a:t>
            </a:r>
            <a:endParaRPr lang="en-US" altLang="zh-CN" sz="24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struct date birthday;</a:t>
            </a:r>
            <a:endParaRPr lang="en-US" altLang="zh-CN" sz="24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}STUDENT;</a:t>
            </a:r>
            <a:endParaRPr lang="en-US" altLang="zh-CN" sz="24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 </a:t>
            </a:r>
            <a:r>
              <a:rPr lang="en-US" altLang="zh-CN" sz="2400" b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[3];</a:t>
            </a:r>
            <a:endParaRPr lang="en-US" altLang="zh-CN" sz="24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66022" y="3429000"/>
            <a:ext cx="5554879" cy="30526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miter lim="800000"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  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 student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int num;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int age;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float score;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STUDENT  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 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s[5];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s[3].age=20;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s[3].score=78.5;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" name="Group 22"/>
          <p:cNvGrpSpPr/>
          <p:nvPr/>
        </p:nvGrpSpPr>
        <p:grpSpPr bwMode="auto">
          <a:xfrm>
            <a:off x="7829689" y="1213927"/>
            <a:ext cx="3332162" cy="5394325"/>
            <a:chOff x="2784" y="1152"/>
            <a:chExt cx="1872" cy="3488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2784" y="1200"/>
              <a:ext cx="816" cy="3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S[0].num</a:t>
              </a:r>
              <a:endParaRPr kumimoji="1" lang="en-US" altLang="zh-CN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S[0].age</a:t>
              </a:r>
              <a:endParaRPr kumimoji="1" lang="en-US" altLang="zh-CN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S[0].score</a:t>
              </a:r>
              <a:endParaRPr kumimoji="1" lang="en-US" altLang="zh-CN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endParaRPr kumimoji="1" lang="en-US" altLang="zh-CN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S[3].num</a:t>
              </a:r>
              <a:endParaRPr kumimoji="1" lang="en-US" altLang="zh-CN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S[3].age</a:t>
              </a:r>
              <a:endParaRPr kumimoji="1" lang="en-US" altLang="zh-CN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S[3].score</a:t>
              </a:r>
              <a:endParaRPr kumimoji="1" lang="en-US" altLang="zh-CN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S[4].num</a:t>
              </a:r>
              <a:endParaRPr kumimoji="1" lang="en-US" altLang="zh-CN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S[4].age</a:t>
              </a:r>
              <a:endParaRPr kumimoji="1" lang="en-US" altLang="zh-CN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S[4].score</a:t>
              </a:r>
              <a:endParaRPr kumimoji="1" lang="en-US" altLang="zh-CN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endParaRPr kumimoji="1" lang="en-US" altLang="zh-CN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endParaRPr kumimoji="1" lang="en-US" altLang="zh-CN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endParaRPr kumimoji="1" lang="en-US" altLang="zh-CN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3552" y="1152"/>
              <a:ext cx="0" cy="27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4176" y="1152"/>
              <a:ext cx="0" cy="27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3552" y="120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3552" y="196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3552" y="230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3552" y="254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3552" y="278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3552" y="302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3552" y="32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3552" y="350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552" y="374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552" y="14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3552" y="172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3737" y="2548"/>
              <a:ext cx="384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kumimoji="1"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3685" y="2783"/>
              <a:ext cx="48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78.5</a:t>
              </a:r>
              <a:endParaRPr kumimoji="1"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4224" y="1200"/>
              <a:ext cx="432" cy="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2000</a:t>
              </a:r>
              <a:endParaRPr kumimoji="1" lang="en-US" altLang="zh-CN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2002</a:t>
              </a:r>
              <a:endParaRPr kumimoji="1" lang="en-US" altLang="zh-CN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2004</a:t>
              </a:r>
              <a:endParaRPr kumimoji="1" lang="en-US" altLang="zh-CN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endParaRPr kumimoji="1" lang="en-US" altLang="zh-CN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2024</a:t>
              </a:r>
              <a:endParaRPr kumimoji="1" lang="en-US" altLang="zh-CN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2026</a:t>
              </a:r>
              <a:endParaRPr kumimoji="1" lang="en-US" altLang="zh-CN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2028</a:t>
              </a:r>
              <a:endParaRPr kumimoji="1" lang="en-US" altLang="zh-CN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2032</a:t>
              </a:r>
              <a:endParaRPr kumimoji="1" lang="en-US" altLang="zh-CN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2034</a:t>
              </a:r>
              <a:endParaRPr kumimoji="1" lang="en-US" altLang="zh-CN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2036</a:t>
              </a:r>
              <a:endParaRPr kumimoji="1" lang="en-US" altLang="zh-CN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3734" y="1957"/>
              <a:ext cx="33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….</a:t>
              </a:r>
              <a:endParaRPr kumimoji="1" lang="en-US" altLang="zh-CN" sz="20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rgbClr val="FFC000"/>
          </a:solidFill>
        </p:spPr>
        <p:txBody>
          <a:bodyPr/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</a:t>
            </a:r>
            <a:r>
              <a:rPr lang="zh-CN" altLang="en-US" sz="2800" b="1" dirty="0">
                <a:solidFill>
                  <a:schemeClr val="bg1"/>
                </a:solidFill>
              </a:rPr>
              <a:t>语言基础知识复习</a:t>
            </a:r>
            <a:r>
              <a:rPr lang="en-US" altLang="zh-CN" sz="2800" b="1" dirty="0">
                <a:solidFill>
                  <a:schemeClr val="bg1"/>
                </a:solidFill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</a:rPr>
              <a:t>结构数组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653095" y="1002760"/>
            <a:ext cx="6555574" cy="5314689"/>
          </a:xfrm>
          <a:prstGeom prst="rect">
            <a:avLst/>
          </a:prstGeom>
          <a:solidFill>
            <a:schemeClr val="bg1">
              <a:alpha val="98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8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000" b="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include"struct.h</a:t>
            </a: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US" altLang="zh-CN" sz="2000" b="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定义并初始化一个外部结构数组</a:t>
            </a:r>
            <a:endParaRPr lang="zh-CN" altLang="en-US" sz="2000" b="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altLang="zh-CN" sz="2000" b="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[2]={ {“000102”,“john”,“m”,{1980,9,20}},          </a:t>
            </a:r>
            <a:endParaRPr lang="en-US" altLang="zh-CN" sz="2000" b="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{“000105”,“apple”,“f”,{1980,8,15}}};</a:t>
            </a:r>
            <a:endParaRPr lang="en-US" altLang="zh-CN" sz="2000" b="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t">
              <a:lnSpc>
                <a:spcPct val="90000"/>
              </a:lnSpc>
              <a:buFontTx/>
              <a:buNone/>
              <a:defRPr/>
            </a:pP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  <a:endParaRPr lang="en-US" altLang="zh-CN" sz="2000" b="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t">
              <a:lnSpc>
                <a:spcPct val="90000"/>
              </a:lnSpc>
              <a:buFontTx/>
              <a:buNone/>
              <a:defRPr/>
            </a:pP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     int </a:t>
            </a:r>
            <a:r>
              <a:rPr lang="en-US" altLang="zh-CN" sz="2000" b="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b="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t">
              <a:lnSpc>
                <a:spcPct val="90000"/>
              </a:lnSpc>
              <a:buFontTx/>
              <a:buNone/>
              <a:defRPr/>
            </a:pP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for(</a:t>
            </a:r>
            <a:r>
              <a:rPr lang="en-US" altLang="zh-CN" sz="2000" b="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2000" b="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&lt;2; </a:t>
            </a:r>
            <a:r>
              <a:rPr lang="en-US" altLang="zh-CN" sz="2000" b="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altLang="zh-CN" sz="2000" b="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t">
              <a:lnSpc>
                <a:spcPct val="90000"/>
              </a:lnSpc>
              <a:buFontTx/>
              <a:buNone/>
              <a:defRPr/>
            </a:pP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{   </a:t>
            </a:r>
            <a:r>
              <a:rPr lang="en-US" altLang="zh-CN" sz="2000" b="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("%-7s",stu[</a:t>
            </a:r>
            <a:r>
              <a:rPr lang="en-US" altLang="zh-CN" sz="2000" b="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].no);</a:t>
            </a:r>
            <a:endParaRPr lang="en-US" altLang="zh-CN" sz="2000" b="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t">
              <a:lnSpc>
                <a:spcPct val="90000"/>
              </a:lnSpc>
              <a:buFontTx/>
              <a:buNone/>
              <a:defRPr/>
            </a:pP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b="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("%-9s",stu[</a:t>
            </a:r>
            <a:r>
              <a:rPr lang="en-US" altLang="zh-CN" sz="2000" b="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].name);</a:t>
            </a:r>
            <a:endParaRPr lang="en-US" altLang="zh-CN" sz="2000" b="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t">
              <a:lnSpc>
                <a:spcPct val="90000"/>
              </a:lnSpc>
              <a:buFontTx/>
              <a:buNone/>
              <a:defRPr/>
            </a:pP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b="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("%-4s",stu[</a:t>
            </a:r>
            <a:r>
              <a:rPr lang="en-US" altLang="zh-CN" sz="2000" b="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].sex);</a:t>
            </a:r>
            <a:endParaRPr lang="en-US" altLang="zh-CN" sz="2000" b="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t">
              <a:lnSpc>
                <a:spcPct val="90000"/>
              </a:lnSpc>
              <a:buFontTx/>
              <a:buNone/>
              <a:defRPr/>
            </a:pP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b="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("%d-%d-%d\n",</a:t>
            </a:r>
            <a:r>
              <a:rPr lang="en-US" altLang="zh-CN" sz="2000" b="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2000" b="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birthday.year</a:t>
            </a: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                                </a:t>
            </a:r>
            <a:endParaRPr lang="en-US" altLang="zh-CN" sz="2000" b="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t">
              <a:lnSpc>
                <a:spcPct val="90000"/>
              </a:lnSpc>
              <a:buFontTx/>
              <a:buNone/>
              <a:defRPr/>
            </a:pP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zh-CN" sz="2000" b="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2000" b="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birthday.month</a:t>
            </a: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zh-CN" sz="2000" b="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t">
              <a:lnSpc>
                <a:spcPct val="90000"/>
              </a:lnSpc>
              <a:buFontTx/>
              <a:buNone/>
              <a:defRPr/>
            </a:pP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zh-CN" sz="2000" b="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2000" b="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birthday.day</a:t>
            </a: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b="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t">
              <a:lnSpc>
                <a:spcPct val="90000"/>
              </a:lnSpc>
              <a:buFontTx/>
              <a:buNone/>
              <a:defRPr/>
            </a:pP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}        </a:t>
            </a:r>
            <a:endParaRPr lang="en-US" altLang="zh-CN" sz="2000" b="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t">
              <a:lnSpc>
                <a:spcPct val="90000"/>
              </a:lnSpc>
              <a:buFontTx/>
              <a:buNone/>
              <a:defRPr/>
            </a:pPr>
            <a:r>
              <a:rPr lang="en-US" altLang="zh-CN" sz="2000" b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		</a:t>
            </a:r>
            <a:endParaRPr lang="en-US" altLang="zh-CN" sz="2000" b="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7093259" y="817793"/>
            <a:ext cx="4809632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利用结构类型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，定义结构数组，用于存储和显示两个学生的基本信息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8109074" y="1584538"/>
            <a:ext cx="3793817" cy="727075"/>
          </a:xfrm>
          <a:prstGeom prst="rect">
            <a:avLst/>
          </a:prstGeom>
          <a:solidFill>
            <a:srgbClr val="FFCCFF"/>
          </a:solidFill>
          <a:ln w="25400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000102   john      m      1980-9-20</a:t>
            </a:r>
            <a:endParaRPr lang="en-US" altLang="zh-CN" sz="200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000105   apple     f       1980-8-15</a:t>
            </a:r>
            <a:endParaRPr lang="en-US" altLang="zh-CN" sz="200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2" autoUpdateAnimBg="0" build="p"/>
      <p:bldP spid="27" grpId="0" animBg="1" autoUpdateAnimBg="0"/>
      <p:bldP spid="3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81629"/>
            <a:ext cx="2743200" cy="365125"/>
          </a:xfrm>
        </p:spPr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rgbClr val="FFC000"/>
          </a:solidFill>
        </p:spPr>
        <p:txBody>
          <a:bodyPr/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</a:t>
            </a:r>
            <a:r>
              <a:rPr lang="zh-CN" altLang="en-US" sz="2800" b="1" dirty="0">
                <a:solidFill>
                  <a:schemeClr val="bg1"/>
                </a:solidFill>
              </a:rPr>
              <a:t>语言基础知识复习</a:t>
            </a:r>
            <a:r>
              <a:rPr lang="en-US" altLang="zh-CN" sz="2800" b="1" dirty="0">
                <a:solidFill>
                  <a:schemeClr val="bg1"/>
                </a:solidFill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</a:rPr>
              <a:t>结构类型的指针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15213" y="1286710"/>
            <a:ext cx="4152790" cy="4084275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 student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int num;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int age;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float score;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STUDENT;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s,*p;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p=&amp;s;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p-&gt;num=10;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p-&gt;score=85.5;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31"/>
          <p:cNvGrpSpPr/>
          <p:nvPr/>
        </p:nvGrpSpPr>
        <p:grpSpPr bwMode="auto">
          <a:xfrm>
            <a:off x="6147647" y="1102293"/>
            <a:ext cx="3165475" cy="1687512"/>
            <a:chOff x="2472" y="1253"/>
            <a:chExt cx="1994" cy="1063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2472" y="1253"/>
              <a:ext cx="1171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dirty="0" err="1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s.num</a:t>
              </a:r>
              <a:endParaRPr kumimoji="1"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kumimoji="1" lang="en-US" altLang="zh-CN" sz="2400" dirty="0" err="1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s.age</a:t>
              </a:r>
              <a:endParaRPr kumimoji="1"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kumimoji="1" lang="en-US" altLang="zh-CN" sz="2400" dirty="0" err="1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s.score</a:t>
              </a:r>
              <a:endParaRPr kumimoji="1"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kumimoji="1" lang="en-US" altLang="zh-CN" sz="24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p</a:t>
              </a:r>
              <a:endParaRPr kumimoji="1"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Group 30"/>
            <p:cNvGrpSpPr/>
            <p:nvPr/>
          </p:nvGrpSpPr>
          <p:grpSpPr bwMode="auto">
            <a:xfrm>
              <a:off x="3276" y="1253"/>
              <a:ext cx="1190" cy="1063"/>
              <a:chOff x="3448" y="1344"/>
              <a:chExt cx="920" cy="1014"/>
            </a:xfrm>
          </p:grpSpPr>
          <p:sp>
            <p:nvSpPr>
              <p:cNvPr id="13" name="Line 5"/>
              <p:cNvSpPr>
                <a:spLocks noChangeShapeType="1"/>
              </p:cNvSpPr>
              <p:nvPr/>
            </p:nvSpPr>
            <p:spPr bwMode="auto">
              <a:xfrm>
                <a:off x="3456" y="134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Line 6"/>
              <p:cNvSpPr>
                <a:spLocks noChangeShapeType="1"/>
              </p:cNvSpPr>
              <p:nvPr/>
            </p:nvSpPr>
            <p:spPr bwMode="auto">
              <a:xfrm>
                <a:off x="4032" y="134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>
                <a:off x="3456" y="134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Line 8"/>
              <p:cNvSpPr>
                <a:spLocks noChangeShapeType="1"/>
              </p:cNvSpPr>
              <p:nvPr/>
            </p:nvSpPr>
            <p:spPr bwMode="auto">
              <a:xfrm>
                <a:off x="3456" y="163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Line 9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3448" y="235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 Box 12"/>
              <p:cNvSpPr txBox="1">
                <a:spLocks noChangeArrowheads="1"/>
              </p:cNvSpPr>
              <p:nvPr/>
            </p:nvSpPr>
            <p:spPr bwMode="auto">
              <a:xfrm>
                <a:off x="3579" y="2118"/>
                <a:ext cx="52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1" lang="en-US" altLang="zh-CN" sz="2000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2000</a:t>
                </a:r>
                <a:endParaRPr kumimoji="1" lang="en-US" altLang="zh-CN" sz="20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 Box 13"/>
              <p:cNvSpPr txBox="1">
                <a:spLocks noChangeArrowheads="1"/>
              </p:cNvSpPr>
              <p:nvPr/>
            </p:nvSpPr>
            <p:spPr bwMode="auto">
              <a:xfrm>
                <a:off x="3594" y="1385"/>
                <a:ext cx="480" cy="7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defRPr/>
                </a:pPr>
                <a:r>
                  <a:rPr kumimoji="1" lang="en-US" altLang="zh-CN" sz="2000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kumimoji="1" lang="en-US" altLang="zh-CN" sz="20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kumimoji="1" lang="en-US" altLang="zh-CN" sz="20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kumimoji="1" lang="en-US" altLang="zh-CN" sz="20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kumimoji="1" lang="en-US" altLang="zh-CN" sz="2000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85.5</a:t>
                </a:r>
                <a:endParaRPr kumimoji="1" lang="en-US" altLang="zh-CN" sz="20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>
                <a:off x="3936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 flipV="1">
                <a:off x="4368" y="1392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Line 16"/>
              <p:cNvSpPr>
                <a:spLocks noChangeShapeType="1"/>
              </p:cNvSpPr>
              <p:nvPr/>
            </p:nvSpPr>
            <p:spPr bwMode="auto">
              <a:xfrm flipH="1">
                <a:off x="4032" y="139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5800737" y="2962935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访问格式：</a:t>
            </a:r>
            <a:endParaRPr kumimoji="1" lang="zh-CN" altLang="en-US" sz="240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H="1" flipV="1">
            <a:off x="6916845" y="4528615"/>
            <a:ext cx="0" cy="644525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33"/>
          <p:cNvGrpSpPr/>
          <p:nvPr/>
        </p:nvGrpSpPr>
        <p:grpSpPr bwMode="auto">
          <a:xfrm>
            <a:off x="6383445" y="3528492"/>
            <a:ext cx="3773488" cy="1211263"/>
            <a:chOff x="3216" y="2837"/>
            <a:chExt cx="2377" cy="763"/>
          </a:xfrm>
        </p:grpSpPr>
        <p:sp>
          <p:nvSpPr>
            <p:cNvPr id="30" name="Rectangle 18"/>
            <p:cNvSpPr>
              <a:spLocks noChangeArrowheads="1"/>
            </p:cNvSpPr>
            <p:nvPr/>
          </p:nvSpPr>
          <p:spPr bwMode="auto">
            <a:xfrm>
              <a:off x="3216" y="3120"/>
              <a:ext cx="211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19"/>
            <p:cNvSpPr>
              <a:spLocks noChangeShapeType="1"/>
            </p:cNvSpPr>
            <p:nvPr/>
          </p:nvSpPr>
          <p:spPr bwMode="auto">
            <a:xfrm>
              <a:off x="3888" y="31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20"/>
            <p:cNvSpPr>
              <a:spLocks noChangeShapeType="1"/>
            </p:cNvSpPr>
            <p:nvPr/>
          </p:nvSpPr>
          <p:spPr bwMode="auto">
            <a:xfrm>
              <a:off x="4560" y="31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3400" y="321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kumimoji="1"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4766" y="3229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85.5</a:t>
              </a:r>
              <a:endParaRPr kumimoji="1"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26"/>
            <p:cNvSpPr txBox="1">
              <a:spLocks noChangeArrowheads="1"/>
            </p:cNvSpPr>
            <p:nvPr/>
          </p:nvSpPr>
          <p:spPr bwMode="auto">
            <a:xfrm>
              <a:off x="3289" y="2837"/>
              <a:ext cx="2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num           age          score</a:t>
              </a:r>
              <a:endParaRPr kumimoji="1"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6413607" y="5176315"/>
            <a:ext cx="410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p-&gt;num     p-&gt;age         p-&gt;score</a:t>
            </a:r>
            <a:endParaRPr kumimoji="1" lang="en-US" altLang="zh-CN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Line 29"/>
          <p:cNvSpPr>
            <a:spLocks noChangeShapeType="1"/>
          </p:cNvSpPr>
          <p:nvPr/>
        </p:nvSpPr>
        <p:spPr bwMode="auto">
          <a:xfrm flipH="1" flipV="1">
            <a:off x="9445841" y="4547667"/>
            <a:ext cx="160210" cy="625473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 flipV="1">
            <a:off x="8142395" y="4528615"/>
            <a:ext cx="0" cy="644525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build="p"/>
      <p:bldP spid="25" grpId="0"/>
      <p:bldP spid="28" grpId="0" animBg="1"/>
      <p:bldP spid="39" grpId="0"/>
      <p:bldP spid="40" grpId="0" animBg="1"/>
      <p:bldP spid="4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小结</a:t>
            </a:r>
            <a:endParaRPr lang="zh-CN" altLang="zh-CN" sz="28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71148" y="1427434"/>
            <a:ext cx="5871900" cy="16842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lnSpc>
                <a:spcPct val="11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latin typeface="Times New Roman" panose="02020603050405020304" pitchFamily="18" charset="0"/>
              </a:rPr>
              <a:t>本节主要内容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为什么要学习数据结构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数据结构的基本概念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算法分析的原理，算法分析的方法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1148" y="3386400"/>
            <a:ext cx="5871900" cy="25987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理解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数据结构、存储结构、算法的原理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理解、准确掌握和应用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相关概念、术语，能够在问题分析、描述中准确使用相关概念和术语，能够根据概念和术语的内涵，进行问题分析或判断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1148" y="3386399"/>
            <a:ext cx="5871900" cy="490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下节任务</a:t>
            </a:r>
            <a:endParaRPr lang="en-US" altLang="zh-CN" sz="2800" b="1" dirty="0">
              <a:solidFill>
                <a:schemeClr val="tx2">
                  <a:lumMod val="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09349" y="960827"/>
            <a:ext cx="5352914" cy="490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课外作业</a:t>
            </a:r>
            <a:endParaRPr lang="en-US" altLang="zh-CN" sz="2800" b="1" dirty="0">
              <a:solidFill>
                <a:schemeClr val="tx2">
                  <a:lumMod val="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9349" y="1461835"/>
            <a:ext cx="5352914" cy="20740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完成学习指导书基础练习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PTA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平台刷题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课后阅读和读后感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预习第二章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课程视频：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站 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1148" y="940191"/>
            <a:ext cx="5871900" cy="490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主要内容</a:t>
            </a:r>
            <a:endParaRPr lang="en-US" altLang="zh-CN" sz="2800" b="1" dirty="0">
              <a:solidFill>
                <a:schemeClr val="tx2">
                  <a:lumMod val="50000"/>
                </a:schemeClr>
              </a:solidFill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数据结构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副标题 2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Data structure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/>
          </p:nvPr>
        </p:nvSpPr>
        <p:spPr>
          <a:xfrm>
            <a:off x="938213" y="3700463"/>
            <a:ext cx="2178051" cy="450850"/>
          </a:xfrm>
        </p:spPr>
        <p:txBody>
          <a:bodyPr>
            <a:normAutofit/>
          </a:bodyPr>
          <a:lstStyle/>
          <a:p>
            <a:r>
              <a:rPr lang="zh-CN" altLang="en-US" dirty="0"/>
              <a:t>主讲教师：何波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6"/>
          </p:nvPr>
        </p:nvSpPr>
        <p:spPr>
          <a:xfrm>
            <a:off x="3115809" y="3700236"/>
            <a:ext cx="1465804" cy="450850"/>
          </a:xfrm>
        </p:spPr>
        <p:txBody>
          <a:bodyPr/>
          <a:lstStyle/>
          <a:p>
            <a:r>
              <a:rPr lang="en-US" altLang="zh-CN" sz="1400" dirty="0">
                <a:latin typeface="Arial Narrow" panose="020B0606020202030204" pitchFamily="34" charset="0"/>
              </a:rPr>
              <a:t>Computer Science and Engineering</a:t>
            </a:r>
            <a:endParaRPr lang="zh-CN" altLang="en-US" sz="1400" dirty="0">
              <a:latin typeface="Arial Narrow" panose="020B060602020203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88999" y="350641"/>
            <a:ext cx="2496227" cy="477500"/>
          </a:xfrm>
          <a:prstGeom prst="roundRect">
            <a:avLst>
              <a:gd name="adj" fmla="val 28483"/>
            </a:avLst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39" y="391446"/>
            <a:ext cx="1931598" cy="395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zh-CN" sz="2800" b="1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Brief Introduction</a:t>
            </a:r>
            <a:endParaRPr lang="zh-CN" altLang="zh-CN" sz="2800" b="1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71148" y="942242"/>
            <a:ext cx="11358299" cy="21182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lnSpc>
                <a:spcPct val="11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latin typeface="Times New Roman" panose="02020603050405020304" pitchFamily="18" charset="0"/>
              </a:rPr>
              <a:t>本章教学时长约</a:t>
            </a:r>
            <a:r>
              <a:rPr lang="en-US" altLang="zh-CN" dirty="0">
                <a:latin typeface="Times New Roman" panose="02020603050405020304" pitchFamily="18" charset="0"/>
              </a:rPr>
              <a:t>4H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绿色标题：本课程课内实验、课堂演示的内容，要求学生必须熟练掌握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橙色标题：学生课外自主学习、复习，查阅相关资料，不在课堂讲授，但需根据情况进行课外答疑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本章教学中穿插课堂小测试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1148" y="3386400"/>
            <a:ext cx="5871900" cy="34569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理解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数据结构、存储结构、算法的原理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理解、准确掌握和应用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相关概念、术语，能够在问题分析、描述中准确使用相关概念和术语，能够根据概念和术语的内涵，进行问题分析或判断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培养家国情怀、责任担当意识和使命感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（课程思政）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1148" y="3386399"/>
            <a:ext cx="5871900" cy="490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教学目标</a:t>
            </a:r>
            <a:endParaRPr lang="en-US" altLang="zh-CN" sz="2800" b="1" dirty="0">
              <a:solidFill>
                <a:schemeClr val="tx2">
                  <a:lumMod val="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17944" y="3415154"/>
            <a:ext cx="5111503" cy="490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重点和难点？</a:t>
            </a:r>
            <a:endParaRPr lang="en-US" altLang="zh-CN" sz="2800" b="1" dirty="0">
              <a:solidFill>
                <a:schemeClr val="tx2">
                  <a:lumMod val="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17944" y="3916162"/>
            <a:ext cx="5111503" cy="12614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数据结构的概念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逻辑结构、物理结构及其关系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对术语的准确理解和使用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55407" y="2483530"/>
            <a:ext cx="4174040" cy="57447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学习建议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CONTENTS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1089808" y="4964186"/>
            <a:ext cx="5006192" cy="727014"/>
          </a:xfrm>
        </p:spPr>
        <p:txBody>
          <a:bodyPr/>
          <a:lstStyle/>
          <a:p>
            <a:pPr algn="ctr"/>
            <a:r>
              <a:rPr lang="zh-CN" altLang="en-US" dirty="0"/>
              <a:t>   主要教学内容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6"/>
          </p:nvPr>
        </p:nvSpPr>
        <p:spPr>
          <a:xfrm>
            <a:off x="6908799" y="4631292"/>
            <a:ext cx="4942889" cy="153559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为什么学习数据结构</a:t>
            </a:r>
            <a:endParaRPr kumimoji="1"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数据结构的基本概念</a:t>
            </a:r>
            <a:endParaRPr kumimoji="1"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算法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/>
          </p:nvPr>
        </p:nvSpPr>
        <p:spPr>
          <a:xfrm>
            <a:off x="1084984" y="4964186"/>
            <a:ext cx="1306571" cy="723868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为什么学习数据结构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25860" y="884673"/>
            <a:ext cx="6804687" cy="3593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数值计算领域的问题</a:t>
            </a:r>
            <a:endParaRPr kumimoji="1" lang="zh-CN" altLang="en-US" sz="2400" dirty="0">
              <a:solidFill>
                <a:schemeClr val="bg2">
                  <a:lumMod val="10000"/>
                </a:schemeClr>
              </a:solidFill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0" dirty="0">
                <a:solidFill>
                  <a:schemeClr val="bg2">
                    <a:lumMod val="10000"/>
                  </a:schemeClr>
                </a:solidFill>
                <a:latin typeface="+mn-lt"/>
                <a:cs typeface="Arial" panose="020B0604020202020204" pitchFamily="34" charset="0"/>
              </a:rPr>
              <a:t>建筑设计中计算梁架结构应力━线性方程组</a:t>
            </a:r>
            <a:endParaRPr kumimoji="1" lang="zh-CN" altLang="en-US" sz="2400" b="0" dirty="0">
              <a:solidFill>
                <a:schemeClr val="bg2">
                  <a:lumMod val="1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0" dirty="0">
                <a:solidFill>
                  <a:schemeClr val="bg2">
                    <a:lumMod val="10000"/>
                  </a:schemeClr>
                </a:solidFill>
                <a:latin typeface="+mn-lt"/>
                <a:cs typeface="Arial" panose="020B0604020202020204" pitchFamily="34" charset="0"/>
              </a:rPr>
              <a:t>天气预报━环流模式方程 </a:t>
            </a:r>
            <a:endParaRPr kumimoji="1" lang="zh-CN" altLang="en-US" sz="2400" b="0" dirty="0">
              <a:solidFill>
                <a:schemeClr val="bg2">
                  <a:lumMod val="1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0" dirty="0">
                <a:solidFill>
                  <a:schemeClr val="bg2">
                    <a:lumMod val="10000"/>
                  </a:schemeClr>
                </a:solidFill>
                <a:latin typeface="+mn-lt"/>
                <a:cs typeface="Arial" panose="020B0604020202020204" pitchFamily="34" charset="0"/>
              </a:rPr>
              <a:t>人口增长预报━微分方程</a:t>
            </a:r>
            <a:endParaRPr kumimoji="1" lang="zh-CN" altLang="en-US" sz="2400" b="0" dirty="0">
              <a:solidFill>
                <a:schemeClr val="bg2">
                  <a:lumMod val="1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0" dirty="0">
                <a:solidFill>
                  <a:schemeClr val="bg2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程序设计的三个阶段</a:t>
            </a:r>
            <a:endParaRPr kumimoji="1" lang="en-US" altLang="zh-CN" sz="2400" dirty="0">
              <a:solidFill>
                <a:schemeClr val="bg2">
                  <a:lumMod val="10000"/>
                </a:schemeClr>
              </a:solidFill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0" dirty="0">
                <a:solidFill>
                  <a:schemeClr val="bg2">
                    <a:lumMod val="10000"/>
                  </a:schemeClr>
                </a:solidFill>
                <a:latin typeface="+mn-lt"/>
                <a:cs typeface="Arial" panose="020B0604020202020204" pitchFamily="34" charset="0"/>
              </a:rPr>
              <a:t>无结构阶段</a:t>
            </a:r>
            <a:endParaRPr kumimoji="1" lang="en-US" altLang="zh-CN" sz="2400" b="0" dirty="0">
              <a:solidFill>
                <a:schemeClr val="bg2">
                  <a:lumMod val="1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0" dirty="0">
                <a:solidFill>
                  <a:schemeClr val="bg2">
                    <a:lumMod val="10000"/>
                  </a:schemeClr>
                </a:solidFill>
                <a:latin typeface="+mn-lt"/>
                <a:cs typeface="Arial" panose="020B0604020202020204" pitchFamily="34" charset="0"/>
              </a:rPr>
              <a:t>结构化阶段</a:t>
            </a:r>
            <a:endParaRPr kumimoji="1" lang="en-US" altLang="zh-CN" sz="2400" b="0" dirty="0">
              <a:solidFill>
                <a:schemeClr val="bg2">
                  <a:lumMod val="1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0" dirty="0">
                <a:solidFill>
                  <a:schemeClr val="bg2">
                    <a:lumMod val="10000"/>
                  </a:schemeClr>
                </a:solidFill>
                <a:latin typeface="+mn-lt"/>
                <a:cs typeface="Arial" panose="020B0604020202020204" pitchFamily="34" charset="0"/>
              </a:rPr>
              <a:t>面向对象阶段</a:t>
            </a:r>
            <a:endParaRPr kumimoji="1" lang="zh-CN" altLang="en-US" sz="2400" b="0" dirty="0">
              <a:solidFill>
                <a:schemeClr val="bg2">
                  <a:lumMod val="10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10" name="图示 9"/>
          <p:cNvGraphicFramePr/>
          <p:nvPr/>
        </p:nvGraphicFramePr>
        <p:xfrm>
          <a:off x="680489" y="5131023"/>
          <a:ext cx="9323319" cy="1065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859731" y="3025515"/>
            <a:ext cx="7900531" cy="1970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1968</a:t>
            </a:r>
            <a:r>
              <a:rPr kumimoji="1" lang="zh-CN" altLang="en-US" sz="16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年，</a:t>
            </a:r>
            <a:r>
              <a:rPr kumimoji="1" lang="en-US" altLang="zh-CN" sz="16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Donald. E. Knuth</a:t>
            </a:r>
            <a:r>
              <a:rPr kumimoji="1" lang="zh-CN" altLang="en-US" sz="16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16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1938~</a:t>
            </a:r>
            <a:r>
              <a:rPr kumimoji="1" lang="zh-CN" altLang="en-US" sz="16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16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1974</a:t>
            </a:r>
            <a:r>
              <a:rPr kumimoji="1" lang="zh-CN" altLang="en-US" sz="16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图灵奖）开创了数据结构的最初体系，所著</a:t>
            </a:r>
            <a:r>
              <a:rPr kumimoji="1" lang="en-US" altLang="zh-CN" sz="16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kumimoji="1" lang="zh-CN" altLang="en-US" sz="16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计算机程序设计艺术</a:t>
            </a:r>
            <a:r>
              <a:rPr kumimoji="1" lang="en-US" altLang="zh-CN" sz="16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kumimoji="1" lang="zh-CN" altLang="en-US" sz="16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第一卷</a:t>
            </a:r>
            <a:r>
              <a:rPr kumimoji="1" lang="en-US" altLang="zh-CN" sz="16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kumimoji="1" lang="zh-CN" altLang="en-US" sz="16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基本算法</a:t>
            </a:r>
            <a:r>
              <a:rPr kumimoji="1" lang="en-US" altLang="zh-CN" sz="16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kumimoji="1" lang="zh-CN" altLang="en-US" sz="16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，是第一本较系统地阐述数据的逻辑结构和存储结构及操作的著作。</a:t>
            </a:r>
            <a:r>
              <a:rPr kumimoji="1" lang="en-US" altLang="zh-CN" sz="16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r>
              <a:rPr kumimoji="1" lang="zh-CN" altLang="en-US" sz="16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年代，数据结构作为独立课程进入大学课堂。</a:t>
            </a:r>
            <a:endParaRPr kumimoji="1" lang="en-US" altLang="zh-CN" sz="16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“我每周平均写五个新程序。诗人必须写诗，而我必须写计算机程序。”</a:t>
            </a:r>
            <a:endParaRPr lang="en-US" altLang="zh-CN" sz="160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I’m unable to resist a good story. I viewed myself not as a pioneer, but as a journalist.</a:t>
            </a:r>
            <a:endParaRPr kumimoji="1" lang="en-US" altLang="zh-CN" sz="16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“我努力学习如何让自己去做不喜欢的事情。”</a:t>
            </a:r>
            <a:endParaRPr lang="en-US" altLang="zh-CN" sz="160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i="0" dirty="0">
                <a:solidFill>
                  <a:srgbClr val="4D4D4D"/>
                </a:solidFill>
                <a:effectLst/>
                <a:latin typeface="-apple-system"/>
              </a:rPr>
              <a:t>“如果你完完整整读完了</a:t>
            </a:r>
            <a:r>
              <a:rPr lang="en-US" altLang="zh-CN" sz="1600" i="0" dirty="0">
                <a:solidFill>
                  <a:srgbClr val="4D4D4D"/>
                </a:solidFill>
                <a:effectLst/>
                <a:latin typeface="-apple-system"/>
              </a:rPr>
              <a:t>《</a:t>
            </a:r>
            <a:r>
              <a:rPr lang="zh-CN" altLang="en-US" sz="1600" i="0" dirty="0">
                <a:solidFill>
                  <a:srgbClr val="4D4D4D"/>
                </a:solidFill>
                <a:effectLst/>
                <a:latin typeface="-apple-system"/>
              </a:rPr>
              <a:t>计算机程序设计艺术</a:t>
            </a:r>
            <a:r>
              <a:rPr lang="en-US" altLang="zh-CN" sz="1600" i="0" dirty="0">
                <a:solidFill>
                  <a:srgbClr val="4D4D4D"/>
                </a:solidFill>
                <a:effectLst/>
                <a:latin typeface="-apple-system"/>
              </a:rPr>
              <a:t>》</a:t>
            </a:r>
            <a:r>
              <a:rPr lang="zh-CN" altLang="en-US" sz="1600" i="0" dirty="0">
                <a:solidFill>
                  <a:srgbClr val="4D4D4D"/>
                </a:solidFill>
                <a:effectLst/>
                <a:latin typeface="-apple-system"/>
              </a:rPr>
              <a:t>，请立刻给我发一份简历。” 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endParaRPr kumimoji="1" lang="zh-CN" altLang="en-US" sz="16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7074" y="437042"/>
            <a:ext cx="4493188" cy="2553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为什么学习数据结构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81629"/>
            <a:ext cx="2743200" cy="365125"/>
          </a:xfrm>
        </p:spPr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33796" y="855086"/>
            <a:ext cx="11292396" cy="168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一个非数值计算领域的问题</a:t>
            </a:r>
            <a:endParaRPr kumimoji="1" lang="en-US" altLang="zh-CN" dirty="0"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电话号码查询：对任意给出的姓名，找出其电话号码；如未找到，指出该人没有电话号码</a:t>
            </a:r>
            <a:endParaRPr kumimoji="1" lang="en-US" altLang="zh-CN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逻辑关系：线性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10" descr="p1-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5" t="2097" r="4695" b="11067"/>
          <a:stretch>
            <a:fillRect/>
          </a:stretch>
        </p:blipFill>
        <p:spPr bwMode="auto">
          <a:xfrm>
            <a:off x="7988905" y="1902437"/>
            <a:ext cx="3357967" cy="437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p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" t="7391" r="47055" b="11066"/>
          <a:stretch>
            <a:fillRect/>
          </a:stretch>
        </p:blipFill>
        <p:spPr bwMode="auto">
          <a:xfrm>
            <a:off x="4081549" y="2080324"/>
            <a:ext cx="3907356" cy="4195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919fd3f2-15ef-4f70-bb8a-a8e201dfd1ce"/>
  <p:tag name="COMMONDATA" val="eyJoZGlkIjoiMzRhNTlkNjQ4NDU5MmNkNmE4OGY1OTU0MGQzOWYyMzcifQ=="/>
</p:tagLst>
</file>

<file path=ppt/theme/theme1.xml><?xml version="1.0" encoding="utf-8"?>
<a:theme xmlns:a="http://schemas.openxmlformats.org/drawingml/2006/main" name="第一PPT，www.1ppt.com">
  <a:themeElements>
    <a:clrScheme name="Blue-green">
      <a:dk1>
        <a:srgbClr val="595959"/>
      </a:dk1>
      <a:lt1>
        <a:sysClr val="window" lastClr="FFFFFF"/>
      </a:lt1>
      <a:dk2>
        <a:srgbClr val="595959"/>
      </a:dk2>
      <a:lt2>
        <a:srgbClr val="E7E6E6"/>
      </a:lt2>
      <a:accent1>
        <a:srgbClr val="65AECF"/>
      </a:accent1>
      <a:accent2>
        <a:srgbClr val="84C4C3"/>
      </a:accent2>
      <a:accent3>
        <a:srgbClr val="84CEB0"/>
      </a:accent3>
      <a:accent4>
        <a:srgbClr val="65BFCF"/>
      </a:accent4>
      <a:accent5>
        <a:srgbClr val="86B6C6"/>
      </a:accent5>
      <a:accent6>
        <a:srgbClr val="87CBD1"/>
      </a:accent6>
      <a:hlink>
        <a:srgbClr val="FF7284"/>
      </a:hlink>
      <a:folHlink>
        <a:srgbClr val="00767E"/>
      </a:folHlink>
    </a:clrScheme>
    <a:fontScheme name="Backar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极端阴影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13148</Words>
  <Application>WPS 演示</Application>
  <PresentationFormat>宽屏</PresentationFormat>
  <Paragraphs>1079</Paragraphs>
  <Slides>54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74" baseType="lpstr">
      <vt:lpstr>Arial</vt:lpstr>
      <vt:lpstr>宋体</vt:lpstr>
      <vt:lpstr>Wingdings</vt:lpstr>
      <vt:lpstr>Arial Narrow</vt:lpstr>
      <vt:lpstr>Calibri</vt:lpstr>
      <vt:lpstr>隶书</vt:lpstr>
      <vt:lpstr>Times New Roman</vt:lpstr>
      <vt:lpstr>微软雅黑</vt:lpstr>
      <vt:lpstr>黑体</vt:lpstr>
      <vt:lpstr>Arial</vt:lpstr>
      <vt:lpstr>open sans</vt:lpstr>
      <vt:lpstr>Segoe Print</vt:lpstr>
      <vt:lpstr>-apple-system</vt:lpstr>
      <vt:lpstr>Garamond</vt:lpstr>
      <vt:lpstr>Arial Unicode MS</vt:lpstr>
      <vt:lpstr>楷体</vt:lpstr>
      <vt:lpstr>Symbol</vt:lpstr>
      <vt:lpstr>楷体_GB2312</vt:lpstr>
      <vt:lpstr>新宋体</vt:lpstr>
      <vt:lpstr>第一PPT，www.1ppt.com</vt:lpstr>
      <vt:lpstr>数据结构</vt:lpstr>
      <vt:lpstr>课程信息</vt:lpstr>
      <vt:lpstr>考核方式</vt:lpstr>
      <vt:lpstr>作业和实验提交</vt:lpstr>
      <vt:lpstr>教材与参考资料</vt:lpstr>
      <vt:lpstr>Brief Introduction</vt:lpstr>
      <vt:lpstr>CONTENTS</vt:lpstr>
      <vt:lpstr>为什么学习数据结构</vt:lpstr>
      <vt:lpstr>为什么学习数据结构</vt:lpstr>
      <vt:lpstr>为什么学习数据结构</vt:lpstr>
      <vt:lpstr>为什么学习数据结构</vt:lpstr>
      <vt:lpstr>为什么学习数据结构</vt:lpstr>
      <vt:lpstr>CONTENTS</vt:lpstr>
      <vt:lpstr>数据结构的基本概念</vt:lpstr>
      <vt:lpstr>数据结构的基本概念</vt:lpstr>
      <vt:lpstr>数据结构的形式定义</vt:lpstr>
      <vt:lpstr>数据结构的形式定义</vt:lpstr>
      <vt:lpstr>数据结构的形式定义</vt:lpstr>
      <vt:lpstr>数据的物理结构</vt:lpstr>
      <vt:lpstr>练习</vt:lpstr>
      <vt:lpstr>练习</vt:lpstr>
      <vt:lpstr>本节小结</vt:lpstr>
      <vt:lpstr>CONTENTS</vt:lpstr>
      <vt:lpstr>算法</vt:lpstr>
      <vt:lpstr>算法</vt:lpstr>
      <vt:lpstr>算法设计的原则</vt:lpstr>
      <vt:lpstr>算法设计的原则</vt:lpstr>
      <vt:lpstr>算法设计的原则</vt:lpstr>
      <vt:lpstr>算法的时间复杂度分析</vt:lpstr>
      <vt:lpstr>练习</vt:lpstr>
      <vt:lpstr>算法的时间复杂度分析</vt:lpstr>
      <vt:lpstr>练习</vt:lpstr>
      <vt:lpstr>常见算法时间复杂度</vt:lpstr>
      <vt:lpstr>算法的空间复杂度分析</vt:lpstr>
      <vt:lpstr>本节小结</vt:lpstr>
      <vt:lpstr>课程思政</vt:lpstr>
      <vt:lpstr>CONTENTS</vt:lpstr>
      <vt:lpstr>C语言基础知识复习</vt:lpstr>
      <vt:lpstr>C语言基础知识复习</vt:lpstr>
      <vt:lpstr>C语言基础知识复习</vt:lpstr>
      <vt:lpstr>C语言基础知识复习</vt:lpstr>
      <vt:lpstr>C语言基础知识复习—数组的重要特征</vt:lpstr>
      <vt:lpstr>C语言基础知识复习—数组做函数参数</vt:lpstr>
      <vt:lpstr>C语言基础知识复习—值传递机制</vt:lpstr>
      <vt:lpstr>C语言基础知识复习—指针做函数参数</vt:lpstr>
      <vt:lpstr>C语言基础知识复习—指针做函数参数</vt:lpstr>
      <vt:lpstr>C语言基础知识复习—指针与数组</vt:lpstr>
      <vt:lpstr>C语言基础知识复习—结构类型</vt:lpstr>
      <vt:lpstr>C语言基础知识复习—访问结构变量中的成员</vt:lpstr>
      <vt:lpstr>C语言基础知识复习—结构数组</vt:lpstr>
      <vt:lpstr>C语言基础知识复习—结构数组</vt:lpstr>
      <vt:lpstr>C语言基础知识复习—结构类型的指针</vt:lpstr>
      <vt:lpstr>小结</vt:lpstr>
      <vt:lpstr>数据结构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网页风格工作汇报</dc:title>
  <dc:creator>第一PPT</dc:creator>
  <cp:keywords>www.1ppt.com</cp:keywords>
  <dc:description>www.1ppt.com</dc:description>
  <cp:lastModifiedBy>何</cp:lastModifiedBy>
  <cp:revision>213</cp:revision>
  <dcterms:created xsi:type="dcterms:W3CDTF">2016-06-02T05:21:00Z</dcterms:created>
  <dcterms:modified xsi:type="dcterms:W3CDTF">2024-02-26T04:51:50Z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1ED176A3BCB040428EFBD005FFC91FC9_12</vt:lpwstr>
  </property>
  <property fmtid="{D5CDD505-2E9C-101B-9397-08002B2CF9AE}" pid="3" name="KSOProductBuildVer">
    <vt:lpwstr>2052-12.1.0.16250</vt:lpwstr>
  </property>
</Properties>
</file>