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7"/>
  </p:handoutMasterIdLst>
  <p:sldIdLst>
    <p:sldId id="285" r:id="rId3"/>
    <p:sldId id="373" r:id="rId5"/>
    <p:sldId id="371" r:id="rId6"/>
    <p:sldId id="268" r:id="rId7"/>
    <p:sldId id="342" r:id="rId8"/>
    <p:sldId id="343" r:id="rId9"/>
    <p:sldId id="344" r:id="rId10"/>
    <p:sldId id="345" r:id="rId11"/>
    <p:sldId id="388" r:id="rId12"/>
    <p:sldId id="389" r:id="rId13"/>
    <p:sldId id="346" r:id="rId14"/>
    <p:sldId id="439" r:id="rId15"/>
    <p:sldId id="391" r:id="rId16"/>
    <p:sldId id="392" r:id="rId17"/>
    <p:sldId id="347" r:id="rId18"/>
    <p:sldId id="403" r:id="rId19"/>
    <p:sldId id="348" r:id="rId20"/>
    <p:sldId id="349" r:id="rId21"/>
    <p:sldId id="350" r:id="rId22"/>
    <p:sldId id="351" r:id="rId23"/>
    <p:sldId id="352" r:id="rId24"/>
    <p:sldId id="374" r:id="rId25"/>
    <p:sldId id="375" r:id="rId26"/>
    <p:sldId id="377" r:id="rId27"/>
    <p:sldId id="354" r:id="rId28"/>
    <p:sldId id="393" r:id="rId29"/>
    <p:sldId id="440" r:id="rId30"/>
    <p:sldId id="356" r:id="rId31"/>
    <p:sldId id="358" r:id="rId32"/>
    <p:sldId id="359" r:id="rId33"/>
    <p:sldId id="360" r:id="rId34"/>
    <p:sldId id="361" r:id="rId35"/>
    <p:sldId id="363" r:id="rId36"/>
    <p:sldId id="395" r:id="rId37"/>
    <p:sldId id="396" r:id="rId38"/>
    <p:sldId id="364" r:id="rId39"/>
    <p:sldId id="365" r:id="rId40"/>
    <p:sldId id="366" r:id="rId41"/>
    <p:sldId id="367" r:id="rId42"/>
    <p:sldId id="397" r:id="rId43"/>
    <p:sldId id="402" r:id="rId44"/>
    <p:sldId id="400" r:id="rId45"/>
    <p:sldId id="399" r:id="rId46"/>
    <p:sldId id="398" r:id="rId47"/>
    <p:sldId id="368" r:id="rId48"/>
    <p:sldId id="385" r:id="rId49"/>
    <p:sldId id="370" r:id="rId50"/>
    <p:sldId id="404" r:id="rId51"/>
    <p:sldId id="378" r:id="rId52"/>
    <p:sldId id="379" r:id="rId53"/>
    <p:sldId id="441" r:id="rId54"/>
    <p:sldId id="380" r:id="rId55"/>
    <p:sldId id="383" r:id="rId56"/>
  </p:sldIdLst>
  <p:sldSz cx="12192000" cy="6858000"/>
  <p:notesSz cx="6858000" cy="9144000"/>
  <p:custDataLst>
    <p:tags r:id="rId6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 LING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79D9"/>
    <a:srgbClr val="000000"/>
    <a:srgbClr val="D9D9D9"/>
    <a:srgbClr val="FF99CC"/>
    <a:srgbClr val="FF9900"/>
    <a:srgbClr val="FF00FF"/>
    <a:srgbClr val="A8A8A8"/>
    <a:srgbClr val="7B64A9"/>
    <a:srgbClr val="2CAF85"/>
    <a:srgbClr val="E7B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47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gs" Target="tags/tag1.xml"/><Relationship Id="rId61" Type="http://schemas.openxmlformats.org/officeDocument/2006/relationships/commentAuthors" Target="commentAuthors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82928-1A80-4A20-95F1-6ADCF7274C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PPTonna Design Workshop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A8AD9-B3B0-40B3-9571-0227D18AE2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8565D-85F6-41A3-A774-D7FE33DD1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PPTonna Design Workshop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5B986-4387-48AF-B92D-1EEBF338F4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PPTonna Design Workshop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75B986-4387-48AF-B92D-1EEBF338F4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PPTonna Design Workshop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75B986-4387-48AF-B92D-1EEBF338F4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1" y="350643"/>
            <a:ext cx="6489700" cy="2378045"/>
          </a:xfr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Mid-year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81063" y="2830316"/>
            <a:ext cx="5519737" cy="861016"/>
          </a:xfrm>
        </p:spPr>
        <p:txBody>
          <a:bodyPr/>
          <a:lstStyle>
            <a:lvl1pPr marL="0" indent="0" algn="l">
              <a:buNone/>
              <a:defRPr sz="2400" baseline="0">
                <a:ln>
                  <a:noFill/>
                </a:ln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Add key aspects of your review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E5C-211B-427A-80B2-00B396F2C23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56101" y="6031828"/>
            <a:ext cx="1739900" cy="406402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6031828"/>
            <a:ext cx="1739900" cy="406402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 spc="0"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6" name="同侧圆角矩形 15"/>
          <p:cNvSpPr/>
          <p:nvPr userDrawn="1"/>
        </p:nvSpPr>
        <p:spPr>
          <a:xfrm rot="16200000">
            <a:off x="1753875" y="2784391"/>
            <a:ext cx="451020" cy="228237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同侧圆角矩形 16"/>
          <p:cNvSpPr/>
          <p:nvPr userDrawn="1"/>
        </p:nvSpPr>
        <p:spPr>
          <a:xfrm rot="5400000" flipH="1">
            <a:off x="3694593" y="3121280"/>
            <a:ext cx="451022" cy="16085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938213" y="3700463"/>
            <a:ext cx="2178051" cy="450850"/>
          </a:xfrm>
        </p:spPr>
        <p:txBody>
          <a:bodyPr anchor="ctr"/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altLang="zh-CN" dirty="0"/>
              <a:t>Add your title</a:t>
            </a:r>
            <a:endParaRPr lang="zh-CN" altLang="en-US" dirty="0"/>
          </a:p>
        </p:txBody>
      </p:sp>
      <p:sp>
        <p:nvSpPr>
          <p:cNvPr id="20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3115809" y="3700236"/>
            <a:ext cx="1465804" cy="4508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21" name="矩形 20"/>
          <p:cNvSpPr/>
          <p:nvPr userDrawn="1"/>
        </p:nvSpPr>
        <p:spPr>
          <a:xfrm>
            <a:off x="977681" y="2728686"/>
            <a:ext cx="2160000" cy="101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0" y="6428753"/>
            <a:ext cx="12192000" cy="42924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 build="p">
        <p:tmplLst>
          <p:tmpl lvl="0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 uiExpand="1" build="p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 userDrawn="1"/>
        </p:nvSpPr>
        <p:spPr>
          <a:xfrm>
            <a:off x="8113798" y="1278610"/>
            <a:ext cx="3239999" cy="5044698"/>
          </a:xfrm>
          <a:prstGeom prst="rect">
            <a:avLst/>
          </a:prstGeom>
          <a:solidFill>
            <a:srgbClr val="1817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838201" y="1278610"/>
            <a:ext cx="3239999" cy="5044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984-2FF1-45A1-A0EB-F0B17DCC32D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838199" y="1278610"/>
            <a:ext cx="3240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475999" y="1278610"/>
            <a:ext cx="32400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113800" y="1278610"/>
            <a:ext cx="3240000" cy="54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543010"/>
            <a:ext cx="3240088" cy="44942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Lorem</a:t>
            </a:r>
            <a:endParaRPr lang="zh-CN" altLang="en-US" dirty="0"/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4475999" y="1543009"/>
            <a:ext cx="3240088" cy="44942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Lorem</a:t>
            </a:r>
            <a:endParaRPr lang="zh-CN" altLang="en-US" dirty="0"/>
          </a:p>
        </p:txBody>
      </p:sp>
      <p:sp>
        <p:nvSpPr>
          <p:cNvPr id="15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13799" y="1543009"/>
            <a:ext cx="3240088" cy="44942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Lorem</a:t>
            </a:r>
            <a:endParaRPr lang="zh-CN" altLang="en-US" dirty="0"/>
          </a:p>
        </p:txBody>
      </p:sp>
      <p:sp>
        <p:nvSpPr>
          <p:cNvPr id="16" name="文本占位符 12"/>
          <p:cNvSpPr>
            <a:spLocks noGrp="1"/>
          </p:cNvSpPr>
          <p:nvPr>
            <p:ph type="body" sz="quarter" idx="16" hasCustomPrompt="1"/>
          </p:nvPr>
        </p:nvSpPr>
        <p:spPr>
          <a:xfrm>
            <a:off x="838199" y="2096845"/>
            <a:ext cx="3240088" cy="449423"/>
          </a:xfrm>
          <a:solidFill>
            <a:schemeClr val="bg2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Lorem/Week</a:t>
            </a:r>
            <a:endParaRPr lang="zh-CN" altLang="en-US" dirty="0"/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7" hasCustomPrompt="1"/>
          </p:nvPr>
        </p:nvSpPr>
        <p:spPr>
          <a:xfrm>
            <a:off x="4475999" y="2096844"/>
            <a:ext cx="3240088" cy="449423"/>
          </a:xfrm>
          <a:solidFill>
            <a:schemeClr val="bg2">
              <a:lumMod val="50000"/>
            </a:schemeClr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Lorem/Month</a:t>
            </a:r>
            <a:endParaRPr lang="zh-CN" altLang="en-US" dirty="0"/>
          </a:p>
        </p:txBody>
      </p:sp>
      <p:sp>
        <p:nvSpPr>
          <p:cNvPr id="18" name="文本占位符 12"/>
          <p:cNvSpPr>
            <a:spLocks noGrp="1"/>
          </p:cNvSpPr>
          <p:nvPr>
            <p:ph type="body" sz="quarter" idx="18" hasCustomPrompt="1"/>
          </p:nvPr>
        </p:nvSpPr>
        <p:spPr>
          <a:xfrm>
            <a:off x="8113799" y="2096844"/>
            <a:ext cx="3240088" cy="44942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Lorem/Quarter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9"/>
          </p:nvPr>
        </p:nvSpPr>
        <p:spPr>
          <a:xfrm>
            <a:off x="838199" y="2704587"/>
            <a:ext cx="3240088" cy="28515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20"/>
          </p:nvPr>
        </p:nvSpPr>
        <p:spPr>
          <a:xfrm>
            <a:off x="1620645" y="5714501"/>
            <a:ext cx="1675108" cy="453824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21"/>
          </p:nvPr>
        </p:nvSpPr>
        <p:spPr>
          <a:xfrm>
            <a:off x="4475955" y="2704587"/>
            <a:ext cx="3240088" cy="28515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22"/>
          </p:nvPr>
        </p:nvSpPr>
        <p:spPr>
          <a:xfrm>
            <a:off x="5258399" y="5714501"/>
            <a:ext cx="1675108" cy="453824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6" name="文本占位符 20"/>
          <p:cNvSpPr>
            <a:spLocks noGrp="1"/>
          </p:cNvSpPr>
          <p:nvPr>
            <p:ph type="body" sz="quarter" idx="23"/>
          </p:nvPr>
        </p:nvSpPr>
        <p:spPr>
          <a:xfrm>
            <a:off x="8113708" y="2704587"/>
            <a:ext cx="3240088" cy="28515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7" name="文本占位符 20"/>
          <p:cNvSpPr>
            <a:spLocks noGrp="1"/>
          </p:cNvSpPr>
          <p:nvPr>
            <p:ph type="body" sz="quarter" idx="24"/>
          </p:nvPr>
        </p:nvSpPr>
        <p:spPr>
          <a:xfrm>
            <a:off x="8896154" y="5714501"/>
            <a:ext cx="1675108" cy="453824"/>
          </a:xfrm>
          <a:prstGeom prst="roundRect">
            <a:avLst>
              <a:gd name="adj" fmla="val 0"/>
            </a:avLst>
          </a:prstGeom>
          <a:solidFill>
            <a:srgbClr val="181717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50" autoRev="1" fill="remov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4" dur="250" autoRev="1" fill="remov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7" presetClass="emph" presetSubtype="0" fill="remove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8" dur="250" autoRev="1" fill="remov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250" autoRev="1" fill="remov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250" autoRev="1" fill="remove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4" dur="250" autoRev="1" fill="remove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250" autoRev="1" fill="remove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50" autoRev="1" fill="remove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7" presetClass="emph" presetSubtype="0" fill="remove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88" dur="250" autoRev="1" fill="remov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9" dur="250" autoRev="1" fill="remov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/>
      <p:bldP spid="9" grpId="0" animBg="1"/>
      <p:bldP spid="10" grpId="0" animBg="1"/>
      <p:bldP spid="11" grpId="0" animBg="1"/>
      <p:bldP spid="13" grpId="0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4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4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7" presetClass="emph" presetSubtype="0" fill="remove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15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15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1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15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  <p:bldP spid="16" grpId="0" animBg="1" build="p">
        <p:tmplLst>
          <p:tmpl lvl="0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1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7" grpId="0" animBg="1" build="p">
        <p:tmplLst>
          <p:tmpl lvl="0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1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8" grpId="0" animBg="1" build="p">
        <p:tmplLst>
          <p:tmpl lvl="0">
            <p:tnLst>
              <p:par>
                <p:cTn presetID="27" presetClass="emph" presetSubtype="0" fill="remove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1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27" presetClass="emph" presetSubtype="0" fill="remove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1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6" presetClass="emph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1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1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23" grpId="0" animBg="1" build="p">
        <p:tmplLst>
          <p:tmpl lvl="0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1">
            <p:tnLst>
              <p:par>
                <p:cTn presetID="26" presetClass="emph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6" presetClass="emph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4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4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25" grpId="0" animBg="1" build="p">
        <p:tmplLst>
          <p:tmpl lvl="0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5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5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1">
            <p:tnLst>
              <p:par>
                <p:cTn presetID="26" presetClass="emph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5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5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7" presetClass="emph" presetSubtype="0" fill="remove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26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26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26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26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  <p:bldP spid="27" grpId="0" animBg="1" build="p">
        <p:tmplLst>
          <p:tmpl lvl="0">
            <p:tnLst>
              <p:par>
                <p:cTn presetID="27" presetClass="emph" presetSubtype="0" fill="remove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2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27" presetClass="emph" presetSubtype="0" fill="remove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2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46A-D88E-4F44-8BB5-25C8C3DD7CD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07144" y="2043113"/>
            <a:ext cx="4232275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9" name="矩形 8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776686" y="1619479"/>
            <a:ext cx="4411663" cy="422274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14"/>
          </p:nvPr>
        </p:nvSpPr>
        <p:spPr>
          <a:xfrm>
            <a:off x="5776685" y="2203090"/>
            <a:ext cx="5577116" cy="1527083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latin typeface="+mn-lt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5776684" y="3771334"/>
            <a:ext cx="972000" cy="9720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7311723" y="3771334"/>
            <a:ext cx="972000" cy="972000"/>
          </a:xfrm>
          <a:prstGeom prst="ellipse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0" name="内容占位符 17"/>
          <p:cNvSpPr>
            <a:spLocks noGrp="1"/>
          </p:cNvSpPr>
          <p:nvPr>
            <p:ph sz="quarter" idx="17"/>
          </p:nvPr>
        </p:nvSpPr>
        <p:spPr>
          <a:xfrm>
            <a:off x="8846763" y="3771334"/>
            <a:ext cx="972000" cy="972000"/>
          </a:xfrm>
          <a:prstGeom prst="ellipse">
            <a:avLst/>
          </a:prstGeo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1" name="内容占位符 17"/>
          <p:cNvSpPr>
            <a:spLocks noGrp="1"/>
          </p:cNvSpPr>
          <p:nvPr>
            <p:ph sz="quarter" idx="18"/>
          </p:nvPr>
        </p:nvSpPr>
        <p:spPr>
          <a:xfrm>
            <a:off x="10381800" y="3771334"/>
            <a:ext cx="972000" cy="972000"/>
          </a:xfrm>
          <a:prstGeom prst="ellipse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5776685" y="4954546"/>
            <a:ext cx="5577116" cy="880199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latin typeface="+mn-lt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20"/>
          </p:nvPr>
        </p:nvSpPr>
        <p:spPr>
          <a:xfrm>
            <a:off x="1065213" y="2203450"/>
            <a:ext cx="3922712" cy="22225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 build="p">
        <p:tmplLst>
          <p:tmpl lvl="0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 build="p">
        <p:tmplLst>
          <p:tmpl lvl="0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 build="p">
        <p:tmplLst>
          <p:tmpl lvl="0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 build="p">
        <p:tmplLst>
          <p:tmpl lvl="0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2B7E-BC9A-4D56-915B-DDB058B7475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5613400" y="1275557"/>
            <a:ext cx="965200" cy="965200"/>
            <a:chOff x="4953000" y="1739900"/>
            <a:chExt cx="965200" cy="965200"/>
          </a:xfrm>
        </p:grpSpPr>
        <p:sp>
          <p:nvSpPr>
            <p:cNvPr id="9" name="椭圆 8"/>
            <p:cNvSpPr/>
            <p:nvPr userDrawn="1"/>
          </p:nvSpPr>
          <p:spPr>
            <a:xfrm>
              <a:off x="4953000" y="1739900"/>
              <a:ext cx="965200" cy="965200"/>
            </a:xfrm>
            <a:prstGeom prst="ellipse">
              <a:avLst/>
            </a:prstGeom>
            <a:noFill/>
            <a:ln w="63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501"/>
            <p:cNvSpPr>
              <a:spLocks noEditPoints="1"/>
            </p:cNvSpPr>
            <p:nvPr userDrawn="1"/>
          </p:nvSpPr>
          <p:spPr bwMode="auto">
            <a:xfrm>
              <a:off x="5183187" y="1969294"/>
              <a:ext cx="504825" cy="506412"/>
            </a:xfrm>
            <a:custGeom>
              <a:avLst/>
              <a:gdLst>
                <a:gd name="T0" fmla="*/ 395080 w 92"/>
                <a:gd name="T1" fmla="*/ 143116 h 92"/>
                <a:gd name="T2" fmla="*/ 224976 w 92"/>
                <a:gd name="T3" fmla="*/ 77063 h 92"/>
                <a:gd name="T4" fmla="*/ 87796 w 92"/>
                <a:gd name="T5" fmla="*/ 187152 h 92"/>
                <a:gd name="T6" fmla="*/ 109745 w 92"/>
                <a:gd name="T7" fmla="*/ 363296 h 92"/>
                <a:gd name="T8" fmla="*/ 274361 w 92"/>
                <a:gd name="T9" fmla="*/ 434854 h 92"/>
                <a:gd name="T10" fmla="*/ 406055 w 92"/>
                <a:gd name="T11" fmla="*/ 154125 h 92"/>
                <a:gd name="T12" fmla="*/ 471902 w 92"/>
                <a:gd name="T13" fmla="*/ 159630 h 92"/>
                <a:gd name="T14" fmla="*/ 471902 w 92"/>
                <a:gd name="T15" fmla="*/ 159630 h 92"/>
                <a:gd name="T16" fmla="*/ 477389 w 92"/>
                <a:gd name="T17" fmla="*/ 159630 h 92"/>
                <a:gd name="T18" fmla="*/ 493851 w 92"/>
                <a:gd name="T19" fmla="*/ 225684 h 92"/>
                <a:gd name="T20" fmla="*/ 488363 w 92"/>
                <a:gd name="T21" fmla="*/ 225684 h 92"/>
                <a:gd name="T22" fmla="*/ 488363 w 92"/>
                <a:gd name="T23" fmla="*/ 225684 h 92"/>
                <a:gd name="T24" fmla="*/ 466414 w 92"/>
                <a:gd name="T25" fmla="*/ 165134 h 92"/>
                <a:gd name="T26" fmla="*/ 219489 w 92"/>
                <a:gd name="T27" fmla="*/ 181648 h 92"/>
                <a:gd name="T28" fmla="*/ 224976 w 92"/>
                <a:gd name="T29" fmla="*/ 170639 h 92"/>
                <a:gd name="T30" fmla="*/ 32923 w 92"/>
                <a:gd name="T31" fmla="*/ 352287 h 92"/>
                <a:gd name="T32" fmla="*/ 27436 w 92"/>
                <a:gd name="T33" fmla="*/ 352287 h 92"/>
                <a:gd name="T34" fmla="*/ 27436 w 92"/>
                <a:gd name="T35" fmla="*/ 346782 h 92"/>
                <a:gd name="T36" fmla="*/ 10974 w 92"/>
                <a:gd name="T37" fmla="*/ 286233 h 92"/>
                <a:gd name="T38" fmla="*/ 10974 w 92"/>
                <a:gd name="T39" fmla="*/ 280728 h 92"/>
                <a:gd name="T40" fmla="*/ 10974 w 92"/>
                <a:gd name="T41" fmla="*/ 280728 h 92"/>
                <a:gd name="T42" fmla="*/ 21949 w 92"/>
                <a:gd name="T43" fmla="*/ 286233 h 92"/>
                <a:gd name="T44" fmla="*/ 109745 w 92"/>
                <a:gd name="T45" fmla="*/ 71558 h 92"/>
                <a:gd name="T46" fmla="*/ 60360 w 92"/>
                <a:gd name="T47" fmla="*/ 110090 h 92"/>
                <a:gd name="T48" fmla="*/ 60360 w 92"/>
                <a:gd name="T49" fmla="*/ 110090 h 92"/>
                <a:gd name="T50" fmla="*/ 60360 w 92"/>
                <a:gd name="T51" fmla="*/ 110090 h 92"/>
                <a:gd name="T52" fmla="*/ 104257 w 92"/>
                <a:gd name="T53" fmla="*/ 60549 h 92"/>
                <a:gd name="T54" fmla="*/ 104257 w 92"/>
                <a:gd name="T55" fmla="*/ 60549 h 92"/>
                <a:gd name="T56" fmla="*/ 109745 w 92"/>
                <a:gd name="T57" fmla="*/ 60549 h 92"/>
                <a:gd name="T58" fmla="*/ 164617 w 92"/>
                <a:gd name="T59" fmla="*/ 93576 h 92"/>
                <a:gd name="T60" fmla="*/ 131693 w 92"/>
                <a:gd name="T61" fmla="*/ 231188 h 92"/>
                <a:gd name="T62" fmla="*/ 142668 w 92"/>
                <a:gd name="T63" fmla="*/ 220179 h 92"/>
                <a:gd name="T64" fmla="*/ 224976 w 92"/>
                <a:gd name="T65" fmla="*/ 495403 h 92"/>
                <a:gd name="T66" fmla="*/ 224976 w 92"/>
                <a:gd name="T67" fmla="*/ 495403 h 92"/>
                <a:gd name="T68" fmla="*/ 219489 w 92"/>
                <a:gd name="T69" fmla="*/ 495403 h 92"/>
                <a:gd name="T70" fmla="*/ 159130 w 92"/>
                <a:gd name="T71" fmla="*/ 478890 h 92"/>
                <a:gd name="T72" fmla="*/ 153642 w 92"/>
                <a:gd name="T73" fmla="*/ 478890 h 92"/>
                <a:gd name="T74" fmla="*/ 153642 w 92"/>
                <a:gd name="T75" fmla="*/ 473385 h 92"/>
                <a:gd name="T76" fmla="*/ 164617 w 92"/>
                <a:gd name="T77" fmla="*/ 473385 h 92"/>
                <a:gd name="T78" fmla="*/ 263387 w 92"/>
                <a:gd name="T79" fmla="*/ 297242 h 92"/>
                <a:gd name="T80" fmla="*/ 285336 w 92"/>
                <a:gd name="T81" fmla="*/ 22018 h 92"/>
                <a:gd name="T82" fmla="*/ 279849 w 92"/>
                <a:gd name="T83" fmla="*/ 16513 h 92"/>
                <a:gd name="T84" fmla="*/ 279849 w 92"/>
                <a:gd name="T85" fmla="*/ 11009 h 92"/>
                <a:gd name="T86" fmla="*/ 279849 w 92"/>
                <a:gd name="T87" fmla="*/ 11009 h 92"/>
                <a:gd name="T88" fmla="*/ 345695 w 92"/>
                <a:gd name="T89" fmla="*/ 27522 h 92"/>
                <a:gd name="T90" fmla="*/ 345695 w 92"/>
                <a:gd name="T91" fmla="*/ 33027 h 92"/>
                <a:gd name="T92" fmla="*/ 345695 w 92"/>
                <a:gd name="T93" fmla="*/ 33027 h 92"/>
                <a:gd name="T94" fmla="*/ 345695 w 92"/>
                <a:gd name="T95" fmla="*/ 99081 h 92"/>
                <a:gd name="T96" fmla="*/ 444465 w 92"/>
                <a:gd name="T97" fmla="*/ 396322 h 92"/>
                <a:gd name="T98" fmla="*/ 444465 w 92"/>
                <a:gd name="T99" fmla="*/ 396322 h 92"/>
                <a:gd name="T100" fmla="*/ 444465 w 92"/>
                <a:gd name="T101" fmla="*/ 401827 h 92"/>
                <a:gd name="T102" fmla="*/ 400568 w 92"/>
                <a:gd name="T103" fmla="*/ 445863 h 92"/>
                <a:gd name="T104" fmla="*/ 395080 w 92"/>
                <a:gd name="T105" fmla="*/ 445863 h 92"/>
                <a:gd name="T106" fmla="*/ 395080 w 92"/>
                <a:gd name="T107" fmla="*/ 445863 h 92"/>
                <a:gd name="T108" fmla="*/ 345695 w 92"/>
                <a:gd name="T109" fmla="*/ 407331 h 92"/>
                <a:gd name="T110" fmla="*/ 411542 w 92"/>
                <a:gd name="T111" fmla="*/ 341278 h 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2" h="92">
                  <a:moveTo>
                    <a:pt x="76" y="58"/>
                  </a:moveTo>
                  <a:cubicBezTo>
                    <a:pt x="78" y="50"/>
                    <a:pt x="78" y="50"/>
                    <a:pt x="78" y="50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76" y="58"/>
                    <a:pt x="76" y="58"/>
                    <a:pt x="76" y="58"/>
                  </a:cubicBezTo>
                  <a:close/>
                  <a:moveTo>
                    <a:pt x="74" y="28"/>
                  </a:moveTo>
                  <a:cubicBezTo>
                    <a:pt x="86" y="28"/>
                    <a:pt x="86" y="28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8"/>
                    <a:pt x="86" y="28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7" y="29"/>
                    <a:pt x="87" y="29"/>
                    <a:pt x="87" y="29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79" y="47"/>
                    <a:pt x="79" y="47"/>
                    <a:pt x="78" y="47"/>
                  </a:cubicBezTo>
                  <a:cubicBezTo>
                    <a:pt x="78" y="46"/>
                    <a:pt x="78" y="46"/>
                    <a:pt x="79" y="4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29"/>
                  </a:cubicBezTo>
                  <a:cubicBezTo>
                    <a:pt x="74" y="29"/>
                    <a:pt x="74" y="28"/>
                    <a:pt x="74" y="28"/>
                  </a:cubicBezTo>
                  <a:close/>
                  <a:moveTo>
                    <a:pt x="41" y="31"/>
                  </a:moveTo>
                  <a:cubicBezTo>
                    <a:pt x="42" y="32"/>
                    <a:pt x="41" y="33"/>
                    <a:pt x="40" y="33"/>
                  </a:cubicBezTo>
                  <a:cubicBezTo>
                    <a:pt x="37" y="35"/>
                    <a:pt x="34" y="38"/>
                    <a:pt x="32" y="42"/>
                  </a:cubicBezTo>
                  <a:cubicBezTo>
                    <a:pt x="32" y="43"/>
                    <a:pt x="31" y="44"/>
                    <a:pt x="31" y="44"/>
                  </a:cubicBezTo>
                  <a:cubicBezTo>
                    <a:pt x="30" y="43"/>
                    <a:pt x="30" y="42"/>
                    <a:pt x="30" y="41"/>
                  </a:cubicBezTo>
                  <a:cubicBezTo>
                    <a:pt x="32" y="37"/>
                    <a:pt x="35" y="34"/>
                    <a:pt x="39" y="31"/>
                  </a:cubicBezTo>
                  <a:cubicBezTo>
                    <a:pt x="40" y="31"/>
                    <a:pt x="41" y="31"/>
                    <a:pt x="41" y="31"/>
                  </a:cubicBezTo>
                  <a:close/>
                  <a:moveTo>
                    <a:pt x="17" y="64"/>
                  </a:move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4"/>
                    <a:pt x="5" y="64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4" y="46"/>
                    <a:pt x="13" y="46"/>
                    <a:pt x="13" y="47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8" y="62"/>
                    <a:pt x="18" y="63"/>
                    <a:pt x="18" y="63"/>
                  </a:cubicBezTo>
                  <a:cubicBezTo>
                    <a:pt x="18" y="63"/>
                    <a:pt x="18" y="64"/>
                    <a:pt x="17" y="64"/>
                  </a:cubicBezTo>
                  <a:close/>
                  <a:moveTo>
                    <a:pt x="20" y="13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30"/>
                    <a:pt x="18" y="30"/>
                    <a:pt x="17" y="31"/>
                  </a:cubicBezTo>
                  <a:cubicBezTo>
                    <a:pt x="17" y="31"/>
                    <a:pt x="16" y="31"/>
                    <a:pt x="16" y="3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8"/>
                  </a:cubicBezTo>
                  <a:cubicBezTo>
                    <a:pt x="30" y="18"/>
                    <a:pt x="29" y="18"/>
                    <a:pt x="29" y="18"/>
                  </a:cubicBezTo>
                  <a:lnTo>
                    <a:pt x="20" y="13"/>
                  </a:lnTo>
                  <a:close/>
                  <a:moveTo>
                    <a:pt x="26" y="40"/>
                  </a:moveTo>
                  <a:cubicBezTo>
                    <a:pt x="25" y="41"/>
                    <a:pt x="25" y="42"/>
                    <a:pt x="24" y="42"/>
                  </a:cubicBezTo>
                  <a:cubicBezTo>
                    <a:pt x="23" y="42"/>
                    <a:pt x="23" y="41"/>
                    <a:pt x="24" y="40"/>
                  </a:cubicBezTo>
                  <a:cubicBezTo>
                    <a:pt x="26" y="33"/>
                    <a:pt x="30" y="28"/>
                    <a:pt x="36" y="25"/>
                  </a:cubicBezTo>
                  <a:cubicBezTo>
                    <a:pt x="37" y="24"/>
                    <a:pt x="38" y="24"/>
                    <a:pt x="39" y="25"/>
                  </a:cubicBezTo>
                  <a:cubicBezTo>
                    <a:pt x="39" y="26"/>
                    <a:pt x="38" y="26"/>
                    <a:pt x="37" y="27"/>
                  </a:cubicBezTo>
                  <a:cubicBezTo>
                    <a:pt x="32" y="30"/>
                    <a:pt x="28" y="34"/>
                    <a:pt x="26" y="40"/>
                  </a:cubicBezTo>
                  <a:close/>
                  <a:moveTo>
                    <a:pt x="47" y="80"/>
                  </a:move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0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8" y="87"/>
                  </a:cubicBezTo>
                  <a:cubicBezTo>
                    <a:pt x="28" y="87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74"/>
                    <a:pt x="29" y="74"/>
                    <a:pt x="29" y="74"/>
                  </a:cubicBezTo>
                  <a:cubicBezTo>
                    <a:pt x="29" y="74"/>
                    <a:pt x="30" y="74"/>
                    <a:pt x="30" y="75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8"/>
                    <a:pt x="47" y="79"/>
                  </a:cubicBezTo>
                  <a:cubicBezTo>
                    <a:pt x="47" y="79"/>
                    <a:pt x="47" y="79"/>
                    <a:pt x="47" y="80"/>
                  </a:cubicBezTo>
                  <a:close/>
                  <a:moveTo>
                    <a:pt x="48" y="54"/>
                  </a:moveTo>
                  <a:cubicBezTo>
                    <a:pt x="44" y="55"/>
                    <a:pt x="39" y="53"/>
                    <a:pt x="38" y="48"/>
                  </a:cubicBezTo>
                  <a:cubicBezTo>
                    <a:pt x="37" y="44"/>
                    <a:pt x="39" y="39"/>
                    <a:pt x="44" y="38"/>
                  </a:cubicBezTo>
                  <a:cubicBezTo>
                    <a:pt x="48" y="37"/>
                    <a:pt x="53" y="39"/>
                    <a:pt x="54" y="44"/>
                  </a:cubicBezTo>
                  <a:cubicBezTo>
                    <a:pt x="55" y="48"/>
                    <a:pt x="52" y="53"/>
                    <a:pt x="48" y="54"/>
                  </a:cubicBezTo>
                  <a:close/>
                  <a:moveTo>
                    <a:pt x="52" y="4"/>
                  </a:moveTo>
                  <a:cubicBezTo>
                    <a:pt x="46" y="13"/>
                    <a:pt x="46" y="13"/>
                    <a:pt x="46" y="13"/>
                  </a:cubicBezTo>
                  <a:cubicBezTo>
                    <a:pt x="46" y="14"/>
                    <a:pt x="45" y="14"/>
                    <a:pt x="45" y="14"/>
                  </a:cubicBezTo>
                  <a:cubicBezTo>
                    <a:pt x="45" y="13"/>
                    <a:pt x="45" y="13"/>
                    <a:pt x="45" y="12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2" y="18"/>
                    <a:pt x="62" y="18"/>
                    <a:pt x="62" y="17"/>
                  </a:cubicBezTo>
                  <a:cubicBezTo>
                    <a:pt x="62" y="7"/>
                    <a:pt x="62" y="7"/>
                    <a:pt x="62" y="7"/>
                  </a:cubicBezTo>
                  <a:lnTo>
                    <a:pt x="52" y="4"/>
                  </a:lnTo>
                  <a:close/>
                  <a:moveTo>
                    <a:pt x="81" y="72"/>
                  </a:move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1" y="75"/>
                    <a:pt x="61" y="75"/>
                    <a:pt x="62" y="75"/>
                  </a:cubicBezTo>
                  <a:cubicBezTo>
                    <a:pt x="62" y="74"/>
                    <a:pt x="62" y="74"/>
                    <a:pt x="63" y="74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1"/>
                    <a:pt x="75" y="62"/>
                    <a:pt x="75" y="6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5613400" y="4886983"/>
            <a:ext cx="965200" cy="965200"/>
            <a:chOff x="5540375" y="4101170"/>
            <a:chExt cx="965200" cy="965200"/>
          </a:xfrm>
        </p:grpSpPr>
        <p:sp>
          <p:nvSpPr>
            <p:cNvPr id="10" name="Freeform 499"/>
            <p:cNvSpPr/>
            <p:nvPr userDrawn="1"/>
          </p:nvSpPr>
          <p:spPr bwMode="auto">
            <a:xfrm>
              <a:off x="5805488" y="4313238"/>
              <a:ext cx="434975" cy="542925"/>
            </a:xfrm>
            <a:custGeom>
              <a:avLst/>
              <a:gdLst>
                <a:gd name="T0" fmla="*/ 352385 w 79"/>
                <a:gd name="T1" fmla="*/ 488084 h 99"/>
                <a:gd name="T2" fmla="*/ 220241 w 79"/>
                <a:gd name="T3" fmla="*/ 488084 h 99"/>
                <a:gd name="T4" fmla="*/ 220241 w 79"/>
                <a:gd name="T5" fmla="*/ 389370 h 99"/>
                <a:gd name="T6" fmla="*/ 434975 w 79"/>
                <a:gd name="T7" fmla="*/ 323561 h 99"/>
                <a:gd name="T8" fmla="*/ 286313 w 79"/>
                <a:gd name="T9" fmla="*/ 175491 h 99"/>
                <a:gd name="T10" fmla="*/ 330361 w 79"/>
                <a:gd name="T11" fmla="*/ 131618 h 99"/>
                <a:gd name="T12" fmla="*/ 379915 w 79"/>
                <a:gd name="T13" fmla="*/ 131618 h 99"/>
                <a:gd name="T14" fmla="*/ 357891 w 79"/>
                <a:gd name="T15" fmla="*/ 71293 h 99"/>
                <a:gd name="T16" fmla="*/ 297325 w 79"/>
                <a:gd name="T17" fmla="*/ 54841 h 99"/>
                <a:gd name="T18" fmla="*/ 302831 w 79"/>
                <a:gd name="T19" fmla="*/ 98714 h 99"/>
                <a:gd name="T20" fmla="*/ 253277 w 79"/>
                <a:gd name="T21" fmla="*/ 148070 h 99"/>
                <a:gd name="T22" fmla="*/ 99108 w 79"/>
                <a:gd name="T23" fmla="*/ 0 h 99"/>
                <a:gd name="T24" fmla="*/ 104614 w 79"/>
                <a:gd name="T25" fmla="*/ 329045 h 99"/>
                <a:gd name="T26" fmla="*/ 159674 w 79"/>
                <a:gd name="T27" fmla="*/ 367434 h 99"/>
                <a:gd name="T28" fmla="*/ 159674 w 79"/>
                <a:gd name="T29" fmla="*/ 488084 h 99"/>
                <a:gd name="T30" fmla="*/ 27530 w 79"/>
                <a:gd name="T31" fmla="*/ 488084 h 99"/>
                <a:gd name="T32" fmla="*/ 0 w 79"/>
                <a:gd name="T33" fmla="*/ 515505 h 99"/>
                <a:gd name="T34" fmla="*/ 27530 w 79"/>
                <a:gd name="T35" fmla="*/ 542925 h 99"/>
                <a:gd name="T36" fmla="*/ 352385 w 79"/>
                <a:gd name="T37" fmla="*/ 542925 h 99"/>
                <a:gd name="T38" fmla="*/ 379915 w 79"/>
                <a:gd name="T39" fmla="*/ 515505 h 99"/>
                <a:gd name="T40" fmla="*/ 352385 w 79"/>
                <a:gd name="T41" fmla="*/ 488084 h 9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9" h="99">
                  <a:moveTo>
                    <a:pt x="64" y="89"/>
                  </a:moveTo>
                  <a:cubicBezTo>
                    <a:pt x="40" y="89"/>
                    <a:pt x="40" y="89"/>
                    <a:pt x="40" y="89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54" y="74"/>
                    <a:pt x="69" y="70"/>
                    <a:pt x="79" y="59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3" y="26"/>
                    <a:pt x="67" y="26"/>
                    <a:pt x="69" y="24"/>
                  </a:cubicBezTo>
                  <a:cubicBezTo>
                    <a:pt x="71" y="22"/>
                    <a:pt x="69" y="17"/>
                    <a:pt x="65" y="13"/>
                  </a:cubicBezTo>
                  <a:cubicBezTo>
                    <a:pt x="61" y="9"/>
                    <a:pt x="56" y="8"/>
                    <a:pt x="54" y="10"/>
                  </a:cubicBezTo>
                  <a:cubicBezTo>
                    <a:pt x="52" y="12"/>
                    <a:pt x="53" y="15"/>
                    <a:pt x="55" y="1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" y="17"/>
                    <a:pt x="3" y="44"/>
                    <a:pt x="19" y="60"/>
                  </a:cubicBezTo>
                  <a:cubicBezTo>
                    <a:pt x="22" y="63"/>
                    <a:pt x="26" y="65"/>
                    <a:pt x="29" y="67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2" y="89"/>
                    <a:pt x="0" y="91"/>
                    <a:pt x="0" y="94"/>
                  </a:cubicBezTo>
                  <a:cubicBezTo>
                    <a:pt x="0" y="97"/>
                    <a:pt x="2" y="99"/>
                    <a:pt x="5" y="99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7" y="99"/>
                    <a:pt x="69" y="97"/>
                    <a:pt x="69" y="94"/>
                  </a:cubicBezTo>
                  <a:cubicBezTo>
                    <a:pt x="69" y="91"/>
                    <a:pt x="67" y="89"/>
                    <a:pt x="64" y="89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5540375" y="4101170"/>
              <a:ext cx="965200" cy="965200"/>
            </a:xfrm>
            <a:prstGeom prst="ellipse">
              <a:avLst/>
            </a:prstGeom>
            <a:noFill/>
            <a:ln w="63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5613400" y="3081270"/>
            <a:ext cx="965200" cy="965200"/>
            <a:chOff x="6549231" y="3292339"/>
            <a:chExt cx="965200" cy="965200"/>
          </a:xfrm>
        </p:grpSpPr>
        <p:sp>
          <p:nvSpPr>
            <p:cNvPr id="12" name="Freeform 370"/>
            <p:cNvSpPr>
              <a:spLocks noEditPoints="1"/>
            </p:cNvSpPr>
            <p:nvPr userDrawn="1"/>
          </p:nvSpPr>
          <p:spPr bwMode="auto">
            <a:xfrm>
              <a:off x="6837363" y="3546475"/>
              <a:ext cx="388937" cy="468313"/>
            </a:xfrm>
            <a:custGeom>
              <a:avLst/>
              <a:gdLst>
                <a:gd name="T0" fmla="*/ 319674 w 73"/>
                <a:gd name="T1" fmla="*/ 42574 h 88"/>
                <a:gd name="T2" fmla="*/ 149181 w 73"/>
                <a:gd name="T3" fmla="*/ 69183 h 88"/>
                <a:gd name="T4" fmla="*/ 154509 w 73"/>
                <a:gd name="T5" fmla="*/ 218191 h 88"/>
                <a:gd name="T6" fmla="*/ 10656 w 73"/>
                <a:gd name="T7" fmla="*/ 420417 h 88"/>
                <a:gd name="T8" fmla="*/ 21312 w 73"/>
                <a:gd name="T9" fmla="*/ 462991 h 88"/>
                <a:gd name="T10" fmla="*/ 21312 w 73"/>
                <a:gd name="T11" fmla="*/ 462991 h 88"/>
                <a:gd name="T12" fmla="*/ 21312 w 73"/>
                <a:gd name="T13" fmla="*/ 462991 h 88"/>
                <a:gd name="T14" fmla="*/ 21312 w 73"/>
                <a:gd name="T15" fmla="*/ 462991 h 88"/>
                <a:gd name="T16" fmla="*/ 165165 w 73"/>
                <a:gd name="T17" fmla="*/ 260765 h 88"/>
                <a:gd name="T18" fmla="*/ 175821 w 73"/>
                <a:gd name="T19" fmla="*/ 260765 h 88"/>
                <a:gd name="T20" fmla="*/ 175821 w 73"/>
                <a:gd name="T21" fmla="*/ 271409 h 88"/>
                <a:gd name="T22" fmla="*/ 31967 w 73"/>
                <a:gd name="T23" fmla="*/ 468313 h 88"/>
                <a:gd name="T24" fmla="*/ 69263 w 73"/>
                <a:gd name="T25" fmla="*/ 462991 h 88"/>
                <a:gd name="T26" fmla="*/ 74591 w 73"/>
                <a:gd name="T27" fmla="*/ 452348 h 88"/>
                <a:gd name="T28" fmla="*/ 106558 w 73"/>
                <a:gd name="T29" fmla="*/ 447026 h 88"/>
                <a:gd name="T30" fmla="*/ 95902 w 73"/>
                <a:gd name="T31" fmla="*/ 425739 h 88"/>
                <a:gd name="T32" fmla="*/ 106558 w 73"/>
                <a:gd name="T33" fmla="*/ 420417 h 88"/>
                <a:gd name="T34" fmla="*/ 122542 w 73"/>
                <a:gd name="T35" fmla="*/ 415096 h 88"/>
                <a:gd name="T36" fmla="*/ 133198 w 73"/>
                <a:gd name="T37" fmla="*/ 399130 h 88"/>
                <a:gd name="T38" fmla="*/ 154509 w 73"/>
                <a:gd name="T39" fmla="*/ 399130 h 88"/>
                <a:gd name="T40" fmla="*/ 165165 w 73"/>
                <a:gd name="T41" fmla="*/ 383165 h 88"/>
                <a:gd name="T42" fmla="*/ 159837 w 73"/>
                <a:gd name="T43" fmla="*/ 351235 h 88"/>
                <a:gd name="T44" fmla="*/ 165165 w 73"/>
                <a:gd name="T45" fmla="*/ 345913 h 88"/>
                <a:gd name="T46" fmla="*/ 197132 w 73"/>
                <a:gd name="T47" fmla="*/ 340591 h 88"/>
                <a:gd name="T48" fmla="*/ 181149 w 73"/>
                <a:gd name="T49" fmla="*/ 313983 h 88"/>
                <a:gd name="T50" fmla="*/ 213116 w 73"/>
                <a:gd name="T51" fmla="*/ 303339 h 88"/>
                <a:gd name="T52" fmla="*/ 191805 w 73"/>
                <a:gd name="T53" fmla="*/ 271409 h 88"/>
                <a:gd name="T54" fmla="*/ 207788 w 73"/>
                <a:gd name="T55" fmla="*/ 255443 h 88"/>
                <a:gd name="T56" fmla="*/ 351642 w 73"/>
                <a:gd name="T57" fmla="*/ 212870 h 88"/>
                <a:gd name="T58" fmla="*/ 319674 w 73"/>
                <a:gd name="T59" fmla="*/ 42574 h 88"/>
                <a:gd name="T60" fmla="*/ 309018 w 73"/>
                <a:gd name="T61" fmla="*/ 101113 h 88"/>
                <a:gd name="T62" fmla="*/ 271723 w 73"/>
                <a:gd name="T63" fmla="*/ 106435 h 88"/>
                <a:gd name="T64" fmla="*/ 266395 w 73"/>
                <a:gd name="T65" fmla="*/ 74504 h 88"/>
                <a:gd name="T66" fmla="*/ 303691 w 73"/>
                <a:gd name="T67" fmla="*/ 69183 h 88"/>
                <a:gd name="T68" fmla="*/ 309018 w 73"/>
                <a:gd name="T69" fmla="*/ 101113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73" h="88">
                  <a:moveTo>
                    <a:pt x="60" y="8"/>
                  </a:moveTo>
                  <a:cubicBezTo>
                    <a:pt x="50" y="0"/>
                    <a:pt x="36" y="3"/>
                    <a:pt x="28" y="13"/>
                  </a:cubicBezTo>
                  <a:cubicBezTo>
                    <a:pt x="22" y="22"/>
                    <a:pt x="23" y="33"/>
                    <a:pt x="29" y="41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1"/>
                    <a:pt x="1" y="85"/>
                    <a:pt x="4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9"/>
                  </a:cubicBezTo>
                  <a:cubicBezTo>
                    <a:pt x="34" y="49"/>
                    <a:pt x="34" y="50"/>
                    <a:pt x="33" y="51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8" y="52"/>
                    <a:pt x="59" y="49"/>
                    <a:pt x="66" y="40"/>
                  </a:cubicBezTo>
                  <a:cubicBezTo>
                    <a:pt x="73" y="30"/>
                    <a:pt x="71" y="15"/>
                    <a:pt x="60" y="8"/>
                  </a:cubicBezTo>
                  <a:close/>
                  <a:moveTo>
                    <a:pt x="58" y="19"/>
                  </a:moveTo>
                  <a:cubicBezTo>
                    <a:pt x="56" y="21"/>
                    <a:pt x="53" y="22"/>
                    <a:pt x="51" y="20"/>
                  </a:cubicBezTo>
                  <a:cubicBezTo>
                    <a:pt x="49" y="19"/>
                    <a:pt x="49" y="16"/>
                    <a:pt x="50" y="14"/>
                  </a:cubicBezTo>
                  <a:cubicBezTo>
                    <a:pt x="52" y="12"/>
                    <a:pt x="55" y="11"/>
                    <a:pt x="57" y="13"/>
                  </a:cubicBezTo>
                  <a:cubicBezTo>
                    <a:pt x="59" y="14"/>
                    <a:pt x="59" y="17"/>
                    <a:pt x="58" y="19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6549231" y="3292339"/>
              <a:ext cx="965200" cy="965200"/>
            </a:xfrm>
            <a:prstGeom prst="ellipse">
              <a:avLst/>
            </a:prstGeom>
            <a:noFill/>
            <a:ln w="63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占位符 19"/>
          <p:cNvSpPr>
            <a:spLocks noGrp="1"/>
          </p:cNvSpPr>
          <p:nvPr>
            <p:ph type="body" sz="quarter" idx="13"/>
          </p:nvPr>
        </p:nvSpPr>
        <p:spPr>
          <a:xfrm>
            <a:off x="876300" y="1275559"/>
            <a:ext cx="4406107" cy="248445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4"/>
          </p:nvPr>
        </p:nvSpPr>
        <p:spPr>
          <a:xfrm>
            <a:off x="876300" y="1528765"/>
            <a:ext cx="4406107" cy="248445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5"/>
          </p:nvPr>
        </p:nvSpPr>
        <p:spPr>
          <a:xfrm>
            <a:off x="876300" y="1781969"/>
            <a:ext cx="4406107" cy="980282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876301" y="4886985"/>
            <a:ext cx="4406107" cy="248445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>
            <p:ph type="body" sz="quarter" idx="17"/>
          </p:nvPr>
        </p:nvSpPr>
        <p:spPr>
          <a:xfrm>
            <a:off x="876301" y="5140191"/>
            <a:ext cx="4406107" cy="248445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19"/>
          <p:cNvSpPr>
            <a:spLocks noGrp="1"/>
          </p:cNvSpPr>
          <p:nvPr>
            <p:ph type="body" sz="quarter" idx="18"/>
          </p:nvPr>
        </p:nvSpPr>
        <p:spPr>
          <a:xfrm>
            <a:off x="876301" y="5393395"/>
            <a:ext cx="4406107" cy="980282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6" name="文本占位符 19"/>
          <p:cNvSpPr>
            <a:spLocks noGrp="1"/>
          </p:cNvSpPr>
          <p:nvPr>
            <p:ph type="body" sz="quarter" idx="19"/>
          </p:nvPr>
        </p:nvSpPr>
        <p:spPr>
          <a:xfrm>
            <a:off x="6896100" y="3085104"/>
            <a:ext cx="4406107" cy="2484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7" name="文本占位符 19"/>
          <p:cNvSpPr>
            <a:spLocks noGrp="1"/>
          </p:cNvSpPr>
          <p:nvPr>
            <p:ph type="body" sz="quarter" idx="20"/>
          </p:nvPr>
        </p:nvSpPr>
        <p:spPr>
          <a:xfrm>
            <a:off x="6896100" y="3338310"/>
            <a:ext cx="4406107" cy="24844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19"/>
          <p:cNvSpPr>
            <a:spLocks noGrp="1"/>
          </p:cNvSpPr>
          <p:nvPr>
            <p:ph type="body" sz="quarter" idx="21"/>
          </p:nvPr>
        </p:nvSpPr>
        <p:spPr>
          <a:xfrm>
            <a:off x="6896100" y="3591514"/>
            <a:ext cx="4406107" cy="98028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30" name="直接连接符 29"/>
          <p:cNvCxnSpPr>
            <a:stCxn id="9" idx="4"/>
            <a:endCxn id="15" idx="0"/>
          </p:cNvCxnSpPr>
          <p:nvPr userDrawn="1"/>
        </p:nvCxnSpPr>
        <p:spPr>
          <a:xfrm>
            <a:off x="6096000" y="2240759"/>
            <a:ext cx="0" cy="84051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5" idx="4"/>
            <a:endCxn id="14" idx="0"/>
          </p:cNvCxnSpPr>
          <p:nvPr userDrawn="1"/>
        </p:nvCxnSpPr>
        <p:spPr>
          <a:xfrm>
            <a:off x="6096000" y="4046472"/>
            <a:ext cx="0" cy="84051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图片占位符 34"/>
          <p:cNvSpPr>
            <a:spLocks noGrp="1"/>
          </p:cNvSpPr>
          <p:nvPr>
            <p:ph type="pic" sz="quarter" idx="22"/>
          </p:nvPr>
        </p:nvSpPr>
        <p:spPr>
          <a:xfrm>
            <a:off x="7017600" y="1308157"/>
            <a:ext cx="900000" cy="90000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6" name="图片占位符 34"/>
          <p:cNvSpPr>
            <a:spLocks noGrp="1"/>
          </p:cNvSpPr>
          <p:nvPr>
            <p:ph type="pic" sz="quarter" idx="23"/>
          </p:nvPr>
        </p:nvSpPr>
        <p:spPr>
          <a:xfrm>
            <a:off x="4313351" y="3130170"/>
            <a:ext cx="900000" cy="90000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7" name="图片占位符 34"/>
          <p:cNvSpPr>
            <a:spLocks noGrp="1"/>
          </p:cNvSpPr>
          <p:nvPr>
            <p:ph type="pic" sz="quarter" idx="24"/>
          </p:nvPr>
        </p:nvSpPr>
        <p:spPr>
          <a:xfrm>
            <a:off x="7016467" y="4952183"/>
            <a:ext cx="900000" cy="90000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01C-2085-42FD-ADFE-CFE7802DB30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29" name="矩形 28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8748607" y="1650416"/>
            <a:ext cx="3022600" cy="192152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275946" y="2286692"/>
            <a:ext cx="1982783" cy="2733742"/>
            <a:chOff x="1670051" y="1410517"/>
            <a:chExt cx="2959100" cy="4079830"/>
          </a:xfrm>
        </p:grpSpPr>
        <p:sp>
          <p:nvSpPr>
            <p:cNvPr id="7" name="Freeform 45"/>
            <p:cNvSpPr/>
            <p:nvPr/>
          </p:nvSpPr>
          <p:spPr bwMode="auto">
            <a:xfrm>
              <a:off x="4155162" y="2168011"/>
              <a:ext cx="473989" cy="1160603"/>
            </a:xfrm>
            <a:custGeom>
              <a:avLst/>
              <a:gdLst>
                <a:gd name="T0" fmla="*/ 0 w 107"/>
                <a:gd name="T1" fmla="*/ 139 h 262"/>
                <a:gd name="T2" fmla="*/ 102 w 107"/>
                <a:gd name="T3" fmla="*/ 262 h 262"/>
                <a:gd name="T4" fmla="*/ 107 w 107"/>
                <a:gd name="T5" fmla="*/ 0 h 262"/>
                <a:gd name="T6" fmla="*/ 0 w 107"/>
                <a:gd name="T7" fmla="*/ 13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62">
                  <a:moveTo>
                    <a:pt x="0" y="139"/>
                  </a:moveTo>
                  <a:lnTo>
                    <a:pt x="102" y="262"/>
                  </a:lnTo>
                  <a:lnTo>
                    <a:pt x="107" y="0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6"/>
            <p:cNvSpPr/>
            <p:nvPr/>
          </p:nvSpPr>
          <p:spPr bwMode="auto">
            <a:xfrm>
              <a:off x="1670051" y="3426069"/>
              <a:ext cx="713197" cy="877097"/>
            </a:xfrm>
            <a:custGeom>
              <a:avLst/>
              <a:gdLst>
                <a:gd name="T0" fmla="*/ 0 w 161"/>
                <a:gd name="T1" fmla="*/ 0 h 198"/>
                <a:gd name="T2" fmla="*/ 161 w 161"/>
                <a:gd name="T3" fmla="*/ 198 h 198"/>
                <a:gd name="T4" fmla="*/ 119 w 161"/>
                <a:gd name="T5" fmla="*/ 26 h 198"/>
                <a:gd name="T6" fmla="*/ 0 w 16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98">
                  <a:moveTo>
                    <a:pt x="0" y="0"/>
                  </a:moveTo>
                  <a:lnTo>
                    <a:pt x="161" y="198"/>
                  </a:lnTo>
                  <a:lnTo>
                    <a:pt x="119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7"/>
            <p:cNvSpPr/>
            <p:nvPr/>
          </p:nvSpPr>
          <p:spPr bwMode="auto">
            <a:xfrm>
              <a:off x="2595878" y="5162543"/>
              <a:ext cx="598023" cy="327804"/>
            </a:xfrm>
            <a:custGeom>
              <a:avLst/>
              <a:gdLst>
                <a:gd name="T0" fmla="*/ 135 w 135"/>
                <a:gd name="T1" fmla="*/ 0 h 74"/>
                <a:gd name="T2" fmla="*/ 120 w 135"/>
                <a:gd name="T3" fmla="*/ 74 h 74"/>
                <a:gd name="T4" fmla="*/ 0 w 135"/>
                <a:gd name="T5" fmla="*/ 15 h 74"/>
                <a:gd name="T6" fmla="*/ 135 w 135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74">
                  <a:moveTo>
                    <a:pt x="135" y="0"/>
                  </a:moveTo>
                  <a:lnTo>
                    <a:pt x="120" y="74"/>
                  </a:lnTo>
                  <a:lnTo>
                    <a:pt x="0" y="1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8"/>
            <p:cNvSpPr/>
            <p:nvPr/>
          </p:nvSpPr>
          <p:spPr bwMode="auto">
            <a:xfrm>
              <a:off x="2383248" y="4303166"/>
              <a:ext cx="810652" cy="925826"/>
            </a:xfrm>
            <a:custGeom>
              <a:avLst/>
              <a:gdLst>
                <a:gd name="T0" fmla="*/ 0 w 183"/>
                <a:gd name="T1" fmla="*/ 0 h 209"/>
                <a:gd name="T2" fmla="*/ 183 w 183"/>
                <a:gd name="T3" fmla="*/ 194 h 209"/>
                <a:gd name="T4" fmla="*/ 48 w 183"/>
                <a:gd name="T5" fmla="*/ 209 h 209"/>
                <a:gd name="T6" fmla="*/ 0 w 183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209">
                  <a:moveTo>
                    <a:pt x="0" y="0"/>
                  </a:moveTo>
                  <a:lnTo>
                    <a:pt x="183" y="194"/>
                  </a:lnTo>
                  <a:lnTo>
                    <a:pt x="48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9"/>
            <p:cNvSpPr/>
            <p:nvPr/>
          </p:nvSpPr>
          <p:spPr bwMode="auto">
            <a:xfrm>
              <a:off x="2383248" y="4210139"/>
              <a:ext cx="810652" cy="952404"/>
            </a:xfrm>
            <a:custGeom>
              <a:avLst/>
              <a:gdLst>
                <a:gd name="T0" fmla="*/ 183 w 183"/>
                <a:gd name="T1" fmla="*/ 0 h 215"/>
                <a:gd name="T2" fmla="*/ 183 w 183"/>
                <a:gd name="T3" fmla="*/ 215 h 215"/>
                <a:gd name="T4" fmla="*/ 0 w 183"/>
                <a:gd name="T5" fmla="*/ 21 h 215"/>
                <a:gd name="T6" fmla="*/ 183 w 183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215">
                  <a:moveTo>
                    <a:pt x="183" y="0"/>
                  </a:moveTo>
                  <a:lnTo>
                    <a:pt x="183" y="215"/>
                  </a:lnTo>
                  <a:lnTo>
                    <a:pt x="0" y="2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50"/>
            <p:cNvSpPr/>
            <p:nvPr/>
          </p:nvSpPr>
          <p:spPr bwMode="auto">
            <a:xfrm>
              <a:off x="3127452" y="5162543"/>
              <a:ext cx="465129" cy="327804"/>
            </a:xfrm>
            <a:custGeom>
              <a:avLst/>
              <a:gdLst>
                <a:gd name="T0" fmla="*/ 15 w 105"/>
                <a:gd name="T1" fmla="*/ 0 h 74"/>
                <a:gd name="T2" fmla="*/ 105 w 105"/>
                <a:gd name="T3" fmla="*/ 17 h 74"/>
                <a:gd name="T4" fmla="*/ 0 w 105"/>
                <a:gd name="T5" fmla="*/ 74 h 74"/>
                <a:gd name="T6" fmla="*/ 15 w 105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74">
                  <a:moveTo>
                    <a:pt x="15" y="0"/>
                  </a:moveTo>
                  <a:lnTo>
                    <a:pt x="105" y="17"/>
                  </a:lnTo>
                  <a:lnTo>
                    <a:pt x="0" y="7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51"/>
            <p:cNvSpPr/>
            <p:nvPr/>
          </p:nvSpPr>
          <p:spPr bwMode="auto">
            <a:xfrm>
              <a:off x="3884944" y="2783749"/>
              <a:ext cx="722057" cy="1519416"/>
            </a:xfrm>
            <a:custGeom>
              <a:avLst/>
              <a:gdLst>
                <a:gd name="T0" fmla="*/ 0 w 163"/>
                <a:gd name="T1" fmla="*/ 343 h 343"/>
                <a:gd name="T2" fmla="*/ 163 w 163"/>
                <a:gd name="T3" fmla="*/ 123 h 343"/>
                <a:gd name="T4" fmla="*/ 61 w 163"/>
                <a:gd name="T5" fmla="*/ 0 h 343"/>
                <a:gd name="T6" fmla="*/ 0 w 163"/>
                <a:gd name="T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" h="343">
                  <a:moveTo>
                    <a:pt x="0" y="343"/>
                  </a:moveTo>
                  <a:lnTo>
                    <a:pt x="163" y="123"/>
                  </a:lnTo>
                  <a:lnTo>
                    <a:pt x="61" y="0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2"/>
            <p:cNvSpPr/>
            <p:nvPr/>
          </p:nvSpPr>
          <p:spPr bwMode="auto">
            <a:xfrm>
              <a:off x="3193897" y="2783749"/>
              <a:ext cx="961265" cy="1519416"/>
            </a:xfrm>
            <a:custGeom>
              <a:avLst/>
              <a:gdLst>
                <a:gd name="T0" fmla="*/ 0 w 217"/>
                <a:gd name="T1" fmla="*/ 322 h 343"/>
                <a:gd name="T2" fmla="*/ 156 w 217"/>
                <a:gd name="T3" fmla="*/ 343 h 343"/>
                <a:gd name="T4" fmla="*/ 217 w 217"/>
                <a:gd name="T5" fmla="*/ 0 h 343"/>
                <a:gd name="T6" fmla="*/ 0 w 217"/>
                <a:gd name="T7" fmla="*/ 32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343">
                  <a:moveTo>
                    <a:pt x="0" y="322"/>
                  </a:moveTo>
                  <a:lnTo>
                    <a:pt x="156" y="343"/>
                  </a:lnTo>
                  <a:lnTo>
                    <a:pt x="217" y="0"/>
                  </a:lnTo>
                  <a:lnTo>
                    <a:pt x="0" y="32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3"/>
            <p:cNvSpPr/>
            <p:nvPr/>
          </p:nvSpPr>
          <p:spPr bwMode="auto">
            <a:xfrm>
              <a:off x="2197197" y="2783749"/>
              <a:ext cx="1957966" cy="1426390"/>
            </a:xfrm>
            <a:custGeom>
              <a:avLst/>
              <a:gdLst>
                <a:gd name="T0" fmla="*/ 0 w 442"/>
                <a:gd name="T1" fmla="*/ 171 h 322"/>
                <a:gd name="T2" fmla="*/ 225 w 442"/>
                <a:gd name="T3" fmla="*/ 322 h 322"/>
                <a:gd name="T4" fmla="*/ 442 w 442"/>
                <a:gd name="T5" fmla="*/ 0 h 322"/>
                <a:gd name="T6" fmla="*/ 0 w 442"/>
                <a:gd name="T7" fmla="*/ 17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322">
                  <a:moveTo>
                    <a:pt x="0" y="171"/>
                  </a:moveTo>
                  <a:lnTo>
                    <a:pt x="225" y="322"/>
                  </a:lnTo>
                  <a:lnTo>
                    <a:pt x="442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4"/>
            <p:cNvSpPr/>
            <p:nvPr/>
          </p:nvSpPr>
          <p:spPr bwMode="auto">
            <a:xfrm>
              <a:off x="2595878" y="1410517"/>
              <a:ext cx="1559285" cy="1373232"/>
            </a:xfrm>
            <a:custGeom>
              <a:avLst/>
              <a:gdLst>
                <a:gd name="T0" fmla="*/ 352 w 352"/>
                <a:gd name="T1" fmla="*/ 310 h 310"/>
                <a:gd name="T2" fmla="*/ 0 w 352"/>
                <a:gd name="T3" fmla="*/ 5 h 310"/>
                <a:gd name="T4" fmla="*/ 251 w 352"/>
                <a:gd name="T5" fmla="*/ 0 h 310"/>
                <a:gd name="T6" fmla="*/ 352 w 352"/>
                <a:gd name="T7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2" h="310">
                  <a:moveTo>
                    <a:pt x="352" y="310"/>
                  </a:moveTo>
                  <a:lnTo>
                    <a:pt x="0" y="5"/>
                  </a:lnTo>
                  <a:lnTo>
                    <a:pt x="251" y="0"/>
                  </a:lnTo>
                  <a:lnTo>
                    <a:pt x="352" y="31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55"/>
            <p:cNvSpPr/>
            <p:nvPr/>
          </p:nvSpPr>
          <p:spPr bwMode="auto">
            <a:xfrm>
              <a:off x="3707753" y="1410517"/>
              <a:ext cx="921396" cy="1373232"/>
            </a:xfrm>
            <a:custGeom>
              <a:avLst/>
              <a:gdLst>
                <a:gd name="T0" fmla="*/ 208 w 208"/>
                <a:gd name="T1" fmla="*/ 171 h 310"/>
                <a:gd name="T2" fmla="*/ 0 w 208"/>
                <a:gd name="T3" fmla="*/ 0 h 310"/>
                <a:gd name="T4" fmla="*/ 101 w 208"/>
                <a:gd name="T5" fmla="*/ 310 h 310"/>
                <a:gd name="T6" fmla="*/ 208 w 208"/>
                <a:gd name="T7" fmla="*/ 17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310">
                  <a:moveTo>
                    <a:pt x="208" y="171"/>
                  </a:moveTo>
                  <a:lnTo>
                    <a:pt x="0" y="0"/>
                  </a:lnTo>
                  <a:lnTo>
                    <a:pt x="101" y="310"/>
                  </a:lnTo>
                  <a:lnTo>
                    <a:pt x="208" y="1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56"/>
            <p:cNvSpPr/>
            <p:nvPr/>
          </p:nvSpPr>
          <p:spPr bwMode="auto">
            <a:xfrm>
              <a:off x="1692201" y="1432667"/>
              <a:ext cx="903676" cy="2108576"/>
            </a:xfrm>
            <a:custGeom>
              <a:avLst/>
              <a:gdLst>
                <a:gd name="T0" fmla="*/ 114 w 204"/>
                <a:gd name="T1" fmla="*/ 476 h 476"/>
                <a:gd name="T2" fmla="*/ 204 w 204"/>
                <a:gd name="T3" fmla="*/ 0 h 476"/>
                <a:gd name="T4" fmla="*/ 0 w 204"/>
                <a:gd name="T5" fmla="*/ 170 h 476"/>
                <a:gd name="T6" fmla="*/ 114 w 204"/>
                <a:gd name="T7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476">
                  <a:moveTo>
                    <a:pt x="114" y="476"/>
                  </a:moveTo>
                  <a:lnTo>
                    <a:pt x="204" y="0"/>
                  </a:lnTo>
                  <a:lnTo>
                    <a:pt x="0" y="170"/>
                  </a:lnTo>
                  <a:lnTo>
                    <a:pt x="114" y="47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57"/>
            <p:cNvSpPr/>
            <p:nvPr/>
          </p:nvSpPr>
          <p:spPr bwMode="auto">
            <a:xfrm>
              <a:off x="2197197" y="1432667"/>
              <a:ext cx="1957966" cy="2108576"/>
            </a:xfrm>
            <a:custGeom>
              <a:avLst/>
              <a:gdLst>
                <a:gd name="T0" fmla="*/ 442 w 442"/>
                <a:gd name="T1" fmla="*/ 305 h 476"/>
                <a:gd name="T2" fmla="*/ 90 w 442"/>
                <a:gd name="T3" fmla="*/ 0 h 476"/>
                <a:gd name="T4" fmla="*/ 0 w 442"/>
                <a:gd name="T5" fmla="*/ 476 h 476"/>
                <a:gd name="T6" fmla="*/ 442 w 442"/>
                <a:gd name="T7" fmla="*/ 305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476">
                  <a:moveTo>
                    <a:pt x="442" y="305"/>
                  </a:moveTo>
                  <a:lnTo>
                    <a:pt x="90" y="0"/>
                  </a:lnTo>
                  <a:lnTo>
                    <a:pt x="0" y="476"/>
                  </a:lnTo>
                  <a:lnTo>
                    <a:pt x="442" y="3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8"/>
            <p:cNvSpPr/>
            <p:nvPr/>
          </p:nvSpPr>
          <p:spPr bwMode="auto">
            <a:xfrm>
              <a:off x="3193897" y="4303166"/>
              <a:ext cx="691047" cy="934685"/>
            </a:xfrm>
            <a:custGeom>
              <a:avLst/>
              <a:gdLst>
                <a:gd name="T0" fmla="*/ 90 w 156"/>
                <a:gd name="T1" fmla="*/ 211 h 211"/>
                <a:gd name="T2" fmla="*/ 156 w 156"/>
                <a:gd name="T3" fmla="*/ 0 h 211"/>
                <a:gd name="T4" fmla="*/ 0 w 156"/>
                <a:gd name="T5" fmla="*/ 194 h 211"/>
                <a:gd name="T6" fmla="*/ 90 w 156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211">
                  <a:moveTo>
                    <a:pt x="90" y="211"/>
                  </a:moveTo>
                  <a:lnTo>
                    <a:pt x="156" y="0"/>
                  </a:lnTo>
                  <a:lnTo>
                    <a:pt x="0" y="194"/>
                  </a:lnTo>
                  <a:lnTo>
                    <a:pt x="90" y="21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9"/>
            <p:cNvSpPr/>
            <p:nvPr/>
          </p:nvSpPr>
          <p:spPr bwMode="auto">
            <a:xfrm>
              <a:off x="3193897" y="4210139"/>
              <a:ext cx="691047" cy="952404"/>
            </a:xfrm>
            <a:custGeom>
              <a:avLst/>
              <a:gdLst>
                <a:gd name="T0" fmla="*/ 156 w 156"/>
                <a:gd name="T1" fmla="*/ 21 h 215"/>
                <a:gd name="T2" fmla="*/ 0 w 156"/>
                <a:gd name="T3" fmla="*/ 0 h 215"/>
                <a:gd name="T4" fmla="*/ 0 w 156"/>
                <a:gd name="T5" fmla="*/ 215 h 215"/>
                <a:gd name="T6" fmla="*/ 156 w 156"/>
                <a:gd name="T7" fmla="*/ 2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215">
                  <a:moveTo>
                    <a:pt x="156" y="21"/>
                  </a:moveTo>
                  <a:lnTo>
                    <a:pt x="0" y="0"/>
                  </a:lnTo>
                  <a:lnTo>
                    <a:pt x="0" y="215"/>
                  </a:lnTo>
                  <a:lnTo>
                    <a:pt x="156" y="2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0"/>
            <p:cNvSpPr/>
            <p:nvPr/>
          </p:nvSpPr>
          <p:spPr bwMode="auto">
            <a:xfrm>
              <a:off x="2197197" y="3541243"/>
              <a:ext cx="996703" cy="761922"/>
            </a:xfrm>
            <a:custGeom>
              <a:avLst/>
              <a:gdLst>
                <a:gd name="T0" fmla="*/ 225 w 225"/>
                <a:gd name="T1" fmla="*/ 151 h 172"/>
                <a:gd name="T2" fmla="*/ 0 w 225"/>
                <a:gd name="T3" fmla="*/ 0 h 172"/>
                <a:gd name="T4" fmla="*/ 42 w 225"/>
                <a:gd name="T5" fmla="*/ 172 h 172"/>
                <a:gd name="T6" fmla="*/ 225 w 225"/>
                <a:gd name="T7" fmla="*/ 15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172">
                  <a:moveTo>
                    <a:pt x="225" y="151"/>
                  </a:moveTo>
                  <a:lnTo>
                    <a:pt x="0" y="0"/>
                  </a:lnTo>
                  <a:lnTo>
                    <a:pt x="42" y="172"/>
                  </a:lnTo>
                  <a:lnTo>
                    <a:pt x="225" y="1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61"/>
            <p:cNvSpPr/>
            <p:nvPr/>
          </p:nvSpPr>
          <p:spPr bwMode="auto">
            <a:xfrm>
              <a:off x="1670051" y="2185730"/>
              <a:ext cx="527146" cy="1355513"/>
            </a:xfrm>
            <a:custGeom>
              <a:avLst/>
              <a:gdLst>
                <a:gd name="T0" fmla="*/ 0 w 119"/>
                <a:gd name="T1" fmla="*/ 280 h 306"/>
                <a:gd name="T2" fmla="*/ 119 w 119"/>
                <a:gd name="T3" fmla="*/ 306 h 306"/>
                <a:gd name="T4" fmla="*/ 5 w 119"/>
                <a:gd name="T5" fmla="*/ 0 h 306"/>
                <a:gd name="T6" fmla="*/ 0 w 119"/>
                <a:gd name="T7" fmla="*/ 28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306">
                  <a:moveTo>
                    <a:pt x="0" y="280"/>
                  </a:moveTo>
                  <a:lnTo>
                    <a:pt x="119" y="306"/>
                  </a:lnTo>
                  <a:lnTo>
                    <a:pt x="5" y="0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弧形 23"/>
          <p:cNvSpPr/>
          <p:nvPr userDrawn="1"/>
        </p:nvSpPr>
        <p:spPr>
          <a:xfrm>
            <a:off x="4543690" y="2037555"/>
            <a:ext cx="3073703" cy="3073703"/>
          </a:xfrm>
          <a:prstGeom prst="arc">
            <a:avLst>
              <a:gd name="adj1" fmla="val 5406212"/>
              <a:gd name="adj2" fmla="val 12285621"/>
            </a:avLst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 userDrawn="1"/>
        </p:nvSpPr>
        <p:spPr>
          <a:xfrm>
            <a:off x="4324139" y="1818005"/>
            <a:ext cx="3512803" cy="3512803"/>
          </a:xfrm>
          <a:prstGeom prst="arc">
            <a:avLst>
              <a:gd name="adj1" fmla="val 660789"/>
              <a:gd name="adj2" fmla="val 7829558"/>
            </a:avLst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25"/>
          <p:cNvSpPr/>
          <p:nvPr userDrawn="1"/>
        </p:nvSpPr>
        <p:spPr>
          <a:xfrm>
            <a:off x="4104587" y="1598452"/>
            <a:ext cx="3951904" cy="3951904"/>
          </a:xfrm>
          <a:prstGeom prst="arc">
            <a:avLst>
              <a:gd name="adj1" fmla="val 18135977"/>
              <a:gd name="adj2" fmla="val 3031536"/>
            </a:avLst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弧形 26"/>
          <p:cNvSpPr/>
          <p:nvPr userDrawn="1"/>
        </p:nvSpPr>
        <p:spPr>
          <a:xfrm>
            <a:off x="3885038" y="1378902"/>
            <a:ext cx="4391004" cy="4391004"/>
          </a:xfrm>
          <a:prstGeom prst="arc">
            <a:avLst>
              <a:gd name="adj1" fmla="val 17077737"/>
              <a:gd name="adj2" fmla="val 20229747"/>
            </a:avLst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endCxn id="27" idx="2"/>
          </p:cNvCxnSpPr>
          <p:nvPr userDrawn="1"/>
        </p:nvCxnSpPr>
        <p:spPr>
          <a:xfrm flipH="1">
            <a:off x="8103933" y="2611179"/>
            <a:ext cx="308747" cy="11110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26" idx="2"/>
          </p:cNvCxnSpPr>
          <p:nvPr userDrawn="1"/>
        </p:nvCxnSpPr>
        <p:spPr>
          <a:xfrm flipH="1" flipV="1">
            <a:off x="7336721" y="5099659"/>
            <a:ext cx="269353" cy="39424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25" idx="2"/>
          </p:cNvCxnSpPr>
          <p:nvPr userDrawn="1"/>
        </p:nvCxnSpPr>
        <p:spPr>
          <a:xfrm flipV="1">
            <a:off x="4525326" y="4910129"/>
            <a:ext cx="414695" cy="58377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24" idx="2"/>
          </p:cNvCxnSpPr>
          <p:nvPr userDrawn="1"/>
        </p:nvCxnSpPr>
        <p:spPr>
          <a:xfrm>
            <a:off x="3779322" y="2630873"/>
            <a:ext cx="905655" cy="29986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占位符 31"/>
          <p:cNvSpPr>
            <a:spLocks noGrp="1"/>
          </p:cNvSpPr>
          <p:nvPr userDrawn="1">
            <p:ph type="body" sz="quarter" idx="14"/>
          </p:nvPr>
        </p:nvSpPr>
        <p:spPr>
          <a:xfrm>
            <a:off x="8748607" y="4340586"/>
            <a:ext cx="3022600" cy="192152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54" name="文本占位符 31"/>
          <p:cNvSpPr>
            <a:spLocks noGrp="1"/>
          </p:cNvSpPr>
          <p:nvPr userDrawn="1">
            <p:ph type="body" sz="quarter" idx="15"/>
          </p:nvPr>
        </p:nvSpPr>
        <p:spPr>
          <a:xfrm>
            <a:off x="555248" y="1650416"/>
            <a:ext cx="3022600" cy="192152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55" name="文本占位符 31"/>
          <p:cNvSpPr>
            <a:spLocks noGrp="1"/>
          </p:cNvSpPr>
          <p:nvPr userDrawn="1">
            <p:ph type="body" sz="quarter" idx="16"/>
          </p:nvPr>
        </p:nvSpPr>
        <p:spPr>
          <a:xfrm>
            <a:off x="555248" y="4340586"/>
            <a:ext cx="3022600" cy="192152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00"/>
                            </p:stCondLst>
                            <p:childTnLst>
                              <p:par>
                                <p:cTn id="5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animBg="1"/>
      <p:bldP spid="27" grpId="0" animBg="1"/>
      <p:bldP spid="53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A83F-5C3B-4B9E-9BC4-57A86A3832B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082158" y="2571423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grpSp>
        <p:nvGrpSpPr>
          <p:cNvPr id="7" name="Group 39"/>
          <p:cNvGrpSpPr/>
          <p:nvPr userDrawn="1"/>
        </p:nvGrpSpPr>
        <p:grpSpPr>
          <a:xfrm>
            <a:off x="6326719" y="974093"/>
            <a:ext cx="139700" cy="539751"/>
            <a:chOff x="4745038" y="868363"/>
            <a:chExt cx="104775" cy="404813"/>
          </a:xfrm>
        </p:grpSpPr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4745038" y="868363"/>
              <a:ext cx="104775" cy="246063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9" name="Oval 24"/>
            <p:cNvSpPr>
              <a:spLocks noChangeArrowheads="1"/>
            </p:cNvSpPr>
            <p:nvPr/>
          </p:nvSpPr>
          <p:spPr bwMode="auto">
            <a:xfrm>
              <a:off x="4770438" y="885826"/>
              <a:ext cx="55563" cy="58738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0" name="Oval 25"/>
            <p:cNvSpPr>
              <a:spLocks noChangeArrowheads="1"/>
            </p:cNvSpPr>
            <p:nvPr/>
          </p:nvSpPr>
          <p:spPr bwMode="auto">
            <a:xfrm>
              <a:off x="4770438" y="965201"/>
              <a:ext cx="55563" cy="55563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1" name="Oval 26"/>
            <p:cNvSpPr>
              <a:spLocks noChangeArrowheads="1"/>
            </p:cNvSpPr>
            <p:nvPr/>
          </p:nvSpPr>
          <p:spPr bwMode="auto">
            <a:xfrm>
              <a:off x="4770438" y="1041401"/>
              <a:ext cx="55563" cy="55563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4783138" y="1108076"/>
              <a:ext cx="28575" cy="165100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13" name="Group 40"/>
          <p:cNvGrpSpPr/>
          <p:nvPr userDrawn="1"/>
        </p:nvGrpSpPr>
        <p:grpSpPr>
          <a:xfrm>
            <a:off x="5189977" y="3118277"/>
            <a:ext cx="141817" cy="539751"/>
            <a:chOff x="3503613" y="2476501"/>
            <a:chExt cx="106363" cy="404813"/>
          </a:xfrm>
        </p:grpSpPr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3503613" y="2476501"/>
              <a:ext cx="106363" cy="246063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3527425" y="2493963"/>
              <a:ext cx="57150" cy="58738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3527425" y="2570163"/>
              <a:ext cx="57150" cy="57150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527425" y="2647951"/>
              <a:ext cx="57150" cy="55563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>
              <a:off x="3541713" y="2714626"/>
              <a:ext cx="30163" cy="166688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19" name="Group 41"/>
          <p:cNvGrpSpPr/>
          <p:nvPr userDrawn="1"/>
        </p:nvGrpSpPr>
        <p:grpSpPr>
          <a:xfrm>
            <a:off x="8017935" y="5249760"/>
            <a:ext cx="139700" cy="539751"/>
            <a:chOff x="6013450" y="4075113"/>
            <a:chExt cx="104775" cy="404813"/>
          </a:xfrm>
        </p:grpSpPr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6013450" y="4075113"/>
              <a:ext cx="104775" cy="246063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6037263" y="4092576"/>
              <a:ext cx="57150" cy="55563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2" name="Oval 35"/>
            <p:cNvSpPr>
              <a:spLocks noChangeArrowheads="1"/>
            </p:cNvSpPr>
            <p:nvPr/>
          </p:nvSpPr>
          <p:spPr bwMode="auto">
            <a:xfrm>
              <a:off x="6037263" y="4168776"/>
              <a:ext cx="57150" cy="57150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3" name="Oval 36"/>
            <p:cNvSpPr>
              <a:spLocks noChangeArrowheads="1"/>
            </p:cNvSpPr>
            <p:nvPr/>
          </p:nvSpPr>
          <p:spPr bwMode="auto">
            <a:xfrm>
              <a:off x="6037263" y="4244976"/>
              <a:ext cx="57150" cy="57150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6051550" y="4313238"/>
              <a:ext cx="28575" cy="166688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sp>
        <p:nvSpPr>
          <p:cNvPr id="25" name="Freeform 5"/>
          <p:cNvSpPr>
            <a:spLocks noEditPoints="1"/>
          </p:cNvSpPr>
          <p:nvPr userDrawn="1"/>
        </p:nvSpPr>
        <p:spPr bwMode="auto">
          <a:xfrm rot="16200000">
            <a:off x="1546733" y="1188886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26" name="Freeform 5"/>
          <p:cNvSpPr>
            <a:spLocks noEditPoints="1"/>
          </p:cNvSpPr>
          <p:nvPr userDrawn="1"/>
        </p:nvSpPr>
        <p:spPr bwMode="auto">
          <a:xfrm rot="16200000">
            <a:off x="3998385" y="1188888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27" name="Freeform 5"/>
          <p:cNvSpPr>
            <a:spLocks noEditPoints="1"/>
          </p:cNvSpPr>
          <p:nvPr userDrawn="1"/>
        </p:nvSpPr>
        <p:spPr bwMode="auto">
          <a:xfrm flipH="1">
            <a:off x="2690927" y="4722691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28" name="Freeform 5"/>
          <p:cNvSpPr>
            <a:spLocks noEditPoints="1"/>
          </p:cNvSpPr>
          <p:nvPr userDrawn="1"/>
        </p:nvSpPr>
        <p:spPr bwMode="auto">
          <a:xfrm rot="5400000" flipV="1">
            <a:off x="6843185" y="6131394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29" name="Freeform 5"/>
          <p:cNvSpPr>
            <a:spLocks noEditPoints="1"/>
          </p:cNvSpPr>
          <p:nvPr userDrawn="1"/>
        </p:nvSpPr>
        <p:spPr bwMode="auto">
          <a:xfrm rot="5400000" flipV="1">
            <a:off x="10266661" y="6131396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30" name="Freeform 116"/>
          <p:cNvSpPr>
            <a:spLocks noEditPoints="1"/>
          </p:cNvSpPr>
          <p:nvPr userDrawn="1"/>
        </p:nvSpPr>
        <p:spPr bwMode="auto">
          <a:xfrm>
            <a:off x="1503637" y="1811023"/>
            <a:ext cx="429088" cy="346039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31" name="Freeform 66"/>
          <p:cNvSpPr>
            <a:spLocks noEditPoints="1"/>
          </p:cNvSpPr>
          <p:nvPr userDrawn="1"/>
        </p:nvSpPr>
        <p:spPr bwMode="auto">
          <a:xfrm>
            <a:off x="3987233" y="1814150"/>
            <a:ext cx="365207" cy="339781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32" name="Freeform 105"/>
          <p:cNvSpPr>
            <a:spLocks noEditPoints="1"/>
          </p:cNvSpPr>
          <p:nvPr userDrawn="1"/>
        </p:nvSpPr>
        <p:spPr bwMode="auto">
          <a:xfrm>
            <a:off x="8280402" y="2492359"/>
            <a:ext cx="375236" cy="369799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" name="Freeform 15"/>
          <p:cNvSpPr>
            <a:spLocks noEditPoints="1"/>
          </p:cNvSpPr>
          <p:nvPr userDrawn="1"/>
        </p:nvSpPr>
        <p:spPr bwMode="auto">
          <a:xfrm>
            <a:off x="3429002" y="4677714"/>
            <a:ext cx="402167" cy="301625"/>
          </a:xfrm>
          <a:custGeom>
            <a:avLst/>
            <a:gdLst/>
            <a:ahLst/>
            <a:cxnLst>
              <a:cxn ang="0">
                <a:pos x="168" y="126"/>
              </a:cxn>
              <a:cxn ang="0">
                <a:pos x="0" y="126"/>
              </a:cxn>
              <a:cxn ang="0">
                <a:pos x="0" y="0"/>
              </a:cxn>
              <a:cxn ang="0">
                <a:pos x="10" y="0"/>
              </a:cxn>
              <a:cxn ang="0">
                <a:pos x="10" y="115"/>
              </a:cxn>
              <a:cxn ang="0">
                <a:pos x="168" y="115"/>
              </a:cxn>
              <a:cxn ang="0">
                <a:pos x="168" y="126"/>
              </a:cxn>
              <a:cxn ang="0">
                <a:pos x="54" y="104"/>
              </a:cxn>
              <a:cxn ang="0">
                <a:pos x="32" y="104"/>
              </a:cxn>
              <a:cxn ang="0">
                <a:pos x="32" y="63"/>
              </a:cxn>
              <a:cxn ang="0">
                <a:pos x="54" y="63"/>
              </a:cxn>
              <a:cxn ang="0">
                <a:pos x="54" y="104"/>
              </a:cxn>
              <a:cxn ang="0">
                <a:pos x="84" y="104"/>
              </a:cxn>
              <a:cxn ang="0">
                <a:pos x="64" y="104"/>
              </a:cxn>
              <a:cxn ang="0">
                <a:pos x="64" y="19"/>
              </a:cxn>
              <a:cxn ang="0">
                <a:pos x="84" y="19"/>
              </a:cxn>
              <a:cxn ang="0">
                <a:pos x="84" y="104"/>
              </a:cxn>
              <a:cxn ang="0">
                <a:pos x="116" y="104"/>
              </a:cxn>
              <a:cxn ang="0">
                <a:pos x="95" y="104"/>
              </a:cxn>
              <a:cxn ang="0">
                <a:pos x="95" y="41"/>
              </a:cxn>
              <a:cxn ang="0">
                <a:pos x="116" y="41"/>
              </a:cxn>
              <a:cxn ang="0">
                <a:pos x="116" y="104"/>
              </a:cxn>
              <a:cxn ang="0">
                <a:pos x="147" y="104"/>
              </a:cxn>
              <a:cxn ang="0">
                <a:pos x="127" y="104"/>
              </a:cxn>
              <a:cxn ang="0">
                <a:pos x="127" y="9"/>
              </a:cxn>
              <a:cxn ang="0">
                <a:pos x="147" y="9"/>
              </a:cxn>
              <a:cxn ang="0">
                <a:pos x="147" y="104"/>
              </a:cxn>
            </a:cxnLst>
            <a:rect l="0" t="0" r="r" b="b"/>
            <a:pathLst>
              <a:path w="168" h="126">
                <a:moveTo>
                  <a:pt x="168" y="126"/>
                </a:moveTo>
                <a:lnTo>
                  <a:pt x="0" y="126"/>
                </a:lnTo>
                <a:lnTo>
                  <a:pt x="0" y="0"/>
                </a:lnTo>
                <a:lnTo>
                  <a:pt x="10" y="0"/>
                </a:lnTo>
                <a:lnTo>
                  <a:pt x="10" y="115"/>
                </a:lnTo>
                <a:lnTo>
                  <a:pt x="168" y="115"/>
                </a:lnTo>
                <a:lnTo>
                  <a:pt x="168" y="126"/>
                </a:lnTo>
                <a:close/>
                <a:moveTo>
                  <a:pt x="54" y="104"/>
                </a:moveTo>
                <a:lnTo>
                  <a:pt x="32" y="104"/>
                </a:lnTo>
                <a:lnTo>
                  <a:pt x="32" y="63"/>
                </a:lnTo>
                <a:lnTo>
                  <a:pt x="54" y="63"/>
                </a:lnTo>
                <a:lnTo>
                  <a:pt x="54" y="104"/>
                </a:lnTo>
                <a:close/>
                <a:moveTo>
                  <a:pt x="84" y="104"/>
                </a:moveTo>
                <a:lnTo>
                  <a:pt x="64" y="104"/>
                </a:lnTo>
                <a:lnTo>
                  <a:pt x="64" y="19"/>
                </a:lnTo>
                <a:lnTo>
                  <a:pt x="84" y="19"/>
                </a:lnTo>
                <a:lnTo>
                  <a:pt x="84" y="104"/>
                </a:lnTo>
                <a:close/>
                <a:moveTo>
                  <a:pt x="116" y="104"/>
                </a:moveTo>
                <a:lnTo>
                  <a:pt x="95" y="104"/>
                </a:lnTo>
                <a:lnTo>
                  <a:pt x="95" y="41"/>
                </a:lnTo>
                <a:lnTo>
                  <a:pt x="116" y="41"/>
                </a:lnTo>
                <a:lnTo>
                  <a:pt x="116" y="104"/>
                </a:lnTo>
                <a:close/>
                <a:moveTo>
                  <a:pt x="147" y="104"/>
                </a:moveTo>
                <a:lnTo>
                  <a:pt x="127" y="104"/>
                </a:lnTo>
                <a:lnTo>
                  <a:pt x="127" y="9"/>
                </a:lnTo>
                <a:lnTo>
                  <a:pt x="147" y="9"/>
                </a:lnTo>
                <a:lnTo>
                  <a:pt x="147" y="104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34" name="Freeform 57"/>
          <p:cNvSpPr>
            <a:spLocks noEditPoints="1"/>
          </p:cNvSpPr>
          <p:nvPr userDrawn="1"/>
        </p:nvSpPr>
        <p:spPr bwMode="auto">
          <a:xfrm>
            <a:off x="6827448" y="5328980"/>
            <a:ext cx="374373" cy="374373"/>
          </a:xfrm>
          <a:custGeom>
            <a:avLst/>
            <a:gdLst/>
            <a:ahLst/>
            <a:cxnLst>
              <a:cxn ang="0">
                <a:pos x="55" y="31"/>
              </a:cxn>
              <a:cxn ang="0">
                <a:pos x="54" y="33"/>
              </a:cxn>
              <a:cxn ang="0">
                <a:pos x="47" y="34"/>
              </a:cxn>
              <a:cxn ang="0">
                <a:pos x="46" y="37"/>
              </a:cxn>
              <a:cxn ang="0">
                <a:pos x="49" y="42"/>
              </a:cxn>
              <a:cxn ang="0">
                <a:pos x="50" y="43"/>
              </a:cxn>
              <a:cxn ang="0">
                <a:pos x="49" y="44"/>
              </a:cxn>
              <a:cxn ang="0">
                <a:pos x="43" y="50"/>
              </a:cxn>
              <a:cxn ang="0">
                <a:pos x="42" y="50"/>
              </a:cxn>
              <a:cxn ang="0">
                <a:pos x="37" y="46"/>
              </a:cxn>
              <a:cxn ang="0">
                <a:pos x="33" y="47"/>
              </a:cxn>
              <a:cxn ang="0">
                <a:pos x="32" y="54"/>
              </a:cxn>
              <a:cxn ang="0">
                <a:pos x="31" y="55"/>
              </a:cxn>
              <a:cxn ang="0">
                <a:pos x="23" y="55"/>
              </a:cxn>
              <a:cxn ang="0">
                <a:pos x="22" y="54"/>
              </a:cxn>
              <a:cxn ang="0">
                <a:pos x="21" y="47"/>
              </a:cxn>
              <a:cxn ang="0">
                <a:pos x="18" y="46"/>
              </a:cxn>
              <a:cxn ang="0">
                <a:pos x="13" y="50"/>
              </a:cxn>
              <a:cxn ang="0">
                <a:pos x="12" y="50"/>
              </a:cxn>
              <a:cxn ang="0">
                <a:pos x="11" y="50"/>
              </a:cxn>
              <a:cxn ang="0">
                <a:pos x="5" y="44"/>
              </a:cxn>
              <a:cxn ang="0">
                <a:pos x="5" y="43"/>
              </a:cxn>
              <a:cxn ang="0">
                <a:pos x="5" y="42"/>
              </a:cxn>
              <a:cxn ang="0">
                <a:pos x="9" y="37"/>
              </a:cxn>
              <a:cxn ang="0">
                <a:pos x="7" y="33"/>
              </a:cxn>
              <a:cxn ang="0">
                <a:pos x="1" y="33"/>
              </a:cxn>
              <a:cxn ang="0">
                <a:pos x="0" y="31"/>
              </a:cxn>
              <a:cxn ang="0">
                <a:pos x="0" y="23"/>
              </a:cxn>
              <a:cxn ang="0">
                <a:pos x="1" y="22"/>
              </a:cxn>
              <a:cxn ang="0">
                <a:pos x="7" y="21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2" y="5"/>
              </a:cxn>
              <a:cxn ang="0">
                <a:pos x="13" y="5"/>
              </a:cxn>
              <a:cxn ang="0">
                <a:pos x="18" y="9"/>
              </a:cxn>
              <a:cxn ang="0">
                <a:pos x="21" y="8"/>
              </a:cxn>
              <a:cxn ang="0">
                <a:pos x="22" y="1"/>
              </a:cxn>
              <a:cxn ang="0">
                <a:pos x="23" y="0"/>
              </a:cxn>
              <a:cxn ang="0">
                <a:pos x="31" y="0"/>
              </a:cxn>
              <a:cxn ang="0">
                <a:pos x="32" y="1"/>
              </a:cxn>
              <a:cxn ang="0">
                <a:pos x="33" y="8"/>
              </a:cxn>
              <a:cxn ang="0">
                <a:pos x="37" y="9"/>
              </a:cxn>
              <a:cxn ang="0">
                <a:pos x="42" y="5"/>
              </a:cxn>
              <a:cxn ang="0">
                <a:pos x="43" y="5"/>
              </a:cxn>
              <a:cxn ang="0">
                <a:pos x="43" y="5"/>
              </a:cxn>
              <a:cxn ang="0">
                <a:pos x="49" y="11"/>
              </a:cxn>
              <a:cxn ang="0">
                <a:pos x="50" y="12"/>
              </a:cxn>
              <a:cxn ang="0">
                <a:pos x="49" y="13"/>
              </a:cxn>
              <a:cxn ang="0">
                <a:pos x="46" y="18"/>
              </a:cxn>
              <a:cxn ang="0">
                <a:pos x="47" y="21"/>
              </a:cxn>
              <a:cxn ang="0">
                <a:pos x="54" y="22"/>
              </a:cxn>
              <a:cxn ang="0">
                <a:pos x="55" y="23"/>
              </a:cxn>
              <a:cxn ang="0">
                <a:pos x="55" y="31"/>
              </a:cxn>
              <a:cxn ang="0">
                <a:pos x="27" y="18"/>
              </a:cxn>
              <a:cxn ang="0">
                <a:pos x="18" y="27"/>
              </a:cxn>
              <a:cxn ang="0">
                <a:pos x="27" y="36"/>
              </a:cxn>
              <a:cxn ang="0">
                <a:pos x="36" y="27"/>
              </a:cxn>
              <a:cxn ang="0">
                <a:pos x="27" y="18"/>
              </a:cxn>
            </a:cxnLst>
            <a:rect l="0" t="0" r="r" b="b"/>
            <a:pathLst>
              <a:path w="55" h="55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35" name="Freeform 152"/>
          <p:cNvSpPr>
            <a:spLocks noEditPoints="1"/>
          </p:cNvSpPr>
          <p:nvPr userDrawn="1"/>
        </p:nvSpPr>
        <p:spPr bwMode="auto">
          <a:xfrm>
            <a:off x="10245177" y="5337867"/>
            <a:ext cx="385871" cy="356596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grpSp>
        <p:nvGrpSpPr>
          <p:cNvPr id="42" name="Group 75"/>
          <p:cNvGrpSpPr/>
          <p:nvPr userDrawn="1"/>
        </p:nvGrpSpPr>
        <p:grpSpPr>
          <a:xfrm>
            <a:off x="0" y="1513844"/>
            <a:ext cx="12192000" cy="4502151"/>
            <a:chOff x="0" y="1285876"/>
            <a:chExt cx="9144000" cy="3376613"/>
          </a:xfrm>
        </p:grpSpPr>
        <p:grpSp>
          <p:nvGrpSpPr>
            <p:cNvPr id="43" name="Group 74"/>
            <p:cNvGrpSpPr/>
            <p:nvPr/>
          </p:nvGrpSpPr>
          <p:grpSpPr>
            <a:xfrm>
              <a:off x="0" y="1285876"/>
              <a:ext cx="9144000" cy="3376613"/>
              <a:chOff x="0" y="1285876"/>
              <a:chExt cx="9144000" cy="3376613"/>
            </a:xfrm>
          </p:grpSpPr>
          <p:grpSp>
            <p:nvGrpSpPr>
              <p:cNvPr id="50" name="Group 55"/>
              <p:cNvGrpSpPr/>
              <p:nvPr/>
            </p:nvGrpSpPr>
            <p:grpSpPr>
              <a:xfrm>
                <a:off x="1588" y="1285876"/>
                <a:ext cx="9142412" cy="3376613"/>
                <a:chOff x="1588" y="1273176"/>
                <a:chExt cx="9142412" cy="337661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3" name="Freeform 6"/>
                <p:cNvSpPr/>
                <p:nvPr/>
              </p:nvSpPr>
              <p:spPr bwMode="auto">
                <a:xfrm>
                  <a:off x="1588" y="1273176"/>
                  <a:ext cx="6772275" cy="1773238"/>
                </a:xfrm>
                <a:custGeom>
                  <a:avLst/>
                  <a:gdLst/>
                  <a:ahLst/>
                  <a:cxnLst>
                    <a:cxn ang="0">
                      <a:pos x="2633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2633" y="76"/>
                    </a:cxn>
                    <a:cxn ang="0">
                      <a:pos x="2952" y="396"/>
                    </a:cxn>
                    <a:cxn ang="0">
                      <a:pos x="2633" y="716"/>
                    </a:cxn>
                    <a:cxn ang="0">
                      <a:pos x="2008" y="716"/>
                    </a:cxn>
                    <a:cxn ang="0">
                      <a:pos x="2008" y="792"/>
                    </a:cxn>
                    <a:cxn ang="0">
                      <a:pos x="2633" y="792"/>
                    </a:cxn>
                    <a:cxn ang="0">
                      <a:pos x="3028" y="396"/>
                    </a:cxn>
                    <a:cxn ang="0">
                      <a:pos x="2633" y="0"/>
                    </a:cxn>
                  </a:cxnLst>
                  <a:rect l="0" t="0" r="r" b="b"/>
                  <a:pathLst>
                    <a:path w="3028" h="792">
                      <a:moveTo>
                        <a:pt x="263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2633" y="76"/>
                        <a:pt x="2633" y="76"/>
                        <a:pt x="2633" y="76"/>
                      </a:cubicBezTo>
                      <a:cubicBezTo>
                        <a:pt x="2809" y="76"/>
                        <a:pt x="2952" y="220"/>
                        <a:pt x="2952" y="396"/>
                      </a:cubicBezTo>
                      <a:cubicBezTo>
                        <a:pt x="2952" y="573"/>
                        <a:pt x="2809" y="716"/>
                        <a:pt x="2633" y="716"/>
                      </a:cubicBezTo>
                      <a:cubicBezTo>
                        <a:pt x="2008" y="716"/>
                        <a:pt x="2008" y="716"/>
                        <a:pt x="2008" y="716"/>
                      </a:cubicBezTo>
                      <a:cubicBezTo>
                        <a:pt x="2008" y="792"/>
                        <a:pt x="2008" y="792"/>
                        <a:pt x="2008" y="792"/>
                      </a:cubicBezTo>
                      <a:cubicBezTo>
                        <a:pt x="2633" y="792"/>
                        <a:pt x="2633" y="792"/>
                        <a:pt x="2633" y="792"/>
                      </a:cubicBezTo>
                      <a:cubicBezTo>
                        <a:pt x="2851" y="792"/>
                        <a:pt x="3028" y="614"/>
                        <a:pt x="3028" y="396"/>
                      </a:cubicBezTo>
                      <a:cubicBezTo>
                        <a:pt x="3028" y="178"/>
                        <a:pt x="2851" y="0"/>
                        <a:pt x="263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3200"/>
                </a:p>
              </p:txBody>
            </p:sp>
            <p:sp>
              <p:nvSpPr>
                <p:cNvPr id="74" name="Freeform 7"/>
                <p:cNvSpPr/>
                <p:nvPr/>
              </p:nvSpPr>
              <p:spPr bwMode="auto">
                <a:xfrm>
                  <a:off x="2301875" y="2876551"/>
                  <a:ext cx="6842125" cy="1773238"/>
                </a:xfrm>
                <a:custGeom>
                  <a:avLst/>
                  <a:gdLst/>
                  <a:ahLst/>
                  <a:cxnLst>
                    <a:cxn ang="0">
                      <a:pos x="395" y="716"/>
                    </a:cxn>
                    <a:cxn ang="0">
                      <a:pos x="76" y="396"/>
                    </a:cxn>
                    <a:cxn ang="0">
                      <a:pos x="395" y="76"/>
                    </a:cxn>
                    <a:cxn ang="0">
                      <a:pos x="1020" y="76"/>
                    </a:cxn>
                    <a:cxn ang="0">
                      <a:pos x="1020" y="0"/>
                    </a:cxn>
                    <a:cxn ang="0">
                      <a:pos x="395" y="0"/>
                    </a:cxn>
                    <a:cxn ang="0">
                      <a:pos x="0" y="396"/>
                    </a:cxn>
                    <a:cxn ang="0">
                      <a:pos x="395" y="792"/>
                    </a:cxn>
                    <a:cxn ang="0">
                      <a:pos x="3060" y="792"/>
                    </a:cxn>
                    <a:cxn ang="0">
                      <a:pos x="3060" y="716"/>
                    </a:cxn>
                    <a:cxn ang="0">
                      <a:pos x="395" y="716"/>
                    </a:cxn>
                  </a:cxnLst>
                  <a:rect l="0" t="0" r="r" b="b"/>
                  <a:pathLst>
                    <a:path w="3060" h="792">
                      <a:moveTo>
                        <a:pt x="395" y="716"/>
                      </a:moveTo>
                      <a:cubicBezTo>
                        <a:pt x="219" y="716"/>
                        <a:pt x="76" y="572"/>
                        <a:pt x="76" y="396"/>
                      </a:cubicBezTo>
                      <a:cubicBezTo>
                        <a:pt x="76" y="219"/>
                        <a:pt x="219" y="76"/>
                        <a:pt x="395" y="76"/>
                      </a:cubicBezTo>
                      <a:cubicBezTo>
                        <a:pt x="1020" y="76"/>
                        <a:pt x="1020" y="76"/>
                        <a:pt x="1020" y="76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395" y="0"/>
                        <a:pt x="395" y="0"/>
                        <a:pt x="395" y="0"/>
                      </a:cubicBezTo>
                      <a:cubicBezTo>
                        <a:pt x="177" y="0"/>
                        <a:pt x="0" y="178"/>
                        <a:pt x="0" y="396"/>
                      </a:cubicBezTo>
                      <a:cubicBezTo>
                        <a:pt x="0" y="614"/>
                        <a:pt x="177" y="792"/>
                        <a:pt x="395" y="792"/>
                      </a:cubicBezTo>
                      <a:cubicBezTo>
                        <a:pt x="3060" y="792"/>
                        <a:pt x="3060" y="792"/>
                        <a:pt x="3060" y="792"/>
                      </a:cubicBezTo>
                      <a:cubicBezTo>
                        <a:pt x="3060" y="716"/>
                        <a:pt x="3060" y="716"/>
                        <a:pt x="3060" y="716"/>
                      </a:cubicBezTo>
                      <a:lnTo>
                        <a:pt x="395" y="71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3200"/>
                </a:p>
              </p:txBody>
            </p:sp>
          </p:grpSp>
          <p:grpSp>
            <p:nvGrpSpPr>
              <p:cNvPr id="51" name="Group 73"/>
              <p:cNvGrpSpPr/>
              <p:nvPr/>
            </p:nvGrpSpPr>
            <p:grpSpPr>
              <a:xfrm>
                <a:off x="0" y="1285876"/>
                <a:ext cx="9096375" cy="3376613"/>
                <a:chOff x="0" y="1285876"/>
                <a:chExt cx="9096375" cy="3376613"/>
              </a:xfrm>
            </p:grpSpPr>
            <p:grpSp>
              <p:nvGrpSpPr>
                <p:cNvPr id="52" name="Group 43"/>
                <p:cNvGrpSpPr/>
                <p:nvPr/>
              </p:nvGrpSpPr>
              <p:grpSpPr>
                <a:xfrm>
                  <a:off x="4819650" y="1285876"/>
                  <a:ext cx="363538" cy="169863"/>
                  <a:chOff x="4819650" y="1273176"/>
                  <a:chExt cx="363538" cy="169863"/>
                </a:xfrm>
              </p:grpSpPr>
              <p:sp>
                <p:nvSpPr>
                  <p:cNvPr id="6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819650" y="1273176"/>
                    <a:ext cx="363538" cy="169863"/>
                  </a:xfrm>
                  <a:prstGeom prst="rect">
                    <a:avLst/>
                  </a:prstGeom>
                  <a:solidFill>
                    <a:srgbClr val="706F6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6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849813" y="1408113"/>
                    <a:ext cx="304800" cy="174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7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849813" y="1366838"/>
                    <a:ext cx="304800" cy="206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7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849813" y="1330326"/>
                    <a:ext cx="304800" cy="174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7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849813" y="1289051"/>
                    <a:ext cx="304800" cy="206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</p:grpSp>
            <p:grpSp>
              <p:nvGrpSpPr>
                <p:cNvPr id="53" name="Group 44"/>
                <p:cNvGrpSpPr/>
                <p:nvPr/>
              </p:nvGrpSpPr>
              <p:grpSpPr>
                <a:xfrm>
                  <a:off x="6078538" y="4492626"/>
                  <a:ext cx="363538" cy="169863"/>
                  <a:chOff x="6078538" y="4479926"/>
                  <a:chExt cx="363538" cy="169863"/>
                </a:xfrm>
              </p:grpSpPr>
              <p:sp>
                <p:nvSpPr>
                  <p:cNvPr id="63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6078538" y="4479926"/>
                    <a:ext cx="363538" cy="169863"/>
                  </a:xfrm>
                  <a:prstGeom prst="rect">
                    <a:avLst/>
                  </a:prstGeom>
                  <a:solidFill>
                    <a:srgbClr val="706F6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64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6108700" y="4611688"/>
                    <a:ext cx="304800" cy="206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6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6108700" y="4573588"/>
                    <a:ext cx="304800" cy="174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66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6108700" y="4533901"/>
                    <a:ext cx="304800" cy="1905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6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6108700" y="4495801"/>
                    <a:ext cx="304800" cy="174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</p:grpSp>
            <p:grpSp>
              <p:nvGrpSpPr>
                <p:cNvPr id="54" name="Group 54"/>
                <p:cNvGrpSpPr/>
                <p:nvPr/>
              </p:nvGrpSpPr>
              <p:grpSpPr>
                <a:xfrm>
                  <a:off x="0" y="1365250"/>
                  <a:ext cx="9096375" cy="3211513"/>
                  <a:chOff x="0" y="1352550"/>
                  <a:chExt cx="9096375" cy="3211513"/>
                </a:xfrm>
              </p:grpSpPr>
              <p:cxnSp>
                <p:nvCxnSpPr>
                  <p:cNvPr id="55" name="Straight Connector 46"/>
                  <p:cNvCxnSpPr/>
                  <p:nvPr/>
                </p:nvCxnSpPr>
                <p:spPr>
                  <a:xfrm>
                    <a:off x="0" y="1352550"/>
                    <a:ext cx="484632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47"/>
                  <p:cNvCxnSpPr/>
                  <p:nvPr/>
                </p:nvCxnSpPr>
                <p:spPr>
                  <a:xfrm>
                    <a:off x="3171825" y="4562475"/>
                    <a:ext cx="283464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48"/>
                  <p:cNvCxnSpPr/>
                  <p:nvPr/>
                </p:nvCxnSpPr>
                <p:spPr>
                  <a:xfrm>
                    <a:off x="3962400" y="2952750"/>
                    <a:ext cx="201168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49"/>
                  <p:cNvCxnSpPr/>
                  <p:nvPr/>
                </p:nvCxnSpPr>
                <p:spPr>
                  <a:xfrm>
                    <a:off x="5181600" y="1352550"/>
                    <a:ext cx="73152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0"/>
                  <p:cNvCxnSpPr/>
                  <p:nvPr/>
                </p:nvCxnSpPr>
                <p:spPr>
                  <a:xfrm>
                    <a:off x="3162300" y="2952750"/>
                    <a:ext cx="36576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1"/>
                  <p:cNvCxnSpPr/>
                  <p:nvPr/>
                </p:nvCxnSpPr>
                <p:spPr>
                  <a:xfrm>
                    <a:off x="6444615" y="4562475"/>
                    <a:ext cx="265176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Arc 52"/>
                  <p:cNvSpPr/>
                  <p:nvPr/>
                </p:nvSpPr>
                <p:spPr>
                  <a:xfrm>
                    <a:off x="5076825" y="1352550"/>
                    <a:ext cx="1609725" cy="1609725"/>
                  </a:xfrm>
                  <a:prstGeom prst="arc">
                    <a:avLst>
                      <a:gd name="adj1" fmla="val 16430150"/>
                      <a:gd name="adj2" fmla="val 4994030"/>
                    </a:avLst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/>
                  </a:p>
                </p:txBody>
              </p:sp>
              <p:sp>
                <p:nvSpPr>
                  <p:cNvPr id="62" name="Arc 53"/>
                  <p:cNvSpPr/>
                  <p:nvPr/>
                </p:nvSpPr>
                <p:spPr>
                  <a:xfrm flipH="1">
                    <a:off x="2381250" y="2952750"/>
                    <a:ext cx="1609725" cy="1609725"/>
                  </a:xfrm>
                  <a:prstGeom prst="arc">
                    <a:avLst>
                      <a:gd name="adj1" fmla="val 16430150"/>
                      <a:gd name="adj2" fmla="val 4994030"/>
                    </a:avLst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/>
                  </a:p>
                </p:txBody>
              </p:sp>
            </p:grpSp>
          </p:grpSp>
        </p:grpSp>
        <p:grpSp>
          <p:nvGrpSpPr>
            <p:cNvPr id="44" name="Group 42"/>
            <p:cNvGrpSpPr/>
            <p:nvPr/>
          </p:nvGrpSpPr>
          <p:grpSpPr>
            <a:xfrm>
              <a:off x="3556000" y="2889251"/>
              <a:ext cx="363538" cy="169863"/>
              <a:chOff x="3556000" y="2876551"/>
              <a:chExt cx="363538" cy="169863"/>
            </a:xfrm>
          </p:grpSpPr>
          <p:sp>
            <p:nvSpPr>
              <p:cNvPr id="45" name="Rectangle 13"/>
              <p:cNvSpPr>
                <a:spLocks noChangeArrowheads="1"/>
              </p:cNvSpPr>
              <p:nvPr/>
            </p:nvSpPr>
            <p:spPr bwMode="auto">
              <a:xfrm>
                <a:off x="3556000" y="2876551"/>
                <a:ext cx="363538" cy="169863"/>
              </a:xfrm>
              <a:prstGeom prst="rect">
                <a:avLst/>
              </a:prstGeom>
              <a:solidFill>
                <a:srgbClr val="706F6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46" name="Rectangle 14"/>
              <p:cNvSpPr>
                <a:spLocks noChangeArrowheads="1"/>
              </p:cNvSpPr>
              <p:nvPr/>
            </p:nvSpPr>
            <p:spPr bwMode="auto">
              <a:xfrm>
                <a:off x="3587750" y="3008313"/>
                <a:ext cx="303213" cy="206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47" name="Rectangle 15"/>
              <p:cNvSpPr>
                <a:spLocks noChangeArrowheads="1"/>
              </p:cNvSpPr>
              <p:nvPr/>
            </p:nvSpPr>
            <p:spPr bwMode="auto">
              <a:xfrm>
                <a:off x="3587750" y="2970213"/>
                <a:ext cx="303213" cy="190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3587750" y="2930526"/>
                <a:ext cx="303213" cy="206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49" name="Rectangle 17"/>
              <p:cNvSpPr>
                <a:spLocks noChangeArrowheads="1"/>
              </p:cNvSpPr>
              <p:nvPr/>
            </p:nvSpPr>
            <p:spPr bwMode="auto">
              <a:xfrm>
                <a:off x="3587750" y="2892426"/>
                <a:ext cx="303213" cy="1746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</p:grpSp>
      </p:grpSp>
      <p:grpSp>
        <p:nvGrpSpPr>
          <p:cNvPr id="75" name="组合 74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76" name="矩形 75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文本占位符 78"/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2215821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80" name="文本占位符 78"/>
          <p:cNvSpPr>
            <a:spLocks noGrp="1"/>
          </p:cNvSpPr>
          <p:nvPr>
            <p:ph type="body" sz="quarter" idx="14" hasCustomPrompt="1"/>
          </p:nvPr>
        </p:nvSpPr>
        <p:spPr>
          <a:xfrm>
            <a:off x="673100" y="2585598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81" name="文本占位符 78"/>
          <p:cNvSpPr>
            <a:spLocks noGrp="1"/>
          </p:cNvSpPr>
          <p:nvPr>
            <p:ph type="body" sz="quarter" idx="15" hasCustomPrompt="1"/>
          </p:nvPr>
        </p:nvSpPr>
        <p:spPr>
          <a:xfrm>
            <a:off x="3139107" y="2215821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82" name="文本占位符 78"/>
          <p:cNvSpPr>
            <a:spLocks noGrp="1"/>
          </p:cNvSpPr>
          <p:nvPr>
            <p:ph type="body" sz="quarter" idx="16" hasCustomPrompt="1"/>
          </p:nvPr>
        </p:nvSpPr>
        <p:spPr>
          <a:xfrm>
            <a:off x="3139107" y="2585598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83" name="文本占位符 7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920" y="2189700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84" name="文本占位符 78"/>
          <p:cNvSpPr>
            <a:spLocks noGrp="1"/>
          </p:cNvSpPr>
          <p:nvPr>
            <p:ph type="body" sz="quarter" idx="18" hasCustomPrompt="1"/>
          </p:nvPr>
        </p:nvSpPr>
        <p:spPr>
          <a:xfrm>
            <a:off x="6223920" y="2559477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85" name="文本占位符 78"/>
          <p:cNvSpPr>
            <a:spLocks noGrp="1"/>
          </p:cNvSpPr>
          <p:nvPr>
            <p:ph type="body" sz="quarter" idx="19" hasCustomPrompt="1"/>
          </p:nvPr>
        </p:nvSpPr>
        <p:spPr>
          <a:xfrm>
            <a:off x="3911185" y="4197134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86" name="文本占位符 78"/>
          <p:cNvSpPr>
            <a:spLocks noGrp="1"/>
          </p:cNvSpPr>
          <p:nvPr>
            <p:ph type="body" sz="quarter" idx="20" hasCustomPrompt="1"/>
          </p:nvPr>
        </p:nvSpPr>
        <p:spPr>
          <a:xfrm>
            <a:off x="3911185" y="4566911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87" name="文本占位符 78"/>
          <p:cNvSpPr>
            <a:spLocks noGrp="1"/>
          </p:cNvSpPr>
          <p:nvPr>
            <p:ph type="body" sz="quarter" idx="21" hasCustomPrompt="1"/>
          </p:nvPr>
        </p:nvSpPr>
        <p:spPr>
          <a:xfrm>
            <a:off x="5955615" y="4197134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88" name="文本占位符 78"/>
          <p:cNvSpPr>
            <a:spLocks noGrp="1"/>
          </p:cNvSpPr>
          <p:nvPr>
            <p:ph type="body" sz="quarter" idx="22" hasCustomPrompt="1"/>
          </p:nvPr>
        </p:nvSpPr>
        <p:spPr>
          <a:xfrm>
            <a:off x="5955615" y="4566911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89" name="文本占位符 78"/>
          <p:cNvSpPr>
            <a:spLocks noGrp="1"/>
          </p:cNvSpPr>
          <p:nvPr>
            <p:ph type="body" sz="quarter" idx="23" hasCustomPrompt="1"/>
          </p:nvPr>
        </p:nvSpPr>
        <p:spPr>
          <a:xfrm>
            <a:off x="9492123" y="4197134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90" name="文本占位符 78"/>
          <p:cNvSpPr>
            <a:spLocks noGrp="1"/>
          </p:cNvSpPr>
          <p:nvPr>
            <p:ph type="body" sz="quarter" idx="24" hasCustomPrompt="1"/>
          </p:nvPr>
        </p:nvSpPr>
        <p:spPr>
          <a:xfrm>
            <a:off x="9492123" y="4566911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7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2CF61-50BE-49AB-A917-0296B3144F2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8" name="Freeform 105"/>
          <p:cNvSpPr>
            <a:spLocks noChangeArrowheads="1"/>
          </p:cNvSpPr>
          <p:nvPr/>
        </p:nvSpPr>
        <p:spPr bwMode="auto">
          <a:xfrm>
            <a:off x="6054244" y="4151672"/>
            <a:ext cx="1195547" cy="1247645"/>
          </a:xfrm>
          <a:custGeom>
            <a:avLst/>
            <a:gdLst>
              <a:gd name="T0" fmla="*/ 0 w 876"/>
              <a:gd name="T1" fmla="*/ 2147483646 h 952"/>
              <a:gd name="T2" fmla="*/ 0 w 876"/>
              <a:gd name="T3" fmla="*/ 2147483646 h 952"/>
              <a:gd name="T4" fmla="*/ 2147483646 w 876"/>
              <a:gd name="T5" fmla="*/ 2147483646 h 952"/>
              <a:gd name="T6" fmla="*/ 2147483646 w 876"/>
              <a:gd name="T7" fmla="*/ 0 h 952"/>
              <a:gd name="T8" fmla="*/ 2147483646 w 876"/>
              <a:gd name="T9" fmla="*/ 0 h 952"/>
              <a:gd name="T10" fmla="*/ 2147483646 w 876"/>
              <a:gd name="T11" fmla="*/ 2147483646 h 952"/>
              <a:gd name="T12" fmla="*/ 0 w 876"/>
              <a:gd name="T13" fmla="*/ 214748364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76"/>
              <a:gd name="T22" fmla="*/ 0 h 952"/>
              <a:gd name="T23" fmla="*/ 876 w 876"/>
              <a:gd name="T24" fmla="*/ 952 h 9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7"/>
          <p:cNvSpPr>
            <a:spLocks noChangeArrowheads="1"/>
          </p:cNvSpPr>
          <p:nvPr/>
        </p:nvSpPr>
        <p:spPr bwMode="auto">
          <a:xfrm>
            <a:off x="4660905" y="4151672"/>
            <a:ext cx="1199943" cy="1247645"/>
          </a:xfrm>
          <a:custGeom>
            <a:avLst/>
            <a:gdLst>
              <a:gd name="T0" fmla="*/ 866775 w 878"/>
              <a:gd name="T1" fmla="*/ 29566 h 952"/>
              <a:gd name="T2" fmla="*/ 450170 w 878"/>
              <a:gd name="T3" fmla="*/ 248351 h 952"/>
              <a:gd name="T4" fmla="*/ 491633 w 878"/>
              <a:gd name="T5" fmla="*/ 0 h 952"/>
              <a:gd name="T6" fmla="*/ 161903 w 878"/>
              <a:gd name="T7" fmla="*/ 0 h 952"/>
              <a:gd name="T8" fmla="*/ 0 w 878"/>
              <a:gd name="T9" fmla="*/ 938213 h 952"/>
              <a:gd name="T10" fmla="*/ 866775 w 878"/>
              <a:gd name="T11" fmla="*/ 484875 h 952"/>
              <a:gd name="T12" fmla="*/ 866775 w 878"/>
              <a:gd name="T13" fmla="*/ 2956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78"/>
              <a:gd name="T22" fmla="*/ 0 h 952"/>
              <a:gd name="T23" fmla="*/ 878 w 878"/>
              <a:gd name="T24" fmla="*/ 952 h 9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863141" y="1576161"/>
            <a:ext cx="4184415" cy="3823154"/>
            <a:chOff x="3863140" y="1576161"/>
            <a:chExt cx="4184414" cy="3823154"/>
          </a:xfrm>
        </p:grpSpPr>
        <p:sp>
          <p:nvSpPr>
            <p:cNvPr id="7" name="Freeform 104"/>
            <p:cNvSpPr>
              <a:spLocks noChangeArrowheads="1"/>
            </p:cNvSpPr>
            <p:nvPr/>
          </p:nvSpPr>
          <p:spPr bwMode="auto">
            <a:xfrm>
              <a:off x="6054243" y="4151670"/>
              <a:ext cx="1195547" cy="1247645"/>
            </a:xfrm>
            <a:custGeom>
              <a:avLst/>
              <a:gdLst>
                <a:gd name="T0" fmla="*/ 0 w 876"/>
                <a:gd name="T1" fmla="*/ 2147483646 h 952"/>
                <a:gd name="T2" fmla="*/ 0 w 876"/>
                <a:gd name="T3" fmla="*/ 2147483646 h 952"/>
                <a:gd name="T4" fmla="*/ 2147483646 w 876"/>
                <a:gd name="T5" fmla="*/ 2147483646 h 952"/>
                <a:gd name="T6" fmla="*/ 2147483646 w 876"/>
                <a:gd name="T7" fmla="*/ 0 h 952"/>
                <a:gd name="T8" fmla="*/ 2147483646 w 876"/>
                <a:gd name="T9" fmla="*/ 0 h 952"/>
                <a:gd name="T10" fmla="*/ 2147483646 w 876"/>
                <a:gd name="T11" fmla="*/ 2147483646 h 952"/>
                <a:gd name="T12" fmla="*/ 0 w 876"/>
                <a:gd name="T13" fmla="*/ 2147483646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6"/>
                <a:gd name="T22" fmla="*/ 0 h 952"/>
                <a:gd name="T23" fmla="*/ 876 w 876"/>
                <a:gd name="T24" fmla="*/ 952 h 9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06"/>
            <p:cNvSpPr>
              <a:spLocks noChangeArrowheads="1"/>
            </p:cNvSpPr>
            <p:nvPr/>
          </p:nvSpPr>
          <p:spPr bwMode="auto">
            <a:xfrm>
              <a:off x="4660904" y="4151670"/>
              <a:ext cx="1199942" cy="1247645"/>
            </a:xfrm>
            <a:custGeom>
              <a:avLst/>
              <a:gdLst>
                <a:gd name="T0" fmla="*/ 2147483646 w 878"/>
                <a:gd name="T1" fmla="*/ 2147483646 h 952"/>
                <a:gd name="T2" fmla="*/ 2147483646 w 878"/>
                <a:gd name="T3" fmla="*/ 2147483646 h 952"/>
                <a:gd name="T4" fmla="*/ 2147483646 w 878"/>
                <a:gd name="T5" fmla="*/ 0 h 952"/>
                <a:gd name="T6" fmla="*/ 2147483646 w 878"/>
                <a:gd name="T7" fmla="*/ 0 h 952"/>
                <a:gd name="T8" fmla="*/ 0 w 878"/>
                <a:gd name="T9" fmla="*/ 2147483646 h 952"/>
                <a:gd name="T10" fmla="*/ 2147483646 w 878"/>
                <a:gd name="T11" fmla="*/ 2147483646 h 952"/>
                <a:gd name="T12" fmla="*/ 2147483646 w 878"/>
                <a:gd name="T13" fmla="*/ 2147483646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8"/>
                <a:gd name="T22" fmla="*/ 0 h 952"/>
                <a:gd name="T23" fmla="*/ 878 w 878"/>
                <a:gd name="T24" fmla="*/ 952 h 9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  <a:close/>
                </a:path>
              </a:pathLst>
            </a:custGeom>
            <a:solidFill>
              <a:schemeClr val="accent3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8"/>
            <p:cNvSpPr>
              <a:spLocks noChangeArrowheads="1"/>
            </p:cNvSpPr>
            <p:nvPr/>
          </p:nvSpPr>
          <p:spPr bwMode="auto">
            <a:xfrm>
              <a:off x="5955347" y="1576161"/>
              <a:ext cx="2092207" cy="2364402"/>
            </a:xfrm>
            <a:custGeom>
              <a:avLst/>
              <a:gdLst>
                <a:gd name="T0" fmla="*/ 2147483646 w 1534"/>
                <a:gd name="T1" fmla="*/ 2147483646 h 1804"/>
                <a:gd name="T2" fmla="*/ 0 w 1534"/>
                <a:gd name="T3" fmla="*/ 0 h 1804"/>
                <a:gd name="T4" fmla="*/ 0 w 1534"/>
                <a:gd name="T5" fmla="*/ 2147483646 h 1804"/>
                <a:gd name="T6" fmla="*/ 2147483646 w 1534"/>
                <a:gd name="T7" fmla="*/ 2147483646 h 1804"/>
                <a:gd name="T8" fmla="*/ 2147483646 w 1534"/>
                <a:gd name="T9" fmla="*/ 2147483646 h 1804"/>
                <a:gd name="T10" fmla="*/ 2147483646 w 1534"/>
                <a:gd name="T11" fmla="*/ 2147483646 h 1804"/>
                <a:gd name="T12" fmla="*/ 2147483646 w 1534"/>
                <a:gd name="T13" fmla="*/ 2147483646 h 1804"/>
                <a:gd name="T14" fmla="*/ 2147483646 w 1534"/>
                <a:gd name="T15" fmla="*/ 2147483646 h 1804"/>
                <a:gd name="T16" fmla="*/ 2147483646 w 1534"/>
                <a:gd name="T17" fmla="*/ 2147483646 h 1804"/>
                <a:gd name="T18" fmla="*/ 2147483646 w 1534"/>
                <a:gd name="T19" fmla="*/ 2147483646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4"/>
                <a:gd name="T31" fmla="*/ 0 h 1804"/>
                <a:gd name="T32" fmla="*/ 1534 w 1534"/>
                <a:gd name="T33" fmla="*/ 1804 h 18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4" h="1804">
                  <a:moveTo>
                    <a:pt x="474" y="962"/>
                  </a:moveTo>
                  <a:lnTo>
                    <a:pt x="0" y="0"/>
                  </a:lnTo>
                  <a:lnTo>
                    <a:pt x="0" y="700"/>
                  </a:lnTo>
                  <a:lnTo>
                    <a:pt x="246" y="1200"/>
                  </a:lnTo>
                  <a:lnTo>
                    <a:pt x="798" y="1280"/>
                  </a:lnTo>
                  <a:lnTo>
                    <a:pt x="400" y="1670"/>
                  </a:lnTo>
                  <a:lnTo>
                    <a:pt x="422" y="1804"/>
                  </a:lnTo>
                  <a:lnTo>
                    <a:pt x="826" y="1804"/>
                  </a:lnTo>
                  <a:lnTo>
                    <a:pt x="1534" y="1116"/>
                  </a:lnTo>
                  <a:lnTo>
                    <a:pt x="474" y="962"/>
                  </a:lnTo>
                  <a:close/>
                </a:path>
              </a:pathLst>
            </a:custGeom>
            <a:solidFill>
              <a:schemeClr val="accent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9"/>
            <p:cNvSpPr>
              <a:spLocks noChangeArrowheads="1"/>
            </p:cNvSpPr>
            <p:nvPr/>
          </p:nvSpPr>
          <p:spPr bwMode="auto">
            <a:xfrm>
              <a:off x="3863140" y="1576161"/>
              <a:ext cx="2092207" cy="2364402"/>
            </a:xfrm>
            <a:custGeom>
              <a:avLst/>
              <a:gdLst>
                <a:gd name="T0" fmla="*/ 2147483646 w 1534"/>
                <a:gd name="T1" fmla="*/ 2147483646 h 1804"/>
                <a:gd name="T2" fmla="*/ 0 w 1534"/>
                <a:gd name="T3" fmla="*/ 2147483646 h 1804"/>
                <a:gd name="T4" fmla="*/ 2147483646 w 1534"/>
                <a:gd name="T5" fmla="*/ 2147483646 h 1804"/>
                <a:gd name="T6" fmla="*/ 2147483646 w 1534"/>
                <a:gd name="T7" fmla="*/ 2147483646 h 1804"/>
                <a:gd name="T8" fmla="*/ 2147483646 w 1534"/>
                <a:gd name="T9" fmla="*/ 2147483646 h 1804"/>
                <a:gd name="T10" fmla="*/ 2147483646 w 1534"/>
                <a:gd name="T11" fmla="*/ 2147483646 h 1804"/>
                <a:gd name="T12" fmla="*/ 2147483646 w 1534"/>
                <a:gd name="T13" fmla="*/ 2147483646 h 1804"/>
                <a:gd name="T14" fmla="*/ 2147483646 w 1534"/>
                <a:gd name="T15" fmla="*/ 2147483646 h 1804"/>
                <a:gd name="T16" fmla="*/ 2147483646 w 1534"/>
                <a:gd name="T17" fmla="*/ 0 h 1804"/>
                <a:gd name="T18" fmla="*/ 2147483646 w 1534"/>
                <a:gd name="T19" fmla="*/ 2147483646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4"/>
                <a:gd name="T31" fmla="*/ 0 h 1804"/>
                <a:gd name="T32" fmla="*/ 1534 w 1534"/>
                <a:gd name="T33" fmla="*/ 1804 h 18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4" h="1804">
                  <a:moveTo>
                    <a:pt x="1060" y="962"/>
                  </a:moveTo>
                  <a:lnTo>
                    <a:pt x="0" y="1116"/>
                  </a:lnTo>
                  <a:lnTo>
                    <a:pt x="708" y="1804"/>
                  </a:lnTo>
                  <a:lnTo>
                    <a:pt x="1112" y="1804"/>
                  </a:lnTo>
                  <a:lnTo>
                    <a:pt x="1136" y="1670"/>
                  </a:lnTo>
                  <a:lnTo>
                    <a:pt x="736" y="1280"/>
                  </a:lnTo>
                  <a:lnTo>
                    <a:pt x="1288" y="1200"/>
                  </a:lnTo>
                  <a:lnTo>
                    <a:pt x="1534" y="700"/>
                  </a:lnTo>
                  <a:lnTo>
                    <a:pt x="1534" y="0"/>
                  </a:lnTo>
                  <a:lnTo>
                    <a:pt x="1060" y="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任意多边形 42"/>
          <p:cNvSpPr/>
          <p:nvPr/>
        </p:nvSpPr>
        <p:spPr bwMode="auto">
          <a:xfrm flipH="1">
            <a:off x="1522595" y="2114485"/>
            <a:ext cx="3788828" cy="819096"/>
          </a:xfrm>
          <a:custGeom>
            <a:avLst/>
            <a:gdLst>
              <a:gd name="T0" fmla="*/ 0 w 2896333"/>
              <a:gd name="T1" fmla="*/ 615950 h 581025"/>
              <a:gd name="T2" fmla="*/ 315018 w 2896333"/>
              <a:gd name="T3" fmla="*/ 0 h 581025"/>
              <a:gd name="T4" fmla="*/ 2736850 w 2896333"/>
              <a:gd name="T5" fmla="*/ 0 h 581025"/>
              <a:gd name="T6" fmla="*/ 0 60000 65536"/>
              <a:gd name="T7" fmla="*/ 0 60000 65536"/>
              <a:gd name="T8" fmla="*/ 0 60000 65536"/>
              <a:gd name="T9" fmla="*/ 0 w 2896333"/>
              <a:gd name="T10" fmla="*/ 0 h 581025"/>
              <a:gd name="T11" fmla="*/ 2896333 w 2896333"/>
              <a:gd name="T12" fmla="*/ 581025 h 5810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6333" h="581025">
                <a:moveTo>
                  <a:pt x="0" y="581025"/>
                </a:moveTo>
                <a:lnTo>
                  <a:pt x="333375" y="0"/>
                </a:lnTo>
                <a:lnTo>
                  <a:pt x="2896333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任意多边形 44"/>
          <p:cNvSpPr/>
          <p:nvPr/>
        </p:nvSpPr>
        <p:spPr bwMode="auto">
          <a:xfrm flipH="1">
            <a:off x="1535781" y="4143225"/>
            <a:ext cx="3369067" cy="825430"/>
          </a:xfrm>
          <a:custGeom>
            <a:avLst/>
            <a:gdLst>
              <a:gd name="T0" fmla="*/ 0 w 2528430"/>
              <a:gd name="T1" fmla="*/ 620713 h 587027"/>
              <a:gd name="T2" fmla="*/ 320876 w 2528430"/>
              <a:gd name="T3" fmla="*/ 6346 h 587027"/>
              <a:gd name="T4" fmla="*/ 2433637 w 2528430"/>
              <a:gd name="T5" fmla="*/ 0 h 587027"/>
              <a:gd name="T6" fmla="*/ 0 60000 65536"/>
              <a:gd name="T7" fmla="*/ 0 60000 65536"/>
              <a:gd name="T8" fmla="*/ 0 60000 65536"/>
              <a:gd name="T9" fmla="*/ 0 w 2528430"/>
              <a:gd name="T10" fmla="*/ 0 h 587027"/>
              <a:gd name="T11" fmla="*/ 2528430 w 2528430"/>
              <a:gd name="T12" fmla="*/ 587027 h 5870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8430" h="587027">
                <a:moveTo>
                  <a:pt x="0" y="587027"/>
                </a:moveTo>
                <a:lnTo>
                  <a:pt x="333375" y="6002"/>
                </a:lnTo>
                <a:lnTo>
                  <a:pt x="252843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任意多边形 47"/>
          <p:cNvSpPr/>
          <p:nvPr/>
        </p:nvSpPr>
        <p:spPr bwMode="auto">
          <a:xfrm>
            <a:off x="6852007" y="2127152"/>
            <a:ext cx="3788828" cy="819096"/>
          </a:xfrm>
          <a:custGeom>
            <a:avLst/>
            <a:gdLst>
              <a:gd name="T0" fmla="*/ 0 w 2896333"/>
              <a:gd name="T1" fmla="*/ 615950 h 581025"/>
              <a:gd name="T2" fmla="*/ 315018 w 2896333"/>
              <a:gd name="T3" fmla="*/ 0 h 581025"/>
              <a:gd name="T4" fmla="*/ 2736850 w 2896333"/>
              <a:gd name="T5" fmla="*/ 0 h 581025"/>
              <a:gd name="T6" fmla="*/ 0 60000 65536"/>
              <a:gd name="T7" fmla="*/ 0 60000 65536"/>
              <a:gd name="T8" fmla="*/ 0 60000 65536"/>
              <a:gd name="T9" fmla="*/ 0 w 2896333"/>
              <a:gd name="T10" fmla="*/ 0 h 581025"/>
              <a:gd name="T11" fmla="*/ 2896333 w 2896333"/>
              <a:gd name="T12" fmla="*/ 581025 h 5810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6333" h="581025">
                <a:moveTo>
                  <a:pt x="0" y="581025"/>
                </a:moveTo>
                <a:lnTo>
                  <a:pt x="333375" y="0"/>
                </a:lnTo>
                <a:lnTo>
                  <a:pt x="2896333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任意多边形 48"/>
          <p:cNvSpPr/>
          <p:nvPr/>
        </p:nvSpPr>
        <p:spPr bwMode="auto">
          <a:xfrm>
            <a:off x="6913545" y="4143225"/>
            <a:ext cx="3755863" cy="825430"/>
          </a:xfrm>
          <a:custGeom>
            <a:avLst/>
            <a:gdLst>
              <a:gd name="T0" fmla="*/ 0 w 2528430"/>
              <a:gd name="T1" fmla="*/ 620713 h 587027"/>
              <a:gd name="T2" fmla="*/ 357716 w 2528430"/>
              <a:gd name="T3" fmla="*/ 6346 h 587027"/>
              <a:gd name="T4" fmla="*/ 2713038 w 2528430"/>
              <a:gd name="T5" fmla="*/ 0 h 587027"/>
              <a:gd name="T6" fmla="*/ 0 60000 65536"/>
              <a:gd name="T7" fmla="*/ 0 60000 65536"/>
              <a:gd name="T8" fmla="*/ 0 60000 65536"/>
              <a:gd name="T9" fmla="*/ 0 w 2528430"/>
              <a:gd name="T10" fmla="*/ 0 h 587027"/>
              <a:gd name="T11" fmla="*/ 2528430 w 2528430"/>
              <a:gd name="T12" fmla="*/ 587027 h 5870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8430" h="587027">
                <a:moveTo>
                  <a:pt x="0" y="587027"/>
                </a:moveTo>
                <a:lnTo>
                  <a:pt x="333375" y="6002"/>
                </a:lnTo>
                <a:lnTo>
                  <a:pt x="252843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" name="Oval 54"/>
          <p:cNvSpPr>
            <a:spLocks noChangeArrowheads="1"/>
          </p:cNvSpPr>
          <p:nvPr/>
        </p:nvSpPr>
        <p:spPr bwMode="auto">
          <a:xfrm>
            <a:off x="4858697" y="4913768"/>
            <a:ext cx="114280" cy="109776"/>
          </a:xfrm>
          <a:prstGeom prst="ellipse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文本占位符 19"/>
          <p:cNvSpPr>
            <a:spLocks noGrp="1"/>
          </p:cNvSpPr>
          <p:nvPr userDrawn="1">
            <p:ph type="body" sz="quarter" idx="13"/>
          </p:nvPr>
        </p:nvSpPr>
        <p:spPr>
          <a:xfrm>
            <a:off x="1562995" y="2281963"/>
            <a:ext cx="3138311" cy="9144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2" name="文本占位符 19"/>
          <p:cNvSpPr>
            <a:spLocks noGrp="1"/>
          </p:cNvSpPr>
          <p:nvPr userDrawn="1">
            <p:ph type="body" sz="quarter" idx="14"/>
          </p:nvPr>
        </p:nvSpPr>
        <p:spPr>
          <a:xfrm>
            <a:off x="1562997" y="4318292"/>
            <a:ext cx="2931727" cy="9144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3" name="文本占位符 19"/>
          <p:cNvSpPr>
            <a:spLocks noGrp="1"/>
          </p:cNvSpPr>
          <p:nvPr userDrawn="1">
            <p:ph type="body" sz="quarter" idx="15"/>
          </p:nvPr>
        </p:nvSpPr>
        <p:spPr>
          <a:xfrm>
            <a:off x="7514231" y="2281963"/>
            <a:ext cx="3138311" cy="9144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 userDrawn="1">
            <p:ph type="body" sz="quarter" idx="16"/>
          </p:nvPr>
        </p:nvSpPr>
        <p:spPr>
          <a:xfrm>
            <a:off x="7514231" y="4318292"/>
            <a:ext cx="3138311" cy="9144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 userDrawn="1">
            <p:ph type="body" sz="quarter" idx="17"/>
          </p:nvPr>
        </p:nvSpPr>
        <p:spPr>
          <a:xfrm>
            <a:off x="2371873" y="1576388"/>
            <a:ext cx="2329432" cy="538162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27" name="文本占位符 25"/>
          <p:cNvSpPr>
            <a:spLocks noGrp="1"/>
          </p:cNvSpPr>
          <p:nvPr userDrawn="1">
            <p:ph type="body" sz="quarter" idx="18"/>
          </p:nvPr>
        </p:nvSpPr>
        <p:spPr>
          <a:xfrm>
            <a:off x="2371873" y="3577468"/>
            <a:ext cx="2079016" cy="538162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25"/>
          <p:cNvSpPr>
            <a:spLocks noGrp="1"/>
          </p:cNvSpPr>
          <p:nvPr userDrawn="1">
            <p:ph type="body" sz="quarter" idx="19"/>
          </p:nvPr>
        </p:nvSpPr>
        <p:spPr>
          <a:xfrm>
            <a:off x="7514231" y="1576161"/>
            <a:ext cx="2329432" cy="538162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25"/>
          <p:cNvSpPr>
            <a:spLocks noGrp="1"/>
          </p:cNvSpPr>
          <p:nvPr userDrawn="1">
            <p:ph type="body" sz="quarter" idx="20"/>
          </p:nvPr>
        </p:nvSpPr>
        <p:spPr>
          <a:xfrm>
            <a:off x="7514231" y="3577241"/>
            <a:ext cx="2329432" cy="538162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30" name="Freeform 353"/>
          <p:cNvSpPr>
            <a:spLocks noEditPoints="1"/>
          </p:cNvSpPr>
          <p:nvPr userDrawn="1"/>
        </p:nvSpPr>
        <p:spPr bwMode="auto">
          <a:xfrm>
            <a:off x="9973725" y="1448962"/>
            <a:ext cx="635000" cy="625475"/>
          </a:xfrm>
          <a:custGeom>
            <a:avLst/>
            <a:gdLst>
              <a:gd name="T0" fmla="*/ 2147483647 w 111"/>
              <a:gd name="T1" fmla="*/ 2147483647 h 109"/>
              <a:gd name="T2" fmla="*/ 2147483647 w 111"/>
              <a:gd name="T3" fmla="*/ 2147483647 h 109"/>
              <a:gd name="T4" fmla="*/ 2147483647 w 111"/>
              <a:gd name="T5" fmla="*/ 2147483647 h 109"/>
              <a:gd name="T6" fmla="*/ 2147483647 w 111"/>
              <a:gd name="T7" fmla="*/ 2147483647 h 109"/>
              <a:gd name="T8" fmla="*/ 2147483647 w 111"/>
              <a:gd name="T9" fmla="*/ 2147483647 h 109"/>
              <a:gd name="T10" fmla="*/ 2147483647 w 111"/>
              <a:gd name="T11" fmla="*/ 2147483647 h 109"/>
              <a:gd name="T12" fmla="*/ 2147483647 w 111"/>
              <a:gd name="T13" fmla="*/ 0 h 109"/>
              <a:gd name="T14" fmla="*/ 2147483647 w 111"/>
              <a:gd name="T15" fmla="*/ 2147483647 h 109"/>
              <a:gd name="T16" fmla="*/ 2147483647 w 111"/>
              <a:gd name="T17" fmla="*/ 2147483647 h 109"/>
              <a:gd name="T18" fmla="*/ 2147483647 w 111"/>
              <a:gd name="T19" fmla="*/ 2147483647 h 109"/>
              <a:gd name="T20" fmla="*/ 2147483647 w 111"/>
              <a:gd name="T21" fmla="*/ 2147483647 h 109"/>
              <a:gd name="T22" fmla="*/ 2147483647 w 111"/>
              <a:gd name="T23" fmla="*/ 2147483647 h 109"/>
              <a:gd name="T24" fmla="*/ 2147483647 w 111"/>
              <a:gd name="T25" fmla="*/ 2147483647 h 109"/>
              <a:gd name="T26" fmla="*/ 2147483647 w 111"/>
              <a:gd name="T27" fmla="*/ 2147483647 h 109"/>
              <a:gd name="T28" fmla="*/ 2147483647 w 111"/>
              <a:gd name="T29" fmla="*/ 2147483647 h 109"/>
              <a:gd name="T30" fmla="*/ 2147483647 w 111"/>
              <a:gd name="T31" fmla="*/ 2147483647 h 109"/>
              <a:gd name="T32" fmla="*/ 2147483647 w 111"/>
              <a:gd name="T33" fmla="*/ 2147483647 h 109"/>
              <a:gd name="T34" fmla="*/ 2147483647 w 111"/>
              <a:gd name="T35" fmla="*/ 2147483647 h 109"/>
              <a:gd name="T36" fmla="*/ 2147483647 w 111"/>
              <a:gd name="T37" fmla="*/ 2147483647 h 109"/>
              <a:gd name="T38" fmla="*/ 2147483647 w 111"/>
              <a:gd name="T39" fmla="*/ 2147483647 h 109"/>
              <a:gd name="T40" fmla="*/ 2147483647 w 111"/>
              <a:gd name="T41" fmla="*/ 2147483647 h 109"/>
              <a:gd name="T42" fmla="*/ 2147483647 w 111"/>
              <a:gd name="T43" fmla="*/ 2147483647 h 109"/>
              <a:gd name="T44" fmla="*/ 2147483647 w 111"/>
              <a:gd name="T45" fmla="*/ 2147483647 h 109"/>
              <a:gd name="T46" fmla="*/ 2147483647 w 111"/>
              <a:gd name="T47" fmla="*/ 2147483647 h 109"/>
              <a:gd name="T48" fmla="*/ 2147483647 w 111"/>
              <a:gd name="T49" fmla="*/ 2147483647 h 109"/>
              <a:gd name="T50" fmla="*/ 2147483647 w 111"/>
              <a:gd name="T51" fmla="*/ 2147483647 h 109"/>
              <a:gd name="T52" fmla="*/ 2147483647 w 111"/>
              <a:gd name="T53" fmla="*/ 2147483647 h 109"/>
              <a:gd name="T54" fmla="*/ 2147483647 w 111"/>
              <a:gd name="T55" fmla="*/ 2147483647 h 109"/>
              <a:gd name="T56" fmla="*/ 2147483647 w 111"/>
              <a:gd name="T57" fmla="*/ 2147483647 h 109"/>
              <a:gd name="T58" fmla="*/ 2147483647 w 111"/>
              <a:gd name="T59" fmla="*/ 2147483647 h 109"/>
              <a:gd name="T60" fmla="*/ 2147483647 w 111"/>
              <a:gd name="T61" fmla="*/ 2147483647 h 109"/>
              <a:gd name="T62" fmla="*/ 2147483647 w 111"/>
              <a:gd name="T63" fmla="*/ 2147483647 h 109"/>
              <a:gd name="T64" fmla="*/ 2147483647 w 111"/>
              <a:gd name="T65" fmla="*/ 0 h 109"/>
              <a:gd name="T66" fmla="*/ 2147483647 w 111"/>
              <a:gd name="T67" fmla="*/ 2147483647 h 109"/>
              <a:gd name="T68" fmla="*/ 2147483647 w 111"/>
              <a:gd name="T69" fmla="*/ 2147483647 h 109"/>
              <a:gd name="T70" fmla="*/ 2147483647 w 111"/>
              <a:gd name="T71" fmla="*/ 2147483647 h 109"/>
              <a:gd name="T72" fmla="*/ 2147483647 w 111"/>
              <a:gd name="T73" fmla="*/ 2147483647 h 109"/>
              <a:gd name="T74" fmla="*/ 2147483647 w 111"/>
              <a:gd name="T75" fmla="*/ 2147483647 h 109"/>
              <a:gd name="T76" fmla="*/ 2147483647 w 111"/>
              <a:gd name="T77" fmla="*/ 2147483647 h 109"/>
              <a:gd name="T78" fmla="*/ 2147483647 w 111"/>
              <a:gd name="T79" fmla="*/ 2147483647 h 109"/>
              <a:gd name="T80" fmla="*/ 2147483647 w 111"/>
              <a:gd name="T81" fmla="*/ 2147483647 h 109"/>
              <a:gd name="T82" fmla="*/ 2147483647 w 111"/>
              <a:gd name="T83" fmla="*/ 2147483647 h 109"/>
              <a:gd name="T84" fmla="*/ 2147483647 w 111"/>
              <a:gd name="T85" fmla="*/ 2147483647 h 109"/>
              <a:gd name="T86" fmla="*/ 2147483647 w 111"/>
              <a:gd name="T87" fmla="*/ 2147483647 h 109"/>
              <a:gd name="T88" fmla="*/ 2147483647 w 111"/>
              <a:gd name="T89" fmla="*/ 2147483647 h 109"/>
              <a:gd name="T90" fmla="*/ 2147483647 w 111"/>
              <a:gd name="T91" fmla="*/ 2147483647 h 109"/>
              <a:gd name="T92" fmla="*/ 2147483647 w 111"/>
              <a:gd name="T93" fmla="*/ 2147483647 h 109"/>
              <a:gd name="T94" fmla="*/ 2147483647 w 111"/>
              <a:gd name="T95" fmla="*/ 0 h 109"/>
              <a:gd name="T96" fmla="*/ 2147483647 w 111"/>
              <a:gd name="T97" fmla="*/ 2147483647 h 109"/>
              <a:gd name="T98" fmla="*/ 2147483647 w 111"/>
              <a:gd name="T99" fmla="*/ 2147483647 h 109"/>
              <a:gd name="T100" fmla="*/ 2147483647 w 111"/>
              <a:gd name="T101" fmla="*/ 2147483647 h 109"/>
              <a:gd name="T102" fmla="*/ 2147483647 w 111"/>
              <a:gd name="T103" fmla="*/ 2147483647 h 109"/>
              <a:gd name="T104" fmla="*/ 2147483647 w 111"/>
              <a:gd name="T105" fmla="*/ 2147483647 h 109"/>
              <a:gd name="T106" fmla="*/ 2147483647 w 111"/>
              <a:gd name="T107" fmla="*/ 2147483647 h 109"/>
              <a:gd name="T108" fmla="*/ 2147483647 w 111"/>
              <a:gd name="T109" fmla="*/ 2147483647 h 109"/>
              <a:gd name="T110" fmla="*/ 2147483647 w 111"/>
              <a:gd name="T111" fmla="*/ 2147483647 h 109"/>
              <a:gd name="T112" fmla="*/ 2147483647 w 111"/>
              <a:gd name="T113" fmla="*/ 2147483647 h 109"/>
              <a:gd name="T114" fmla="*/ 2147483647 w 111"/>
              <a:gd name="T115" fmla="*/ 2147483647 h 109"/>
              <a:gd name="T116" fmla="*/ 2147483647 w 111"/>
              <a:gd name="T117" fmla="*/ 2147483647 h 109"/>
              <a:gd name="T118" fmla="*/ 2147483647 w 111"/>
              <a:gd name="T119" fmla="*/ 2147483647 h 109"/>
              <a:gd name="T120" fmla="*/ 2147483647 w 111"/>
              <a:gd name="T121" fmla="*/ 2147483647 h 109"/>
              <a:gd name="T122" fmla="*/ 2147483647 w 111"/>
              <a:gd name="T123" fmla="*/ 2147483647 h 1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11" h="109">
                <a:moveTo>
                  <a:pt x="110" y="42"/>
                </a:moveTo>
                <a:cubicBezTo>
                  <a:pt x="110" y="42"/>
                  <a:pt x="110" y="42"/>
                  <a:pt x="110" y="42"/>
                </a:cubicBezTo>
                <a:cubicBezTo>
                  <a:pt x="110" y="42"/>
                  <a:pt x="110" y="43"/>
                  <a:pt x="110" y="43"/>
                </a:cubicBezTo>
                <a:cubicBezTo>
                  <a:pt x="110" y="43"/>
                  <a:pt x="110" y="42"/>
                  <a:pt x="110" y="42"/>
                </a:cubicBezTo>
                <a:close/>
                <a:moveTo>
                  <a:pt x="110" y="44"/>
                </a:moveTo>
                <a:cubicBezTo>
                  <a:pt x="111" y="44"/>
                  <a:pt x="111" y="45"/>
                  <a:pt x="111" y="45"/>
                </a:cubicBezTo>
                <a:cubicBezTo>
                  <a:pt x="111" y="44"/>
                  <a:pt x="111" y="44"/>
                  <a:pt x="110" y="44"/>
                </a:cubicBezTo>
                <a:close/>
                <a:moveTo>
                  <a:pt x="107" y="32"/>
                </a:move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lose/>
                <a:moveTo>
                  <a:pt x="107" y="32"/>
                </a:moveTo>
                <a:cubicBezTo>
                  <a:pt x="107" y="32"/>
                  <a:pt x="107" y="32"/>
                  <a:pt x="107" y="32"/>
                </a:cubicBezTo>
                <a:cubicBezTo>
                  <a:pt x="106" y="28"/>
                  <a:pt x="103" y="24"/>
                  <a:pt x="100" y="20"/>
                </a:cubicBezTo>
                <a:cubicBezTo>
                  <a:pt x="100" y="21"/>
                  <a:pt x="101" y="22"/>
                  <a:pt x="101" y="22"/>
                </a:cubicBezTo>
                <a:cubicBezTo>
                  <a:pt x="103" y="25"/>
                  <a:pt x="105" y="28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lose/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lose/>
                <a:moveTo>
                  <a:pt x="111" y="54"/>
                </a:moveTo>
                <a:cubicBezTo>
                  <a:pt x="111" y="54"/>
                  <a:pt x="111" y="53"/>
                  <a:pt x="111" y="53"/>
                </a:cubicBezTo>
                <a:cubicBezTo>
                  <a:pt x="111" y="53"/>
                  <a:pt x="111" y="53"/>
                  <a:pt x="111" y="54"/>
                </a:cubicBezTo>
                <a:cubicBezTo>
                  <a:pt x="111" y="54"/>
                  <a:pt x="111" y="54"/>
                  <a:pt x="111" y="54"/>
                </a:cubicBezTo>
                <a:close/>
                <a:moveTo>
                  <a:pt x="40" y="105"/>
                </a:moveTo>
                <a:cubicBezTo>
                  <a:pt x="40" y="104"/>
                  <a:pt x="40" y="104"/>
                  <a:pt x="39" y="104"/>
                </a:cubicBezTo>
                <a:cubicBezTo>
                  <a:pt x="39" y="104"/>
                  <a:pt x="39" y="104"/>
                  <a:pt x="39" y="104"/>
                </a:cubicBezTo>
                <a:cubicBezTo>
                  <a:pt x="39" y="104"/>
                  <a:pt x="39" y="104"/>
                  <a:pt x="39" y="104"/>
                </a:cubicBezTo>
                <a:cubicBezTo>
                  <a:pt x="40" y="104"/>
                  <a:pt x="40" y="105"/>
                  <a:pt x="40" y="105"/>
                </a:cubicBezTo>
                <a:cubicBezTo>
                  <a:pt x="34" y="102"/>
                  <a:pt x="28" y="99"/>
                  <a:pt x="23" y="95"/>
                </a:cubicBezTo>
                <a:cubicBezTo>
                  <a:pt x="28" y="100"/>
                  <a:pt x="35" y="103"/>
                  <a:pt x="42" y="105"/>
                </a:cubicBezTo>
                <a:cubicBezTo>
                  <a:pt x="42" y="105"/>
                  <a:pt x="42" y="105"/>
                  <a:pt x="42" y="105"/>
                </a:cubicBezTo>
                <a:cubicBezTo>
                  <a:pt x="42" y="105"/>
                  <a:pt x="41" y="105"/>
                  <a:pt x="40" y="105"/>
                </a:cubicBezTo>
                <a:close/>
                <a:moveTo>
                  <a:pt x="65" y="0"/>
                </a:moveTo>
                <a:cubicBezTo>
                  <a:pt x="65" y="0"/>
                  <a:pt x="65" y="0"/>
                  <a:pt x="65" y="0"/>
                </a:cubicBezTo>
                <a:close/>
                <a:moveTo>
                  <a:pt x="67" y="1"/>
                </a:moveTo>
                <a:cubicBezTo>
                  <a:pt x="67" y="1"/>
                  <a:pt x="68" y="1"/>
                  <a:pt x="67" y="1"/>
                </a:cubicBezTo>
                <a:close/>
                <a:moveTo>
                  <a:pt x="100" y="86"/>
                </a:moveTo>
                <a:cubicBezTo>
                  <a:pt x="94" y="94"/>
                  <a:pt x="86" y="99"/>
                  <a:pt x="78" y="103"/>
                </a:cubicBezTo>
                <a:cubicBezTo>
                  <a:pt x="88" y="99"/>
                  <a:pt x="96" y="94"/>
                  <a:pt x="101" y="86"/>
                </a:cubicBezTo>
                <a:cubicBezTo>
                  <a:pt x="100" y="87"/>
                  <a:pt x="98" y="89"/>
                  <a:pt x="97" y="90"/>
                </a:cubicBezTo>
                <a:cubicBezTo>
                  <a:pt x="98" y="89"/>
                  <a:pt x="99" y="88"/>
                  <a:pt x="100" y="86"/>
                </a:cubicBezTo>
                <a:close/>
                <a:moveTo>
                  <a:pt x="94" y="14"/>
                </a:moveTo>
                <a:cubicBezTo>
                  <a:pt x="94" y="14"/>
                  <a:pt x="94" y="14"/>
                  <a:pt x="94" y="14"/>
                </a:cubicBezTo>
                <a:close/>
                <a:moveTo>
                  <a:pt x="85" y="7"/>
                </a:moveTo>
                <a:cubicBezTo>
                  <a:pt x="85" y="7"/>
                  <a:pt x="85" y="7"/>
                  <a:pt x="85" y="7"/>
                </a:cubicBezTo>
                <a:cubicBezTo>
                  <a:pt x="85" y="7"/>
                  <a:pt x="85" y="7"/>
                  <a:pt x="85" y="7"/>
                </a:cubicBezTo>
                <a:close/>
                <a:moveTo>
                  <a:pt x="85" y="7"/>
                </a:moveTo>
                <a:cubicBezTo>
                  <a:pt x="85" y="7"/>
                  <a:pt x="85" y="7"/>
                  <a:pt x="85" y="7"/>
                </a:cubicBezTo>
                <a:cubicBezTo>
                  <a:pt x="85" y="7"/>
                  <a:pt x="85" y="7"/>
                  <a:pt x="85" y="7"/>
                </a:cubicBezTo>
                <a:close/>
                <a:moveTo>
                  <a:pt x="72" y="2"/>
                </a:move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2"/>
                </a:cubicBezTo>
                <a:close/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lose/>
                <a:moveTo>
                  <a:pt x="59" y="0"/>
                </a:move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59" y="0"/>
                  <a:pt x="59" y="0"/>
                </a:cubicBezTo>
                <a:close/>
                <a:moveTo>
                  <a:pt x="59" y="0"/>
                </a:moveTo>
                <a:cubicBezTo>
                  <a:pt x="59" y="0"/>
                  <a:pt x="59" y="0"/>
                  <a:pt x="59" y="0"/>
                </a:cubicBezTo>
                <a:close/>
                <a:moveTo>
                  <a:pt x="87" y="8"/>
                </a:moveTo>
                <a:cubicBezTo>
                  <a:pt x="87" y="8"/>
                  <a:pt x="87" y="8"/>
                  <a:pt x="87" y="8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9"/>
                  <a:pt x="87" y="9"/>
                  <a:pt x="87" y="8"/>
                </a:cubicBezTo>
                <a:close/>
                <a:moveTo>
                  <a:pt x="74" y="17"/>
                </a:moveTo>
                <a:cubicBezTo>
                  <a:pt x="73" y="17"/>
                  <a:pt x="75" y="19"/>
                  <a:pt x="75" y="19"/>
                </a:cubicBezTo>
                <a:cubicBezTo>
                  <a:pt x="76" y="19"/>
                  <a:pt x="75" y="17"/>
                  <a:pt x="74" y="17"/>
                </a:cubicBezTo>
                <a:close/>
                <a:moveTo>
                  <a:pt x="73" y="12"/>
                </a:moveTo>
                <a:cubicBezTo>
                  <a:pt x="72" y="12"/>
                  <a:pt x="72" y="11"/>
                  <a:pt x="72" y="11"/>
                </a:cubicBezTo>
                <a:cubicBezTo>
                  <a:pt x="72" y="11"/>
                  <a:pt x="72" y="11"/>
                  <a:pt x="71" y="10"/>
                </a:cubicBezTo>
                <a:cubicBezTo>
                  <a:pt x="71" y="11"/>
                  <a:pt x="71" y="11"/>
                  <a:pt x="71" y="11"/>
                </a:cubicBezTo>
                <a:cubicBezTo>
                  <a:pt x="71" y="11"/>
                  <a:pt x="72" y="12"/>
                  <a:pt x="73" y="12"/>
                </a:cubicBezTo>
                <a:close/>
                <a:moveTo>
                  <a:pt x="62" y="26"/>
                </a:moveTo>
                <a:cubicBezTo>
                  <a:pt x="63" y="23"/>
                  <a:pt x="63" y="26"/>
                  <a:pt x="64" y="28"/>
                </a:cubicBezTo>
                <a:cubicBezTo>
                  <a:pt x="65" y="27"/>
                  <a:pt x="67" y="20"/>
                  <a:pt x="68" y="20"/>
                </a:cubicBezTo>
                <a:cubicBezTo>
                  <a:pt x="71" y="21"/>
                  <a:pt x="70" y="19"/>
                  <a:pt x="69" y="18"/>
                </a:cubicBezTo>
                <a:cubicBezTo>
                  <a:pt x="69" y="18"/>
                  <a:pt x="69" y="18"/>
                  <a:pt x="68" y="18"/>
                </a:cubicBezTo>
                <a:cubicBezTo>
                  <a:pt x="69" y="18"/>
                  <a:pt x="69" y="18"/>
                  <a:pt x="69" y="18"/>
                </a:cubicBezTo>
                <a:cubicBezTo>
                  <a:pt x="69" y="18"/>
                  <a:pt x="70" y="18"/>
                  <a:pt x="70" y="18"/>
                </a:cubicBezTo>
                <a:cubicBezTo>
                  <a:pt x="70" y="18"/>
                  <a:pt x="68" y="16"/>
                  <a:pt x="68" y="16"/>
                </a:cubicBezTo>
                <a:cubicBezTo>
                  <a:pt x="68" y="16"/>
                  <a:pt x="69" y="16"/>
                  <a:pt x="69" y="16"/>
                </a:cubicBezTo>
                <a:cubicBezTo>
                  <a:pt x="68" y="14"/>
                  <a:pt x="68" y="10"/>
                  <a:pt x="66" y="11"/>
                </a:cubicBezTo>
                <a:cubicBezTo>
                  <a:pt x="66" y="11"/>
                  <a:pt x="66" y="12"/>
                  <a:pt x="67" y="13"/>
                </a:cubicBezTo>
                <a:cubicBezTo>
                  <a:pt x="66" y="12"/>
                  <a:pt x="66" y="12"/>
                  <a:pt x="66" y="11"/>
                </a:cubicBezTo>
                <a:cubicBezTo>
                  <a:pt x="66" y="12"/>
                  <a:pt x="66" y="12"/>
                  <a:pt x="65" y="12"/>
                </a:cubicBezTo>
                <a:cubicBezTo>
                  <a:pt x="64" y="12"/>
                  <a:pt x="66" y="10"/>
                  <a:pt x="65" y="9"/>
                </a:cubicBezTo>
                <a:cubicBezTo>
                  <a:pt x="64" y="9"/>
                  <a:pt x="63" y="11"/>
                  <a:pt x="63" y="11"/>
                </a:cubicBezTo>
                <a:cubicBezTo>
                  <a:pt x="63" y="10"/>
                  <a:pt x="62" y="10"/>
                  <a:pt x="62" y="12"/>
                </a:cubicBezTo>
                <a:cubicBezTo>
                  <a:pt x="61" y="10"/>
                  <a:pt x="58" y="13"/>
                  <a:pt x="57" y="15"/>
                </a:cubicBezTo>
                <a:cubicBezTo>
                  <a:pt x="57" y="15"/>
                  <a:pt x="60" y="14"/>
                  <a:pt x="60" y="14"/>
                </a:cubicBezTo>
                <a:cubicBezTo>
                  <a:pt x="61" y="16"/>
                  <a:pt x="58" y="18"/>
                  <a:pt x="61" y="17"/>
                </a:cubicBezTo>
                <a:cubicBezTo>
                  <a:pt x="61" y="20"/>
                  <a:pt x="59" y="24"/>
                  <a:pt x="62" y="26"/>
                </a:cubicBezTo>
                <a:close/>
                <a:moveTo>
                  <a:pt x="107" y="32"/>
                </a:move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lose/>
                <a:moveTo>
                  <a:pt x="72" y="11"/>
                </a:moveTo>
                <a:cubicBezTo>
                  <a:pt x="73" y="12"/>
                  <a:pt x="74" y="12"/>
                  <a:pt x="75" y="13"/>
                </a:cubicBezTo>
                <a:cubicBezTo>
                  <a:pt x="75" y="12"/>
                  <a:pt x="72" y="10"/>
                  <a:pt x="71" y="10"/>
                </a:cubicBezTo>
                <a:cubicBezTo>
                  <a:pt x="71" y="10"/>
                  <a:pt x="71" y="10"/>
                  <a:pt x="71" y="10"/>
                </a:cubicBezTo>
                <a:cubicBezTo>
                  <a:pt x="72" y="10"/>
                  <a:pt x="72" y="11"/>
                  <a:pt x="72" y="11"/>
                </a:cubicBezTo>
                <a:close/>
                <a:moveTo>
                  <a:pt x="56" y="36"/>
                </a:moveTo>
                <a:cubicBezTo>
                  <a:pt x="56" y="36"/>
                  <a:pt x="57" y="37"/>
                  <a:pt x="59" y="37"/>
                </a:cubicBezTo>
                <a:cubicBezTo>
                  <a:pt x="60" y="37"/>
                  <a:pt x="57" y="32"/>
                  <a:pt x="56" y="32"/>
                </a:cubicBezTo>
                <a:cubicBezTo>
                  <a:pt x="57" y="33"/>
                  <a:pt x="55" y="36"/>
                  <a:pt x="56" y="36"/>
                </a:cubicBezTo>
                <a:close/>
                <a:moveTo>
                  <a:pt x="48" y="11"/>
                </a:moveTo>
                <a:cubicBezTo>
                  <a:pt x="49" y="10"/>
                  <a:pt x="47" y="10"/>
                  <a:pt x="47" y="10"/>
                </a:cubicBezTo>
                <a:cubicBezTo>
                  <a:pt x="42" y="10"/>
                  <a:pt x="46" y="10"/>
                  <a:pt x="45" y="11"/>
                </a:cubicBezTo>
                <a:cubicBezTo>
                  <a:pt x="45" y="11"/>
                  <a:pt x="47" y="11"/>
                  <a:pt x="48" y="11"/>
                </a:cubicBezTo>
                <a:close/>
                <a:moveTo>
                  <a:pt x="52" y="11"/>
                </a:moveTo>
                <a:cubicBezTo>
                  <a:pt x="52" y="11"/>
                  <a:pt x="52" y="11"/>
                  <a:pt x="52" y="11"/>
                </a:cubicBezTo>
                <a:cubicBezTo>
                  <a:pt x="51" y="11"/>
                  <a:pt x="51" y="11"/>
                  <a:pt x="50" y="11"/>
                </a:cubicBezTo>
                <a:cubicBezTo>
                  <a:pt x="51" y="10"/>
                  <a:pt x="52" y="9"/>
                  <a:pt x="53" y="9"/>
                </a:cubicBezTo>
                <a:cubicBezTo>
                  <a:pt x="51" y="9"/>
                  <a:pt x="50" y="9"/>
                  <a:pt x="49" y="10"/>
                </a:cubicBezTo>
                <a:cubicBezTo>
                  <a:pt x="50" y="10"/>
                  <a:pt x="51" y="10"/>
                  <a:pt x="51" y="9"/>
                </a:cubicBezTo>
                <a:cubicBezTo>
                  <a:pt x="51" y="10"/>
                  <a:pt x="47" y="11"/>
                  <a:pt x="47" y="12"/>
                </a:cubicBezTo>
                <a:cubicBezTo>
                  <a:pt x="48" y="12"/>
                  <a:pt x="51" y="12"/>
                  <a:pt x="52" y="11"/>
                </a:cubicBezTo>
                <a:close/>
                <a:moveTo>
                  <a:pt x="51" y="9"/>
                </a:moveTo>
                <a:cubicBezTo>
                  <a:pt x="51" y="9"/>
                  <a:pt x="51" y="9"/>
                  <a:pt x="51" y="9"/>
                </a:cubicBezTo>
                <a:cubicBezTo>
                  <a:pt x="51" y="9"/>
                  <a:pt x="51" y="9"/>
                  <a:pt x="51" y="9"/>
                </a:cubicBezTo>
                <a:cubicBezTo>
                  <a:pt x="51" y="9"/>
                  <a:pt x="51" y="9"/>
                  <a:pt x="51" y="9"/>
                </a:cubicBezTo>
                <a:cubicBezTo>
                  <a:pt x="51" y="9"/>
                  <a:pt x="51" y="9"/>
                  <a:pt x="51" y="10"/>
                </a:cubicBezTo>
                <a:cubicBezTo>
                  <a:pt x="51" y="10"/>
                  <a:pt x="51" y="10"/>
                  <a:pt x="51" y="9"/>
                </a:cubicBezTo>
                <a:close/>
                <a:moveTo>
                  <a:pt x="48" y="13"/>
                </a:moveTo>
                <a:cubicBezTo>
                  <a:pt x="45" y="11"/>
                  <a:pt x="47" y="14"/>
                  <a:pt x="44" y="14"/>
                </a:cubicBezTo>
                <a:cubicBezTo>
                  <a:pt x="45" y="14"/>
                  <a:pt x="46" y="15"/>
                  <a:pt x="46" y="15"/>
                </a:cubicBezTo>
                <a:cubicBezTo>
                  <a:pt x="47" y="15"/>
                  <a:pt x="48" y="13"/>
                  <a:pt x="48" y="13"/>
                </a:cubicBezTo>
                <a:close/>
                <a:moveTo>
                  <a:pt x="54" y="9"/>
                </a:moveTo>
                <a:cubicBezTo>
                  <a:pt x="54" y="9"/>
                  <a:pt x="53" y="9"/>
                  <a:pt x="53" y="9"/>
                </a:cubicBezTo>
                <a:cubicBezTo>
                  <a:pt x="53" y="9"/>
                  <a:pt x="53" y="10"/>
                  <a:pt x="54" y="9"/>
                </a:cubicBezTo>
                <a:close/>
                <a:moveTo>
                  <a:pt x="40" y="5"/>
                </a:moveTo>
                <a:cubicBezTo>
                  <a:pt x="38" y="6"/>
                  <a:pt x="37" y="6"/>
                  <a:pt x="36" y="6"/>
                </a:cubicBezTo>
                <a:cubicBezTo>
                  <a:pt x="35" y="7"/>
                  <a:pt x="34" y="7"/>
                  <a:pt x="34" y="7"/>
                </a:cubicBezTo>
                <a:cubicBezTo>
                  <a:pt x="33" y="7"/>
                  <a:pt x="33" y="8"/>
                  <a:pt x="33" y="8"/>
                </a:cubicBezTo>
                <a:cubicBezTo>
                  <a:pt x="33" y="9"/>
                  <a:pt x="34" y="9"/>
                  <a:pt x="34" y="9"/>
                </a:cubicBezTo>
                <a:cubicBezTo>
                  <a:pt x="37" y="6"/>
                  <a:pt x="37" y="8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5" y="9"/>
                  <a:pt x="36" y="8"/>
                  <a:pt x="37" y="9"/>
                </a:cubicBezTo>
                <a:cubicBezTo>
                  <a:pt x="36" y="10"/>
                  <a:pt x="32" y="13"/>
                  <a:pt x="33" y="14"/>
                </a:cubicBezTo>
                <a:cubicBezTo>
                  <a:pt x="33" y="15"/>
                  <a:pt x="29" y="15"/>
                  <a:pt x="32" y="15"/>
                </a:cubicBezTo>
                <a:cubicBezTo>
                  <a:pt x="31" y="16"/>
                  <a:pt x="26" y="21"/>
                  <a:pt x="27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3" y="26"/>
                  <a:pt x="10" y="39"/>
                  <a:pt x="17" y="43"/>
                </a:cubicBezTo>
                <a:cubicBezTo>
                  <a:pt x="18" y="44"/>
                  <a:pt x="16" y="35"/>
                  <a:pt x="19" y="35"/>
                </a:cubicBezTo>
                <a:cubicBezTo>
                  <a:pt x="19" y="40"/>
                  <a:pt x="17" y="44"/>
                  <a:pt x="17" y="49"/>
                </a:cubicBezTo>
                <a:cubicBezTo>
                  <a:pt x="17" y="55"/>
                  <a:pt x="19" y="53"/>
                  <a:pt x="21" y="55"/>
                </a:cubicBezTo>
                <a:cubicBezTo>
                  <a:pt x="23" y="56"/>
                  <a:pt x="31" y="67"/>
                  <a:pt x="31" y="69"/>
                </a:cubicBezTo>
                <a:cubicBezTo>
                  <a:pt x="32" y="73"/>
                  <a:pt x="27" y="71"/>
                  <a:pt x="28" y="74"/>
                </a:cubicBezTo>
                <a:cubicBezTo>
                  <a:pt x="29" y="80"/>
                  <a:pt x="30" y="85"/>
                  <a:pt x="36" y="90"/>
                </a:cubicBezTo>
                <a:cubicBezTo>
                  <a:pt x="38" y="92"/>
                  <a:pt x="36" y="99"/>
                  <a:pt x="37" y="100"/>
                </a:cubicBezTo>
                <a:cubicBezTo>
                  <a:pt x="37" y="100"/>
                  <a:pt x="36" y="100"/>
                  <a:pt x="36" y="100"/>
                </a:cubicBezTo>
                <a:cubicBezTo>
                  <a:pt x="37" y="101"/>
                  <a:pt x="37" y="101"/>
                  <a:pt x="38" y="102"/>
                </a:cubicBezTo>
                <a:cubicBezTo>
                  <a:pt x="37" y="102"/>
                  <a:pt x="36" y="102"/>
                  <a:pt x="36" y="102"/>
                </a:cubicBezTo>
                <a:cubicBezTo>
                  <a:pt x="38" y="104"/>
                  <a:pt x="40" y="105"/>
                  <a:pt x="43" y="104"/>
                </a:cubicBezTo>
                <a:cubicBezTo>
                  <a:pt x="43" y="104"/>
                  <a:pt x="42" y="104"/>
                  <a:pt x="41" y="103"/>
                </a:cubicBezTo>
                <a:cubicBezTo>
                  <a:pt x="43" y="103"/>
                  <a:pt x="45" y="103"/>
                  <a:pt x="45" y="102"/>
                </a:cubicBezTo>
                <a:cubicBezTo>
                  <a:pt x="45" y="102"/>
                  <a:pt x="49" y="103"/>
                  <a:pt x="48" y="102"/>
                </a:cubicBezTo>
                <a:cubicBezTo>
                  <a:pt x="48" y="101"/>
                  <a:pt x="47" y="101"/>
                  <a:pt x="47" y="101"/>
                </a:cubicBezTo>
                <a:cubicBezTo>
                  <a:pt x="46" y="101"/>
                  <a:pt x="46" y="100"/>
                  <a:pt x="46" y="100"/>
                </a:cubicBezTo>
                <a:cubicBezTo>
                  <a:pt x="46" y="100"/>
                  <a:pt x="46" y="101"/>
                  <a:pt x="47" y="101"/>
                </a:cubicBezTo>
                <a:cubicBezTo>
                  <a:pt x="50" y="101"/>
                  <a:pt x="59" y="97"/>
                  <a:pt x="57" y="97"/>
                </a:cubicBezTo>
                <a:cubicBezTo>
                  <a:pt x="62" y="96"/>
                  <a:pt x="67" y="94"/>
                  <a:pt x="69" y="87"/>
                </a:cubicBezTo>
                <a:cubicBezTo>
                  <a:pt x="71" y="82"/>
                  <a:pt x="62" y="82"/>
                  <a:pt x="61" y="82"/>
                </a:cubicBezTo>
                <a:cubicBezTo>
                  <a:pt x="61" y="82"/>
                  <a:pt x="52" y="79"/>
                  <a:pt x="53" y="79"/>
                </a:cubicBezTo>
                <a:cubicBezTo>
                  <a:pt x="52" y="77"/>
                  <a:pt x="58" y="79"/>
                  <a:pt x="56" y="76"/>
                </a:cubicBezTo>
                <a:cubicBezTo>
                  <a:pt x="53" y="73"/>
                  <a:pt x="50" y="73"/>
                  <a:pt x="48" y="70"/>
                </a:cubicBezTo>
                <a:cubicBezTo>
                  <a:pt x="45" y="67"/>
                  <a:pt x="39" y="68"/>
                  <a:pt x="39" y="67"/>
                </a:cubicBezTo>
                <a:cubicBezTo>
                  <a:pt x="35" y="63"/>
                  <a:pt x="34" y="68"/>
                  <a:pt x="30" y="64"/>
                </a:cubicBezTo>
                <a:cubicBezTo>
                  <a:pt x="29" y="64"/>
                  <a:pt x="30" y="59"/>
                  <a:pt x="29" y="59"/>
                </a:cubicBezTo>
                <a:cubicBezTo>
                  <a:pt x="28" y="60"/>
                  <a:pt x="27" y="60"/>
                  <a:pt x="26" y="60"/>
                </a:cubicBezTo>
                <a:cubicBezTo>
                  <a:pt x="26" y="59"/>
                  <a:pt x="29" y="52"/>
                  <a:pt x="29" y="52"/>
                </a:cubicBezTo>
                <a:cubicBezTo>
                  <a:pt x="26" y="50"/>
                  <a:pt x="24" y="54"/>
                  <a:pt x="23" y="52"/>
                </a:cubicBezTo>
                <a:cubicBezTo>
                  <a:pt x="18" y="43"/>
                  <a:pt x="29" y="45"/>
                  <a:pt x="32" y="44"/>
                </a:cubicBezTo>
                <a:cubicBezTo>
                  <a:pt x="34" y="44"/>
                  <a:pt x="33" y="52"/>
                  <a:pt x="35" y="52"/>
                </a:cubicBezTo>
                <a:cubicBezTo>
                  <a:pt x="37" y="51"/>
                  <a:pt x="39" y="42"/>
                  <a:pt x="41" y="40"/>
                </a:cubicBezTo>
                <a:cubicBezTo>
                  <a:pt x="43" y="42"/>
                  <a:pt x="52" y="34"/>
                  <a:pt x="50" y="40"/>
                </a:cubicBezTo>
                <a:cubicBezTo>
                  <a:pt x="51" y="41"/>
                  <a:pt x="54" y="38"/>
                  <a:pt x="53" y="37"/>
                </a:cubicBezTo>
                <a:cubicBezTo>
                  <a:pt x="53" y="36"/>
                  <a:pt x="53" y="35"/>
                  <a:pt x="52" y="34"/>
                </a:cubicBezTo>
                <a:cubicBezTo>
                  <a:pt x="51" y="34"/>
                  <a:pt x="50" y="34"/>
                  <a:pt x="48" y="34"/>
                </a:cubicBezTo>
                <a:cubicBezTo>
                  <a:pt x="52" y="30"/>
                  <a:pt x="58" y="36"/>
                  <a:pt x="56" y="29"/>
                </a:cubicBezTo>
                <a:cubicBezTo>
                  <a:pt x="56" y="27"/>
                  <a:pt x="52" y="23"/>
                  <a:pt x="51" y="23"/>
                </a:cubicBezTo>
                <a:cubicBezTo>
                  <a:pt x="51" y="23"/>
                  <a:pt x="50" y="24"/>
                  <a:pt x="50" y="24"/>
                </a:cubicBezTo>
                <a:cubicBezTo>
                  <a:pt x="50" y="23"/>
                  <a:pt x="51" y="22"/>
                  <a:pt x="50" y="22"/>
                </a:cubicBezTo>
                <a:cubicBezTo>
                  <a:pt x="48" y="23"/>
                  <a:pt x="46" y="29"/>
                  <a:pt x="44" y="29"/>
                </a:cubicBezTo>
                <a:cubicBezTo>
                  <a:pt x="45" y="29"/>
                  <a:pt x="42" y="24"/>
                  <a:pt x="42" y="23"/>
                </a:cubicBezTo>
                <a:cubicBezTo>
                  <a:pt x="40" y="21"/>
                  <a:pt x="44" y="21"/>
                  <a:pt x="45" y="20"/>
                </a:cubicBezTo>
                <a:cubicBezTo>
                  <a:pt x="46" y="20"/>
                  <a:pt x="48" y="18"/>
                  <a:pt x="49" y="17"/>
                </a:cubicBezTo>
                <a:cubicBezTo>
                  <a:pt x="49" y="17"/>
                  <a:pt x="49" y="17"/>
                  <a:pt x="48" y="17"/>
                </a:cubicBezTo>
                <a:cubicBezTo>
                  <a:pt x="49" y="16"/>
                  <a:pt x="49" y="16"/>
                  <a:pt x="49" y="15"/>
                </a:cubicBezTo>
                <a:cubicBezTo>
                  <a:pt x="48" y="16"/>
                  <a:pt x="43" y="18"/>
                  <a:pt x="45" y="14"/>
                </a:cubicBezTo>
                <a:cubicBezTo>
                  <a:pt x="41" y="15"/>
                  <a:pt x="42" y="14"/>
                  <a:pt x="43" y="12"/>
                </a:cubicBezTo>
                <a:cubicBezTo>
                  <a:pt x="43" y="11"/>
                  <a:pt x="42" y="12"/>
                  <a:pt x="41" y="12"/>
                </a:cubicBezTo>
                <a:cubicBezTo>
                  <a:pt x="45" y="10"/>
                  <a:pt x="45" y="11"/>
                  <a:pt x="42" y="10"/>
                </a:cubicBezTo>
                <a:cubicBezTo>
                  <a:pt x="43" y="10"/>
                  <a:pt x="44" y="10"/>
                  <a:pt x="45" y="9"/>
                </a:cubicBezTo>
                <a:cubicBezTo>
                  <a:pt x="44" y="10"/>
                  <a:pt x="45" y="8"/>
                  <a:pt x="43" y="8"/>
                </a:cubicBezTo>
                <a:cubicBezTo>
                  <a:pt x="44" y="7"/>
                  <a:pt x="46" y="6"/>
                  <a:pt x="47" y="6"/>
                </a:cubicBezTo>
                <a:cubicBezTo>
                  <a:pt x="46" y="6"/>
                  <a:pt x="45" y="5"/>
                  <a:pt x="45" y="5"/>
                </a:cubicBezTo>
                <a:cubicBezTo>
                  <a:pt x="45" y="5"/>
                  <a:pt x="39" y="7"/>
                  <a:pt x="42" y="5"/>
                </a:cubicBezTo>
                <a:cubicBezTo>
                  <a:pt x="41" y="5"/>
                  <a:pt x="39" y="7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lose/>
                <a:moveTo>
                  <a:pt x="50" y="13"/>
                </a:moveTo>
                <a:cubicBezTo>
                  <a:pt x="49" y="13"/>
                  <a:pt x="48" y="14"/>
                  <a:pt x="48" y="15"/>
                </a:cubicBezTo>
                <a:cubicBezTo>
                  <a:pt x="50" y="15"/>
                  <a:pt x="52" y="13"/>
                  <a:pt x="50" y="13"/>
                </a:cubicBezTo>
                <a:close/>
                <a:moveTo>
                  <a:pt x="111" y="52"/>
                </a:moveTo>
                <a:cubicBezTo>
                  <a:pt x="111" y="52"/>
                  <a:pt x="111" y="52"/>
                  <a:pt x="111" y="53"/>
                </a:cubicBezTo>
                <a:cubicBezTo>
                  <a:pt x="111" y="50"/>
                  <a:pt x="111" y="47"/>
                  <a:pt x="111" y="45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1" y="45"/>
                  <a:pt x="111" y="45"/>
                  <a:pt x="110" y="44"/>
                </a:cubicBezTo>
                <a:cubicBezTo>
                  <a:pt x="110" y="45"/>
                  <a:pt x="111" y="49"/>
                  <a:pt x="111" y="52"/>
                </a:cubicBezTo>
                <a:close/>
                <a:moveTo>
                  <a:pt x="48" y="20"/>
                </a:moveTo>
                <a:cubicBezTo>
                  <a:pt x="46" y="19"/>
                  <a:pt x="46" y="21"/>
                  <a:pt x="46" y="21"/>
                </a:cubicBezTo>
                <a:cubicBezTo>
                  <a:pt x="47" y="21"/>
                  <a:pt x="48" y="22"/>
                  <a:pt x="49" y="20"/>
                </a:cubicBezTo>
                <a:cubicBezTo>
                  <a:pt x="46" y="20"/>
                  <a:pt x="49" y="20"/>
                  <a:pt x="48" y="20"/>
                </a:cubicBezTo>
                <a:close/>
                <a:moveTo>
                  <a:pt x="56" y="22"/>
                </a:moveTo>
                <a:cubicBezTo>
                  <a:pt x="59" y="23"/>
                  <a:pt x="54" y="16"/>
                  <a:pt x="54" y="16"/>
                </a:cubicBezTo>
                <a:cubicBezTo>
                  <a:pt x="55" y="13"/>
                  <a:pt x="50" y="16"/>
                  <a:pt x="50" y="16"/>
                </a:cubicBezTo>
                <a:cubicBezTo>
                  <a:pt x="54" y="16"/>
                  <a:pt x="51" y="18"/>
                  <a:pt x="50" y="19"/>
                </a:cubicBezTo>
                <a:cubicBezTo>
                  <a:pt x="50" y="19"/>
                  <a:pt x="54" y="24"/>
                  <a:pt x="55" y="23"/>
                </a:cubicBezTo>
                <a:cubicBezTo>
                  <a:pt x="55" y="22"/>
                  <a:pt x="55" y="21"/>
                  <a:pt x="55" y="20"/>
                </a:cubicBezTo>
                <a:cubicBezTo>
                  <a:pt x="56" y="20"/>
                  <a:pt x="56" y="22"/>
                  <a:pt x="56" y="22"/>
                </a:cubicBezTo>
                <a:close/>
                <a:moveTo>
                  <a:pt x="53" y="20"/>
                </a:moveTo>
                <a:cubicBezTo>
                  <a:pt x="53" y="20"/>
                  <a:pt x="53" y="20"/>
                  <a:pt x="53" y="20"/>
                </a:cubicBezTo>
                <a:cubicBezTo>
                  <a:pt x="52" y="19"/>
                  <a:pt x="51" y="20"/>
                  <a:pt x="53" y="17"/>
                </a:cubicBezTo>
                <a:cubicBezTo>
                  <a:pt x="53" y="17"/>
                  <a:pt x="53" y="19"/>
                  <a:pt x="53" y="20"/>
                </a:cubicBezTo>
                <a:cubicBezTo>
                  <a:pt x="53" y="20"/>
                  <a:pt x="53" y="20"/>
                  <a:pt x="53" y="20"/>
                </a:cubicBezTo>
                <a:close/>
                <a:moveTo>
                  <a:pt x="70" y="1"/>
                </a:moveTo>
                <a:cubicBezTo>
                  <a:pt x="70" y="1"/>
                  <a:pt x="70" y="1"/>
                  <a:pt x="71" y="1"/>
                </a:cubicBezTo>
                <a:cubicBezTo>
                  <a:pt x="70" y="1"/>
                  <a:pt x="70" y="1"/>
                  <a:pt x="70" y="1"/>
                </a:cubicBezTo>
                <a:close/>
                <a:moveTo>
                  <a:pt x="99" y="88"/>
                </a:moveTo>
                <a:cubicBezTo>
                  <a:pt x="99" y="88"/>
                  <a:pt x="99" y="88"/>
                  <a:pt x="99" y="88"/>
                </a:cubicBezTo>
                <a:close/>
                <a:moveTo>
                  <a:pt x="111" y="60"/>
                </a:moveTo>
                <a:cubicBezTo>
                  <a:pt x="111" y="59"/>
                  <a:pt x="111" y="59"/>
                  <a:pt x="111" y="58"/>
                </a:cubicBezTo>
                <a:cubicBezTo>
                  <a:pt x="111" y="57"/>
                  <a:pt x="111" y="55"/>
                  <a:pt x="111" y="54"/>
                </a:cubicBezTo>
                <a:cubicBezTo>
                  <a:pt x="111" y="53"/>
                  <a:pt x="111" y="53"/>
                  <a:pt x="111" y="52"/>
                </a:cubicBezTo>
                <a:cubicBezTo>
                  <a:pt x="110" y="46"/>
                  <a:pt x="105" y="39"/>
                  <a:pt x="106" y="36"/>
                </a:cubicBezTo>
                <a:cubicBezTo>
                  <a:pt x="107" y="36"/>
                  <a:pt x="110" y="42"/>
                  <a:pt x="110" y="44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10" y="43"/>
                  <a:pt x="110" y="43"/>
                  <a:pt x="110" y="42"/>
                </a:cubicBezTo>
                <a:cubicBezTo>
                  <a:pt x="109" y="39"/>
                  <a:pt x="108" y="36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5" y="30"/>
                  <a:pt x="103" y="26"/>
                  <a:pt x="101" y="22"/>
                </a:cubicBezTo>
                <a:cubicBezTo>
                  <a:pt x="99" y="19"/>
                  <a:pt x="96" y="16"/>
                  <a:pt x="93" y="14"/>
                </a:cubicBezTo>
                <a:cubicBezTo>
                  <a:pt x="92" y="13"/>
                  <a:pt x="92" y="12"/>
                  <a:pt x="91" y="11"/>
                </a:cubicBezTo>
                <a:cubicBezTo>
                  <a:pt x="91" y="11"/>
                  <a:pt x="91" y="11"/>
                  <a:pt x="91" y="11"/>
                </a:cubicBezTo>
                <a:cubicBezTo>
                  <a:pt x="91" y="11"/>
                  <a:pt x="90" y="11"/>
                  <a:pt x="90" y="11"/>
                </a:cubicBezTo>
                <a:cubicBezTo>
                  <a:pt x="90" y="11"/>
                  <a:pt x="90" y="10"/>
                  <a:pt x="89" y="10"/>
                </a:cubicBezTo>
                <a:cubicBezTo>
                  <a:pt x="89" y="10"/>
                  <a:pt x="88" y="9"/>
                  <a:pt x="87" y="9"/>
                </a:cubicBezTo>
                <a:cubicBezTo>
                  <a:pt x="87" y="9"/>
                  <a:pt x="87" y="9"/>
                  <a:pt x="87" y="8"/>
                </a:cubicBezTo>
                <a:cubicBezTo>
                  <a:pt x="87" y="8"/>
                  <a:pt x="87" y="8"/>
                  <a:pt x="87" y="8"/>
                </a:cubicBezTo>
                <a:cubicBezTo>
                  <a:pt x="85" y="7"/>
                  <a:pt x="83" y="6"/>
                  <a:pt x="80" y="5"/>
                </a:cubicBezTo>
                <a:cubicBezTo>
                  <a:pt x="81" y="5"/>
                  <a:pt x="81" y="5"/>
                  <a:pt x="81" y="5"/>
                </a:cubicBezTo>
                <a:cubicBezTo>
                  <a:pt x="78" y="4"/>
                  <a:pt x="75" y="3"/>
                  <a:pt x="72" y="2"/>
                </a:cubicBezTo>
                <a:cubicBezTo>
                  <a:pt x="74" y="2"/>
                  <a:pt x="75" y="3"/>
                  <a:pt x="77" y="4"/>
                </a:cubicBezTo>
                <a:cubicBezTo>
                  <a:pt x="71" y="1"/>
                  <a:pt x="65" y="0"/>
                  <a:pt x="58" y="0"/>
                </a:cubicBezTo>
                <a:cubicBezTo>
                  <a:pt x="59" y="0"/>
                  <a:pt x="60" y="0"/>
                  <a:pt x="5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5" y="0"/>
                  <a:pt x="53" y="0"/>
                  <a:pt x="52" y="0"/>
                </a:cubicBezTo>
                <a:cubicBezTo>
                  <a:pt x="52" y="0"/>
                  <a:pt x="49" y="0"/>
                  <a:pt x="48" y="1"/>
                </a:cubicBezTo>
                <a:cubicBezTo>
                  <a:pt x="48" y="1"/>
                  <a:pt x="44" y="1"/>
                  <a:pt x="45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44" y="1"/>
                  <a:pt x="46" y="1"/>
                  <a:pt x="47" y="1"/>
                </a:cubicBezTo>
                <a:cubicBezTo>
                  <a:pt x="47" y="1"/>
                  <a:pt x="48" y="1"/>
                  <a:pt x="48" y="1"/>
                </a:cubicBezTo>
                <a:cubicBezTo>
                  <a:pt x="48" y="1"/>
                  <a:pt x="48" y="1"/>
                  <a:pt x="47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52" y="0"/>
                  <a:pt x="52" y="0"/>
                </a:cubicBezTo>
                <a:cubicBezTo>
                  <a:pt x="52" y="0"/>
                  <a:pt x="52" y="0"/>
                  <a:pt x="51" y="0"/>
                </a:cubicBezTo>
                <a:cubicBezTo>
                  <a:pt x="31" y="1"/>
                  <a:pt x="17" y="13"/>
                  <a:pt x="10" y="28"/>
                </a:cubicBezTo>
                <a:cubicBezTo>
                  <a:pt x="15" y="18"/>
                  <a:pt x="24" y="11"/>
                  <a:pt x="33" y="7"/>
                </a:cubicBezTo>
                <a:cubicBezTo>
                  <a:pt x="33" y="7"/>
                  <a:pt x="34" y="7"/>
                  <a:pt x="34" y="7"/>
                </a:cubicBezTo>
                <a:cubicBezTo>
                  <a:pt x="34" y="6"/>
                  <a:pt x="35" y="6"/>
                  <a:pt x="36" y="6"/>
                </a:cubicBezTo>
                <a:cubicBezTo>
                  <a:pt x="37" y="6"/>
                  <a:pt x="39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ubicBezTo>
                  <a:pt x="45" y="4"/>
                  <a:pt x="51" y="4"/>
                  <a:pt x="57" y="5"/>
                </a:cubicBezTo>
                <a:cubicBezTo>
                  <a:pt x="47" y="3"/>
                  <a:pt x="36" y="4"/>
                  <a:pt x="27" y="10"/>
                </a:cubicBezTo>
                <a:cubicBezTo>
                  <a:pt x="25" y="11"/>
                  <a:pt x="24" y="12"/>
                  <a:pt x="22" y="13"/>
                </a:cubicBezTo>
                <a:cubicBezTo>
                  <a:pt x="24" y="12"/>
                  <a:pt x="25" y="11"/>
                  <a:pt x="27" y="10"/>
                </a:cubicBezTo>
                <a:cubicBezTo>
                  <a:pt x="33" y="6"/>
                  <a:pt x="39" y="3"/>
                  <a:pt x="46" y="2"/>
                </a:cubicBezTo>
                <a:cubicBezTo>
                  <a:pt x="46" y="2"/>
                  <a:pt x="46" y="2"/>
                  <a:pt x="45" y="2"/>
                </a:cubicBezTo>
                <a:cubicBezTo>
                  <a:pt x="46" y="2"/>
                  <a:pt x="47" y="2"/>
                  <a:pt x="48" y="2"/>
                </a:cubicBezTo>
                <a:cubicBezTo>
                  <a:pt x="46" y="2"/>
                  <a:pt x="44" y="2"/>
                  <a:pt x="42" y="3"/>
                </a:cubicBezTo>
                <a:cubicBezTo>
                  <a:pt x="45" y="5"/>
                  <a:pt x="50" y="1"/>
                  <a:pt x="53" y="1"/>
                </a:cubicBezTo>
                <a:cubicBezTo>
                  <a:pt x="56" y="0"/>
                  <a:pt x="61" y="2"/>
                  <a:pt x="61" y="2"/>
                </a:cubicBezTo>
                <a:cubicBezTo>
                  <a:pt x="61" y="2"/>
                  <a:pt x="61" y="1"/>
                  <a:pt x="61" y="1"/>
                </a:cubicBezTo>
                <a:cubicBezTo>
                  <a:pt x="63" y="0"/>
                  <a:pt x="68" y="2"/>
                  <a:pt x="71" y="3"/>
                </a:cubicBezTo>
                <a:cubicBezTo>
                  <a:pt x="67" y="4"/>
                  <a:pt x="68" y="2"/>
                  <a:pt x="66" y="4"/>
                </a:cubicBezTo>
                <a:cubicBezTo>
                  <a:pt x="69" y="4"/>
                  <a:pt x="74" y="4"/>
                  <a:pt x="77" y="5"/>
                </a:cubicBezTo>
                <a:cubicBezTo>
                  <a:pt x="74" y="6"/>
                  <a:pt x="77" y="5"/>
                  <a:pt x="75" y="6"/>
                </a:cubicBezTo>
                <a:cubicBezTo>
                  <a:pt x="77" y="6"/>
                  <a:pt x="77" y="6"/>
                  <a:pt x="76" y="6"/>
                </a:cubicBezTo>
                <a:cubicBezTo>
                  <a:pt x="78" y="7"/>
                  <a:pt x="79" y="6"/>
                  <a:pt x="81" y="7"/>
                </a:cubicBezTo>
                <a:cubicBezTo>
                  <a:pt x="80" y="7"/>
                  <a:pt x="78" y="7"/>
                  <a:pt x="77" y="7"/>
                </a:cubicBezTo>
                <a:cubicBezTo>
                  <a:pt x="79" y="7"/>
                  <a:pt x="87" y="13"/>
                  <a:pt x="81" y="11"/>
                </a:cubicBezTo>
                <a:cubicBezTo>
                  <a:pt x="81" y="11"/>
                  <a:pt x="82" y="12"/>
                  <a:pt x="83" y="12"/>
                </a:cubicBezTo>
                <a:cubicBezTo>
                  <a:pt x="83" y="12"/>
                  <a:pt x="84" y="13"/>
                  <a:pt x="84" y="13"/>
                </a:cubicBezTo>
                <a:cubicBezTo>
                  <a:pt x="85" y="14"/>
                  <a:pt x="86" y="14"/>
                  <a:pt x="86" y="14"/>
                </a:cubicBezTo>
                <a:cubicBezTo>
                  <a:pt x="84" y="14"/>
                  <a:pt x="85" y="14"/>
                  <a:pt x="87" y="15"/>
                </a:cubicBezTo>
                <a:cubicBezTo>
                  <a:pt x="86" y="15"/>
                  <a:pt x="85" y="15"/>
                  <a:pt x="84" y="15"/>
                </a:cubicBezTo>
                <a:cubicBezTo>
                  <a:pt x="84" y="15"/>
                  <a:pt x="84" y="14"/>
                  <a:pt x="83" y="14"/>
                </a:cubicBezTo>
                <a:cubicBezTo>
                  <a:pt x="85" y="14"/>
                  <a:pt x="82" y="13"/>
                  <a:pt x="85" y="14"/>
                </a:cubicBezTo>
                <a:cubicBezTo>
                  <a:pt x="84" y="13"/>
                  <a:pt x="84" y="13"/>
                  <a:pt x="84" y="13"/>
                </a:cubicBezTo>
                <a:cubicBezTo>
                  <a:pt x="84" y="13"/>
                  <a:pt x="83" y="13"/>
                  <a:pt x="83" y="12"/>
                </a:cubicBezTo>
                <a:cubicBezTo>
                  <a:pt x="81" y="12"/>
                  <a:pt x="79" y="13"/>
                  <a:pt x="79" y="13"/>
                </a:cubicBezTo>
                <a:cubicBezTo>
                  <a:pt x="78" y="15"/>
                  <a:pt x="84" y="23"/>
                  <a:pt x="85" y="25"/>
                </a:cubicBezTo>
                <a:cubicBezTo>
                  <a:pt x="86" y="24"/>
                  <a:pt x="86" y="23"/>
                  <a:pt x="86" y="23"/>
                </a:cubicBezTo>
                <a:cubicBezTo>
                  <a:pt x="88" y="23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3" y="16"/>
                  <a:pt x="83" y="17"/>
                </a:cubicBezTo>
                <a:cubicBezTo>
                  <a:pt x="84" y="16"/>
                  <a:pt x="86" y="20"/>
                  <a:pt x="87" y="20"/>
                </a:cubicBezTo>
                <a:cubicBezTo>
                  <a:pt x="88" y="19"/>
                  <a:pt x="88" y="19"/>
                  <a:pt x="87" y="18"/>
                </a:cubicBezTo>
                <a:cubicBezTo>
                  <a:pt x="88" y="18"/>
                  <a:pt x="88" y="18"/>
                  <a:pt x="88" y="17"/>
                </a:cubicBezTo>
                <a:cubicBezTo>
                  <a:pt x="90" y="18"/>
                  <a:pt x="90" y="24"/>
                  <a:pt x="91" y="26"/>
                </a:cubicBezTo>
                <a:cubicBezTo>
                  <a:pt x="90" y="26"/>
                  <a:pt x="88" y="25"/>
                  <a:pt x="86" y="24"/>
                </a:cubicBezTo>
                <a:cubicBezTo>
                  <a:pt x="87" y="26"/>
                  <a:pt x="89" y="33"/>
                  <a:pt x="86" y="34"/>
                </a:cubicBezTo>
                <a:cubicBezTo>
                  <a:pt x="89" y="37"/>
                  <a:pt x="85" y="41"/>
                  <a:pt x="88" y="43"/>
                </a:cubicBezTo>
                <a:cubicBezTo>
                  <a:pt x="92" y="46"/>
                  <a:pt x="91" y="38"/>
                  <a:pt x="91" y="38"/>
                </a:cubicBezTo>
                <a:cubicBezTo>
                  <a:pt x="91" y="38"/>
                  <a:pt x="92" y="38"/>
                  <a:pt x="92" y="38"/>
                </a:cubicBezTo>
                <a:cubicBezTo>
                  <a:pt x="92" y="37"/>
                  <a:pt x="92" y="37"/>
                  <a:pt x="92" y="36"/>
                </a:cubicBezTo>
                <a:cubicBezTo>
                  <a:pt x="95" y="37"/>
                  <a:pt x="95" y="35"/>
                  <a:pt x="99" y="38"/>
                </a:cubicBezTo>
                <a:cubicBezTo>
                  <a:pt x="101" y="36"/>
                  <a:pt x="94" y="32"/>
                  <a:pt x="95" y="32"/>
                </a:cubicBezTo>
                <a:cubicBezTo>
                  <a:pt x="97" y="31"/>
                  <a:pt x="99" y="36"/>
                  <a:pt x="101" y="36"/>
                </a:cubicBezTo>
                <a:cubicBezTo>
                  <a:pt x="101" y="36"/>
                  <a:pt x="99" y="28"/>
                  <a:pt x="97" y="26"/>
                </a:cubicBezTo>
                <a:cubicBezTo>
                  <a:pt x="97" y="26"/>
                  <a:pt x="97" y="26"/>
                  <a:pt x="97" y="26"/>
                </a:cubicBezTo>
                <a:cubicBezTo>
                  <a:pt x="97" y="26"/>
                  <a:pt x="97" y="26"/>
                  <a:pt x="97" y="26"/>
                </a:cubicBezTo>
                <a:cubicBezTo>
                  <a:pt x="98" y="27"/>
                  <a:pt x="100" y="28"/>
                  <a:pt x="100" y="27"/>
                </a:cubicBezTo>
                <a:cubicBezTo>
                  <a:pt x="99" y="26"/>
                  <a:pt x="98" y="25"/>
                  <a:pt x="98" y="25"/>
                </a:cubicBezTo>
                <a:cubicBezTo>
                  <a:pt x="105" y="25"/>
                  <a:pt x="97" y="33"/>
                  <a:pt x="102" y="34"/>
                </a:cubicBezTo>
                <a:cubicBezTo>
                  <a:pt x="102" y="34"/>
                  <a:pt x="102" y="31"/>
                  <a:pt x="104" y="33"/>
                </a:cubicBezTo>
                <a:cubicBezTo>
                  <a:pt x="103" y="32"/>
                  <a:pt x="103" y="31"/>
                  <a:pt x="103" y="30"/>
                </a:cubicBezTo>
                <a:cubicBezTo>
                  <a:pt x="107" y="34"/>
                  <a:pt x="103" y="39"/>
                  <a:pt x="102" y="41"/>
                </a:cubicBezTo>
                <a:cubicBezTo>
                  <a:pt x="103" y="40"/>
                  <a:pt x="98" y="42"/>
                  <a:pt x="99" y="42"/>
                </a:cubicBezTo>
                <a:cubicBezTo>
                  <a:pt x="98" y="42"/>
                  <a:pt x="97" y="38"/>
                  <a:pt x="96" y="39"/>
                </a:cubicBezTo>
                <a:cubicBezTo>
                  <a:pt x="94" y="40"/>
                  <a:pt x="91" y="42"/>
                  <a:pt x="90" y="45"/>
                </a:cubicBezTo>
                <a:cubicBezTo>
                  <a:pt x="87" y="51"/>
                  <a:pt x="87" y="56"/>
                  <a:pt x="86" y="63"/>
                </a:cubicBezTo>
                <a:cubicBezTo>
                  <a:pt x="86" y="69"/>
                  <a:pt x="84" y="66"/>
                  <a:pt x="88" y="70"/>
                </a:cubicBezTo>
                <a:cubicBezTo>
                  <a:pt x="90" y="71"/>
                  <a:pt x="91" y="73"/>
                  <a:pt x="94" y="73"/>
                </a:cubicBezTo>
                <a:cubicBezTo>
                  <a:pt x="97" y="72"/>
                  <a:pt x="99" y="67"/>
                  <a:pt x="103" y="69"/>
                </a:cubicBezTo>
                <a:cubicBezTo>
                  <a:pt x="105" y="75"/>
                  <a:pt x="104" y="81"/>
                  <a:pt x="101" y="86"/>
                </a:cubicBezTo>
                <a:cubicBezTo>
                  <a:pt x="105" y="80"/>
                  <a:pt x="108" y="74"/>
                  <a:pt x="110" y="68"/>
                </a:cubicBezTo>
                <a:cubicBezTo>
                  <a:pt x="110" y="67"/>
                  <a:pt x="110" y="67"/>
                  <a:pt x="110" y="66"/>
                </a:cubicBezTo>
                <a:cubicBezTo>
                  <a:pt x="110" y="66"/>
                  <a:pt x="110" y="65"/>
                  <a:pt x="110" y="65"/>
                </a:cubicBezTo>
                <a:cubicBezTo>
                  <a:pt x="110" y="65"/>
                  <a:pt x="110" y="65"/>
                  <a:pt x="110" y="64"/>
                </a:cubicBezTo>
                <a:cubicBezTo>
                  <a:pt x="110" y="64"/>
                  <a:pt x="110" y="64"/>
                  <a:pt x="110" y="65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1" y="63"/>
                  <a:pt x="111" y="61"/>
                  <a:pt x="111" y="60"/>
                </a:cubicBezTo>
                <a:cubicBezTo>
                  <a:pt x="111" y="60"/>
                  <a:pt x="111" y="61"/>
                  <a:pt x="111" y="61"/>
                </a:cubicBezTo>
                <a:cubicBezTo>
                  <a:pt x="111" y="61"/>
                  <a:pt x="111" y="60"/>
                  <a:pt x="111" y="60"/>
                </a:cubicBezTo>
                <a:close/>
                <a:moveTo>
                  <a:pt x="78" y="4"/>
                </a:moveTo>
                <a:cubicBezTo>
                  <a:pt x="79" y="4"/>
                  <a:pt x="79" y="4"/>
                  <a:pt x="80" y="5"/>
                </a:cubicBezTo>
                <a:cubicBezTo>
                  <a:pt x="79" y="4"/>
                  <a:pt x="79" y="4"/>
                  <a:pt x="78" y="4"/>
                </a:cubicBezTo>
                <a:close/>
                <a:moveTo>
                  <a:pt x="90" y="11"/>
                </a:moveTo>
                <a:cubicBezTo>
                  <a:pt x="90" y="11"/>
                  <a:pt x="91" y="11"/>
                  <a:pt x="91" y="11"/>
                </a:cubicBezTo>
                <a:cubicBezTo>
                  <a:pt x="91" y="11"/>
                  <a:pt x="91" y="11"/>
                  <a:pt x="90" y="11"/>
                </a:cubicBezTo>
                <a:close/>
                <a:moveTo>
                  <a:pt x="97" y="19"/>
                </a:moveTo>
                <a:cubicBezTo>
                  <a:pt x="98" y="19"/>
                  <a:pt x="102" y="24"/>
                  <a:pt x="103" y="25"/>
                </a:cubicBezTo>
                <a:cubicBezTo>
                  <a:pt x="101" y="25"/>
                  <a:pt x="98" y="20"/>
                  <a:pt x="97" y="19"/>
                </a:cubicBezTo>
                <a:close/>
                <a:moveTo>
                  <a:pt x="105" y="79"/>
                </a:moveTo>
                <a:cubicBezTo>
                  <a:pt x="105" y="79"/>
                  <a:pt x="105" y="79"/>
                  <a:pt x="105" y="79"/>
                </a:cubicBezTo>
                <a:cubicBezTo>
                  <a:pt x="105" y="79"/>
                  <a:pt x="105" y="79"/>
                  <a:pt x="105" y="79"/>
                </a:cubicBezTo>
                <a:close/>
                <a:moveTo>
                  <a:pt x="111" y="61"/>
                </a:moveTo>
                <a:cubicBezTo>
                  <a:pt x="111" y="61"/>
                  <a:pt x="111" y="61"/>
                  <a:pt x="111" y="61"/>
                </a:cubicBezTo>
                <a:cubicBezTo>
                  <a:pt x="111" y="61"/>
                  <a:pt x="111" y="61"/>
                  <a:pt x="111" y="61"/>
                </a:cubicBezTo>
                <a:close/>
                <a:moveTo>
                  <a:pt x="66" y="0"/>
                </a:moveTo>
                <a:cubicBezTo>
                  <a:pt x="66" y="0"/>
                  <a:pt x="66" y="0"/>
                  <a:pt x="66" y="0"/>
                </a:cubicBezTo>
                <a:close/>
                <a:moveTo>
                  <a:pt x="111" y="60"/>
                </a:moveTo>
                <a:cubicBezTo>
                  <a:pt x="111" y="58"/>
                  <a:pt x="111" y="56"/>
                  <a:pt x="111" y="54"/>
                </a:cubicBezTo>
                <a:cubicBezTo>
                  <a:pt x="111" y="56"/>
                  <a:pt x="111" y="58"/>
                  <a:pt x="111" y="60"/>
                </a:cubicBezTo>
                <a:close/>
                <a:moveTo>
                  <a:pt x="95" y="15"/>
                </a:moveTo>
                <a:cubicBezTo>
                  <a:pt x="95" y="15"/>
                  <a:pt x="95" y="15"/>
                  <a:pt x="95" y="15"/>
                </a:cubicBezTo>
                <a:close/>
                <a:moveTo>
                  <a:pt x="99" y="20"/>
                </a:moveTo>
                <a:cubicBezTo>
                  <a:pt x="99" y="20"/>
                  <a:pt x="99" y="20"/>
                  <a:pt x="99" y="20"/>
                </a:cubicBezTo>
                <a:close/>
                <a:moveTo>
                  <a:pt x="111" y="54"/>
                </a:moveTo>
                <a:cubicBezTo>
                  <a:pt x="111" y="55"/>
                  <a:pt x="111" y="55"/>
                  <a:pt x="111" y="55"/>
                </a:cubicBezTo>
                <a:cubicBezTo>
                  <a:pt x="111" y="55"/>
                  <a:pt x="111" y="55"/>
                  <a:pt x="111" y="54"/>
                </a:cubicBezTo>
                <a:close/>
                <a:moveTo>
                  <a:pt x="51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1" y="0"/>
                  <a:pt x="51" y="0"/>
                </a:cubicBezTo>
                <a:close/>
                <a:moveTo>
                  <a:pt x="56" y="0"/>
                </a:moveTo>
                <a:cubicBezTo>
                  <a:pt x="56" y="0"/>
                  <a:pt x="57" y="0"/>
                  <a:pt x="57" y="0"/>
                </a:cubicBezTo>
                <a:cubicBezTo>
                  <a:pt x="56" y="0"/>
                  <a:pt x="56" y="0"/>
                  <a:pt x="56" y="0"/>
                </a:cubicBezTo>
                <a:close/>
                <a:moveTo>
                  <a:pt x="74" y="11"/>
                </a:moveTo>
                <a:cubicBezTo>
                  <a:pt x="75" y="12"/>
                  <a:pt x="76" y="12"/>
                  <a:pt x="76" y="12"/>
                </a:cubicBezTo>
                <a:cubicBezTo>
                  <a:pt x="76" y="12"/>
                  <a:pt x="75" y="11"/>
                  <a:pt x="74" y="11"/>
                </a:cubicBezTo>
                <a:close/>
                <a:moveTo>
                  <a:pt x="74" y="25"/>
                </a:moveTo>
                <a:cubicBezTo>
                  <a:pt x="78" y="22"/>
                  <a:pt x="73" y="22"/>
                  <a:pt x="73" y="22"/>
                </a:cubicBezTo>
                <a:cubicBezTo>
                  <a:pt x="72" y="22"/>
                  <a:pt x="72" y="22"/>
                  <a:pt x="71" y="22"/>
                </a:cubicBezTo>
                <a:cubicBezTo>
                  <a:pt x="71" y="23"/>
                  <a:pt x="74" y="25"/>
                  <a:pt x="74" y="25"/>
                </a:cubicBezTo>
                <a:close/>
                <a:moveTo>
                  <a:pt x="87" y="31"/>
                </a:moveTo>
                <a:cubicBezTo>
                  <a:pt x="88" y="29"/>
                  <a:pt x="81" y="26"/>
                  <a:pt x="81" y="25"/>
                </a:cubicBezTo>
                <a:cubicBezTo>
                  <a:pt x="81" y="26"/>
                  <a:pt x="82" y="28"/>
                  <a:pt x="82" y="28"/>
                </a:cubicBezTo>
                <a:cubicBezTo>
                  <a:pt x="84" y="26"/>
                  <a:pt x="85" y="33"/>
                  <a:pt x="87" y="31"/>
                </a:cubicBezTo>
                <a:close/>
                <a:moveTo>
                  <a:pt x="82" y="29"/>
                </a:moveTo>
                <a:cubicBezTo>
                  <a:pt x="82" y="30"/>
                  <a:pt x="82" y="33"/>
                  <a:pt x="84" y="33"/>
                </a:cubicBezTo>
                <a:cubicBezTo>
                  <a:pt x="86" y="33"/>
                  <a:pt x="82" y="28"/>
                  <a:pt x="82" y="29"/>
                </a:cubicBezTo>
                <a:close/>
                <a:moveTo>
                  <a:pt x="80" y="22"/>
                </a:moveTo>
                <a:cubicBezTo>
                  <a:pt x="80" y="23"/>
                  <a:pt x="81" y="24"/>
                  <a:pt x="82" y="24"/>
                </a:cubicBezTo>
                <a:cubicBezTo>
                  <a:pt x="82" y="23"/>
                  <a:pt x="81" y="22"/>
                  <a:pt x="80" y="22"/>
                </a:cubicBezTo>
                <a:close/>
                <a:moveTo>
                  <a:pt x="110" y="65"/>
                </a:moveTo>
                <a:cubicBezTo>
                  <a:pt x="110" y="65"/>
                  <a:pt x="110" y="65"/>
                  <a:pt x="110" y="65"/>
                </a:cubicBezTo>
                <a:close/>
                <a:moveTo>
                  <a:pt x="49" y="106"/>
                </a:moveTo>
                <a:cubicBezTo>
                  <a:pt x="48" y="106"/>
                  <a:pt x="47" y="106"/>
                  <a:pt x="46" y="106"/>
                </a:cubicBezTo>
                <a:cubicBezTo>
                  <a:pt x="45" y="105"/>
                  <a:pt x="49" y="107"/>
                  <a:pt x="49" y="106"/>
                </a:cubicBezTo>
                <a:close/>
                <a:moveTo>
                  <a:pt x="44" y="106"/>
                </a:moveTo>
                <a:cubicBezTo>
                  <a:pt x="43" y="106"/>
                  <a:pt x="42" y="105"/>
                  <a:pt x="43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lose/>
                <a:moveTo>
                  <a:pt x="21" y="71"/>
                </a:moveTo>
                <a:cubicBezTo>
                  <a:pt x="22" y="71"/>
                  <a:pt x="22" y="69"/>
                  <a:pt x="22" y="69"/>
                </a:cubicBezTo>
                <a:cubicBezTo>
                  <a:pt x="21" y="69"/>
                  <a:pt x="21" y="69"/>
                  <a:pt x="20" y="68"/>
                </a:cubicBezTo>
                <a:cubicBezTo>
                  <a:pt x="20" y="68"/>
                  <a:pt x="20" y="71"/>
                  <a:pt x="21" y="71"/>
                </a:cubicBezTo>
                <a:close/>
                <a:moveTo>
                  <a:pt x="72" y="7"/>
                </a:moveTo>
                <a:cubicBezTo>
                  <a:pt x="74" y="7"/>
                  <a:pt x="73" y="7"/>
                  <a:pt x="70" y="7"/>
                </a:cubicBezTo>
                <a:cubicBezTo>
                  <a:pt x="71" y="7"/>
                  <a:pt x="72" y="7"/>
                  <a:pt x="72" y="7"/>
                </a:cubicBezTo>
                <a:close/>
                <a:moveTo>
                  <a:pt x="46" y="64"/>
                </a:moveTo>
                <a:cubicBezTo>
                  <a:pt x="46" y="64"/>
                  <a:pt x="48" y="65"/>
                  <a:pt x="48" y="65"/>
                </a:cubicBezTo>
                <a:cubicBezTo>
                  <a:pt x="50" y="65"/>
                  <a:pt x="47" y="63"/>
                  <a:pt x="46" y="64"/>
                </a:cubicBezTo>
                <a:close/>
                <a:moveTo>
                  <a:pt x="74" y="8"/>
                </a:moveTo>
                <a:cubicBezTo>
                  <a:pt x="72" y="8"/>
                  <a:pt x="71" y="8"/>
                  <a:pt x="69" y="8"/>
                </a:cubicBezTo>
                <a:cubicBezTo>
                  <a:pt x="70" y="8"/>
                  <a:pt x="70" y="8"/>
                  <a:pt x="71" y="8"/>
                </a:cubicBezTo>
                <a:cubicBezTo>
                  <a:pt x="70" y="8"/>
                  <a:pt x="69" y="8"/>
                  <a:pt x="68" y="8"/>
                </a:cubicBezTo>
                <a:cubicBezTo>
                  <a:pt x="69" y="8"/>
                  <a:pt x="73" y="9"/>
                  <a:pt x="74" y="8"/>
                </a:cubicBezTo>
                <a:close/>
                <a:moveTo>
                  <a:pt x="72" y="6"/>
                </a:moveTo>
                <a:cubicBezTo>
                  <a:pt x="75" y="8"/>
                  <a:pt x="78" y="9"/>
                  <a:pt x="81" y="10"/>
                </a:cubicBezTo>
                <a:cubicBezTo>
                  <a:pt x="79" y="9"/>
                  <a:pt x="74" y="5"/>
                  <a:pt x="72" y="6"/>
                </a:cubicBezTo>
                <a:close/>
                <a:moveTo>
                  <a:pt x="37" y="57"/>
                </a:moveTo>
                <a:cubicBezTo>
                  <a:pt x="40" y="56"/>
                  <a:pt x="28" y="50"/>
                  <a:pt x="31" y="53"/>
                </a:cubicBezTo>
                <a:cubicBezTo>
                  <a:pt x="32" y="54"/>
                  <a:pt x="35" y="58"/>
                  <a:pt x="37" y="57"/>
                </a:cubicBezTo>
                <a:close/>
                <a:moveTo>
                  <a:pt x="49" y="107"/>
                </a:moveTo>
                <a:cubicBezTo>
                  <a:pt x="50" y="107"/>
                  <a:pt x="47" y="106"/>
                  <a:pt x="47" y="106"/>
                </a:cubicBezTo>
                <a:cubicBezTo>
                  <a:pt x="47" y="107"/>
                  <a:pt x="48" y="107"/>
                  <a:pt x="48" y="107"/>
                </a:cubicBezTo>
                <a:cubicBezTo>
                  <a:pt x="47" y="107"/>
                  <a:pt x="47" y="107"/>
                  <a:pt x="47" y="106"/>
                </a:cubicBezTo>
                <a:cubicBezTo>
                  <a:pt x="45" y="106"/>
                  <a:pt x="44" y="106"/>
                  <a:pt x="42" y="105"/>
                </a:cubicBezTo>
                <a:cubicBezTo>
                  <a:pt x="42" y="105"/>
                  <a:pt x="43" y="106"/>
                  <a:pt x="44" y="106"/>
                </a:cubicBezTo>
                <a:cubicBezTo>
                  <a:pt x="56" y="109"/>
                  <a:pt x="68" y="108"/>
                  <a:pt x="78" y="103"/>
                </a:cubicBezTo>
                <a:cubicBezTo>
                  <a:pt x="68" y="107"/>
                  <a:pt x="57" y="108"/>
                  <a:pt x="49" y="107"/>
                </a:cubicBezTo>
                <a:close/>
                <a:moveTo>
                  <a:pt x="47" y="67"/>
                </a:moveTo>
                <a:cubicBezTo>
                  <a:pt x="49" y="66"/>
                  <a:pt x="45" y="66"/>
                  <a:pt x="47" y="67"/>
                </a:cubicBezTo>
                <a:close/>
                <a:moveTo>
                  <a:pt x="58" y="9"/>
                </a:moveTo>
                <a:cubicBezTo>
                  <a:pt x="58" y="9"/>
                  <a:pt x="58" y="9"/>
                  <a:pt x="59" y="9"/>
                </a:cubicBezTo>
                <a:cubicBezTo>
                  <a:pt x="58" y="9"/>
                  <a:pt x="58" y="9"/>
                  <a:pt x="58" y="9"/>
                </a:cubicBezTo>
                <a:close/>
                <a:moveTo>
                  <a:pt x="23" y="95"/>
                </a:moveTo>
                <a:cubicBezTo>
                  <a:pt x="5" y="78"/>
                  <a:pt x="0" y="49"/>
                  <a:pt x="10" y="28"/>
                </a:cubicBezTo>
                <a:cubicBezTo>
                  <a:pt x="8" y="33"/>
                  <a:pt x="6" y="38"/>
                  <a:pt x="5" y="44"/>
                </a:cubicBezTo>
                <a:cubicBezTo>
                  <a:pt x="1" y="63"/>
                  <a:pt x="8" y="82"/>
                  <a:pt x="23" y="95"/>
                </a:cubicBezTo>
                <a:close/>
                <a:moveTo>
                  <a:pt x="54" y="9"/>
                </a:moveTo>
                <a:cubicBezTo>
                  <a:pt x="53" y="9"/>
                  <a:pt x="53" y="9"/>
                  <a:pt x="54" y="9"/>
                </a:cubicBezTo>
                <a:close/>
                <a:moveTo>
                  <a:pt x="43" y="59"/>
                </a:moveTo>
                <a:cubicBezTo>
                  <a:pt x="42" y="58"/>
                  <a:pt x="37" y="57"/>
                  <a:pt x="39" y="60"/>
                </a:cubicBezTo>
                <a:cubicBezTo>
                  <a:pt x="40" y="60"/>
                  <a:pt x="44" y="61"/>
                  <a:pt x="43" y="59"/>
                </a:cubicBezTo>
                <a:close/>
                <a:moveTo>
                  <a:pt x="59" y="2"/>
                </a:moveTo>
                <a:cubicBezTo>
                  <a:pt x="61" y="2"/>
                  <a:pt x="55" y="2"/>
                  <a:pt x="59" y="2"/>
                </a:cubicBezTo>
                <a:close/>
                <a:moveTo>
                  <a:pt x="81" y="10"/>
                </a:moveTo>
                <a:cubicBezTo>
                  <a:pt x="82" y="10"/>
                  <a:pt x="83" y="10"/>
                  <a:pt x="81" y="10"/>
                </a:cubicBezTo>
                <a:close/>
                <a:moveTo>
                  <a:pt x="52" y="12"/>
                </a:moveTo>
                <a:cubicBezTo>
                  <a:pt x="52" y="12"/>
                  <a:pt x="53" y="12"/>
                  <a:pt x="54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4" y="11"/>
                  <a:pt x="54" y="11"/>
                  <a:pt x="53" y="11"/>
                </a:cubicBezTo>
                <a:cubicBezTo>
                  <a:pt x="52" y="12"/>
                  <a:pt x="52" y="12"/>
                  <a:pt x="51" y="12"/>
                </a:cubicBezTo>
                <a:cubicBezTo>
                  <a:pt x="52" y="12"/>
                  <a:pt x="52" y="12"/>
                  <a:pt x="52" y="12"/>
                </a:cubicBezTo>
                <a:close/>
                <a:moveTo>
                  <a:pt x="70" y="10"/>
                </a:moveTo>
                <a:cubicBezTo>
                  <a:pt x="71" y="10"/>
                  <a:pt x="72" y="10"/>
                  <a:pt x="73" y="11"/>
                </a:cubicBezTo>
                <a:cubicBezTo>
                  <a:pt x="73" y="10"/>
                  <a:pt x="73" y="9"/>
                  <a:pt x="72" y="10"/>
                </a:cubicBezTo>
                <a:cubicBezTo>
                  <a:pt x="73" y="10"/>
                  <a:pt x="72" y="10"/>
                  <a:pt x="70" y="10"/>
                </a:cubicBezTo>
                <a:close/>
                <a:moveTo>
                  <a:pt x="55" y="11"/>
                </a:moveTo>
                <a:cubicBezTo>
                  <a:pt x="56" y="11"/>
                  <a:pt x="56" y="11"/>
                  <a:pt x="56" y="10"/>
                </a:cubicBezTo>
                <a:cubicBezTo>
                  <a:pt x="56" y="10"/>
                  <a:pt x="55" y="10"/>
                  <a:pt x="55" y="11"/>
                </a:cubicBezTo>
                <a:close/>
                <a:moveTo>
                  <a:pt x="58" y="10"/>
                </a:moveTo>
                <a:cubicBezTo>
                  <a:pt x="57" y="10"/>
                  <a:pt x="56" y="11"/>
                  <a:pt x="56" y="11"/>
                </a:cubicBezTo>
                <a:cubicBezTo>
                  <a:pt x="56" y="12"/>
                  <a:pt x="58" y="10"/>
                  <a:pt x="58" y="10"/>
                </a:cubicBezTo>
                <a:close/>
                <a:moveTo>
                  <a:pt x="57" y="9"/>
                </a:moveTo>
                <a:cubicBezTo>
                  <a:pt x="57" y="9"/>
                  <a:pt x="57" y="9"/>
                  <a:pt x="57" y="9"/>
                </a:cubicBezTo>
                <a:cubicBezTo>
                  <a:pt x="56" y="10"/>
                  <a:pt x="55" y="10"/>
                  <a:pt x="54" y="10"/>
                </a:cubicBezTo>
                <a:cubicBezTo>
                  <a:pt x="54" y="11"/>
                  <a:pt x="57" y="10"/>
                  <a:pt x="57" y="9"/>
                </a:cubicBezTo>
                <a:close/>
                <a:moveTo>
                  <a:pt x="54" y="12"/>
                </a:moveTo>
                <a:cubicBezTo>
                  <a:pt x="53" y="12"/>
                  <a:pt x="52" y="14"/>
                  <a:pt x="52" y="14"/>
                </a:cubicBezTo>
                <a:cubicBezTo>
                  <a:pt x="52" y="14"/>
                  <a:pt x="54" y="14"/>
                  <a:pt x="54" y="14"/>
                </a:cubicBezTo>
                <a:cubicBezTo>
                  <a:pt x="54" y="13"/>
                  <a:pt x="56" y="13"/>
                  <a:pt x="54" y="13"/>
                </a:cubicBezTo>
                <a:cubicBezTo>
                  <a:pt x="54" y="13"/>
                  <a:pt x="55" y="11"/>
                  <a:pt x="55" y="11"/>
                </a:cubicBezTo>
                <a:cubicBezTo>
                  <a:pt x="55" y="11"/>
                  <a:pt x="55" y="11"/>
                  <a:pt x="54" y="11"/>
                </a:cubicBezTo>
                <a:cubicBezTo>
                  <a:pt x="55" y="11"/>
                  <a:pt x="55" y="11"/>
                  <a:pt x="54" y="12"/>
                </a:cubicBezTo>
                <a:close/>
                <a:moveTo>
                  <a:pt x="54" y="9"/>
                </a:moveTo>
                <a:cubicBezTo>
                  <a:pt x="55" y="9"/>
                  <a:pt x="56" y="9"/>
                  <a:pt x="57" y="8"/>
                </a:cubicBezTo>
                <a:cubicBezTo>
                  <a:pt x="56" y="8"/>
                  <a:pt x="55" y="9"/>
                  <a:pt x="54" y="9"/>
                </a:cubicBezTo>
                <a:close/>
                <a:moveTo>
                  <a:pt x="57" y="10"/>
                </a:moveTo>
                <a:cubicBezTo>
                  <a:pt x="57" y="10"/>
                  <a:pt x="57" y="10"/>
                  <a:pt x="56" y="10"/>
                </a:cubicBezTo>
                <a:cubicBezTo>
                  <a:pt x="57" y="10"/>
                  <a:pt x="57" y="10"/>
                  <a:pt x="57" y="10"/>
                </a:cubicBezTo>
                <a:close/>
                <a:moveTo>
                  <a:pt x="62" y="9"/>
                </a:moveTo>
                <a:cubicBezTo>
                  <a:pt x="60" y="10"/>
                  <a:pt x="60" y="10"/>
                  <a:pt x="59" y="10"/>
                </a:cubicBezTo>
                <a:cubicBezTo>
                  <a:pt x="57" y="10"/>
                  <a:pt x="55" y="12"/>
                  <a:pt x="55" y="14"/>
                </a:cubicBezTo>
                <a:cubicBezTo>
                  <a:pt x="55" y="13"/>
                  <a:pt x="62" y="11"/>
                  <a:pt x="62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360"/>
          <p:cNvSpPr>
            <a:spLocks noEditPoints="1"/>
          </p:cNvSpPr>
          <p:nvPr userDrawn="1"/>
        </p:nvSpPr>
        <p:spPr bwMode="auto">
          <a:xfrm>
            <a:off x="1625601" y="1588111"/>
            <a:ext cx="595313" cy="471487"/>
          </a:xfrm>
          <a:custGeom>
            <a:avLst/>
            <a:gdLst>
              <a:gd name="T0" fmla="*/ 0 w 104"/>
              <a:gd name="T1" fmla="*/ 2147483647 h 82"/>
              <a:gd name="T2" fmla="*/ 2147483647 w 104"/>
              <a:gd name="T3" fmla="*/ 2147483647 h 82"/>
              <a:gd name="T4" fmla="*/ 2147483647 w 104"/>
              <a:gd name="T5" fmla="*/ 2147483647 h 82"/>
              <a:gd name="T6" fmla="*/ 2147483647 w 104"/>
              <a:gd name="T7" fmla="*/ 2147483647 h 82"/>
              <a:gd name="T8" fmla="*/ 2147483647 w 104"/>
              <a:gd name="T9" fmla="*/ 2147483647 h 82"/>
              <a:gd name="T10" fmla="*/ 2147483647 w 104"/>
              <a:gd name="T11" fmla="*/ 2147483647 h 82"/>
              <a:gd name="T12" fmla="*/ 2147483647 w 104"/>
              <a:gd name="T13" fmla="*/ 2147483647 h 82"/>
              <a:gd name="T14" fmla="*/ 2147483647 w 104"/>
              <a:gd name="T15" fmla="*/ 2147483647 h 82"/>
              <a:gd name="T16" fmla="*/ 2147483647 w 104"/>
              <a:gd name="T17" fmla="*/ 2147483647 h 82"/>
              <a:gd name="T18" fmla="*/ 2147483647 w 104"/>
              <a:gd name="T19" fmla="*/ 2147483647 h 82"/>
              <a:gd name="T20" fmla="*/ 2147483647 w 104"/>
              <a:gd name="T21" fmla="*/ 2147483647 h 82"/>
              <a:gd name="T22" fmla="*/ 2147483647 w 104"/>
              <a:gd name="T23" fmla="*/ 2147483647 h 82"/>
              <a:gd name="T24" fmla="*/ 2147483647 w 104"/>
              <a:gd name="T25" fmla="*/ 2147483647 h 82"/>
              <a:gd name="T26" fmla="*/ 2147483647 w 104"/>
              <a:gd name="T27" fmla="*/ 2147483647 h 82"/>
              <a:gd name="T28" fmla="*/ 2147483647 w 104"/>
              <a:gd name="T29" fmla="*/ 2147483647 h 82"/>
              <a:gd name="T30" fmla="*/ 2147483647 w 104"/>
              <a:gd name="T31" fmla="*/ 2147483647 h 82"/>
              <a:gd name="T32" fmla="*/ 2147483647 w 104"/>
              <a:gd name="T33" fmla="*/ 2147483647 h 82"/>
              <a:gd name="T34" fmla="*/ 2147483647 w 104"/>
              <a:gd name="T35" fmla="*/ 2147483647 h 82"/>
              <a:gd name="T36" fmla="*/ 2147483647 w 104"/>
              <a:gd name="T37" fmla="*/ 2147483647 h 82"/>
              <a:gd name="T38" fmla="*/ 2147483647 w 104"/>
              <a:gd name="T39" fmla="*/ 2147483647 h 82"/>
              <a:gd name="T40" fmla="*/ 2147483647 w 104"/>
              <a:gd name="T41" fmla="*/ 2147483647 h 82"/>
              <a:gd name="T42" fmla="*/ 2147483647 w 104"/>
              <a:gd name="T43" fmla="*/ 2147483647 h 82"/>
              <a:gd name="T44" fmla="*/ 2147483647 w 104"/>
              <a:gd name="T45" fmla="*/ 2147483647 h 82"/>
              <a:gd name="T46" fmla="*/ 2147483647 w 104"/>
              <a:gd name="T47" fmla="*/ 2147483647 h 82"/>
              <a:gd name="T48" fmla="*/ 2147483647 w 104"/>
              <a:gd name="T49" fmla="*/ 2147483647 h 82"/>
              <a:gd name="T50" fmla="*/ 2147483647 w 104"/>
              <a:gd name="T51" fmla="*/ 2147483647 h 82"/>
              <a:gd name="T52" fmla="*/ 2147483647 w 104"/>
              <a:gd name="T53" fmla="*/ 2147483647 h 82"/>
              <a:gd name="T54" fmla="*/ 2147483647 w 104"/>
              <a:gd name="T55" fmla="*/ 2147483647 h 82"/>
              <a:gd name="T56" fmla="*/ 2147483647 w 104"/>
              <a:gd name="T57" fmla="*/ 2147483647 h 82"/>
              <a:gd name="T58" fmla="*/ 2147483647 w 104"/>
              <a:gd name="T59" fmla="*/ 2147483647 h 82"/>
              <a:gd name="T60" fmla="*/ 2147483647 w 104"/>
              <a:gd name="T61" fmla="*/ 2147483647 h 82"/>
              <a:gd name="T62" fmla="*/ 2147483647 w 104"/>
              <a:gd name="T63" fmla="*/ 2147483647 h 82"/>
              <a:gd name="T64" fmla="*/ 2147483647 w 104"/>
              <a:gd name="T65" fmla="*/ 2147483647 h 82"/>
              <a:gd name="T66" fmla="*/ 2147483647 w 104"/>
              <a:gd name="T67" fmla="*/ 2147483647 h 82"/>
              <a:gd name="T68" fmla="*/ 2147483647 w 104"/>
              <a:gd name="T69" fmla="*/ 2147483647 h 82"/>
              <a:gd name="T70" fmla="*/ 2147483647 w 104"/>
              <a:gd name="T71" fmla="*/ 2147483647 h 82"/>
              <a:gd name="T72" fmla="*/ 2147483647 w 104"/>
              <a:gd name="T73" fmla="*/ 2147483647 h 82"/>
              <a:gd name="T74" fmla="*/ 2147483647 w 104"/>
              <a:gd name="T75" fmla="*/ 2147483647 h 82"/>
              <a:gd name="T76" fmla="*/ 2147483647 w 104"/>
              <a:gd name="T77" fmla="*/ 2147483647 h 82"/>
              <a:gd name="T78" fmla="*/ 2147483647 w 104"/>
              <a:gd name="T79" fmla="*/ 2147483647 h 82"/>
              <a:gd name="T80" fmla="*/ 2147483647 w 104"/>
              <a:gd name="T81" fmla="*/ 2147483647 h 82"/>
              <a:gd name="T82" fmla="*/ 2147483647 w 104"/>
              <a:gd name="T83" fmla="*/ 2147483647 h 82"/>
              <a:gd name="T84" fmla="*/ 2147483647 w 104"/>
              <a:gd name="T85" fmla="*/ 2147483647 h 82"/>
              <a:gd name="T86" fmla="*/ 2147483647 w 104"/>
              <a:gd name="T87" fmla="*/ 2147483647 h 82"/>
              <a:gd name="T88" fmla="*/ 2147483647 w 104"/>
              <a:gd name="T89" fmla="*/ 2147483647 h 82"/>
              <a:gd name="T90" fmla="*/ 2147483647 w 104"/>
              <a:gd name="T91" fmla="*/ 2147483647 h 82"/>
              <a:gd name="T92" fmla="*/ 2147483647 w 104"/>
              <a:gd name="T93" fmla="*/ 2147483647 h 82"/>
              <a:gd name="T94" fmla="*/ 2147483647 w 104"/>
              <a:gd name="T95" fmla="*/ 2147483647 h 82"/>
              <a:gd name="T96" fmla="*/ 2147483647 w 104"/>
              <a:gd name="T97" fmla="*/ 2147483647 h 82"/>
              <a:gd name="T98" fmla="*/ 2147483647 w 104"/>
              <a:gd name="T99" fmla="*/ 2147483647 h 82"/>
              <a:gd name="T100" fmla="*/ 2147483647 w 104"/>
              <a:gd name="T101" fmla="*/ 2147483647 h 82"/>
              <a:gd name="T102" fmla="*/ 2147483647 w 104"/>
              <a:gd name="T103" fmla="*/ 2147483647 h 82"/>
              <a:gd name="T104" fmla="*/ 2147483647 w 104"/>
              <a:gd name="T105" fmla="*/ 2147483647 h 82"/>
              <a:gd name="T106" fmla="*/ 2147483647 w 104"/>
              <a:gd name="T107" fmla="*/ 2147483647 h 82"/>
              <a:gd name="T108" fmla="*/ 2147483647 w 104"/>
              <a:gd name="T109" fmla="*/ 2147483647 h 82"/>
              <a:gd name="T110" fmla="*/ 2147483647 w 104"/>
              <a:gd name="T111" fmla="*/ 2147483647 h 82"/>
              <a:gd name="T112" fmla="*/ 2147483647 w 104"/>
              <a:gd name="T113" fmla="*/ 2147483647 h 82"/>
              <a:gd name="T114" fmla="*/ 2147483647 w 104"/>
              <a:gd name="T115" fmla="*/ 2147483647 h 82"/>
              <a:gd name="T116" fmla="*/ 2147483647 w 104"/>
              <a:gd name="T117" fmla="*/ 2147483647 h 82"/>
              <a:gd name="T118" fmla="*/ 2147483647 w 104"/>
              <a:gd name="T119" fmla="*/ 2147483647 h 82"/>
              <a:gd name="T120" fmla="*/ 2147483647 w 104"/>
              <a:gd name="T121" fmla="*/ 2147483647 h 82"/>
              <a:gd name="T122" fmla="*/ 2147483647 w 104"/>
              <a:gd name="T123" fmla="*/ 2147483647 h 8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4" h="82">
                <a:moveTo>
                  <a:pt x="104" y="76"/>
                </a:moveTo>
                <a:cubicBezTo>
                  <a:pt x="87" y="51"/>
                  <a:pt x="87" y="51"/>
                  <a:pt x="87" y="51"/>
                </a:cubicBezTo>
                <a:cubicBezTo>
                  <a:pt x="86" y="50"/>
                  <a:pt x="86" y="50"/>
                  <a:pt x="86" y="50"/>
                </a:cubicBezTo>
                <a:cubicBezTo>
                  <a:pt x="85" y="50"/>
                  <a:pt x="85" y="49"/>
                  <a:pt x="84" y="49"/>
                </a:cubicBezTo>
                <a:cubicBezTo>
                  <a:pt x="84" y="49"/>
                  <a:pt x="83" y="49"/>
                  <a:pt x="82" y="49"/>
                </a:cubicBezTo>
                <a:cubicBezTo>
                  <a:pt x="82" y="49"/>
                  <a:pt x="82" y="49"/>
                  <a:pt x="82" y="49"/>
                </a:cubicBezTo>
                <a:cubicBezTo>
                  <a:pt x="85" y="48"/>
                  <a:pt x="87" y="46"/>
                  <a:pt x="87" y="44"/>
                </a:cubicBezTo>
                <a:cubicBezTo>
                  <a:pt x="87" y="5"/>
                  <a:pt x="87" y="5"/>
                  <a:pt x="87" y="5"/>
                </a:cubicBezTo>
                <a:cubicBezTo>
                  <a:pt x="87" y="2"/>
                  <a:pt x="84" y="0"/>
                  <a:pt x="8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0" y="0"/>
                  <a:pt x="17" y="2"/>
                  <a:pt x="17" y="5"/>
                </a:cubicBezTo>
                <a:cubicBezTo>
                  <a:pt x="17" y="44"/>
                  <a:pt x="17" y="44"/>
                  <a:pt x="17" y="44"/>
                </a:cubicBezTo>
                <a:cubicBezTo>
                  <a:pt x="17" y="46"/>
                  <a:pt x="19" y="48"/>
                  <a:pt x="22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1" y="49"/>
                  <a:pt x="20" y="49"/>
                  <a:pt x="20" y="49"/>
                </a:cubicBezTo>
                <a:cubicBezTo>
                  <a:pt x="19" y="49"/>
                  <a:pt x="19" y="50"/>
                  <a:pt x="18" y="50"/>
                </a:cubicBezTo>
                <a:cubicBezTo>
                  <a:pt x="18" y="50"/>
                  <a:pt x="18" y="50"/>
                  <a:pt x="17" y="51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7"/>
                  <a:pt x="0" y="78"/>
                  <a:pt x="0" y="78"/>
                </a:cubicBezTo>
                <a:cubicBezTo>
                  <a:pt x="0" y="79"/>
                  <a:pt x="0" y="80"/>
                  <a:pt x="0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3" y="81"/>
                  <a:pt x="4" y="82"/>
                  <a:pt x="5" y="82"/>
                </a:cubicBezTo>
                <a:cubicBezTo>
                  <a:pt x="99" y="82"/>
                  <a:pt x="99" y="82"/>
                  <a:pt x="99" y="82"/>
                </a:cubicBezTo>
                <a:cubicBezTo>
                  <a:pt x="101" y="82"/>
                  <a:pt x="101" y="81"/>
                  <a:pt x="102" y="81"/>
                </a:cubicBezTo>
                <a:cubicBezTo>
                  <a:pt x="103" y="81"/>
                  <a:pt x="104" y="81"/>
                  <a:pt x="104" y="80"/>
                </a:cubicBezTo>
                <a:cubicBezTo>
                  <a:pt x="104" y="80"/>
                  <a:pt x="104" y="79"/>
                  <a:pt x="104" y="78"/>
                </a:cubicBezTo>
                <a:cubicBezTo>
                  <a:pt x="104" y="78"/>
                  <a:pt x="104" y="77"/>
                  <a:pt x="104" y="76"/>
                </a:cubicBezTo>
                <a:close/>
                <a:moveTo>
                  <a:pt x="86" y="60"/>
                </a:moveTo>
                <a:cubicBezTo>
                  <a:pt x="86" y="60"/>
                  <a:pt x="87" y="60"/>
                  <a:pt x="87" y="60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2"/>
                  <a:pt x="87" y="62"/>
                </a:cubicBezTo>
                <a:cubicBezTo>
                  <a:pt x="87" y="62"/>
                  <a:pt x="87" y="62"/>
                  <a:pt x="86" y="62"/>
                </a:cubicBezTo>
                <a:cubicBezTo>
                  <a:pt x="82" y="62"/>
                  <a:pt x="82" y="62"/>
                  <a:pt x="82" y="62"/>
                </a:cubicBezTo>
                <a:cubicBezTo>
                  <a:pt x="82" y="62"/>
                  <a:pt x="82" y="62"/>
                  <a:pt x="82" y="62"/>
                </a:cubicBezTo>
                <a:cubicBezTo>
                  <a:pt x="82" y="62"/>
                  <a:pt x="82" y="61"/>
                  <a:pt x="81" y="61"/>
                </a:cubicBezTo>
                <a:cubicBezTo>
                  <a:pt x="81" y="61"/>
                  <a:pt x="81" y="61"/>
                  <a:pt x="81" y="61"/>
                </a:cubicBezTo>
                <a:cubicBezTo>
                  <a:pt x="81" y="61"/>
                  <a:pt x="81" y="61"/>
                  <a:pt x="81" y="61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59"/>
                  <a:pt x="80" y="59"/>
                  <a:pt x="80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59"/>
                  <a:pt x="85" y="59"/>
                  <a:pt x="86" y="59"/>
                </a:cubicBezTo>
                <a:cubicBezTo>
                  <a:pt x="86" y="59"/>
                  <a:pt x="86" y="59"/>
                  <a:pt x="86" y="59"/>
                </a:cubicBezTo>
                <a:cubicBezTo>
                  <a:pt x="86" y="59"/>
                  <a:pt x="86" y="59"/>
                  <a:pt x="86" y="60"/>
                </a:cubicBezTo>
                <a:close/>
                <a:moveTo>
                  <a:pt x="85" y="57"/>
                </a:moveTo>
                <a:cubicBezTo>
                  <a:pt x="85" y="57"/>
                  <a:pt x="85" y="57"/>
                  <a:pt x="85" y="57"/>
                </a:cubicBezTo>
                <a:cubicBezTo>
                  <a:pt x="86" y="58"/>
                  <a:pt x="86" y="58"/>
                  <a:pt x="86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86" y="58"/>
                  <a:pt x="86" y="58"/>
                  <a:pt x="86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59"/>
                  <a:pt x="81" y="59"/>
                  <a:pt x="80" y="59"/>
                </a:cubicBezTo>
                <a:cubicBezTo>
                  <a:pt x="80" y="59"/>
                  <a:pt x="80" y="59"/>
                  <a:pt x="80" y="59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58"/>
                  <a:pt x="80" y="58"/>
                  <a:pt x="80" y="58"/>
                </a:cubicBezTo>
                <a:cubicBezTo>
                  <a:pt x="79" y="57"/>
                  <a:pt x="79" y="57"/>
                  <a:pt x="79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0" y="56"/>
                  <a:pt x="80" y="56"/>
                  <a:pt x="80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4" y="57"/>
                </a:cubicBezTo>
                <a:cubicBezTo>
                  <a:pt x="84" y="57"/>
                  <a:pt x="84" y="57"/>
                  <a:pt x="85" y="57"/>
                </a:cubicBezTo>
                <a:cubicBezTo>
                  <a:pt x="85" y="57"/>
                  <a:pt x="85" y="57"/>
                  <a:pt x="85" y="57"/>
                </a:cubicBezTo>
                <a:close/>
                <a:moveTo>
                  <a:pt x="83" y="54"/>
                </a:moveTo>
                <a:cubicBezTo>
                  <a:pt x="84" y="54"/>
                  <a:pt x="84" y="54"/>
                  <a:pt x="84" y="55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3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6"/>
                  <a:pt x="79" y="56"/>
                  <a:pt x="79" y="56"/>
                </a:cubicBezTo>
                <a:cubicBezTo>
                  <a:pt x="79" y="56"/>
                  <a:pt x="79" y="56"/>
                  <a:pt x="79" y="56"/>
                </a:cubicBezTo>
                <a:cubicBezTo>
                  <a:pt x="79" y="56"/>
                  <a:pt x="79" y="56"/>
                  <a:pt x="79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55"/>
                  <a:pt x="78" y="55"/>
                  <a:pt x="78" y="55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9" y="54"/>
                  <a:pt x="79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4"/>
                  <a:pt x="83" y="54"/>
                  <a:pt x="83" y="54"/>
                </a:cubicBezTo>
                <a:cubicBezTo>
                  <a:pt x="83" y="54"/>
                  <a:pt x="83" y="54"/>
                  <a:pt x="83" y="54"/>
                </a:cubicBezTo>
                <a:cubicBezTo>
                  <a:pt x="83" y="54"/>
                  <a:pt x="83" y="54"/>
                  <a:pt x="83" y="54"/>
                </a:cubicBezTo>
                <a:close/>
                <a:moveTo>
                  <a:pt x="52" y="52"/>
                </a:moveTo>
                <a:cubicBezTo>
                  <a:pt x="52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2"/>
                  <a:pt x="57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4"/>
                  <a:pt x="57" y="54"/>
                  <a:pt x="57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4"/>
                  <a:pt x="53" y="54"/>
                  <a:pt x="53" y="53"/>
                </a:cubicBezTo>
                <a:cubicBezTo>
                  <a:pt x="53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2"/>
                  <a:pt x="52" y="52"/>
                  <a:pt x="52" y="52"/>
                </a:cubicBezTo>
                <a:close/>
                <a:moveTo>
                  <a:pt x="52" y="51"/>
                </a:moveTo>
                <a:cubicBezTo>
                  <a:pt x="52" y="50"/>
                  <a:pt x="52" y="50"/>
                  <a:pt x="52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52" y="50"/>
                  <a:pt x="53" y="50"/>
                  <a:pt x="53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0"/>
                  <a:pt x="57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8" y="51"/>
                  <a:pt x="58" y="51"/>
                  <a:pt x="58" y="51"/>
                </a:cubicBezTo>
                <a:cubicBezTo>
                  <a:pt x="58" y="51"/>
                  <a:pt x="58" y="51"/>
                  <a:pt x="58" y="51"/>
                </a:cubicBezTo>
                <a:cubicBezTo>
                  <a:pt x="58" y="51"/>
                  <a:pt x="58" y="51"/>
                  <a:pt x="57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1"/>
                  <a:pt x="52" y="51"/>
                  <a:pt x="52" y="51"/>
                </a:cubicBezTo>
                <a:cubicBezTo>
                  <a:pt x="52" y="51"/>
                  <a:pt x="52" y="51"/>
                  <a:pt x="52" y="51"/>
                </a:cubicBezTo>
                <a:close/>
                <a:moveTo>
                  <a:pt x="52" y="54"/>
                </a:moveTo>
                <a:cubicBezTo>
                  <a:pt x="52" y="54"/>
                  <a:pt x="53" y="54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5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5"/>
                  <a:pt x="52" y="55"/>
                  <a:pt x="52" y="55"/>
                </a:cubicBezTo>
                <a:cubicBezTo>
                  <a:pt x="52" y="54"/>
                  <a:pt x="52" y="54"/>
                  <a:pt x="52" y="54"/>
                </a:cubicBezTo>
                <a:close/>
                <a:moveTo>
                  <a:pt x="52" y="57"/>
                </a:moveTo>
                <a:cubicBezTo>
                  <a:pt x="52" y="57"/>
                  <a:pt x="53" y="57"/>
                  <a:pt x="53" y="57"/>
                </a:cubicBezTo>
                <a:cubicBezTo>
                  <a:pt x="53" y="57"/>
                  <a:pt x="53" y="57"/>
                  <a:pt x="53" y="57"/>
                </a:cubicBezTo>
                <a:cubicBezTo>
                  <a:pt x="53" y="56"/>
                  <a:pt x="53" y="56"/>
                  <a:pt x="53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8" y="56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7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3" y="59"/>
                  <a:pt x="53" y="59"/>
                </a:cubicBezTo>
                <a:cubicBezTo>
                  <a:pt x="53" y="59"/>
                  <a:pt x="53" y="59"/>
                  <a:pt x="53" y="59"/>
                </a:cubicBezTo>
                <a:cubicBezTo>
                  <a:pt x="53" y="58"/>
                  <a:pt x="53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7"/>
                  <a:pt x="52" y="57"/>
                  <a:pt x="52" y="57"/>
                </a:cubicBezTo>
                <a:close/>
                <a:moveTo>
                  <a:pt x="77" y="51"/>
                </a:moveTo>
                <a:cubicBezTo>
                  <a:pt x="77" y="51"/>
                  <a:pt x="76" y="51"/>
                  <a:pt x="76" y="51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0"/>
                  <a:pt x="76" y="50"/>
                  <a:pt x="77" y="50"/>
                </a:cubicBezTo>
                <a:cubicBezTo>
                  <a:pt x="80" y="50"/>
                  <a:pt x="80" y="50"/>
                  <a:pt x="80" y="50"/>
                </a:cubicBezTo>
                <a:cubicBezTo>
                  <a:pt x="80" y="50"/>
                  <a:pt x="80" y="50"/>
                  <a:pt x="80" y="50"/>
                </a:cubicBezTo>
                <a:cubicBezTo>
                  <a:pt x="80" y="50"/>
                  <a:pt x="81" y="50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51"/>
                  <a:pt x="82" y="51"/>
                  <a:pt x="81" y="51"/>
                </a:cubicBezTo>
                <a:cubicBezTo>
                  <a:pt x="81" y="51"/>
                  <a:pt x="81" y="51"/>
                  <a:pt x="81" y="51"/>
                </a:cubicBezTo>
                <a:cubicBezTo>
                  <a:pt x="81" y="51"/>
                  <a:pt x="81" y="51"/>
                  <a:pt x="81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51"/>
                  <a:pt x="77" y="51"/>
                  <a:pt x="77" y="51"/>
                </a:cubicBezTo>
                <a:close/>
                <a:moveTo>
                  <a:pt x="77" y="54"/>
                </a:moveTo>
                <a:cubicBezTo>
                  <a:pt x="77" y="54"/>
                  <a:pt x="77" y="54"/>
                  <a:pt x="77" y="54"/>
                </a:cubicBezTo>
                <a:cubicBezTo>
                  <a:pt x="77" y="54"/>
                  <a:pt x="77" y="54"/>
                  <a:pt x="77" y="55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3" y="56"/>
                  <a:pt x="73" y="56"/>
                  <a:pt x="73" y="56"/>
                </a:cubicBezTo>
                <a:cubicBezTo>
                  <a:pt x="73" y="56"/>
                  <a:pt x="73" y="56"/>
                  <a:pt x="73" y="56"/>
                </a:cubicBezTo>
                <a:cubicBezTo>
                  <a:pt x="73" y="56"/>
                  <a:pt x="72" y="56"/>
                  <a:pt x="72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1" y="55"/>
                  <a:pt x="71" y="55"/>
                </a:cubicBezTo>
                <a:cubicBezTo>
                  <a:pt x="71" y="54"/>
                  <a:pt x="71" y="54"/>
                  <a:pt x="72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77" y="54"/>
                  <a:pt x="77" y="54"/>
                  <a:pt x="77" y="54"/>
                </a:cubicBezTo>
                <a:close/>
                <a:moveTo>
                  <a:pt x="76" y="52"/>
                </a:moveTo>
                <a:cubicBezTo>
                  <a:pt x="76" y="52"/>
                  <a:pt x="76" y="52"/>
                  <a:pt x="76" y="52"/>
                </a:cubicBezTo>
                <a:cubicBezTo>
                  <a:pt x="77" y="53"/>
                  <a:pt x="77" y="53"/>
                  <a:pt x="77" y="53"/>
                </a:cubicBezTo>
                <a:cubicBezTo>
                  <a:pt x="77" y="53"/>
                  <a:pt x="77" y="53"/>
                  <a:pt x="77" y="53"/>
                </a:cubicBezTo>
                <a:cubicBezTo>
                  <a:pt x="77" y="53"/>
                  <a:pt x="77" y="53"/>
                  <a:pt x="76" y="53"/>
                </a:cubicBezTo>
                <a:cubicBezTo>
                  <a:pt x="76" y="54"/>
                  <a:pt x="76" y="54"/>
                  <a:pt x="76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54"/>
                  <a:pt x="72" y="54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2" y="52"/>
                </a:cubicBezTo>
                <a:cubicBezTo>
                  <a:pt x="75" y="52"/>
                  <a:pt x="75" y="52"/>
                  <a:pt x="75" y="52"/>
                </a:cubicBezTo>
                <a:cubicBezTo>
                  <a:pt x="75" y="52"/>
                  <a:pt x="75" y="52"/>
                  <a:pt x="75" y="52"/>
                </a:cubicBezTo>
                <a:cubicBezTo>
                  <a:pt x="76" y="52"/>
                  <a:pt x="76" y="52"/>
                  <a:pt x="76" y="52"/>
                </a:cubicBezTo>
                <a:cubicBezTo>
                  <a:pt x="76" y="52"/>
                  <a:pt x="76" y="52"/>
                  <a:pt x="76" y="52"/>
                </a:cubicBezTo>
                <a:close/>
                <a:moveTo>
                  <a:pt x="71" y="56"/>
                </a:moveTo>
                <a:cubicBezTo>
                  <a:pt x="71" y="56"/>
                  <a:pt x="71" y="56"/>
                  <a:pt x="71" y="56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6"/>
                  <a:pt x="70" y="56"/>
                  <a:pt x="70" y="56"/>
                </a:cubicBezTo>
                <a:cubicBezTo>
                  <a:pt x="67" y="56"/>
                  <a:pt x="67" y="56"/>
                  <a:pt x="67" y="56"/>
                </a:cubicBezTo>
                <a:cubicBezTo>
                  <a:pt x="66" y="56"/>
                  <a:pt x="66" y="56"/>
                  <a:pt x="66" y="56"/>
                </a:cubicBezTo>
                <a:cubicBezTo>
                  <a:pt x="66" y="56"/>
                  <a:pt x="66" y="56"/>
                  <a:pt x="66" y="56"/>
                </a:cubicBezTo>
                <a:cubicBezTo>
                  <a:pt x="66" y="56"/>
                  <a:pt x="66" y="56"/>
                  <a:pt x="65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54"/>
                  <a:pt x="66" y="54"/>
                  <a:pt x="66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71" y="54"/>
                  <a:pt x="71" y="54"/>
                  <a:pt x="71" y="54"/>
                </a:cubicBezTo>
                <a:cubicBezTo>
                  <a:pt x="71" y="54"/>
                  <a:pt x="71" y="54"/>
                  <a:pt x="71" y="55"/>
                </a:cubicBezTo>
                <a:lnTo>
                  <a:pt x="71" y="56"/>
                </a:lnTo>
                <a:close/>
                <a:moveTo>
                  <a:pt x="76" y="51"/>
                </a:moveTo>
                <a:cubicBezTo>
                  <a:pt x="76" y="51"/>
                  <a:pt x="76" y="51"/>
                  <a:pt x="75" y="51"/>
                </a:cubicBezTo>
                <a:cubicBezTo>
                  <a:pt x="75" y="51"/>
                  <a:pt x="75" y="51"/>
                  <a:pt x="75" y="51"/>
                </a:cubicBezTo>
                <a:cubicBezTo>
                  <a:pt x="75" y="51"/>
                  <a:pt x="75" y="51"/>
                  <a:pt x="75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1" y="51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50"/>
                  <a:pt x="70" y="50"/>
                  <a:pt x="70" y="50"/>
                </a:cubicBezTo>
                <a:cubicBezTo>
                  <a:pt x="71" y="50"/>
                  <a:pt x="71" y="50"/>
                  <a:pt x="71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51"/>
                  <a:pt x="76" y="51"/>
                  <a:pt x="76" y="51"/>
                </a:cubicBezTo>
                <a:close/>
                <a:moveTo>
                  <a:pt x="70" y="52"/>
                </a:moveTo>
                <a:cubicBezTo>
                  <a:pt x="70" y="53"/>
                  <a:pt x="70" y="53"/>
                  <a:pt x="70" y="53"/>
                </a:cubicBezTo>
                <a:cubicBezTo>
                  <a:pt x="70" y="53"/>
                  <a:pt x="70" y="53"/>
                  <a:pt x="70" y="53"/>
                </a:cubicBezTo>
                <a:cubicBezTo>
                  <a:pt x="70" y="53"/>
                  <a:pt x="70" y="53"/>
                  <a:pt x="70" y="53"/>
                </a:cubicBezTo>
                <a:cubicBezTo>
                  <a:pt x="70" y="54"/>
                  <a:pt x="70" y="54"/>
                  <a:pt x="70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5" y="54"/>
                  <a:pt x="65" y="54"/>
                  <a:pt x="65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52"/>
                  <a:pt x="70" y="52"/>
                  <a:pt x="70" y="52"/>
                </a:cubicBezTo>
                <a:cubicBezTo>
                  <a:pt x="70" y="52"/>
                  <a:pt x="70" y="52"/>
                  <a:pt x="70" y="52"/>
                </a:cubicBezTo>
                <a:cubicBezTo>
                  <a:pt x="70" y="52"/>
                  <a:pt x="70" y="52"/>
                  <a:pt x="70" y="52"/>
                </a:cubicBezTo>
                <a:close/>
                <a:moveTo>
                  <a:pt x="70" y="51"/>
                </a:moveTo>
                <a:cubicBezTo>
                  <a:pt x="70" y="51"/>
                  <a:pt x="70" y="51"/>
                  <a:pt x="69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51"/>
                  <a:pt x="64" y="51"/>
                  <a:pt x="64" y="51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50"/>
                  <a:pt x="64" y="50"/>
                  <a:pt x="65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9" y="50"/>
                  <a:pt x="69" y="50"/>
                </a:cubicBezTo>
                <a:cubicBezTo>
                  <a:pt x="69" y="50"/>
                  <a:pt x="69" y="50"/>
                  <a:pt x="69" y="50"/>
                </a:cubicBezTo>
                <a:cubicBezTo>
                  <a:pt x="69" y="50"/>
                  <a:pt x="69" y="50"/>
                  <a:pt x="69" y="50"/>
                </a:cubicBezTo>
                <a:cubicBezTo>
                  <a:pt x="69" y="50"/>
                  <a:pt x="69" y="50"/>
                  <a:pt x="69" y="50"/>
                </a:cubicBezTo>
                <a:cubicBezTo>
                  <a:pt x="70" y="51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lose/>
                <a:moveTo>
                  <a:pt x="64" y="53"/>
                </a:moveTo>
                <a:cubicBezTo>
                  <a:pt x="64" y="53"/>
                  <a:pt x="64" y="53"/>
                  <a:pt x="64" y="53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3" y="54"/>
                  <a:pt x="63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4"/>
                  <a:pt x="59" y="54"/>
                  <a:pt x="59" y="54"/>
                </a:cubicBezTo>
                <a:cubicBezTo>
                  <a:pt x="59" y="54"/>
                  <a:pt x="59" y="54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2"/>
                  <a:pt x="63" y="52"/>
                  <a:pt x="64" y="52"/>
                </a:cubicBezTo>
                <a:cubicBezTo>
                  <a:pt x="64" y="52"/>
                  <a:pt x="64" y="52"/>
                  <a:pt x="64" y="52"/>
                </a:cubicBezTo>
                <a:cubicBezTo>
                  <a:pt x="64" y="52"/>
                  <a:pt x="64" y="52"/>
                  <a:pt x="64" y="52"/>
                </a:cubicBezTo>
                <a:lnTo>
                  <a:pt x="64" y="53"/>
                </a:lnTo>
                <a:close/>
                <a:moveTo>
                  <a:pt x="64" y="51"/>
                </a:moveTo>
                <a:cubicBezTo>
                  <a:pt x="64" y="51"/>
                  <a:pt x="64" y="51"/>
                  <a:pt x="63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58" y="51"/>
                  <a:pt x="58" y="51"/>
                </a:cubicBezTo>
                <a:cubicBezTo>
                  <a:pt x="58" y="51"/>
                  <a:pt x="58" y="51"/>
                  <a:pt x="58" y="51"/>
                </a:cubicBezTo>
                <a:cubicBezTo>
                  <a:pt x="58" y="50"/>
                  <a:pt x="58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62" y="50"/>
                  <a:pt x="62" y="50"/>
                  <a:pt x="62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51"/>
                  <a:pt x="64" y="51"/>
                  <a:pt x="64" y="51"/>
                </a:cubicBezTo>
                <a:close/>
                <a:moveTo>
                  <a:pt x="52" y="60"/>
                </a:moveTo>
                <a:cubicBezTo>
                  <a:pt x="53" y="59"/>
                  <a:pt x="53" y="59"/>
                  <a:pt x="53" y="59"/>
                </a:cubicBezTo>
                <a:cubicBezTo>
                  <a:pt x="53" y="59"/>
                  <a:pt x="53" y="59"/>
                  <a:pt x="53" y="59"/>
                </a:cubicBezTo>
                <a:cubicBezTo>
                  <a:pt x="53" y="59"/>
                  <a:pt x="53" y="59"/>
                  <a:pt x="54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9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58" y="61"/>
                </a:cubicBezTo>
                <a:cubicBezTo>
                  <a:pt x="58" y="61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3" y="62"/>
                  <a:pt x="53" y="61"/>
                  <a:pt x="53" y="61"/>
                </a:cubicBezTo>
                <a:cubicBezTo>
                  <a:pt x="53" y="61"/>
                  <a:pt x="53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lose/>
                <a:moveTo>
                  <a:pt x="59" y="55"/>
                </a:move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60" y="54"/>
                  <a:pt x="60" y="54"/>
                </a:cubicBezTo>
                <a:cubicBezTo>
                  <a:pt x="63" y="54"/>
                  <a:pt x="63" y="54"/>
                  <a:pt x="63" y="54"/>
                </a:cubicBezTo>
                <a:cubicBezTo>
                  <a:pt x="63" y="54"/>
                  <a:pt x="64" y="54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4" y="54"/>
                  <a:pt x="64" y="55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6"/>
                  <a:pt x="65" y="56"/>
                  <a:pt x="64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lnTo>
                  <a:pt x="59" y="55"/>
                </a:lnTo>
                <a:close/>
                <a:moveTo>
                  <a:pt x="59" y="57"/>
                </a:moveTo>
                <a:cubicBezTo>
                  <a:pt x="59" y="57"/>
                  <a:pt x="59" y="57"/>
                  <a:pt x="59" y="57"/>
                </a:cubicBezTo>
                <a:cubicBezTo>
                  <a:pt x="59" y="57"/>
                  <a:pt x="60" y="57"/>
                  <a:pt x="60" y="57"/>
                </a:cubicBezTo>
                <a:cubicBezTo>
                  <a:pt x="60" y="56"/>
                  <a:pt x="60" y="56"/>
                  <a:pt x="60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6"/>
                  <a:pt x="64" y="56"/>
                  <a:pt x="64" y="57"/>
                </a:cubicBezTo>
                <a:cubicBezTo>
                  <a:pt x="64" y="57"/>
                  <a:pt x="65" y="57"/>
                  <a:pt x="65" y="57"/>
                </a:cubicBezTo>
                <a:cubicBezTo>
                  <a:pt x="65" y="57"/>
                  <a:pt x="65" y="57"/>
                  <a:pt x="65" y="57"/>
                </a:cubicBezTo>
                <a:cubicBezTo>
                  <a:pt x="65" y="57"/>
                  <a:pt x="65" y="57"/>
                  <a:pt x="65" y="57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8"/>
                  <a:pt x="65" y="58"/>
                  <a:pt x="65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4" y="59"/>
                  <a:pt x="64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57"/>
                  <a:pt x="59" y="57"/>
                  <a:pt x="59" y="57"/>
                </a:cubicBezTo>
                <a:cubicBezTo>
                  <a:pt x="59" y="57"/>
                  <a:pt x="59" y="57"/>
                  <a:pt x="59" y="57"/>
                </a:cubicBezTo>
                <a:close/>
                <a:moveTo>
                  <a:pt x="59" y="60"/>
                </a:moveTo>
                <a:cubicBezTo>
                  <a:pt x="59" y="59"/>
                  <a:pt x="60" y="59"/>
                  <a:pt x="60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4" y="59"/>
                  <a:pt x="64" y="59"/>
                  <a:pt x="64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5" y="59"/>
                  <a:pt x="66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5" y="62"/>
                  <a:pt x="65" y="62"/>
                </a:cubicBezTo>
                <a:cubicBezTo>
                  <a:pt x="65" y="62"/>
                  <a:pt x="65" y="62"/>
                  <a:pt x="65" y="62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2"/>
                  <a:pt x="60" y="62"/>
                  <a:pt x="60" y="62"/>
                </a:cubicBezTo>
                <a:cubicBezTo>
                  <a:pt x="60" y="62"/>
                  <a:pt x="60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0"/>
                  <a:pt x="59" y="60"/>
                  <a:pt x="59" y="60"/>
                </a:cubicBezTo>
                <a:close/>
                <a:moveTo>
                  <a:pt x="66" y="57"/>
                </a:moveTo>
                <a:cubicBezTo>
                  <a:pt x="66" y="57"/>
                  <a:pt x="66" y="57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6"/>
                  <a:pt x="67" y="56"/>
                  <a:pt x="67" y="56"/>
                </a:cubicBezTo>
                <a:cubicBezTo>
                  <a:pt x="70" y="56"/>
                  <a:pt x="70" y="56"/>
                  <a:pt x="70" y="56"/>
                </a:cubicBezTo>
                <a:cubicBezTo>
                  <a:pt x="71" y="56"/>
                  <a:pt x="71" y="56"/>
                  <a:pt x="71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71" y="57"/>
                  <a:pt x="71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8"/>
                  <a:pt x="72" y="58"/>
                  <a:pt x="72" y="59"/>
                </a:cubicBezTo>
                <a:cubicBezTo>
                  <a:pt x="72" y="59"/>
                  <a:pt x="72" y="59"/>
                  <a:pt x="72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9"/>
                  <a:pt x="66" y="59"/>
                  <a:pt x="66" y="59"/>
                </a:cubicBezTo>
                <a:cubicBezTo>
                  <a:pt x="66" y="58"/>
                  <a:pt x="66" y="58"/>
                  <a:pt x="66" y="58"/>
                </a:cubicBezTo>
                <a:cubicBezTo>
                  <a:pt x="66" y="58"/>
                  <a:pt x="66" y="58"/>
                  <a:pt x="66" y="58"/>
                </a:cubicBezTo>
                <a:lnTo>
                  <a:pt x="66" y="57"/>
                </a:lnTo>
                <a:close/>
                <a:moveTo>
                  <a:pt x="66" y="60"/>
                </a:moveTo>
                <a:cubicBezTo>
                  <a:pt x="66" y="59"/>
                  <a:pt x="66" y="59"/>
                  <a:pt x="67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71" y="59"/>
                  <a:pt x="72" y="59"/>
                  <a:pt x="72" y="59"/>
                </a:cubicBezTo>
                <a:cubicBezTo>
                  <a:pt x="72" y="59"/>
                  <a:pt x="72" y="59"/>
                  <a:pt x="72" y="59"/>
                </a:cubicBezTo>
                <a:cubicBezTo>
                  <a:pt x="72" y="59"/>
                  <a:pt x="72" y="59"/>
                  <a:pt x="72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61"/>
                  <a:pt x="73" y="62"/>
                  <a:pt x="73" y="62"/>
                </a:cubicBezTo>
                <a:cubicBezTo>
                  <a:pt x="72" y="62"/>
                  <a:pt x="72" y="62"/>
                  <a:pt x="72" y="62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2"/>
                  <a:pt x="68" y="62"/>
                  <a:pt x="67" y="62"/>
                </a:cubicBezTo>
                <a:cubicBezTo>
                  <a:pt x="67" y="62"/>
                  <a:pt x="67" y="61"/>
                  <a:pt x="67" y="61"/>
                </a:cubicBezTo>
                <a:cubicBezTo>
                  <a:pt x="67" y="61"/>
                  <a:pt x="67" y="61"/>
                  <a:pt x="67" y="61"/>
                </a:cubicBezTo>
                <a:cubicBezTo>
                  <a:pt x="67" y="61"/>
                  <a:pt x="67" y="61"/>
                  <a:pt x="67" y="61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60"/>
                  <a:pt x="66" y="60"/>
                  <a:pt x="66" y="60"/>
                </a:cubicBezTo>
                <a:close/>
                <a:moveTo>
                  <a:pt x="73" y="58"/>
                </a:moveTo>
                <a:cubicBezTo>
                  <a:pt x="73" y="58"/>
                  <a:pt x="73" y="58"/>
                  <a:pt x="73" y="58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3" y="57"/>
                </a:cubicBezTo>
                <a:cubicBezTo>
                  <a:pt x="73" y="57"/>
                  <a:pt x="73" y="57"/>
                  <a:pt x="73" y="57"/>
                </a:cubicBezTo>
                <a:cubicBezTo>
                  <a:pt x="73" y="56"/>
                  <a:pt x="73" y="56"/>
                  <a:pt x="73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7" y="56"/>
                  <a:pt x="77" y="56"/>
                  <a:pt x="77" y="57"/>
                </a:cubicBezTo>
                <a:cubicBezTo>
                  <a:pt x="78" y="57"/>
                  <a:pt x="78" y="57"/>
                  <a:pt x="78" y="57"/>
                </a:cubicBezTo>
                <a:cubicBezTo>
                  <a:pt x="78" y="57"/>
                  <a:pt x="78" y="57"/>
                  <a:pt x="78" y="57"/>
                </a:cubicBezTo>
                <a:cubicBezTo>
                  <a:pt x="78" y="57"/>
                  <a:pt x="78" y="57"/>
                  <a:pt x="78" y="57"/>
                </a:cubicBezTo>
                <a:cubicBezTo>
                  <a:pt x="79" y="58"/>
                  <a:pt x="79" y="58"/>
                  <a:pt x="79" y="58"/>
                </a:cubicBezTo>
                <a:cubicBezTo>
                  <a:pt x="79" y="58"/>
                  <a:pt x="79" y="58"/>
                  <a:pt x="79" y="58"/>
                </a:cubicBezTo>
                <a:cubicBezTo>
                  <a:pt x="79" y="58"/>
                  <a:pt x="79" y="58"/>
                  <a:pt x="79" y="59"/>
                </a:cubicBezTo>
                <a:cubicBezTo>
                  <a:pt x="79" y="59"/>
                  <a:pt x="79" y="59"/>
                  <a:pt x="78" y="59"/>
                </a:cubicBezTo>
                <a:cubicBezTo>
                  <a:pt x="78" y="59"/>
                  <a:pt x="78" y="59"/>
                  <a:pt x="78" y="59"/>
                </a:cubicBezTo>
                <a:cubicBezTo>
                  <a:pt x="74" y="59"/>
                  <a:pt x="74" y="59"/>
                  <a:pt x="74" y="59"/>
                </a:cubicBezTo>
                <a:cubicBezTo>
                  <a:pt x="74" y="59"/>
                  <a:pt x="74" y="59"/>
                  <a:pt x="74" y="59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58"/>
                  <a:pt x="73" y="58"/>
                  <a:pt x="73" y="58"/>
                </a:cubicBezTo>
                <a:close/>
                <a:moveTo>
                  <a:pt x="82" y="52"/>
                </a:moveTo>
                <a:cubicBezTo>
                  <a:pt x="83" y="53"/>
                  <a:pt x="83" y="53"/>
                  <a:pt x="83" y="5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4"/>
                  <a:pt x="83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8" y="54"/>
                  <a:pt x="78" y="53"/>
                </a:cubicBezTo>
                <a:cubicBezTo>
                  <a:pt x="78" y="53"/>
                  <a:pt x="77" y="53"/>
                  <a:pt x="77" y="53"/>
                </a:cubicBezTo>
                <a:cubicBezTo>
                  <a:pt x="77" y="53"/>
                  <a:pt x="77" y="53"/>
                  <a:pt x="77" y="53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8" y="52"/>
                </a:cubicBezTo>
                <a:cubicBezTo>
                  <a:pt x="81" y="52"/>
                  <a:pt x="81" y="52"/>
                  <a:pt x="81" y="52"/>
                </a:cubicBezTo>
                <a:cubicBezTo>
                  <a:pt x="81" y="52"/>
                  <a:pt x="81" y="52"/>
                  <a:pt x="81" y="52"/>
                </a:cubicBezTo>
                <a:cubicBezTo>
                  <a:pt x="82" y="52"/>
                  <a:pt x="82" y="52"/>
                  <a:pt x="82" y="52"/>
                </a:cubicBezTo>
                <a:cubicBezTo>
                  <a:pt x="82" y="52"/>
                  <a:pt x="82" y="52"/>
                  <a:pt x="82" y="52"/>
                </a:cubicBezTo>
                <a:cubicBezTo>
                  <a:pt x="82" y="52"/>
                  <a:pt x="82" y="52"/>
                  <a:pt x="82" y="52"/>
                </a:cubicBezTo>
                <a:close/>
                <a:moveTo>
                  <a:pt x="19" y="43"/>
                </a:moveTo>
                <a:cubicBezTo>
                  <a:pt x="19" y="6"/>
                  <a:pt x="19" y="6"/>
                  <a:pt x="19" y="6"/>
                </a:cubicBezTo>
                <a:cubicBezTo>
                  <a:pt x="19" y="4"/>
                  <a:pt x="22" y="1"/>
                  <a:pt x="25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2" y="1"/>
                  <a:pt x="85" y="4"/>
                  <a:pt x="85" y="6"/>
                </a:cubicBezTo>
                <a:cubicBezTo>
                  <a:pt x="85" y="43"/>
                  <a:pt x="85" y="43"/>
                  <a:pt x="85" y="43"/>
                </a:cubicBezTo>
                <a:cubicBezTo>
                  <a:pt x="85" y="45"/>
                  <a:pt x="82" y="48"/>
                  <a:pt x="80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2" y="48"/>
                  <a:pt x="19" y="45"/>
                  <a:pt x="19" y="43"/>
                </a:cubicBezTo>
                <a:close/>
                <a:moveTo>
                  <a:pt x="40" y="52"/>
                </a:moveTo>
                <a:cubicBezTo>
                  <a:pt x="41" y="52"/>
                  <a:pt x="41" y="52"/>
                  <a:pt x="41" y="52"/>
                </a:cubicBezTo>
                <a:cubicBezTo>
                  <a:pt x="41" y="52"/>
                  <a:pt x="41" y="52"/>
                  <a:pt x="41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5" y="52"/>
                  <a:pt x="45" y="52"/>
                  <a:pt x="4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4" y="54"/>
                </a:cubicBez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41" y="54"/>
                  <a:pt x="40" y="54"/>
                </a:cubicBezTo>
                <a:cubicBezTo>
                  <a:pt x="40" y="54"/>
                  <a:pt x="40" y="54"/>
                  <a:pt x="40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lose/>
                <a:moveTo>
                  <a:pt x="40" y="51"/>
                </a:move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2" y="50"/>
                </a:cubicBezTo>
                <a:cubicBezTo>
                  <a:pt x="45" y="50"/>
                  <a:pt x="45" y="50"/>
                  <a:pt x="45" y="50"/>
                </a:cubicBezTo>
                <a:cubicBezTo>
                  <a:pt x="45" y="50"/>
                  <a:pt x="45" y="50"/>
                  <a:pt x="45" y="50"/>
                </a:cubicBezTo>
                <a:cubicBezTo>
                  <a:pt x="45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1"/>
                  <a:pt x="46" y="51"/>
                  <a:pt x="45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1"/>
                  <a:pt x="40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lose/>
                <a:moveTo>
                  <a:pt x="40" y="51"/>
                </a:moveTo>
                <a:cubicBezTo>
                  <a:pt x="40" y="51"/>
                  <a:pt x="40" y="51"/>
                  <a:pt x="40" y="51"/>
                </a:cubicBezTo>
                <a:cubicBezTo>
                  <a:pt x="40" y="51"/>
                  <a:pt x="40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9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40" y="50"/>
                  <a:pt x="40" y="50"/>
                  <a:pt x="40" y="50"/>
                </a:cubicBezTo>
                <a:lnTo>
                  <a:pt x="40" y="51"/>
                </a:lnTo>
                <a:close/>
                <a:moveTo>
                  <a:pt x="35" y="52"/>
                </a:moveTo>
                <a:cubicBezTo>
                  <a:pt x="35" y="52"/>
                  <a:pt x="35" y="52"/>
                  <a:pt x="35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4"/>
                  <a:pt x="39" y="54"/>
                  <a:pt x="39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5" y="54"/>
                  <a:pt x="35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4"/>
                  <a:pt x="34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5" y="52"/>
                  <a:pt x="35" y="52"/>
                </a:cubicBezTo>
                <a:close/>
                <a:moveTo>
                  <a:pt x="39" y="55"/>
                </a:move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8" y="56"/>
                  <a:pt x="38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4" y="56"/>
                  <a:pt x="34" y="56"/>
                  <a:pt x="34" y="56"/>
                </a:cubicBezTo>
                <a:cubicBezTo>
                  <a:pt x="34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4"/>
                  <a:pt x="33" y="54"/>
                  <a:pt x="33" y="54"/>
                </a:cubicBezTo>
                <a:cubicBezTo>
                  <a:pt x="33" y="54"/>
                  <a:pt x="34" y="54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4"/>
                  <a:pt x="39" y="54"/>
                  <a:pt x="39" y="55"/>
                </a:cubicBezTo>
                <a:close/>
                <a:moveTo>
                  <a:pt x="34" y="51"/>
                </a:move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29" y="51"/>
                  <a:pt x="28" y="51"/>
                  <a:pt x="28" y="51"/>
                </a:cubicBezTo>
                <a:cubicBezTo>
                  <a:pt x="28" y="51"/>
                  <a:pt x="28" y="51"/>
                  <a:pt x="28" y="51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0"/>
                  <a:pt x="29" y="50"/>
                  <a:pt x="30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4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lnTo>
                  <a:pt x="34" y="51"/>
                </a:lnTo>
                <a:close/>
                <a:moveTo>
                  <a:pt x="29" y="52"/>
                </a:moveTo>
                <a:cubicBezTo>
                  <a:pt x="29" y="52"/>
                  <a:pt x="29" y="52"/>
                  <a:pt x="29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3"/>
                  <a:pt x="33" y="53"/>
                  <a:pt x="33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33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4"/>
                  <a:pt x="28" y="54"/>
                  <a:pt x="28" y="53"/>
                </a:cubicBezTo>
                <a:cubicBezTo>
                  <a:pt x="28" y="53"/>
                  <a:pt x="27" y="53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2"/>
                  <a:pt x="29" y="52"/>
                  <a:pt x="29" y="52"/>
                </a:cubicBezTo>
                <a:close/>
                <a:moveTo>
                  <a:pt x="28" y="50"/>
                </a:move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2" y="51"/>
                  <a:pt x="22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4" y="50"/>
                  <a:pt x="24" y="50"/>
                  <a:pt x="24" y="50"/>
                </a:cubicBezTo>
                <a:cubicBezTo>
                  <a:pt x="24" y="50"/>
                  <a:pt x="24" y="50"/>
                  <a:pt x="24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lose/>
                <a:moveTo>
                  <a:pt x="28" y="54"/>
                </a:moveTo>
                <a:cubicBezTo>
                  <a:pt x="28" y="54"/>
                  <a:pt x="28" y="54"/>
                  <a:pt x="28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4"/>
                  <a:pt x="33" y="54"/>
                  <a:pt x="33" y="54"/>
                </a:cubicBezTo>
                <a:cubicBezTo>
                  <a:pt x="33" y="54"/>
                  <a:pt x="33" y="54"/>
                  <a:pt x="33" y="55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6"/>
                  <a:pt x="32" y="56"/>
                  <a:pt x="31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8" y="54"/>
                  <a:pt x="28" y="54"/>
                </a:cubicBezTo>
                <a:close/>
                <a:moveTo>
                  <a:pt x="27" y="57"/>
                </a:moveTo>
                <a:cubicBezTo>
                  <a:pt x="27" y="56"/>
                  <a:pt x="27" y="56"/>
                  <a:pt x="27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31" y="56"/>
                  <a:pt x="31" y="56"/>
                  <a:pt x="31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8"/>
                  <a:pt x="31" y="58"/>
                  <a:pt x="31" y="59"/>
                </a:cubicBezTo>
                <a:cubicBezTo>
                  <a:pt x="31" y="59"/>
                  <a:pt x="31" y="59"/>
                  <a:pt x="30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26" y="59"/>
                  <a:pt x="25" y="59"/>
                  <a:pt x="25" y="59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7"/>
                  <a:pt x="26" y="57"/>
                  <a:pt x="27" y="57"/>
                </a:cubicBezTo>
                <a:close/>
                <a:moveTo>
                  <a:pt x="31" y="60"/>
                </a:moveTo>
                <a:cubicBezTo>
                  <a:pt x="31" y="60"/>
                  <a:pt x="32" y="60"/>
                  <a:pt x="32" y="60"/>
                </a:cubicBezTo>
                <a:cubicBezTo>
                  <a:pt x="32" y="59"/>
                  <a:pt x="32" y="59"/>
                  <a:pt x="32" y="59"/>
                </a:cubicBezTo>
                <a:cubicBezTo>
                  <a:pt x="32" y="59"/>
                  <a:pt x="32" y="59"/>
                  <a:pt x="32" y="59"/>
                </a:cubicBezTo>
                <a:cubicBezTo>
                  <a:pt x="32" y="59"/>
                  <a:pt x="33" y="59"/>
                  <a:pt x="33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8" y="59"/>
                  <a:pt x="38" y="59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7" y="61"/>
                  <a:pt x="37" y="61"/>
                  <a:pt x="37" y="61"/>
                </a:cubicBezTo>
                <a:cubicBezTo>
                  <a:pt x="37" y="61"/>
                  <a:pt x="37" y="61"/>
                  <a:pt x="37" y="61"/>
                </a:cubicBezTo>
                <a:cubicBezTo>
                  <a:pt x="37" y="61"/>
                  <a:pt x="37" y="61"/>
                  <a:pt x="37" y="61"/>
                </a:cubicBezTo>
                <a:cubicBezTo>
                  <a:pt x="37" y="61"/>
                  <a:pt x="37" y="62"/>
                  <a:pt x="37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1" y="62"/>
                  <a:pt x="31" y="61"/>
                  <a:pt x="31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1"/>
                  <a:pt x="31" y="61"/>
                  <a:pt x="31" y="61"/>
                </a:cubicBezTo>
                <a:lnTo>
                  <a:pt x="31" y="60"/>
                </a:lnTo>
                <a:close/>
                <a:moveTo>
                  <a:pt x="38" y="59"/>
                </a:moveTo>
                <a:cubicBezTo>
                  <a:pt x="38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9"/>
                  <a:pt x="33" y="59"/>
                  <a:pt x="32" y="59"/>
                </a:cubicBezTo>
                <a:cubicBezTo>
                  <a:pt x="32" y="59"/>
                  <a:pt x="32" y="59"/>
                  <a:pt x="32" y="59"/>
                </a:cubicBezTo>
                <a:cubicBezTo>
                  <a:pt x="32" y="58"/>
                  <a:pt x="32" y="58"/>
                  <a:pt x="32" y="58"/>
                </a:cubicBezTo>
                <a:cubicBezTo>
                  <a:pt x="32" y="58"/>
                  <a:pt x="32" y="58"/>
                  <a:pt x="32" y="58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3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3" y="56"/>
                  <a:pt x="33" y="56"/>
                  <a:pt x="34" y="56"/>
                </a:cubicBezTo>
                <a:cubicBezTo>
                  <a:pt x="37" y="56"/>
                  <a:pt x="37" y="56"/>
                  <a:pt x="37" y="56"/>
                </a:cubicBezTo>
                <a:cubicBezTo>
                  <a:pt x="38" y="56"/>
                  <a:pt x="38" y="56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8"/>
                  <a:pt x="38" y="59"/>
                </a:cubicBezTo>
                <a:close/>
                <a:moveTo>
                  <a:pt x="38" y="60"/>
                </a:moveTo>
                <a:cubicBezTo>
                  <a:pt x="38" y="60"/>
                  <a:pt x="38" y="60"/>
                  <a:pt x="39" y="60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40" y="59"/>
                  <a:pt x="40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5" y="59"/>
                  <a:pt x="45" y="59"/>
                  <a:pt x="45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61"/>
                  <a:pt x="45" y="61"/>
                  <a:pt x="45" y="61"/>
                </a:cubicBezTo>
                <a:cubicBezTo>
                  <a:pt x="45" y="61"/>
                  <a:pt x="44" y="61"/>
                  <a:pt x="44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1"/>
                  <a:pt x="44" y="62"/>
                  <a:pt x="44" y="62"/>
                </a:cubicBezTo>
                <a:cubicBezTo>
                  <a:pt x="44" y="62"/>
                  <a:pt x="43" y="62"/>
                  <a:pt x="43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39" y="62"/>
                  <a:pt x="38" y="61"/>
                  <a:pt x="38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38" y="61"/>
                  <a:pt x="38" y="61"/>
                  <a:pt x="38" y="61"/>
                </a:cubicBezTo>
                <a:lnTo>
                  <a:pt x="38" y="60"/>
                </a:lnTo>
                <a:close/>
                <a:moveTo>
                  <a:pt x="45" y="59"/>
                </a:move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40" y="59"/>
                  <a:pt x="39" y="59"/>
                  <a:pt x="39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6"/>
                  <a:pt x="40" y="56"/>
                  <a:pt x="40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4" y="56"/>
                  <a:pt x="44" y="56"/>
                  <a:pt x="44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8"/>
                  <a:pt x="45" y="58"/>
                  <a:pt x="45" y="59"/>
                </a:cubicBezTo>
                <a:close/>
                <a:moveTo>
                  <a:pt x="45" y="56"/>
                </a:moveTo>
                <a:cubicBezTo>
                  <a:pt x="45" y="56"/>
                  <a:pt x="45" y="56"/>
                  <a:pt x="44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4"/>
                  <a:pt x="41" y="54"/>
                  <a:pt x="41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5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6"/>
                  <a:pt x="45" y="56"/>
                </a:cubicBezTo>
                <a:close/>
                <a:moveTo>
                  <a:pt x="45" y="60"/>
                </a:moveTo>
                <a:cubicBezTo>
                  <a:pt x="45" y="60"/>
                  <a:pt x="45" y="60"/>
                  <a:pt x="46" y="60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9"/>
                  <a:pt x="46" y="59"/>
                  <a:pt x="47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2" y="59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1" y="61"/>
                  <a:pt x="51" y="61"/>
                </a:cubicBezTo>
                <a:cubicBezTo>
                  <a:pt x="51" y="61"/>
                  <a:pt x="51" y="62"/>
                  <a:pt x="51" y="62"/>
                </a:cubicBezTo>
                <a:cubicBezTo>
                  <a:pt x="51" y="62"/>
                  <a:pt x="51" y="62"/>
                  <a:pt x="50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2"/>
                  <a:pt x="46" y="61"/>
                  <a:pt x="46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5" y="61"/>
                  <a:pt x="45" y="61"/>
                  <a:pt x="45" y="61"/>
                </a:cubicBezTo>
                <a:lnTo>
                  <a:pt x="45" y="60"/>
                </a:lnTo>
                <a:close/>
                <a:moveTo>
                  <a:pt x="52" y="58"/>
                </a:moveTo>
                <a:cubicBezTo>
                  <a:pt x="52" y="58"/>
                  <a:pt x="51" y="58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47" y="59"/>
                  <a:pt x="47" y="59"/>
                  <a:pt x="47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47" y="56"/>
                  <a:pt x="47" y="56"/>
                  <a:pt x="47" y="56"/>
                </a:cubicBezTo>
                <a:cubicBezTo>
                  <a:pt x="51" y="56"/>
                  <a:pt x="51" y="56"/>
                  <a:pt x="51" y="56"/>
                </a:cubicBezTo>
                <a:cubicBezTo>
                  <a:pt x="51" y="56"/>
                  <a:pt x="51" y="56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7"/>
                  <a:pt x="52" y="57"/>
                  <a:pt x="52" y="57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lose/>
                <a:moveTo>
                  <a:pt x="52" y="56"/>
                </a:moveTo>
                <a:cubicBezTo>
                  <a:pt x="52" y="56"/>
                  <a:pt x="51" y="56"/>
                  <a:pt x="51" y="56"/>
                </a:cubicBezTo>
                <a:cubicBezTo>
                  <a:pt x="51" y="56"/>
                  <a:pt x="51" y="56"/>
                  <a:pt x="51" y="56"/>
                </a:cubicBezTo>
                <a:cubicBezTo>
                  <a:pt x="51" y="56"/>
                  <a:pt x="51" y="56"/>
                  <a:pt x="51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7" y="56"/>
                  <a:pt x="4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4"/>
                  <a:pt x="52" y="54"/>
                  <a:pt x="52" y="55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lose/>
                <a:moveTo>
                  <a:pt x="52" y="53"/>
                </a:moveTo>
                <a:cubicBezTo>
                  <a:pt x="52" y="53"/>
                  <a:pt x="52" y="53"/>
                  <a:pt x="51" y="53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6" y="54"/>
                  <a:pt x="46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52"/>
                  <a:pt x="46" y="52"/>
                  <a:pt x="47" y="52"/>
                </a:cubicBezTo>
                <a:cubicBezTo>
                  <a:pt x="47" y="52"/>
                  <a:pt x="47" y="52"/>
                  <a:pt x="47" y="52"/>
                </a:cubicBezTo>
                <a:cubicBezTo>
                  <a:pt x="47" y="52"/>
                  <a:pt x="47" y="52"/>
                  <a:pt x="47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lose/>
                <a:moveTo>
                  <a:pt x="52" y="51"/>
                </a:moveTo>
                <a:cubicBezTo>
                  <a:pt x="52" y="51"/>
                  <a:pt x="52" y="51"/>
                  <a:pt x="51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1"/>
                  <a:pt x="46" y="51"/>
                  <a:pt x="46" y="51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51"/>
                  <a:pt x="52" y="51"/>
                  <a:pt x="52" y="51"/>
                </a:cubicBezTo>
                <a:close/>
                <a:moveTo>
                  <a:pt x="21" y="53"/>
                </a:move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2" y="52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53"/>
                  <a:pt x="26" y="53"/>
                  <a:pt x="26" y="53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21" y="54"/>
                  <a:pt x="21" y="54"/>
                  <a:pt x="21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53"/>
                  <a:pt x="21" y="53"/>
                  <a:pt x="21" y="53"/>
                </a:cubicBezTo>
                <a:close/>
                <a:moveTo>
                  <a:pt x="20" y="56"/>
                </a:moveTo>
                <a:cubicBezTo>
                  <a:pt x="20" y="55"/>
                  <a:pt x="20" y="55"/>
                  <a:pt x="20" y="55"/>
                </a:cubicBezTo>
                <a:cubicBezTo>
                  <a:pt x="20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2" y="54"/>
                  <a:pt x="22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5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4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0" y="56"/>
                  <a:pt x="20" y="56"/>
                  <a:pt x="20" y="56"/>
                </a:cubicBezTo>
                <a:cubicBezTo>
                  <a:pt x="20" y="56"/>
                  <a:pt x="20" y="56"/>
                  <a:pt x="20" y="56"/>
                </a:cubicBezTo>
                <a:cubicBezTo>
                  <a:pt x="20" y="56"/>
                  <a:pt x="20" y="56"/>
                  <a:pt x="20" y="56"/>
                </a:cubicBezTo>
                <a:cubicBezTo>
                  <a:pt x="20" y="56"/>
                  <a:pt x="20" y="56"/>
                  <a:pt x="20" y="56"/>
                </a:cubicBezTo>
                <a:close/>
                <a:moveTo>
                  <a:pt x="18" y="58"/>
                </a:move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9" y="57"/>
                  <a:pt x="20" y="57"/>
                </a:cubicBezTo>
                <a:cubicBezTo>
                  <a:pt x="20" y="57"/>
                  <a:pt x="20" y="57"/>
                  <a:pt x="20" y="57"/>
                </a:cubicBezTo>
                <a:cubicBezTo>
                  <a:pt x="20" y="56"/>
                  <a:pt x="20" y="56"/>
                  <a:pt x="20" y="56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6"/>
                  <a:pt x="24" y="56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8"/>
                  <a:pt x="24" y="58"/>
                  <a:pt x="24" y="59"/>
                </a:cubicBezTo>
                <a:cubicBezTo>
                  <a:pt x="24" y="59"/>
                  <a:pt x="24" y="59"/>
                  <a:pt x="24" y="59"/>
                </a:cubicBezTo>
                <a:cubicBezTo>
                  <a:pt x="23" y="59"/>
                  <a:pt x="23" y="59"/>
                  <a:pt x="23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9" y="59"/>
                  <a:pt x="19" y="59"/>
                  <a:pt x="18" y="59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17" y="61"/>
                </a:moveTo>
                <a:cubicBezTo>
                  <a:pt x="17" y="60"/>
                  <a:pt x="17" y="60"/>
                  <a:pt x="17" y="60"/>
                </a:cubicBezTo>
                <a:cubicBezTo>
                  <a:pt x="18" y="60"/>
                  <a:pt x="18" y="60"/>
                  <a:pt x="18" y="60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59"/>
                  <a:pt x="24" y="59"/>
                  <a:pt x="24" y="59"/>
                </a:cubicBezTo>
                <a:cubicBezTo>
                  <a:pt x="24" y="59"/>
                  <a:pt x="24" y="59"/>
                  <a:pt x="24" y="60"/>
                </a:cubicBezTo>
                <a:cubicBezTo>
                  <a:pt x="24" y="60"/>
                  <a:pt x="24" y="60"/>
                  <a:pt x="24" y="60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1"/>
                  <a:pt x="23" y="61"/>
                  <a:pt x="23" y="61"/>
                </a:cubicBezTo>
                <a:cubicBezTo>
                  <a:pt x="22" y="61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18" y="62"/>
                  <a:pt x="18" y="62"/>
                  <a:pt x="18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2"/>
                  <a:pt x="17" y="61"/>
                  <a:pt x="17" y="61"/>
                </a:cubicBezTo>
                <a:cubicBezTo>
                  <a:pt x="17" y="61"/>
                  <a:pt x="17" y="61"/>
                  <a:pt x="17" y="61"/>
                </a:cubicBezTo>
                <a:cubicBezTo>
                  <a:pt x="17" y="61"/>
                  <a:pt x="17" y="61"/>
                  <a:pt x="17" y="61"/>
                </a:cubicBezTo>
                <a:close/>
                <a:moveTo>
                  <a:pt x="22" y="63"/>
                </a:moveTo>
                <a:cubicBezTo>
                  <a:pt x="22" y="64"/>
                  <a:pt x="22" y="64"/>
                  <a:pt x="22" y="64"/>
                </a:cubicBezTo>
                <a:cubicBezTo>
                  <a:pt x="22" y="64"/>
                  <a:pt x="22" y="64"/>
                  <a:pt x="21" y="64"/>
                </a:cubicBezTo>
                <a:cubicBezTo>
                  <a:pt x="21" y="64"/>
                  <a:pt x="21" y="65"/>
                  <a:pt x="21" y="65"/>
                </a:cubicBezTo>
                <a:cubicBezTo>
                  <a:pt x="21" y="65"/>
                  <a:pt x="21" y="65"/>
                  <a:pt x="21" y="65"/>
                </a:cubicBezTo>
                <a:cubicBezTo>
                  <a:pt x="21" y="65"/>
                  <a:pt x="20" y="65"/>
                  <a:pt x="20" y="65"/>
                </a:cubicBezTo>
                <a:cubicBezTo>
                  <a:pt x="16" y="65"/>
                  <a:pt x="16" y="65"/>
                  <a:pt x="16" y="65"/>
                </a:cubicBezTo>
                <a:cubicBezTo>
                  <a:pt x="16" y="65"/>
                  <a:pt x="16" y="65"/>
                  <a:pt x="15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5" y="65"/>
                  <a:pt x="15" y="64"/>
                  <a:pt x="15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2"/>
                  <a:pt x="16" y="62"/>
                  <a:pt x="16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3"/>
                </a:cubicBezTo>
                <a:cubicBezTo>
                  <a:pt x="22" y="63"/>
                  <a:pt x="22" y="63"/>
                  <a:pt x="22" y="63"/>
                </a:cubicBezTo>
                <a:close/>
                <a:moveTo>
                  <a:pt x="29" y="64"/>
                </a:move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5"/>
                  <a:pt x="29" y="65"/>
                </a:cubicBezTo>
                <a:cubicBezTo>
                  <a:pt x="29" y="65"/>
                  <a:pt x="28" y="65"/>
                  <a:pt x="28" y="65"/>
                </a:cubicBezTo>
                <a:cubicBezTo>
                  <a:pt x="28" y="65"/>
                  <a:pt x="28" y="65"/>
                  <a:pt x="28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23" y="65"/>
                  <a:pt x="22" y="64"/>
                  <a:pt x="22" y="64"/>
                </a:cubicBezTo>
                <a:cubicBezTo>
                  <a:pt x="22" y="64"/>
                  <a:pt x="22" y="64"/>
                  <a:pt x="22" y="64"/>
                </a:cubicBezTo>
                <a:cubicBezTo>
                  <a:pt x="23" y="63"/>
                  <a:pt x="23" y="63"/>
                  <a:pt x="23" y="63"/>
                </a:cubicBezTo>
                <a:cubicBezTo>
                  <a:pt x="23" y="63"/>
                  <a:pt x="23" y="63"/>
                  <a:pt x="23" y="63"/>
                </a:cubicBezTo>
                <a:cubicBezTo>
                  <a:pt x="23" y="62"/>
                  <a:pt x="24" y="62"/>
                  <a:pt x="24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2"/>
                  <a:pt x="24" y="62"/>
                  <a:pt x="25" y="62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2"/>
                  <a:pt x="29" y="62"/>
                  <a:pt x="29" y="62"/>
                </a:cubicBezTo>
                <a:cubicBezTo>
                  <a:pt x="30" y="62"/>
                  <a:pt x="30" y="62"/>
                  <a:pt x="30" y="63"/>
                </a:cubicBezTo>
                <a:cubicBezTo>
                  <a:pt x="30" y="63"/>
                  <a:pt x="30" y="63"/>
                  <a:pt x="30" y="63"/>
                </a:cubicBezTo>
                <a:lnTo>
                  <a:pt x="29" y="64"/>
                </a:lnTo>
                <a:close/>
                <a:moveTo>
                  <a:pt x="29" y="62"/>
                </a:moveTo>
                <a:cubicBezTo>
                  <a:pt x="29" y="62"/>
                  <a:pt x="29" y="62"/>
                  <a:pt x="29" y="62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4" y="62"/>
                  <a:pt x="24" y="62"/>
                </a:cubicBezTo>
                <a:cubicBezTo>
                  <a:pt x="24" y="62"/>
                  <a:pt x="24" y="61"/>
                  <a:pt x="24" y="61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0"/>
                  <a:pt x="25" y="60"/>
                  <a:pt x="25" y="60"/>
                </a:cubicBezTo>
                <a:cubicBezTo>
                  <a:pt x="25" y="59"/>
                  <a:pt x="25" y="59"/>
                  <a:pt x="25" y="59"/>
                </a:cubicBezTo>
                <a:cubicBezTo>
                  <a:pt x="25" y="59"/>
                  <a:pt x="25" y="59"/>
                  <a:pt x="25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9"/>
                  <a:pt x="30" y="59"/>
                  <a:pt x="31" y="59"/>
                </a:cubicBezTo>
                <a:cubicBezTo>
                  <a:pt x="31" y="59"/>
                  <a:pt x="31" y="59"/>
                  <a:pt x="31" y="60"/>
                </a:cubicBezTo>
                <a:cubicBezTo>
                  <a:pt x="31" y="60"/>
                  <a:pt x="31" y="60"/>
                  <a:pt x="31" y="60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2"/>
                  <a:pt x="29" y="62"/>
                </a:cubicBezTo>
                <a:close/>
                <a:moveTo>
                  <a:pt x="52" y="77"/>
                </a:moveTo>
                <a:cubicBezTo>
                  <a:pt x="51" y="77"/>
                  <a:pt x="51" y="78"/>
                  <a:pt x="51" y="78"/>
                </a:cubicBezTo>
                <a:cubicBezTo>
                  <a:pt x="51" y="78"/>
                  <a:pt x="51" y="78"/>
                  <a:pt x="51" y="78"/>
                </a:cubicBezTo>
                <a:cubicBezTo>
                  <a:pt x="51" y="78"/>
                  <a:pt x="51" y="78"/>
                  <a:pt x="51" y="78"/>
                </a:cubicBezTo>
                <a:cubicBezTo>
                  <a:pt x="44" y="78"/>
                  <a:pt x="44" y="78"/>
                  <a:pt x="44" y="78"/>
                </a:cubicBezTo>
                <a:cubicBezTo>
                  <a:pt x="44" y="78"/>
                  <a:pt x="43" y="78"/>
                  <a:pt x="43" y="78"/>
                </a:cubicBezTo>
                <a:cubicBezTo>
                  <a:pt x="43" y="78"/>
                  <a:pt x="43" y="78"/>
                  <a:pt x="43" y="78"/>
                </a:cubicBezTo>
                <a:cubicBezTo>
                  <a:pt x="43" y="78"/>
                  <a:pt x="43" y="77"/>
                  <a:pt x="43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7"/>
                  <a:pt x="43" y="77"/>
                  <a:pt x="44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7"/>
                  <a:pt x="51" y="77"/>
                  <a:pt x="52" y="77"/>
                </a:cubicBezTo>
                <a:cubicBezTo>
                  <a:pt x="52" y="77"/>
                  <a:pt x="52" y="77"/>
                  <a:pt x="52" y="77"/>
                </a:cubicBezTo>
                <a:cubicBezTo>
                  <a:pt x="52" y="77"/>
                  <a:pt x="52" y="77"/>
                  <a:pt x="52" y="77"/>
                </a:cubicBezTo>
                <a:close/>
                <a:moveTo>
                  <a:pt x="61" y="77"/>
                </a:moveTo>
                <a:cubicBezTo>
                  <a:pt x="61" y="77"/>
                  <a:pt x="61" y="78"/>
                  <a:pt x="61" y="78"/>
                </a:cubicBezTo>
                <a:cubicBezTo>
                  <a:pt x="61" y="78"/>
                  <a:pt x="61" y="78"/>
                  <a:pt x="61" y="78"/>
                </a:cubicBezTo>
                <a:cubicBezTo>
                  <a:pt x="61" y="78"/>
                  <a:pt x="61" y="78"/>
                  <a:pt x="61" y="78"/>
                </a:cubicBezTo>
                <a:cubicBezTo>
                  <a:pt x="54" y="78"/>
                  <a:pt x="54" y="78"/>
                  <a:pt x="54" y="78"/>
                </a:cubicBezTo>
                <a:cubicBezTo>
                  <a:pt x="54" y="78"/>
                  <a:pt x="53" y="78"/>
                  <a:pt x="5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3" y="78"/>
                  <a:pt x="53" y="77"/>
                  <a:pt x="53" y="77"/>
                </a:cubicBezTo>
                <a:cubicBezTo>
                  <a:pt x="53" y="77"/>
                  <a:pt x="53" y="77"/>
                  <a:pt x="53" y="77"/>
                </a:cubicBezTo>
                <a:cubicBezTo>
                  <a:pt x="53" y="77"/>
                  <a:pt x="53" y="77"/>
                  <a:pt x="53" y="77"/>
                </a:cubicBezTo>
                <a:cubicBezTo>
                  <a:pt x="53" y="77"/>
                  <a:pt x="53" y="77"/>
                  <a:pt x="53" y="77"/>
                </a:cubicBezTo>
                <a:cubicBezTo>
                  <a:pt x="53" y="77"/>
                  <a:pt x="53" y="77"/>
                  <a:pt x="53" y="77"/>
                </a:cubicBezTo>
                <a:cubicBezTo>
                  <a:pt x="53" y="77"/>
                  <a:pt x="54" y="77"/>
                  <a:pt x="54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lose/>
                <a:moveTo>
                  <a:pt x="63" y="75"/>
                </a:moveTo>
                <a:cubicBezTo>
                  <a:pt x="63" y="75"/>
                  <a:pt x="62" y="75"/>
                  <a:pt x="62" y="75"/>
                </a:cubicBezTo>
                <a:cubicBezTo>
                  <a:pt x="62" y="76"/>
                  <a:pt x="62" y="76"/>
                  <a:pt x="62" y="76"/>
                </a:cubicBezTo>
                <a:cubicBezTo>
                  <a:pt x="61" y="76"/>
                  <a:pt x="61" y="76"/>
                  <a:pt x="61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43" y="76"/>
                  <a:pt x="43" y="76"/>
                  <a:pt x="42" y="76"/>
                </a:cubicBezTo>
                <a:cubicBezTo>
                  <a:pt x="42" y="76"/>
                  <a:pt x="42" y="76"/>
                  <a:pt x="42" y="75"/>
                </a:cubicBezTo>
                <a:cubicBezTo>
                  <a:pt x="42" y="75"/>
                  <a:pt x="41" y="75"/>
                  <a:pt x="41" y="75"/>
                </a:cubicBezTo>
                <a:cubicBezTo>
                  <a:pt x="41" y="75"/>
                  <a:pt x="41" y="75"/>
                  <a:pt x="41" y="74"/>
                </a:cubicBez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2" y="68"/>
                </a:cubicBezTo>
                <a:cubicBezTo>
                  <a:pt x="43" y="68"/>
                  <a:pt x="43" y="67"/>
                  <a:pt x="43" y="67"/>
                </a:cubicBezTo>
                <a:cubicBezTo>
                  <a:pt x="43" y="67"/>
                  <a:pt x="43" y="67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0" y="67"/>
                  <a:pt x="60" y="67"/>
                  <a:pt x="61" y="67"/>
                </a:cubicBezTo>
                <a:cubicBezTo>
                  <a:pt x="61" y="67"/>
                  <a:pt x="61" y="67"/>
                  <a:pt x="61" y="67"/>
                </a:cubicBezTo>
                <a:cubicBezTo>
                  <a:pt x="61" y="67"/>
                  <a:pt x="62" y="68"/>
                  <a:pt x="62" y="68"/>
                </a:cubicBezTo>
                <a:cubicBezTo>
                  <a:pt x="62" y="68"/>
                  <a:pt x="62" y="68"/>
                  <a:pt x="62" y="68"/>
                </a:cubicBezTo>
                <a:cubicBezTo>
                  <a:pt x="63" y="74"/>
                  <a:pt x="63" y="74"/>
                  <a:pt x="63" y="74"/>
                </a:cubicBezTo>
                <a:cubicBezTo>
                  <a:pt x="63" y="75"/>
                  <a:pt x="63" y="75"/>
                  <a:pt x="63" y="75"/>
                </a:cubicBezTo>
                <a:close/>
                <a:moveTo>
                  <a:pt x="74" y="64"/>
                </a:moveTo>
                <a:cubicBezTo>
                  <a:pt x="74" y="64"/>
                  <a:pt x="74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31" y="65"/>
                  <a:pt x="31" y="65"/>
                  <a:pt x="31" y="65"/>
                </a:cubicBezTo>
                <a:cubicBezTo>
                  <a:pt x="31" y="65"/>
                  <a:pt x="31" y="65"/>
                  <a:pt x="30" y="65"/>
                </a:cubicBezTo>
                <a:cubicBezTo>
                  <a:pt x="30" y="65"/>
                  <a:pt x="30" y="65"/>
                  <a:pt x="30" y="65"/>
                </a:cubicBezTo>
                <a:cubicBezTo>
                  <a:pt x="30" y="65"/>
                  <a:pt x="30" y="64"/>
                  <a:pt x="30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1" y="63"/>
                  <a:pt x="31" y="63"/>
                </a:cubicBezTo>
                <a:cubicBezTo>
                  <a:pt x="31" y="62"/>
                  <a:pt x="31" y="62"/>
                  <a:pt x="31" y="62"/>
                </a:cubicBezTo>
                <a:cubicBezTo>
                  <a:pt x="31" y="62"/>
                  <a:pt x="31" y="62"/>
                  <a:pt x="31" y="62"/>
                </a:cubicBezTo>
                <a:cubicBezTo>
                  <a:pt x="31" y="62"/>
                  <a:pt x="32" y="62"/>
                  <a:pt x="32" y="62"/>
                </a:cubicBezTo>
                <a:cubicBezTo>
                  <a:pt x="72" y="62"/>
                  <a:pt x="72" y="62"/>
                  <a:pt x="72" y="62"/>
                </a:cubicBezTo>
                <a:cubicBezTo>
                  <a:pt x="72" y="62"/>
                  <a:pt x="73" y="62"/>
                  <a:pt x="73" y="62"/>
                </a:cubicBezTo>
                <a:cubicBezTo>
                  <a:pt x="73" y="62"/>
                  <a:pt x="73" y="62"/>
                  <a:pt x="73" y="62"/>
                </a:cubicBezTo>
                <a:cubicBezTo>
                  <a:pt x="73" y="62"/>
                  <a:pt x="73" y="62"/>
                  <a:pt x="73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lose/>
                <a:moveTo>
                  <a:pt x="74" y="61"/>
                </a:moveTo>
                <a:cubicBezTo>
                  <a:pt x="74" y="61"/>
                  <a:pt x="74" y="61"/>
                  <a:pt x="74" y="61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59"/>
                  <a:pt x="73" y="59"/>
                  <a:pt x="74" y="59"/>
                </a:cubicBezTo>
                <a:cubicBezTo>
                  <a:pt x="74" y="59"/>
                  <a:pt x="74" y="59"/>
                  <a:pt x="74" y="59"/>
                </a:cubicBezTo>
                <a:cubicBezTo>
                  <a:pt x="74" y="59"/>
                  <a:pt x="74" y="59"/>
                  <a:pt x="74" y="59"/>
                </a:cubicBezTo>
                <a:cubicBezTo>
                  <a:pt x="78" y="59"/>
                  <a:pt x="78" y="59"/>
                  <a:pt x="78" y="59"/>
                </a:cubicBezTo>
                <a:cubicBezTo>
                  <a:pt x="78" y="59"/>
                  <a:pt x="79" y="59"/>
                  <a:pt x="79" y="59"/>
                </a:cubicBezTo>
                <a:cubicBezTo>
                  <a:pt x="79" y="59"/>
                  <a:pt x="79" y="59"/>
                  <a:pt x="79" y="59"/>
                </a:cubicBezTo>
                <a:cubicBezTo>
                  <a:pt x="79" y="59"/>
                  <a:pt x="79" y="59"/>
                  <a:pt x="79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61"/>
                  <a:pt x="80" y="61"/>
                  <a:pt x="80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80" y="61"/>
                  <a:pt x="80" y="62"/>
                  <a:pt x="80" y="62"/>
                </a:cubicBezTo>
                <a:cubicBezTo>
                  <a:pt x="80" y="62"/>
                  <a:pt x="79" y="62"/>
                  <a:pt x="79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4" y="61"/>
                  <a:pt x="74" y="61"/>
                </a:cubicBezTo>
                <a:cubicBezTo>
                  <a:pt x="74" y="61"/>
                  <a:pt x="74" y="61"/>
                  <a:pt x="74" y="61"/>
                </a:cubicBezTo>
                <a:close/>
                <a:moveTo>
                  <a:pt x="81" y="65"/>
                </a:moveTo>
                <a:cubicBezTo>
                  <a:pt x="81" y="65"/>
                  <a:pt x="81" y="65"/>
                  <a:pt x="81" y="65"/>
                </a:cubicBezTo>
                <a:cubicBezTo>
                  <a:pt x="81" y="65"/>
                  <a:pt x="81" y="65"/>
                  <a:pt x="81" y="65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5"/>
                  <a:pt x="76" y="65"/>
                  <a:pt x="75" y="65"/>
                </a:cubicBezTo>
                <a:cubicBezTo>
                  <a:pt x="75" y="65"/>
                  <a:pt x="75" y="64"/>
                  <a:pt x="75" y="64"/>
                </a:cubicBezTo>
                <a:cubicBezTo>
                  <a:pt x="75" y="64"/>
                  <a:pt x="75" y="64"/>
                  <a:pt x="75" y="64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2"/>
                  <a:pt x="74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79" y="62"/>
                  <a:pt x="79" y="62"/>
                </a:cubicBezTo>
                <a:cubicBezTo>
                  <a:pt x="80" y="62"/>
                  <a:pt x="80" y="62"/>
                  <a:pt x="80" y="62"/>
                </a:cubicBezTo>
                <a:cubicBezTo>
                  <a:pt x="80" y="62"/>
                  <a:pt x="80" y="62"/>
                  <a:pt x="80" y="62"/>
                </a:cubicBezTo>
                <a:cubicBezTo>
                  <a:pt x="81" y="62"/>
                  <a:pt x="81" y="62"/>
                  <a:pt x="81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2" y="64"/>
                  <a:pt x="82" y="64"/>
                  <a:pt x="82" y="64"/>
                </a:cubicBezTo>
                <a:cubicBezTo>
                  <a:pt x="82" y="64"/>
                  <a:pt x="82" y="64"/>
                  <a:pt x="82" y="64"/>
                </a:cubicBezTo>
                <a:cubicBezTo>
                  <a:pt x="82" y="64"/>
                  <a:pt x="82" y="65"/>
                  <a:pt x="81" y="65"/>
                </a:cubicBezTo>
                <a:close/>
                <a:moveTo>
                  <a:pt x="89" y="65"/>
                </a:moveTo>
                <a:cubicBezTo>
                  <a:pt x="89" y="65"/>
                  <a:pt x="89" y="65"/>
                  <a:pt x="89" y="65"/>
                </a:cubicBezTo>
                <a:cubicBezTo>
                  <a:pt x="89" y="65"/>
                  <a:pt x="88" y="65"/>
                  <a:pt x="88" y="65"/>
                </a:cubicBezTo>
                <a:cubicBezTo>
                  <a:pt x="84" y="65"/>
                  <a:pt x="84" y="65"/>
                  <a:pt x="84" y="65"/>
                </a:cubicBezTo>
                <a:cubicBezTo>
                  <a:pt x="84" y="65"/>
                  <a:pt x="84" y="65"/>
                  <a:pt x="83" y="65"/>
                </a:cubicBezTo>
                <a:cubicBezTo>
                  <a:pt x="83" y="65"/>
                  <a:pt x="83" y="65"/>
                  <a:pt x="83" y="65"/>
                </a:cubicBezTo>
                <a:cubicBezTo>
                  <a:pt x="83" y="65"/>
                  <a:pt x="83" y="64"/>
                  <a:pt x="83" y="64"/>
                </a:cubicBezTo>
                <a:cubicBezTo>
                  <a:pt x="82" y="64"/>
                  <a:pt x="82" y="64"/>
                  <a:pt x="82" y="64"/>
                </a:cubicBezTo>
                <a:cubicBezTo>
                  <a:pt x="82" y="63"/>
                  <a:pt x="82" y="63"/>
                  <a:pt x="82" y="63"/>
                </a:cubicBezTo>
                <a:cubicBezTo>
                  <a:pt x="82" y="63"/>
                  <a:pt x="82" y="63"/>
                  <a:pt x="82" y="63"/>
                </a:cubicBezTo>
                <a:cubicBezTo>
                  <a:pt x="82" y="62"/>
                  <a:pt x="82" y="62"/>
                  <a:pt x="82" y="62"/>
                </a:cubicBezTo>
                <a:cubicBezTo>
                  <a:pt x="82" y="62"/>
                  <a:pt x="82" y="62"/>
                  <a:pt x="82" y="62"/>
                </a:cubicBezTo>
                <a:cubicBezTo>
                  <a:pt x="82" y="62"/>
                  <a:pt x="82" y="62"/>
                  <a:pt x="83" y="62"/>
                </a:cubicBezTo>
                <a:cubicBezTo>
                  <a:pt x="87" y="62"/>
                  <a:pt x="87" y="62"/>
                  <a:pt x="87" y="62"/>
                </a:cubicBezTo>
                <a:cubicBezTo>
                  <a:pt x="87" y="62"/>
                  <a:pt x="87" y="62"/>
                  <a:pt x="87" y="62"/>
                </a:cubicBezTo>
                <a:cubicBezTo>
                  <a:pt x="87" y="62"/>
                  <a:pt x="88" y="62"/>
                  <a:pt x="88" y="62"/>
                </a:cubicBezTo>
                <a:cubicBezTo>
                  <a:pt x="88" y="62"/>
                  <a:pt x="88" y="62"/>
                  <a:pt x="88" y="63"/>
                </a:cubicBezTo>
                <a:cubicBezTo>
                  <a:pt x="88" y="63"/>
                  <a:pt x="88" y="63"/>
                  <a:pt x="88" y="63"/>
                </a:cubicBezTo>
                <a:cubicBezTo>
                  <a:pt x="89" y="64"/>
                  <a:pt x="89" y="64"/>
                  <a:pt x="89" y="64"/>
                </a:cubicBezTo>
                <a:cubicBezTo>
                  <a:pt x="89" y="64"/>
                  <a:pt x="89" y="64"/>
                  <a:pt x="89" y="64"/>
                </a:cubicBezTo>
                <a:cubicBezTo>
                  <a:pt x="89" y="64"/>
                  <a:pt x="89" y="65"/>
                  <a:pt x="89" y="65"/>
                </a:cubicBezTo>
                <a:close/>
                <a:moveTo>
                  <a:pt x="80" y="46"/>
                </a:moveTo>
                <a:cubicBezTo>
                  <a:pt x="82" y="46"/>
                  <a:pt x="83" y="45"/>
                  <a:pt x="83" y="4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4"/>
                  <a:pt x="82" y="3"/>
                  <a:pt x="80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2" y="3"/>
                  <a:pt x="21" y="4"/>
                  <a:pt x="21" y="6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5"/>
                  <a:pt x="22" y="46"/>
                  <a:pt x="25" y="46"/>
                </a:cubicBezTo>
                <a:lnTo>
                  <a:pt x="80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305"/>
          <p:cNvSpPr>
            <a:spLocks noEditPoints="1"/>
          </p:cNvSpPr>
          <p:nvPr userDrawn="1"/>
        </p:nvSpPr>
        <p:spPr bwMode="auto">
          <a:xfrm>
            <a:off x="10029288" y="3601847"/>
            <a:ext cx="579437" cy="488950"/>
          </a:xfrm>
          <a:custGeom>
            <a:avLst/>
            <a:gdLst>
              <a:gd name="T0" fmla="*/ 2147483647 w 89"/>
              <a:gd name="T1" fmla="*/ 2147483647 h 75"/>
              <a:gd name="T2" fmla="*/ 2147483647 w 89"/>
              <a:gd name="T3" fmla="*/ 2147483647 h 75"/>
              <a:gd name="T4" fmla="*/ 2147483647 w 89"/>
              <a:gd name="T5" fmla="*/ 2147483647 h 75"/>
              <a:gd name="T6" fmla="*/ 2147483647 w 89"/>
              <a:gd name="T7" fmla="*/ 2147483647 h 75"/>
              <a:gd name="T8" fmla="*/ 2147483647 w 89"/>
              <a:gd name="T9" fmla="*/ 2147483647 h 75"/>
              <a:gd name="T10" fmla="*/ 2147483647 w 89"/>
              <a:gd name="T11" fmla="*/ 0 h 75"/>
              <a:gd name="T12" fmla="*/ 2147483647 w 89"/>
              <a:gd name="T13" fmla="*/ 2147483647 h 75"/>
              <a:gd name="T14" fmla="*/ 2147483647 w 89"/>
              <a:gd name="T15" fmla="*/ 2147483647 h 75"/>
              <a:gd name="T16" fmla="*/ 2147483647 w 89"/>
              <a:gd name="T17" fmla="*/ 2147483647 h 75"/>
              <a:gd name="T18" fmla="*/ 2147483647 w 89"/>
              <a:gd name="T19" fmla="*/ 2147483647 h 75"/>
              <a:gd name="T20" fmla="*/ 0 w 89"/>
              <a:gd name="T21" fmla="*/ 2147483647 h 75"/>
              <a:gd name="T22" fmla="*/ 2147483647 w 89"/>
              <a:gd name="T23" fmla="*/ 2147483647 h 75"/>
              <a:gd name="T24" fmla="*/ 2147483647 w 89"/>
              <a:gd name="T25" fmla="*/ 2147483647 h 75"/>
              <a:gd name="T26" fmla="*/ 2147483647 w 89"/>
              <a:gd name="T27" fmla="*/ 2147483647 h 75"/>
              <a:gd name="T28" fmla="*/ 2147483647 w 89"/>
              <a:gd name="T29" fmla="*/ 2147483647 h 75"/>
              <a:gd name="T30" fmla="*/ 2147483647 w 89"/>
              <a:gd name="T31" fmla="*/ 2147483647 h 75"/>
              <a:gd name="T32" fmla="*/ 2147483647 w 89"/>
              <a:gd name="T33" fmla="*/ 2147483647 h 75"/>
              <a:gd name="T34" fmla="*/ 2147483647 w 89"/>
              <a:gd name="T35" fmla="*/ 2147483647 h 75"/>
              <a:gd name="T36" fmla="*/ 2147483647 w 89"/>
              <a:gd name="T37" fmla="*/ 2147483647 h 75"/>
              <a:gd name="T38" fmla="*/ 2147483647 w 89"/>
              <a:gd name="T39" fmla="*/ 2147483647 h 75"/>
              <a:gd name="T40" fmla="*/ 2147483647 w 89"/>
              <a:gd name="T41" fmla="*/ 2147483647 h 75"/>
              <a:gd name="T42" fmla="*/ 2147483647 w 89"/>
              <a:gd name="T43" fmla="*/ 2147483647 h 75"/>
              <a:gd name="T44" fmla="*/ 2147483647 w 89"/>
              <a:gd name="T45" fmla="*/ 2147483647 h 75"/>
              <a:gd name="T46" fmla="*/ 2147483647 w 89"/>
              <a:gd name="T47" fmla="*/ 2147483647 h 7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89" h="75">
                <a:moveTo>
                  <a:pt x="32" y="9"/>
                </a:moveTo>
                <a:cubicBezTo>
                  <a:pt x="38" y="10"/>
                  <a:pt x="44" y="11"/>
                  <a:pt x="49" y="13"/>
                </a:cubicBezTo>
                <a:cubicBezTo>
                  <a:pt x="53" y="15"/>
                  <a:pt x="56" y="17"/>
                  <a:pt x="60" y="20"/>
                </a:cubicBezTo>
                <a:cubicBezTo>
                  <a:pt x="54" y="29"/>
                  <a:pt x="54" y="29"/>
                  <a:pt x="54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71" y="0"/>
                  <a:pt x="71" y="0"/>
                  <a:pt x="71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62" y="7"/>
                  <a:pt x="57" y="5"/>
                  <a:pt x="52" y="4"/>
                </a:cubicBezTo>
                <a:cubicBezTo>
                  <a:pt x="45" y="3"/>
                  <a:pt x="38" y="2"/>
                  <a:pt x="32" y="3"/>
                </a:cubicBezTo>
                <a:cubicBezTo>
                  <a:pt x="25" y="3"/>
                  <a:pt x="19" y="5"/>
                  <a:pt x="13" y="8"/>
                </a:cubicBezTo>
                <a:cubicBezTo>
                  <a:pt x="7" y="11"/>
                  <a:pt x="2" y="16"/>
                  <a:pt x="0" y="22"/>
                </a:cubicBezTo>
                <a:cubicBezTo>
                  <a:pt x="6" y="10"/>
                  <a:pt x="20" y="8"/>
                  <a:pt x="32" y="9"/>
                </a:cubicBezTo>
                <a:close/>
                <a:moveTo>
                  <a:pt x="58" y="66"/>
                </a:moveTo>
                <a:cubicBezTo>
                  <a:pt x="52" y="65"/>
                  <a:pt x="46" y="64"/>
                  <a:pt x="41" y="61"/>
                </a:cubicBezTo>
                <a:cubicBezTo>
                  <a:pt x="37" y="60"/>
                  <a:pt x="34" y="58"/>
                  <a:pt x="30" y="55"/>
                </a:cubicBezTo>
                <a:cubicBezTo>
                  <a:pt x="35" y="46"/>
                  <a:pt x="35" y="46"/>
                  <a:pt x="35" y="46"/>
                </a:cubicBezTo>
                <a:cubicBezTo>
                  <a:pt x="1" y="45"/>
                  <a:pt x="1" y="45"/>
                  <a:pt x="1" y="45"/>
                </a:cubicBezTo>
                <a:cubicBezTo>
                  <a:pt x="18" y="75"/>
                  <a:pt x="18" y="75"/>
                  <a:pt x="18" y="75"/>
                </a:cubicBezTo>
                <a:cubicBezTo>
                  <a:pt x="24" y="66"/>
                  <a:pt x="24" y="66"/>
                  <a:pt x="24" y="66"/>
                </a:cubicBezTo>
                <a:cubicBezTo>
                  <a:pt x="28" y="67"/>
                  <a:pt x="33" y="70"/>
                  <a:pt x="38" y="71"/>
                </a:cubicBezTo>
                <a:cubicBezTo>
                  <a:pt x="44" y="72"/>
                  <a:pt x="51" y="73"/>
                  <a:pt x="58" y="72"/>
                </a:cubicBezTo>
                <a:cubicBezTo>
                  <a:pt x="64" y="72"/>
                  <a:pt x="71" y="70"/>
                  <a:pt x="77" y="67"/>
                </a:cubicBezTo>
                <a:cubicBezTo>
                  <a:pt x="83" y="64"/>
                  <a:pt x="87" y="59"/>
                  <a:pt x="89" y="53"/>
                </a:cubicBezTo>
                <a:cubicBezTo>
                  <a:pt x="83" y="65"/>
                  <a:pt x="69" y="67"/>
                  <a:pt x="58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307"/>
          <p:cNvSpPr>
            <a:spLocks noEditPoints="1"/>
          </p:cNvSpPr>
          <p:nvPr userDrawn="1"/>
        </p:nvSpPr>
        <p:spPr bwMode="auto">
          <a:xfrm>
            <a:off x="1681956" y="3545569"/>
            <a:ext cx="482600" cy="533400"/>
          </a:xfrm>
          <a:custGeom>
            <a:avLst/>
            <a:gdLst>
              <a:gd name="T0" fmla="*/ 2147483647 w 74"/>
              <a:gd name="T1" fmla="*/ 0 h 82"/>
              <a:gd name="T2" fmla="*/ 2147483647 w 74"/>
              <a:gd name="T3" fmla="*/ 2147483647 h 82"/>
              <a:gd name="T4" fmla="*/ 2147483647 w 74"/>
              <a:gd name="T5" fmla="*/ 2147483647 h 82"/>
              <a:gd name="T6" fmla="*/ 2147483647 w 74"/>
              <a:gd name="T7" fmla="*/ 0 h 82"/>
              <a:gd name="T8" fmla="*/ 2147483647 w 74"/>
              <a:gd name="T9" fmla="*/ 2147483647 h 82"/>
              <a:gd name="T10" fmla="*/ 2147483647 w 74"/>
              <a:gd name="T11" fmla="*/ 2147483647 h 82"/>
              <a:gd name="T12" fmla="*/ 0 w 74"/>
              <a:gd name="T13" fmla="*/ 0 h 82"/>
              <a:gd name="T14" fmla="*/ 2147483647 w 74"/>
              <a:gd name="T15" fmla="*/ 2147483647 h 82"/>
              <a:gd name="T16" fmla="*/ 2147483647 w 74"/>
              <a:gd name="T17" fmla="*/ 2147483647 h 82"/>
              <a:gd name="T18" fmla="*/ 2147483647 w 74"/>
              <a:gd name="T19" fmla="*/ 2147483647 h 82"/>
              <a:gd name="T20" fmla="*/ 2147483647 w 74"/>
              <a:gd name="T21" fmla="*/ 2147483647 h 82"/>
              <a:gd name="T22" fmla="*/ 2147483647 w 74"/>
              <a:gd name="T23" fmla="*/ 2147483647 h 82"/>
              <a:gd name="T24" fmla="*/ 2147483647 w 74"/>
              <a:gd name="T25" fmla="*/ 2147483647 h 82"/>
              <a:gd name="T26" fmla="*/ 2147483647 w 74"/>
              <a:gd name="T27" fmla="*/ 2147483647 h 82"/>
              <a:gd name="T28" fmla="*/ 2147483647 w 74"/>
              <a:gd name="T29" fmla="*/ 2147483647 h 82"/>
              <a:gd name="T30" fmla="*/ 2147483647 w 74"/>
              <a:gd name="T31" fmla="*/ 2147483647 h 82"/>
              <a:gd name="T32" fmla="*/ 2147483647 w 74"/>
              <a:gd name="T33" fmla="*/ 2147483647 h 82"/>
              <a:gd name="T34" fmla="*/ 2147483647 w 74"/>
              <a:gd name="T35" fmla="*/ 2147483647 h 82"/>
              <a:gd name="T36" fmla="*/ 2147483647 w 74"/>
              <a:gd name="T37" fmla="*/ 2147483647 h 82"/>
              <a:gd name="T38" fmla="*/ 2147483647 w 74"/>
              <a:gd name="T39" fmla="*/ 2147483647 h 82"/>
              <a:gd name="T40" fmla="*/ 2147483647 w 74"/>
              <a:gd name="T41" fmla="*/ 2147483647 h 82"/>
              <a:gd name="T42" fmla="*/ 2147483647 w 74"/>
              <a:gd name="T43" fmla="*/ 2147483647 h 82"/>
              <a:gd name="T44" fmla="*/ 2147483647 w 74"/>
              <a:gd name="T45" fmla="*/ 2147483647 h 82"/>
              <a:gd name="T46" fmla="*/ 2147483647 w 74"/>
              <a:gd name="T47" fmla="*/ 2147483647 h 82"/>
              <a:gd name="T48" fmla="*/ 2147483647 w 74"/>
              <a:gd name="T49" fmla="*/ 2147483647 h 82"/>
              <a:gd name="T50" fmla="*/ 2147483647 w 74"/>
              <a:gd name="T51" fmla="*/ 2147483647 h 82"/>
              <a:gd name="T52" fmla="*/ 2147483647 w 74"/>
              <a:gd name="T53" fmla="*/ 2147483647 h 82"/>
              <a:gd name="T54" fmla="*/ 2147483647 w 74"/>
              <a:gd name="T55" fmla="*/ 2147483647 h 82"/>
              <a:gd name="T56" fmla="*/ 2147483647 w 74"/>
              <a:gd name="T57" fmla="*/ 2147483647 h 82"/>
              <a:gd name="T58" fmla="*/ 2147483647 w 74"/>
              <a:gd name="T59" fmla="*/ 2147483647 h 82"/>
              <a:gd name="T60" fmla="*/ 2147483647 w 74"/>
              <a:gd name="T61" fmla="*/ 2147483647 h 82"/>
              <a:gd name="T62" fmla="*/ 2147483647 w 74"/>
              <a:gd name="T63" fmla="*/ 2147483647 h 82"/>
              <a:gd name="T64" fmla="*/ 2147483647 w 74"/>
              <a:gd name="T65" fmla="*/ 2147483647 h 82"/>
              <a:gd name="T66" fmla="*/ 2147483647 w 74"/>
              <a:gd name="T67" fmla="*/ 2147483647 h 82"/>
              <a:gd name="T68" fmla="*/ 2147483647 w 74"/>
              <a:gd name="T69" fmla="*/ 2147483647 h 82"/>
              <a:gd name="T70" fmla="*/ 2147483647 w 74"/>
              <a:gd name="T71" fmla="*/ 2147483647 h 82"/>
              <a:gd name="T72" fmla="*/ 2147483647 w 74"/>
              <a:gd name="T73" fmla="*/ 2147483647 h 82"/>
              <a:gd name="T74" fmla="*/ 2147483647 w 74"/>
              <a:gd name="T75" fmla="*/ 2147483647 h 82"/>
              <a:gd name="T76" fmla="*/ 2147483647 w 74"/>
              <a:gd name="T77" fmla="*/ 2147483647 h 82"/>
              <a:gd name="T78" fmla="*/ 2147483647 w 74"/>
              <a:gd name="T79" fmla="*/ 2147483647 h 82"/>
              <a:gd name="T80" fmla="*/ 2147483647 w 74"/>
              <a:gd name="T81" fmla="*/ 2147483647 h 82"/>
              <a:gd name="T82" fmla="*/ 2147483647 w 74"/>
              <a:gd name="T83" fmla="*/ 2147483647 h 82"/>
              <a:gd name="T84" fmla="*/ 2147483647 w 74"/>
              <a:gd name="T85" fmla="*/ 2147483647 h 82"/>
              <a:gd name="T86" fmla="*/ 2147483647 w 74"/>
              <a:gd name="T87" fmla="*/ 2147483647 h 82"/>
              <a:gd name="T88" fmla="*/ 2147483647 w 74"/>
              <a:gd name="T89" fmla="*/ 2147483647 h 82"/>
              <a:gd name="T90" fmla="*/ 2147483647 w 74"/>
              <a:gd name="T91" fmla="*/ 2147483647 h 82"/>
              <a:gd name="T92" fmla="*/ 2147483647 w 74"/>
              <a:gd name="T93" fmla="*/ 2147483647 h 82"/>
              <a:gd name="T94" fmla="*/ 2147483647 w 74"/>
              <a:gd name="T95" fmla="*/ 2147483647 h 82"/>
              <a:gd name="T96" fmla="*/ 2147483647 w 74"/>
              <a:gd name="T97" fmla="*/ 2147483647 h 82"/>
              <a:gd name="T98" fmla="*/ 2147483647 w 74"/>
              <a:gd name="T99" fmla="*/ 2147483647 h 8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74" h="82">
                <a:moveTo>
                  <a:pt x="74" y="0"/>
                </a:moveTo>
                <a:cubicBezTo>
                  <a:pt x="72" y="0"/>
                  <a:pt x="72" y="0"/>
                  <a:pt x="72" y="0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4"/>
                  <a:pt x="71" y="5"/>
                  <a:pt x="70" y="5"/>
                </a:cubicBezTo>
                <a:cubicBezTo>
                  <a:pt x="61" y="5"/>
                  <a:pt x="61" y="5"/>
                  <a:pt x="61" y="5"/>
                </a:cubicBezTo>
                <a:cubicBezTo>
                  <a:pt x="60" y="5"/>
                  <a:pt x="60" y="4"/>
                  <a:pt x="60" y="3"/>
                </a:cubicBezTo>
                <a:cubicBezTo>
                  <a:pt x="60" y="0"/>
                  <a:pt x="60" y="0"/>
                  <a:pt x="6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4"/>
                  <a:pt x="13" y="5"/>
                  <a:pt x="12" y="5"/>
                </a:cubicBezTo>
                <a:cubicBezTo>
                  <a:pt x="4" y="5"/>
                  <a:pt x="4" y="5"/>
                  <a:pt x="4" y="5"/>
                </a:cubicBezTo>
                <a:cubicBezTo>
                  <a:pt x="3" y="5"/>
                  <a:pt x="2" y="4"/>
                  <a:pt x="2" y="3"/>
                </a:cubicBezTo>
                <a:cubicBezTo>
                  <a:pt x="2" y="0"/>
                  <a:pt x="2" y="0"/>
                  <a:pt x="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2"/>
                  <a:pt x="2" y="82"/>
                  <a:pt x="2" y="82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3" y="75"/>
                  <a:pt x="4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13" y="75"/>
                  <a:pt x="14" y="75"/>
                  <a:pt x="14" y="76"/>
                </a:cubicBezTo>
                <a:cubicBezTo>
                  <a:pt x="14" y="82"/>
                  <a:pt x="14" y="82"/>
                  <a:pt x="14" y="82"/>
                </a:cubicBezTo>
                <a:cubicBezTo>
                  <a:pt x="60" y="82"/>
                  <a:pt x="60" y="82"/>
                  <a:pt x="60" y="82"/>
                </a:cubicBezTo>
                <a:cubicBezTo>
                  <a:pt x="60" y="76"/>
                  <a:pt x="60" y="76"/>
                  <a:pt x="60" y="76"/>
                </a:cubicBezTo>
                <a:cubicBezTo>
                  <a:pt x="60" y="75"/>
                  <a:pt x="60" y="75"/>
                  <a:pt x="61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1" y="75"/>
                  <a:pt x="72" y="75"/>
                  <a:pt x="72" y="76"/>
                </a:cubicBezTo>
                <a:cubicBezTo>
                  <a:pt x="72" y="82"/>
                  <a:pt x="72" y="82"/>
                  <a:pt x="72" y="82"/>
                </a:cubicBezTo>
                <a:cubicBezTo>
                  <a:pt x="74" y="82"/>
                  <a:pt x="74" y="82"/>
                  <a:pt x="74" y="82"/>
                </a:cubicBezTo>
                <a:lnTo>
                  <a:pt x="74" y="0"/>
                </a:lnTo>
                <a:close/>
                <a:moveTo>
                  <a:pt x="14" y="66"/>
                </a:moveTo>
                <a:cubicBezTo>
                  <a:pt x="14" y="67"/>
                  <a:pt x="13" y="68"/>
                  <a:pt x="12" y="68"/>
                </a:cubicBezTo>
                <a:cubicBezTo>
                  <a:pt x="4" y="68"/>
                  <a:pt x="4" y="68"/>
                  <a:pt x="4" y="68"/>
                </a:cubicBezTo>
                <a:cubicBezTo>
                  <a:pt x="3" y="68"/>
                  <a:pt x="2" y="67"/>
                  <a:pt x="2" y="66"/>
                </a:cubicBezTo>
                <a:cubicBezTo>
                  <a:pt x="2" y="61"/>
                  <a:pt x="2" y="61"/>
                  <a:pt x="2" y="61"/>
                </a:cubicBezTo>
                <a:cubicBezTo>
                  <a:pt x="2" y="60"/>
                  <a:pt x="3" y="59"/>
                  <a:pt x="4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3" y="59"/>
                  <a:pt x="14" y="60"/>
                  <a:pt x="14" y="61"/>
                </a:cubicBezTo>
                <a:lnTo>
                  <a:pt x="14" y="66"/>
                </a:lnTo>
                <a:close/>
                <a:moveTo>
                  <a:pt x="14" y="51"/>
                </a:moveTo>
                <a:cubicBezTo>
                  <a:pt x="14" y="52"/>
                  <a:pt x="13" y="53"/>
                  <a:pt x="12" y="53"/>
                </a:cubicBezTo>
                <a:cubicBezTo>
                  <a:pt x="4" y="53"/>
                  <a:pt x="4" y="53"/>
                  <a:pt x="4" y="53"/>
                </a:cubicBezTo>
                <a:cubicBezTo>
                  <a:pt x="3" y="53"/>
                  <a:pt x="2" y="52"/>
                  <a:pt x="2" y="51"/>
                </a:cubicBezTo>
                <a:cubicBezTo>
                  <a:pt x="2" y="45"/>
                  <a:pt x="2" y="45"/>
                  <a:pt x="2" y="45"/>
                </a:cubicBezTo>
                <a:cubicBezTo>
                  <a:pt x="2" y="44"/>
                  <a:pt x="3" y="43"/>
                  <a:pt x="4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3" y="43"/>
                  <a:pt x="14" y="44"/>
                  <a:pt x="14" y="45"/>
                </a:cubicBezTo>
                <a:lnTo>
                  <a:pt x="14" y="51"/>
                </a:lnTo>
                <a:close/>
                <a:moveTo>
                  <a:pt x="14" y="35"/>
                </a:moveTo>
                <a:cubicBezTo>
                  <a:pt x="14" y="36"/>
                  <a:pt x="13" y="37"/>
                  <a:pt x="12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3" y="37"/>
                  <a:pt x="2" y="36"/>
                  <a:pt x="2" y="35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28"/>
                  <a:pt x="3" y="27"/>
                  <a:pt x="4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7"/>
                  <a:pt x="14" y="28"/>
                  <a:pt x="14" y="29"/>
                </a:cubicBezTo>
                <a:lnTo>
                  <a:pt x="14" y="35"/>
                </a:lnTo>
                <a:close/>
                <a:moveTo>
                  <a:pt x="14" y="19"/>
                </a:moveTo>
                <a:cubicBezTo>
                  <a:pt x="14" y="20"/>
                  <a:pt x="13" y="21"/>
                  <a:pt x="12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2" y="20"/>
                  <a:pt x="2" y="19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2"/>
                  <a:pt x="3" y="12"/>
                  <a:pt x="4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3" y="12"/>
                  <a:pt x="14" y="12"/>
                  <a:pt x="14" y="13"/>
                </a:cubicBezTo>
                <a:lnTo>
                  <a:pt x="14" y="19"/>
                </a:lnTo>
                <a:close/>
                <a:moveTo>
                  <a:pt x="72" y="66"/>
                </a:moveTo>
                <a:cubicBezTo>
                  <a:pt x="72" y="67"/>
                  <a:pt x="71" y="68"/>
                  <a:pt x="70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60" y="68"/>
                  <a:pt x="60" y="67"/>
                  <a:pt x="60" y="66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0"/>
                  <a:pt x="60" y="59"/>
                  <a:pt x="61" y="59"/>
                </a:cubicBezTo>
                <a:cubicBezTo>
                  <a:pt x="70" y="59"/>
                  <a:pt x="70" y="59"/>
                  <a:pt x="70" y="59"/>
                </a:cubicBezTo>
                <a:cubicBezTo>
                  <a:pt x="71" y="59"/>
                  <a:pt x="72" y="60"/>
                  <a:pt x="72" y="61"/>
                </a:cubicBezTo>
                <a:lnTo>
                  <a:pt x="72" y="66"/>
                </a:lnTo>
                <a:close/>
                <a:moveTo>
                  <a:pt x="72" y="51"/>
                </a:moveTo>
                <a:cubicBezTo>
                  <a:pt x="72" y="52"/>
                  <a:pt x="71" y="53"/>
                  <a:pt x="70" y="53"/>
                </a:cubicBezTo>
                <a:cubicBezTo>
                  <a:pt x="61" y="53"/>
                  <a:pt x="61" y="53"/>
                  <a:pt x="61" y="53"/>
                </a:cubicBezTo>
                <a:cubicBezTo>
                  <a:pt x="60" y="53"/>
                  <a:pt x="60" y="52"/>
                  <a:pt x="60" y="51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4"/>
                  <a:pt x="60" y="43"/>
                  <a:pt x="61" y="43"/>
                </a:cubicBezTo>
                <a:cubicBezTo>
                  <a:pt x="70" y="43"/>
                  <a:pt x="70" y="43"/>
                  <a:pt x="70" y="43"/>
                </a:cubicBezTo>
                <a:cubicBezTo>
                  <a:pt x="71" y="43"/>
                  <a:pt x="72" y="44"/>
                  <a:pt x="72" y="45"/>
                </a:cubicBezTo>
                <a:lnTo>
                  <a:pt x="72" y="51"/>
                </a:lnTo>
                <a:close/>
                <a:moveTo>
                  <a:pt x="72" y="35"/>
                </a:moveTo>
                <a:cubicBezTo>
                  <a:pt x="72" y="36"/>
                  <a:pt x="71" y="37"/>
                  <a:pt x="70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60" y="37"/>
                  <a:pt x="60" y="36"/>
                  <a:pt x="60" y="35"/>
                </a:cubicBezTo>
                <a:cubicBezTo>
                  <a:pt x="60" y="29"/>
                  <a:pt x="60" y="29"/>
                  <a:pt x="60" y="29"/>
                </a:cubicBezTo>
                <a:cubicBezTo>
                  <a:pt x="60" y="28"/>
                  <a:pt x="60" y="27"/>
                  <a:pt x="61" y="27"/>
                </a:cubicBezTo>
                <a:cubicBezTo>
                  <a:pt x="70" y="27"/>
                  <a:pt x="70" y="27"/>
                  <a:pt x="70" y="27"/>
                </a:cubicBezTo>
                <a:cubicBezTo>
                  <a:pt x="71" y="27"/>
                  <a:pt x="72" y="28"/>
                  <a:pt x="72" y="29"/>
                </a:cubicBezTo>
                <a:lnTo>
                  <a:pt x="72" y="35"/>
                </a:lnTo>
                <a:close/>
                <a:moveTo>
                  <a:pt x="72" y="19"/>
                </a:moveTo>
                <a:cubicBezTo>
                  <a:pt x="72" y="20"/>
                  <a:pt x="71" y="21"/>
                  <a:pt x="70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60" y="21"/>
                  <a:pt x="60" y="20"/>
                  <a:pt x="60" y="19"/>
                </a:cubicBezTo>
                <a:cubicBezTo>
                  <a:pt x="60" y="13"/>
                  <a:pt x="60" y="13"/>
                  <a:pt x="60" y="13"/>
                </a:cubicBezTo>
                <a:cubicBezTo>
                  <a:pt x="60" y="12"/>
                  <a:pt x="60" y="12"/>
                  <a:pt x="61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71" y="12"/>
                  <a:pt x="72" y="12"/>
                  <a:pt x="72" y="13"/>
                </a:cubicBezTo>
                <a:lnTo>
                  <a:pt x="72" y="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35" name="矩形 34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20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FF24-3E58-4FB6-A6ED-9B626513EBA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682083"/>
            <a:ext cx="5864451" cy="1493837"/>
          </a:xfrm>
        </p:spPr>
        <p:txBody>
          <a:bodyPr anchor="ctr">
            <a:normAutofit/>
          </a:bodyPr>
          <a:lstStyle>
            <a:lvl1pPr marL="0" indent="0" algn="l">
              <a:buNone/>
              <a:defRPr sz="7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Thank you!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1219202"/>
            <a:ext cx="12192000" cy="2867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6BF9-10CA-43C6-B94A-3F2AC2CF0D6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泪滴形 15"/>
          <p:cNvSpPr/>
          <p:nvPr userDrawn="1"/>
        </p:nvSpPr>
        <p:spPr>
          <a:xfrm rot="8100000">
            <a:off x="1338492" y="1449056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泪滴形 16"/>
          <p:cNvSpPr/>
          <p:nvPr userDrawn="1"/>
        </p:nvSpPr>
        <p:spPr>
          <a:xfrm rot="8100000">
            <a:off x="3205391" y="2226931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2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泪滴形 17"/>
          <p:cNvSpPr/>
          <p:nvPr userDrawn="1"/>
        </p:nvSpPr>
        <p:spPr>
          <a:xfrm rot="8100000">
            <a:off x="5237391" y="2607451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3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8"/>
          <p:cNvSpPr/>
          <p:nvPr userDrawn="1"/>
        </p:nvSpPr>
        <p:spPr>
          <a:xfrm rot="8100000">
            <a:off x="7688492" y="1542131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4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泪滴形 19"/>
          <p:cNvSpPr/>
          <p:nvPr userDrawn="1"/>
        </p:nvSpPr>
        <p:spPr>
          <a:xfrm rot="8100000">
            <a:off x="10380891" y="1455691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5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16" idx="7"/>
          </p:cNvCxnSpPr>
          <p:nvPr userDrawn="1"/>
        </p:nvCxnSpPr>
        <p:spPr>
          <a:xfrm rot="5400000">
            <a:off x="-330268" y="2502961"/>
            <a:ext cx="2442307" cy="1145279"/>
          </a:xfrm>
          <a:prstGeom prst="bentConnector4">
            <a:avLst>
              <a:gd name="adj1" fmla="val 48997"/>
              <a:gd name="adj2" fmla="val 119960"/>
            </a:avLst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7" idx="7"/>
          </p:cNvCxnSpPr>
          <p:nvPr userDrawn="1"/>
        </p:nvCxnSpPr>
        <p:spPr>
          <a:xfrm rot="16200000" flipH="1">
            <a:off x="2284723" y="3678021"/>
            <a:ext cx="2452733" cy="36133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8" idx="7"/>
          </p:cNvCxnSpPr>
          <p:nvPr userDrawn="1"/>
        </p:nvCxnSpPr>
        <p:spPr>
          <a:xfrm rot="16200000" flipH="1">
            <a:off x="4273295" y="4101969"/>
            <a:ext cx="2921951" cy="74369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9" idx="7"/>
          </p:cNvCxnSpPr>
          <p:nvPr userDrawn="1"/>
        </p:nvCxnSpPr>
        <p:spPr>
          <a:xfrm rot="16200000" flipH="1">
            <a:off x="6598236" y="3162809"/>
            <a:ext cx="3137533" cy="706959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0" idx="7"/>
          </p:cNvCxnSpPr>
          <p:nvPr userDrawn="1"/>
        </p:nvCxnSpPr>
        <p:spPr>
          <a:xfrm rot="16200000" flipH="1">
            <a:off x="9910684" y="2456320"/>
            <a:ext cx="2578547" cy="1388071"/>
          </a:xfrm>
          <a:prstGeom prst="bentConnector4">
            <a:avLst>
              <a:gd name="adj1" fmla="val 49050"/>
              <a:gd name="adj2" fmla="val 116469"/>
            </a:avLst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345092" y="4230738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14" hasCustomPrompt="1"/>
          </p:nvPr>
        </p:nvSpPr>
        <p:spPr>
          <a:xfrm>
            <a:off x="328041" y="4227694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6" hasCustomPrompt="1"/>
          </p:nvPr>
        </p:nvSpPr>
        <p:spPr>
          <a:xfrm>
            <a:off x="2273767" y="5085053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two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文本占位符 48"/>
          <p:cNvSpPr>
            <a:spLocks noGrp="1"/>
          </p:cNvSpPr>
          <p:nvPr>
            <p:ph type="body" sz="quarter" idx="17" hasCustomPrompt="1"/>
          </p:nvPr>
        </p:nvSpPr>
        <p:spPr>
          <a:xfrm>
            <a:off x="2256716" y="5082009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8" hasCustomPrompt="1"/>
          </p:nvPr>
        </p:nvSpPr>
        <p:spPr>
          <a:xfrm>
            <a:off x="4692400" y="5912883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three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文本占位符 50"/>
          <p:cNvSpPr>
            <a:spLocks noGrp="1"/>
          </p:cNvSpPr>
          <p:nvPr>
            <p:ph type="body" sz="quarter" idx="19" hasCustomPrompt="1"/>
          </p:nvPr>
        </p:nvSpPr>
        <p:spPr>
          <a:xfrm>
            <a:off x="4675349" y="5909839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20" hasCustomPrompt="1"/>
          </p:nvPr>
        </p:nvSpPr>
        <p:spPr>
          <a:xfrm>
            <a:off x="7108889" y="5092083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four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21" hasCustomPrompt="1"/>
          </p:nvPr>
        </p:nvSpPr>
        <p:spPr>
          <a:xfrm>
            <a:off x="7091839" y="5089039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4" name="文本占位符 46"/>
          <p:cNvSpPr>
            <a:spLocks noGrp="1"/>
          </p:cNvSpPr>
          <p:nvPr>
            <p:ph type="body" sz="quarter" idx="22" hasCustomPrompt="1"/>
          </p:nvPr>
        </p:nvSpPr>
        <p:spPr>
          <a:xfrm>
            <a:off x="9067992" y="4227037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five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23" hasCustomPrompt="1"/>
          </p:nvPr>
        </p:nvSpPr>
        <p:spPr>
          <a:xfrm>
            <a:off x="9050941" y="4223993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47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1219202"/>
            <a:ext cx="12192000" cy="2867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18C-5D72-4D15-ABE0-D533D294589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035208"/>
            <a:ext cx="5006192" cy="7270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14" hasCustomPrompt="1"/>
          </p:nvPr>
        </p:nvSpPr>
        <p:spPr>
          <a:xfrm>
            <a:off x="833376" y="5035208"/>
            <a:ext cx="1306571" cy="723868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6908800" y="4397375"/>
            <a:ext cx="4445000" cy="18875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BAC6-ECD7-4720-82FD-0FF8B96AAC3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F72B-81E4-463C-91F0-45BA1ABB73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5D92-B466-4E1D-837C-464F5DFB54B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8"/>
          <p:cNvSpPr>
            <a:spLocks noChangeArrowheads="1"/>
          </p:cNvSpPr>
          <p:nvPr userDrawn="1"/>
        </p:nvSpPr>
        <p:spPr bwMode="auto">
          <a:xfrm rot="5400000">
            <a:off x="7542213" y="1804988"/>
            <a:ext cx="3822700" cy="3489325"/>
          </a:xfrm>
          <a:custGeom>
            <a:avLst/>
            <a:gdLst>
              <a:gd name="T0" fmla="*/ 0 w 3822700"/>
              <a:gd name="T1" fmla="*/ 3488944 h 3488944"/>
              <a:gd name="T2" fmla="*/ 0 w 3822700"/>
              <a:gd name="T3" fmla="*/ 326644 h 3488944"/>
              <a:gd name="T4" fmla="*/ 1721897 w 3822700"/>
              <a:gd name="T5" fmla="*/ 326644 h 3488944"/>
              <a:gd name="T6" fmla="*/ 1911350 w 3822700"/>
              <a:gd name="T7" fmla="*/ 0 h 3488944"/>
              <a:gd name="T8" fmla="*/ 2100804 w 3822700"/>
              <a:gd name="T9" fmla="*/ 326644 h 3488944"/>
              <a:gd name="T10" fmla="*/ 3822700 w 3822700"/>
              <a:gd name="T11" fmla="*/ 326644 h 3488944"/>
              <a:gd name="T12" fmla="*/ 3822700 w 3822700"/>
              <a:gd name="T13" fmla="*/ 3488944 h 34889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22700"/>
              <a:gd name="T22" fmla="*/ 0 h 3488944"/>
              <a:gd name="T23" fmla="*/ 3822700 w 3822700"/>
              <a:gd name="T24" fmla="*/ 3488944 h 34889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22700" h="3488944">
                <a:moveTo>
                  <a:pt x="0" y="3488944"/>
                </a:moveTo>
                <a:lnTo>
                  <a:pt x="0" y="326644"/>
                </a:lnTo>
                <a:lnTo>
                  <a:pt x="1721897" y="326644"/>
                </a:lnTo>
                <a:lnTo>
                  <a:pt x="1911350" y="0"/>
                </a:lnTo>
                <a:lnTo>
                  <a:pt x="2100804" y="326644"/>
                </a:lnTo>
                <a:lnTo>
                  <a:pt x="3822700" y="326644"/>
                </a:lnTo>
                <a:lnTo>
                  <a:pt x="3822700" y="348894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任意多边形 7"/>
          <p:cNvSpPr>
            <a:spLocks noChangeArrowheads="1"/>
          </p:cNvSpPr>
          <p:nvPr userDrawn="1"/>
        </p:nvSpPr>
        <p:spPr bwMode="auto">
          <a:xfrm rot="5400000">
            <a:off x="4392613" y="1804988"/>
            <a:ext cx="3822700" cy="3489325"/>
          </a:xfrm>
          <a:custGeom>
            <a:avLst/>
            <a:gdLst>
              <a:gd name="T0" fmla="*/ 0 w 3822700"/>
              <a:gd name="T1" fmla="*/ 3488944 h 3488944"/>
              <a:gd name="T2" fmla="*/ 0 w 3822700"/>
              <a:gd name="T3" fmla="*/ 326644 h 3488944"/>
              <a:gd name="T4" fmla="*/ 1721897 w 3822700"/>
              <a:gd name="T5" fmla="*/ 326644 h 3488944"/>
              <a:gd name="T6" fmla="*/ 1911350 w 3822700"/>
              <a:gd name="T7" fmla="*/ 0 h 3488944"/>
              <a:gd name="T8" fmla="*/ 2100804 w 3822700"/>
              <a:gd name="T9" fmla="*/ 326644 h 3488944"/>
              <a:gd name="T10" fmla="*/ 3822700 w 3822700"/>
              <a:gd name="T11" fmla="*/ 326644 h 3488944"/>
              <a:gd name="T12" fmla="*/ 3822700 w 3822700"/>
              <a:gd name="T13" fmla="*/ 3488944 h 34889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22700"/>
              <a:gd name="T22" fmla="*/ 0 h 3488944"/>
              <a:gd name="T23" fmla="*/ 3822700 w 3822700"/>
              <a:gd name="T24" fmla="*/ 3488944 h 34889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22700" h="3488944">
                <a:moveTo>
                  <a:pt x="0" y="3488944"/>
                </a:moveTo>
                <a:lnTo>
                  <a:pt x="0" y="326644"/>
                </a:lnTo>
                <a:lnTo>
                  <a:pt x="1721897" y="326644"/>
                </a:lnTo>
                <a:lnTo>
                  <a:pt x="1911350" y="0"/>
                </a:lnTo>
                <a:lnTo>
                  <a:pt x="2100804" y="326644"/>
                </a:lnTo>
                <a:lnTo>
                  <a:pt x="3822700" y="326644"/>
                </a:lnTo>
                <a:lnTo>
                  <a:pt x="3822700" y="34889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6"/>
          <p:cNvSpPr>
            <a:spLocks noChangeArrowheads="1"/>
          </p:cNvSpPr>
          <p:nvPr userDrawn="1"/>
        </p:nvSpPr>
        <p:spPr bwMode="auto">
          <a:xfrm rot="5400000">
            <a:off x="1243013" y="1804988"/>
            <a:ext cx="3822700" cy="3489325"/>
          </a:xfrm>
          <a:custGeom>
            <a:avLst/>
            <a:gdLst>
              <a:gd name="T0" fmla="*/ 0 w 3822700"/>
              <a:gd name="T1" fmla="*/ 3488944 h 3488944"/>
              <a:gd name="T2" fmla="*/ 0 w 3822700"/>
              <a:gd name="T3" fmla="*/ 326644 h 3488944"/>
              <a:gd name="T4" fmla="*/ 1721897 w 3822700"/>
              <a:gd name="T5" fmla="*/ 326644 h 3488944"/>
              <a:gd name="T6" fmla="*/ 1911350 w 3822700"/>
              <a:gd name="T7" fmla="*/ 0 h 3488944"/>
              <a:gd name="T8" fmla="*/ 2100804 w 3822700"/>
              <a:gd name="T9" fmla="*/ 326644 h 3488944"/>
              <a:gd name="T10" fmla="*/ 3822700 w 3822700"/>
              <a:gd name="T11" fmla="*/ 326644 h 3488944"/>
              <a:gd name="T12" fmla="*/ 3822700 w 3822700"/>
              <a:gd name="T13" fmla="*/ 3488944 h 34889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22700"/>
              <a:gd name="T22" fmla="*/ 0 h 3488944"/>
              <a:gd name="T23" fmla="*/ 3822700 w 3822700"/>
              <a:gd name="T24" fmla="*/ 3488944 h 34889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22700" h="3488944">
                <a:moveTo>
                  <a:pt x="0" y="3488944"/>
                </a:moveTo>
                <a:lnTo>
                  <a:pt x="0" y="326644"/>
                </a:lnTo>
                <a:lnTo>
                  <a:pt x="1721897" y="326644"/>
                </a:lnTo>
                <a:lnTo>
                  <a:pt x="1911350" y="0"/>
                </a:lnTo>
                <a:lnTo>
                  <a:pt x="2100804" y="326644"/>
                </a:lnTo>
                <a:lnTo>
                  <a:pt x="3822700" y="326644"/>
                </a:lnTo>
                <a:lnTo>
                  <a:pt x="3822700" y="34889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9"/>
          <p:cNvSpPr>
            <a:spLocks noChangeArrowheads="1"/>
          </p:cNvSpPr>
          <p:nvPr userDrawn="1"/>
        </p:nvSpPr>
        <p:spPr bwMode="auto">
          <a:xfrm>
            <a:off x="1930400" y="2298700"/>
            <a:ext cx="2108200" cy="76200"/>
          </a:xfrm>
          <a:prstGeom prst="rect">
            <a:avLst/>
          </a:prstGeom>
          <a:solidFill>
            <a:srgbClr val="EFE9E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10"/>
          <p:cNvSpPr>
            <a:spLocks noChangeArrowheads="1"/>
          </p:cNvSpPr>
          <p:nvPr userDrawn="1"/>
        </p:nvSpPr>
        <p:spPr bwMode="auto">
          <a:xfrm>
            <a:off x="5080000" y="2298700"/>
            <a:ext cx="2108200" cy="76200"/>
          </a:xfrm>
          <a:prstGeom prst="rect">
            <a:avLst/>
          </a:prstGeom>
          <a:solidFill>
            <a:srgbClr val="EFE9E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矩形 11"/>
          <p:cNvSpPr>
            <a:spLocks noChangeArrowheads="1"/>
          </p:cNvSpPr>
          <p:nvPr userDrawn="1"/>
        </p:nvSpPr>
        <p:spPr bwMode="auto">
          <a:xfrm>
            <a:off x="8229600" y="2298700"/>
            <a:ext cx="2108200" cy="76200"/>
          </a:xfrm>
          <a:prstGeom prst="rect">
            <a:avLst/>
          </a:prstGeom>
          <a:solidFill>
            <a:srgbClr val="EFE9E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Freeform 214"/>
          <p:cNvSpPr>
            <a:spLocks noChangeArrowheads="1"/>
          </p:cNvSpPr>
          <p:nvPr userDrawn="1"/>
        </p:nvSpPr>
        <p:spPr bwMode="auto">
          <a:xfrm>
            <a:off x="2638426" y="2576513"/>
            <a:ext cx="692151" cy="742950"/>
          </a:xfrm>
          <a:custGeom>
            <a:avLst/>
            <a:gdLst>
              <a:gd name="T0" fmla="*/ 174 w 184"/>
              <a:gd name="T1" fmla="*/ 91 h 198"/>
              <a:gd name="T2" fmla="*/ 180 w 184"/>
              <a:gd name="T3" fmla="*/ 66 h 198"/>
              <a:gd name="T4" fmla="*/ 172 w 184"/>
              <a:gd name="T5" fmla="*/ 58 h 198"/>
              <a:gd name="T6" fmla="*/ 149 w 184"/>
              <a:gd name="T7" fmla="*/ 54 h 198"/>
              <a:gd name="T8" fmla="*/ 138 w 184"/>
              <a:gd name="T9" fmla="*/ 52 h 198"/>
              <a:gd name="T10" fmla="*/ 132 w 184"/>
              <a:gd name="T11" fmla="*/ 31 h 198"/>
              <a:gd name="T12" fmla="*/ 122 w 184"/>
              <a:gd name="T13" fmla="*/ 24 h 198"/>
              <a:gd name="T14" fmla="*/ 100 w 184"/>
              <a:gd name="T15" fmla="*/ 7 h 198"/>
              <a:gd name="T16" fmla="*/ 98 w 184"/>
              <a:gd name="T17" fmla="*/ 4 h 198"/>
              <a:gd name="T18" fmla="*/ 86 w 184"/>
              <a:gd name="T19" fmla="*/ 4 h 198"/>
              <a:gd name="T20" fmla="*/ 62 w 184"/>
              <a:gd name="T21" fmla="*/ 24 h 198"/>
              <a:gd name="T22" fmla="*/ 62 w 184"/>
              <a:gd name="T23" fmla="*/ 24 h 198"/>
              <a:gd name="T24" fmla="*/ 52 w 184"/>
              <a:gd name="T25" fmla="*/ 31 h 198"/>
              <a:gd name="T26" fmla="*/ 46 w 184"/>
              <a:gd name="T27" fmla="*/ 52 h 198"/>
              <a:gd name="T28" fmla="*/ 35 w 184"/>
              <a:gd name="T29" fmla="*/ 54 h 198"/>
              <a:gd name="T30" fmla="*/ 12 w 184"/>
              <a:gd name="T31" fmla="*/ 58 h 198"/>
              <a:gd name="T32" fmla="*/ 4 w 184"/>
              <a:gd name="T33" fmla="*/ 66 h 198"/>
              <a:gd name="T34" fmla="*/ 4 w 184"/>
              <a:gd name="T35" fmla="*/ 94 h 198"/>
              <a:gd name="T36" fmla="*/ 3 w 184"/>
              <a:gd name="T37" fmla="*/ 105 h 198"/>
              <a:gd name="T38" fmla="*/ 43 w 184"/>
              <a:gd name="T39" fmla="*/ 139 h 198"/>
              <a:gd name="T40" fmla="*/ 41 w 184"/>
              <a:gd name="T41" fmla="*/ 155 h 198"/>
              <a:gd name="T42" fmla="*/ 47 w 184"/>
              <a:gd name="T43" fmla="*/ 157 h 198"/>
              <a:gd name="T44" fmla="*/ 74 w 184"/>
              <a:gd name="T45" fmla="*/ 191 h 198"/>
              <a:gd name="T46" fmla="*/ 76 w 184"/>
              <a:gd name="T47" fmla="*/ 196 h 198"/>
              <a:gd name="T48" fmla="*/ 103 w 184"/>
              <a:gd name="T49" fmla="*/ 198 h 198"/>
              <a:gd name="T50" fmla="*/ 110 w 184"/>
              <a:gd name="T51" fmla="*/ 191 h 198"/>
              <a:gd name="T52" fmla="*/ 135 w 184"/>
              <a:gd name="T53" fmla="*/ 157 h 198"/>
              <a:gd name="T54" fmla="*/ 138 w 184"/>
              <a:gd name="T55" fmla="*/ 157 h 198"/>
              <a:gd name="T56" fmla="*/ 138 w 184"/>
              <a:gd name="T57" fmla="*/ 157 h 198"/>
              <a:gd name="T58" fmla="*/ 145 w 184"/>
              <a:gd name="T59" fmla="*/ 151 h 198"/>
              <a:gd name="T60" fmla="*/ 141 w 184"/>
              <a:gd name="T61" fmla="*/ 138 h 198"/>
              <a:gd name="T62" fmla="*/ 142 w 184"/>
              <a:gd name="T63" fmla="*/ 138 h 198"/>
              <a:gd name="T64" fmla="*/ 182 w 184"/>
              <a:gd name="T65" fmla="*/ 105 h 198"/>
              <a:gd name="T66" fmla="*/ 180 w 184"/>
              <a:gd name="T67" fmla="*/ 94 h 19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84"/>
              <a:gd name="T103" fmla="*/ 0 h 198"/>
              <a:gd name="T104" fmla="*/ 184 w 184"/>
              <a:gd name="T105" fmla="*/ 198 h 198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84" h="198">
                <a:moveTo>
                  <a:pt x="180" y="94"/>
                </a:moveTo>
                <a:cubicBezTo>
                  <a:pt x="174" y="91"/>
                  <a:pt x="174" y="91"/>
                  <a:pt x="174" y="91"/>
                </a:cubicBezTo>
                <a:cubicBezTo>
                  <a:pt x="175" y="85"/>
                  <a:pt x="180" y="67"/>
                  <a:pt x="180" y="66"/>
                </a:cubicBezTo>
                <a:cubicBezTo>
                  <a:pt x="180" y="66"/>
                  <a:pt x="180" y="66"/>
                  <a:pt x="180" y="66"/>
                </a:cubicBezTo>
                <a:cubicBezTo>
                  <a:pt x="181" y="64"/>
                  <a:pt x="180" y="62"/>
                  <a:pt x="179" y="60"/>
                </a:cubicBezTo>
                <a:cubicBezTo>
                  <a:pt x="177" y="58"/>
                  <a:pt x="175" y="58"/>
                  <a:pt x="172" y="58"/>
                </a:cubicBezTo>
                <a:cubicBezTo>
                  <a:pt x="151" y="62"/>
                  <a:pt x="151" y="62"/>
                  <a:pt x="151" y="62"/>
                </a:cubicBezTo>
                <a:cubicBezTo>
                  <a:pt x="149" y="54"/>
                  <a:pt x="149" y="54"/>
                  <a:pt x="149" y="54"/>
                </a:cubicBezTo>
                <a:cubicBezTo>
                  <a:pt x="149" y="52"/>
                  <a:pt x="147" y="50"/>
                  <a:pt x="144" y="50"/>
                </a:cubicBezTo>
                <a:cubicBezTo>
                  <a:pt x="142" y="49"/>
                  <a:pt x="139" y="50"/>
                  <a:pt x="138" y="52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8" y="51"/>
                  <a:pt x="132" y="31"/>
                  <a:pt x="132" y="31"/>
                </a:cubicBezTo>
                <a:cubicBezTo>
                  <a:pt x="133" y="29"/>
                  <a:pt x="132" y="26"/>
                  <a:pt x="130" y="25"/>
                </a:cubicBezTo>
                <a:cubicBezTo>
                  <a:pt x="127" y="23"/>
                  <a:pt x="125" y="23"/>
                  <a:pt x="122" y="24"/>
                </a:cubicBezTo>
                <a:cubicBezTo>
                  <a:pt x="112" y="30"/>
                  <a:pt x="112" y="30"/>
                  <a:pt x="112" y="30"/>
                </a:cubicBezTo>
                <a:cubicBezTo>
                  <a:pt x="109" y="25"/>
                  <a:pt x="103" y="13"/>
                  <a:pt x="100" y="7"/>
                </a:cubicBezTo>
                <a:cubicBezTo>
                  <a:pt x="99" y="6"/>
                  <a:pt x="98" y="4"/>
                  <a:pt x="98" y="4"/>
                </a:cubicBezTo>
                <a:cubicBezTo>
                  <a:pt x="98" y="4"/>
                  <a:pt x="98" y="4"/>
                  <a:pt x="98" y="4"/>
                </a:cubicBezTo>
                <a:cubicBezTo>
                  <a:pt x="97" y="1"/>
                  <a:pt x="95" y="0"/>
                  <a:pt x="92" y="0"/>
                </a:cubicBezTo>
                <a:cubicBezTo>
                  <a:pt x="90" y="0"/>
                  <a:pt x="87" y="1"/>
                  <a:pt x="86" y="4"/>
                </a:cubicBezTo>
                <a:cubicBezTo>
                  <a:pt x="72" y="30"/>
                  <a:pt x="72" y="30"/>
                  <a:pt x="72" y="30"/>
                </a:cubicBezTo>
                <a:cubicBezTo>
                  <a:pt x="67" y="27"/>
                  <a:pt x="63" y="25"/>
                  <a:pt x="62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60" y="23"/>
                  <a:pt x="57" y="23"/>
                  <a:pt x="55" y="25"/>
                </a:cubicBezTo>
                <a:cubicBezTo>
                  <a:pt x="53" y="26"/>
                  <a:pt x="52" y="29"/>
                  <a:pt x="52" y="31"/>
                </a:cubicBezTo>
                <a:cubicBezTo>
                  <a:pt x="58" y="65"/>
                  <a:pt x="58" y="65"/>
                  <a:pt x="58" y="65"/>
                </a:cubicBezTo>
                <a:cubicBezTo>
                  <a:pt x="55" y="61"/>
                  <a:pt x="50" y="56"/>
                  <a:pt x="46" y="52"/>
                </a:cubicBezTo>
                <a:cubicBezTo>
                  <a:pt x="45" y="50"/>
                  <a:pt x="42" y="49"/>
                  <a:pt x="40" y="50"/>
                </a:cubicBezTo>
                <a:cubicBezTo>
                  <a:pt x="38" y="50"/>
                  <a:pt x="36" y="52"/>
                  <a:pt x="35" y="54"/>
                </a:cubicBezTo>
                <a:cubicBezTo>
                  <a:pt x="33" y="62"/>
                  <a:pt x="33" y="62"/>
                  <a:pt x="33" y="62"/>
                </a:cubicBezTo>
                <a:cubicBezTo>
                  <a:pt x="26" y="61"/>
                  <a:pt x="12" y="58"/>
                  <a:pt x="12" y="58"/>
                </a:cubicBezTo>
                <a:cubicBezTo>
                  <a:pt x="9" y="57"/>
                  <a:pt x="7" y="58"/>
                  <a:pt x="5" y="60"/>
                </a:cubicBezTo>
                <a:cubicBezTo>
                  <a:pt x="4" y="62"/>
                  <a:pt x="3" y="64"/>
                  <a:pt x="4" y="66"/>
                </a:cubicBezTo>
                <a:cubicBezTo>
                  <a:pt x="10" y="91"/>
                  <a:pt x="10" y="91"/>
                  <a:pt x="10" y="91"/>
                </a:cubicBezTo>
                <a:cubicBezTo>
                  <a:pt x="8" y="92"/>
                  <a:pt x="6" y="93"/>
                  <a:pt x="4" y="94"/>
                </a:cubicBezTo>
                <a:cubicBezTo>
                  <a:pt x="2" y="95"/>
                  <a:pt x="0" y="97"/>
                  <a:pt x="0" y="99"/>
                </a:cubicBezTo>
                <a:cubicBezTo>
                  <a:pt x="0" y="101"/>
                  <a:pt x="1" y="104"/>
                  <a:pt x="3" y="105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3" y="138"/>
                  <a:pt x="43" y="138"/>
                  <a:pt x="43" y="139"/>
                </a:cubicBezTo>
                <a:cubicBezTo>
                  <a:pt x="41" y="144"/>
                  <a:pt x="40" y="149"/>
                  <a:pt x="40" y="149"/>
                </a:cubicBezTo>
                <a:cubicBezTo>
                  <a:pt x="39" y="151"/>
                  <a:pt x="40" y="153"/>
                  <a:pt x="41" y="155"/>
                </a:cubicBezTo>
                <a:cubicBezTo>
                  <a:pt x="42" y="156"/>
                  <a:pt x="44" y="157"/>
                  <a:pt x="46" y="157"/>
                </a:cubicBezTo>
                <a:cubicBezTo>
                  <a:pt x="46" y="157"/>
                  <a:pt x="47" y="157"/>
                  <a:pt x="47" y="157"/>
                </a:cubicBezTo>
                <a:cubicBezTo>
                  <a:pt x="79" y="153"/>
                  <a:pt x="79" y="153"/>
                  <a:pt x="79" y="153"/>
                </a:cubicBezTo>
                <a:cubicBezTo>
                  <a:pt x="78" y="163"/>
                  <a:pt x="76" y="181"/>
                  <a:pt x="74" y="191"/>
                </a:cubicBezTo>
                <a:cubicBezTo>
                  <a:pt x="74" y="191"/>
                  <a:pt x="74" y="191"/>
                  <a:pt x="74" y="191"/>
                </a:cubicBezTo>
                <a:cubicBezTo>
                  <a:pt x="74" y="193"/>
                  <a:pt x="75" y="195"/>
                  <a:pt x="76" y="196"/>
                </a:cubicBezTo>
                <a:cubicBezTo>
                  <a:pt x="78" y="198"/>
                  <a:pt x="79" y="198"/>
                  <a:pt x="81" y="198"/>
                </a:cubicBezTo>
                <a:cubicBezTo>
                  <a:pt x="103" y="198"/>
                  <a:pt x="103" y="198"/>
                  <a:pt x="103" y="198"/>
                </a:cubicBezTo>
                <a:cubicBezTo>
                  <a:pt x="105" y="198"/>
                  <a:pt x="107" y="198"/>
                  <a:pt x="108" y="196"/>
                </a:cubicBezTo>
                <a:cubicBezTo>
                  <a:pt x="109" y="195"/>
                  <a:pt x="110" y="193"/>
                  <a:pt x="110" y="191"/>
                </a:cubicBezTo>
                <a:cubicBezTo>
                  <a:pt x="105" y="153"/>
                  <a:pt x="105" y="153"/>
                  <a:pt x="105" y="153"/>
                </a:cubicBezTo>
                <a:cubicBezTo>
                  <a:pt x="111" y="154"/>
                  <a:pt x="121" y="155"/>
                  <a:pt x="135" y="157"/>
                </a:cubicBezTo>
                <a:cubicBezTo>
                  <a:pt x="137" y="157"/>
                  <a:pt x="137" y="157"/>
                  <a:pt x="137" y="157"/>
                </a:cubicBezTo>
                <a:cubicBezTo>
                  <a:pt x="137" y="157"/>
                  <a:pt x="138" y="157"/>
                  <a:pt x="138" y="157"/>
                </a:cubicBezTo>
                <a:cubicBezTo>
                  <a:pt x="138" y="157"/>
                  <a:pt x="138" y="157"/>
                  <a:pt x="138" y="157"/>
                </a:cubicBezTo>
                <a:cubicBezTo>
                  <a:pt x="138" y="157"/>
                  <a:pt x="138" y="157"/>
                  <a:pt x="138" y="157"/>
                </a:cubicBezTo>
                <a:cubicBezTo>
                  <a:pt x="140" y="157"/>
                  <a:pt x="142" y="157"/>
                  <a:pt x="143" y="155"/>
                </a:cubicBezTo>
                <a:cubicBezTo>
                  <a:pt x="144" y="154"/>
                  <a:pt x="145" y="152"/>
                  <a:pt x="145" y="151"/>
                </a:cubicBezTo>
                <a:cubicBezTo>
                  <a:pt x="145" y="150"/>
                  <a:pt x="145" y="149"/>
                  <a:pt x="144" y="148"/>
                </a:cubicBezTo>
                <a:cubicBezTo>
                  <a:pt x="141" y="138"/>
                  <a:pt x="141" y="138"/>
                  <a:pt x="141" y="138"/>
                </a:cubicBezTo>
                <a:cubicBezTo>
                  <a:pt x="141" y="138"/>
                  <a:pt x="141" y="138"/>
                  <a:pt x="141" y="138"/>
                </a:cubicBezTo>
                <a:cubicBezTo>
                  <a:pt x="141" y="138"/>
                  <a:pt x="141" y="138"/>
                  <a:pt x="142" y="138"/>
                </a:cubicBezTo>
                <a:cubicBezTo>
                  <a:pt x="144" y="136"/>
                  <a:pt x="157" y="125"/>
                  <a:pt x="180" y="106"/>
                </a:cubicBezTo>
                <a:cubicBezTo>
                  <a:pt x="182" y="105"/>
                  <a:pt x="182" y="105"/>
                  <a:pt x="182" y="105"/>
                </a:cubicBezTo>
                <a:cubicBezTo>
                  <a:pt x="183" y="104"/>
                  <a:pt x="184" y="101"/>
                  <a:pt x="184" y="99"/>
                </a:cubicBezTo>
                <a:cubicBezTo>
                  <a:pt x="184" y="97"/>
                  <a:pt x="182" y="95"/>
                  <a:pt x="180" y="94"/>
                </a:cubicBezTo>
                <a:close/>
              </a:path>
            </a:pathLst>
          </a:custGeom>
          <a:solidFill>
            <a:srgbClr val="EFE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6" name="Freeform 548"/>
          <p:cNvSpPr>
            <a:spLocks noChangeArrowheads="1"/>
          </p:cNvSpPr>
          <p:nvPr userDrawn="1"/>
        </p:nvSpPr>
        <p:spPr bwMode="auto">
          <a:xfrm>
            <a:off x="5751512" y="2576513"/>
            <a:ext cx="754063" cy="742950"/>
          </a:xfrm>
          <a:custGeom>
            <a:avLst/>
            <a:gdLst>
              <a:gd name="T0" fmla="*/ 197 w 201"/>
              <a:gd name="T1" fmla="*/ 2 h 198"/>
              <a:gd name="T2" fmla="*/ 195 w 201"/>
              <a:gd name="T3" fmla="*/ 0 h 198"/>
              <a:gd name="T4" fmla="*/ 192 w 201"/>
              <a:gd name="T5" fmla="*/ 1 h 198"/>
              <a:gd name="T6" fmla="*/ 162 w 201"/>
              <a:gd name="T7" fmla="*/ 13 h 198"/>
              <a:gd name="T8" fmla="*/ 124 w 201"/>
              <a:gd name="T9" fmla="*/ 27 h 198"/>
              <a:gd name="T10" fmla="*/ 36 w 201"/>
              <a:gd name="T11" fmla="*/ 82 h 198"/>
              <a:gd name="T12" fmla="*/ 33 w 201"/>
              <a:gd name="T13" fmla="*/ 148 h 198"/>
              <a:gd name="T14" fmla="*/ 18 w 201"/>
              <a:gd name="T15" fmla="*/ 166 h 198"/>
              <a:gd name="T16" fmla="*/ 10 w 201"/>
              <a:gd name="T17" fmla="*/ 173 h 198"/>
              <a:gd name="T18" fmla="*/ 1 w 201"/>
              <a:gd name="T19" fmla="*/ 181 h 198"/>
              <a:gd name="T20" fmla="*/ 0 w 201"/>
              <a:gd name="T21" fmla="*/ 183 h 198"/>
              <a:gd name="T22" fmla="*/ 1 w 201"/>
              <a:gd name="T23" fmla="*/ 185 h 198"/>
              <a:gd name="T24" fmla="*/ 13 w 201"/>
              <a:gd name="T25" fmla="*/ 197 h 198"/>
              <a:gd name="T26" fmla="*/ 15 w 201"/>
              <a:gd name="T27" fmla="*/ 198 h 198"/>
              <a:gd name="T28" fmla="*/ 16 w 201"/>
              <a:gd name="T29" fmla="*/ 198 h 198"/>
              <a:gd name="T30" fmla="*/ 17 w 201"/>
              <a:gd name="T31" fmla="*/ 196 h 198"/>
              <a:gd name="T32" fmla="*/ 31 w 201"/>
              <a:gd name="T33" fmla="*/ 171 h 198"/>
              <a:gd name="T34" fmla="*/ 60 w 201"/>
              <a:gd name="T35" fmla="*/ 133 h 198"/>
              <a:gd name="T36" fmla="*/ 61 w 201"/>
              <a:gd name="T37" fmla="*/ 75 h 198"/>
              <a:gd name="T38" fmla="*/ 66 w 201"/>
              <a:gd name="T39" fmla="*/ 71 h 198"/>
              <a:gd name="T40" fmla="*/ 70 w 201"/>
              <a:gd name="T41" fmla="*/ 75 h 198"/>
              <a:gd name="T42" fmla="*/ 68 w 201"/>
              <a:gd name="T43" fmla="*/ 124 h 198"/>
              <a:gd name="T44" fmla="*/ 92 w 201"/>
              <a:gd name="T45" fmla="*/ 99 h 198"/>
              <a:gd name="T46" fmla="*/ 94 w 201"/>
              <a:gd name="T47" fmla="*/ 56 h 198"/>
              <a:gd name="T48" fmla="*/ 98 w 201"/>
              <a:gd name="T49" fmla="*/ 52 h 198"/>
              <a:gd name="T50" fmla="*/ 102 w 201"/>
              <a:gd name="T51" fmla="*/ 56 h 198"/>
              <a:gd name="T52" fmla="*/ 101 w 201"/>
              <a:gd name="T53" fmla="*/ 91 h 198"/>
              <a:gd name="T54" fmla="*/ 123 w 201"/>
              <a:gd name="T55" fmla="*/ 69 h 198"/>
              <a:gd name="T56" fmla="*/ 125 w 201"/>
              <a:gd name="T57" fmla="*/ 43 h 198"/>
              <a:gd name="T58" fmla="*/ 129 w 201"/>
              <a:gd name="T59" fmla="*/ 39 h 198"/>
              <a:gd name="T60" fmla="*/ 133 w 201"/>
              <a:gd name="T61" fmla="*/ 43 h 198"/>
              <a:gd name="T62" fmla="*/ 132 w 201"/>
              <a:gd name="T63" fmla="*/ 62 h 198"/>
              <a:gd name="T64" fmla="*/ 175 w 201"/>
              <a:gd name="T65" fmla="*/ 24 h 198"/>
              <a:gd name="T66" fmla="*/ 181 w 201"/>
              <a:gd name="T67" fmla="*/ 24 h 198"/>
              <a:gd name="T68" fmla="*/ 181 w 201"/>
              <a:gd name="T69" fmla="*/ 30 h 198"/>
              <a:gd name="T70" fmla="*/ 142 w 201"/>
              <a:gd name="T71" fmla="*/ 64 h 198"/>
              <a:gd name="T72" fmla="*/ 169 w 201"/>
              <a:gd name="T73" fmla="*/ 60 h 198"/>
              <a:gd name="T74" fmla="*/ 173 w 201"/>
              <a:gd name="T75" fmla="*/ 63 h 198"/>
              <a:gd name="T76" fmla="*/ 170 w 201"/>
              <a:gd name="T77" fmla="*/ 68 h 198"/>
              <a:gd name="T78" fmla="*/ 131 w 201"/>
              <a:gd name="T79" fmla="*/ 73 h 198"/>
              <a:gd name="T80" fmla="*/ 107 w 201"/>
              <a:gd name="T81" fmla="*/ 97 h 198"/>
              <a:gd name="T82" fmla="*/ 153 w 201"/>
              <a:gd name="T83" fmla="*/ 92 h 198"/>
              <a:gd name="T84" fmla="*/ 158 w 201"/>
              <a:gd name="T85" fmla="*/ 96 h 198"/>
              <a:gd name="T86" fmla="*/ 154 w 201"/>
              <a:gd name="T87" fmla="*/ 100 h 198"/>
              <a:gd name="T88" fmla="*/ 97 w 201"/>
              <a:gd name="T89" fmla="*/ 106 h 198"/>
              <a:gd name="T90" fmla="*/ 74 w 201"/>
              <a:gd name="T91" fmla="*/ 130 h 198"/>
              <a:gd name="T92" fmla="*/ 129 w 201"/>
              <a:gd name="T93" fmla="*/ 125 h 198"/>
              <a:gd name="T94" fmla="*/ 133 w 201"/>
              <a:gd name="T95" fmla="*/ 129 h 198"/>
              <a:gd name="T96" fmla="*/ 129 w 201"/>
              <a:gd name="T97" fmla="*/ 133 h 198"/>
              <a:gd name="T98" fmla="*/ 67 w 201"/>
              <a:gd name="T99" fmla="*/ 139 h 198"/>
              <a:gd name="T100" fmla="*/ 66 w 201"/>
              <a:gd name="T101" fmla="*/ 139 h 198"/>
              <a:gd name="T102" fmla="*/ 49 w 201"/>
              <a:gd name="T103" fmla="*/ 159 h 198"/>
              <a:gd name="T104" fmla="*/ 70 w 201"/>
              <a:gd name="T105" fmla="*/ 162 h 198"/>
              <a:gd name="T106" fmla="*/ 146 w 201"/>
              <a:gd name="T107" fmla="*/ 138 h 198"/>
              <a:gd name="T108" fmla="*/ 195 w 201"/>
              <a:gd name="T109" fmla="*/ 62 h 198"/>
              <a:gd name="T110" fmla="*/ 197 w 201"/>
              <a:gd name="T111" fmla="*/ 2 h 19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01"/>
              <a:gd name="T169" fmla="*/ 0 h 198"/>
              <a:gd name="T170" fmla="*/ 201 w 201"/>
              <a:gd name="T171" fmla="*/ 198 h 19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01" h="198">
                <a:moveTo>
                  <a:pt x="197" y="2"/>
                </a:moveTo>
                <a:cubicBezTo>
                  <a:pt x="197" y="1"/>
                  <a:pt x="196" y="0"/>
                  <a:pt x="195" y="0"/>
                </a:cubicBezTo>
                <a:cubicBezTo>
                  <a:pt x="194" y="0"/>
                  <a:pt x="193" y="0"/>
                  <a:pt x="192" y="1"/>
                </a:cubicBezTo>
                <a:cubicBezTo>
                  <a:pt x="190" y="4"/>
                  <a:pt x="176" y="9"/>
                  <a:pt x="162" y="13"/>
                </a:cubicBezTo>
                <a:cubicBezTo>
                  <a:pt x="151" y="17"/>
                  <a:pt x="137" y="21"/>
                  <a:pt x="124" y="27"/>
                </a:cubicBezTo>
                <a:cubicBezTo>
                  <a:pt x="89" y="41"/>
                  <a:pt x="53" y="58"/>
                  <a:pt x="36" y="82"/>
                </a:cubicBezTo>
                <a:cubicBezTo>
                  <a:pt x="23" y="102"/>
                  <a:pt x="21" y="135"/>
                  <a:pt x="33" y="148"/>
                </a:cubicBezTo>
                <a:cubicBezTo>
                  <a:pt x="32" y="151"/>
                  <a:pt x="25" y="159"/>
                  <a:pt x="18" y="166"/>
                </a:cubicBezTo>
                <a:cubicBezTo>
                  <a:pt x="17" y="166"/>
                  <a:pt x="13" y="169"/>
                  <a:pt x="10" y="173"/>
                </a:cubicBezTo>
                <a:cubicBezTo>
                  <a:pt x="1" y="181"/>
                  <a:pt x="1" y="181"/>
                  <a:pt x="1" y="181"/>
                </a:cubicBezTo>
                <a:cubicBezTo>
                  <a:pt x="0" y="182"/>
                  <a:pt x="0" y="182"/>
                  <a:pt x="0" y="183"/>
                </a:cubicBezTo>
                <a:cubicBezTo>
                  <a:pt x="0" y="184"/>
                  <a:pt x="0" y="185"/>
                  <a:pt x="1" y="185"/>
                </a:cubicBezTo>
                <a:cubicBezTo>
                  <a:pt x="13" y="197"/>
                  <a:pt x="13" y="197"/>
                  <a:pt x="13" y="197"/>
                </a:cubicBezTo>
                <a:cubicBezTo>
                  <a:pt x="14" y="198"/>
                  <a:pt x="14" y="198"/>
                  <a:pt x="15" y="198"/>
                </a:cubicBezTo>
                <a:cubicBezTo>
                  <a:pt x="15" y="198"/>
                  <a:pt x="15" y="198"/>
                  <a:pt x="16" y="198"/>
                </a:cubicBezTo>
                <a:cubicBezTo>
                  <a:pt x="16" y="198"/>
                  <a:pt x="17" y="197"/>
                  <a:pt x="17" y="196"/>
                </a:cubicBezTo>
                <a:cubicBezTo>
                  <a:pt x="18" y="196"/>
                  <a:pt x="23" y="181"/>
                  <a:pt x="31" y="171"/>
                </a:cubicBezTo>
                <a:cubicBezTo>
                  <a:pt x="38" y="160"/>
                  <a:pt x="48" y="147"/>
                  <a:pt x="60" y="133"/>
                </a:cubicBezTo>
                <a:cubicBezTo>
                  <a:pt x="61" y="75"/>
                  <a:pt x="61" y="75"/>
                  <a:pt x="61" y="75"/>
                </a:cubicBezTo>
                <a:cubicBezTo>
                  <a:pt x="61" y="73"/>
                  <a:pt x="63" y="71"/>
                  <a:pt x="66" y="71"/>
                </a:cubicBezTo>
                <a:cubicBezTo>
                  <a:pt x="68" y="71"/>
                  <a:pt x="70" y="73"/>
                  <a:pt x="70" y="75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76" y="116"/>
                  <a:pt x="84" y="107"/>
                  <a:pt x="92" y="99"/>
                </a:cubicBezTo>
                <a:cubicBezTo>
                  <a:pt x="94" y="56"/>
                  <a:pt x="94" y="56"/>
                  <a:pt x="94" y="56"/>
                </a:cubicBezTo>
                <a:cubicBezTo>
                  <a:pt x="94" y="53"/>
                  <a:pt x="96" y="51"/>
                  <a:pt x="98" y="52"/>
                </a:cubicBezTo>
                <a:cubicBezTo>
                  <a:pt x="100" y="52"/>
                  <a:pt x="102" y="54"/>
                  <a:pt x="102" y="56"/>
                </a:cubicBezTo>
                <a:cubicBezTo>
                  <a:pt x="101" y="91"/>
                  <a:pt x="101" y="91"/>
                  <a:pt x="101" y="91"/>
                </a:cubicBezTo>
                <a:cubicBezTo>
                  <a:pt x="109" y="83"/>
                  <a:pt x="116" y="76"/>
                  <a:pt x="123" y="69"/>
                </a:cubicBezTo>
                <a:cubicBezTo>
                  <a:pt x="125" y="43"/>
                  <a:pt x="125" y="43"/>
                  <a:pt x="125" y="43"/>
                </a:cubicBezTo>
                <a:cubicBezTo>
                  <a:pt x="125" y="41"/>
                  <a:pt x="127" y="39"/>
                  <a:pt x="129" y="39"/>
                </a:cubicBezTo>
                <a:cubicBezTo>
                  <a:pt x="132" y="39"/>
                  <a:pt x="133" y="41"/>
                  <a:pt x="133" y="43"/>
                </a:cubicBezTo>
                <a:cubicBezTo>
                  <a:pt x="132" y="62"/>
                  <a:pt x="132" y="62"/>
                  <a:pt x="132" y="62"/>
                </a:cubicBezTo>
                <a:cubicBezTo>
                  <a:pt x="155" y="40"/>
                  <a:pt x="173" y="25"/>
                  <a:pt x="175" y="24"/>
                </a:cubicBezTo>
                <a:cubicBezTo>
                  <a:pt x="177" y="22"/>
                  <a:pt x="180" y="23"/>
                  <a:pt x="181" y="24"/>
                </a:cubicBezTo>
                <a:cubicBezTo>
                  <a:pt x="183" y="26"/>
                  <a:pt x="182" y="29"/>
                  <a:pt x="181" y="30"/>
                </a:cubicBezTo>
                <a:cubicBezTo>
                  <a:pt x="180" y="31"/>
                  <a:pt x="164" y="44"/>
                  <a:pt x="142" y="64"/>
                </a:cubicBezTo>
                <a:cubicBezTo>
                  <a:pt x="169" y="60"/>
                  <a:pt x="169" y="60"/>
                  <a:pt x="169" y="60"/>
                </a:cubicBezTo>
                <a:cubicBezTo>
                  <a:pt x="171" y="59"/>
                  <a:pt x="173" y="61"/>
                  <a:pt x="173" y="63"/>
                </a:cubicBezTo>
                <a:cubicBezTo>
                  <a:pt x="174" y="65"/>
                  <a:pt x="172" y="67"/>
                  <a:pt x="170" y="68"/>
                </a:cubicBezTo>
                <a:cubicBezTo>
                  <a:pt x="131" y="73"/>
                  <a:pt x="131" y="73"/>
                  <a:pt x="131" y="73"/>
                </a:cubicBezTo>
                <a:cubicBezTo>
                  <a:pt x="123" y="81"/>
                  <a:pt x="115" y="88"/>
                  <a:pt x="107" y="97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5" y="92"/>
                  <a:pt x="157" y="93"/>
                  <a:pt x="158" y="96"/>
                </a:cubicBezTo>
                <a:cubicBezTo>
                  <a:pt x="158" y="98"/>
                  <a:pt x="156" y="100"/>
                  <a:pt x="154" y="100"/>
                </a:cubicBezTo>
                <a:cubicBezTo>
                  <a:pt x="97" y="106"/>
                  <a:pt x="97" y="106"/>
                  <a:pt x="97" y="106"/>
                </a:cubicBezTo>
                <a:cubicBezTo>
                  <a:pt x="89" y="114"/>
                  <a:pt x="82" y="122"/>
                  <a:pt x="74" y="130"/>
                </a:cubicBezTo>
                <a:cubicBezTo>
                  <a:pt x="129" y="125"/>
                  <a:pt x="129" y="125"/>
                  <a:pt x="129" y="125"/>
                </a:cubicBezTo>
                <a:cubicBezTo>
                  <a:pt x="131" y="125"/>
                  <a:pt x="133" y="126"/>
                  <a:pt x="133" y="129"/>
                </a:cubicBezTo>
                <a:cubicBezTo>
                  <a:pt x="133" y="131"/>
                  <a:pt x="132" y="133"/>
                  <a:pt x="129" y="133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6" y="139"/>
                  <a:pt x="66" y="139"/>
                  <a:pt x="66" y="139"/>
                </a:cubicBezTo>
                <a:cubicBezTo>
                  <a:pt x="60" y="146"/>
                  <a:pt x="54" y="153"/>
                  <a:pt x="49" y="159"/>
                </a:cubicBezTo>
                <a:cubicBezTo>
                  <a:pt x="55" y="161"/>
                  <a:pt x="62" y="162"/>
                  <a:pt x="70" y="162"/>
                </a:cubicBezTo>
                <a:cubicBezTo>
                  <a:pt x="97" y="162"/>
                  <a:pt x="128" y="152"/>
                  <a:pt x="146" y="138"/>
                </a:cubicBezTo>
                <a:cubicBezTo>
                  <a:pt x="171" y="119"/>
                  <a:pt x="188" y="92"/>
                  <a:pt x="195" y="62"/>
                </a:cubicBezTo>
                <a:cubicBezTo>
                  <a:pt x="200" y="37"/>
                  <a:pt x="201" y="17"/>
                  <a:pt x="197" y="2"/>
                </a:cubicBezTo>
                <a:close/>
              </a:path>
            </a:pathLst>
          </a:custGeom>
          <a:solidFill>
            <a:srgbClr val="EFE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7" name="Group 21"/>
          <p:cNvGrpSpPr/>
          <p:nvPr userDrawn="1"/>
        </p:nvGrpSpPr>
        <p:grpSpPr bwMode="auto">
          <a:xfrm>
            <a:off x="8910639" y="2576515"/>
            <a:ext cx="735012" cy="725487"/>
            <a:chOff x="0" y="0"/>
            <a:chExt cx="735013" cy="725488"/>
          </a:xfrm>
        </p:grpSpPr>
        <p:sp>
          <p:nvSpPr>
            <p:cNvPr id="18" name="Freeform 900"/>
            <p:cNvSpPr>
              <a:spLocks noChangeArrowheads="1"/>
            </p:cNvSpPr>
            <p:nvPr/>
          </p:nvSpPr>
          <p:spPr bwMode="auto">
            <a:xfrm>
              <a:off x="341312" y="454025"/>
              <a:ext cx="179388" cy="271463"/>
            </a:xfrm>
            <a:custGeom>
              <a:avLst/>
              <a:gdLst>
                <a:gd name="T0" fmla="*/ 42 w 48"/>
                <a:gd name="T1" fmla="*/ 42 h 72"/>
                <a:gd name="T2" fmla="*/ 35 w 48"/>
                <a:gd name="T3" fmla="*/ 48 h 72"/>
                <a:gd name="T4" fmla="*/ 24 w 48"/>
                <a:gd name="T5" fmla="*/ 59 h 72"/>
                <a:gd name="T6" fmla="*/ 13 w 48"/>
                <a:gd name="T7" fmla="*/ 48 h 72"/>
                <a:gd name="T8" fmla="*/ 13 w 48"/>
                <a:gd name="T9" fmla="*/ 0 h 72"/>
                <a:gd name="T10" fmla="*/ 0 w 48"/>
                <a:gd name="T11" fmla="*/ 0 h 72"/>
                <a:gd name="T12" fmla="*/ 0 w 48"/>
                <a:gd name="T13" fmla="*/ 48 h 72"/>
                <a:gd name="T14" fmla="*/ 24 w 48"/>
                <a:gd name="T15" fmla="*/ 72 h 72"/>
                <a:gd name="T16" fmla="*/ 48 w 48"/>
                <a:gd name="T17" fmla="*/ 48 h 72"/>
                <a:gd name="T18" fmla="*/ 42 w 48"/>
                <a:gd name="T19" fmla="*/ 42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"/>
                <a:gd name="T31" fmla="*/ 0 h 72"/>
                <a:gd name="T32" fmla="*/ 48 w 48"/>
                <a:gd name="T33" fmla="*/ 72 h 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" h="72">
                  <a:moveTo>
                    <a:pt x="42" y="42"/>
                  </a:moveTo>
                  <a:cubicBezTo>
                    <a:pt x="38" y="42"/>
                    <a:pt x="35" y="45"/>
                    <a:pt x="35" y="48"/>
                  </a:cubicBezTo>
                  <a:cubicBezTo>
                    <a:pt x="35" y="55"/>
                    <a:pt x="30" y="59"/>
                    <a:pt x="24" y="59"/>
                  </a:cubicBezTo>
                  <a:cubicBezTo>
                    <a:pt x="18" y="59"/>
                    <a:pt x="13" y="55"/>
                    <a:pt x="13" y="4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2"/>
                    <a:pt x="11" y="72"/>
                    <a:pt x="24" y="72"/>
                  </a:cubicBezTo>
                  <a:cubicBezTo>
                    <a:pt x="38" y="72"/>
                    <a:pt x="48" y="62"/>
                    <a:pt x="48" y="48"/>
                  </a:cubicBezTo>
                  <a:cubicBezTo>
                    <a:pt x="48" y="45"/>
                    <a:pt x="45" y="42"/>
                    <a:pt x="42" y="42"/>
                  </a:cubicBezTo>
                  <a:close/>
                </a:path>
              </a:pathLst>
            </a:custGeom>
            <a:solidFill>
              <a:srgbClr val="EF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Freeform 901"/>
            <p:cNvSpPr>
              <a:spLocks noChangeArrowheads="1"/>
            </p:cNvSpPr>
            <p:nvPr/>
          </p:nvSpPr>
          <p:spPr bwMode="auto">
            <a:xfrm>
              <a:off x="0" y="0"/>
              <a:ext cx="735013" cy="409575"/>
            </a:xfrm>
            <a:custGeom>
              <a:avLst/>
              <a:gdLst>
                <a:gd name="T0" fmla="*/ 196 w 196"/>
                <a:gd name="T1" fmla="*/ 102 h 109"/>
                <a:gd name="T2" fmla="*/ 104 w 196"/>
                <a:gd name="T3" fmla="*/ 15 h 109"/>
                <a:gd name="T4" fmla="*/ 104 w 196"/>
                <a:gd name="T5" fmla="*/ 6 h 109"/>
                <a:gd name="T6" fmla="*/ 98 w 196"/>
                <a:gd name="T7" fmla="*/ 0 h 109"/>
                <a:gd name="T8" fmla="*/ 91 w 196"/>
                <a:gd name="T9" fmla="*/ 6 h 109"/>
                <a:gd name="T10" fmla="*/ 91 w 196"/>
                <a:gd name="T11" fmla="*/ 15 h 109"/>
                <a:gd name="T12" fmla="*/ 0 w 196"/>
                <a:gd name="T13" fmla="*/ 102 h 109"/>
                <a:gd name="T14" fmla="*/ 6 w 196"/>
                <a:gd name="T15" fmla="*/ 109 h 109"/>
                <a:gd name="T16" fmla="*/ 8 w 196"/>
                <a:gd name="T17" fmla="*/ 109 h 109"/>
                <a:gd name="T18" fmla="*/ 14 w 196"/>
                <a:gd name="T19" fmla="*/ 105 h 109"/>
                <a:gd name="T20" fmla="*/ 29 w 196"/>
                <a:gd name="T21" fmla="*/ 93 h 109"/>
                <a:gd name="T22" fmla="*/ 45 w 196"/>
                <a:gd name="T23" fmla="*/ 105 h 109"/>
                <a:gd name="T24" fmla="*/ 51 w 196"/>
                <a:gd name="T25" fmla="*/ 109 h 109"/>
                <a:gd name="T26" fmla="*/ 54 w 196"/>
                <a:gd name="T27" fmla="*/ 109 h 109"/>
                <a:gd name="T28" fmla="*/ 60 w 196"/>
                <a:gd name="T29" fmla="*/ 105 h 109"/>
                <a:gd name="T30" fmla="*/ 75 w 196"/>
                <a:gd name="T31" fmla="*/ 93 h 109"/>
                <a:gd name="T32" fmla="*/ 91 w 196"/>
                <a:gd name="T33" fmla="*/ 105 h 109"/>
                <a:gd name="T34" fmla="*/ 97 w 196"/>
                <a:gd name="T35" fmla="*/ 109 h 109"/>
                <a:gd name="T36" fmla="*/ 99 w 196"/>
                <a:gd name="T37" fmla="*/ 109 h 109"/>
                <a:gd name="T38" fmla="*/ 105 w 196"/>
                <a:gd name="T39" fmla="*/ 105 h 109"/>
                <a:gd name="T40" fmla="*/ 120 w 196"/>
                <a:gd name="T41" fmla="*/ 93 h 109"/>
                <a:gd name="T42" fmla="*/ 136 w 196"/>
                <a:gd name="T43" fmla="*/ 105 h 109"/>
                <a:gd name="T44" fmla="*/ 142 w 196"/>
                <a:gd name="T45" fmla="*/ 109 h 109"/>
                <a:gd name="T46" fmla="*/ 145 w 196"/>
                <a:gd name="T47" fmla="*/ 109 h 109"/>
                <a:gd name="T48" fmla="*/ 151 w 196"/>
                <a:gd name="T49" fmla="*/ 105 h 109"/>
                <a:gd name="T50" fmla="*/ 166 w 196"/>
                <a:gd name="T51" fmla="*/ 93 h 109"/>
                <a:gd name="T52" fmla="*/ 182 w 196"/>
                <a:gd name="T53" fmla="*/ 105 h 109"/>
                <a:gd name="T54" fmla="*/ 188 w 196"/>
                <a:gd name="T55" fmla="*/ 109 h 109"/>
                <a:gd name="T56" fmla="*/ 190 w 196"/>
                <a:gd name="T57" fmla="*/ 109 h 109"/>
                <a:gd name="T58" fmla="*/ 190 w 196"/>
                <a:gd name="T59" fmla="*/ 109 h 109"/>
                <a:gd name="T60" fmla="*/ 196 w 196"/>
                <a:gd name="T61" fmla="*/ 102 h 109"/>
                <a:gd name="T62" fmla="*/ 196 w 196"/>
                <a:gd name="T63" fmla="*/ 102 h 10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96"/>
                <a:gd name="T97" fmla="*/ 0 h 109"/>
                <a:gd name="T98" fmla="*/ 196 w 196"/>
                <a:gd name="T99" fmla="*/ 109 h 10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96" h="109">
                  <a:moveTo>
                    <a:pt x="196" y="102"/>
                  </a:moveTo>
                  <a:cubicBezTo>
                    <a:pt x="196" y="55"/>
                    <a:pt x="155" y="18"/>
                    <a:pt x="104" y="15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3"/>
                    <a:pt x="101" y="0"/>
                    <a:pt x="98" y="0"/>
                  </a:cubicBezTo>
                  <a:cubicBezTo>
                    <a:pt x="94" y="0"/>
                    <a:pt x="91" y="3"/>
                    <a:pt x="91" y="6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40" y="18"/>
                    <a:pt x="0" y="56"/>
                    <a:pt x="0" y="102"/>
                  </a:cubicBezTo>
                  <a:cubicBezTo>
                    <a:pt x="0" y="106"/>
                    <a:pt x="3" y="109"/>
                    <a:pt x="6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10" y="109"/>
                    <a:pt x="13" y="107"/>
                    <a:pt x="14" y="105"/>
                  </a:cubicBezTo>
                  <a:cubicBezTo>
                    <a:pt x="16" y="98"/>
                    <a:pt x="22" y="93"/>
                    <a:pt x="29" y="93"/>
                  </a:cubicBezTo>
                  <a:cubicBezTo>
                    <a:pt x="36" y="93"/>
                    <a:pt x="43" y="98"/>
                    <a:pt x="45" y="105"/>
                  </a:cubicBezTo>
                  <a:cubicBezTo>
                    <a:pt x="46" y="107"/>
                    <a:pt x="48" y="109"/>
                    <a:pt x="51" y="109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56" y="109"/>
                    <a:pt x="59" y="107"/>
                    <a:pt x="60" y="105"/>
                  </a:cubicBezTo>
                  <a:cubicBezTo>
                    <a:pt x="62" y="98"/>
                    <a:pt x="68" y="93"/>
                    <a:pt x="75" y="93"/>
                  </a:cubicBezTo>
                  <a:cubicBezTo>
                    <a:pt x="82" y="93"/>
                    <a:pt x="89" y="98"/>
                    <a:pt x="91" y="105"/>
                  </a:cubicBezTo>
                  <a:cubicBezTo>
                    <a:pt x="92" y="107"/>
                    <a:pt x="94" y="109"/>
                    <a:pt x="97" y="109"/>
                  </a:cubicBezTo>
                  <a:cubicBezTo>
                    <a:pt x="99" y="109"/>
                    <a:pt x="99" y="109"/>
                    <a:pt x="99" y="109"/>
                  </a:cubicBezTo>
                  <a:cubicBezTo>
                    <a:pt x="101" y="109"/>
                    <a:pt x="104" y="107"/>
                    <a:pt x="105" y="105"/>
                  </a:cubicBezTo>
                  <a:cubicBezTo>
                    <a:pt x="107" y="98"/>
                    <a:pt x="113" y="93"/>
                    <a:pt x="120" y="93"/>
                  </a:cubicBezTo>
                  <a:cubicBezTo>
                    <a:pt x="127" y="93"/>
                    <a:pt x="134" y="98"/>
                    <a:pt x="136" y="105"/>
                  </a:cubicBezTo>
                  <a:cubicBezTo>
                    <a:pt x="137" y="107"/>
                    <a:pt x="139" y="109"/>
                    <a:pt x="142" y="109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47" y="109"/>
                    <a:pt x="150" y="107"/>
                    <a:pt x="151" y="105"/>
                  </a:cubicBezTo>
                  <a:cubicBezTo>
                    <a:pt x="153" y="98"/>
                    <a:pt x="159" y="93"/>
                    <a:pt x="166" y="93"/>
                  </a:cubicBezTo>
                  <a:cubicBezTo>
                    <a:pt x="173" y="93"/>
                    <a:pt x="180" y="98"/>
                    <a:pt x="182" y="105"/>
                  </a:cubicBezTo>
                  <a:cubicBezTo>
                    <a:pt x="183" y="107"/>
                    <a:pt x="185" y="109"/>
                    <a:pt x="188" y="109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94" y="109"/>
                    <a:pt x="196" y="106"/>
                    <a:pt x="196" y="102"/>
                  </a:cubicBezTo>
                  <a:cubicBezTo>
                    <a:pt x="196" y="102"/>
                    <a:pt x="196" y="102"/>
                    <a:pt x="196" y="102"/>
                  </a:cubicBezTo>
                  <a:close/>
                </a:path>
              </a:pathLst>
            </a:custGeom>
            <a:solidFill>
              <a:srgbClr val="EF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24" name="矩形 23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1582058" y="1741488"/>
            <a:ext cx="2804887" cy="5461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solidFill>
                  <a:schemeClr val="bg1"/>
                </a:solidFill>
              </a:rPr>
              <a:t>LOREM</a:t>
            </a:r>
            <a:r>
              <a:rPr lang="en-US" altLang="zh-CN" sz="2000" b="0" baseline="0" dirty="0">
                <a:solidFill>
                  <a:schemeClr val="bg1"/>
                </a:solidFill>
              </a:rPr>
              <a:t> IPSUM</a:t>
            </a:r>
            <a:endParaRPr lang="zh-CN" altLang="en-US" sz="2000" b="0" dirty="0">
              <a:solidFill>
                <a:schemeClr val="bg1"/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4"/>
          </p:nvPr>
        </p:nvSpPr>
        <p:spPr>
          <a:xfrm>
            <a:off x="1749427" y="3391221"/>
            <a:ext cx="2471508" cy="187642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4737326" y="1741488"/>
            <a:ext cx="2804887" cy="5461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solidFill>
                  <a:schemeClr val="bg1"/>
                </a:solidFill>
              </a:rPr>
              <a:t>LOREM</a:t>
            </a:r>
            <a:r>
              <a:rPr lang="en-US" altLang="zh-CN" sz="2000" b="0" baseline="0" dirty="0">
                <a:solidFill>
                  <a:schemeClr val="bg1"/>
                </a:solidFill>
              </a:rPr>
              <a:t> IPSUM</a:t>
            </a:r>
            <a:endParaRPr lang="zh-CN" altLang="en-US" sz="2000" b="0" dirty="0">
              <a:solidFill>
                <a:schemeClr val="bg1"/>
              </a:solidFill>
            </a:endParaRPr>
          </a:p>
        </p:txBody>
      </p:sp>
      <p:sp>
        <p:nvSpPr>
          <p:cNvPr id="36" name="文本占位符 33"/>
          <p:cNvSpPr>
            <a:spLocks noGrp="1"/>
          </p:cNvSpPr>
          <p:nvPr>
            <p:ph type="body" sz="quarter" idx="16"/>
          </p:nvPr>
        </p:nvSpPr>
        <p:spPr>
          <a:xfrm>
            <a:off x="4904695" y="3391221"/>
            <a:ext cx="2471508" cy="187642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7" name="文本占位符 30"/>
          <p:cNvSpPr>
            <a:spLocks noGrp="1"/>
          </p:cNvSpPr>
          <p:nvPr>
            <p:ph type="body" sz="quarter" idx="17" hasCustomPrompt="1"/>
          </p:nvPr>
        </p:nvSpPr>
        <p:spPr>
          <a:xfrm>
            <a:off x="7874227" y="1741488"/>
            <a:ext cx="2804887" cy="5461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solidFill>
                  <a:schemeClr val="bg1"/>
                </a:solidFill>
              </a:rPr>
              <a:t>LOREM</a:t>
            </a:r>
            <a:r>
              <a:rPr lang="en-US" altLang="zh-CN" sz="2000" b="0" baseline="0" dirty="0">
                <a:solidFill>
                  <a:schemeClr val="bg1"/>
                </a:solidFill>
              </a:rPr>
              <a:t> IPSUM</a:t>
            </a:r>
            <a:endParaRPr lang="zh-CN" altLang="en-US" sz="2000" b="0" dirty="0">
              <a:solidFill>
                <a:schemeClr val="bg1"/>
              </a:solidFill>
            </a:endParaRPr>
          </a:p>
        </p:txBody>
      </p:sp>
      <p:sp>
        <p:nvSpPr>
          <p:cNvPr id="38" name="文本占位符 33"/>
          <p:cNvSpPr>
            <a:spLocks noGrp="1"/>
          </p:cNvSpPr>
          <p:nvPr>
            <p:ph type="body" sz="quarter" idx="18"/>
          </p:nvPr>
        </p:nvSpPr>
        <p:spPr>
          <a:xfrm>
            <a:off x="8041598" y="3391221"/>
            <a:ext cx="2471508" cy="187642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31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DB4B-C519-45B3-B0FA-A4A96B3017A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22"/>
          <p:cNvSpPr>
            <a:spLocks noChangeArrowheads="1"/>
          </p:cNvSpPr>
          <p:nvPr userDrawn="1"/>
        </p:nvSpPr>
        <p:spPr bwMode="auto">
          <a:xfrm flipV="1">
            <a:off x="7847014" y="4473575"/>
            <a:ext cx="1978025" cy="1422400"/>
          </a:xfrm>
          <a:custGeom>
            <a:avLst/>
            <a:gdLst>
              <a:gd name="T0" fmla="*/ 213962 w 1635692"/>
              <a:gd name="T1" fmla="*/ 0 h 1421730"/>
              <a:gd name="T2" fmla="*/ 1635692 w 1635692"/>
              <a:gd name="T3" fmla="*/ 0 h 1421730"/>
              <a:gd name="T4" fmla="*/ 1635692 w 1635692"/>
              <a:gd name="T5" fmla="*/ 1421730 h 1421730"/>
              <a:gd name="T6" fmla="*/ 213962 w 1635692"/>
              <a:gd name="T7" fmla="*/ 1421730 h 1421730"/>
              <a:gd name="T8" fmla="*/ 213962 w 1635692"/>
              <a:gd name="T9" fmla="*/ 788847 h 1421730"/>
              <a:gd name="T10" fmla="*/ 0 w 1635692"/>
              <a:gd name="T11" fmla="*/ 838094 h 1421730"/>
              <a:gd name="T12" fmla="*/ 212219 w 1635692"/>
              <a:gd name="T13" fmla="*/ 498974 h 1421730"/>
              <a:gd name="T14" fmla="*/ 213962 w 1635692"/>
              <a:gd name="T15" fmla="*/ 500064 h 14217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35692"/>
              <a:gd name="T25" fmla="*/ 0 h 1421730"/>
              <a:gd name="T26" fmla="*/ 1635692 w 1635692"/>
              <a:gd name="T27" fmla="*/ 1421730 h 14217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35692" h="1421730">
                <a:moveTo>
                  <a:pt x="213962" y="0"/>
                </a:moveTo>
                <a:lnTo>
                  <a:pt x="1635692" y="0"/>
                </a:lnTo>
                <a:lnTo>
                  <a:pt x="1635692" y="1421730"/>
                </a:lnTo>
                <a:lnTo>
                  <a:pt x="213962" y="1421730"/>
                </a:lnTo>
                <a:lnTo>
                  <a:pt x="213962" y="788847"/>
                </a:lnTo>
                <a:lnTo>
                  <a:pt x="0" y="838094"/>
                </a:lnTo>
                <a:lnTo>
                  <a:pt x="212219" y="498974"/>
                </a:lnTo>
                <a:lnTo>
                  <a:pt x="213962" y="50006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任意多边形 21"/>
          <p:cNvSpPr>
            <a:spLocks noChangeArrowheads="1"/>
          </p:cNvSpPr>
          <p:nvPr userDrawn="1"/>
        </p:nvSpPr>
        <p:spPr bwMode="auto">
          <a:xfrm>
            <a:off x="9486901" y="2825752"/>
            <a:ext cx="2006161" cy="1420813"/>
          </a:xfrm>
          <a:custGeom>
            <a:avLst/>
            <a:gdLst>
              <a:gd name="T0" fmla="*/ 233416 w 1655146"/>
              <a:gd name="T1" fmla="*/ 0 h 1421730"/>
              <a:gd name="T2" fmla="*/ 1655146 w 1655146"/>
              <a:gd name="T3" fmla="*/ 0 h 1421730"/>
              <a:gd name="T4" fmla="*/ 1655146 w 1655146"/>
              <a:gd name="T5" fmla="*/ 1421730 h 1421730"/>
              <a:gd name="T6" fmla="*/ 233416 w 1655146"/>
              <a:gd name="T7" fmla="*/ 1421730 h 1421730"/>
              <a:gd name="T8" fmla="*/ 233416 w 1655146"/>
              <a:gd name="T9" fmla="*/ 803581 h 1421730"/>
              <a:gd name="T10" fmla="*/ 0 w 1655146"/>
              <a:gd name="T11" fmla="*/ 668200 h 1421730"/>
              <a:gd name="T12" fmla="*/ 233416 w 1655146"/>
              <a:gd name="T13" fmla="*/ 532819 h 14217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55146"/>
              <a:gd name="T22" fmla="*/ 0 h 1421730"/>
              <a:gd name="T23" fmla="*/ 1655146 w 1655146"/>
              <a:gd name="T24" fmla="*/ 1421730 h 14217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55146" h="1421730">
                <a:moveTo>
                  <a:pt x="233416" y="0"/>
                </a:moveTo>
                <a:lnTo>
                  <a:pt x="1655146" y="0"/>
                </a:lnTo>
                <a:lnTo>
                  <a:pt x="1655146" y="1421730"/>
                </a:lnTo>
                <a:lnTo>
                  <a:pt x="233416" y="1421730"/>
                </a:lnTo>
                <a:lnTo>
                  <a:pt x="233416" y="803581"/>
                </a:lnTo>
                <a:lnTo>
                  <a:pt x="0" y="668200"/>
                </a:lnTo>
                <a:lnTo>
                  <a:pt x="233416" y="5328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18"/>
          <p:cNvSpPr>
            <a:spLocks noChangeArrowheads="1"/>
          </p:cNvSpPr>
          <p:nvPr userDrawn="1"/>
        </p:nvSpPr>
        <p:spPr bwMode="auto">
          <a:xfrm>
            <a:off x="7847014" y="1108077"/>
            <a:ext cx="1978025" cy="1420813"/>
          </a:xfrm>
          <a:custGeom>
            <a:avLst/>
            <a:gdLst>
              <a:gd name="T0" fmla="*/ 213962 w 1635692"/>
              <a:gd name="T1" fmla="*/ 0 h 1421730"/>
              <a:gd name="T2" fmla="*/ 1635692 w 1635692"/>
              <a:gd name="T3" fmla="*/ 0 h 1421730"/>
              <a:gd name="T4" fmla="*/ 1635692 w 1635692"/>
              <a:gd name="T5" fmla="*/ 1421730 h 1421730"/>
              <a:gd name="T6" fmla="*/ 213962 w 1635692"/>
              <a:gd name="T7" fmla="*/ 1421730 h 1421730"/>
              <a:gd name="T8" fmla="*/ 213962 w 1635692"/>
              <a:gd name="T9" fmla="*/ 788847 h 1421730"/>
              <a:gd name="T10" fmla="*/ 0 w 1635692"/>
              <a:gd name="T11" fmla="*/ 838094 h 1421730"/>
              <a:gd name="T12" fmla="*/ 212219 w 1635692"/>
              <a:gd name="T13" fmla="*/ 498974 h 1421730"/>
              <a:gd name="T14" fmla="*/ 213962 w 1635692"/>
              <a:gd name="T15" fmla="*/ 500064 h 14217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35692"/>
              <a:gd name="T25" fmla="*/ 0 h 1421730"/>
              <a:gd name="T26" fmla="*/ 1635692 w 1635692"/>
              <a:gd name="T27" fmla="*/ 1421730 h 14217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35692" h="1421730">
                <a:moveTo>
                  <a:pt x="213962" y="0"/>
                </a:moveTo>
                <a:lnTo>
                  <a:pt x="1635692" y="0"/>
                </a:lnTo>
                <a:lnTo>
                  <a:pt x="1635692" y="1421730"/>
                </a:lnTo>
                <a:lnTo>
                  <a:pt x="213962" y="1421730"/>
                </a:lnTo>
                <a:lnTo>
                  <a:pt x="213962" y="788847"/>
                </a:lnTo>
                <a:lnTo>
                  <a:pt x="0" y="838094"/>
                </a:lnTo>
                <a:lnTo>
                  <a:pt x="212219" y="498974"/>
                </a:lnTo>
                <a:lnTo>
                  <a:pt x="213962" y="5000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Freeform 44"/>
          <p:cNvSpPr>
            <a:spLocks noChangeArrowheads="1"/>
          </p:cNvSpPr>
          <p:nvPr userDrawn="1"/>
        </p:nvSpPr>
        <p:spPr bwMode="auto">
          <a:xfrm flipH="1">
            <a:off x="5746751" y="1985963"/>
            <a:ext cx="3025775" cy="3022600"/>
          </a:xfrm>
          <a:custGeom>
            <a:avLst/>
            <a:gdLst>
              <a:gd name="T0" fmla="*/ 2314 w 4620"/>
              <a:gd name="T1" fmla="*/ 0 h 4615"/>
              <a:gd name="T2" fmla="*/ 4620 w 4620"/>
              <a:gd name="T3" fmla="*/ 2306 h 4615"/>
              <a:gd name="T4" fmla="*/ 2314 w 4620"/>
              <a:gd name="T5" fmla="*/ 4615 h 4615"/>
              <a:gd name="T6" fmla="*/ 2044 w 4620"/>
              <a:gd name="T7" fmla="*/ 4345 h 4615"/>
              <a:gd name="T8" fmla="*/ 2397 w 4620"/>
              <a:gd name="T9" fmla="*/ 3993 h 4615"/>
              <a:gd name="T10" fmla="*/ 2397 w 4620"/>
              <a:gd name="T11" fmla="*/ 4286 h 4615"/>
              <a:gd name="T12" fmla="*/ 2607 w 4620"/>
              <a:gd name="T13" fmla="*/ 4286 h 4615"/>
              <a:gd name="T14" fmla="*/ 2607 w 4620"/>
              <a:gd name="T15" fmla="*/ 3631 h 4615"/>
              <a:gd name="T16" fmla="*/ 1952 w 4620"/>
              <a:gd name="T17" fmla="*/ 3631 h 4615"/>
              <a:gd name="T18" fmla="*/ 1952 w 4620"/>
              <a:gd name="T19" fmla="*/ 3844 h 4615"/>
              <a:gd name="T20" fmla="*/ 2245 w 4620"/>
              <a:gd name="T21" fmla="*/ 3844 h 4615"/>
              <a:gd name="T22" fmla="*/ 1893 w 4620"/>
              <a:gd name="T23" fmla="*/ 4196 h 4615"/>
              <a:gd name="T24" fmla="*/ 1623 w 4620"/>
              <a:gd name="T25" fmla="*/ 3927 h 4615"/>
              <a:gd name="T26" fmla="*/ 2756 w 4620"/>
              <a:gd name="T27" fmla="*/ 2794 h 4615"/>
              <a:gd name="T28" fmla="*/ 0 w 4620"/>
              <a:gd name="T29" fmla="*/ 2794 h 4615"/>
              <a:gd name="T30" fmla="*/ 0 w 4620"/>
              <a:gd name="T31" fmla="*/ 2413 h 4615"/>
              <a:gd name="T32" fmla="*/ 499 w 4620"/>
              <a:gd name="T33" fmla="*/ 2413 h 4615"/>
              <a:gd name="T34" fmla="*/ 291 w 4620"/>
              <a:gd name="T35" fmla="*/ 2621 h 4615"/>
              <a:gd name="T36" fmla="*/ 443 w 4620"/>
              <a:gd name="T37" fmla="*/ 2770 h 4615"/>
              <a:gd name="T38" fmla="*/ 906 w 4620"/>
              <a:gd name="T39" fmla="*/ 2306 h 4615"/>
              <a:gd name="T40" fmla="*/ 443 w 4620"/>
              <a:gd name="T41" fmla="*/ 1843 h 4615"/>
              <a:gd name="T42" fmla="*/ 291 w 4620"/>
              <a:gd name="T43" fmla="*/ 1994 h 4615"/>
              <a:gd name="T44" fmla="*/ 499 w 4620"/>
              <a:gd name="T45" fmla="*/ 2200 h 4615"/>
              <a:gd name="T46" fmla="*/ 0 w 4620"/>
              <a:gd name="T47" fmla="*/ 2200 h 4615"/>
              <a:gd name="T48" fmla="*/ 0 w 4620"/>
              <a:gd name="T49" fmla="*/ 1819 h 4615"/>
              <a:gd name="T50" fmla="*/ 2756 w 4620"/>
              <a:gd name="T51" fmla="*/ 1819 h 4615"/>
              <a:gd name="T52" fmla="*/ 1623 w 4620"/>
              <a:gd name="T53" fmla="*/ 688 h 4615"/>
              <a:gd name="T54" fmla="*/ 1893 w 4620"/>
              <a:gd name="T55" fmla="*/ 418 h 4615"/>
              <a:gd name="T56" fmla="*/ 2245 w 4620"/>
              <a:gd name="T57" fmla="*/ 771 h 4615"/>
              <a:gd name="T58" fmla="*/ 1952 w 4620"/>
              <a:gd name="T59" fmla="*/ 771 h 4615"/>
              <a:gd name="T60" fmla="*/ 1952 w 4620"/>
              <a:gd name="T61" fmla="*/ 981 h 4615"/>
              <a:gd name="T62" fmla="*/ 2607 w 4620"/>
              <a:gd name="T63" fmla="*/ 981 h 4615"/>
              <a:gd name="T64" fmla="*/ 2607 w 4620"/>
              <a:gd name="T65" fmla="*/ 326 h 4615"/>
              <a:gd name="T66" fmla="*/ 2397 w 4620"/>
              <a:gd name="T67" fmla="*/ 326 h 4615"/>
              <a:gd name="T68" fmla="*/ 2397 w 4620"/>
              <a:gd name="T69" fmla="*/ 619 h 4615"/>
              <a:gd name="T70" fmla="*/ 2044 w 4620"/>
              <a:gd name="T71" fmla="*/ 267 h 4615"/>
              <a:gd name="T72" fmla="*/ 2314 w 4620"/>
              <a:gd name="T73" fmla="*/ 0 h 461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620"/>
              <a:gd name="T112" fmla="*/ 0 h 4615"/>
              <a:gd name="T113" fmla="*/ 4620 w 4620"/>
              <a:gd name="T114" fmla="*/ 4615 h 461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620" h="4615">
                <a:moveTo>
                  <a:pt x="2314" y="0"/>
                </a:moveTo>
                <a:lnTo>
                  <a:pt x="4620" y="2306"/>
                </a:lnTo>
                <a:lnTo>
                  <a:pt x="2314" y="4615"/>
                </a:lnTo>
                <a:lnTo>
                  <a:pt x="2044" y="4345"/>
                </a:lnTo>
                <a:lnTo>
                  <a:pt x="2397" y="3993"/>
                </a:lnTo>
                <a:lnTo>
                  <a:pt x="2397" y="4286"/>
                </a:lnTo>
                <a:lnTo>
                  <a:pt x="2607" y="4286"/>
                </a:lnTo>
                <a:lnTo>
                  <a:pt x="2607" y="3631"/>
                </a:lnTo>
                <a:lnTo>
                  <a:pt x="1952" y="3631"/>
                </a:lnTo>
                <a:lnTo>
                  <a:pt x="1952" y="3844"/>
                </a:lnTo>
                <a:lnTo>
                  <a:pt x="2245" y="3844"/>
                </a:lnTo>
                <a:lnTo>
                  <a:pt x="1893" y="4196"/>
                </a:lnTo>
                <a:lnTo>
                  <a:pt x="1623" y="3927"/>
                </a:lnTo>
                <a:lnTo>
                  <a:pt x="2756" y="2794"/>
                </a:lnTo>
                <a:lnTo>
                  <a:pt x="0" y="2794"/>
                </a:lnTo>
                <a:lnTo>
                  <a:pt x="0" y="2413"/>
                </a:lnTo>
                <a:lnTo>
                  <a:pt x="499" y="2413"/>
                </a:lnTo>
                <a:lnTo>
                  <a:pt x="291" y="2621"/>
                </a:lnTo>
                <a:lnTo>
                  <a:pt x="443" y="2770"/>
                </a:lnTo>
                <a:lnTo>
                  <a:pt x="906" y="2306"/>
                </a:lnTo>
                <a:lnTo>
                  <a:pt x="443" y="1843"/>
                </a:lnTo>
                <a:lnTo>
                  <a:pt x="291" y="1994"/>
                </a:lnTo>
                <a:lnTo>
                  <a:pt x="499" y="2200"/>
                </a:lnTo>
                <a:lnTo>
                  <a:pt x="0" y="2200"/>
                </a:lnTo>
                <a:lnTo>
                  <a:pt x="0" y="1819"/>
                </a:lnTo>
                <a:lnTo>
                  <a:pt x="2756" y="1819"/>
                </a:lnTo>
                <a:lnTo>
                  <a:pt x="1623" y="688"/>
                </a:lnTo>
                <a:lnTo>
                  <a:pt x="1893" y="418"/>
                </a:lnTo>
                <a:lnTo>
                  <a:pt x="2245" y="771"/>
                </a:lnTo>
                <a:lnTo>
                  <a:pt x="1952" y="771"/>
                </a:lnTo>
                <a:lnTo>
                  <a:pt x="1952" y="981"/>
                </a:lnTo>
                <a:lnTo>
                  <a:pt x="2607" y="981"/>
                </a:lnTo>
                <a:lnTo>
                  <a:pt x="2607" y="326"/>
                </a:lnTo>
                <a:lnTo>
                  <a:pt x="2397" y="326"/>
                </a:lnTo>
                <a:lnTo>
                  <a:pt x="2397" y="619"/>
                </a:lnTo>
                <a:lnTo>
                  <a:pt x="2044" y="267"/>
                </a:lnTo>
                <a:lnTo>
                  <a:pt x="23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直接连接符 6"/>
          <p:cNvSpPr>
            <a:spLocks noChangeShapeType="1"/>
          </p:cNvSpPr>
          <p:nvPr userDrawn="1"/>
        </p:nvSpPr>
        <p:spPr bwMode="auto">
          <a:xfrm rot="16200000" flipV="1">
            <a:off x="4152901" y="3535363"/>
            <a:ext cx="2206625" cy="0"/>
          </a:xfrm>
          <a:prstGeom prst="line">
            <a:avLst/>
          </a:prstGeom>
          <a:noFill/>
          <a:ln w="50800" cap="flat" cmpd="sng">
            <a:solidFill>
              <a:srgbClr val="26B7CC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8107364" y="1108077"/>
            <a:ext cx="1717675" cy="142081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4"/>
          </p:nvPr>
        </p:nvSpPr>
        <p:spPr>
          <a:xfrm>
            <a:off x="9775387" y="2811465"/>
            <a:ext cx="1717675" cy="142081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5"/>
          </p:nvPr>
        </p:nvSpPr>
        <p:spPr>
          <a:xfrm>
            <a:off x="8108656" y="4459290"/>
            <a:ext cx="1717675" cy="142081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6"/>
          </p:nvPr>
        </p:nvSpPr>
        <p:spPr>
          <a:xfrm>
            <a:off x="838202" y="2298565"/>
            <a:ext cx="4194175" cy="28862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7"/>
          </p:nvPr>
        </p:nvSpPr>
        <p:spPr>
          <a:xfrm>
            <a:off x="838200" y="1597027"/>
            <a:ext cx="4114800" cy="525463"/>
          </a:xfrm>
        </p:spPr>
        <p:txBody>
          <a:bodyPr anchor="ctr"/>
          <a:lstStyle>
            <a:lvl1pPr marL="0" indent="0"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97DE-DC04-4317-9B8C-BAE830383C9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838200" y="1196977"/>
            <a:ext cx="3030584" cy="1758853"/>
          </a:xfrm>
          <a:solidFill>
            <a:schemeClr val="accent1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580708" y="1196977"/>
            <a:ext cx="3030584" cy="1758853"/>
          </a:xfrm>
          <a:solidFill>
            <a:schemeClr val="accent2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8323216" y="1196977"/>
            <a:ext cx="3030584" cy="1758853"/>
          </a:xfrm>
          <a:solidFill>
            <a:schemeClr val="accent3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838200" y="3868997"/>
            <a:ext cx="3030584" cy="1758853"/>
          </a:xfrm>
          <a:solidFill>
            <a:schemeClr val="accent4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4580708" y="3868997"/>
            <a:ext cx="3030584" cy="1758853"/>
          </a:xfrm>
          <a:solidFill>
            <a:schemeClr val="accent5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8323216" y="3868997"/>
            <a:ext cx="3030584" cy="1758853"/>
          </a:xfrm>
          <a:solidFill>
            <a:schemeClr val="accent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9"/>
          </p:nvPr>
        </p:nvSpPr>
        <p:spPr>
          <a:xfrm>
            <a:off x="1988600" y="2597519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9" name="图片占位符 17"/>
          <p:cNvSpPr>
            <a:spLocks noGrp="1"/>
          </p:cNvSpPr>
          <p:nvPr>
            <p:ph type="pic" sz="quarter" idx="20"/>
          </p:nvPr>
        </p:nvSpPr>
        <p:spPr>
          <a:xfrm>
            <a:off x="5731108" y="2597519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0" name="图片占位符 17"/>
          <p:cNvSpPr>
            <a:spLocks noGrp="1"/>
          </p:cNvSpPr>
          <p:nvPr>
            <p:ph type="pic" sz="quarter" idx="21"/>
          </p:nvPr>
        </p:nvSpPr>
        <p:spPr>
          <a:xfrm>
            <a:off x="9473616" y="2597519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1" name="图片占位符 17"/>
          <p:cNvSpPr>
            <a:spLocks noGrp="1"/>
          </p:cNvSpPr>
          <p:nvPr>
            <p:ph type="pic" sz="quarter" idx="22"/>
          </p:nvPr>
        </p:nvSpPr>
        <p:spPr>
          <a:xfrm>
            <a:off x="1988600" y="5262956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图片占位符 17"/>
          <p:cNvSpPr>
            <a:spLocks noGrp="1"/>
          </p:cNvSpPr>
          <p:nvPr>
            <p:ph type="pic" sz="quarter" idx="23"/>
          </p:nvPr>
        </p:nvSpPr>
        <p:spPr>
          <a:xfrm>
            <a:off x="5731108" y="5262956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3" name="图片占位符 17"/>
          <p:cNvSpPr>
            <a:spLocks noGrp="1"/>
          </p:cNvSpPr>
          <p:nvPr>
            <p:ph type="pic" sz="quarter" idx="24"/>
          </p:nvPr>
        </p:nvSpPr>
        <p:spPr>
          <a:xfrm>
            <a:off x="9473616" y="5262956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25"/>
          </p:nvPr>
        </p:nvSpPr>
        <p:spPr>
          <a:xfrm>
            <a:off x="838200" y="33274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6" name="文本占位符 24"/>
          <p:cNvSpPr>
            <a:spLocks noGrp="1"/>
          </p:cNvSpPr>
          <p:nvPr>
            <p:ph type="body" sz="quarter" idx="26"/>
          </p:nvPr>
        </p:nvSpPr>
        <p:spPr>
          <a:xfrm>
            <a:off x="4580753" y="33274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7" name="文本占位符 24"/>
          <p:cNvSpPr>
            <a:spLocks noGrp="1"/>
          </p:cNvSpPr>
          <p:nvPr>
            <p:ph type="body" sz="quarter" idx="27"/>
          </p:nvPr>
        </p:nvSpPr>
        <p:spPr>
          <a:xfrm>
            <a:off x="8323308" y="33274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28"/>
          </p:nvPr>
        </p:nvSpPr>
        <p:spPr>
          <a:xfrm>
            <a:off x="838153" y="60325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29"/>
          </p:nvPr>
        </p:nvSpPr>
        <p:spPr>
          <a:xfrm>
            <a:off x="4580708" y="60325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30"/>
          </p:nvPr>
        </p:nvSpPr>
        <p:spPr>
          <a:xfrm>
            <a:off x="8323261" y="60325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32" name="矩形 31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C3B1-5E58-434E-A1F2-8D704214F44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图片占位符 9"/>
          <p:cNvSpPr>
            <a:spLocks noGrp="1"/>
          </p:cNvSpPr>
          <p:nvPr>
            <p:ph type="pic" sz="quarter" idx="13"/>
          </p:nvPr>
        </p:nvSpPr>
        <p:spPr>
          <a:xfrm>
            <a:off x="5579199" y="1504116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9"/>
          <p:cNvSpPr>
            <a:spLocks noGrp="1"/>
          </p:cNvSpPr>
          <p:nvPr>
            <p:ph type="pic" sz="quarter" idx="14"/>
          </p:nvPr>
        </p:nvSpPr>
        <p:spPr>
          <a:xfrm>
            <a:off x="7019199" y="1504116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9"/>
          <p:cNvSpPr>
            <a:spLocks noGrp="1"/>
          </p:cNvSpPr>
          <p:nvPr>
            <p:ph type="pic" sz="quarter" idx="15"/>
          </p:nvPr>
        </p:nvSpPr>
        <p:spPr>
          <a:xfrm>
            <a:off x="8466499" y="1504116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9"/>
          <p:cNvSpPr>
            <a:spLocks noGrp="1"/>
          </p:cNvSpPr>
          <p:nvPr>
            <p:ph type="pic" sz="quarter" idx="19"/>
          </p:nvPr>
        </p:nvSpPr>
        <p:spPr>
          <a:xfrm>
            <a:off x="9913800" y="1504116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9"/>
          <p:cNvSpPr>
            <a:spLocks noGrp="1"/>
          </p:cNvSpPr>
          <p:nvPr>
            <p:ph type="pic" sz="quarter" idx="20"/>
          </p:nvPr>
        </p:nvSpPr>
        <p:spPr>
          <a:xfrm>
            <a:off x="5579199" y="2968943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9"/>
          <p:cNvSpPr>
            <a:spLocks noGrp="1"/>
          </p:cNvSpPr>
          <p:nvPr>
            <p:ph type="pic" sz="quarter" idx="21"/>
          </p:nvPr>
        </p:nvSpPr>
        <p:spPr>
          <a:xfrm>
            <a:off x="7019199" y="2968943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9"/>
          <p:cNvSpPr>
            <a:spLocks noGrp="1"/>
          </p:cNvSpPr>
          <p:nvPr>
            <p:ph type="pic" sz="quarter" idx="22"/>
          </p:nvPr>
        </p:nvSpPr>
        <p:spPr>
          <a:xfrm>
            <a:off x="8466499" y="2968943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0" name="图片占位符 9"/>
          <p:cNvSpPr>
            <a:spLocks noGrp="1"/>
          </p:cNvSpPr>
          <p:nvPr>
            <p:ph type="pic" sz="quarter" idx="23"/>
          </p:nvPr>
        </p:nvSpPr>
        <p:spPr>
          <a:xfrm>
            <a:off x="9913800" y="2968943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4"/>
          </p:nvPr>
        </p:nvSpPr>
        <p:spPr>
          <a:xfrm>
            <a:off x="838200" y="1504116"/>
            <a:ext cx="4306888" cy="362784"/>
          </a:xfrm>
        </p:spPr>
        <p:txBody>
          <a:bodyPr anchor="t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21"/>
          <p:cNvSpPr>
            <a:spLocks noGrp="1"/>
          </p:cNvSpPr>
          <p:nvPr>
            <p:ph type="body" sz="quarter" idx="26"/>
          </p:nvPr>
        </p:nvSpPr>
        <p:spPr>
          <a:xfrm>
            <a:off x="5599611" y="4667143"/>
            <a:ext cx="5754189" cy="1175719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7" name="内容占位符 26"/>
          <p:cNvSpPr>
            <a:spLocks noGrp="1"/>
          </p:cNvSpPr>
          <p:nvPr>
            <p:ph sz="quarter" idx="27"/>
          </p:nvPr>
        </p:nvSpPr>
        <p:spPr>
          <a:xfrm>
            <a:off x="838200" y="2286727"/>
            <a:ext cx="4306888" cy="355613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  <p:bldP spid="17" grpId="0"/>
      <p:bldP spid="18" grpId="0"/>
      <p:bldP spid="19" grpId="0"/>
      <p:bldP spid="20" grpId="0"/>
      <p:bldP spid="2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4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 userDrawn="1"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460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03302"/>
            <a:ext cx="10515600" cy="517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24400" y="64816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5E18D-91EA-4078-AFED-3F2E7657AF5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16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7" Type="http://schemas.openxmlformats.org/officeDocument/2006/relationships/image" Target="../media/image18.jpeg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1.png"/><Relationship Id="rId3" Type="http://schemas.microsoft.com/office/2007/relationships/hdphoto" Target="../media/image20.wdp"/><Relationship Id="rId2" Type="http://schemas.openxmlformats.org/officeDocument/2006/relationships/image" Target="../media/image1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3.jpeg"/><Relationship Id="rId3" Type="http://schemas.openxmlformats.org/officeDocument/2006/relationships/image" Target="../media/image22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5.jpeg"/><Relationship Id="rId3" Type="http://schemas.openxmlformats.org/officeDocument/2006/relationships/image" Target="../media/image24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6.e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6.e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5.jpeg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1.png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2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audio1.wav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audio1.wav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3.png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6.png"/><Relationship Id="rId1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audio1.wav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数据结构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副标题 2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Data structure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938213" y="3700463"/>
            <a:ext cx="2178051" cy="450850"/>
          </a:xfrm>
        </p:spPr>
        <p:txBody>
          <a:bodyPr>
            <a:normAutofit/>
          </a:bodyPr>
          <a:lstStyle/>
          <a:p>
            <a:r>
              <a:rPr lang="zh-CN" altLang="en-US" dirty="0"/>
              <a:t>主讲教师：何波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6"/>
          </p:nvPr>
        </p:nvSpPr>
        <p:spPr>
          <a:xfrm>
            <a:off x="3115809" y="3700236"/>
            <a:ext cx="1465804" cy="450850"/>
          </a:xfrm>
        </p:spPr>
        <p:txBody>
          <a:bodyPr/>
          <a:lstStyle/>
          <a:p>
            <a:r>
              <a:rPr lang="en-US" altLang="zh-CN" sz="1400" dirty="0">
                <a:latin typeface="Arial Narrow" panose="020B0606020202030204" pitchFamily="34" charset="0"/>
              </a:rPr>
              <a:t>Computer Science and Engineering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88999" y="350641"/>
            <a:ext cx="2496227" cy="477500"/>
          </a:xfrm>
          <a:prstGeom prst="roundRect">
            <a:avLst>
              <a:gd name="adj" fmla="val 28483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39" y="391446"/>
            <a:ext cx="1931598" cy="395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小结：讨论一下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93667" y="6485187"/>
            <a:ext cx="2743200" cy="337130"/>
          </a:xfrm>
        </p:spPr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17839" y="915660"/>
            <a:ext cx="6208664" cy="216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179705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sz="2000" b="0" dirty="0">
              <a:effectLst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393295" y="750489"/>
            <a:ext cx="11435445" cy="424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一个栈的入栈序列是</a:t>
            </a:r>
            <a:r>
              <a:rPr lang="en-US" altLang="zh-CN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，则栈的不可能的输出序列是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     ）</a:t>
            </a:r>
            <a:endParaRPr lang="en-US" altLang="zh-CN" sz="1600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A</a:t>
            </a:r>
            <a:r>
              <a:rPr lang="zh-CN" altLang="en-US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EDCBA       B</a:t>
            </a:r>
            <a:r>
              <a:rPr lang="zh-CN" altLang="en-US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DECBA       </a:t>
            </a:r>
            <a:r>
              <a:rPr lang="en-US" altLang="zh-CN" sz="1600" i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600" i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i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DCEAB       </a:t>
            </a:r>
            <a:r>
              <a:rPr lang="en-US" altLang="zh-CN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ABCDE</a:t>
            </a:r>
            <a:endParaRPr lang="en-US" altLang="zh-CN" sz="1600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在做进栈运算时，应先判别栈是否</a:t>
            </a:r>
            <a:r>
              <a:rPr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（满）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，在做退栈运算时，应先判别栈是否</a:t>
            </a:r>
            <a:r>
              <a:rPr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（为空）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。当栈中元素为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个，做进栈运算时发生上溢，则说明该栈的最大容量为</a:t>
            </a:r>
            <a:r>
              <a:rPr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。为增加内存空间的利用率和减少溢出的可能性，由两个栈共享一片连续的内存的空间时，应将两栈的</a:t>
            </a:r>
            <a:r>
              <a:rPr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（栈底）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分别设置在这片内存空间的两端，这样，当</a:t>
            </a:r>
            <a:r>
              <a:rPr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（两个栈的栈顶在存储空间的某个位置相遇）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时，才产生上溢。</a:t>
            </a:r>
            <a:endParaRPr lang="en-US" altLang="zh-CN" sz="1600" b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栈是一种限制存取点的线性结构吗？</a:t>
            </a:r>
            <a:r>
              <a:rPr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是的</a:t>
            </a:r>
            <a:endParaRPr lang="en-US" altLang="zh-CN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假设以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分别表示入栈和出栈操作，</a:t>
            </a:r>
            <a:r>
              <a:rPr lang="zh-CN" altLang="en-US" sz="1600" dirty="0">
                <a:ln>
                  <a:solidFill>
                    <a:srgbClr val="000000"/>
                  </a:solidFill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则对初态和终态均为空的栈操作，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可由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组成一个操作序列，如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SXSX</a:t>
            </a:r>
            <a:endParaRPr lang="en-US" altLang="zh-CN" sz="1600" b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请给出判别某一个操作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序列</a:t>
            </a:r>
            <a:r>
              <a:rPr lang="zh-CN" altLang="en-US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是否合法的一般性规则？</a:t>
            </a:r>
            <a:endParaRPr lang="en-US" altLang="zh-CN" sz="1600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的个数相同</a:t>
            </a:r>
            <a:endParaRPr lang="en-US" altLang="zh-CN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从给定序列的开始位置，到给定序列的任意位置，</a:t>
            </a:r>
            <a:r>
              <a:rPr lang="en-US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的个数大于或等于</a:t>
            </a:r>
            <a:r>
              <a:rPr lang="en-US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的个数</a:t>
            </a:r>
            <a:endParaRPr lang="en-US" altLang="zh-CN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对同一组序列，其两个不同的合法序列（如序列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的两个合法序列为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），能否得到相同的输出元素序列，请举例说明。</a:t>
            </a:r>
            <a:endParaRPr lang="en-US" altLang="zh-CN" sz="1600" b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SXSXSX</a:t>
            </a:r>
            <a:r>
              <a:rPr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</a:t>
            </a:r>
            <a:r>
              <a:rPr lang="en-US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ABC          BAC</a:t>
            </a:r>
            <a:r>
              <a:rPr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SSXXSX</a:t>
            </a:r>
            <a:r>
              <a:rPr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 </a:t>
            </a:r>
            <a:r>
              <a:rPr lang="en-US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US" altLang="zh-CN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zh-CN" sz="1600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kumimoji="1" lang="zh-CN" altLang="en-US" sz="1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59" y="4712338"/>
            <a:ext cx="11549340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zh-CN" altLang="en-US" sz="1600" b="1" i="0" dirty="0">
                <a:ln>
                  <a:solidFill>
                    <a:srgbClr val="000000"/>
                  </a:solidFill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存货计价的后进先出法：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假定后入库的存货先发出，据此计算发出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存货的成本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。用后进先出法时，每批发出存货的成本，按存货中最后入库的那批单价计算，如发出存货的一批数量超过最后入库的那一批数量，超过部分依次按上一批入库的单价计算。</a:t>
            </a:r>
            <a:r>
              <a:rPr lang="en-US" altLang="zh-CN" sz="1600" b="0" i="0" baseline="30000" dirty="0">
                <a:solidFill>
                  <a:srgbClr val="3366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</a:t>
            </a:r>
            <a:endParaRPr lang="en-US" altLang="zh-CN" sz="1600" b="0" i="0" baseline="30000" dirty="0">
              <a:solidFill>
                <a:srgbClr val="3366CC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600" b="1" u="sng" dirty="0">
                <a:ln>
                  <a:solidFill>
                    <a:srgbClr val="000000"/>
                  </a:solidFill>
                </a:ln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zh-CN" altLang="en-US" sz="1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存货中有第一批进货</a:t>
            </a:r>
            <a:r>
              <a:rPr lang="en-US" altLang="zh-CN" sz="1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300</a:t>
            </a:r>
            <a:r>
              <a:rPr lang="zh-CN" altLang="en-US" sz="1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吨，每吨</a:t>
            </a:r>
            <a:r>
              <a:rPr lang="en-US" altLang="zh-CN" sz="1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400</a:t>
            </a:r>
            <a:r>
              <a:rPr lang="zh-CN" altLang="en-US" sz="1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元；第二批进货</a:t>
            </a:r>
            <a:r>
              <a:rPr lang="en-US" altLang="zh-CN" sz="1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1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吨，每吨</a:t>
            </a:r>
            <a:r>
              <a:rPr lang="en-US" altLang="zh-CN" sz="1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420</a:t>
            </a:r>
            <a:r>
              <a:rPr lang="zh-CN" altLang="en-US" sz="1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元。现发出</a:t>
            </a:r>
            <a:r>
              <a:rPr lang="en-US" altLang="zh-CN" sz="1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350</a:t>
            </a:r>
            <a:r>
              <a:rPr lang="zh-CN" altLang="en-US" sz="1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吨，则其中</a:t>
            </a:r>
            <a:r>
              <a:rPr lang="en-US" altLang="zh-CN" sz="1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1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吨按第二批的单价</a:t>
            </a:r>
            <a:r>
              <a:rPr lang="en-US" altLang="zh-CN" sz="1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420</a:t>
            </a:r>
            <a:r>
              <a:rPr lang="zh-CN" altLang="en-US" sz="1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元计算成本，其余</a:t>
            </a:r>
            <a:r>
              <a:rPr lang="en-US" altLang="zh-CN" sz="1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150</a:t>
            </a:r>
            <a:r>
              <a:rPr lang="zh-CN" altLang="en-US" sz="1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吨按第一批的单价</a:t>
            </a:r>
            <a:r>
              <a:rPr lang="en-US" altLang="zh-CN" sz="1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400</a:t>
            </a:r>
            <a:r>
              <a:rPr lang="zh-CN" altLang="en-US" sz="1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元计算成本。</a:t>
            </a:r>
            <a:r>
              <a:rPr lang="zh-CN" altLang="en-US" sz="1600" b="1" dirty="0">
                <a:ln>
                  <a:solidFill>
                    <a:srgbClr val="000000"/>
                  </a:solidFill>
                </a:ln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该计价方法建立在：假定后进货物先行发出的基础上。</a:t>
            </a:r>
            <a:endParaRPr lang="en-US" altLang="zh-CN" sz="1600" b="1" dirty="0">
              <a:ln>
                <a:solidFill>
                  <a:srgbClr val="000000"/>
                </a:solidFill>
              </a:ln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600"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其结果是：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耗用材料或售出商品的成本按存货中近期进货的单价计算，而期末结存材料、商品等则按存货中早期进货的单价计算。</a:t>
            </a:r>
            <a:r>
              <a:rPr lang="zh-CN" altLang="en-US" sz="1600" b="1" dirty="0">
                <a:ln>
                  <a:solidFill>
                    <a:srgbClr val="000000"/>
                  </a:solidFill>
                </a:ln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新会计准则取消后进先出法，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因其将早期形成的成本留在企业存货中，将最近形成的价格分配给销售成本，这样由于通货膨胀的原因长期累积，会低估企业存货的公允价值，降低各期的当期利润，同时</a:t>
            </a:r>
            <a:r>
              <a:rPr lang="zh-CN" altLang="en-US" sz="1600" b="1" dirty="0">
                <a:ln>
                  <a:solidFill>
                    <a:srgbClr val="000000"/>
                  </a:solidFill>
                </a:ln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该方法也使企业应交所得税减少。 </a:t>
            </a:r>
            <a:r>
              <a:rPr lang="en-US" altLang="zh-CN" sz="1600" baseline="30000" dirty="0"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</a:t>
            </a:r>
            <a:endParaRPr lang="zh-CN" altLang="en-US" sz="1600" baseline="30000" dirty="0"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栈的链式存储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93667" y="6485187"/>
            <a:ext cx="2743200" cy="337130"/>
          </a:xfrm>
        </p:spPr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17839" y="915660"/>
            <a:ext cx="6208664" cy="216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179705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sz="2000" b="0" dirty="0">
              <a:effectLst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04837" y="795033"/>
            <a:ext cx="7254559" cy="355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kumimoji="1" lang="zh-CN" altLang="en-US" sz="2000" dirty="0">
                <a:solidFill>
                  <a:srgbClr val="2679D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endParaRPr kumimoji="1" lang="zh-CN" altLang="en-US" sz="2000" dirty="0">
              <a:solidFill>
                <a:srgbClr val="2679D9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</a:rPr>
              <a:t>栈的链式存储结构，简称链栈</a:t>
            </a:r>
            <a:endParaRPr kumimoji="1" lang="zh-CN" altLang="en-US" sz="2000" b="0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</a:rPr>
              <a:t>与单链表类似，</a:t>
            </a:r>
            <a:r>
              <a:rPr kumimoji="1" lang="zh-CN" altLang="en-US" sz="2000" dirty="0">
                <a:solidFill>
                  <a:srgbClr val="2679D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链表的尾部是栈底</a:t>
            </a:r>
            <a:r>
              <a:rPr kumimoji="1" lang="zh-CN" altLang="en-US" sz="2000" b="0" dirty="0">
                <a:solidFill>
                  <a:srgbClr val="000000"/>
                </a:solidFill>
                <a:effectLst/>
              </a:rPr>
              <a:t>，</a:t>
            </a:r>
            <a:r>
              <a:rPr kumimoji="1" lang="zh-CN" altLang="en-US" sz="2000" dirty="0">
                <a:solidFill>
                  <a:srgbClr val="2679D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链表的头部是栈顶</a:t>
            </a:r>
            <a:r>
              <a:rPr kumimoji="1" lang="zh-CN" altLang="en-US" sz="2000" b="0" dirty="0">
                <a:solidFill>
                  <a:srgbClr val="000000"/>
                </a:solidFill>
                <a:effectLst/>
              </a:rPr>
              <a:t> </a:t>
            </a:r>
            <a:endParaRPr kumimoji="1" lang="en-US" altLang="zh-CN" sz="2000" b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kumimoji="1" lang="zh-CN" altLang="en-US" sz="2000" dirty="0">
                <a:solidFill>
                  <a:srgbClr val="2679D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基本操作</a:t>
            </a:r>
            <a:endParaRPr kumimoji="1" lang="en-US" altLang="zh-CN" sz="2000" dirty="0">
              <a:solidFill>
                <a:srgbClr val="2679D9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初始化（栈置空）操作</a:t>
            </a:r>
            <a:endParaRPr kumimoji="1" lang="zh-CN" alt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判栈空函数</a:t>
            </a:r>
            <a:endParaRPr kumimoji="1" lang="zh-CN" alt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进栈操作</a:t>
            </a:r>
            <a:endParaRPr kumimoji="1" lang="zh-CN" alt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出栈函数</a:t>
            </a:r>
            <a:endParaRPr kumimoji="1" lang="zh-CN" alt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求栈深函数</a:t>
            </a:r>
            <a:endParaRPr kumimoji="1" lang="zh-CN" alt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读栈顶元函数</a:t>
            </a:r>
            <a:endParaRPr kumimoji="1" lang="zh-CN" altLang="en-US" sz="2000" b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46" name="Group 4"/>
          <p:cNvGrpSpPr/>
          <p:nvPr/>
        </p:nvGrpSpPr>
        <p:grpSpPr bwMode="auto">
          <a:xfrm>
            <a:off x="8155818" y="2474519"/>
            <a:ext cx="3097213" cy="2913950"/>
            <a:chOff x="5040" y="10341"/>
            <a:chExt cx="3240" cy="3147"/>
          </a:xfrm>
        </p:grpSpPr>
        <p:grpSp>
          <p:nvGrpSpPr>
            <p:cNvPr id="47" name="Group 5"/>
            <p:cNvGrpSpPr/>
            <p:nvPr/>
          </p:nvGrpSpPr>
          <p:grpSpPr bwMode="auto">
            <a:xfrm>
              <a:off x="6120" y="10644"/>
              <a:ext cx="1440" cy="312"/>
              <a:chOff x="2880" y="10644"/>
              <a:chExt cx="1440" cy="312"/>
            </a:xfrm>
          </p:grpSpPr>
          <p:sp>
            <p:nvSpPr>
              <p:cNvPr id="69" name="Text Box 6"/>
              <p:cNvSpPr txBox="1">
                <a:spLocks noChangeArrowheads="1"/>
              </p:cNvSpPr>
              <p:nvPr/>
            </p:nvSpPr>
            <p:spPr bwMode="auto">
              <a:xfrm>
                <a:off x="2880" y="10644"/>
                <a:ext cx="720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r>
                  <a:rPr kumimoji="1" lang="en-US" altLang="zh-CN" sz="1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kumimoji="1"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7"/>
              <p:cNvSpPr txBox="1">
                <a:spLocks noChangeArrowheads="1"/>
              </p:cNvSpPr>
              <p:nvPr/>
            </p:nvSpPr>
            <p:spPr bwMode="auto">
              <a:xfrm>
                <a:off x="3600" y="10644"/>
                <a:ext cx="720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 eaLnBrk="1" hangingPunct="1"/>
                <a:endParaRPr kumimoji="1" lang="zh-CN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Group 8"/>
            <p:cNvGrpSpPr/>
            <p:nvPr/>
          </p:nvGrpSpPr>
          <p:grpSpPr bwMode="auto">
            <a:xfrm>
              <a:off x="5040" y="10548"/>
              <a:ext cx="900" cy="348"/>
              <a:chOff x="3600" y="10488"/>
              <a:chExt cx="900" cy="348"/>
            </a:xfrm>
          </p:grpSpPr>
          <p:sp>
            <p:nvSpPr>
              <p:cNvPr id="67" name="Line 9"/>
              <p:cNvSpPr>
                <a:spLocks noChangeShapeType="1"/>
              </p:cNvSpPr>
              <p:nvPr/>
            </p:nvSpPr>
            <p:spPr bwMode="auto">
              <a:xfrm>
                <a:off x="3600" y="10800"/>
                <a:ext cx="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10"/>
              <p:cNvSpPr txBox="1">
                <a:spLocks noChangeArrowheads="1"/>
              </p:cNvSpPr>
              <p:nvPr/>
            </p:nvSpPr>
            <p:spPr bwMode="auto">
              <a:xfrm>
                <a:off x="3960" y="10488"/>
                <a:ext cx="540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1" hangingPunct="1"/>
                <a:r>
                  <a:rPr kumimoji="1" lang="en-US" altLang="zh-CN" sz="1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top</a:t>
                </a:r>
                <a:endParaRPr kumimoji="1"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6300" y="10341"/>
              <a:ext cx="540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1" hangingPunct="1"/>
              <a:r>
                <a:rPr kumimoji="1"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data</a:t>
              </a:r>
              <a:endParaRPr kumimoji="1"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7020" y="10341"/>
              <a:ext cx="540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1" hangingPunct="1"/>
              <a:r>
                <a:rPr kumimoji="1"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next</a:t>
              </a:r>
              <a:endParaRPr kumimoji="1"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1" name="Group 13"/>
            <p:cNvGrpSpPr/>
            <p:nvPr/>
          </p:nvGrpSpPr>
          <p:grpSpPr bwMode="auto">
            <a:xfrm>
              <a:off x="6120" y="11268"/>
              <a:ext cx="1440" cy="312"/>
              <a:chOff x="2880" y="10644"/>
              <a:chExt cx="1440" cy="312"/>
            </a:xfrm>
          </p:grpSpPr>
          <p:sp>
            <p:nvSpPr>
              <p:cNvPr id="65" name="Text Box 14"/>
              <p:cNvSpPr txBox="1">
                <a:spLocks noChangeArrowheads="1"/>
              </p:cNvSpPr>
              <p:nvPr/>
            </p:nvSpPr>
            <p:spPr bwMode="auto">
              <a:xfrm>
                <a:off x="2880" y="10644"/>
                <a:ext cx="720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r>
                  <a:rPr kumimoji="1" lang="en-US" altLang="zh-CN" sz="1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kumimoji="1"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Text Box 15"/>
              <p:cNvSpPr txBox="1">
                <a:spLocks noChangeArrowheads="1"/>
              </p:cNvSpPr>
              <p:nvPr/>
            </p:nvSpPr>
            <p:spPr bwMode="auto">
              <a:xfrm>
                <a:off x="3600" y="10644"/>
                <a:ext cx="720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 eaLnBrk="1" hangingPunct="1"/>
                <a:endParaRPr kumimoji="1" lang="zh-CN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" name="Group 16"/>
            <p:cNvGrpSpPr/>
            <p:nvPr/>
          </p:nvGrpSpPr>
          <p:grpSpPr bwMode="auto">
            <a:xfrm>
              <a:off x="6120" y="11892"/>
              <a:ext cx="1440" cy="312"/>
              <a:chOff x="2880" y="10644"/>
              <a:chExt cx="1440" cy="312"/>
            </a:xfrm>
          </p:grpSpPr>
          <p:sp>
            <p:nvSpPr>
              <p:cNvPr id="63" name="Text Box 17"/>
              <p:cNvSpPr txBox="1">
                <a:spLocks noChangeArrowheads="1"/>
              </p:cNvSpPr>
              <p:nvPr/>
            </p:nvSpPr>
            <p:spPr bwMode="auto">
              <a:xfrm>
                <a:off x="2880" y="10644"/>
                <a:ext cx="720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r>
                  <a:rPr kumimoji="1" lang="en-US" altLang="zh-CN" sz="1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kumimoji="1"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 Box 18"/>
              <p:cNvSpPr txBox="1">
                <a:spLocks noChangeArrowheads="1"/>
              </p:cNvSpPr>
              <p:nvPr/>
            </p:nvSpPr>
            <p:spPr bwMode="auto">
              <a:xfrm>
                <a:off x="3600" y="10644"/>
                <a:ext cx="720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 eaLnBrk="1" hangingPunct="1"/>
                <a:endParaRPr kumimoji="1" lang="zh-CN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" name="Group 19"/>
            <p:cNvGrpSpPr/>
            <p:nvPr/>
          </p:nvGrpSpPr>
          <p:grpSpPr bwMode="auto">
            <a:xfrm>
              <a:off x="6120" y="13140"/>
              <a:ext cx="1440" cy="312"/>
              <a:chOff x="2880" y="10644"/>
              <a:chExt cx="1440" cy="312"/>
            </a:xfrm>
          </p:grpSpPr>
          <p:sp>
            <p:nvSpPr>
              <p:cNvPr id="61" name="Text Box 20"/>
              <p:cNvSpPr txBox="1">
                <a:spLocks noChangeArrowheads="1"/>
              </p:cNvSpPr>
              <p:nvPr/>
            </p:nvSpPr>
            <p:spPr bwMode="auto">
              <a:xfrm>
                <a:off x="2880" y="10644"/>
                <a:ext cx="720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r>
                  <a:rPr kumimoji="1" lang="en-US" altLang="zh-CN" sz="1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kumimoji="1"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Text Box 21"/>
              <p:cNvSpPr txBox="1">
                <a:spLocks noChangeArrowheads="1"/>
              </p:cNvSpPr>
              <p:nvPr/>
            </p:nvSpPr>
            <p:spPr bwMode="auto">
              <a:xfrm>
                <a:off x="3600" y="10644"/>
                <a:ext cx="720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r>
                  <a:rPr kumimoji="1" lang="en-US" altLang="zh-CN" sz="1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NULL</a:t>
                </a:r>
                <a:endParaRPr kumimoji="1"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7200" y="10800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>
              <a:off x="7200" y="11424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>
              <a:off x="7200" y="12048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>
              <a:off x="7200" y="12516"/>
              <a:ext cx="0" cy="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>
              <a:off x="7200" y="12828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7740" y="10608"/>
              <a:ext cx="540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1" hangingPunct="1"/>
              <a:r>
                <a:rPr kumimoji="1" lang="zh-CN" altLang="en-US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栈顶</a:t>
              </a:r>
              <a:endPara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>
              <a:off x="7740" y="13140"/>
              <a:ext cx="540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1" hangingPunct="1"/>
              <a:r>
                <a:rPr kumimoji="1" lang="zh-CN" altLang="en-US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栈底</a:t>
              </a:r>
              <a:endParaRPr kumimoji="1"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Rectangle 31"/>
          <p:cNvSpPr>
            <a:spLocks noChangeArrowheads="1"/>
          </p:cNvSpPr>
          <p:nvPr/>
        </p:nvSpPr>
        <p:spPr bwMode="auto">
          <a:xfrm>
            <a:off x="4543105" y="1905254"/>
            <a:ext cx="7044058" cy="415771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链栈的类型定义：</a:t>
            </a:r>
            <a:endParaRPr kumimoji="1" lang="zh-CN" alt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s</a:t>
            </a:r>
            <a:endParaRPr kumimoji="1" lang="en-US" altLang="zh-CN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endParaRPr kumimoji="1" lang="en-US" altLang="zh-CN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elemtype data</a:t>
            </a:r>
            <a:r>
              <a:rPr kumimoji="1"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1" lang="zh-CN" alt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kumimoji="1" lang="en-US" altLang="zh-CN" sz="20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stacknode</a:t>
            </a:r>
            <a:r>
              <a:rPr kumimoji="1"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*next</a:t>
            </a:r>
            <a:r>
              <a:rPr kumimoji="1"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1" lang="zh-CN" alt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1" lang="en-US" altLang="zh-CN" sz="20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stacknode</a:t>
            </a:r>
            <a:r>
              <a:rPr kumimoji="1"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 err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endParaRPr kumimoji="1" lang="en-US" altLang="zh-CN" sz="2000" dirty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endParaRPr kumimoji="1" lang="en-US" altLang="zh-CN" sz="2000" dirty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err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stacknode</a:t>
            </a:r>
            <a:r>
              <a:rPr kumimoji="1" lang="en-US" altLang="zh-CN" sz="20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*top;  </a:t>
            </a:r>
            <a:r>
              <a:rPr kumimoji="1" lang="en-US" altLang="zh-CN" sz="2000" dirty="0">
                <a:ln>
                  <a:solidFill>
                    <a:srgbClr val="000000"/>
                  </a:solidFill>
                </a:ln>
                <a:solidFill>
                  <a:srgbClr val="00B050"/>
                </a:solidFill>
                <a:effectLst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ln>
                  <a:solidFill>
                    <a:srgbClr val="000000"/>
                  </a:solidFill>
                </a:ln>
                <a:solidFill>
                  <a:srgbClr val="00B050"/>
                </a:solidFill>
                <a:effectLst/>
                <a:cs typeface="Times New Roman" panose="02020603050405020304" pitchFamily="18" charset="0"/>
              </a:rPr>
              <a:t>栈顶指针</a:t>
            </a:r>
            <a:br>
              <a:rPr kumimoji="1" lang="zh-CN" altLang="en-US" sz="20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kumimoji="1" lang="zh-CN" altLang="en-US" sz="20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1" lang="en-US" altLang="zh-CN" sz="20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1" lang="en-US" altLang="zh-CN" sz="2000" dirty="0" err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linkstack</a:t>
            </a:r>
            <a:r>
              <a:rPr kumimoji="1" lang="en-US" altLang="zh-CN" sz="20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linkstack</a:t>
            </a:r>
            <a:r>
              <a:rPr kumimoji="1"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*ls;</a:t>
            </a:r>
            <a:endParaRPr kumimoji="1" lang="en-US" altLang="zh-CN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kumimoji="1"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kumimoji="1" lang="en-US" altLang="zh-CN" sz="20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linkstack</a:t>
            </a:r>
            <a:r>
              <a:rPr kumimoji="1"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*)</a:t>
            </a:r>
            <a:r>
              <a:rPr kumimoji="1" lang="en-US" altLang="zh-CN" sz="20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kumimoji="1"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0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kumimoji="1"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0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linkstack</a:t>
            </a:r>
            <a:r>
              <a:rPr kumimoji="1"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kumimoji="1" lang="en-US" altLang="zh-CN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kumimoji="1" lang="zh-CN" altLang="en-US" sz="20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kumimoji="1" lang="en-US" altLang="zh-CN" sz="20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top=?</a:t>
            </a:r>
            <a:endParaRPr kumimoji="1" lang="en-US" altLang="zh-CN" sz="2000" dirty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课程思政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Text Box 13"/>
          <p:cNvSpPr txBox="1">
            <a:spLocks noChangeArrowheads="1"/>
          </p:cNvSpPr>
          <p:nvPr/>
        </p:nvSpPr>
        <p:spPr bwMode="auto">
          <a:xfrm>
            <a:off x="350292" y="762008"/>
            <a:ext cx="11491415" cy="407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为了提升我国的科技创新能力，培养拔尖人才，应该要解决“卡脖子问题”。本课程建议同学们使用自己编写的栈结构解决问题，为什么要提出这样的学习要求？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对计算机应用型人才，虽然我们的重要学习目标是提升工程设计、开发能力，但是理解计算机系统的内部机制、数据的底层存储机制，是我们具有创新能力的前提。你如何看待这个问题？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关键词：家国情怀，科学精神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653930" y="4757620"/>
            <a:ext cx="4756270" cy="727014"/>
          </a:xfrm>
        </p:spPr>
        <p:txBody>
          <a:bodyPr/>
          <a:lstStyle/>
          <a:p>
            <a:pPr algn="l"/>
            <a:r>
              <a:rPr lang="zh-CN" altLang="en-US" dirty="0"/>
              <a:t>            栈的应用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649106" y="4757620"/>
            <a:ext cx="1129564" cy="723868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6" name="文本占位符 24"/>
          <p:cNvSpPr>
            <a:spLocks noGrp="1"/>
          </p:cNvSpPr>
          <p:nvPr>
            <p:ph type="body" sz="quarter" idx="16"/>
          </p:nvPr>
        </p:nvSpPr>
        <p:spPr>
          <a:xfrm>
            <a:off x="6193984" y="4523762"/>
            <a:ext cx="6072326" cy="191545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运算符优先数算法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地图四染色问题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栈与递归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栈的应用：逆波兰式求值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8628" y="777411"/>
            <a:ext cx="11574741" cy="4796701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zh-CN" b="1" dirty="0"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中缀表达式</a:t>
            </a:r>
            <a:endParaRPr kumimoji="1" lang="zh-CN" altLang="zh-CN" b="1" dirty="0">
              <a:solidFill>
                <a:srgbClr val="2679D9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1" lang="zh-CN" altLang="zh-CN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数学中的表达式</a:t>
            </a: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一般为</a:t>
            </a:r>
            <a:r>
              <a:rPr kumimoji="1" lang="zh-CN" altLang="zh-CN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中缀表达式，操作符在操作数中间，如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1" lang="zh-CN" altLang="zh-CN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+ 3 * (5 - 1)</a:t>
            </a:r>
            <a:endParaRPr kumimoji="1" lang="zh-CN" altLang="zh-CN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前缀表达式（波兰式，</a:t>
            </a:r>
            <a:r>
              <a:rPr kumimoji="1" lang="en-US" altLang="zh-CN" b="1" dirty="0"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Polish Notation, PN</a:t>
            </a:r>
            <a:r>
              <a:rPr kumimoji="1" lang="zh-CN" altLang="en-US" b="1" dirty="0"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1" lang="zh-CN" altLang="en-US" b="1" dirty="0">
              <a:solidFill>
                <a:srgbClr val="2679D9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1920</a:t>
            </a: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年，波兰科学家扬</a:t>
            </a:r>
            <a:r>
              <a:rPr kumimoji="1" lang="en-US" altLang="zh-CN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武卡谢维奇发明了前缀表达式，它是一种不需括号的表达式表示法，将操作符写在操作数之前。波兰式直到</a:t>
            </a:r>
            <a:r>
              <a:rPr kumimoji="1" lang="en-US" altLang="zh-CN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1960</a:t>
            </a: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年计算机出现后才发挥出其威力。</a:t>
            </a:r>
            <a:endParaRPr kumimoji="1" lang="en-US" altLang="zh-CN" dirty="0">
              <a:solidFill>
                <a:schemeClr val="tx1">
                  <a:lumMod val="50000"/>
                </a:schemeClr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 </a:t>
            </a:r>
            <a:r>
              <a:rPr kumimoji="1" lang="en-US" altLang="zh-CN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+ 3 * (5 - 1)</a:t>
            </a:r>
            <a:r>
              <a:rPr kumimoji="1" lang="zh-CN" altLang="en-US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的波兰式为：</a:t>
            </a:r>
            <a:r>
              <a:rPr kumimoji="1" lang="en-US" altLang="zh-CN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+ 2 * 3 - 5 1</a:t>
            </a:r>
            <a:endParaRPr kumimoji="1" lang="zh-CN" altLang="en-US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波兰式的求解</a:t>
            </a:r>
            <a:endParaRPr kumimoji="1" lang="en-US" altLang="zh-CN" b="1" dirty="0">
              <a:solidFill>
                <a:srgbClr val="2679D9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从左至右读表达式，如一个操作符后跟着两个操作数，则计算，将结果作为操作数替换这个操作符和两个操作数，重复此步骤，直至所有操作符处理完毕</a:t>
            </a:r>
            <a:endParaRPr kumimoji="1" lang="en-US" altLang="zh-CN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kumimoji="1" lang="en-US" altLang="zh-CN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+ 2 * 3 - 5 1</a:t>
            </a:r>
            <a:endParaRPr kumimoji="1" lang="zh-CN" altLang="en-US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从左往右读，直到遇到</a:t>
            </a:r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- 5 1</a:t>
            </a: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，计算后，将表达式替换为</a:t>
            </a:r>
            <a:r>
              <a:rPr kumimoji="1" lang="en-US" altLang="zh-CN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+ 2 * 3 4</a:t>
            </a: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；再次从左往右读取，直到遇到* </a:t>
            </a:r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3 4</a:t>
            </a: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，计算后将表达式替换为</a:t>
            </a:r>
            <a:r>
              <a:rPr kumimoji="1" lang="en-US" altLang="zh-CN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+ 2 12</a:t>
            </a: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；再次从左往右读取，读到</a:t>
            </a:r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+ 2 12</a:t>
            </a: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，计算得到</a:t>
            </a:r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，到此结束</a:t>
            </a:r>
            <a:endParaRPr kumimoji="1" lang="en-US" altLang="zh-CN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可见，</a:t>
            </a:r>
            <a:r>
              <a:rPr kumimoji="1" lang="zh-CN" altLang="en-US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波兰式求解时，需多次遍历表达式，且需要识别一个操作符后跟着两个操作数这种模式</a:t>
            </a:r>
            <a:endParaRPr kumimoji="1" lang="en-US" altLang="zh-CN" b="1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kumimoji="1" lang="zh-CN" altLang="en-US" b="1" dirty="0"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后缀表达式（逆波兰式，</a:t>
            </a:r>
            <a:r>
              <a:rPr kumimoji="1" lang="en-US" altLang="zh-CN" b="1" dirty="0"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Reverse Polish Notation, RPN</a:t>
            </a:r>
            <a:r>
              <a:rPr kumimoji="1" lang="zh-CN" altLang="en-US" b="1" dirty="0"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1" lang="en-US" altLang="zh-CN" b="1" dirty="0">
              <a:solidFill>
                <a:srgbClr val="2679D9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将操作符置于操作数后。如：</a:t>
            </a:r>
            <a:r>
              <a:rPr kumimoji="1" lang="en-US" altLang="zh-CN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+ 3 * (5 - 1)</a:t>
            </a: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的逆波兰式是：</a:t>
            </a:r>
            <a:r>
              <a:rPr kumimoji="1" lang="en-US" altLang="zh-CN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3 5 1 - * +</a:t>
            </a:r>
            <a:endParaRPr kumimoji="1" lang="en-US" altLang="zh-CN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逆波兰式如何求解？</a:t>
            </a:r>
            <a:endParaRPr kumimoji="1" lang="en-US" altLang="zh-CN" b="1" dirty="0">
              <a:solidFill>
                <a:srgbClr val="2679D9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8628" y="5654145"/>
            <a:ext cx="11574741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居里夫人发现了放射性元素钋（Po），以她的祖国波兰命名。波兰表达式(Polish Notation)、逆波兰表达式(Reverse Polish Notation)也以波兰命名。同样，</a:t>
            </a:r>
            <a:r>
              <a:rPr lang="zh-CN" altLang="en-US" sz="1400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以中国冠名的有中国剩余定理（Chinese remainder theorem），也有以中国科学家命名的定理，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如陈（景润）氏定理，黄昆方程，陈平不等式，杨辉三角，秦九韶算法等。</a:t>
            </a:r>
            <a:endParaRPr lang="en-US" altLang="zh-CN" sz="1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逆波兰式是计算机科学家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F. L. Bauer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（德）和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E. W. Dijkstra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（荷兰）在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世纪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年代各自独立发明的。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栈的应用：算符优先数法求值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17839" y="915660"/>
            <a:ext cx="6208664" cy="216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179705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sz="2000" b="0" dirty="0">
              <a:effectLst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3260" y="838226"/>
            <a:ext cx="11512071" cy="2400657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运算符优先数法：表达式求值</a:t>
            </a:r>
            <a:endParaRPr kumimoji="1" lang="en-US" altLang="zh-CN" sz="2000" b="1" dirty="0">
              <a:ln>
                <a:solidFill>
                  <a:srgbClr val="2679D9"/>
                </a:solidFill>
              </a:ln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对表达式求值：</a:t>
            </a:r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+ 2 * 4 - 9 / 3</a:t>
            </a: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，遵循先乘除后加减、先左后右、先括号内、后括号外的计算法则，计算顺序为：</a:t>
            </a:r>
            <a:endParaRPr kumimoji="1" lang="zh-CN" altLang="en-US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16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+ 2 * 4 - 9 / 3 </a:t>
            </a:r>
            <a:endParaRPr kumimoji="1" lang="en-US" altLang="zh-CN" sz="16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16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└─┘  └┘ </a:t>
            </a:r>
            <a:endParaRPr kumimoji="1" lang="en-US" altLang="zh-CN" sz="16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16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①     ② </a:t>
            </a:r>
            <a:endParaRPr kumimoji="1" lang="en-US" altLang="zh-CN" sz="16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16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└─┘ </a:t>
            </a:r>
            <a:endParaRPr kumimoji="1" lang="en-US" altLang="zh-CN" sz="16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16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③</a:t>
            </a:r>
            <a:endParaRPr kumimoji="1" lang="en-US" altLang="zh-CN" sz="16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16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└───┘ </a:t>
            </a:r>
            <a:endParaRPr kumimoji="1" lang="en-US" altLang="zh-CN" sz="16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16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④</a:t>
            </a:r>
            <a:endParaRPr kumimoji="1" lang="en-US" altLang="zh-CN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850937" y="1808834"/>
            <a:ext cx="3754000" cy="2538900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bg1">
                <a:lumMod val="85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基本思想： </a:t>
            </a:r>
            <a:endParaRPr kumimoji="1"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对每种运算符赋一个优先数：</a:t>
            </a:r>
            <a:endParaRPr kumimoji="1" lang="zh-CN" altLang="en-US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运算符： </a:t>
            </a:r>
            <a:r>
              <a:rPr kumimoji="1" lang="zh-CN" altLang="en-US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  </a:t>
            </a:r>
            <a:r>
              <a:rPr kumimoji="1" lang="en-US" altLang="zh-CN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  +  -  #</a:t>
            </a:r>
            <a:endParaRPr kumimoji="1" lang="en-US" altLang="zh-CN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优先数： </a:t>
            </a:r>
            <a:r>
              <a:rPr kumimoji="1" lang="en-US" altLang="zh-CN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2  2  1  1  0</a:t>
            </a:r>
            <a:endParaRPr kumimoji="1" lang="en-US" altLang="zh-CN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其中 </a:t>
            </a:r>
            <a:r>
              <a:rPr kumimoji="1" lang="en-US" altLang="zh-CN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是表达式结束符</a:t>
            </a:r>
            <a:endParaRPr kumimoji="1" lang="en-US" altLang="zh-CN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一般设两个栈</a:t>
            </a:r>
            <a:endParaRPr kumimoji="1" lang="zh-CN" altLang="en-US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运算符栈</a:t>
            </a:r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(OPTR)</a:t>
            </a: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：存放运算符</a:t>
            </a:r>
            <a:endParaRPr kumimoji="1" lang="en-US" altLang="zh-CN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操作数栈</a:t>
            </a:r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(OPND)</a:t>
            </a: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：存放操作数</a:t>
            </a:r>
            <a:endParaRPr kumimoji="1" lang="zh-CN" altLang="en-US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776723" y="1796715"/>
            <a:ext cx="6098608" cy="4524315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bg1">
                <a:lumMod val="85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步骤    </a:t>
            </a:r>
            <a:r>
              <a:rPr kumimoji="1" lang="en-US" altLang="zh-CN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OPTR</a:t>
            </a:r>
            <a:r>
              <a:rPr kumimoji="1" lang="zh-CN" altLang="en-US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     </a:t>
            </a:r>
            <a:r>
              <a:rPr kumimoji="1" lang="en-US" altLang="zh-CN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OPND</a:t>
            </a:r>
            <a:r>
              <a:rPr kumimoji="1" lang="zh-CN" altLang="en-US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      输入字符        主要操作  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kumimoji="1" lang="zh-CN" alt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───────────────────────────────────</a:t>
            </a:r>
            <a:endParaRPr kumimoji="1" lang="zh-CN" alt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#                        1+2*4-9/3#      PUSH(OPND,'1')  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       #            1            +2*4-9/3#      PUSH(OPTR,'+')  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3       # +         1              2*4-9/3#      PUSH(OPND,'2')  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4       # +         1 2             *4-9/3#      PUSH(OPTR,'*')  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       # + *       1 2              4-9/3#      PUSH(OPND,'4')  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6       # + *       1 2 4             -9/3#      operate('2','*','4')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7       # +          1 8                -9/3#      operate('1','+','8')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8       #             9                   -9/3#      PUSH(OPTR,'-')  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9       # -           9                    9/3#      PUSH(OPND,'9')  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10      # -           9 9                   /3#      PUSH(OPTR,'/')  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11      # - /         9 9                    3#      PUSH(OPND,'3')  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12      # - /         9 9 3                  #       operate('9','/','3')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13      # -           9 3                     #       operate('9','-','3')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14      #             6                        #       RETURN(TOP(OPND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   </a:t>
            </a: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63260" y="4550878"/>
            <a:ext cx="5241677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sq">
            <a:solidFill>
              <a:schemeClr val="bg1">
                <a:lumMod val="8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r>
              <a:rPr kumimoji="1" lang="zh-CN" altLang="en-US" sz="2000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讨论一下</a:t>
            </a:r>
            <a:endParaRPr kumimoji="1" lang="en-US" altLang="zh-CN" sz="2000" b="1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右图解法，是直接对中缀表达式求值</a:t>
            </a:r>
            <a:endParaRPr kumimoji="1" lang="en-US" altLang="zh-CN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也可以先将中缀表达式转为后缀表达式，再对后缀表达式求值</a:t>
            </a:r>
            <a:endParaRPr kumimoji="1" lang="en-US" altLang="zh-CN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如果表达式中有左右小括号怎么办？</a:t>
            </a:r>
            <a:endParaRPr kumimoji="1" lang="zh-CN" altLang="en-US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为什么要用</a:t>
            </a:r>
            <a:r>
              <a:rPr kumimoji="1" lang="en-US" altLang="zh-CN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RPN</a:t>
            </a:r>
            <a:r>
              <a:rPr kumimoji="1" lang="zh-CN" altLang="en-US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求解，而不用</a:t>
            </a:r>
            <a:r>
              <a:rPr kumimoji="1" lang="en-US" altLang="zh-CN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求解？</a:t>
            </a:r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build="p"/>
      <p:bldP spid="13" grpId="0" animBg="1" build="p"/>
      <p:bldP spid="15" grpId="0" animBg="1" build="p"/>
      <p:bldP spid="11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7247" y="868522"/>
            <a:ext cx="7005686" cy="563231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(1)     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首先分配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2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个栈，栈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s1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用于临时存储运算符</a:t>
            </a:r>
            <a:endParaRPr lang="en-US" altLang="zh-CN" b="0" i="0" dirty="0">
              <a:solidFill>
                <a:srgbClr val="23232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</a:endParaRPr>
          </a:p>
          <a:p>
            <a:pPr algn="l"/>
            <a:r>
              <a:rPr lang="en-US" altLang="zh-CN" dirty="0">
                <a:solidFill>
                  <a:srgbClr val="232323"/>
                </a:solidFill>
                <a:latin typeface="Bahnschrift SemiBold" panose="020B0502040204020203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栈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s2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用于记录逆波兰式</a:t>
            </a:r>
            <a:endParaRPr lang="en-US" altLang="zh-CN" b="0" i="0" dirty="0">
              <a:solidFill>
                <a:srgbClr val="23232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</a:endParaRPr>
          </a:p>
          <a:p>
            <a:pPr algn="l"/>
            <a:r>
              <a:rPr lang="en-US" altLang="zh-CN" dirty="0">
                <a:solidFill>
                  <a:srgbClr val="232323"/>
                </a:solidFill>
                <a:latin typeface="Bahnschrift SemiBold" panose="020B0502040204020203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栈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s1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需先放入一个优先级最低的运算符：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'#’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；</a:t>
            </a:r>
            <a:endParaRPr lang="zh-CN" altLang="en-US" b="0" i="0" dirty="0">
              <a:solidFill>
                <a:srgbClr val="23232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</a:endParaRPr>
          </a:p>
          <a:p>
            <a:pPr algn="l"/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(2)    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从中缀式的左端起，逐个读字符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x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，进行如下步骤：</a:t>
            </a:r>
            <a:endParaRPr lang="en-US" altLang="zh-CN" b="0" i="0" dirty="0">
              <a:solidFill>
                <a:srgbClr val="23232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若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x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是操作数，则将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x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压入栈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s2</a:t>
            </a:r>
            <a:endParaRPr lang="zh-CN" altLang="en-US" b="0" i="0" dirty="0">
              <a:solidFill>
                <a:srgbClr val="23232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若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x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是运算符，则：</a:t>
            </a:r>
            <a:endParaRPr lang="zh-CN" altLang="en-US" b="0" i="0" dirty="0">
              <a:solidFill>
                <a:srgbClr val="23232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若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x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是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'(‘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，则将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x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压入栈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s1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；</a:t>
            </a:r>
            <a:endParaRPr lang="zh-CN" altLang="en-US" b="0" i="0" dirty="0">
              <a:solidFill>
                <a:srgbClr val="23232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若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x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是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‘)’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，则将距离栈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s1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栈顶的最近的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‘(’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间的运算符，逐个出栈，依次压入栈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s2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232323"/>
                </a:solidFill>
                <a:latin typeface="Bahnschrift SemiBold" panose="020B0502040204020203" pitchFamily="34" charset="0"/>
                <a:ea typeface="宋体" panose="02010600030101010101" pitchFamily="2" charset="-122"/>
              </a:rPr>
              <a:t>并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抛弃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'('</a:t>
            </a:r>
            <a:endParaRPr lang="zh-CN" altLang="en-US" b="0" i="0" dirty="0">
              <a:solidFill>
                <a:srgbClr val="23232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若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x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是除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'('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和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')'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外的运算符，则：</a:t>
            </a:r>
            <a:endParaRPr lang="zh-CN" altLang="en-US" b="0" i="0" dirty="0">
              <a:solidFill>
                <a:srgbClr val="23232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若栈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s1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的栈顶元素为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'('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，则将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x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直接压入栈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s1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；</a:t>
            </a:r>
            <a:endParaRPr lang="zh-CN" altLang="en-US" b="0" i="0" dirty="0">
              <a:solidFill>
                <a:srgbClr val="23232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若栈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s1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的栈顶元素不为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'('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，则将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x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与栈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s1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的栈顶元素比较，若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x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的优先级大于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s1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栈顶运算符优先级，则将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x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压入栈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s1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。否则，将栈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s1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的栈顶运算符弹出，压入栈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s2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，直到栈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s1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的栈顶运算符优先级低于（不包括等于）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x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的优先级，或栈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s2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的栈顶运算符为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'('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，此时再将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x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压入栈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s1</a:t>
            </a:r>
            <a:endParaRPr lang="en-US" altLang="zh-CN" dirty="0">
              <a:solidFill>
                <a:srgbClr val="232323"/>
              </a:solidFill>
              <a:latin typeface="Bahnschrift SemiBold" panose="020B0502040204020203" pitchFamily="34" charset="0"/>
              <a:ea typeface="宋体" panose="02010600030101010101" pitchFamily="2" charset="-122"/>
            </a:endParaRPr>
          </a:p>
          <a:p>
            <a:pPr marL="342900" indent="-342900" algn="l">
              <a:buAutoNum type="arabicParenBoth" startAt="3"/>
            </a:pP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  检查栈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s1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是否为空，若不为空，则将栈中元素依次弹出并压入栈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s2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中（不包括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'#’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）</a:t>
            </a:r>
            <a:endParaRPr lang="en-US" altLang="zh-CN" b="0" i="0" dirty="0">
              <a:solidFill>
                <a:srgbClr val="23232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</a:endParaRPr>
          </a:p>
          <a:p>
            <a:pPr marL="342900" indent="-342900" algn="l">
              <a:buAutoNum type="arabicParenBoth" startAt="3"/>
            </a:pP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  栈</a:t>
            </a:r>
            <a:r>
              <a:rPr lang="en-US" altLang="zh-CN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s2</a:t>
            </a:r>
            <a:r>
              <a:rPr lang="zh-CN" altLang="en-US" dirty="0">
                <a:solidFill>
                  <a:srgbClr val="232323"/>
                </a:solidFill>
                <a:latin typeface="Bahnschrift SemiBold" panose="020B0502040204020203" pitchFamily="34" charset="0"/>
                <a:ea typeface="宋体" panose="02010600030101010101" pitchFamily="2" charset="-122"/>
              </a:rPr>
              <a:t>中是逆序的</a:t>
            </a:r>
            <a:r>
              <a:rPr lang="zh-CN" altLang="en-US" b="0" i="0" dirty="0">
                <a:solidFill>
                  <a:srgbClr val="23232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</a:rPr>
              <a:t>逆波兰式</a:t>
            </a:r>
            <a:endParaRPr lang="zh-CN" altLang="en-US" b="0" i="0" dirty="0">
              <a:solidFill>
                <a:srgbClr val="23232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25172" y="868522"/>
            <a:ext cx="4347152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来试一试：</a:t>
            </a:r>
            <a:endParaRPr lang="en-US" altLang="zh-CN" sz="2400" b="1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优先级：</a:t>
            </a:r>
            <a:r>
              <a:rPr lang="en-US" altLang="zh-CN" sz="24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  -  </a:t>
            </a:r>
            <a:r>
              <a:rPr lang="zh-CN" altLang="en-US" sz="24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  </a:t>
            </a:r>
            <a:r>
              <a:rPr lang="en-US" altLang="zh-CN" sz="24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  (</a:t>
            </a:r>
            <a:r>
              <a:rPr lang="zh-CN" altLang="en-US" sz="24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endParaRPr lang="en-US" altLang="zh-CN" sz="2400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1   1  2  2  0 -1</a:t>
            </a:r>
            <a:endParaRPr lang="en-US" altLang="zh-CN" sz="2400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(a-b)</a:t>
            </a:r>
            <a:r>
              <a:rPr lang="zh-CN" altLang="en-US" sz="24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c+d</a:t>
            </a:r>
            <a:r>
              <a:rPr lang="en-US" altLang="zh-CN" sz="24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ab-cd+*</a:t>
            </a:r>
            <a:endParaRPr lang="zh-CN" altLang="en-US" sz="2400" b="1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zh-CN" sz="24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a*(b*(c+d/e)-f)</a:t>
            </a:r>
            <a:endParaRPr lang="pt-BR" altLang="zh-CN" sz="2400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abcde</a:t>
            </a:r>
            <a:r>
              <a:rPr lang="en-US" altLang="zh-CN" sz="24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/+*f-*</a:t>
            </a:r>
            <a:endParaRPr lang="en-US" altLang="zh-CN" sz="2400" b="1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a+b</a:t>
            </a:r>
            <a:r>
              <a:rPr lang="en-US" altLang="zh-CN" sz="24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)*(</a:t>
            </a:r>
            <a:r>
              <a:rPr lang="en-US" altLang="zh-CN" sz="2400" b="1" dirty="0" err="1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c+w</a:t>
            </a:r>
            <a:r>
              <a:rPr lang="en-US" altLang="zh-CN" sz="24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*d/(e-c)+d)</a:t>
            </a:r>
            <a:endParaRPr lang="en-US" altLang="zh-CN" sz="2400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ab+cwd</a:t>
            </a:r>
            <a:r>
              <a:rPr lang="en-US" altLang="zh-CN" sz="24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 err="1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4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-/+d+*</a:t>
            </a:r>
            <a:endParaRPr lang="en-US" altLang="zh-CN" sz="2400" b="1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rgbClr val="FFC000"/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栈的应用：中缀表达式转逆波兰式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栈的应用：地图四染色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17839" y="915660"/>
            <a:ext cx="6208664" cy="216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179705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sz="2000" b="0" dirty="0">
              <a:effectLst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95986" y="764649"/>
            <a:ext cx="11474857" cy="3767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</a:rPr>
              <a:t>在某些问题的求解中常采用试探方法，当某一路径受阻时，需逆序退回，重新选择新路径</a:t>
            </a:r>
            <a:endParaRPr kumimoji="1" lang="en-US" altLang="zh-CN" sz="2000" b="0" dirty="0">
              <a:solidFill>
                <a:srgbClr val="000000"/>
              </a:solidFill>
              <a:effectLst/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</a:rPr>
              <a:t>可利用栈记录曾到达的每一状态，</a:t>
            </a:r>
            <a:r>
              <a:rPr kumimoji="1" lang="zh-CN" altLang="en-US" sz="2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</a:rPr>
              <a:t>栈顶状态即是回退的第一站</a:t>
            </a:r>
            <a:endParaRPr kumimoji="1" lang="en-US" altLang="zh-CN" sz="2000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effectLst/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地图四染色问题</a:t>
            </a:r>
            <a:endParaRPr lang="zh-CN" altLang="en-US" sz="2000" dirty="0">
              <a:ln>
                <a:solidFill>
                  <a:srgbClr val="2679D9"/>
                </a:solidFill>
              </a:ln>
              <a:solidFill>
                <a:srgbClr val="0070C0"/>
              </a:solidFill>
              <a:effectLst/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</a:rPr>
              <a:t>用不多于四种颜色对地图着色，使相邻地区不重色</a:t>
            </a:r>
            <a:endParaRPr lang="zh-CN" altLang="en-US" sz="2000" b="0" dirty="0">
              <a:solidFill>
                <a:srgbClr val="000000"/>
              </a:solidFill>
              <a:effectLst/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effectLst/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算法思想</a:t>
            </a:r>
            <a:r>
              <a:rPr lang="zh-CN" altLang="en-US" sz="2000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effectLst/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：回溯法</a:t>
            </a:r>
            <a:endParaRPr lang="zh-CN" altLang="en-US" sz="2000" dirty="0">
              <a:ln>
                <a:solidFill>
                  <a:srgbClr val="2679D9"/>
                </a:solidFill>
              </a:ln>
              <a:solidFill>
                <a:srgbClr val="0070C0"/>
              </a:solidFill>
              <a:effectLst/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从第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号地区开始逐一染色，每一个地区逐次用色号</a:t>
            </a:r>
            <a:endParaRPr lang="en-US" altLang="zh-CN" sz="2000" b="0" dirty="0">
              <a:solidFill>
                <a:srgbClr val="000000"/>
              </a:solidFill>
              <a:effectLst/>
              <a:latin typeface="Bahnschrift SemiBold" panose="020B0502040204020203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   1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进行试探</a:t>
            </a:r>
            <a:endParaRPr lang="zh-CN" altLang="en-US" sz="2000" b="0" dirty="0">
              <a:solidFill>
                <a:srgbClr val="000000"/>
              </a:solidFill>
              <a:effectLst/>
              <a:latin typeface="Bahnschrift SemiBold" panose="020B0502040204020203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若当前所取的色号与周围已染色的地区不重色，则用栈记下该地区的色号，</a:t>
            </a:r>
            <a:endParaRPr lang="en-US" altLang="zh-CN" sz="2000" b="0" dirty="0">
              <a:solidFill>
                <a:srgbClr val="000000"/>
              </a:solidFill>
              <a:effectLst/>
              <a:latin typeface="Bahnschrift SemiBold" panose="020B0502040204020203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否则依次用下一色号进行试探</a:t>
            </a:r>
            <a:endParaRPr lang="zh-CN" altLang="en-US" sz="2000" b="0" dirty="0">
              <a:solidFill>
                <a:srgbClr val="000000"/>
              </a:solidFill>
              <a:effectLst/>
              <a:latin typeface="Bahnschrift SemiBold" panose="020B0502040204020203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若出现用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1~4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色均与相邻地区重色，则退回，修改上一地区的色号：</a:t>
            </a:r>
            <a:endParaRPr lang="en-US" altLang="zh-CN" sz="2000" b="0" dirty="0">
              <a:solidFill>
                <a:srgbClr val="000000"/>
              </a:solidFill>
              <a:effectLst/>
              <a:latin typeface="Bahnschrift SemiBold" panose="020B0502040204020203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退栈回溯，修改当前栈顶的色号</a:t>
            </a:r>
            <a:endParaRPr kumimoji="1" lang="zh-CN" altLang="en-US" sz="2200" b="0" dirty="0">
              <a:solidFill>
                <a:srgbClr val="000000"/>
              </a:solidFill>
              <a:effectLst/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5987" y="5451002"/>
            <a:ext cx="11621318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b="1" i="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四色定理（世界近代三大数学难题之一），又称四色猜想、四色问题，</a:t>
            </a:r>
            <a:r>
              <a:rPr lang="zh-CN" altLang="en-US" sz="1600" b="1" i="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1600" b="1" i="0" u="none" strike="noStrike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世界三大数学猜想</a:t>
            </a:r>
            <a:r>
              <a:rPr lang="zh-CN" altLang="en-US" sz="1600" b="1" i="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之一</a:t>
            </a:r>
            <a:endParaRPr lang="en-US" altLang="zh-CN" sz="1600" b="1" i="0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rgbClr val="33333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333333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费马猜想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的证明于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1994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年由英国数学家安德鲁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怀尔斯（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Andrew Wiles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）完成，称费马大定理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333333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四色猜想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的证明于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1976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年由美国数学家阿佩尔（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Kenneth Appel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）与哈肯（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Wolfgang Haken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）在美国伊利诺斯两台不同的计算机上，用了约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1200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小时，做了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亿判断而完成，称四色定理。著名数学家闵可夫斯基也未能完成其证明。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333333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哥德巴赫猜想</a:t>
            </a:r>
            <a:r>
              <a:rPr lang="zh-CN" altLang="en-US" sz="1600" b="1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尚未解决，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最好的成果（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1+2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，陈氏定理）于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1966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年由中国数学家陈景润取得。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4" b="5276"/>
          <a:stretch>
            <a:fillRect/>
          </a:stretch>
        </p:blipFill>
        <p:spPr bwMode="auto">
          <a:xfrm>
            <a:off x="6391986" y="4182300"/>
            <a:ext cx="2421848" cy="123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怀尔斯和费马大定理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235" y="1427088"/>
            <a:ext cx="2861449" cy="163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rofile picture for Wolfgang Hak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970" y="3578689"/>
            <a:ext cx="149171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/>
          <a:srcRect l="37602" t="56955" r="45420" b="10924"/>
          <a:stretch>
            <a:fillRect/>
          </a:stretch>
        </p:blipFill>
        <p:spPr>
          <a:xfrm>
            <a:off x="8905556" y="3578689"/>
            <a:ext cx="1427187" cy="1800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95986" y="4772134"/>
            <a:ext cx="6096000" cy="64633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Bahnschrift SemiBold SemiConden" panose="020B0502040204020203" pitchFamily="34" charset="0"/>
              </a:rPr>
              <a:t>W</a:t>
            </a:r>
            <a:r>
              <a:rPr lang="zh-CN" altLang="en-US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Bahnschrift SemiBold SemiConden" panose="020B0502040204020203" pitchFamily="34" charset="0"/>
              </a:rPr>
              <a:t>ithout computers we will be stuck only proving theorems that have short proofs </a:t>
            </a:r>
            <a:r>
              <a:rPr lang="en-US" altLang="zh-CN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Bahnschrift SemiBold SemiConden" panose="020B0502040204020203" pitchFamily="34" charset="0"/>
              </a:rPr>
              <a:t>— Kenneth Appel</a:t>
            </a:r>
            <a:endParaRPr lang="zh-CN" altLang="en-US" dirty="0">
              <a:ln>
                <a:solidFill>
                  <a:srgbClr val="2679D9"/>
                </a:solidFill>
              </a:ln>
              <a:solidFill>
                <a:srgbClr val="0070C0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7170" name="Picture 2" descr="闵可夫斯基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2" t="7877" r="18464" b="26054"/>
          <a:stretch>
            <a:fillRect/>
          </a:stretch>
        </p:blipFill>
        <p:spPr bwMode="auto">
          <a:xfrm>
            <a:off x="7730420" y="1444682"/>
            <a:ext cx="1175136" cy="161869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栈的应用：地图四染色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0" name="Freeform 2"/>
          <p:cNvSpPr/>
          <p:nvPr/>
        </p:nvSpPr>
        <p:spPr bwMode="auto">
          <a:xfrm>
            <a:off x="3593049" y="834332"/>
            <a:ext cx="914400" cy="965200"/>
          </a:xfrm>
          <a:custGeom>
            <a:avLst/>
            <a:gdLst>
              <a:gd name="T0" fmla="*/ 288 w 736"/>
              <a:gd name="T1" fmla="*/ 104 h 816"/>
              <a:gd name="T2" fmla="*/ 576 w 736"/>
              <a:gd name="T3" fmla="*/ 56 h 816"/>
              <a:gd name="T4" fmla="*/ 720 w 736"/>
              <a:gd name="T5" fmla="*/ 440 h 816"/>
              <a:gd name="T6" fmla="*/ 480 w 736"/>
              <a:gd name="T7" fmla="*/ 776 h 816"/>
              <a:gd name="T8" fmla="*/ 48 w 736"/>
              <a:gd name="T9" fmla="*/ 680 h 816"/>
              <a:gd name="T10" fmla="*/ 192 w 736"/>
              <a:gd name="T11" fmla="*/ 392 h 816"/>
              <a:gd name="T12" fmla="*/ 192 w 736"/>
              <a:gd name="T13" fmla="*/ 200 h 816"/>
              <a:gd name="T14" fmla="*/ 288 w 736"/>
              <a:gd name="T15" fmla="*/ 104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99CC"/>
          </a:solidFill>
          <a:ln w="3810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1" name="Freeform 3"/>
          <p:cNvSpPr/>
          <p:nvPr/>
        </p:nvSpPr>
        <p:spPr bwMode="auto">
          <a:xfrm>
            <a:off x="4418549" y="983557"/>
            <a:ext cx="1485900" cy="1768475"/>
          </a:xfrm>
          <a:custGeom>
            <a:avLst/>
            <a:gdLst>
              <a:gd name="T0" fmla="*/ 936 w 936"/>
              <a:gd name="T1" fmla="*/ 872 h 1128"/>
              <a:gd name="T2" fmla="*/ 840 w 936"/>
              <a:gd name="T3" fmla="*/ 920 h 1128"/>
              <a:gd name="T4" fmla="*/ 696 w 936"/>
              <a:gd name="T5" fmla="*/ 1016 h 1128"/>
              <a:gd name="T6" fmla="*/ 456 w 936"/>
              <a:gd name="T7" fmla="*/ 1112 h 1128"/>
              <a:gd name="T8" fmla="*/ 72 w 936"/>
              <a:gd name="T9" fmla="*/ 920 h 1128"/>
              <a:gd name="T10" fmla="*/ 24 w 936"/>
              <a:gd name="T11" fmla="*/ 488 h 1128"/>
              <a:gd name="T12" fmla="*/ 216 w 936"/>
              <a:gd name="T13" fmla="*/ 152 h 1128"/>
              <a:gd name="T14" fmla="*/ 648 w 936"/>
              <a:gd name="T15" fmla="*/ 8 h 1128"/>
              <a:gd name="T16" fmla="*/ 792 w 936"/>
              <a:gd name="T17" fmla="*/ 200 h 1128"/>
              <a:gd name="T18" fmla="*/ 888 w 936"/>
              <a:gd name="T19" fmla="*/ 39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6" h="1128">
                <a:moveTo>
                  <a:pt x="936" y="872"/>
                </a:moveTo>
                <a:cubicBezTo>
                  <a:pt x="908" y="884"/>
                  <a:pt x="880" y="896"/>
                  <a:pt x="840" y="920"/>
                </a:cubicBezTo>
                <a:cubicBezTo>
                  <a:pt x="800" y="944"/>
                  <a:pt x="760" y="984"/>
                  <a:pt x="696" y="1016"/>
                </a:cubicBezTo>
                <a:cubicBezTo>
                  <a:pt x="632" y="1048"/>
                  <a:pt x="560" y="1128"/>
                  <a:pt x="456" y="1112"/>
                </a:cubicBezTo>
                <a:cubicBezTo>
                  <a:pt x="352" y="1096"/>
                  <a:pt x="144" y="1024"/>
                  <a:pt x="72" y="920"/>
                </a:cubicBezTo>
                <a:cubicBezTo>
                  <a:pt x="0" y="816"/>
                  <a:pt x="0" y="616"/>
                  <a:pt x="24" y="488"/>
                </a:cubicBezTo>
                <a:cubicBezTo>
                  <a:pt x="48" y="360"/>
                  <a:pt x="112" y="232"/>
                  <a:pt x="216" y="152"/>
                </a:cubicBezTo>
                <a:cubicBezTo>
                  <a:pt x="320" y="72"/>
                  <a:pt x="552" y="0"/>
                  <a:pt x="648" y="8"/>
                </a:cubicBezTo>
                <a:cubicBezTo>
                  <a:pt x="744" y="16"/>
                  <a:pt x="752" y="136"/>
                  <a:pt x="792" y="200"/>
                </a:cubicBezTo>
                <a:cubicBezTo>
                  <a:pt x="832" y="264"/>
                  <a:pt x="904" y="360"/>
                  <a:pt x="888" y="392"/>
                </a:cubicBezTo>
              </a:path>
            </a:pathLst>
          </a:custGeom>
          <a:solidFill>
            <a:srgbClr val="FF0000"/>
          </a:solidFill>
          <a:ln w="3810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3" name="Freeform 4"/>
          <p:cNvSpPr/>
          <p:nvPr/>
        </p:nvSpPr>
        <p:spPr bwMode="auto">
          <a:xfrm>
            <a:off x="5593299" y="1126432"/>
            <a:ext cx="1295400" cy="2032000"/>
          </a:xfrm>
          <a:custGeom>
            <a:avLst/>
            <a:gdLst>
              <a:gd name="T0" fmla="*/ 288 w 816"/>
              <a:gd name="T1" fmla="*/ 304 h 1296"/>
              <a:gd name="T2" fmla="*/ 384 w 816"/>
              <a:gd name="T3" fmla="*/ 64 h 1296"/>
              <a:gd name="T4" fmla="*/ 624 w 816"/>
              <a:gd name="T5" fmla="*/ 16 h 1296"/>
              <a:gd name="T6" fmla="*/ 768 w 816"/>
              <a:gd name="T7" fmla="*/ 160 h 1296"/>
              <a:gd name="T8" fmla="*/ 816 w 816"/>
              <a:gd name="T9" fmla="*/ 496 h 1296"/>
              <a:gd name="T10" fmla="*/ 768 w 816"/>
              <a:gd name="T11" fmla="*/ 976 h 1296"/>
              <a:gd name="T12" fmla="*/ 672 w 816"/>
              <a:gd name="T13" fmla="*/ 1264 h 1296"/>
              <a:gd name="T14" fmla="*/ 288 w 816"/>
              <a:gd name="T15" fmla="*/ 1168 h 1296"/>
              <a:gd name="T16" fmla="*/ 96 w 816"/>
              <a:gd name="T17" fmla="*/ 1024 h 1296"/>
              <a:gd name="T18" fmla="*/ 0 w 816"/>
              <a:gd name="T19" fmla="*/ 928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6" h="1296">
                <a:moveTo>
                  <a:pt x="288" y="304"/>
                </a:moveTo>
                <a:cubicBezTo>
                  <a:pt x="308" y="208"/>
                  <a:pt x="328" y="112"/>
                  <a:pt x="384" y="64"/>
                </a:cubicBezTo>
                <a:cubicBezTo>
                  <a:pt x="440" y="16"/>
                  <a:pt x="560" y="0"/>
                  <a:pt x="624" y="16"/>
                </a:cubicBezTo>
                <a:cubicBezTo>
                  <a:pt x="688" y="32"/>
                  <a:pt x="736" y="80"/>
                  <a:pt x="768" y="160"/>
                </a:cubicBezTo>
                <a:cubicBezTo>
                  <a:pt x="800" y="240"/>
                  <a:pt x="816" y="360"/>
                  <a:pt x="816" y="496"/>
                </a:cubicBezTo>
                <a:cubicBezTo>
                  <a:pt x="816" y="632"/>
                  <a:pt x="792" y="848"/>
                  <a:pt x="768" y="976"/>
                </a:cubicBezTo>
                <a:cubicBezTo>
                  <a:pt x="744" y="1104"/>
                  <a:pt x="752" y="1232"/>
                  <a:pt x="672" y="1264"/>
                </a:cubicBezTo>
                <a:cubicBezTo>
                  <a:pt x="592" y="1296"/>
                  <a:pt x="384" y="1208"/>
                  <a:pt x="288" y="1168"/>
                </a:cubicBezTo>
                <a:cubicBezTo>
                  <a:pt x="192" y="1128"/>
                  <a:pt x="144" y="1064"/>
                  <a:pt x="96" y="1024"/>
                </a:cubicBezTo>
                <a:cubicBezTo>
                  <a:pt x="48" y="984"/>
                  <a:pt x="24" y="956"/>
                  <a:pt x="0" y="928"/>
                </a:cubicBezTo>
              </a:path>
            </a:pathLst>
          </a:custGeom>
          <a:solidFill>
            <a:srgbClr val="00B050"/>
          </a:solidFill>
          <a:ln w="3810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4" name="Freeform 5"/>
          <p:cNvSpPr/>
          <p:nvPr/>
        </p:nvSpPr>
        <p:spPr bwMode="auto">
          <a:xfrm>
            <a:off x="5599650" y="1140719"/>
            <a:ext cx="1295400" cy="2032000"/>
          </a:xfrm>
          <a:custGeom>
            <a:avLst/>
            <a:gdLst>
              <a:gd name="T0" fmla="*/ 288 w 816"/>
              <a:gd name="T1" fmla="*/ 304 h 1296"/>
              <a:gd name="T2" fmla="*/ 384 w 816"/>
              <a:gd name="T3" fmla="*/ 64 h 1296"/>
              <a:gd name="T4" fmla="*/ 624 w 816"/>
              <a:gd name="T5" fmla="*/ 16 h 1296"/>
              <a:gd name="T6" fmla="*/ 768 w 816"/>
              <a:gd name="T7" fmla="*/ 160 h 1296"/>
              <a:gd name="T8" fmla="*/ 816 w 816"/>
              <a:gd name="T9" fmla="*/ 496 h 1296"/>
              <a:gd name="T10" fmla="*/ 768 w 816"/>
              <a:gd name="T11" fmla="*/ 976 h 1296"/>
              <a:gd name="T12" fmla="*/ 672 w 816"/>
              <a:gd name="T13" fmla="*/ 1264 h 1296"/>
              <a:gd name="T14" fmla="*/ 288 w 816"/>
              <a:gd name="T15" fmla="*/ 1168 h 1296"/>
              <a:gd name="T16" fmla="*/ 96 w 816"/>
              <a:gd name="T17" fmla="*/ 1024 h 1296"/>
              <a:gd name="T18" fmla="*/ 0 w 816"/>
              <a:gd name="T19" fmla="*/ 928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6" h="1296">
                <a:moveTo>
                  <a:pt x="288" y="304"/>
                </a:moveTo>
                <a:cubicBezTo>
                  <a:pt x="308" y="208"/>
                  <a:pt x="328" y="112"/>
                  <a:pt x="384" y="64"/>
                </a:cubicBezTo>
                <a:cubicBezTo>
                  <a:pt x="440" y="16"/>
                  <a:pt x="560" y="0"/>
                  <a:pt x="624" y="16"/>
                </a:cubicBezTo>
                <a:cubicBezTo>
                  <a:pt x="688" y="32"/>
                  <a:pt x="736" y="80"/>
                  <a:pt x="768" y="160"/>
                </a:cubicBezTo>
                <a:cubicBezTo>
                  <a:pt x="800" y="240"/>
                  <a:pt x="816" y="360"/>
                  <a:pt x="816" y="496"/>
                </a:cubicBezTo>
                <a:cubicBezTo>
                  <a:pt x="816" y="632"/>
                  <a:pt x="792" y="848"/>
                  <a:pt x="768" y="976"/>
                </a:cubicBezTo>
                <a:cubicBezTo>
                  <a:pt x="744" y="1104"/>
                  <a:pt x="752" y="1232"/>
                  <a:pt x="672" y="1264"/>
                </a:cubicBezTo>
                <a:cubicBezTo>
                  <a:pt x="592" y="1296"/>
                  <a:pt x="384" y="1208"/>
                  <a:pt x="288" y="1168"/>
                </a:cubicBezTo>
                <a:cubicBezTo>
                  <a:pt x="192" y="1128"/>
                  <a:pt x="144" y="1064"/>
                  <a:pt x="96" y="1024"/>
                </a:cubicBezTo>
                <a:cubicBezTo>
                  <a:pt x="48" y="984"/>
                  <a:pt x="24" y="956"/>
                  <a:pt x="0" y="928"/>
                </a:cubicBezTo>
              </a:path>
            </a:pathLst>
          </a:custGeom>
          <a:solidFill>
            <a:schemeClr val="bg1"/>
          </a:solidFill>
          <a:ln w="3810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8" name="Freeform 6"/>
          <p:cNvSpPr/>
          <p:nvPr/>
        </p:nvSpPr>
        <p:spPr bwMode="auto">
          <a:xfrm>
            <a:off x="5609176" y="1127226"/>
            <a:ext cx="1295400" cy="2032000"/>
          </a:xfrm>
          <a:custGeom>
            <a:avLst/>
            <a:gdLst>
              <a:gd name="T0" fmla="*/ 288 w 816"/>
              <a:gd name="T1" fmla="*/ 304 h 1296"/>
              <a:gd name="T2" fmla="*/ 384 w 816"/>
              <a:gd name="T3" fmla="*/ 64 h 1296"/>
              <a:gd name="T4" fmla="*/ 624 w 816"/>
              <a:gd name="T5" fmla="*/ 16 h 1296"/>
              <a:gd name="T6" fmla="*/ 768 w 816"/>
              <a:gd name="T7" fmla="*/ 160 h 1296"/>
              <a:gd name="T8" fmla="*/ 816 w 816"/>
              <a:gd name="T9" fmla="*/ 496 h 1296"/>
              <a:gd name="T10" fmla="*/ 768 w 816"/>
              <a:gd name="T11" fmla="*/ 976 h 1296"/>
              <a:gd name="T12" fmla="*/ 672 w 816"/>
              <a:gd name="T13" fmla="*/ 1264 h 1296"/>
              <a:gd name="T14" fmla="*/ 288 w 816"/>
              <a:gd name="T15" fmla="*/ 1168 h 1296"/>
              <a:gd name="T16" fmla="*/ 96 w 816"/>
              <a:gd name="T17" fmla="*/ 1024 h 1296"/>
              <a:gd name="T18" fmla="*/ 0 w 816"/>
              <a:gd name="T19" fmla="*/ 928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6" h="1296">
                <a:moveTo>
                  <a:pt x="288" y="304"/>
                </a:moveTo>
                <a:cubicBezTo>
                  <a:pt x="308" y="208"/>
                  <a:pt x="328" y="112"/>
                  <a:pt x="384" y="64"/>
                </a:cubicBezTo>
                <a:cubicBezTo>
                  <a:pt x="440" y="16"/>
                  <a:pt x="560" y="0"/>
                  <a:pt x="624" y="16"/>
                </a:cubicBezTo>
                <a:cubicBezTo>
                  <a:pt x="688" y="32"/>
                  <a:pt x="736" y="80"/>
                  <a:pt x="768" y="160"/>
                </a:cubicBezTo>
                <a:cubicBezTo>
                  <a:pt x="800" y="240"/>
                  <a:pt x="816" y="360"/>
                  <a:pt x="816" y="496"/>
                </a:cubicBezTo>
                <a:cubicBezTo>
                  <a:pt x="816" y="632"/>
                  <a:pt x="792" y="848"/>
                  <a:pt x="768" y="976"/>
                </a:cubicBezTo>
                <a:cubicBezTo>
                  <a:pt x="744" y="1104"/>
                  <a:pt x="752" y="1232"/>
                  <a:pt x="672" y="1264"/>
                </a:cubicBezTo>
                <a:cubicBezTo>
                  <a:pt x="592" y="1296"/>
                  <a:pt x="384" y="1208"/>
                  <a:pt x="288" y="1168"/>
                </a:cubicBezTo>
                <a:cubicBezTo>
                  <a:pt x="192" y="1128"/>
                  <a:pt x="144" y="1064"/>
                  <a:pt x="96" y="1024"/>
                </a:cubicBezTo>
                <a:cubicBezTo>
                  <a:pt x="48" y="984"/>
                  <a:pt x="24" y="956"/>
                  <a:pt x="0" y="928"/>
                </a:cubicBezTo>
              </a:path>
            </a:pathLst>
          </a:custGeom>
          <a:solidFill>
            <a:srgbClr val="FF0000"/>
          </a:solidFill>
          <a:ln w="3810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9" name="Freeform 7"/>
          <p:cNvSpPr/>
          <p:nvPr/>
        </p:nvSpPr>
        <p:spPr bwMode="auto">
          <a:xfrm>
            <a:off x="5605616" y="1144710"/>
            <a:ext cx="1295400" cy="2032000"/>
          </a:xfrm>
          <a:custGeom>
            <a:avLst/>
            <a:gdLst>
              <a:gd name="T0" fmla="*/ 288 w 816"/>
              <a:gd name="T1" fmla="*/ 304 h 1296"/>
              <a:gd name="T2" fmla="*/ 384 w 816"/>
              <a:gd name="T3" fmla="*/ 64 h 1296"/>
              <a:gd name="T4" fmla="*/ 624 w 816"/>
              <a:gd name="T5" fmla="*/ 16 h 1296"/>
              <a:gd name="T6" fmla="*/ 768 w 816"/>
              <a:gd name="T7" fmla="*/ 160 h 1296"/>
              <a:gd name="T8" fmla="*/ 816 w 816"/>
              <a:gd name="T9" fmla="*/ 496 h 1296"/>
              <a:gd name="T10" fmla="*/ 768 w 816"/>
              <a:gd name="T11" fmla="*/ 976 h 1296"/>
              <a:gd name="T12" fmla="*/ 672 w 816"/>
              <a:gd name="T13" fmla="*/ 1264 h 1296"/>
              <a:gd name="T14" fmla="*/ 288 w 816"/>
              <a:gd name="T15" fmla="*/ 1168 h 1296"/>
              <a:gd name="T16" fmla="*/ 96 w 816"/>
              <a:gd name="T17" fmla="*/ 1024 h 1296"/>
              <a:gd name="T18" fmla="*/ 0 w 816"/>
              <a:gd name="T19" fmla="*/ 928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6" h="1296">
                <a:moveTo>
                  <a:pt x="288" y="304"/>
                </a:moveTo>
                <a:cubicBezTo>
                  <a:pt x="308" y="208"/>
                  <a:pt x="328" y="112"/>
                  <a:pt x="384" y="64"/>
                </a:cubicBezTo>
                <a:cubicBezTo>
                  <a:pt x="440" y="16"/>
                  <a:pt x="560" y="0"/>
                  <a:pt x="624" y="16"/>
                </a:cubicBezTo>
                <a:cubicBezTo>
                  <a:pt x="688" y="32"/>
                  <a:pt x="736" y="80"/>
                  <a:pt x="768" y="160"/>
                </a:cubicBezTo>
                <a:cubicBezTo>
                  <a:pt x="800" y="240"/>
                  <a:pt x="816" y="360"/>
                  <a:pt x="816" y="496"/>
                </a:cubicBezTo>
                <a:cubicBezTo>
                  <a:pt x="816" y="632"/>
                  <a:pt x="792" y="848"/>
                  <a:pt x="768" y="976"/>
                </a:cubicBezTo>
                <a:cubicBezTo>
                  <a:pt x="744" y="1104"/>
                  <a:pt x="752" y="1232"/>
                  <a:pt x="672" y="1264"/>
                </a:cubicBezTo>
                <a:cubicBezTo>
                  <a:pt x="592" y="1296"/>
                  <a:pt x="384" y="1208"/>
                  <a:pt x="288" y="1168"/>
                </a:cubicBezTo>
                <a:cubicBezTo>
                  <a:pt x="192" y="1128"/>
                  <a:pt x="144" y="1064"/>
                  <a:pt x="96" y="1024"/>
                </a:cubicBezTo>
                <a:cubicBezTo>
                  <a:pt x="48" y="984"/>
                  <a:pt x="24" y="956"/>
                  <a:pt x="0" y="928"/>
                </a:cubicBezTo>
              </a:path>
            </a:pathLst>
          </a:custGeom>
          <a:solidFill>
            <a:schemeClr val="bg1"/>
          </a:solidFill>
          <a:ln w="3810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20" name="Freeform 8"/>
          <p:cNvSpPr/>
          <p:nvPr/>
        </p:nvSpPr>
        <p:spPr bwMode="auto">
          <a:xfrm>
            <a:off x="5599650" y="1139926"/>
            <a:ext cx="1295400" cy="2032000"/>
          </a:xfrm>
          <a:custGeom>
            <a:avLst/>
            <a:gdLst>
              <a:gd name="T0" fmla="*/ 288 w 816"/>
              <a:gd name="T1" fmla="*/ 304 h 1296"/>
              <a:gd name="T2" fmla="*/ 384 w 816"/>
              <a:gd name="T3" fmla="*/ 64 h 1296"/>
              <a:gd name="T4" fmla="*/ 624 w 816"/>
              <a:gd name="T5" fmla="*/ 16 h 1296"/>
              <a:gd name="T6" fmla="*/ 768 w 816"/>
              <a:gd name="T7" fmla="*/ 160 h 1296"/>
              <a:gd name="T8" fmla="*/ 816 w 816"/>
              <a:gd name="T9" fmla="*/ 496 h 1296"/>
              <a:gd name="T10" fmla="*/ 768 w 816"/>
              <a:gd name="T11" fmla="*/ 976 h 1296"/>
              <a:gd name="T12" fmla="*/ 672 w 816"/>
              <a:gd name="T13" fmla="*/ 1264 h 1296"/>
              <a:gd name="T14" fmla="*/ 288 w 816"/>
              <a:gd name="T15" fmla="*/ 1168 h 1296"/>
              <a:gd name="T16" fmla="*/ 96 w 816"/>
              <a:gd name="T17" fmla="*/ 1024 h 1296"/>
              <a:gd name="T18" fmla="*/ 0 w 816"/>
              <a:gd name="T19" fmla="*/ 928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6" h="1296">
                <a:moveTo>
                  <a:pt x="288" y="304"/>
                </a:moveTo>
                <a:cubicBezTo>
                  <a:pt x="308" y="208"/>
                  <a:pt x="328" y="112"/>
                  <a:pt x="384" y="64"/>
                </a:cubicBezTo>
                <a:cubicBezTo>
                  <a:pt x="440" y="16"/>
                  <a:pt x="560" y="0"/>
                  <a:pt x="624" y="16"/>
                </a:cubicBezTo>
                <a:cubicBezTo>
                  <a:pt x="688" y="32"/>
                  <a:pt x="736" y="80"/>
                  <a:pt x="768" y="160"/>
                </a:cubicBezTo>
                <a:cubicBezTo>
                  <a:pt x="800" y="240"/>
                  <a:pt x="816" y="360"/>
                  <a:pt x="816" y="496"/>
                </a:cubicBezTo>
                <a:cubicBezTo>
                  <a:pt x="816" y="632"/>
                  <a:pt x="792" y="848"/>
                  <a:pt x="768" y="976"/>
                </a:cubicBezTo>
                <a:cubicBezTo>
                  <a:pt x="744" y="1104"/>
                  <a:pt x="752" y="1232"/>
                  <a:pt x="672" y="1264"/>
                </a:cubicBezTo>
                <a:cubicBezTo>
                  <a:pt x="592" y="1296"/>
                  <a:pt x="384" y="1208"/>
                  <a:pt x="288" y="1168"/>
                </a:cubicBezTo>
                <a:cubicBezTo>
                  <a:pt x="192" y="1128"/>
                  <a:pt x="144" y="1064"/>
                  <a:pt x="96" y="1024"/>
                </a:cubicBezTo>
                <a:cubicBezTo>
                  <a:pt x="48" y="984"/>
                  <a:pt x="24" y="956"/>
                  <a:pt x="0" y="928"/>
                </a:cubicBezTo>
              </a:path>
            </a:pathLst>
          </a:custGeom>
          <a:solidFill>
            <a:srgbClr val="00B050"/>
          </a:solidFill>
          <a:ln w="3810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21" name="Freeform 9"/>
          <p:cNvSpPr/>
          <p:nvPr/>
        </p:nvSpPr>
        <p:spPr bwMode="auto">
          <a:xfrm>
            <a:off x="5790149" y="1877319"/>
            <a:ext cx="825500" cy="614363"/>
          </a:xfrm>
          <a:custGeom>
            <a:avLst/>
            <a:gdLst>
              <a:gd name="T0" fmla="*/ 192 w 520"/>
              <a:gd name="T1" fmla="*/ 0 h 392"/>
              <a:gd name="T2" fmla="*/ 336 w 520"/>
              <a:gd name="T3" fmla="*/ 48 h 392"/>
              <a:gd name="T4" fmla="*/ 480 w 520"/>
              <a:gd name="T5" fmla="*/ 96 h 392"/>
              <a:gd name="T6" fmla="*/ 480 w 520"/>
              <a:gd name="T7" fmla="*/ 336 h 392"/>
              <a:gd name="T8" fmla="*/ 240 w 520"/>
              <a:gd name="T9" fmla="*/ 384 h 392"/>
              <a:gd name="T10" fmla="*/ 96 w 520"/>
              <a:gd name="T11" fmla="*/ 288 h 392"/>
              <a:gd name="T12" fmla="*/ 0 w 520"/>
              <a:gd name="T13" fmla="*/ 9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0000"/>
          </a:solidFill>
          <a:ln w="3810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22" name="Freeform 10"/>
          <p:cNvSpPr/>
          <p:nvPr/>
        </p:nvSpPr>
        <p:spPr bwMode="auto">
          <a:xfrm>
            <a:off x="5790149" y="1877319"/>
            <a:ext cx="825500" cy="614363"/>
          </a:xfrm>
          <a:custGeom>
            <a:avLst/>
            <a:gdLst>
              <a:gd name="T0" fmla="*/ 192 w 520"/>
              <a:gd name="T1" fmla="*/ 0 h 392"/>
              <a:gd name="T2" fmla="*/ 336 w 520"/>
              <a:gd name="T3" fmla="*/ 48 h 392"/>
              <a:gd name="T4" fmla="*/ 480 w 520"/>
              <a:gd name="T5" fmla="*/ 96 h 392"/>
              <a:gd name="T6" fmla="*/ 480 w 520"/>
              <a:gd name="T7" fmla="*/ 336 h 392"/>
              <a:gd name="T8" fmla="*/ 240 w 520"/>
              <a:gd name="T9" fmla="*/ 384 h 392"/>
              <a:gd name="T10" fmla="*/ 96 w 520"/>
              <a:gd name="T11" fmla="*/ 288 h 392"/>
              <a:gd name="T12" fmla="*/ 0 w 520"/>
              <a:gd name="T13" fmla="*/ 9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B050"/>
          </a:solidFill>
          <a:ln w="3810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23" name="Freeform 11"/>
          <p:cNvSpPr/>
          <p:nvPr/>
        </p:nvSpPr>
        <p:spPr bwMode="auto">
          <a:xfrm>
            <a:off x="5779181" y="1882876"/>
            <a:ext cx="825500" cy="614363"/>
          </a:xfrm>
          <a:custGeom>
            <a:avLst/>
            <a:gdLst>
              <a:gd name="T0" fmla="*/ 192 w 520"/>
              <a:gd name="T1" fmla="*/ 0 h 392"/>
              <a:gd name="T2" fmla="*/ 336 w 520"/>
              <a:gd name="T3" fmla="*/ 48 h 392"/>
              <a:gd name="T4" fmla="*/ 480 w 520"/>
              <a:gd name="T5" fmla="*/ 96 h 392"/>
              <a:gd name="T6" fmla="*/ 480 w 520"/>
              <a:gd name="T7" fmla="*/ 336 h 392"/>
              <a:gd name="T8" fmla="*/ 240 w 520"/>
              <a:gd name="T9" fmla="*/ 384 h 392"/>
              <a:gd name="T10" fmla="*/ 96 w 520"/>
              <a:gd name="T11" fmla="*/ 288 h 392"/>
              <a:gd name="T12" fmla="*/ 0 w 520"/>
              <a:gd name="T13" fmla="*/ 9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chemeClr val="bg1"/>
          </a:solidFill>
          <a:ln w="3810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24" name="Freeform 12"/>
          <p:cNvSpPr/>
          <p:nvPr/>
        </p:nvSpPr>
        <p:spPr bwMode="auto">
          <a:xfrm>
            <a:off x="5779040" y="1863318"/>
            <a:ext cx="825500" cy="614363"/>
          </a:xfrm>
          <a:custGeom>
            <a:avLst/>
            <a:gdLst>
              <a:gd name="T0" fmla="*/ 192 w 520"/>
              <a:gd name="T1" fmla="*/ 0 h 392"/>
              <a:gd name="T2" fmla="*/ 336 w 520"/>
              <a:gd name="T3" fmla="*/ 48 h 392"/>
              <a:gd name="T4" fmla="*/ 480 w 520"/>
              <a:gd name="T5" fmla="*/ 96 h 392"/>
              <a:gd name="T6" fmla="*/ 480 w 520"/>
              <a:gd name="T7" fmla="*/ 336 h 392"/>
              <a:gd name="T8" fmla="*/ 240 w 520"/>
              <a:gd name="T9" fmla="*/ 384 h 392"/>
              <a:gd name="T10" fmla="*/ 96 w 520"/>
              <a:gd name="T11" fmla="*/ 288 h 392"/>
              <a:gd name="T12" fmla="*/ 0 w 520"/>
              <a:gd name="T13" fmla="*/ 9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00"/>
          </a:solidFill>
          <a:ln w="3810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25" name="Freeform 13"/>
          <p:cNvSpPr/>
          <p:nvPr/>
        </p:nvSpPr>
        <p:spPr bwMode="auto">
          <a:xfrm>
            <a:off x="6069549" y="1418532"/>
            <a:ext cx="723900" cy="539750"/>
          </a:xfrm>
          <a:custGeom>
            <a:avLst/>
            <a:gdLst>
              <a:gd name="T0" fmla="*/ 48 w 456"/>
              <a:gd name="T1" fmla="*/ 96 h 344"/>
              <a:gd name="T2" fmla="*/ 192 w 456"/>
              <a:gd name="T3" fmla="*/ 0 h 344"/>
              <a:gd name="T4" fmla="*/ 384 w 456"/>
              <a:gd name="T5" fmla="*/ 96 h 344"/>
              <a:gd name="T6" fmla="*/ 432 w 456"/>
              <a:gd name="T7" fmla="*/ 288 h 344"/>
              <a:gd name="T8" fmla="*/ 240 w 456"/>
              <a:gd name="T9" fmla="*/ 336 h 344"/>
              <a:gd name="T10" fmla="*/ 96 w 456"/>
              <a:gd name="T11" fmla="*/ 336 h 344"/>
              <a:gd name="T12" fmla="*/ 0 w 456"/>
              <a:gd name="T13" fmla="*/ 28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00"/>
          </a:solidFill>
          <a:ln w="3810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26" name="Freeform 14"/>
          <p:cNvSpPr/>
          <p:nvPr/>
        </p:nvSpPr>
        <p:spPr bwMode="auto">
          <a:xfrm>
            <a:off x="6067047" y="1409006"/>
            <a:ext cx="723900" cy="539750"/>
          </a:xfrm>
          <a:custGeom>
            <a:avLst/>
            <a:gdLst>
              <a:gd name="T0" fmla="*/ 48 w 456"/>
              <a:gd name="T1" fmla="*/ 96 h 344"/>
              <a:gd name="T2" fmla="*/ 192 w 456"/>
              <a:gd name="T3" fmla="*/ 0 h 344"/>
              <a:gd name="T4" fmla="*/ 384 w 456"/>
              <a:gd name="T5" fmla="*/ 96 h 344"/>
              <a:gd name="T6" fmla="*/ 432 w 456"/>
              <a:gd name="T7" fmla="*/ 288 h 344"/>
              <a:gd name="T8" fmla="*/ 240 w 456"/>
              <a:gd name="T9" fmla="*/ 336 h 344"/>
              <a:gd name="T10" fmla="*/ 96 w 456"/>
              <a:gd name="T11" fmla="*/ 336 h 344"/>
              <a:gd name="T12" fmla="*/ 0 w 456"/>
              <a:gd name="T13" fmla="*/ 28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0000"/>
          </a:solidFill>
          <a:ln w="3810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27" name="Freeform 15"/>
          <p:cNvSpPr/>
          <p:nvPr/>
        </p:nvSpPr>
        <p:spPr bwMode="auto">
          <a:xfrm>
            <a:off x="4856699" y="1348682"/>
            <a:ext cx="838200" cy="1079500"/>
          </a:xfrm>
          <a:custGeom>
            <a:avLst/>
            <a:gdLst>
              <a:gd name="T0" fmla="*/ 528 w 528"/>
              <a:gd name="T1" fmla="*/ 144 h 688"/>
              <a:gd name="T2" fmla="*/ 336 w 528"/>
              <a:gd name="T3" fmla="*/ 0 h 688"/>
              <a:gd name="T4" fmla="*/ 48 w 528"/>
              <a:gd name="T5" fmla="*/ 144 h 688"/>
              <a:gd name="T6" fmla="*/ 48 w 528"/>
              <a:gd name="T7" fmla="*/ 480 h 688"/>
              <a:gd name="T8" fmla="*/ 288 w 528"/>
              <a:gd name="T9" fmla="*/ 672 h 688"/>
              <a:gd name="T10" fmla="*/ 432 w 528"/>
              <a:gd name="T11" fmla="*/ 384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00"/>
          </a:solidFill>
          <a:ln w="3810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28" name="Freeform 16"/>
          <p:cNvSpPr/>
          <p:nvPr/>
        </p:nvSpPr>
        <p:spPr bwMode="auto">
          <a:xfrm>
            <a:off x="5459949" y="1570932"/>
            <a:ext cx="736600" cy="450850"/>
          </a:xfrm>
          <a:custGeom>
            <a:avLst/>
            <a:gdLst>
              <a:gd name="T0" fmla="*/ 112 w 464"/>
              <a:gd name="T1" fmla="*/ 48 h 288"/>
              <a:gd name="T2" fmla="*/ 16 w 464"/>
              <a:gd name="T3" fmla="*/ 192 h 288"/>
              <a:gd name="T4" fmla="*/ 208 w 464"/>
              <a:gd name="T5" fmla="*/ 288 h 288"/>
              <a:gd name="T6" fmla="*/ 400 w 464"/>
              <a:gd name="T7" fmla="*/ 192 h 288"/>
              <a:gd name="T8" fmla="*/ 448 w 464"/>
              <a:gd name="T9" fmla="*/ 48 h 288"/>
              <a:gd name="T10" fmla="*/ 304 w 464"/>
              <a:gd name="T11" fmla="*/ 0 h 288"/>
              <a:gd name="T12" fmla="*/ 112 w 464"/>
              <a:gd name="T13" fmla="*/ 4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99CC"/>
          </a:solidFill>
          <a:ln>
            <a:noFill/>
          </a:ln>
          <a:effectLst/>
        </p:spPr>
        <p:txBody>
          <a:bodyPr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grpSp>
        <p:nvGrpSpPr>
          <p:cNvPr id="29" name="Group 17"/>
          <p:cNvGrpSpPr/>
          <p:nvPr/>
        </p:nvGrpSpPr>
        <p:grpSpPr bwMode="auto">
          <a:xfrm>
            <a:off x="3612100" y="815282"/>
            <a:ext cx="3292476" cy="2370138"/>
            <a:chOff x="2880" y="96"/>
            <a:chExt cx="2074" cy="1493"/>
          </a:xfrm>
        </p:grpSpPr>
        <p:sp>
          <p:nvSpPr>
            <p:cNvPr id="30" name="Freeform 18"/>
            <p:cNvSpPr/>
            <p:nvPr/>
          </p:nvSpPr>
          <p:spPr bwMode="auto">
            <a:xfrm>
              <a:off x="4032" y="572"/>
              <a:ext cx="464" cy="284"/>
            </a:xfrm>
            <a:custGeom>
              <a:avLst/>
              <a:gdLst>
                <a:gd name="T0" fmla="*/ 112 w 464"/>
                <a:gd name="T1" fmla="*/ 48 h 288"/>
                <a:gd name="T2" fmla="*/ 16 w 464"/>
                <a:gd name="T3" fmla="*/ 192 h 288"/>
                <a:gd name="T4" fmla="*/ 208 w 464"/>
                <a:gd name="T5" fmla="*/ 288 h 288"/>
                <a:gd name="T6" fmla="*/ 400 w 464"/>
                <a:gd name="T7" fmla="*/ 192 h 288"/>
                <a:gd name="T8" fmla="*/ 448 w 464"/>
                <a:gd name="T9" fmla="*/ 48 h 288"/>
                <a:gd name="T10" fmla="*/ 304 w 464"/>
                <a:gd name="T11" fmla="*/ 0 h 288"/>
                <a:gd name="T12" fmla="*/ 112 w 464"/>
                <a:gd name="T13" fmla="*/ 4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1" name="Freeform 19"/>
            <p:cNvSpPr/>
            <p:nvPr/>
          </p:nvSpPr>
          <p:spPr bwMode="auto">
            <a:xfrm>
              <a:off x="4240" y="765"/>
              <a:ext cx="520" cy="387"/>
            </a:xfrm>
            <a:custGeom>
              <a:avLst/>
              <a:gdLst>
                <a:gd name="T0" fmla="*/ 192 w 520"/>
                <a:gd name="T1" fmla="*/ 0 h 392"/>
                <a:gd name="T2" fmla="*/ 336 w 520"/>
                <a:gd name="T3" fmla="*/ 48 h 392"/>
                <a:gd name="T4" fmla="*/ 480 w 520"/>
                <a:gd name="T5" fmla="*/ 96 h 392"/>
                <a:gd name="T6" fmla="*/ 480 w 520"/>
                <a:gd name="T7" fmla="*/ 336 h 392"/>
                <a:gd name="T8" fmla="*/ 240 w 520"/>
                <a:gd name="T9" fmla="*/ 384 h 392"/>
                <a:gd name="T10" fmla="*/ 96 w 520"/>
                <a:gd name="T11" fmla="*/ 288 h 392"/>
                <a:gd name="T12" fmla="*/ 0 w 520"/>
                <a:gd name="T13" fmla="*/ 9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2" name="Freeform 20"/>
            <p:cNvSpPr/>
            <p:nvPr/>
          </p:nvSpPr>
          <p:spPr bwMode="auto">
            <a:xfrm>
              <a:off x="3400" y="190"/>
              <a:ext cx="936" cy="1114"/>
            </a:xfrm>
            <a:custGeom>
              <a:avLst/>
              <a:gdLst>
                <a:gd name="T0" fmla="*/ 936 w 936"/>
                <a:gd name="T1" fmla="*/ 872 h 1128"/>
                <a:gd name="T2" fmla="*/ 840 w 936"/>
                <a:gd name="T3" fmla="*/ 920 h 1128"/>
                <a:gd name="T4" fmla="*/ 696 w 936"/>
                <a:gd name="T5" fmla="*/ 1016 h 1128"/>
                <a:gd name="T6" fmla="*/ 456 w 936"/>
                <a:gd name="T7" fmla="*/ 1112 h 1128"/>
                <a:gd name="T8" fmla="*/ 72 w 936"/>
                <a:gd name="T9" fmla="*/ 920 h 1128"/>
                <a:gd name="T10" fmla="*/ 24 w 936"/>
                <a:gd name="T11" fmla="*/ 488 h 1128"/>
                <a:gd name="T12" fmla="*/ 216 w 936"/>
                <a:gd name="T13" fmla="*/ 152 h 1128"/>
                <a:gd name="T14" fmla="*/ 648 w 936"/>
                <a:gd name="T15" fmla="*/ 8 h 1128"/>
                <a:gd name="T16" fmla="*/ 792 w 936"/>
                <a:gd name="T17" fmla="*/ 200 h 1128"/>
                <a:gd name="T18" fmla="*/ 888 w 936"/>
                <a:gd name="T19" fmla="*/ 392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6" h="1128">
                  <a:moveTo>
                    <a:pt x="936" y="872"/>
                  </a:moveTo>
                  <a:cubicBezTo>
                    <a:pt x="908" y="884"/>
                    <a:pt x="880" y="896"/>
                    <a:pt x="840" y="920"/>
                  </a:cubicBezTo>
                  <a:cubicBezTo>
                    <a:pt x="800" y="944"/>
                    <a:pt x="760" y="984"/>
                    <a:pt x="696" y="1016"/>
                  </a:cubicBezTo>
                  <a:cubicBezTo>
                    <a:pt x="632" y="1048"/>
                    <a:pt x="560" y="1128"/>
                    <a:pt x="456" y="1112"/>
                  </a:cubicBezTo>
                  <a:cubicBezTo>
                    <a:pt x="352" y="1096"/>
                    <a:pt x="144" y="1024"/>
                    <a:pt x="72" y="920"/>
                  </a:cubicBezTo>
                  <a:cubicBezTo>
                    <a:pt x="0" y="816"/>
                    <a:pt x="0" y="616"/>
                    <a:pt x="24" y="488"/>
                  </a:cubicBezTo>
                  <a:cubicBezTo>
                    <a:pt x="48" y="360"/>
                    <a:pt x="112" y="232"/>
                    <a:pt x="216" y="152"/>
                  </a:cubicBezTo>
                  <a:cubicBezTo>
                    <a:pt x="320" y="72"/>
                    <a:pt x="552" y="0"/>
                    <a:pt x="648" y="8"/>
                  </a:cubicBezTo>
                  <a:cubicBezTo>
                    <a:pt x="744" y="16"/>
                    <a:pt x="752" y="136"/>
                    <a:pt x="792" y="200"/>
                  </a:cubicBezTo>
                  <a:cubicBezTo>
                    <a:pt x="832" y="264"/>
                    <a:pt x="904" y="360"/>
                    <a:pt x="888" y="3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3" name="Freeform 21"/>
            <p:cNvSpPr/>
            <p:nvPr/>
          </p:nvSpPr>
          <p:spPr bwMode="auto">
            <a:xfrm>
              <a:off x="3664" y="432"/>
              <a:ext cx="528" cy="680"/>
            </a:xfrm>
            <a:custGeom>
              <a:avLst/>
              <a:gdLst>
                <a:gd name="T0" fmla="*/ 528 w 528"/>
                <a:gd name="T1" fmla="*/ 144 h 688"/>
                <a:gd name="T2" fmla="*/ 336 w 528"/>
                <a:gd name="T3" fmla="*/ 0 h 688"/>
                <a:gd name="T4" fmla="*/ 48 w 528"/>
                <a:gd name="T5" fmla="*/ 144 h 688"/>
                <a:gd name="T6" fmla="*/ 48 w 528"/>
                <a:gd name="T7" fmla="*/ 480 h 688"/>
                <a:gd name="T8" fmla="*/ 288 w 528"/>
                <a:gd name="T9" fmla="*/ 672 h 688"/>
                <a:gd name="T10" fmla="*/ 432 w 528"/>
                <a:gd name="T11" fmla="*/ 384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4" name="Freeform 22"/>
            <p:cNvSpPr/>
            <p:nvPr/>
          </p:nvSpPr>
          <p:spPr bwMode="auto">
            <a:xfrm>
              <a:off x="2880" y="96"/>
              <a:ext cx="576" cy="608"/>
            </a:xfrm>
            <a:custGeom>
              <a:avLst/>
              <a:gdLst>
                <a:gd name="T0" fmla="*/ 288 w 736"/>
                <a:gd name="T1" fmla="*/ 104 h 816"/>
                <a:gd name="T2" fmla="*/ 576 w 736"/>
                <a:gd name="T3" fmla="*/ 56 h 816"/>
                <a:gd name="T4" fmla="*/ 720 w 736"/>
                <a:gd name="T5" fmla="*/ 440 h 816"/>
                <a:gd name="T6" fmla="*/ 480 w 736"/>
                <a:gd name="T7" fmla="*/ 776 h 816"/>
                <a:gd name="T8" fmla="*/ 48 w 736"/>
                <a:gd name="T9" fmla="*/ 680 h 816"/>
                <a:gd name="T10" fmla="*/ 192 w 736"/>
                <a:gd name="T11" fmla="*/ 392 h 816"/>
                <a:gd name="T12" fmla="*/ 192 w 736"/>
                <a:gd name="T13" fmla="*/ 200 h 816"/>
                <a:gd name="T14" fmla="*/ 288 w 736"/>
                <a:gd name="T15" fmla="*/ 104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" name="Freeform 23"/>
            <p:cNvSpPr/>
            <p:nvPr/>
          </p:nvSpPr>
          <p:spPr bwMode="auto">
            <a:xfrm>
              <a:off x="4416" y="476"/>
              <a:ext cx="456" cy="340"/>
            </a:xfrm>
            <a:custGeom>
              <a:avLst/>
              <a:gdLst>
                <a:gd name="T0" fmla="*/ 48 w 456"/>
                <a:gd name="T1" fmla="*/ 96 h 344"/>
                <a:gd name="T2" fmla="*/ 192 w 456"/>
                <a:gd name="T3" fmla="*/ 0 h 344"/>
                <a:gd name="T4" fmla="*/ 384 w 456"/>
                <a:gd name="T5" fmla="*/ 96 h 344"/>
                <a:gd name="T6" fmla="*/ 432 w 456"/>
                <a:gd name="T7" fmla="*/ 288 h 344"/>
                <a:gd name="T8" fmla="*/ 240 w 456"/>
                <a:gd name="T9" fmla="*/ 336 h 344"/>
                <a:gd name="T10" fmla="*/ 96 w 456"/>
                <a:gd name="T11" fmla="*/ 336 h 344"/>
                <a:gd name="T12" fmla="*/ 0 w 456"/>
                <a:gd name="T13" fmla="*/ 2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505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grpSp>
          <p:nvGrpSpPr>
            <p:cNvPr id="36" name="Group 24"/>
            <p:cNvGrpSpPr/>
            <p:nvPr/>
          </p:nvGrpSpPr>
          <p:grpSpPr bwMode="auto">
            <a:xfrm>
              <a:off x="3045" y="287"/>
              <a:ext cx="1755" cy="1111"/>
              <a:chOff x="3045" y="287"/>
              <a:chExt cx="1755" cy="1111"/>
            </a:xfrm>
          </p:grpSpPr>
          <p:sp>
            <p:nvSpPr>
              <p:cNvPr id="38" name="Text Box 25"/>
              <p:cNvSpPr txBox="1">
                <a:spLocks noChangeArrowheads="1"/>
              </p:cNvSpPr>
              <p:nvPr/>
            </p:nvSpPr>
            <p:spPr bwMode="auto">
              <a:xfrm>
                <a:off x="4128" y="570"/>
                <a:ext cx="33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(1)</a:t>
                </a:r>
                <a:endPara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Text Box 26"/>
              <p:cNvSpPr txBox="1">
                <a:spLocks noChangeArrowheads="1"/>
              </p:cNvSpPr>
              <p:nvPr/>
            </p:nvSpPr>
            <p:spPr bwMode="auto">
              <a:xfrm>
                <a:off x="3712" y="570"/>
                <a:ext cx="33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(2)</a:t>
                </a:r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Text Box 27"/>
              <p:cNvSpPr txBox="1">
                <a:spLocks noChangeArrowheads="1"/>
              </p:cNvSpPr>
              <p:nvPr/>
            </p:nvSpPr>
            <p:spPr bwMode="auto">
              <a:xfrm>
                <a:off x="4384" y="810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(4)</a:t>
                </a:r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Text Box 28"/>
              <p:cNvSpPr txBox="1">
                <a:spLocks noChangeArrowheads="1"/>
              </p:cNvSpPr>
              <p:nvPr/>
            </p:nvSpPr>
            <p:spPr bwMode="auto">
              <a:xfrm>
                <a:off x="4432" y="1146"/>
                <a:ext cx="33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(5)</a:t>
                </a:r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Text Box 29"/>
              <p:cNvSpPr txBox="1">
                <a:spLocks noChangeArrowheads="1"/>
              </p:cNvSpPr>
              <p:nvPr/>
            </p:nvSpPr>
            <p:spPr bwMode="auto">
              <a:xfrm>
                <a:off x="3424" y="762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(6)</a:t>
                </a:r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Text Box 30"/>
              <p:cNvSpPr txBox="1">
                <a:spLocks noChangeArrowheads="1"/>
              </p:cNvSpPr>
              <p:nvPr/>
            </p:nvSpPr>
            <p:spPr bwMode="auto">
              <a:xfrm>
                <a:off x="3045" y="287"/>
                <a:ext cx="33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(7)</a:t>
                </a:r>
                <a:endPara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Text Box 31"/>
              <p:cNvSpPr txBox="1">
                <a:spLocks noChangeArrowheads="1"/>
              </p:cNvSpPr>
              <p:nvPr/>
            </p:nvSpPr>
            <p:spPr bwMode="auto">
              <a:xfrm>
                <a:off x="4464" y="522"/>
                <a:ext cx="33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(3)</a:t>
                </a:r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7" name="Freeform 32"/>
            <p:cNvSpPr/>
            <p:nvPr/>
          </p:nvSpPr>
          <p:spPr bwMode="auto">
            <a:xfrm>
              <a:off x="4138" y="309"/>
              <a:ext cx="816" cy="1280"/>
            </a:xfrm>
            <a:custGeom>
              <a:avLst/>
              <a:gdLst>
                <a:gd name="T0" fmla="*/ 288 w 816"/>
                <a:gd name="T1" fmla="*/ 304 h 1296"/>
                <a:gd name="T2" fmla="*/ 384 w 816"/>
                <a:gd name="T3" fmla="*/ 64 h 1296"/>
                <a:gd name="T4" fmla="*/ 624 w 816"/>
                <a:gd name="T5" fmla="*/ 16 h 1296"/>
                <a:gd name="T6" fmla="*/ 768 w 816"/>
                <a:gd name="T7" fmla="*/ 160 h 1296"/>
                <a:gd name="T8" fmla="*/ 816 w 816"/>
                <a:gd name="T9" fmla="*/ 496 h 1296"/>
                <a:gd name="T10" fmla="*/ 768 w 816"/>
                <a:gd name="T11" fmla="*/ 976 h 1296"/>
                <a:gd name="T12" fmla="*/ 672 w 816"/>
                <a:gd name="T13" fmla="*/ 1264 h 1296"/>
                <a:gd name="T14" fmla="*/ 288 w 816"/>
                <a:gd name="T15" fmla="*/ 1168 h 1296"/>
                <a:gd name="T16" fmla="*/ 96 w 816"/>
                <a:gd name="T17" fmla="*/ 1024 h 1296"/>
                <a:gd name="T18" fmla="*/ 0 w 816"/>
                <a:gd name="T19" fmla="*/ 928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6" h="1296">
                  <a:moveTo>
                    <a:pt x="288" y="304"/>
                  </a:moveTo>
                  <a:cubicBezTo>
                    <a:pt x="308" y="208"/>
                    <a:pt x="328" y="112"/>
                    <a:pt x="384" y="64"/>
                  </a:cubicBezTo>
                  <a:cubicBezTo>
                    <a:pt x="440" y="16"/>
                    <a:pt x="560" y="0"/>
                    <a:pt x="624" y="16"/>
                  </a:cubicBezTo>
                  <a:cubicBezTo>
                    <a:pt x="688" y="32"/>
                    <a:pt x="736" y="80"/>
                    <a:pt x="768" y="160"/>
                  </a:cubicBezTo>
                  <a:cubicBezTo>
                    <a:pt x="800" y="240"/>
                    <a:pt x="816" y="360"/>
                    <a:pt x="816" y="496"/>
                  </a:cubicBezTo>
                  <a:cubicBezTo>
                    <a:pt x="816" y="632"/>
                    <a:pt x="792" y="848"/>
                    <a:pt x="768" y="976"/>
                  </a:cubicBezTo>
                  <a:cubicBezTo>
                    <a:pt x="744" y="1104"/>
                    <a:pt x="752" y="1232"/>
                    <a:pt x="672" y="1264"/>
                  </a:cubicBezTo>
                  <a:cubicBezTo>
                    <a:pt x="592" y="1296"/>
                    <a:pt x="384" y="1208"/>
                    <a:pt x="288" y="1168"/>
                  </a:cubicBezTo>
                  <a:cubicBezTo>
                    <a:pt x="192" y="1128"/>
                    <a:pt x="144" y="1064"/>
                    <a:pt x="96" y="1024"/>
                  </a:cubicBezTo>
                  <a:cubicBezTo>
                    <a:pt x="48" y="984"/>
                    <a:pt x="24" y="956"/>
                    <a:pt x="0" y="92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69" name="Group 58"/>
          <p:cNvGrpSpPr/>
          <p:nvPr/>
        </p:nvGrpSpPr>
        <p:grpSpPr bwMode="auto">
          <a:xfrm>
            <a:off x="4455908" y="3240065"/>
            <a:ext cx="2609850" cy="628650"/>
            <a:chOff x="3552" y="1716"/>
            <a:chExt cx="1644" cy="396"/>
          </a:xfrm>
        </p:grpSpPr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3564" y="1716"/>
              <a:ext cx="16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</a:rPr>
                <a:t>1      2       3       4      5      6      7  </a:t>
              </a:r>
              <a:endParaRPr kumimoji="1" lang="en-US" altLang="zh-CN" sz="1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3552" y="1872"/>
              <a:ext cx="162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2" name="Line 61"/>
            <p:cNvSpPr>
              <a:spLocks noChangeShapeType="1"/>
            </p:cNvSpPr>
            <p:nvPr/>
          </p:nvSpPr>
          <p:spPr bwMode="auto">
            <a:xfrm>
              <a:off x="3780" y="188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3" name="Line 62"/>
            <p:cNvSpPr>
              <a:spLocks noChangeShapeType="1"/>
            </p:cNvSpPr>
            <p:nvPr/>
          </p:nvSpPr>
          <p:spPr bwMode="auto">
            <a:xfrm>
              <a:off x="4015" y="188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4" name="Line 63"/>
            <p:cNvSpPr>
              <a:spLocks noChangeShapeType="1"/>
            </p:cNvSpPr>
            <p:nvPr/>
          </p:nvSpPr>
          <p:spPr bwMode="auto">
            <a:xfrm>
              <a:off x="4250" y="188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5" name="Line 64"/>
            <p:cNvSpPr>
              <a:spLocks noChangeShapeType="1"/>
            </p:cNvSpPr>
            <p:nvPr/>
          </p:nvSpPr>
          <p:spPr bwMode="auto">
            <a:xfrm>
              <a:off x="4485" y="188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6" name="Line 65"/>
            <p:cNvSpPr>
              <a:spLocks noChangeShapeType="1"/>
            </p:cNvSpPr>
            <p:nvPr/>
          </p:nvSpPr>
          <p:spPr bwMode="auto">
            <a:xfrm>
              <a:off x="4720" y="188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7" name="Line 66"/>
            <p:cNvSpPr>
              <a:spLocks noChangeShapeType="1"/>
            </p:cNvSpPr>
            <p:nvPr/>
          </p:nvSpPr>
          <p:spPr bwMode="auto">
            <a:xfrm>
              <a:off x="4956" y="188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78" name="Text Box 67"/>
          <p:cNvSpPr txBox="1">
            <a:spLocks noChangeArrowheads="1"/>
          </p:cNvSpPr>
          <p:nvPr/>
        </p:nvSpPr>
        <p:spPr bwMode="auto">
          <a:xfrm>
            <a:off x="4471783" y="346072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000" b="1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79" name="Text Box 68"/>
          <p:cNvSpPr txBox="1">
            <a:spLocks noChangeArrowheads="1"/>
          </p:cNvSpPr>
          <p:nvPr/>
        </p:nvSpPr>
        <p:spPr bwMode="auto">
          <a:xfrm>
            <a:off x="4852783" y="346072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0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80" name="Text Box 69"/>
          <p:cNvSpPr txBox="1">
            <a:spLocks noChangeArrowheads="1"/>
          </p:cNvSpPr>
          <p:nvPr/>
        </p:nvSpPr>
        <p:spPr bwMode="auto">
          <a:xfrm>
            <a:off x="5252833" y="348454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000" b="1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81" name="Text Box 70"/>
          <p:cNvSpPr txBox="1">
            <a:spLocks noChangeArrowheads="1"/>
          </p:cNvSpPr>
          <p:nvPr/>
        </p:nvSpPr>
        <p:spPr bwMode="auto">
          <a:xfrm>
            <a:off x="5576683" y="348454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000" b="1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82" name="Text Box 71"/>
          <p:cNvSpPr txBox="1">
            <a:spLocks noChangeArrowheads="1"/>
          </p:cNvSpPr>
          <p:nvPr/>
        </p:nvSpPr>
        <p:spPr bwMode="auto">
          <a:xfrm>
            <a:off x="5976733" y="348454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sz="2000" b="1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83" name="Rectangle 72"/>
          <p:cNvSpPr>
            <a:spLocks noChangeArrowheads="1"/>
          </p:cNvSpPr>
          <p:nvPr/>
        </p:nvSpPr>
        <p:spPr bwMode="auto">
          <a:xfrm>
            <a:off x="5941808" y="3500415"/>
            <a:ext cx="36195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4" name="Rectangle 73"/>
          <p:cNvSpPr>
            <a:spLocks noChangeArrowheads="1"/>
          </p:cNvSpPr>
          <p:nvPr/>
        </p:nvSpPr>
        <p:spPr bwMode="auto">
          <a:xfrm>
            <a:off x="6665708" y="3475015"/>
            <a:ext cx="36195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000" b="1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85" name="Rectangle 74"/>
          <p:cNvSpPr>
            <a:spLocks noChangeArrowheads="1"/>
          </p:cNvSpPr>
          <p:nvPr/>
        </p:nvSpPr>
        <p:spPr bwMode="auto">
          <a:xfrm>
            <a:off x="5560808" y="3475015"/>
            <a:ext cx="36195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sz="2000" b="1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86" name="Text Box 75"/>
          <p:cNvSpPr txBox="1">
            <a:spLocks noChangeArrowheads="1"/>
          </p:cNvSpPr>
          <p:nvPr/>
        </p:nvSpPr>
        <p:spPr bwMode="auto">
          <a:xfrm>
            <a:off x="5976733" y="348454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000" b="1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87" name="Rectangle 76"/>
          <p:cNvSpPr>
            <a:spLocks noChangeArrowheads="1"/>
          </p:cNvSpPr>
          <p:nvPr/>
        </p:nvSpPr>
        <p:spPr bwMode="auto">
          <a:xfrm>
            <a:off x="5941808" y="3500415"/>
            <a:ext cx="36195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8" name="Rectangle 77"/>
          <p:cNvSpPr>
            <a:spLocks noChangeArrowheads="1"/>
          </p:cNvSpPr>
          <p:nvPr/>
        </p:nvSpPr>
        <p:spPr bwMode="auto">
          <a:xfrm>
            <a:off x="5598908" y="3500415"/>
            <a:ext cx="36195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9" name="Rectangle 78"/>
          <p:cNvSpPr>
            <a:spLocks noChangeArrowheads="1"/>
          </p:cNvSpPr>
          <p:nvPr/>
        </p:nvSpPr>
        <p:spPr bwMode="auto">
          <a:xfrm>
            <a:off x="5197271" y="3475015"/>
            <a:ext cx="379411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000" b="1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0" name="Rectangle 79"/>
          <p:cNvSpPr>
            <a:spLocks noChangeArrowheads="1"/>
          </p:cNvSpPr>
          <p:nvPr/>
        </p:nvSpPr>
        <p:spPr bwMode="auto">
          <a:xfrm>
            <a:off x="5941808" y="3475015"/>
            <a:ext cx="36195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sz="2000" b="1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1" name="Rectangle 80"/>
          <p:cNvSpPr>
            <a:spLocks noChangeArrowheads="1"/>
          </p:cNvSpPr>
          <p:nvPr/>
        </p:nvSpPr>
        <p:spPr bwMode="auto">
          <a:xfrm>
            <a:off x="5579858" y="3475015"/>
            <a:ext cx="36195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000" b="1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2" name="Rectangle 81"/>
          <p:cNvSpPr>
            <a:spLocks noChangeArrowheads="1"/>
          </p:cNvSpPr>
          <p:nvPr/>
        </p:nvSpPr>
        <p:spPr bwMode="auto">
          <a:xfrm>
            <a:off x="6303758" y="3475015"/>
            <a:ext cx="36195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000" b="1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3" name="Text Box 82"/>
          <p:cNvSpPr txBox="1">
            <a:spLocks noChangeArrowheads="1"/>
          </p:cNvSpPr>
          <p:nvPr/>
        </p:nvSpPr>
        <p:spPr bwMode="auto">
          <a:xfrm>
            <a:off x="353398" y="4429982"/>
            <a:ext cx="11485203" cy="141574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800000"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zh-CN" sz="2000" b="1" dirty="0">
                <a:ln>
                  <a:solidFill>
                    <a:srgbClr val="FF99CC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b="1" dirty="0">
                <a:ln>
                  <a:solidFill>
                    <a:srgbClr val="FF99CC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：粉色</a:t>
            </a:r>
            <a:r>
              <a:rPr kumimoji="1" lang="zh-CN" alt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b="1" dirty="0">
                <a:ln>
                  <a:solidFill>
                    <a:srgbClr val="FFFF00"/>
                  </a:solidFill>
                </a:ln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b="1" dirty="0">
                <a:ln>
                  <a:solidFill>
                    <a:srgbClr val="FFFF00"/>
                  </a:solidFill>
                </a:ln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：黄色</a:t>
            </a:r>
            <a:r>
              <a:rPr kumimoji="1" lang="zh-CN" altLang="en-US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：红色    </a:t>
            </a:r>
            <a:r>
              <a:rPr kumimoji="1" lang="en-US" altLang="zh-CN" sz="20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：绿色</a:t>
            </a:r>
            <a:r>
              <a:rPr kumimoji="1" lang="zh-CN" altLang="en-US" sz="2000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：不妨总是从</a:t>
            </a:r>
            <a:r>
              <a:rPr kumimoji="1" lang="en-US" altLang="zh-CN" sz="2000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号色开始试探</a:t>
            </a:r>
            <a:endParaRPr kumimoji="1" lang="en-US" altLang="zh-CN" sz="2000" b="1" dirty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000" b="1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k-1</a:t>
            </a:r>
            <a:r>
              <a:rPr kumimoji="1"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取某一城市号</a:t>
            </a:r>
            <a:r>
              <a:rPr kumimoji="1" lang="en-US" altLang="zh-CN" sz="2000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000" i="1" baseline="-250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i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(1&lt;=</a:t>
            </a:r>
            <a:r>
              <a:rPr kumimoji="1" lang="en-US" altLang="zh-CN" sz="20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&lt;=7)</a:t>
            </a:r>
            <a:endParaRPr kumimoji="1" lang="en-US" altLang="zh-CN" sz="2000" i="1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000" b="1" i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     </a:t>
            </a: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取某</a:t>
            </a: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一色号</a:t>
            </a:r>
            <a:r>
              <a:rPr kumimoji="1" lang="en-US" altLang="zh-CN" sz="2000" i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i="1" baseline="-250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kumimoji="1" lang="en-US" altLang="zh-CN" sz="20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(1&lt;=</a:t>
            </a:r>
            <a:r>
              <a:rPr kumimoji="1" lang="en-US" altLang="zh-CN" sz="2000" i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&lt;=4)</a:t>
            </a: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</a:t>
            </a:r>
            <a:r>
              <a:rPr kumimoji="1" lang="en-US" altLang="zh-CN" sz="2000" i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&lt;=4</a:t>
            </a: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，进入</a:t>
            </a:r>
            <a:r>
              <a:rPr kumimoji="1" lang="en-US" altLang="zh-CN" sz="2000" b="1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k+1; 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否则</a:t>
            </a:r>
            <a:r>
              <a:rPr kumimoji="1" lang="zh-CN" alt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退回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城市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r-</a:t>
            </a:r>
            <a:r>
              <a:rPr kumimoji="1"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重新染色</a:t>
            </a:r>
            <a:endParaRPr kumimoji="1" lang="en-US" altLang="zh-CN" sz="20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000" b="1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k+1:  </a:t>
            </a: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试探</a:t>
            </a:r>
            <a:r>
              <a:rPr kumimoji="1" lang="en-US" altLang="zh-CN" sz="2000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000" i="1" baseline="-250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的相邻</a:t>
            </a: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城市</a:t>
            </a: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中，是否有染过颜色</a:t>
            </a:r>
            <a:r>
              <a:rPr kumimoji="1" lang="en-US" altLang="zh-CN" sz="20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i="1" baseline="-25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如有则转</a:t>
            </a:r>
            <a:r>
              <a:rPr kumimoji="1" lang="en-US" altLang="zh-CN" sz="2000" b="1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0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0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否则，对</a:t>
            </a: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城市</a:t>
            </a:r>
            <a:r>
              <a:rPr kumimoji="1" lang="en-US" altLang="zh-CN" sz="2000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000" i="1" baseline="-250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涂颜色</a:t>
            </a:r>
            <a:r>
              <a:rPr kumimoji="1" lang="en-US" altLang="zh-CN" sz="20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i="1" baseline="-25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，转</a:t>
            </a:r>
            <a:r>
              <a:rPr kumimoji="1" lang="en-US" altLang="zh-CN" sz="20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k-1</a:t>
            </a:r>
            <a:endParaRPr kumimoji="1" lang="zh-CN" altLang="en-US" sz="200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3229408" y="3407050"/>
            <a:ext cx="1415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endParaRPr kumimoji="1"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343538" y="889155"/>
          <a:ext cx="2761040" cy="306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30"/>
                <a:gridCol w="345130"/>
                <a:gridCol w="345130"/>
                <a:gridCol w="345130"/>
                <a:gridCol w="345130"/>
                <a:gridCol w="345130"/>
                <a:gridCol w="345130"/>
                <a:gridCol w="345130"/>
              </a:tblGrid>
              <a:tr h="38309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30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30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30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30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30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30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30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7726156" y="885941"/>
            <a:ext cx="4215314" cy="216373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sq">
            <a:solidFill>
              <a:schemeClr val="bg1">
                <a:lumMod val="8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讨论一下</a:t>
            </a:r>
            <a:endParaRPr kumimoji="1" lang="en-US" altLang="zh-CN" sz="2400" b="1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还有哪些存储地图的策略？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这里的数组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是一种栈结构，这种说法对吗？为什么？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color </a:t>
            </a:r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用顺序存储或链式存储，问题的解法会有什么不同？</a:t>
            </a:r>
            <a:endParaRPr kumimoji="1" lang="zh-CN" altLang="en-US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78" grpId="0" autoUpdateAnimBg="0" build="p"/>
      <p:bldP spid="79" grpId="0" autoUpdateAnimBg="0" build="p"/>
      <p:bldP spid="80" grpId="0" autoUpdateAnimBg="0" build="p"/>
      <p:bldP spid="81" grpId="0" autoUpdateAnimBg="0" build="p"/>
      <p:bldP spid="82" grpId="0" autoUpdateAnimBg="0" build="p"/>
      <p:bldP spid="83" grpId="0" animBg="1"/>
      <p:bldP spid="84" grpId="0" animBg="1" autoUpdateAnimBg="0"/>
      <p:bldP spid="85" grpId="0" animBg="1" autoUpdateAnimBg="0"/>
      <p:bldP spid="86" grpId="0" autoUpdateAnimBg="0" build="p"/>
      <p:bldP spid="87" grpId="0" animBg="1"/>
      <p:bldP spid="88" grpId="0" animBg="1"/>
      <p:bldP spid="89" grpId="0" animBg="1" autoUpdateAnimBg="0"/>
      <p:bldP spid="90" grpId="0" animBg="1" autoUpdateAnimBg="0"/>
      <p:bldP spid="91" grpId="0" animBg="1" autoUpdateAnimBg="0"/>
      <p:bldP spid="92" grpId="0" animBg="1" autoUpdateAnimBg="0"/>
      <p:bldP spid="93" grpId="0" animBg="1" autoUpdateAnimBg="0"/>
      <p:bldP spid="94" grpId="0"/>
      <p:bldP spid="63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栈的应用：模块化程序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2756" y="855518"/>
            <a:ext cx="11331325" cy="109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</a:rPr>
              <a:t>模块化程序设计方法中，模块是功能相对独立的程序段</a:t>
            </a:r>
            <a:endParaRPr kumimoji="1" lang="en-US" altLang="zh-CN" sz="2000" b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</a:rPr>
              <a:t>在主函数中调用模块解决复杂的实际问题</a:t>
            </a:r>
            <a:endParaRPr kumimoji="1" lang="zh-CN" altLang="en-US" sz="2000" b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</a:rPr>
              <a:t>函数调用结束后，需返回调用点，</a:t>
            </a:r>
            <a:r>
              <a:rPr kumimoji="1" lang="zh-CN" altLang="en-US" sz="2000" dirty="0">
                <a:solidFill>
                  <a:srgbClr val="2679D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所以在调用时，需用栈记录断点地址及有关信息，以便返回 </a:t>
            </a:r>
            <a:endParaRPr kumimoji="1" lang="zh-CN" altLang="en-US" sz="2000" dirty="0">
              <a:solidFill>
                <a:srgbClr val="2679D9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Picture 4" descr="102959168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97" t="1491" r="74519"/>
          <a:stretch>
            <a:fillRect/>
          </a:stretch>
        </p:blipFill>
        <p:spPr bwMode="auto">
          <a:xfrm>
            <a:off x="4028516" y="1953538"/>
            <a:ext cx="1463508" cy="45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6483147" y="1953538"/>
            <a:ext cx="4708313" cy="4314740"/>
            <a:chOff x="6539948" y="2072664"/>
            <a:chExt cx="4181061" cy="3763544"/>
          </a:xfrm>
        </p:grpSpPr>
        <p:pic>
          <p:nvPicPr>
            <p:cNvPr id="14" name="Picture 4" descr="102959168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4" t="12906" r="8157" b="1877"/>
            <a:stretch>
              <a:fillRect/>
            </a:stretch>
          </p:blipFill>
          <p:spPr bwMode="auto">
            <a:xfrm>
              <a:off x="6539948" y="2072664"/>
              <a:ext cx="4068417" cy="3763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9421388" y="5145438"/>
              <a:ext cx="1299621" cy="690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18" y="2023504"/>
            <a:ext cx="3075267" cy="42948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zh-CN" sz="2800" b="1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Brief Introduction</a:t>
            </a:r>
            <a:endParaRPr lang="zh-CN" altLang="zh-CN" sz="2800" b="1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75" y="329780"/>
            <a:ext cx="1403072" cy="287566"/>
          </a:xfrm>
          <a:prstGeom prst="rect">
            <a:avLst/>
          </a:prstGeom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88835" y="1106646"/>
            <a:ext cx="6807425" cy="2357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lnSpc>
                <a:spcPct val="11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</a:rPr>
              <a:t>本章教学时长约</a:t>
            </a:r>
            <a:r>
              <a:rPr lang="en-US" altLang="zh-CN" sz="1800" dirty="0">
                <a:latin typeface="Times New Roman" panose="02020603050405020304" pitchFamily="18" charset="0"/>
              </a:rPr>
              <a:t>6H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</a:rPr>
              <a:t>绿色标题：本课程课内实验、课堂演示的内容，要求学生必须熟练掌握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</a:rPr>
              <a:t>橙色标题：学生课外自主学习、复习，查阅相关资料，不在课堂讲授，但需根据情况进行课外答疑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</a:rPr>
              <a:t>本章教学中穿插课堂小测试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1143" y="3531551"/>
            <a:ext cx="4995545" cy="3249930"/>
            <a:chOff x="471147" y="3808342"/>
            <a:chExt cx="6121242" cy="2782816"/>
          </a:xfrm>
        </p:grpSpPr>
        <p:sp>
          <p:nvSpPr>
            <p:cNvPr id="7" name="矩形 6"/>
            <p:cNvSpPr/>
            <p:nvPr/>
          </p:nvSpPr>
          <p:spPr>
            <a:xfrm>
              <a:off x="471147" y="3808342"/>
              <a:ext cx="6121242" cy="278281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endPara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endParaRPr lang="en-US" altLang="zh-CN" sz="1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solidFill>
                    <a:srgbClr val="2679D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掌握</a:t>
              </a:r>
              <a:r>
                <a:rPr lang="zh-CN" altLang="en-US" sz="2000" dirty="0">
                  <a:solidFill>
                    <a:schemeClr val="tx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栈、队列相关的基本概念</a:t>
              </a:r>
              <a:endParaRPr lang="en-US" altLang="zh-CN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solidFill>
                    <a:srgbClr val="2679D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熟练掌握</a:t>
              </a:r>
              <a:r>
                <a:rPr lang="zh-CN" altLang="en-US" sz="2000" dirty="0">
                  <a:solidFill>
                    <a:schemeClr val="tx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栈、队列的物理结构，</a:t>
              </a:r>
              <a:r>
                <a:rPr lang="zh-CN" altLang="en-US" sz="2000" b="1" dirty="0">
                  <a:solidFill>
                    <a:srgbClr val="2679D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熟练掌握</a:t>
              </a:r>
              <a:r>
                <a:rPr lang="zh-CN" altLang="en-US" sz="2000" dirty="0">
                  <a:solidFill>
                    <a:schemeClr val="tx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其基本操作方法，</a:t>
              </a:r>
              <a:r>
                <a:rPr lang="zh-CN" altLang="en-US" sz="2000" b="1" dirty="0">
                  <a:solidFill>
                    <a:srgbClr val="2679D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理解</a:t>
              </a:r>
              <a:r>
                <a:rPr lang="zh-CN" altLang="en-US" sz="2000" dirty="0">
                  <a:solidFill>
                    <a:schemeClr val="tx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栈、队列的操作特点</a:t>
              </a:r>
              <a:endParaRPr lang="en-US" altLang="zh-CN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能够根据栈、队列的操作特点，在具体问题中进行选用</a:t>
              </a:r>
              <a:endParaRPr lang="zh-CN" altLang="en-US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培养</a:t>
              </a:r>
              <a:r>
                <a:rPr lang="en-US" altLang="zh-CN" sz="20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家国情怀</a:t>
              </a:r>
              <a:r>
                <a:rPr lang="zh-CN" altLang="en-US" sz="20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科学精神</a:t>
              </a:r>
              <a:r>
                <a:rPr lang="zh-CN" altLang="en-US" sz="20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、职业道德</a:t>
              </a:r>
              <a:r>
                <a:rPr lang="zh-CN" altLang="en-US" sz="20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（课程思政）</a:t>
              </a:r>
              <a:endPara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71147" y="3900636"/>
              <a:ext cx="6121037" cy="383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tx2">
                      <a:lumMod val="50000"/>
                    </a:schemeClr>
                  </a:solidFill>
                  <a:ea typeface="+mj-ea"/>
                  <a:cs typeface="+mj-cs"/>
                </a:rPr>
                <a:t>教学目标</a:t>
              </a:r>
              <a:endParaRPr lang="en-US" altLang="zh-CN" sz="24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544639" y="3639269"/>
            <a:ext cx="6284808" cy="447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重点和难点？</a:t>
            </a:r>
            <a:endParaRPr lang="en-US" altLang="zh-CN" sz="2400" b="1" dirty="0">
              <a:solidFill>
                <a:schemeClr val="tx2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88834" y="1107049"/>
            <a:ext cx="2338227" cy="447631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学习建议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71143" y="1106646"/>
            <a:ext cx="4266510" cy="2351669"/>
            <a:chOff x="471147" y="3900233"/>
            <a:chExt cx="6121039" cy="2351669"/>
          </a:xfrm>
        </p:grpSpPr>
        <p:sp>
          <p:nvSpPr>
            <p:cNvPr id="15" name="矩形 14"/>
            <p:cNvSpPr/>
            <p:nvPr/>
          </p:nvSpPr>
          <p:spPr>
            <a:xfrm>
              <a:off x="471148" y="3900233"/>
              <a:ext cx="6121038" cy="235166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endPara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endParaRPr lang="en-US" altLang="zh-CN" sz="1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栈 </a:t>
              </a:r>
              <a:endPara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栈的存储结构及应用 </a:t>
              </a:r>
              <a:endPara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队列</a:t>
              </a:r>
              <a:endPara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队列的存储结构及应用</a:t>
              </a:r>
              <a:endPara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1147" y="3900636"/>
              <a:ext cx="6121037" cy="4476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tx2">
                      <a:lumMod val="50000"/>
                    </a:schemeClr>
                  </a:solidFill>
                  <a:ea typeface="+mj-ea"/>
                  <a:cs typeface="+mj-cs"/>
                </a:rPr>
                <a:t>教学内容</a:t>
              </a:r>
              <a:endParaRPr lang="en-US" altLang="zh-CN" sz="24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637" y="4149321"/>
            <a:ext cx="6176219" cy="127073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637" y="5429288"/>
            <a:ext cx="6176219" cy="1066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栈的应用：模块化程序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graphicFrame>
        <p:nvGraphicFramePr>
          <p:cNvPr id="8" name="Object 65"/>
          <p:cNvGraphicFramePr>
            <a:graphicFrameLocks noChangeAspect="1"/>
          </p:cNvGraphicFramePr>
          <p:nvPr/>
        </p:nvGraphicFramePr>
        <p:xfrm>
          <a:off x="5390359" y="2157277"/>
          <a:ext cx="6304165" cy="4370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Visio" r:id="rId2" imgW="8198485" imgH="5692140" progId="Visio.Drawing.11">
                  <p:embed/>
                </p:oleObj>
              </mc:Choice>
              <mc:Fallback>
                <p:oleObj name="Visio" r:id="rId2" imgW="8198485" imgH="5692140" progId="Visio.Drawing.11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0359" y="2157277"/>
                        <a:ext cx="6304165" cy="4370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58328" y="805633"/>
            <a:ext cx="104620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栈是存储器的一个区域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一般用栈实现函数调用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函数占用的区域被称作函数的栈帧 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函数调用时，为被调用的函数分配栈帧，存放函数创建的局部（临时）变量等信息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en-US" sz="2000" b="1" dirty="0"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嵌套调用时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，堆栈中会同时存在多个函数的栈帧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5" descr="st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6"/>
          <a:stretch>
            <a:fillRect/>
          </a:stretch>
        </p:blipFill>
        <p:spPr bwMode="auto">
          <a:xfrm>
            <a:off x="497476" y="2799042"/>
            <a:ext cx="4591359" cy="3605567"/>
          </a:xfrm>
          <a:prstGeom prst="rect">
            <a:avLst/>
          </a:prstGeom>
          <a:noFill/>
          <a:ln w="12700">
            <a:solidFill>
              <a:srgbClr val="3366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栈的应用：递归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45616" y="1024546"/>
            <a:ext cx="7996019" cy="1606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kumimoji="1" lang="zh-CN" altLang="en-US" sz="18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递归算法</a:t>
            </a:r>
            <a:endParaRPr kumimoji="1" lang="zh-CN" altLang="en-US" sz="1800" dirty="0">
              <a:ln>
                <a:solidFill>
                  <a:srgbClr val="2679D9"/>
                </a:solidFill>
              </a:ln>
              <a:solidFill>
                <a:srgbClr val="2679D9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若一个过程直接地或间接地调用自己，称其</a:t>
            </a:r>
            <a:r>
              <a:rPr kumimoji="1" lang="zh-CN" altLang="en-US" sz="18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是递归的</a:t>
            </a:r>
            <a:endParaRPr kumimoji="1" lang="en-US" altLang="zh-CN" sz="1800" dirty="0">
              <a:ln>
                <a:solidFill>
                  <a:srgbClr val="2679D9"/>
                </a:solidFill>
              </a:ln>
              <a:solidFill>
                <a:srgbClr val="2679D9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解决问题时，可把一个问题转化为一个新的问题</a:t>
            </a:r>
            <a:endParaRPr lang="en-US" altLang="zh-CN" sz="18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这个新问题的解法与原问题的解法相同，只是所处理的对象不同</a:t>
            </a:r>
            <a:endParaRPr kumimoji="1" lang="zh-CN" altLang="en-US" sz="1800" dirty="0">
              <a:ln>
                <a:solidFill>
                  <a:srgbClr val="2679D9"/>
                </a:solidFill>
              </a:ln>
              <a:solidFill>
                <a:srgbClr val="2679D9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必须有结束递归的条件，否则递归将无休止地进行，导致耗尽系统资源 </a:t>
            </a:r>
            <a:endParaRPr lang="zh-CN" altLang="en-US" sz="18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8493624" y="1106808"/>
            <a:ext cx="3232268" cy="646331"/>
          </a:xfrm>
          <a:prstGeom prst="rect">
            <a:avLst/>
          </a:prstGeom>
          <a:solidFill>
            <a:schemeClr val="bg1"/>
          </a:solidFill>
          <a:ln w="9525">
            <a:solidFill>
              <a:srgbClr val="8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000" b="1" dirty="0">
                <a:solidFill>
                  <a:srgbClr val="2679D9"/>
                </a:solidFill>
                <a:latin typeface="Bahnschrift SemiBold SemiConden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直接递归：</a:t>
            </a:r>
            <a:r>
              <a:rPr lang="en-US" altLang="zh-CN" sz="2000" b="1" dirty="0">
                <a:solidFill>
                  <a:srgbClr val="2679D9"/>
                </a:solidFill>
                <a:latin typeface="Bahnschrift SemiBold SemiConden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a()</a:t>
            </a:r>
            <a:r>
              <a:rPr lang="en-US" altLang="zh-CN" sz="2000" b="1" dirty="0">
                <a:solidFill>
                  <a:srgbClr val="2679D9"/>
                </a:solidFill>
                <a:latin typeface="Bahnschrift SemiBold SemiConden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  <a:sym typeface="Wingdings 3" panose="05040102010807070707" pitchFamily="18" charset="2"/>
              </a:rPr>
              <a:t></a:t>
            </a:r>
            <a:r>
              <a:rPr lang="en-US" altLang="zh-CN" sz="2000" b="1" dirty="0">
                <a:solidFill>
                  <a:srgbClr val="2679D9"/>
                </a:solidFill>
                <a:latin typeface="Bahnschrift SemiBold SemiConden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a()</a:t>
            </a:r>
            <a:endParaRPr lang="zh-CN" altLang="en-US" sz="2000" b="1" dirty="0">
              <a:solidFill>
                <a:srgbClr val="2679D9"/>
              </a:solidFill>
              <a:latin typeface="Bahnschrift SemiBold SemiConden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2679D9"/>
                </a:solidFill>
                <a:latin typeface="Bahnschrift SemiBold SemiConden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间接递归：</a:t>
            </a:r>
            <a:r>
              <a:rPr lang="en-US" altLang="zh-CN" sz="2000" b="1" dirty="0">
                <a:solidFill>
                  <a:srgbClr val="2679D9"/>
                </a:solidFill>
                <a:latin typeface="Bahnschrift SemiBold SemiConden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a()</a:t>
            </a:r>
            <a:r>
              <a:rPr lang="en-US" altLang="zh-CN" sz="2000" b="1" dirty="0">
                <a:solidFill>
                  <a:srgbClr val="2679D9"/>
                </a:solidFill>
                <a:latin typeface="Bahnschrift SemiBold SemiConden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  <a:sym typeface="Wingdings 3" panose="05040102010807070707" pitchFamily="18" charset="2"/>
              </a:rPr>
              <a:t></a:t>
            </a:r>
            <a:r>
              <a:rPr lang="en-US" altLang="zh-CN" sz="2000" b="1" dirty="0">
                <a:solidFill>
                  <a:srgbClr val="2679D9"/>
                </a:solidFill>
                <a:latin typeface="Bahnschrift SemiBold SemiConden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b()</a:t>
            </a:r>
            <a:r>
              <a:rPr lang="en-US" altLang="zh-CN" sz="2000" b="1" dirty="0">
                <a:solidFill>
                  <a:srgbClr val="2679D9"/>
                </a:solidFill>
                <a:latin typeface="Bahnschrift SemiBold SemiConden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  <a:sym typeface="Wingdings 3" panose="05040102010807070707" pitchFamily="18" charset="2"/>
              </a:rPr>
              <a:t> </a:t>
            </a:r>
            <a:r>
              <a:rPr lang="en-US" altLang="zh-CN" sz="2000" b="1" dirty="0">
                <a:solidFill>
                  <a:srgbClr val="2679D9"/>
                </a:solidFill>
                <a:latin typeface="Bahnschrift SemiBold SemiConden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a()</a:t>
            </a:r>
            <a:endParaRPr lang="zh-CN" altLang="en-US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5617" y="2636738"/>
            <a:ext cx="8164984" cy="3277820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bg1">
                <a:lumMod val="85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几种适用递归的情景：</a:t>
            </a:r>
            <a:endParaRPr kumimoji="1" lang="en-US" altLang="zh-CN" dirty="0">
              <a:solidFill>
                <a:schemeClr val="tx1">
                  <a:lumMod val="50000"/>
                </a:schemeClr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问题的定义是递归的</a:t>
            </a:r>
            <a:endParaRPr kumimoji="1" lang="en-US" altLang="zh-CN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斐波那契数列，</a:t>
            </a:r>
            <a:r>
              <a:rPr kumimoji="1" lang="en-US" altLang="zh-CN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n!</a:t>
            </a: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endParaRPr kumimoji="1" lang="en-US" altLang="zh-CN" dirty="0">
              <a:solidFill>
                <a:schemeClr val="tx1">
                  <a:lumMod val="50000"/>
                </a:schemeClr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数据结构是递归的</a:t>
            </a:r>
            <a:endParaRPr kumimoji="1" lang="en-US" altLang="zh-CN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二叉树是结点的有限集，这个集合或为空，或由一个根结点或两棵互不相交的、称为左子树的和右子树的二叉树组成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单链存储结构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一个结点，它的指针域为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，是一个单链表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一个结点，它的指针域指向一个单链表，仍是一个单链表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问题的解法是递归的</a:t>
            </a:r>
            <a:endParaRPr kumimoji="1" lang="en-US" altLang="zh-CN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地图四染色问题，走迷宫问题，汉诺塔问题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8774489" y="1909892"/>
          <a:ext cx="2579311" cy="708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2" imgW="2349500" imgH="647700" progId="Equation.3">
                  <p:embed/>
                </p:oleObj>
              </mc:Choice>
              <mc:Fallback>
                <p:oleObj name="公式" r:id="rId2" imgW="2349500" imgH="647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4489" y="1909892"/>
                        <a:ext cx="2579311" cy="708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604691" y="6061561"/>
            <a:ext cx="8724426" cy="519579"/>
            <a:chOff x="1852583" y="5779045"/>
            <a:chExt cx="8724426" cy="519579"/>
          </a:xfrm>
        </p:grpSpPr>
        <p:grpSp>
          <p:nvGrpSpPr>
            <p:cNvPr id="13" name="组合 12"/>
            <p:cNvGrpSpPr/>
            <p:nvPr/>
          </p:nvGrpSpPr>
          <p:grpSpPr>
            <a:xfrm>
              <a:off x="1852583" y="5818868"/>
              <a:ext cx="2058372" cy="479756"/>
              <a:chOff x="4037628" y="3800342"/>
              <a:chExt cx="2058372" cy="479756"/>
            </a:xfrm>
          </p:grpSpPr>
          <p:sp>
            <p:nvSpPr>
              <p:cNvPr id="29" name="Rectangle 18" descr="羊皮纸"/>
              <p:cNvSpPr>
                <a:spLocks noChangeArrowheads="1"/>
              </p:cNvSpPr>
              <p:nvPr/>
            </p:nvSpPr>
            <p:spPr bwMode="auto">
              <a:xfrm>
                <a:off x="5246688" y="3800342"/>
                <a:ext cx="849312" cy="479756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accent2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Line 19"/>
              <p:cNvSpPr>
                <a:spLocks noChangeShapeType="1"/>
              </p:cNvSpPr>
              <p:nvPr/>
            </p:nvSpPr>
            <p:spPr bwMode="auto">
              <a:xfrm>
                <a:off x="5780089" y="3800342"/>
                <a:ext cx="1474" cy="47975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Line 20"/>
              <p:cNvSpPr>
                <a:spLocks noChangeShapeType="1"/>
              </p:cNvSpPr>
              <p:nvPr/>
            </p:nvSpPr>
            <p:spPr bwMode="auto">
              <a:xfrm>
                <a:off x="4789488" y="4051658"/>
                <a:ext cx="424656" cy="1427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1"/>
              <p:cNvSpPr txBox="1">
                <a:spLocks noChangeArrowheads="1"/>
              </p:cNvSpPr>
              <p:nvPr/>
            </p:nvSpPr>
            <p:spPr bwMode="auto">
              <a:xfrm>
                <a:off x="4037628" y="3800342"/>
                <a:ext cx="69762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head</a:t>
                </a:r>
                <a:endPara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2"/>
              <p:cNvSpPr txBox="1">
                <a:spLocks noChangeArrowheads="1"/>
              </p:cNvSpPr>
              <p:nvPr/>
            </p:nvSpPr>
            <p:spPr bwMode="auto">
              <a:xfrm>
                <a:off x="5760972" y="3804772"/>
                <a:ext cx="31445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endPara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76174" y="5779045"/>
              <a:ext cx="6200835" cy="479756"/>
              <a:chOff x="4009965" y="4638542"/>
              <a:chExt cx="6200835" cy="479756"/>
            </a:xfrm>
          </p:grpSpPr>
          <p:sp>
            <p:nvSpPr>
              <p:cNvPr id="15" name="Rectangle 4" descr="羊皮纸"/>
              <p:cNvSpPr>
                <a:spLocks noChangeArrowheads="1"/>
              </p:cNvSpPr>
              <p:nvPr/>
            </p:nvSpPr>
            <p:spPr bwMode="auto">
              <a:xfrm>
                <a:off x="5246688" y="4638542"/>
                <a:ext cx="849312" cy="479756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accent2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5"/>
              <p:cNvSpPr>
                <a:spLocks noChangeShapeType="1"/>
              </p:cNvSpPr>
              <p:nvPr/>
            </p:nvSpPr>
            <p:spPr bwMode="auto">
              <a:xfrm>
                <a:off x="5780089" y="4638542"/>
                <a:ext cx="1474" cy="47975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6"/>
              <p:cNvSpPr>
                <a:spLocks noChangeShapeType="1"/>
              </p:cNvSpPr>
              <p:nvPr/>
            </p:nvSpPr>
            <p:spPr bwMode="auto">
              <a:xfrm>
                <a:off x="4789488" y="4889858"/>
                <a:ext cx="424656" cy="1427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7" descr="羊皮纸"/>
              <p:cNvSpPr>
                <a:spLocks noChangeArrowheads="1"/>
              </p:cNvSpPr>
              <p:nvPr/>
            </p:nvSpPr>
            <p:spPr bwMode="auto">
              <a:xfrm>
                <a:off x="6618288" y="4638542"/>
                <a:ext cx="849312" cy="479756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accent2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Line 8"/>
              <p:cNvSpPr>
                <a:spLocks noChangeShapeType="1"/>
              </p:cNvSpPr>
              <p:nvPr/>
            </p:nvSpPr>
            <p:spPr bwMode="auto">
              <a:xfrm>
                <a:off x="7151689" y="4638542"/>
                <a:ext cx="1474" cy="47975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Line 9"/>
              <p:cNvSpPr>
                <a:spLocks noChangeShapeType="1"/>
              </p:cNvSpPr>
              <p:nvPr/>
            </p:nvSpPr>
            <p:spPr bwMode="auto">
              <a:xfrm>
                <a:off x="6008688" y="4889858"/>
                <a:ext cx="566208" cy="1427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10" descr="羊皮纸"/>
              <p:cNvSpPr>
                <a:spLocks noChangeArrowheads="1"/>
              </p:cNvSpPr>
              <p:nvPr/>
            </p:nvSpPr>
            <p:spPr bwMode="auto">
              <a:xfrm>
                <a:off x="7989888" y="4638542"/>
                <a:ext cx="849312" cy="479756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accent2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8523289" y="4638542"/>
                <a:ext cx="1474" cy="47975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>
                <a:off x="7380288" y="4889858"/>
                <a:ext cx="566208" cy="1427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13" descr="羊皮纸"/>
              <p:cNvSpPr>
                <a:spLocks noChangeArrowheads="1"/>
              </p:cNvSpPr>
              <p:nvPr/>
            </p:nvSpPr>
            <p:spPr bwMode="auto">
              <a:xfrm>
                <a:off x="9361488" y="4638542"/>
                <a:ext cx="849312" cy="479756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accent2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>
                <a:off x="9894889" y="4638542"/>
                <a:ext cx="1474" cy="47975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8751888" y="4889858"/>
                <a:ext cx="566208" cy="1427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17"/>
              <p:cNvSpPr txBox="1">
                <a:spLocks noChangeArrowheads="1"/>
              </p:cNvSpPr>
              <p:nvPr/>
            </p:nvSpPr>
            <p:spPr bwMode="auto">
              <a:xfrm>
                <a:off x="9875951" y="4659533"/>
                <a:ext cx="31445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endPara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4009965" y="4643553"/>
                <a:ext cx="69762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head</a:t>
                </a:r>
                <a:endPara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8876803" y="4604617"/>
            <a:ext cx="23746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typedef </a:t>
            </a:r>
            <a:r>
              <a:rPr kumimoji="1" lang="en-US" altLang="zh-CN" b="1" dirty="0">
                <a:solidFill>
                  <a:srgbClr val="2679D9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struct node</a:t>
            </a:r>
            <a:endParaRPr kumimoji="1" lang="en-US" altLang="zh-CN" b="1" dirty="0">
              <a:solidFill>
                <a:srgbClr val="2679D9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{   elemtype data</a:t>
            </a: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；</a:t>
            </a:r>
            <a:endParaRPr kumimoji="1" lang="zh-CN" altLang="en-US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   </a:t>
            </a:r>
            <a:r>
              <a:rPr kumimoji="1" lang="en-US" altLang="zh-CN" b="1" dirty="0">
                <a:solidFill>
                  <a:srgbClr val="2679D9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struct node  </a:t>
            </a:r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*next</a:t>
            </a: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；</a:t>
            </a:r>
            <a:endParaRPr kumimoji="1" lang="zh-CN" altLang="en-US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} NODE;</a:t>
            </a:r>
            <a:endParaRPr kumimoji="1" lang="en-US" altLang="zh-CN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解法是递归的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491028" y="1034971"/>
            <a:ext cx="10155766" cy="2593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effectLst/>
              </a:rPr>
              <a:t>递归是把一个不能或不好直接求解的“大问题”转化为一个或几个“小问题”</a:t>
            </a:r>
            <a:endParaRPr lang="zh-CN" altLang="en-US" sz="2000" b="0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effectLst/>
              </a:rPr>
              <a:t>再把这些“小问题”进一步分解成更小的“小问题”</a:t>
            </a:r>
            <a:endParaRPr lang="zh-CN" altLang="en-US" sz="2000" b="0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effectLst/>
              </a:rPr>
              <a:t>直到递归出口为止</a:t>
            </a:r>
            <a:endParaRPr lang="zh-CN" altLang="en-US" sz="2000" b="0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effectLst/>
              </a:rPr>
              <a:t>递归模型反映一个递归问题的递归结构</a:t>
            </a:r>
            <a:endParaRPr lang="zh-CN" altLang="en-US" sz="2000" b="0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effectLst/>
              </a:rPr>
              <a:t>递归模型由</a:t>
            </a:r>
            <a:r>
              <a:rPr lang="zh-CN" altLang="en-US" sz="2000" dirty="0">
                <a:solidFill>
                  <a:srgbClr val="0070C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递归出口</a:t>
            </a:r>
            <a:r>
              <a:rPr lang="zh-CN" altLang="en-US" sz="2000" b="0" dirty="0">
                <a:solidFill>
                  <a:srgbClr val="000000"/>
                </a:solidFill>
                <a:effectLst/>
              </a:rPr>
              <a:t>和</a:t>
            </a:r>
            <a:r>
              <a:rPr lang="zh-CN" altLang="en-US" sz="2000" dirty="0">
                <a:solidFill>
                  <a:srgbClr val="0070C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递归体</a:t>
            </a:r>
            <a:r>
              <a:rPr lang="zh-CN" altLang="en-US" sz="2000" b="0" dirty="0">
                <a:solidFill>
                  <a:srgbClr val="000000"/>
                </a:solidFill>
                <a:effectLst/>
              </a:rPr>
              <a:t>两部分组成</a:t>
            </a:r>
            <a:endParaRPr lang="zh-CN" altLang="en-US" sz="2000" b="0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effectLst/>
              </a:rPr>
              <a:t>前者确定递归到何时为止</a:t>
            </a:r>
            <a:endParaRPr lang="zh-CN" altLang="en-US" sz="2000" b="0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effectLst/>
              </a:rPr>
              <a:t>后者确定递归的方式 </a:t>
            </a:r>
            <a:endParaRPr lang="zh-CN" altLang="en-US" sz="2000" b="0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b="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108" name="Object 4"/>
          <p:cNvGraphicFramePr>
            <a:graphicFrameLocks noChangeAspect="1"/>
          </p:cNvGraphicFramePr>
          <p:nvPr/>
        </p:nvGraphicFramePr>
        <p:xfrm>
          <a:off x="6096000" y="2913138"/>
          <a:ext cx="4550794" cy="120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2" imgW="2349500" imgH="647700" progId="Equation.3">
                  <p:embed/>
                </p:oleObj>
              </mc:Choice>
              <mc:Fallback>
                <p:oleObj name="公式" r:id="rId2" imgW="2349500" imgH="647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913138"/>
                        <a:ext cx="4550794" cy="120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AutoShape 5"/>
          <p:cNvSpPr>
            <a:spLocks noChangeArrowheads="1"/>
          </p:cNvSpPr>
          <p:nvPr/>
        </p:nvSpPr>
        <p:spPr bwMode="auto">
          <a:xfrm>
            <a:off x="8371397" y="1946027"/>
            <a:ext cx="1727200" cy="490429"/>
          </a:xfrm>
          <a:prstGeom prst="wedgeRoundRectCallout">
            <a:avLst>
              <a:gd name="adj1" fmla="val 32925"/>
              <a:gd name="adj2" fmla="val 147905"/>
              <a:gd name="adj3" fmla="val 16667"/>
            </a:avLst>
          </a:prstGeom>
          <a:solidFill>
            <a:schemeClr val="bg1"/>
          </a:solidFill>
          <a:ln w="3175" cap="sq">
            <a:solidFill>
              <a:schemeClr val="tx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递归出口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" name="AutoShape 6"/>
          <p:cNvSpPr>
            <a:spLocks noChangeArrowheads="1"/>
          </p:cNvSpPr>
          <p:nvPr/>
        </p:nvSpPr>
        <p:spPr bwMode="auto">
          <a:xfrm>
            <a:off x="5789878" y="4382363"/>
            <a:ext cx="2016125" cy="466144"/>
          </a:xfrm>
          <a:prstGeom prst="wedgeRoundRectCallout">
            <a:avLst>
              <a:gd name="adj1" fmla="val 23938"/>
              <a:gd name="adj2" fmla="val -136663"/>
              <a:gd name="adj3" fmla="val 16667"/>
            </a:avLst>
          </a:prstGeom>
          <a:solidFill>
            <a:schemeClr val="bg1"/>
          </a:solidFill>
          <a:ln w="3175" cap="sq">
            <a:solidFill>
              <a:schemeClr val="tx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递归体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0465" y="5170398"/>
            <a:ext cx="11398276" cy="9653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sq">
            <a:solidFill>
              <a:schemeClr val="bg1">
                <a:lumMod val="8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6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有人用查字典的例子来解释递归：</a:t>
            </a:r>
            <a:r>
              <a:rPr kumimoji="1"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查一个词，发现这个词的解释中某个词仍然不懂，于是开始查第二个词；可惜，第二个词里仍然有不懂的词，于是查第三个词，这样查下去，直到有一个词的解释是完全能看懂的，那么递归走到了尽头，然后开始后退，逐个明白之前查过的每一个词，最终明白了最开始那个词的意思。</a:t>
            </a:r>
            <a:endParaRPr kumimoji="1"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  <p:bldP spid="109" grpId="0" animBg="1"/>
      <p:bldP spid="110" grpId="0" animBg="1"/>
      <p:bldP spid="9" grpId="0" animBg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递归算法的非递归描述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52969" y="1072500"/>
            <a:ext cx="2200025" cy="132343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：输出如下图形</a:t>
            </a:r>
            <a:endParaRPr kumimoji="1" lang="zh-CN" altLang="en-US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zh-CN" altLang="en-US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zh-CN" altLang="en-US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zh-CN" altLang="en-US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0460020" y="3091393"/>
            <a:ext cx="1334369" cy="1477328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kumimoji="1" lang="en-US" altLang="zh-CN" sz="9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void  </a:t>
            </a:r>
            <a:r>
              <a:rPr kumimoji="1" lang="en-US" altLang="zh-CN" sz="900" b="1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kumimoji="1" lang="en-US" altLang="zh-CN" sz="9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(int  w)</a:t>
            </a:r>
            <a:endParaRPr kumimoji="1" lang="en-US" altLang="zh-CN" sz="9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9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900" i="1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9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i="1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9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!=0)</a:t>
            </a:r>
            <a:endParaRPr kumimoji="1" lang="en-US" altLang="zh-CN" sz="9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9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{   </a:t>
            </a:r>
            <a:r>
              <a:rPr kumimoji="1" lang="en-US" altLang="zh-CN" sz="900" b="1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kumimoji="1" lang="en-US" altLang="zh-CN" sz="9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(w-1);</a:t>
            </a:r>
            <a:endParaRPr kumimoji="1" lang="en-US" altLang="zh-CN" sz="9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9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900" i="1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kumimoji="1" lang="en-US" altLang="zh-CN" sz="9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i="1" dirty="0" err="1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900" i="1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9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900" i="1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;i&lt;=</a:t>
            </a:r>
            <a:r>
              <a:rPr kumimoji="1" lang="en-US" altLang="zh-CN" sz="900" i="1" dirty="0" err="1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w,i</a:t>
            </a:r>
            <a:r>
              <a:rPr kumimoji="1" lang="en-US" altLang="zh-CN" sz="900" i="1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kumimoji="1" lang="en-US" altLang="zh-CN" sz="9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900" i="1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9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9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kumimoji="1" lang="en-US" altLang="zh-CN" sz="900" dirty="0" err="1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(“%</a:t>
            </a:r>
            <a:r>
              <a:rPr kumimoji="1" lang="en-US" altLang="zh-CN" sz="900" dirty="0" err="1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d”,w</a:t>
            </a:r>
            <a:r>
              <a:rPr kumimoji="1" lang="en-US" altLang="zh-CN" sz="9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9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9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900" dirty="0" err="1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(“\n”);</a:t>
            </a:r>
            <a:endParaRPr kumimoji="1" lang="en-US" altLang="zh-CN" sz="9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9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9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1" lang="en-US" altLang="zh-CN" sz="9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9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main()</a:t>
            </a:r>
            <a:endParaRPr kumimoji="1" lang="en-US" altLang="zh-CN" sz="9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9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    print(3); }</a:t>
            </a:r>
            <a:endParaRPr kumimoji="1" lang="en-US" altLang="zh-CN" sz="9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Group 3"/>
          <p:cNvGrpSpPr/>
          <p:nvPr/>
        </p:nvGrpSpPr>
        <p:grpSpPr bwMode="auto">
          <a:xfrm>
            <a:off x="3683265" y="1907788"/>
            <a:ext cx="1351896" cy="919611"/>
            <a:chOff x="515" y="1002"/>
            <a:chExt cx="768" cy="582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515" y="1002"/>
              <a:ext cx="76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0000"/>
                  </a:solidFill>
                  <a:latin typeface="Bahnschrift SemiBold SemiConden" panose="020B0502040204020203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main</a:t>
              </a:r>
              <a:endParaRPr kumimoji="1" lang="zh-CN" altLang="en-US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816" y="1296"/>
              <a:ext cx="1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6"/>
          <p:cNvGrpSpPr/>
          <p:nvPr/>
        </p:nvGrpSpPr>
        <p:grpSpPr bwMode="auto">
          <a:xfrm>
            <a:off x="4818340" y="2373778"/>
            <a:ext cx="506961" cy="988074"/>
            <a:chOff x="1008" y="1536"/>
            <a:chExt cx="288" cy="624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1008" y="2160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1152" y="1536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V="1">
              <a:off x="1152" y="1536"/>
              <a:ext cx="0" cy="62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0"/>
          <p:cNvGrpSpPr/>
          <p:nvPr/>
        </p:nvGrpSpPr>
        <p:grpSpPr bwMode="auto">
          <a:xfrm>
            <a:off x="8552140" y="1230778"/>
            <a:ext cx="506961" cy="988074"/>
            <a:chOff x="1008" y="1536"/>
            <a:chExt cx="288" cy="624"/>
          </a:xfrm>
        </p:grpSpPr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1008" y="2160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1152" y="1536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V="1">
              <a:off x="1152" y="1536"/>
              <a:ext cx="0" cy="62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14"/>
          <p:cNvGrpSpPr/>
          <p:nvPr/>
        </p:nvGrpSpPr>
        <p:grpSpPr bwMode="auto">
          <a:xfrm>
            <a:off x="6799540" y="1687978"/>
            <a:ext cx="591455" cy="1140085"/>
            <a:chOff x="2592" y="864"/>
            <a:chExt cx="336" cy="720"/>
          </a:xfrm>
        </p:grpSpPr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2592" y="1584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V="1">
              <a:off x="2736" y="864"/>
              <a:ext cx="0" cy="72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2736" y="864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18"/>
          <p:cNvGrpSpPr/>
          <p:nvPr/>
        </p:nvGrpSpPr>
        <p:grpSpPr bwMode="auto">
          <a:xfrm>
            <a:off x="3356090" y="2832921"/>
            <a:ext cx="1858858" cy="3564677"/>
            <a:chOff x="288" y="1584"/>
            <a:chExt cx="1056" cy="2256"/>
          </a:xfrm>
        </p:grpSpPr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288" y="2016"/>
              <a:ext cx="864" cy="2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(1)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8" name="Group 20"/>
            <p:cNvGrpSpPr/>
            <p:nvPr/>
          </p:nvGrpSpPr>
          <p:grpSpPr bwMode="auto">
            <a:xfrm>
              <a:off x="288" y="1584"/>
              <a:ext cx="1056" cy="2256"/>
              <a:chOff x="288" y="1584"/>
              <a:chExt cx="1056" cy="2256"/>
            </a:xfrm>
          </p:grpSpPr>
          <p:sp>
            <p:nvSpPr>
              <p:cNvPr id="29" name="Text Box 21"/>
              <p:cNvSpPr txBox="1">
                <a:spLocks noChangeArrowheads="1"/>
              </p:cNvSpPr>
              <p:nvPr/>
            </p:nvSpPr>
            <p:spPr bwMode="auto">
              <a:xfrm>
                <a:off x="477" y="1760"/>
                <a:ext cx="720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Bahnschrift SemiBold SemiConden" panose="020B0502040204020203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print(3)</a:t>
                </a:r>
                <a:endParaRPr kumimoji="1" lang="en-US" altLang="zh-CN" sz="2000" dirty="0">
                  <a:solidFill>
                    <a:srgbClr val="000000"/>
                  </a:solidFill>
                  <a:latin typeface="Bahnschrift SemiBold SemiConden" panose="020B0502040204020203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22"/>
              <p:cNvSpPr txBox="1">
                <a:spLocks noChangeArrowheads="1"/>
              </p:cNvSpPr>
              <p:nvPr/>
            </p:nvSpPr>
            <p:spPr bwMode="auto">
              <a:xfrm>
                <a:off x="432" y="1584"/>
                <a:ext cx="912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" name="Group 23"/>
              <p:cNvGrpSpPr/>
              <p:nvPr/>
            </p:nvGrpSpPr>
            <p:grpSpPr bwMode="auto">
              <a:xfrm>
                <a:off x="288" y="2976"/>
                <a:ext cx="672" cy="864"/>
                <a:chOff x="3168" y="3216"/>
                <a:chExt cx="672" cy="864"/>
              </a:xfrm>
            </p:grpSpPr>
            <p:grpSp>
              <p:nvGrpSpPr>
                <p:cNvPr id="32" name="Group 24"/>
                <p:cNvGrpSpPr/>
                <p:nvPr/>
              </p:nvGrpSpPr>
              <p:grpSpPr bwMode="auto">
                <a:xfrm>
                  <a:off x="3168" y="3216"/>
                  <a:ext cx="672" cy="864"/>
                  <a:chOff x="3168" y="3216"/>
                  <a:chExt cx="672" cy="864"/>
                </a:xfrm>
              </p:grpSpPr>
              <p:sp>
                <p:nvSpPr>
                  <p:cNvPr id="34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3216"/>
                    <a:ext cx="0" cy="8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0" y="3216"/>
                    <a:ext cx="0" cy="8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408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3" name="Line 28"/>
                <p:cNvSpPr>
                  <a:spLocks noChangeShapeType="1"/>
                </p:cNvSpPr>
                <p:nvPr/>
              </p:nvSpPr>
              <p:spPr bwMode="auto">
                <a:xfrm>
                  <a:off x="3168" y="388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37" name="Group 29"/>
          <p:cNvGrpSpPr/>
          <p:nvPr/>
        </p:nvGrpSpPr>
        <p:grpSpPr bwMode="auto">
          <a:xfrm>
            <a:off x="4361141" y="1840378"/>
            <a:ext cx="3126260" cy="4560340"/>
            <a:chOff x="1056" y="960"/>
            <a:chExt cx="1776" cy="2880"/>
          </a:xfrm>
        </p:grpSpPr>
        <p:grpSp>
          <p:nvGrpSpPr>
            <p:cNvPr id="38" name="Group 30"/>
            <p:cNvGrpSpPr/>
            <p:nvPr/>
          </p:nvGrpSpPr>
          <p:grpSpPr bwMode="auto">
            <a:xfrm>
              <a:off x="1056" y="1200"/>
              <a:ext cx="1776" cy="2640"/>
              <a:chOff x="1056" y="1200"/>
              <a:chExt cx="1776" cy="2640"/>
            </a:xfrm>
          </p:grpSpPr>
          <p:grpSp>
            <p:nvGrpSpPr>
              <p:cNvPr id="40" name="Group 31"/>
              <p:cNvGrpSpPr/>
              <p:nvPr/>
            </p:nvGrpSpPr>
            <p:grpSpPr bwMode="auto">
              <a:xfrm>
                <a:off x="1056" y="1200"/>
                <a:ext cx="1776" cy="2640"/>
                <a:chOff x="1056" y="1200"/>
                <a:chExt cx="1776" cy="2640"/>
              </a:xfrm>
            </p:grpSpPr>
            <p:grpSp>
              <p:nvGrpSpPr>
                <p:cNvPr id="42" name="Group 32"/>
                <p:cNvGrpSpPr/>
                <p:nvPr/>
              </p:nvGrpSpPr>
              <p:grpSpPr bwMode="auto">
                <a:xfrm>
                  <a:off x="1056" y="1200"/>
                  <a:ext cx="1420" cy="2640"/>
                  <a:chOff x="1056" y="1200"/>
                  <a:chExt cx="1420" cy="2640"/>
                </a:xfrm>
              </p:grpSpPr>
              <p:grpSp>
                <p:nvGrpSpPr>
                  <p:cNvPr id="44" name="Group 33"/>
                  <p:cNvGrpSpPr/>
                  <p:nvPr/>
                </p:nvGrpSpPr>
                <p:grpSpPr bwMode="auto">
                  <a:xfrm>
                    <a:off x="1056" y="1200"/>
                    <a:ext cx="1420" cy="2640"/>
                    <a:chOff x="1056" y="1200"/>
                    <a:chExt cx="1420" cy="2640"/>
                  </a:xfrm>
                </p:grpSpPr>
                <p:grpSp>
                  <p:nvGrpSpPr>
                    <p:cNvPr id="46" name="Group 34"/>
                    <p:cNvGrpSpPr/>
                    <p:nvPr/>
                  </p:nvGrpSpPr>
                  <p:grpSpPr bwMode="auto">
                    <a:xfrm>
                      <a:off x="1440" y="1200"/>
                      <a:ext cx="1036" cy="2640"/>
                      <a:chOff x="1440" y="1200"/>
                      <a:chExt cx="1036" cy="2640"/>
                    </a:xfrm>
                  </p:grpSpPr>
                  <p:sp>
                    <p:nvSpPr>
                      <p:cNvPr id="48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24" y="1200"/>
                        <a:ext cx="192" cy="144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kumimoji="1" lang="en-US" altLang="zh-CN" sz="200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3</a:t>
                        </a:r>
                        <a:endParaRPr kumimoji="1" lang="en-US" altLang="zh-CN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9" name="Text 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24" y="1285"/>
                        <a:ext cx="116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kumimoji="1" lang="zh-CN" altLang="zh-CN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0" name="Text 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756" y="1431"/>
                        <a:ext cx="720" cy="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kumimoji="1" lang="en-US" altLang="zh-CN" sz="2000" dirty="0">
                            <a:solidFill>
                              <a:srgbClr val="000000"/>
                            </a:solidFill>
                            <a:latin typeface="Bahnschrift SemiBold SemiConden" panose="020B0502040204020203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print(2);</a:t>
                        </a:r>
                        <a:endParaRPr kumimoji="1" lang="en-US" altLang="zh-CN" sz="2000" dirty="0">
                          <a:solidFill>
                            <a:srgbClr val="000000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51" name="Group 38"/>
                      <p:cNvGrpSpPr/>
                      <p:nvPr/>
                    </p:nvGrpSpPr>
                    <p:grpSpPr bwMode="auto">
                      <a:xfrm>
                        <a:off x="1440" y="2976"/>
                        <a:ext cx="672" cy="864"/>
                        <a:chOff x="1200" y="3024"/>
                        <a:chExt cx="672" cy="864"/>
                      </a:xfrm>
                    </p:grpSpPr>
                    <p:sp>
                      <p:nvSpPr>
                        <p:cNvPr id="52" name="Rectangle 3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00" y="3696"/>
                          <a:ext cx="672" cy="192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kumimoji="1" lang="zh-CN" altLang="en-US" sz="20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kumimoji="1" lang="en-US" altLang="zh-CN" sz="20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kumimoji="1" lang="zh-CN" altLang="en-US" sz="20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  <a:r>
                            <a:rPr kumimoji="1" lang="en-US" altLang="zh-CN" sz="20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w=3  </a:t>
                          </a:r>
                          <a:endParaRPr kumimoji="1" lang="en-US" altLang="zh-CN" sz="200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3" name="Line 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00" y="3024"/>
                          <a:ext cx="0" cy="8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4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872" y="3024"/>
                          <a:ext cx="0" cy="8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47" name="AutoShap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3696"/>
                      <a:ext cx="336" cy="48"/>
                    </a:xfrm>
                    <a:prstGeom prst="rightArrow">
                      <a:avLst>
                        <a:gd name="adj1" fmla="val 50000"/>
                        <a:gd name="adj2" fmla="val 175000"/>
                      </a:avLst>
                    </a:prstGeom>
                    <a:solidFill>
                      <a:srgbClr val="FF5050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5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3408"/>
                    <a:ext cx="33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top</a:t>
                    </a:r>
                    <a:endParaRPr kumimoji="1" lang="en-US" altLang="zh-CN"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296" cy="25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(2) </a:t>
                  </a:r>
                  <a:r>
                    <a:rPr kumimoji="1" lang="zh-CN" altLang="en-US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输出：</a:t>
                  </a:r>
                  <a:r>
                    <a:rPr kumimoji="1" lang="en-US" altLang="zh-CN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3  3  3</a:t>
                  </a:r>
                  <a:endPara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" name="Line 45"/>
              <p:cNvSpPr>
                <a:spLocks noChangeShapeType="1"/>
              </p:cNvSpPr>
              <p:nvPr/>
            </p:nvSpPr>
            <p:spPr bwMode="auto">
              <a:xfrm>
                <a:off x="1488" y="1920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 Box 46" descr="花岗岩"/>
            <p:cNvSpPr txBox="1">
              <a:spLocks noChangeArrowheads="1"/>
            </p:cNvSpPr>
            <p:nvPr/>
          </p:nvSpPr>
          <p:spPr bwMode="auto">
            <a:xfrm>
              <a:off x="1776" y="960"/>
              <a:ext cx="240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0000"/>
                  </a:solidFill>
                  <a:latin typeface="Bahnschrift SemiBold SemiConden" panose="020B0502040204020203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  <a:endPara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Group 47"/>
          <p:cNvGrpSpPr/>
          <p:nvPr/>
        </p:nvGrpSpPr>
        <p:grpSpPr bwMode="auto">
          <a:xfrm>
            <a:off x="6189940" y="1154578"/>
            <a:ext cx="2957273" cy="5244391"/>
            <a:chOff x="2208" y="528"/>
            <a:chExt cx="1680" cy="3312"/>
          </a:xfrm>
        </p:grpSpPr>
        <p:grpSp>
          <p:nvGrpSpPr>
            <p:cNvPr id="56" name="Group 48"/>
            <p:cNvGrpSpPr/>
            <p:nvPr/>
          </p:nvGrpSpPr>
          <p:grpSpPr bwMode="auto">
            <a:xfrm>
              <a:off x="2208" y="768"/>
              <a:ext cx="1680" cy="3072"/>
              <a:chOff x="2208" y="768"/>
              <a:chExt cx="1680" cy="3072"/>
            </a:xfrm>
          </p:grpSpPr>
          <p:grpSp>
            <p:nvGrpSpPr>
              <p:cNvPr id="58" name="Group 49"/>
              <p:cNvGrpSpPr/>
              <p:nvPr/>
            </p:nvGrpSpPr>
            <p:grpSpPr bwMode="auto">
              <a:xfrm>
                <a:off x="2208" y="768"/>
                <a:ext cx="1680" cy="3072"/>
                <a:chOff x="2208" y="768"/>
                <a:chExt cx="1680" cy="3072"/>
              </a:xfrm>
            </p:grpSpPr>
            <p:grpSp>
              <p:nvGrpSpPr>
                <p:cNvPr id="60" name="Group 50"/>
                <p:cNvGrpSpPr/>
                <p:nvPr/>
              </p:nvGrpSpPr>
              <p:grpSpPr bwMode="auto">
                <a:xfrm>
                  <a:off x="2208" y="768"/>
                  <a:ext cx="1392" cy="3072"/>
                  <a:chOff x="2208" y="768"/>
                  <a:chExt cx="1392" cy="3072"/>
                </a:xfrm>
              </p:grpSpPr>
              <p:grpSp>
                <p:nvGrpSpPr>
                  <p:cNvPr id="62" name="Group 51"/>
                  <p:cNvGrpSpPr/>
                  <p:nvPr/>
                </p:nvGrpSpPr>
                <p:grpSpPr bwMode="auto">
                  <a:xfrm>
                    <a:off x="2208" y="768"/>
                    <a:ext cx="1392" cy="3072"/>
                    <a:chOff x="2208" y="768"/>
                    <a:chExt cx="1392" cy="3072"/>
                  </a:xfrm>
                </p:grpSpPr>
                <p:sp>
                  <p:nvSpPr>
                    <p:cNvPr id="64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72" y="768"/>
                      <a:ext cx="192" cy="144"/>
                    </a:xfrm>
                    <a:prstGeom prst="rect">
                      <a:avLst/>
                    </a:prstGeom>
                    <a:solidFill>
                      <a:srgbClr val="CCEC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kumimoji="1" lang="en-US" altLang="zh-CN" sz="2000">
                          <a:solidFill>
                            <a:srgbClr val="000000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>
                        <a:solidFill>
                          <a:srgbClr val="000000"/>
                        </a:solidFill>
                        <a:latin typeface="Bahnschrift SemiBold SemiConden" panose="020B0502040204020203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" name="Text 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72" y="912"/>
                      <a:ext cx="288" cy="2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endParaRPr kumimoji="1" lang="zh-CN" altLang="zh-CN" sz="2000">
                        <a:solidFill>
                          <a:srgbClr val="000000"/>
                        </a:solidFill>
                        <a:latin typeface="Bahnschrift SemiBold SemiConden" panose="020B0502040204020203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" name="Text Box 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8" y="1056"/>
                      <a:ext cx="672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kumimoji="1" lang="en-US" altLang="zh-CN" sz="2000" dirty="0">
                          <a:solidFill>
                            <a:srgbClr val="000000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print(1)</a:t>
                      </a:r>
                      <a:endParaRPr kumimoji="1" lang="en-US" altLang="zh-CN" sz="2000" dirty="0">
                        <a:solidFill>
                          <a:srgbClr val="000000"/>
                        </a:solidFill>
                        <a:latin typeface="Bahnschrift SemiBold SemiConden" panose="020B0502040204020203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67" name="Group 55"/>
                    <p:cNvGrpSpPr/>
                    <p:nvPr/>
                  </p:nvGrpSpPr>
                  <p:grpSpPr bwMode="auto">
                    <a:xfrm>
                      <a:off x="2640" y="2976"/>
                      <a:ext cx="672" cy="864"/>
                      <a:chOff x="2736" y="2976"/>
                      <a:chExt cx="672" cy="864"/>
                    </a:xfrm>
                  </p:grpSpPr>
                  <p:sp>
                    <p:nvSpPr>
                      <p:cNvPr id="69" name="Rectangle 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6" y="3456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kumimoji="1" lang="zh-CN" altLang="en-US" sz="2000">
                            <a:solidFill>
                              <a:srgbClr val="000000"/>
                            </a:solidFill>
                            <a:latin typeface="Bahnschrift SemiBold SemiConden" panose="020B0502040204020203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（</a:t>
                        </a:r>
                        <a:r>
                          <a:rPr kumimoji="1" lang="en-US" altLang="zh-CN" sz="2000">
                            <a:solidFill>
                              <a:srgbClr val="000000"/>
                            </a:solidFill>
                            <a:latin typeface="Bahnschrift SemiBold SemiConden" panose="020B0502040204020203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kumimoji="1" lang="zh-CN" altLang="en-US" sz="2000">
                            <a:solidFill>
                              <a:srgbClr val="000000"/>
                            </a:solidFill>
                            <a:latin typeface="Bahnschrift SemiBold SemiConden" panose="020B0502040204020203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）</a:t>
                        </a:r>
                        <a:r>
                          <a:rPr kumimoji="1" lang="en-US" altLang="zh-CN" sz="2000">
                            <a:solidFill>
                              <a:srgbClr val="000000"/>
                            </a:solidFill>
                            <a:latin typeface="Bahnschrift SemiBold SemiConden" panose="020B0502040204020203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w=2  </a:t>
                        </a:r>
                        <a:endParaRPr kumimoji="1" lang="en-US" altLang="zh-CN" sz="2000">
                          <a:solidFill>
                            <a:srgbClr val="000000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" name="Rectangle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6" y="3648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kumimoji="1" lang="zh-CN" altLang="en-US" sz="2000">
                            <a:solidFill>
                              <a:srgbClr val="000000"/>
                            </a:solidFill>
                            <a:latin typeface="Bahnschrift SemiBold SemiConden" panose="020B0502040204020203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（</a:t>
                        </a:r>
                        <a:r>
                          <a:rPr kumimoji="1" lang="en-US" altLang="zh-CN" sz="2000">
                            <a:solidFill>
                              <a:srgbClr val="000000"/>
                            </a:solidFill>
                            <a:latin typeface="Bahnschrift SemiBold SemiConden" panose="020B0502040204020203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kumimoji="1" lang="zh-CN" altLang="en-US" sz="2000">
                            <a:solidFill>
                              <a:srgbClr val="000000"/>
                            </a:solidFill>
                            <a:latin typeface="Bahnschrift SemiBold SemiConden" panose="020B0502040204020203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）</a:t>
                        </a:r>
                        <a:r>
                          <a:rPr kumimoji="1" lang="en-US" altLang="zh-CN" sz="2000">
                            <a:solidFill>
                              <a:srgbClr val="000000"/>
                            </a:solidFill>
                            <a:latin typeface="Bahnschrift SemiBold SemiConden" panose="020B0502040204020203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w=3  </a:t>
                        </a:r>
                        <a:endParaRPr kumimoji="1" lang="en-US" altLang="zh-CN" sz="2000">
                          <a:solidFill>
                            <a:srgbClr val="000000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736" y="2976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rgbClr val="000000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08" y="2976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rgbClr val="000000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8" name="AutoShap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8" y="3504"/>
                      <a:ext cx="336" cy="48"/>
                    </a:xfrm>
                    <a:prstGeom prst="rightArrow">
                      <a:avLst>
                        <a:gd name="adj1" fmla="val 50000"/>
                        <a:gd name="adj2" fmla="val 175000"/>
                      </a:avLst>
                    </a:prstGeom>
                    <a:solidFill>
                      <a:srgbClr val="FF5050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Bahnschrift SemiBold SemiConden" panose="020B0502040204020203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3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3264"/>
                    <a:ext cx="33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sz="2000">
                        <a:solidFill>
                          <a:srgbClr val="000000"/>
                        </a:solidFill>
                        <a:latin typeface="Bahnschrift SemiBold SemiConden" panose="020B0502040204020203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top</a:t>
                    </a:r>
                    <a:endParaRPr kumimoji="1" lang="en-US" altLang="zh-CN" sz="2000">
                      <a:solidFill>
                        <a:srgbClr val="000000"/>
                      </a:solidFill>
                      <a:latin typeface="Bahnschrift SemiBold SemiConden" panose="020B0502040204020203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1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784" y="1344"/>
                  <a:ext cx="1104" cy="25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dirty="0">
                      <a:solidFill>
                        <a:srgbClr val="000000"/>
                      </a:solidFill>
                      <a:latin typeface="Bahnschrift SemiBold SemiConden" panose="020B0502040204020203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(3) </a:t>
                  </a:r>
                  <a:r>
                    <a:rPr kumimoji="1" lang="zh-CN" altLang="en-US" sz="2000" dirty="0">
                      <a:solidFill>
                        <a:srgbClr val="000000"/>
                      </a:solidFill>
                      <a:latin typeface="Bahnschrift SemiBold SemiConden" panose="020B0502040204020203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输出：</a:t>
                  </a:r>
                  <a:r>
                    <a:rPr kumimoji="1" lang="en-US" altLang="zh-CN" sz="2000" dirty="0">
                      <a:solidFill>
                        <a:srgbClr val="000000"/>
                      </a:solidFill>
                      <a:latin typeface="Bahnschrift SemiBold SemiConden" panose="020B0502040204020203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2  2</a:t>
                  </a:r>
                  <a:endParaRPr kumimoji="1" lang="en-US" altLang="zh-CN" sz="2000" dirty="0">
                    <a:solidFill>
                      <a:srgbClr val="000000"/>
                    </a:solidFill>
                    <a:latin typeface="Bahnschrift SemiBold SemiConden" panose="020B0502040204020203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Line 63"/>
              <p:cNvSpPr>
                <a:spLocks noChangeShapeType="1"/>
              </p:cNvSpPr>
              <p:nvPr/>
            </p:nvSpPr>
            <p:spPr bwMode="auto">
              <a:xfrm>
                <a:off x="2736" y="158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Bahnschrift SemiBold SemiConden" panose="020B0502040204020203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7" name="Text Box 64" descr="花岗岩"/>
            <p:cNvSpPr txBox="1">
              <a:spLocks noChangeArrowheads="1"/>
            </p:cNvSpPr>
            <p:nvPr/>
          </p:nvSpPr>
          <p:spPr bwMode="auto">
            <a:xfrm>
              <a:off x="3024" y="528"/>
              <a:ext cx="240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0000"/>
                  </a:solidFill>
                  <a:latin typeface="Bahnschrift SemiBold SemiConden" panose="020B0502040204020203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  <a:endPara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Group 65"/>
          <p:cNvGrpSpPr/>
          <p:nvPr/>
        </p:nvGrpSpPr>
        <p:grpSpPr bwMode="auto">
          <a:xfrm>
            <a:off x="7942541" y="697378"/>
            <a:ext cx="2534806" cy="5700425"/>
            <a:chOff x="3360" y="240"/>
            <a:chExt cx="1392" cy="3600"/>
          </a:xfrm>
        </p:grpSpPr>
        <p:grpSp>
          <p:nvGrpSpPr>
            <p:cNvPr id="74" name="Group 66"/>
            <p:cNvGrpSpPr/>
            <p:nvPr/>
          </p:nvGrpSpPr>
          <p:grpSpPr bwMode="auto">
            <a:xfrm>
              <a:off x="3360" y="480"/>
              <a:ext cx="1392" cy="3360"/>
              <a:chOff x="3360" y="480"/>
              <a:chExt cx="1392" cy="3360"/>
            </a:xfrm>
          </p:grpSpPr>
          <p:grpSp>
            <p:nvGrpSpPr>
              <p:cNvPr id="76" name="Group 67"/>
              <p:cNvGrpSpPr/>
              <p:nvPr/>
            </p:nvGrpSpPr>
            <p:grpSpPr bwMode="auto">
              <a:xfrm>
                <a:off x="3360" y="480"/>
                <a:ext cx="1392" cy="3360"/>
                <a:chOff x="3360" y="480"/>
                <a:chExt cx="1392" cy="3360"/>
              </a:xfrm>
            </p:grpSpPr>
            <p:grpSp>
              <p:nvGrpSpPr>
                <p:cNvPr id="78" name="Group 68"/>
                <p:cNvGrpSpPr/>
                <p:nvPr/>
              </p:nvGrpSpPr>
              <p:grpSpPr bwMode="auto">
                <a:xfrm>
                  <a:off x="3360" y="480"/>
                  <a:ext cx="1392" cy="3360"/>
                  <a:chOff x="3360" y="480"/>
                  <a:chExt cx="1392" cy="3360"/>
                </a:xfrm>
              </p:grpSpPr>
              <p:grpSp>
                <p:nvGrpSpPr>
                  <p:cNvPr id="82" name="Group 69"/>
                  <p:cNvGrpSpPr/>
                  <p:nvPr/>
                </p:nvGrpSpPr>
                <p:grpSpPr bwMode="auto">
                  <a:xfrm>
                    <a:off x="3360" y="480"/>
                    <a:ext cx="1392" cy="3360"/>
                    <a:chOff x="3360" y="480"/>
                    <a:chExt cx="1392" cy="3360"/>
                  </a:xfrm>
                </p:grpSpPr>
                <p:sp>
                  <p:nvSpPr>
                    <p:cNvPr id="84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76" y="480"/>
                      <a:ext cx="192" cy="144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kumimoji="1" lang="en-US" altLang="zh-CN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5" name="Text Box 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32" y="720"/>
                      <a:ext cx="720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kumimoji="1" lang="en-US" altLang="zh-CN" sz="2000" dirty="0">
                          <a:solidFill>
                            <a:srgbClr val="000000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print(0);</a:t>
                      </a:r>
                      <a:endParaRPr kumimoji="1" lang="en-US" altLang="zh-CN" sz="2000" dirty="0">
                        <a:solidFill>
                          <a:srgbClr val="000000"/>
                        </a:solidFill>
                        <a:latin typeface="Bahnschrift SemiBold SemiConden" panose="020B0502040204020203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86" name="Group 72"/>
                    <p:cNvGrpSpPr/>
                    <p:nvPr/>
                  </p:nvGrpSpPr>
                  <p:grpSpPr bwMode="auto">
                    <a:xfrm>
                      <a:off x="3744" y="2976"/>
                      <a:ext cx="672" cy="864"/>
                      <a:chOff x="2976" y="2112"/>
                      <a:chExt cx="672" cy="864"/>
                    </a:xfrm>
                  </p:grpSpPr>
                  <p:sp>
                    <p:nvSpPr>
                      <p:cNvPr id="89" name="Rectangle 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6" y="2400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kumimoji="1" lang="zh-CN" altLang="en-US" sz="200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（</a:t>
                        </a:r>
                        <a:r>
                          <a:rPr kumimoji="1" lang="en-US" altLang="zh-CN" sz="200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kumimoji="1" lang="zh-CN" altLang="en-US" sz="200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）</a:t>
                        </a:r>
                        <a:r>
                          <a:rPr kumimoji="1" lang="en-US" altLang="zh-CN" sz="200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w=1  </a:t>
                        </a:r>
                        <a:endParaRPr kumimoji="1" lang="en-US" altLang="zh-CN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0" name="Rectangle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6" y="2592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kumimoji="1" lang="zh-CN" altLang="en-US" sz="200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（</a:t>
                        </a:r>
                        <a:r>
                          <a:rPr kumimoji="1" lang="en-US" altLang="zh-CN" sz="200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kumimoji="1" lang="zh-CN" altLang="en-US" sz="200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）</a:t>
                        </a:r>
                        <a:r>
                          <a:rPr kumimoji="1" lang="en-US" altLang="zh-CN" sz="200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w=2  </a:t>
                        </a:r>
                        <a:endParaRPr kumimoji="1" lang="en-US" altLang="zh-CN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1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6" y="2784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kumimoji="1" lang="zh-CN" altLang="en-US" sz="200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（</a:t>
                        </a:r>
                        <a:r>
                          <a:rPr kumimoji="1" lang="en-US" altLang="zh-CN" sz="200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kumimoji="1" lang="zh-CN" altLang="en-US" sz="200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）</a:t>
                        </a:r>
                        <a:r>
                          <a:rPr kumimoji="1" lang="en-US" altLang="zh-CN" sz="200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w=3  </a:t>
                        </a:r>
                        <a:endParaRPr kumimoji="1" lang="en-US" altLang="zh-CN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2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76" y="2112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3" name="Line 7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648" y="2112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7" name="AutoShap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3312"/>
                      <a:ext cx="336" cy="48"/>
                    </a:xfrm>
                    <a:prstGeom prst="rightArrow">
                      <a:avLst>
                        <a:gd name="adj1" fmla="val 50000"/>
                        <a:gd name="adj2" fmla="val 175000"/>
                      </a:avLst>
                    </a:prstGeom>
                    <a:solidFill>
                      <a:srgbClr val="FF5050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8" name="Text Box 7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76" y="576"/>
                      <a:ext cx="192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endParaRPr kumimoji="1" lang="zh-CN" altLang="zh-CN"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3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3072"/>
                    <a:ext cx="33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top</a:t>
                    </a:r>
                    <a:endParaRPr kumimoji="1" lang="en-US" altLang="zh-CN"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9" name="Group 81"/>
                <p:cNvGrpSpPr/>
                <p:nvPr/>
              </p:nvGrpSpPr>
              <p:grpSpPr bwMode="auto">
                <a:xfrm>
                  <a:off x="3888" y="960"/>
                  <a:ext cx="864" cy="252"/>
                  <a:chOff x="3840" y="960"/>
                  <a:chExt cx="864" cy="252"/>
                </a:xfrm>
              </p:grpSpPr>
              <p:sp>
                <p:nvSpPr>
                  <p:cNvPr id="80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960"/>
                    <a:ext cx="864" cy="25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(4)</a:t>
                    </a:r>
                    <a:r>
                      <a:rPr kumimoji="1" lang="zh-CN" altLang="en-US"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输出：</a:t>
                    </a:r>
                    <a:r>
                      <a:rPr kumimoji="1" lang="en-US" altLang="zh-CN"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kumimoji="1" lang="en-US" altLang="zh-CN"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1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200"/>
                    <a:ext cx="8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7" name="Line 84"/>
              <p:cNvSpPr>
                <a:spLocks noChangeShapeType="1"/>
              </p:cNvSpPr>
              <p:nvPr/>
            </p:nvSpPr>
            <p:spPr bwMode="auto">
              <a:xfrm>
                <a:off x="3696" y="12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" name="Text Box 85" descr="花岗岩"/>
            <p:cNvSpPr txBox="1">
              <a:spLocks noChangeArrowheads="1"/>
            </p:cNvSpPr>
            <p:nvPr/>
          </p:nvSpPr>
          <p:spPr bwMode="auto">
            <a:xfrm>
              <a:off x="4128" y="240"/>
              <a:ext cx="240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0000"/>
                  </a:solidFill>
                  <a:latin typeface="Bahnschrift SemiBold SemiConden" panose="020B0502040204020203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  <a:endPara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" name="Group 86"/>
          <p:cNvGrpSpPr/>
          <p:nvPr/>
        </p:nvGrpSpPr>
        <p:grpSpPr bwMode="auto">
          <a:xfrm>
            <a:off x="9780905" y="697378"/>
            <a:ext cx="1858858" cy="5700425"/>
            <a:chOff x="4464" y="240"/>
            <a:chExt cx="1056" cy="3600"/>
          </a:xfrm>
        </p:grpSpPr>
        <p:grpSp>
          <p:nvGrpSpPr>
            <p:cNvPr id="95" name="Group 87"/>
            <p:cNvGrpSpPr/>
            <p:nvPr/>
          </p:nvGrpSpPr>
          <p:grpSpPr bwMode="auto">
            <a:xfrm>
              <a:off x="4464" y="480"/>
              <a:ext cx="1056" cy="3360"/>
              <a:chOff x="4464" y="480"/>
              <a:chExt cx="1056" cy="3360"/>
            </a:xfrm>
          </p:grpSpPr>
          <p:grpSp>
            <p:nvGrpSpPr>
              <p:cNvPr id="97" name="Group 88"/>
              <p:cNvGrpSpPr/>
              <p:nvPr/>
            </p:nvGrpSpPr>
            <p:grpSpPr bwMode="auto">
              <a:xfrm>
                <a:off x="4464" y="480"/>
                <a:ext cx="1056" cy="3360"/>
                <a:chOff x="4464" y="480"/>
                <a:chExt cx="1056" cy="3360"/>
              </a:xfrm>
            </p:grpSpPr>
            <p:sp>
              <p:nvSpPr>
                <p:cNvPr id="99" name="Rectangle 89"/>
                <p:cNvSpPr>
                  <a:spLocks noChangeArrowheads="1"/>
                </p:cNvSpPr>
                <p:nvPr/>
              </p:nvSpPr>
              <p:spPr bwMode="auto">
                <a:xfrm>
                  <a:off x="5280" y="480"/>
                  <a:ext cx="192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4944" y="57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4800" y="86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Line 92"/>
                <p:cNvSpPr>
                  <a:spLocks noChangeShapeType="1"/>
                </p:cNvSpPr>
                <p:nvPr/>
              </p:nvSpPr>
              <p:spPr bwMode="auto">
                <a:xfrm>
                  <a:off x="4944" y="5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280" y="576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kumimoji="1" lang="zh-CN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5" name="Group 94"/>
                <p:cNvGrpSpPr/>
                <p:nvPr/>
              </p:nvGrpSpPr>
              <p:grpSpPr bwMode="auto">
                <a:xfrm>
                  <a:off x="4848" y="2976"/>
                  <a:ext cx="672" cy="864"/>
                  <a:chOff x="3792" y="2352"/>
                  <a:chExt cx="672" cy="864"/>
                </a:xfrm>
              </p:grpSpPr>
              <p:sp>
                <p:nvSpPr>
                  <p:cNvPr id="112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2640"/>
                    <a:ext cx="672" cy="192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kumimoji="1" lang="zh-CN" altLang="en-US"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（</a:t>
                    </a:r>
                    <a:r>
                      <a:rPr kumimoji="1" lang="en-US" altLang="zh-CN"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3</a:t>
                    </a:r>
                    <a:r>
                      <a:rPr kumimoji="1" lang="zh-CN" altLang="en-US"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）</a:t>
                    </a:r>
                    <a:r>
                      <a:rPr kumimoji="1" lang="en-US" altLang="zh-CN"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w=1  </a:t>
                    </a:r>
                    <a:endParaRPr kumimoji="1" lang="en-US" altLang="zh-CN"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2832"/>
                    <a:ext cx="672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kumimoji="1" lang="zh-CN" altLang="en-US"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（</a:t>
                    </a:r>
                    <a:r>
                      <a:rPr kumimoji="1" lang="en-US" altLang="zh-CN"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2</a:t>
                    </a:r>
                    <a:r>
                      <a:rPr kumimoji="1" lang="zh-CN" altLang="en-US"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）</a:t>
                    </a:r>
                    <a:r>
                      <a:rPr kumimoji="1" lang="en-US" altLang="zh-CN"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w=2  </a:t>
                    </a:r>
                    <a:endParaRPr kumimoji="1" lang="en-US" altLang="zh-CN"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3024"/>
                    <a:ext cx="672" cy="192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kumimoji="1" lang="zh-CN" altLang="en-US"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（</a:t>
                    </a:r>
                    <a:r>
                      <a:rPr kumimoji="1" lang="en-US" altLang="zh-CN"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r>
                      <a:rPr kumimoji="1" lang="zh-CN" altLang="en-US"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）</a:t>
                    </a:r>
                    <a:r>
                      <a:rPr kumimoji="1" lang="en-US" altLang="zh-CN"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w=3  </a:t>
                    </a:r>
                    <a:endParaRPr kumimoji="1" lang="en-US" altLang="zh-CN"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" name="Line 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92" y="2352"/>
                    <a:ext cx="0" cy="8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64" y="2352"/>
                    <a:ext cx="0" cy="8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7" name="AutoShape 101"/>
                <p:cNvSpPr>
                  <a:spLocks noChangeArrowheads="1"/>
                </p:cNvSpPr>
                <p:nvPr/>
              </p:nvSpPr>
              <p:spPr bwMode="auto">
                <a:xfrm>
                  <a:off x="4464" y="3120"/>
                  <a:ext cx="336" cy="48"/>
                </a:xfrm>
                <a:prstGeom prst="rightArrow">
                  <a:avLst>
                    <a:gd name="adj1" fmla="val 50000"/>
                    <a:gd name="adj2" fmla="val 175000"/>
                  </a:avLst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8" name="Text Box 102"/>
              <p:cNvSpPr txBox="1">
                <a:spLocks noChangeArrowheads="1"/>
              </p:cNvSpPr>
              <p:nvPr/>
            </p:nvSpPr>
            <p:spPr bwMode="auto">
              <a:xfrm>
                <a:off x="4464" y="2880"/>
                <a:ext cx="33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top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6" name="Text Box 103" descr="花岗岩"/>
            <p:cNvSpPr txBox="1">
              <a:spLocks noChangeArrowheads="1"/>
            </p:cNvSpPr>
            <p:nvPr/>
          </p:nvSpPr>
          <p:spPr bwMode="auto">
            <a:xfrm>
              <a:off x="5232" y="240"/>
              <a:ext cx="240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0000"/>
                  </a:solidFill>
                  <a:latin typeface="Bahnschrift SemiBold SemiConden" panose="020B0502040204020203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  <a:endPara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Group 105"/>
          <p:cNvGrpSpPr/>
          <p:nvPr/>
        </p:nvGrpSpPr>
        <p:grpSpPr bwMode="auto">
          <a:xfrm>
            <a:off x="6185015" y="2449977"/>
            <a:ext cx="2957273" cy="3952295"/>
            <a:chOff x="2208" y="1344"/>
            <a:chExt cx="1680" cy="2496"/>
          </a:xfrm>
        </p:grpSpPr>
        <p:sp>
          <p:nvSpPr>
            <p:cNvPr id="119" name="Text Box 106"/>
            <p:cNvSpPr txBox="1">
              <a:spLocks noChangeArrowheads="1"/>
            </p:cNvSpPr>
            <p:nvPr/>
          </p:nvSpPr>
          <p:spPr bwMode="auto">
            <a:xfrm>
              <a:off x="2784" y="1344"/>
              <a:ext cx="1104" cy="252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(3) </a:t>
              </a:r>
              <a:r>
                <a:rPr kumimoji="1"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2  2</a:t>
              </a:r>
              <a:endPara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0" name="Group 107"/>
            <p:cNvGrpSpPr/>
            <p:nvPr/>
          </p:nvGrpSpPr>
          <p:grpSpPr bwMode="auto">
            <a:xfrm>
              <a:off x="2208" y="2976"/>
              <a:ext cx="1104" cy="864"/>
              <a:chOff x="2208" y="2208"/>
              <a:chExt cx="1104" cy="864"/>
            </a:xfrm>
          </p:grpSpPr>
          <p:sp>
            <p:nvSpPr>
              <p:cNvPr id="121" name="Rectangle 108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672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(2)    2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09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672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(1)    3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Line 110"/>
              <p:cNvSpPr>
                <a:spLocks noChangeShapeType="1"/>
              </p:cNvSpPr>
              <p:nvPr/>
            </p:nvSpPr>
            <p:spPr bwMode="auto">
              <a:xfrm flipV="1">
                <a:off x="2640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Line 111"/>
              <p:cNvSpPr>
                <a:spLocks noChangeShapeType="1"/>
              </p:cNvSpPr>
              <p:nvPr/>
            </p:nvSpPr>
            <p:spPr bwMode="auto">
              <a:xfrm flipV="1">
                <a:off x="3312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5" name="Group 112"/>
              <p:cNvGrpSpPr/>
              <p:nvPr/>
            </p:nvGrpSpPr>
            <p:grpSpPr bwMode="auto">
              <a:xfrm>
                <a:off x="2208" y="2496"/>
                <a:ext cx="384" cy="288"/>
                <a:chOff x="1440" y="3888"/>
                <a:chExt cx="384" cy="288"/>
              </a:xfrm>
            </p:grpSpPr>
            <p:sp>
              <p:nvSpPr>
                <p:cNvPr id="126" name="AutoShape 113"/>
                <p:cNvSpPr>
                  <a:spLocks noChangeArrowheads="1"/>
                </p:cNvSpPr>
                <p:nvPr/>
              </p:nvSpPr>
              <p:spPr bwMode="auto">
                <a:xfrm>
                  <a:off x="1440" y="4128"/>
                  <a:ext cx="336" cy="48"/>
                </a:xfrm>
                <a:prstGeom prst="rightArrow">
                  <a:avLst>
                    <a:gd name="adj1" fmla="val 50000"/>
                    <a:gd name="adj2" fmla="val 175000"/>
                  </a:avLst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440" y="3888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top</a:t>
                  </a:r>
                  <a:endPara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28" name="Group 115"/>
          <p:cNvGrpSpPr/>
          <p:nvPr/>
        </p:nvGrpSpPr>
        <p:grpSpPr bwMode="auto">
          <a:xfrm>
            <a:off x="7942541" y="1840378"/>
            <a:ext cx="2534806" cy="4560340"/>
            <a:chOff x="3360" y="960"/>
            <a:chExt cx="1392" cy="2880"/>
          </a:xfrm>
        </p:grpSpPr>
        <p:sp>
          <p:nvSpPr>
            <p:cNvPr id="129" name="Text Box 116"/>
            <p:cNvSpPr txBox="1">
              <a:spLocks noChangeArrowheads="1"/>
            </p:cNvSpPr>
            <p:nvPr/>
          </p:nvSpPr>
          <p:spPr bwMode="auto">
            <a:xfrm>
              <a:off x="3888" y="960"/>
              <a:ext cx="864" cy="252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(4)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0" name="Group 117"/>
            <p:cNvGrpSpPr/>
            <p:nvPr/>
          </p:nvGrpSpPr>
          <p:grpSpPr bwMode="auto">
            <a:xfrm>
              <a:off x="3360" y="2976"/>
              <a:ext cx="1056" cy="864"/>
              <a:chOff x="3456" y="2976"/>
              <a:chExt cx="1056" cy="864"/>
            </a:xfrm>
          </p:grpSpPr>
          <p:sp>
            <p:nvSpPr>
              <p:cNvPr id="131" name="Rectangle 118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672" cy="19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(3)       1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Rectangle 119"/>
              <p:cNvSpPr>
                <a:spLocks noChangeArrowheads="1"/>
              </p:cNvSpPr>
              <p:nvPr/>
            </p:nvSpPr>
            <p:spPr bwMode="auto">
              <a:xfrm>
                <a:off x="3840" y="3456"/>
                <a:ext cx="672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(2)       2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Rectangle 120"/>
              <p:cNvSpPr>
                <a:spLocks noChangeArrowheads="1"/>
              </p:cNvSpPr>
              <p:nvPr/>
            </p:nvSpPr>
            <p:spPr bwMode="auto">
              <a:xfrm>
                <a:off x="3840" y="3648"/>
                <a:ext cx="672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(1)      3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Line 121"/>
              <p:cNvSpPr>
                <a:spLocks noChangeShapeType="1"/>
              </p:cNvSpPr>
              <p:nvPr/>
            </p:nvSpPr>
            <p:spPr bwMode="auto">
              <a:xfrm flipV="1">
                <a:off x="4512" y="297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Line 122"/>
              <p:cNvSpPr>
                <a:spLocks noChangeShapeType="1"/>
              </p:cNvSpPr>
              <p:nvPr/>
            </p:nvSpPr>
            <p:spPr bwMode="auto">
              <a:xfrm flipV="1">
                <a:off x="3840" y="297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" name="Group 123"/>
              <p:cNvGrpSpPr/>
              <p:nvPr/>
            </p:nvGrpSpPr>
            <p:grpSpPr bwMode="auto">
              <a:xfrm>
                <a:off x="3456" y="3072"/>
                <a:ext cx="384" cy="288"/>
                <a:chOff x="1440" y="3888"/>
                <a:chExt cx="384" cy="288"/>
              </a:xfrm>
            </p:grpSpPr>
            <p:sp>
              <p:nvSpPr>
                <p:cNvPr id="137" name="AutoShape 124"/>
                <p:cNvSpPr>
                  <a:spLocks noChangeArrowheads="1"/>
                </p:cNvSpPr>
                <p:nvPr/>
              </p:nvSpPr>
              <p:spPr bwMode="auto">
                <a:xfrm>
                  <a:off x="1440" y="4128"/>
                  <a:ext cx="336" cy="48"/>
                </a:xfrm>
                <a:prstGeom prst="rightArrow">
                  <a:avLst>
                    <a:gd name="adj1" fmla="val 50000"/>
                    <a:gd name="adj2" fmla="val 175000"/>
                  </a:avLst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440" y="3888"/>
                  <a:ext cx="384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dirty="0">
                      <a:solidFill>
                        <a:srgbClr val="000000"/>
                      </a:solidFill>
                      <a:latin typeface="Bahnschrift SemiBold SemiConden" panose="020B0502040204020203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top</a:t>
                  </a:r>
                  <a:endParaRPr kumimoji="1" lang="en-US" altLang="zh-CN" sz="2000" dirty="0">
                    <a:solidFill>
                      <a:srgbClr val="000000"/>
                    </a:solidFill>
                    <a:latin typeface="Bahnschrift SemiBold SemiConden" panose="020B0502040204020203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39" name="Group 126"/>
          <p:cNvGrpSpPr/>
          <p:nvPr/>
        </p:nvGrpSpPr>
        <p:grpSpPr bwMode="auto">
          <a:xfrm>
            <a:off x="4361141" y="2981790"/>
            <a:ext cx="3126260" cy="3420255"/>
            <a:chOff x="1056" y="1680"/>
            <a:chExt cx="1776" cy="2160"/>
          </a:xfrm>
        </p:grpSpPr>
        <p:sp>
          <p:nvSpPr>
            <p:cNvPr id="140" name="Text Box 127"/>
            <p:cNvSpPr txBox="1">
              <a:spLocks noChangeArrowheads="1"/>
            </p:cNvSpPr>
            <p:nvPr/>
          </p:nvSpPr>
          <p:spPr bwMode="auto">
            <a:xfrm>
              <a:off x="1536" y="1680"/>
              <a:ext cx="1296" cy="252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1"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3  3  3  </a:t>
              </a:r>
              <a:endPara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1" name="Group 128"/>
            <p:cNvGrpSpPr/>
            <p:nvPr/>
          </p:nvGrpSpPr>
          <p:grpSpPr bwMode="auto">
            <a:xfrm>
              <a:off x="1056" y="2976"/>
              <a:ext cx="1056" cy="864"/>
              <a:chOff x="2160" y="1776"/>
              <a:chExt cx="1056" cy="864"/>
            </a:xfrm>
          </p:grpSpPr>
          <p:sp>
            <p:nvSpPr>
              <p:cNvPr id="142" name="Rectangle 129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672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(1)    3</a:t>
                </a:r>
                <a:endPara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Line 130"/>
              <p:cNvSpPr>
                <a:spLocks noChangeShapeType="1"/>
              </p:cNvSpPr>
              <p:nvPr/>
            </p:nvSpPr>
            <p:spPr bwMode="auto">
              <a:xfrm flipV="1">
                <a:off x="2544" y="177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Line 131"/>
              <p:cNvSpPr>
                <a:spLocks noChangeShapeType="1"/>
              </p:cNvSpPr>
              <p:nvPr/>
            </p:nvSpPr>
            <p:spPr bwMode="auto">
              <a:xfrm flipV="1">
                <a:off x="3216" y="177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5" name="Group 132"/>
              <p:cNvGrpSpPr/>
              <p:nvPr/>
            </p:nvGrpSpPr>
            <p:grpSpPr bwMode="auto">
              <a:xfrm>
                <a:off x="2160" y="2208"/>
                <a:ext cx="384" cy="336"/>
                <a:chOff x="1872" y="2160"/>
                <a:chExt cx="384" cy="336"/>
              </a:xfrm>
            </p:grpSpPr>
            <p:sp>
              <p:nvSpPr>
                <p:cNvPr id="146" name="AutoShape 133"/>
                <p:cNvSpPr>
                  <a:spLocks noChangeArrowheads="1"/>
                </p:cNvSpPr>
                <p:nvPr/>
              </p:nvSpPr>
              <p:spPr bwMode="auto">
                <a:xfrm>
                  <a:off x="1872" y="2448"/>
                  <a:ext cx="336" cy="48"/>
                </a:xfrm>
                <a:prstGeom prst="rightArrow">
                  <a:avLst>
                    <a:gd name="adj1" fmla="val 50000"/>
                    <a:gd name="adj2" fmla="val 175000"/>
                  </a:avLst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872" y="2160"/>
                  <a:ext cx="384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dirty="0">
                      <a:solidFill>
                        <a:srgbClr val="000000"/>
                      </a:solidFill>
                      <a:latin typeface="Bahnschrift SemiBold SemiConden" panose="020B0502040204020203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top</a:t>
                  </a:r>
                  <a:endParaRPr kumimoji="1" lang="en-US" altLang="zh-CN" sz="2000" dirty="0">
                    <a:solidFill>
                      <a:srgbClr val="000000"/>
                    </a:solidFill>
                    <a:latin typeface="Bahnschrift SemiBold SemiConden" panose="020B0502040204020203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48" name="Group 135"/>
          <p:cNvGrpSpPr/>
          <p:nvPr/>
        </p:nvGrpSpPr>
        <p:grpSpPr bwMode="auto">
          <a:xfrm>
            <a:off x="9766579" y="1758026"/>
            <a:ext cx="2202113" cy="4636346"/>
            <a:chOff x="4509" y="912"/>
            <a:chExt cx="1251" cy="2928"/>
          </a:xfrm>
        </p:grpSpPr>
        <p:grpSp>
          <p:nvGrpSpPr>
            <p:cNvPr id="149" name="Group 136"/>
            <p:cNvGrpSpPr/>
            <p:nvPr/>
          </p:nvGrpSpPr>
          <p:grpSpPr bwMode="auto">
            <a:xfrm>
              <a:off x="4944" y="912"/>
              <a:ext cx="816" cy="250"/>
              <a:chOff x="4944" y="912"/>
              <a:chExt cx="816" cy="250"/>
            </a:xfrm>
          </p:grpSpPr>
          <p:sp>
            <p:nvSpPr>
              <p:cNvPr id="160" name="Line 137"/>
              <p:cNvSpPr>
                <a:spLocks noChangeShapeType="1"/>
              </p:cNvSpPr>
              <p:nvPr/>
            </p:nvSpPr>
            <p:spPr bwMode="auto">
              <a:xfrm>
                <a:off x="4944" y="100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138"/>
              <p:cNvSpPr txBox="1">
                <a:spLocks noChangeArrowheads="1"/>
              </p:cNvSpPr>
              <p:nvPr/>
            </p:nvSpPr>
            <p:spPr bwMode="auto">
              <a:xfrm>
                <a:off x="5184" y="912"/>
                <a:ext cx="576" cy="250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返回</a:t>
                </a:r>
                <a:endPara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0" name="Group 139"/>
            <p:cNvGrpSpPr/>
            <p:nvPr/>
          </p:nvGrpSpPr>
          <p:grpSpPr bwMode="auto">
            <a:xfrm>
              <a:off x="4509" y="2885"/>
              <a:ext cx="1059" cy="955"/>
              <a:chOff x="4461" y="2885"/>
              <a:chExt cx="1059" cy="955"/>
            </a:xfrm>
          </p:grpSpPr>
          <p:sp>
            <p:nvSpPr>
              <p:cNvPr id="151" name="Rectangle 140"/>
              <p:cNvSpPr>
                <a:spLocks noChangeArrowheads="1"/>
              </p:cNvSpPr>
              <p:nvPr/>
            </p:nvSpPr>
            <p:spPr bwMode="auto">
              <a:xfrm>
                <a:off x="4848" y="3264"/>
                <a:ext cx="672" cy="19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(3)      1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Rectangle 141"/>
              <p:cNvSpPr>
                <a:spLocks noChangeArrowheads="1"/>
              </p:cNvSpPr>
              <p:nvPr/>
            </p:nvSpPr>
            <p:spPr bwMode="auto">
              <a:xfrm>
                <a:off x="4848" y="3456"/>
                <a:ext cx="672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(2)      2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Rectangle 142"/>
              <p:cNvSpPr>
                <a:spLocks noChangeArrowheads="1"/>
              </p:cNvSpPr>
              <p:nvPr/>
            </p:nvSpPr>
            <p:spPr bwMode="auto">
              <a:xfrm>
                <a:off x="4848" y="3648"/>
                <a:ext cx="672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(1)     3</a:t>
                </a:r>
                <a:endPara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Line 143"/>
              <p:cNvSpPr>
                <a:spLocks noChangeShapeType="1"/>
              </p:cNvSpPr>
              <p:nvPr/>
            </p:nvSpPr>
            <p:spPr bwMode="auto">
              <a:xfrm flipV="1">
                <a:off x="5520" y="297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Line 144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" name="Group 145"/>
              <p:cNvGrpSpPr/>
              <p:nvPr/>
            </p:nvGrpSpPr>
            <p:grpSpPr bwMode="auto">
              <a:xfrm>
                <a:off x="4461" y="2885"/>
                <a:ext cx="393" cy="283"/>
                <a:chOff x="1437" y="3845"/>
                <a:chExt cx="393" cy="283"/>
              </a:xfrm>
            </p:grpSpPr>
            <p:sp>
              <p:nvSpPr>
                <p:cNvPr id="158" name="AutoShape 146"/>
                <p:cNvSpPr>
                  <a:spLocks noChangeArrowheads="1"/>
                </p:cNvSpPr>
                <p:nvPr/>
              </p:nvSpPr>
              <p:spPr bwMode="auto">
                <a:xfrm>
                  <a:off x="1437" y="4080"/>
                  <a:ext cx="336" cy="48"/>
                </a:xfrm>
                <a:prstGeom prst="rightArrow">
                  <a:avLst>
                    <a:gd name="adj1" fmla="val 50000"/>
                    <a:gd name="adj2" fmla="val 175000"/>
                  </a:avLst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1446" y="3845"/>
                  <a:ext cx="384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dirty="0">
                      <a:solidFill>
                        <a:srgbClr val="000000"/>
                      </a:solidFill>
                      <a:latin typeface="Bahnschrift SemiBold SemiConden" panose="020B0502040204020203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top</a:t>
                  </a:r>
                  <a:endParaRPr kumimoji="1" lang="en-US" altLang="zh-CN" sz="2000" dirty="0">
                    <a:solidFill>
                      <a:srgbClr val="000000"/>
                    </a:solidFill>
                    <a:latin typeface="Bahnschrift SemiBold SemiConden" panose="020B0502040204020203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62" name="Group 149"/>
          <p:cNvGrpSpPr/>
          <p:nvPr/>
        </p:nvGrpSpPr>
        <p:grpSpPr bwMode="auto">
          <a:xfrm>
            <a:off x="3279889" y="3518721"/>
            <a:ext cx="1605377" cy="2882079"/>
            <a:chOff x="240" y="2016"/>
            <a:chExt cx="912" cy="1824"/>
          </a:xfrm>
        </p:grpSpPr>
        <p:grpSp>
          <p:nvGrpSpPr>
            <p:cNvPr id="163" name="Group 150"/>
            <p:cNvGrpSpPr/>
            <p:nvPr/>
          </p:nvGrpSpPr>
          <p:grpSpPr bwMode="auto">
            <a:xfrm>
              <a:off x="240" y="2352"/>
              <a:ext cx="912" cy="431"/>
              <a:chOff x="288" y="3744"/>
              <a:chExt cx="912" cy="431"/>
            </a:xfrm>
          </p:grpSpPr>
          <p:sp>
            <p:nvSpPr>
              <p:cNvPr id="170" name="Line 151"/>
              <p:cNvSpPr>
                <a:spLocks noChangeShapeType="1"/>
              </p:cNvSpPr>
              <p:nvPr/>
            </p:nvSpPr>
            <p:spPr bwMode="auto">
              <a:xfrm>
                <a:off x="288" y="374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Text Box 152"/>
              <p:cNvSpPr txBox="1">
                <a:spLocks noChangeArrowheads="1"/>
              </p:cNvSpPr>
              <p:nvPr/>
            </p:nvSpPr>
            <p:spPr bwMode="auto">
              <a:xfrm>
                <a:off x="545" y="3925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结束</a:t>
                </a:r>
                <a:endParaRPr kumimoji="1"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Line 153"/>
              <p:cNvSpPr>
                <a:spLocks noChangeShapeType="1"/>
              </p:cNvSpPr>
              <p:nvPr/>
            </p:nvSpPr>
            <p:spPr bwMode="auto">
              <a:xfrm>
                <a:off x="768" y="37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Line 154"/>
              <p:cNvSpPr>
                <a:spLocks noChangeShapeType="1"/>
              </p:cNvSpPr>
              <p:nvPr/>
            </p:nvSpPr>
            <p:spPr bwMode="auto">
              <a:xfrm>
                <a:off x="1008" y="374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4" name="Text Box 155"/>
            <p:cNvSpPr txBox="1">
              <a:spLocks noChangeArrowheads="1"/>
            </p:cNvSpPr>
            <p:nvPr/>
          </p:nvSpPr>
          <p:spPr bwMode="auto">
            <a:xfrm>
              <a:off x="288" y="2016"/>
              <a:ext cx="864" cy="250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(1)</a:t>
              </a:r>
              <a:endPara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5" name="Group 156"/>
            <p:cNvGrpSpPr/>
            <p:nvPr/>
          </p:nvGrpSpPr>
          <p:grpSpPr bwMode="auto">
            <a:xfrm>
              <a:off x="288" y="2976"/>
              <a:ext cx="672" cy="864"/>
              <a:chOff x="2688" y="1728"/>
              <a:chExt cx="672" cy="864"/>
            </a:xfrm>
          </p:grpSpPr>
          <p:sp>
            <p:nvSpPr>
              <p:cNvPr id="166" name="Line 157"/>
              <p:cNvSpPr>
                <a:spLocks noChangeShapeType="1"/>
              </p:cNvSpPr>
              <p:nvPr/>
            </p:nvSpPr>
            <p:spPr bwMode="auto">
              <a:xfrm flipV="1">
                <a:off x="2688" y="172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Line 158"/>
              <p:cNvSpPr>
                <a:spLocks noChangeShapeType="1"/>
              </p:cNvSpPr>
              <p:nvPr/>
            </p:nvSpPr>
            <p:spPr bwMode="auto">
              <a:xfrm flipV="1">
                <a:off x="3360" y="172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Line 159"/>
              <p:cNvSpPr>
                <a:spLocks noChangeShapeType="1"/>
              </p:cNvSpPr>
              <p:nvPr/>
            </p:nvSpPr>
            <p:spPr bwMode="auto">
              <a:xfrm>
                <a:off x="2688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Line 160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74" name="Rectangle 161"/>
          <p:cNvSpPr>
            <a:spLocks noChangeArrowheads="1"/>
          </p:cNvSpPr>
          <p:nvPr/>
        </p:nvSpPr>
        <p:spPr bwMode="auto">
          <a:xfrm>
            <a:off x="2661629" y="1092053"/>
            <a:ext cx="3253472" cy="44763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递归调用执行情况如下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37" y="3074116"/>
            <a:ext cx="2904891" cy="317459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递归算法的非递归描述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21520" y="2248241"/>
            <a:ext cx="2767213" cy="401341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void  </a:t>
            </a:r>
            <a:r>
              <a:rPr kumimoji="1" lang="en-US" altLang="zh-CN" sz="2000" b="1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(int  w)</a:t>
            </a:r>
            <a:endParaRPr kumimoji="1" lang="en-US" altLang="zh-CN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  if (w!=0)</a:t>
            </a:r>
            <a:endParaRPr kumimoji="1" lang="en-US" altLang="zh-CN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{   </a:t>
            </a:r>
            <a:r>
              <a:rPr kumimoji="1" lang="en-US" altLang="zh-CN" sz="2000" b="1" dirty="0">
                <a:solidFill>
                  <a:srgbClr val="FF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kumimoji="1" lang="en-US" altLang="zh-CN" sz="2000" dirty="0">
                <a:solidFill>
                  <a:srgbClr val="FF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(w-1);</a:t>
            </a:r>
            <a:endParaRPr kumimoji="1" lang="en-US" altLang="zh-CN" sz="2000" dirty="0">
              <a:solidFill>
                <a:srgbClr val="FF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000" dirty="0">
                <a:solidFill>
                  <a:srgbClr val="FF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for(</a:t>
            </a:r>
            <a:r>
              <a:rPr kumimoji="1" lang="en-US" altLang="zh-CN" sz="2000" dirty="0" err="1">
                <a:solidFill>
                  <a:srgbClr val="FF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=1;i&lt;=</a:t>
            </a:r>
            <a:r>
              <a:rPr kumimoji="1" lang="en-US" altLang="zh-CN" sz="2000" dirty="0" err="1">
                <a:solidFill>
                  <a:srgbClr val="FF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w,i</a:t>
            </a:r>
            <a:r>
              <a:rPr kumimoji="1" lang="en-US" altLang="zh-CN" sz="2000" dirty="0">
                <a:solidFill>
                  <a:srgbClr val="FF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++) </a:t>
            </a:r>
            <a:endParaRPr kumimoji="1" lang="en-US" altLang="zh-CN" sz="2000" dirty="0">
              <a:solidFill>
                <a:srgbClr val="FF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kumimoji="1" lang="en-US" altLang="zh-CN" sz="2000" dirty="0" err="1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(“%</a:t>
            </a:r>
            <a:r>
              <a:rPr kumimoji="1" lang="en-US" altLang="zh-CN" sz="2000" dirty="0" err="1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d”,w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  </a:t>
            </a:r>
            <a:endParaRPr kumimoji="1" lang="en-US" altLang="zh-CN" sz="2000" dirty="0">
              <a:solidFill>
                <a:srgbClr val="FF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000" dirty="0" err="1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(“\n”);</a:t>
            </a:r>
            <a:endParaRPr kumimoji="1" lang="en-US" altLang="zh-CN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main()</a:t>
            </a:r>
            <a:endParaRPr kumimoji="1" lang="en-US" altLang="zh-CN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    print(3); }</a:t>
            </a:r>
            <a:endParaRPr kumimoji="1" lang="en-US" altLang="zh-CN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时间复杂度：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000" b="1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baseline="30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空间复杂度：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G(</a:t>
            </a:r>
            <a:r>
              <a:rPr kumimoji="1" lang="en-US" altLang="zh-CN" sz="2000" b="1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052255" y="2248240"/>
            <a:ext cx="3146683" cy="4013411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void  </a:t>
            </a:r>
            <a:r>
              <a:rPr kumimoji="1" lang="en-US" altLang="zh-CN" sz="2000" b="1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(int  w)</a:t>
            </a:r>
            <a:endParaRPr kumimoji="1" lang="en-US" altLang="zh-CN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  <a:r>
              <a:rPr kumimoji="1" lang="en-US" altLang="zh-CN" sz="2000" dirty="0">
                <a:solidFill>
                  <a:srgbClr val="FF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while(w!=0)     </a:t>
            </a:r>
            <a:endParaRPr kumimoji="1" lang="en-US" altLang="zh-CN" sz="2000" dirty="0">
              <a:solidFill>
                <a:srgbClr val="FF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push(</a:t>
            </a:r>
            <a:r>
              <a:rPr kumimoji="1" lang="en-US" altLang="zh-CN" sz="2000" dirty="0" err="1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stack,w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--);     </a:t>
            </a:r>
            <a:endParaRPr kumimoji="1" lang="en-US" altLang="zh-CN" sz="2000" dirty="0">
              <a:solidFill>
                <a:srgbClr val="FF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>
                <a:solidFill>
                  <a:srgbClr val="FF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while(!empty(stack))   </a:t>
            </a:r>
            <a:endParaRPr kumimoji="1" lang="en-US" altLang="zh-CN" sz="2000" dirty="0">
              <a:solidFill>
                <a:srgbClr val="FF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FF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w=pop(stack)</a:t>
            </a:r>
            <a:endParaRPr kumimoji="1" lang="en-US" altLang="zh-CN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kumimoji="1" lang="en-US" altLang="zh-CN" sz="2000" dirty="0">
                <a:solidFill>
                  <a:srgbClr val="FF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for(</a:t>
            </a:r>
            <a:r>
              <a:rPr kumimoji="1" lang="en-US" altLang="zh-CN" sz="2000" dirty="0" err="1">
                <a:solidFill>
                  <a:srgbClr val="FF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=1;i&lt;=</a:t>
            </a:r>
            <a:r>
              <a:rPr kumimoji="1" lang="en-US" altLang="zh-CN" sz="2000" dirty="0" err="1">
                <a:solidFill>
                  <a:srgbClr val="FF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w,i</a:t>
            </a:r>
            <a:r>
              <a:rPr kumimoji="1" lang="en-US" altLang="zh-CN" sz="2000" dirty="0">
                <a:solidFill>
                  <a:srgbClr val="FF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++)             </a:t>
            </a:r>
            <a:endParaRPr kumimoji="1" lang="en-US" altLang="zh-CN" sz="2000" dirty="0">
              <a:solidFill>
                <a:srgbClr val="FF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kumimoji="1" lang="en-US" altLang="zh-CN" sz="2000" dirty="0" err="1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(“%</a:t>
            </a:r>
            <a:r>
              <a:rPr kumimoji="1" lang="en-US" altLang="zh-CN" sz="2000" dirty="0" err="1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d”,w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       </a:t>
            </a:r>
            <a:endParaRPr kumimoji="1" lang="en-US" altLang="zh-CN" sz="2000" dirty="0">
              <a:solidFill>
                <a:srgbClr val="FF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printf(“\n”);          </a:t>
            </a:r>
            <a:endParaRPr kumimoji="1" lang="en-US" altLang="zh-CN" sz="2000" dirty="0">
              <a:solidFill>
                <a:srgbClr val="FF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main()</a:t>
            </a:r>
            <a:endParaRPr kumimoji="1" lang="en-US" altLang="zh-CN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    print(3); }</a:t>
            </a:r>
            <a:endParaRPr kumimoji="1" lang="en-US" altLang="zh-CN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时间复杂度：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000" b="1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baseline="30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空间复杂度：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G(</a:t>
            </a:r>
            <a:r>
              <a:rPr kumimoji="1" lang="en-US" altLang="zh-CN" sz="2000" b="1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39985" y="872645"/>
            <a:ext cx="2200025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kumimoji="1" lang="en-US" altLang="zh-CN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：输出如下图形</a:t>
            </a:r>
            <a:endParaRPr kumimoji="1" lang="zh-CN" altLang="en-US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zh-CN" altLang="en-US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zh-CN" altLang="en-US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zh-CN" altLang="en-US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277275" y="2248240"/>
            <a:ext cx="2829985" cy="4013411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 fac(int n)</a:t>
            </a:r>
            <a:endParaRPr lang="en-US" altLang="zh-CN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if(n==1)</a:t>
            </a:r>
            <a:endParaRPr lang="en-US" altLang="zh-CN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return 1;</a:t>
            </a:r>
            <a:endParaRPr lang="en-US" altLang="zh-CN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else </a:t>
            </a:r>
            <a:endParaRPr lang="en-US" altLang="zh-CN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return n*</a:t>
            </a:r>
            <a:r>
              <a:rPr lang="en-US" altLang="zh-CN" sz="2000" b="1" dirty="0">
                <a:solidFill>
                  <a:srgbClr val="FF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fac</a:t>
            </a:r>
            <a:r>
              <a:rPr lang="en-US" altLang="zh-CN" sz="2000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(n-1);</a:t>
            </a:r>
            <a:endParaRPr lang="en-US" altLang="zh-CN" sz="2000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void main()</a:t>
            </a:r>
            <a:endParaRPr lang="en-US" altLang="zh-CN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   fac(4);</a:t>
            </a:r>
            <a:endParaRPr lang="en-US" altLang="zh-CN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时间复杂度：</a:t>
            </a:r>
            <a:r>
              <a:rPr kumimoji="1" lang="en-US" altLang="zh-CN" b="1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O(n)</a:t>
            </a:r>
            <a:endParaRPr kumimoji="1" lang="en-US" altLang="zh-CN" b="1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空间复杂度：</a:t>
            </a:r>
            <a:r>
              <a:rPr kumimoji="1" lang="en-US" altLang="zh-CN" b="1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G(n)</a:t>
            </a:r>
            <a:endParaRPr lang="en-US" altLang="zh-CN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9185597" y="1573132"/>
            <a:ext cx="2829985" cy="4679421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int fac(int n)</a:t>
            </a:r>
            <a:endParaRPr lang="en-US" altLang="zh-CN" sz="2000" b="0" dirty="0">
              <a:solidFill>
                <a:srgbClr val="000000"/>
              </a:solidFill>
              <a:effectLst/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{    int s=1;</a:t>
            </a:r>
            <a:endParaRPr lang="en-US" altLang="zh-CN" sz="2000" b="0" dirty="0">
              <a:solidFill>
                <a:srgbClr val="000000"/>
              </a:solidFill>
              <a:effectLst/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  <a:effectLst/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while(n&gt;=1)</a:t>
            </a:r>
            <a:endParaRPr lang="en-US" altLang="zh-CN" sz="2000" b="0" dirty="0">
              <a:solidFill>
                <a:srgbClr val="FF0000"/>
              </a:solidFill>
              <a:effectLst/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	push(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stack,n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--);</a:t>
            </a:r>
            <a:endParaRPr lang="en-US" altLang="zh-CN" sz="2000" b="0" dirty="0">
              <a:solidFill>
                <a:srgbClr val="000000"/>
              </a:solidFill>
              <a:effectLst/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  <a:effectLst/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while(!empty(stack))</a:t>
            </a:r>
            <a:endParaRPr lang="en-US" altLang="zh-CN" sz="2000" b="0" dirty="0">
              <a:solidFill>
                <a:srgbClr val="FF0000"/>
              </a:solidFill>
              <a:effectLst/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    s*=pop(stack);</a:t>
            </a:r>
            <a:endParaRPr lang="en-US" altLang="zh-CN" sz="2000" b="0" dirty="0">
              <a:solidFill>
                <a:srgbClr val="000000"/>
              </a:solidFill>
              <a:effectLst/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return s;</a:t>
            </a:r>
            <a:endParaRPr lang="en-US" altLang="zh-CN" sz="2000" b="0" dirty="0">
              <a:solidFill>
                <a:srgbClr val="000000"/>
              </a:solidFill>
              <a:effectLst/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void main()</a:t>
            </a:r>
            <a:endParaRPr lang="en-US" altLang="zh-CN" sz="2000" b="0" dirty="0">
              <a:solidFill>
                <a:srgbClr val="000000"/>
              </a:solidFill>
              <a:effectLst/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{</a:t>
            </a:r>
            <a:endParaRPr lang="en-US" altLang="zh-CN" sz="2000" b="0" dirty="0">
              <a:solidFill>
                <a:srgbClr val="000000"/>
              </a:solidFill>
              <a:effectLst/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	fac(4);</a:t>
            </a:r>
            <a:endParaRPr lang="en-US" altLang="zh-CN" sz="2000" b="0" dirty="0">
              <a:solidFill>
                <a:srgbClr val="000000"/>
              </a:solidFill>
              <a:effectLst/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时间复杂度：</a:t>
            </a:r>
            <a:r>
              <a:rPr kumimoji="1" lang="en-US" altLang="zh-CN" sz="2000" dirty="0">
                <a:solidFill>
                  <a:srgbClr val="000000"/>
                </a:solidFill>
                <a:effectLst/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O(n)</a:t>
            </a:r>
            <a:endParaRPr kumimoji="1" lang="en-US" altLang="zh-CN" sz="2000" dirty="0">
              <a:solidFill>
                <a:srgbClr val="000000"/>
              </a:solidFill>
              <a:effectLst/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空间复杂度：</a:t>
            </a:r>
            <a:r>
              <a:rPr kumimoji="1" lang="en-US" altLang="zh-CN" sz="2000" dirty="0">
                <a:solidFill>
                  <a:srgbClr val="000000"/>
                </a:solidFill>
                <a:effectLst/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G(n)</a:t>
            </a:r>
            <a:endParaRPr lang="en-US" altLang="zh-CN" sz="2000" b="0" dirty="0">
              <a:solidFill>
                <a:srgbClr val="000000"/>
              </a:solidFill>
              <a:effectLst/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9121515" y="792974"/>
          <a:ext cx="2608308" cy="7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2" imgW="2349500" imgH="647700" progId="Equation.3">
                  <p:embed/>
                </p:oleObj>
              </mc:Choice>
              <mc:Fallback>
                <p:oleObj name="公式" r:id="rId2" imgW="2349500" imgH="647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1515" y="792974"/>
                        <a:ext cx="2608308" cy="7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数据结构是递归的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67706" y="984769"/>
            <a:ext cx="4752975" cy="391710"/>
          </a:xfrm>
          <a:prstGeom prst="rect">
            <a:avLst/>
          </a:prstGeom>
          <a:solidFill>
            <a:schemeClr val="bg1"/>
          </a:solidFill>
          <a:ln w="12700">
            <a:noFill/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2000" b="1" dirty="0"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000" b="1" dirty="0"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b="1" dirty="0"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打印单链表最后一个结点的值</a:t>
            </a:r>
            <a:endParaRPr kumimoji="1" lang="zh-CN" altLang="en-US" sz="2000" b="1" dirty="0">
              <a:solidFill>
                <a:srgbClr val="2679D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07138" y="4813756"/>
            <a:ext cx="7288803" cy="1667873"/>
            <a:chOff x="136464" y="4252325"/>
            <a:chExt cx="7288803" cy="1667873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901699" y="5114396"/>
              <a:ext cx="42712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136464" y="4855931"/>
              <a:ext cx="9132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head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oup 48"/>
            <p:cNvGrpSpPr/>
            <p:nvPr/>
          </p:nvGrpSpPr>
          <p:grpSpPr bwMode="auto">
            <a:xfrm>
              <a:off x="1284287" y="4733396"/>
              <a:ext cx="6140980" cy="609600"/>
              <a:chOff x="1851" y="3067"/>
              <a:chExt cx="3465" cy="384"/>
            </a:xfrm>
          </p:grpSpPr>
          <p:sp>
            <p:nvSpPr>
              <p:cNvPr id="15" name="Rectangle 3" descr="羊皮纸"/>
              <p:cNvSpPr>
                <a:spLocks noChangeArrowheads="1"/>
              </p:cNvSpPr>
              <p:nvPr/>
            </p:nvSpPr>
            <p:spPr bwMode="auto">
              <a:xfrm>
                <a:off x="1851" y="3115"/>
                <a:ext cx="532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accent2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6" descr="羊皮纸"/>
              <p:cNvSpPr>
                <a:spLocks noChangeArrowheads="1"/>
              </p:cNvSpPr>
              <p:nvPr/>
            </p:nvSpPr>
            <p:spPr bwMode="auto">
              <a:xfrm>
                <a:off x="2576" y="3115"/>
                <a:ext cx="531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accent2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2286" y="3307"/>
                <a:ext cx="29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9" descr="羊皮纸"/>
              <p:cNvSpPr>
                <a:spLocks noChangeArrowheads="1"/>
              </p:cNvSpPr>
              <p:nvPr/>
            </p:nvSpPr>
            <p:spPr bwMode="auto">
              <a:xfrm>
                <a:off x="3300" y="3115"/>
                <a:ext cx="532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accent2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3011" y="3307"/>
                <a:ext cx="289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2" descr="羊皮纸"/>
              <p:cNvSpPr>
                <a:spLocks noChangeArrowheads="1"/>
              </p:cNvSpPr>
              <p:nvPr/>
            </p:nvSpPr>
            <p:spPr bwMode="auto">
              <a:xfrm>
                <a:off x="4025" y="3115"/>
                <a:ext cx="576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accent2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3735" y="3307"/>
                <a:ext cx="29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4460" y="3307"/>
                <a:ext cx="289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 Box 29"/>
              <p:cNvSpPr txBox="1">
                <a:spLocks noChangeArrowheads="1"/>
              </p:cNvSpPr>
              <p:nvPr/>
            </p:nvSpPr>
            <p:spPr bwMode="auto">
              <a:xfrm>
                <a:off x="1860" y="3067"/>
                <a:ext cx="297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32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32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 Box 30"/>
              <p:cNvSpPr txBox="1">
                <a:spLocks noChangeArrowheads="1"/>
              </p:cNvSpPr>
              <p:nvPr/>
            </p:nvSpPr>
            <p:spPr bwMode="auto">
              <a:xfrm>
                <a:off x="2584" y="3067"/>
                <a:ext cx="297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32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32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 Box 31"/>
              <p:cNvSpPr txBox="1">
                <a:spLocks noChangeArrowheads="1"/>
              </p:cNvSpPr>
              <p:nvPr/>
            </p:nvSpPr>
            <p:spPr bwMode="auto">
              <a:xfrm>
                <a:off x="3346" y="3144"/>
                <a:ext cx="23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 Box 32"/>
              <p:cNvSpPr txBox="1">
                <a:spLocks noChangeArrowheads="1"/>
              </p:cNvSpPr>
              <p:nvPr/>
            </p:nvSpPr>
            <p:spPr bwMode="auto">
              <a:xfrm>
                <a:off x="4033" y="3067"/>
                <a:ext cx="43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32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3200" b="1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32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" name="Group 45"/>
              <p:cNvGrpSpPr/>
              <p:nvPr/>
            </p:nvGrpSpPr>
            <p:grpSpPr bwMode="auto">
              <a:xfrm>
                <a:off x="4740" y="3067"/>
                <a:ext cx="576" cy="382"/>
                <a:chOff x="4740" y="3067"/>
                <a:chExt cx="576" cy="382"/>
              </a:xfrm>
            </p:grpSpPr>
            <p:grpSp>
              <p:nvGrpSpPr>
                <p:cNvPr id="32" name="Group 44"/>
                <p:cNvGrpSpPr/>
                <p:nvPr/>
              </p:nvGrpSpPr>
              <p:grpSpPr bwMode="auto">
                <a:xfrm>
                  <a:off x="4740" y="3067"/>
                  <a:ext cx="576" cy="382"/>
                  <a:chOff x="4740" y="3067"/>
                  <a:chExt cx="576" cy="382"/>
                </a:xfrm>
              </p:grpSpPr>
              <p:grpSp>
                <p:nvGrpSpPr>
                  <p:cNvPr id="34" name="Group 40"/>
                  <p:cNvGrpSpPr/>
                  <p:nvPr/>
                </p:nvGrpSpPr>
                <p:grpSpPr bwMode="auto">
                  <a:xfrm>
                    <a:off x="4740" y="3113"/>
                    <a:ext cx="576" cy="336"/>
                    <a:chOff x="4726" y="3070"/>
                    <a:chExt cx="576" cy="336"/>
                  </a:xfrm>
                </p:grpSpPr>
                <p:sp>
                  <p:nvSpPr>
                    <p:cNvPr id="36" name="Rectangle 15" descr="羊皮纸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26" y="3070"/>
                      <a:ext cx="576" cy="336"/>
                    </a:xfrm>
                    <a:prstGeom prst="rect">
                      <a:avLst/>
                    </a:prstGeom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  <a:ln w="9525">
                      <a:solidFill>
                        <a:schemeClr val="accent2"/>
                      </a:solidFill>
                      <a:miter lim="800000"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</p:spPr>
                  <p:txBody>
                    <a:bodyPr wrap="none" anchor="ctr"/>
                    <a:lstStyle/>
                    <a:p>
                      <a:endParaRPr lang="zh-CN" altLang="en-US" i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62" y="3070"/>
                      <a:ext cx="0" cy="3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i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5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03" y="3067"/>
                    <a:ext cx="179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/>
                    <a:r>
                      <a:rPr kumimoji="1" lang="en-US" altLang="zh-CN" sz="2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a:t></a:t>
                    </a:r>
                    <a:endParaRPr kumimoji="1"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740" y="3067"/>
                  <a:ext cx="306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kumimoji="1" lang="en-US" altLang="zh-CN" sz="3200" b="1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kumimoji="1" lang="en-US" altLang="zh-CN" sz="3200" b="1" i="1" baseline="-25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kumimoji="1" lang="en-US" altLang="zh-CN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" name="Line 4"/>
              <p:cNvSpPr>
                <a:spLocks noChangeShapeType="1"/>
              </p:cNvSpPr>
              <p:nvPr/>
            </p:nvSpPr>
            <p:spPr bwMode="auto">
              <a:xfrm>
                <a:off x="2168" y="3113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2910" y="3115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Line 10"/>
              <p:cNvSpPr>
                <a:spLocks noChangeShapeType="1"/>
              </p:cNvSpPr>
              <p:nvPr/>
            </p:nvSpPr>
            <p:spPr bwMode="auto">
              <a:xfrm>
                <a:off x="3635" y="3115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Line 13"/>
              <p:cNvSpPr>
                <a:spLocks noChangeShapeType="1"/>
              </p:cNvSpPr>
              <p:nvPr/>
            </p:nvSpPr>
            <p:spPr bwMode="auto">
              <a:xfrm>
                <a:off x="4460" y="3113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2045050" y="5252508"/>
              <a:ext cx="69498" cy="32384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3197422" y="5252508"/>
              <a:ext cx="60125" cy="3238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23"/>
            <p:cNvSpPr>
              <a:spLocks noChangeShapeType="1"/>
            </p:cNvSpPr>
            <p:nvPr/>
          </p:nvSpPr>
          <p:spPr bwMode="auto">
            <a:xfrm>
              <a:off x="4340420" y="5225522"/>
              <a:ext cx="60127" cy="35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>
              <a:off x="5483420" y="5252508"/>
              <a:ext cx="60128" cy="3238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28"/>
            <p:cNvSpPr>
              <a:spLocks noChangeShapeType="1"/>
            </p:cNvSpPr>
            <p:nvPr/>
          </p:nvSpPr>
          <p:spPr bwMode="auto">
            <a:xfrm>
              <a:off x="1693861" y="4661958"/>
              <a:ext cx="5545133" cy="635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3570434" y="4252325"/>
              <a:ext cx="244951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递归找链尾</a:t>
              </a:r>
              <a:endPara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1611120" y="5447126"/>
              <a:ext cx="9132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head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2838497" y="5447126"/>
              <a:ext cx="9132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head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3955042" y="5447126"/>
              <a:ext cx="9132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head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18"/>
            <p:cNvSpPr txBox="1">
              <a:spLocks noChangeArrowheads="1"/>
            </p:cNvSpPr>
            <p:nvPr/>
          </p:nvSpPr>
          <p:spPr bwMode="auto">
            <a:xfrm>
              <a:off x="5272555" y="5458533"/>
              <a:ext cx="9132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head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6304499" y="896828"/>
            <a:ext cx="5281238" cy="400110"/>
          </a:xfrm>
          <a:prstGeom prst="rect">
            <a:avLst/>
          </a:prstGeom>
          <a:solidFill>
            <a:schemeClr val="bg1"/>
          </a:solidFill>
          <a:ln w="12700">
            <a:noFill/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000" b="1" dirty="0"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000" b="1" dirty="0"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b="1" dirty="0"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反序输出单链表所有结点的值</a:t>
            </a:r>
            <a:endParaRPr kumimoji="1" lang="zh-CN" altLang="en-US" sz="2000" b="1" dirty="0">
              <a:solidFill>
                <a:srgbClr val="2679D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73" y="1333295"/>
            <a:ext cx="4565457" cy="340496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304" y="1293765"/>
            <a:ext cx="4491288" cy="3394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本节小结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76280" y="1033669"/>
            <a:ext cx="5500323" cy="37371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重点及难点</a:t>
            </a:r>
            <a:endParaRPr lang="en-US" altLang="zh-CN" b="1" dirty="0">
              <a:solidFill>
                <a:srgbClr val="2679D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在什么情境下使用栈来解决问题？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编程实现相关应用实例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递归程序非递归化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常见的栈面试题</a:t>
            </a:r>
            <a:endParaRPr lang="zh-CN" altLang="en-US" b="1" dirty="0">
              <a:solidFill>
                <a:srgbClr val="2679D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使用栈计算后缀表达式？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对栈中的值进行排序？（栈的基本操作只有</a:t>
            </a:r>
            <a:r>
              <a:rPr lang="en-US" altLang="zh-CN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push()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pop(),peep()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（窥视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查看栈顶元素的值））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只能用一个额外的栈和一个辅助变量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检查表达式中的括号是否配对？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6280" y="4570554"/>
            <a:ext cx="5719720" cy="1835926"/>
            <a:chOff x="7031665" y="3748446"/>
            <a:chExt cx="4797077" cy="233214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031666" y="3931454"/>
              <a:ext cx="4797076" cy="21491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tailEnd type="none" w="med" len="lg"/>
            </a:ln>
            <a:effectLst/>
          </p:spPr>
          <p:txBody>
            <a:bodyPr wrap="square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zh-CN" altLang="en-US" sz="2800" b="1" u="sng" dirty="0">
                  <a:solidFill>
                    <a:schemeClr val="bg1"/>
                  </a:solidFill>
                  <a:latin typeface="Bahnschrift SemiBold SemiConden" panose="020B0502040204020203" pitchFamily="34" charset="0"/>
                  <a:cs typeface="Times New Roman" panose="02020603050405020304" pitchFamily="18" charset="0"/>
                </a:rPr>
                <a:t>课外任务</a:t>
              </a:r>
              <a:endParaRPr lang="en-US" altLang="zh-CN" sz="2800" b="1" u="sng" dirty="0">
                <a:solidFill>
                  <a:schemeClr val="bg1"/>
                </a:solidFill>
                <a:latin typeface="Bahnschrift SemiBold SemiConden" panose="020B0502040204020203" pitchFamily="34" charset="0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2000" dirty="0">
                  <a:solidFill>
                    <a:schemeClr val="tx1">
                      <a:lumMod val="50000"/>
                    </a:schemeClr>
                  </a:solidFill>
                  <a:latin typeface="Bahnschrift SemiBold SemiConden" panose="020B0502040204020203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阅读相关资料：请在线编辑，写写读后感</a:t>
              </a:r>
              <a:endParaRPr lang="en-US" altLang="zh-CN" sz="2000" dirty="0">
                <a:solidFill>
                  <a:schemeClr val="tx1">
                    <a:lumMod val="50000"/>
                  </a:schemeClr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2000" dirty="0">
                  <a:solidFill>
                    <a:schemeClr val="tx1">
                      <a:lumMod val="50000"/>
                    </a:schemeClr>
                  </a:solidFill>
                  <a:latin typeface="Bahnschrift SemiBold SemiConden" panose="020B0502040204020203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完成实验指导书相关章节练习题</a:t>
              </a:r>
              <a:endParaRPr lang="en-US" altLang="zh-CN" sz="2000" dirty="0">
                <a:solidFill>
                  <a:schemeClr val="tx1">
                    <a:lumMod val="50000"/>
                  </a:schemeClr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2000" b="1" u="sng" dirty="0">
                  <a:solidFill>
                    <a:schemeClr val="tx1">
                      <a:lumMod val="50000"/>
                    </a:schemeClr>
                  </a:solidFill>
                  <a:latin typeface="Bahnschrift SemiBold SemiConden" panose="020B0502040204020203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按期参加</a:t>
              </a:r>
              <a:r>
                <a:rPr lang="en-US" altLang="zh-CN" sz="2000" b="1" u="sng" dirty="0">
                  <a:solidFill>
                    <a:schemeClr val="tx1">
                      <a:lumMod val="50000"/>
                    </a:schemeClr>
                  </a:solidFill>
                  <a:latin typeface="Bahnschrift SemiBold SemiConden" panose="020B0502040204020203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ODAY</a:t>
              </a:r>
              <a:r>
                <a:rPr lang="zh-CN" altLang="en-US" sz="2000" b="1" u="sng" dirty="0">
                  <a:solidFill>
                    <a:schemeClr val="tx1">
                      <a:lumMod val="50000"/>
                    </a:schemeClr>
                  </a:solidFill>
                  <a:latin typeface="Bahnschrift SemiBold SemiConden" panose="020B0502040204020203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活动， </a:t>
              </a:r>
              <a:r>
                <a:rPr lang="en-US" altLang="zh-CN" sz="2000" b="1" u="sng" dirty="0">
                  <a:solidFill>
                    <a:schemeClr val="tx1">
                      <a:lumMod val="50000"/>
                    </a:schemeClr>
                  </a:solidFill>
                  <a:latin typeface="Bahnschrift SemiBold SemiConden" panose="020B0502040204020203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PTA</a:t>
              </a:r>
              <a:r>
                <a:rPr lang="zh-CN" altLang="en-US" sz="2000" b="1" u="sng" dirty="0">
                  <a:solidFill>
                    <a:schemeClr val="tx1">
                      <a:lumMod val="50000"/>
                    </a:schemeClr>
                  </a:solidFill>
                  <a:latin typeface="Bahnschrift SemiBold SemiConden" panose="020B0502040204020203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刷题</a:t>
              </a:r>
              <a:endParaRPr lang="en-US" altLang="zh-CN" sz="2000" b="1" u="sng" dirty="0">
                <a:solidFill>
                  <a:schemeClr val="tx1">
                    <a:lumMod val="50000"/>
                  </a:schemeClr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031665" y="3748446"/>
              <a:ext cx="4797075" cy="615678"/>
            </a:xfrm>
            <a:prstGeom prst="rect">
              <a:avLst/>
            </a:prstGeom>
            <a:solidFill>
              <a:srgbClr val="2679D9"/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Bahnschrift SemiBold SemiConden" panose="020B0502040204020203" pitchFamily="34" charset="0"/>
                  <a:ea typeface="+mj-ea"/>
                  <a:cs typeface="+mj-cs"/>
                </a:rPr>
                <a:t>课外任务</a:t>
              </a:r>
              <a:endParaRPr lang="en-US" altLang="zh-CN" sz="2400" b="1" dirty="0">
                <a:solidFill>
                  <a:schemeClr val="bg1"/>
                </a:solidFill>
                <a:latin typeface="Bahnschrift SemiBold SemiConden" panose="020B0502040204020203" pitchFamily="34" charset="0"/>
                <a:ea typeface="+mj-ea"/>
                <a:cs typeface="+mj-cs"/>
              </a:endParaRP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70171" y="770191"/>
            <a:ext cx="5749973" cy="337998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sq">
            <a:solidFill>
              <a:schemeClr val="bg1">
                <a:lumMod val="8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讨论一下</a:t>
            </a:r>
            <a:endParaRPr kumimoji="1" lang="en-US" altLang="zh-CN" sz="2000" b="1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latinLnBrk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在一个算法中需要建立多个堆栈时，可以选用下列三种方案之一 。这三种方案各有什么优缺点？</a:t>
            </a:r>
            <a:endParaRPr kumimoji="1" lang="en-US" altLang="zh-CN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分别用多个顺序存储空间建立多个独立的堆栈</a:t>
            </a:r>
            <a:endParaRPr kumimoji="1" lang="zh-CN" altLang="en-US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多个堆栈共享一个顺序存储空间</a:t>
            </a:r>
            <a:endParaRPr kumimoji="1" lang="zh-CN" altLang="en-US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分别建立多个独立的链接堆栈</a:t>
            </a:r>
            <a:endParaRPr kumimoji="1" lang="en-US" altLang="zh-CN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有人说，递归的过程就是出入栈的过程，你认为这种说法合理吗？为什么？</a:t>
            </a:r>
            <a:endParaRPr kumimoji="1" lang="en-US" altLang="zh-CN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栈在以下哪些应用中可以使用？</a:t>
            </a:r>
            <a:endParaRPr kumimoji="1" lang="en-US" altLang="zh-CN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A. </a:t>
            </a:r>
            <a:r>
              <a:rPr kumimoji="1" lang="zh-CN" altLang="en-US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递归调用     </a:t>
            </a:r>
            <a:r>
              <a:rPr kumimoji="1" lang="en-US" altLang="zh-CN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kumimoji="1" lang="zh-CN" altLang="en-US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函数调用      </a:t>
            </a:r>
            <a:r>
              <a:rPr kumimoji="1" lang="en-US" altLang="zh-CN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C. </a:t>
            </a:r>
            <a:r>
              <a:rPr kumimoji="1" lang="zh-CN" altLang="en-US" dirty="0">
                <a:solidFill>
                  <a:srgbClr val="000000"/>
                </a:solidFill>
                <a:latin typeface="Bahnschrift SemiBold SemiConden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表达式求值</a:t>
            </a:r>
            <a:endParaRPr kumimoji="1" lang="zh-CN" altLang="en-US" dirty="0">
              <a:solidFill>
                <a:srgbClr val="000000"/>
              </a:solidFill>
              <a:latin typeface="Bahnschrift SemiBold SemiConden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5"/>
          <a:stretch>
            <a:fillRect/>
          </a:stretch>
        </p:blipFill>
        <p:spPr bwMode="auto">
          <a:xfrm>
            <a:off x="6270171" y="4173368"/>
            <a:ext cx="1662227" cy="239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课程思政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Text Box 13"/>
          <p:cNvSpPr txBox="1">
            <a:spLocks noChangeArrowheads="1"/>
          </p:cNvSpPr>
          <p:nvPr/>
        </p:nvSpPr>
        <p:spPr bwMode="auto">
          <a:xfrm>
            <a:off x="350292" y="762008"/>
            <a:ext cx="11491415" cy="496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为什么要进行模块化程序设计？它有什么好处？可能带来什么问题？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模块化程序设计带来的到底是好处？还是问题？作为一名未来的计算机工程师，我们应如何看待或认知一种技术对社会可能带来的影响？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启发学生思考计算机工程问题很多时候是一把双刃剑，在带来好处的同时，很可能会引发安全等其他新的问题。计算机工程师应该以客观、科学严谨的态度对此进行分析，认知其影响。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关键词：职业道德，科学精神，工程与社会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1131782" y="4714864"/>
            <a:ext cx="5252976" cy="727014"/>
          </a:xfrm>
        </p:spPr>
        <p:txBody>
          <a:bodyPr/>
          <a:lstStyle/>
          <a:p>
            <a:pPr algn="l"/>
            <a:r>
              <a:rPr lang="zh-CN" altLang="en-US" dirty="0"/>
              <a:t>            队列及其存储结构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1126958" y="4714864"/>
            <a:ext cx="1306571" cy="723868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7" name="文本占位符 24"/>
          <p:cNvSpPr>
            <a:spLocks noGrp="1"/>
          </p:cNvSpPr>
          <p:nvPr>
            <p:ph type="body" sz="quarter" idx="16"/>
          </p:nvPr>
        </p:nvSpPr>
        <p:spPr>
          <a:xfrm>
            <a:off x="6907763" y="4485260"/>
            <a:ext cx="2998142" cy="151922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队列的基本概念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队列的顺序存储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队列的链式存储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队列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44" name="Text Box 23"/>
          <p:cNvSpPr txBox="1">
            <a:spLocks noChangeArrowheads="1"/>
          </p:cNvSpPr>
          <p:nvPr/>
        </p:nvSpPr>
        <p:spPr bwMode="auto">
          <a:xfrm>
            <a:off x="478876" y="1375601"/>
            <a:ext cx="553245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队列（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  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Q= 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1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,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1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2  ,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1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, ……….,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1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aseline="-1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-1   , 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1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aseline="-1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在队尾插入元素称为</a:t>
            </a:r>
            <a:r>
              <a:rPr kumimoji="1" lang="zh-CN" altLang="en-US" sz="2400" b="1" dirty="0"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入队</a:t>
            </a:r>
            <a:endParaRPr kumimoji="1" lang="zh-CN" altLang="en-US" sz="2400" b="1" dirty="0">
              <a:solidFill>
                <a:srgbClr val="2679D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在队首删除元素称为</a:t>
            </a:r>
            <a:r>
              <a:rPr kumimoji="1" lang="zh-CN" altLang="en-US" sz="2400" b="1" dirty="0"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出队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385743" y="3510378"/>
          <a:ext cx="584180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196"/>
                <a:gridCol w="4597606"/>
              </a:tblGrid>
              <a:tr h="348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队列定义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只能在表的一端进行插入，在表的另一端进行删除的线性表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逻辑结构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元素之间是一对一的关系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存储结构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顺序队列和链队列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运算规则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队尾入队、队头出队，遵循先进先出（</a:t>
                      </a:r>
                      <a:r>
                        <a:rPr kumimoji="1"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FIFO</a:t>
                      </a:r>
                      <a:r>
                        <a:rPr kumimoji="1" lang="zh-CN" altLang="en-US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）的原则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576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基本操作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入队、出队、建空队列、判队空或队满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AutoShape 61"/>
          <p:cNvSpPr>
            <a:spLocks noChangeArrowheads="1"/>
          </p:cNvSpPr>
          <p:nvPr/>
        </p:nvSpPr>
        <p:spPr bwMode="blackWhite">
          <a:xfrm>
            <a:off x="4752221" y="888411"/>
            <a:ext cx="1343779" cy="503237"/>
          </a:xfrm>
          <a:prstGeom prst="wedgeRectCallout">
            <a:avLst>
              <a:gd name="adj1" fmla="val -88971"/>
              <a:gd name="adj2" fmla="val 186540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队尾元素</a:t>
            </a:r>
            <a:endParaRPr kumimoji="1"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62"/>
          <p:cNvSpPr>
            <a:spLocks noChangeArrowheads="1"/>
          </p:cNvSpPr>
          <p:nvPr/>
        </p:nvSpPr>
        <p:spPr bwMode="blackWhite">
          <a:xfrm>
            <a:off x="3154986" y="888411"/>
            <a:ext cx="1281282" cy="503237"/>
          </a:xfrm>
          <a:prstGeom prst="wedgeRectCallout">
            <a:avLst>
              <a:gd name="adj1" fmla="val -195739"/>
              <a:gd name="adj2" fmla="val 190260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队头元素</a:t>
            </a:r>
            <a:endParaRPr kumimoji="1"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327286" y="1022865"/>
                <a:ext cx="5600093" cy="50783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ADT queue</a:t>
                </a:r>
                <a:endParaRPr lang="en-US" altLang="zh-CN" b="1" dirty="0">
                  <a:ln>
                    <a:solidFill>
                      <a:srgbClr val="000000"/>
                    </a:solidFill>
                  </a:ln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数据对象：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={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</a:t>
                </a:r>
                <a:r>
                  <a:rPr lang="en-US" altLang="zh-CN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元素集合，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i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=1,2,…, 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&gt;= 0} 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数据关系： 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1={&lt; 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&gt;| 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</a:t>
                </a:r>
                <a:r>
                  <a:rPr lang="en-US" altLang="zh-CN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=2,…,n}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，约定</a:t>
                </a:r>
                <a:r>
                  <a:rPr kumimoji="1"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baseline="-1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 队列头，</a:t>
                </a:r>
                <a:r>
                  <a:rPr kumimoji="1"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</a:t>
                </a:r>
                <a:r>
                  <a:rPr kumimoji="1" lang="en-US" altLang="zh-CN" i="1" baseline="-1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端为队列尾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基本操作：</a:t>
                </a:r>
                <a:endParaRPr lang="en-US" altLang="zh-CN" b="1" dirty="0">
                  <a:ln>
                    <a:solidFill>
                      <a:srgbClr val="000000"/>
                    </a:solidFill>
                  </a:ln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InitQueue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：创建一个空队列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Destroy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：撤销一个队列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QueueEmpty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：若队列空，则返回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，否则返回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QueueFull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：若队列满，则返回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，否则返回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Front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(x)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：在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 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中返回队列头元素，若操作成功，则返回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，否则返回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EnQueue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：在队列尾插入元素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，入队。若操作成功，则返回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，否则返回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DelQueue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：从队列中删除队列头元素，出队。若操作成功，则返回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，否则返回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Clear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：清除队列中全部元素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en-US" altLang="zh-CN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ADT queue</a:t>
                </a:r>
                <a:endParaRPr lang="zh-CN" altLang="en-US" b="1" dirty="0">
                  <a:ln>
                    <a:solidFill>
                      <a:srgbClr val="000000"/>
                    </a:solidFill>
                  </a:ln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286" y="1022865"/>
                <a:ext cx="5600093" cy="5078313"/>
              </a:xfrm>
              <a:prstGeom prst="rect">
                <a:avLst/>
              </a:prstGeom>
              <a:blipFill rotWithShape="1">
                <a:blip r:embed="rId2"/>
                <a:stretch>
                  <a:fillRect l="-3" t="-10" r="3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utoUpdateAnimBg="0"/>
      <p:bldP spid="7" grpId="0" animBg="1" autoUpdateAnimBg="0"/>
      <p:bldP spid="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653930" y="4757620"/>
            <a:ext cx="4756270" cy="727014"/>
          </a:xfrm>
        </p:spPr>
        <p:txBody>
          <a:bodyPr/>
          <a:lstStyle/>
          <a:p>
            <a:pPr algn="l"/>
            <a:r>
              <a:rPr lang="zh-CN" altLang="en-US" dirty="0"/>
              <a:t>            栈及其存储结构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649106" y="4757620"/>
            <a:ext cx="1129564" cy="723868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24"/>
          <p:cNvSpPr>
            <a:spLocks noGrp="1"/>
          </p:cNvSpPr>
          <p:nvPr>
            <p:ph type="body" sz="quarter" idx="16"/>
          </p:nvPr>
        </p:nvSpPr>
        <p:spPr>
          <a:xfrm>
            <a:off x="6193984" y="4523762"/>
            <a:ext cx="6072326" cy="151922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栈的基本概念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栈的顺序存储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栈的链式存储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队列的顺序存储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grpSp>
        <p:nvGrpSpPr>
          <p:cNvPr id="8" name="Group 4"/>
          <p:cNvGrpSpPr/>
          <p:nvPr/>
        </p:nvGrpSpPr>
        <p:grpSpPr bwMode="auto">
          <a:xfrm>
            <a:off x="8010835" y="2390147"/>
            <a:ext cx="2592388" cy="2593975"/>
            <a:chOff x="3960" y="12513"/>
            <a:chExt cx="1980" cy="1563"/>
          </a:xfrm>
        </p:grpSpPr>
        <p:grpSp>
          <p:nvGrpSpPr>
            <p:cNvPr id="9" name="Group 5"/>
            <p:cNvGrpSpPr/>
            <p:nvPr/>
          </p:nvGrpSpPr>
          <p:grpSpPr bwMode="auto">
            <a:xfrm>
              <a:off x="5040" y="12513"/>
              <a:ext cx="900" cy="1563"/>
              <a:chOff x="6840" y="12513"/>
              <a:chExt cx="900" cy="1563"/>
            </a:xfrm>
          </p:grpSpPr>
          <p:sp>
            <p:nvSpPr>
              <p:cNvPr id="14" name="Text Box 6"/>
              <p:cNvSpPr txBox="1">
                <a:spLocks noChangeArrowheads="1"/>
              </p:cNvSpPr>
              <p:nvPr/>
            </p:nvSpPr>
            <p:spPr bwMode="auto">
              <a:xfrm>
                <a:off x="6840" y="13140"/>
                <a:ext cx="900" cy="3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7"/>
              <p:cNvSpPr txBox="1">
                <a:spLocks noChangeArrowheads="1"/>
              </p:cNvSpPr>
              <p:nvPr/>
            </p:nvSpPr>
            <p:spPr bwMode="auto">
              <a:xfrm>
                <a:off x="6840" y="12828"/>
                <a:ext cx="900" cy="3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 eaLnBrk="1" hangingPunct="1"/>
                <a:endParaRPr kumimoji="1" lang="zh-CN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6840" y="13449"/>
                <a:ext cx="900" cy="3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r>
                  <a:rPr kumimoji="1"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9"/>
              <p:cNvSpPr txBox="1">
                <a:spLocks noChangeArrowheads="1"/>
              </p:cNvSpPr>
              <p:nvPr/>
            </p:nvSpPr>
            <p:spPr bwMode="auto">
              <a:xfrm>
                <a:off x="6840" y="12513"/>
                <a:ext cx="900" cy="3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 eaLnBrk="1" hangingPunct="1"/>
                <a:endParaRPr kumimoji="1" lang="zh-CN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 Box 10"/>
              <p:cNvSpPr txBox="1">
                <a:spLocks noChangeArrowheads="1"/>
              </p:cNvSpPr>
              <p:nvPr/>
            </p:nvSpPr>
            <p:spPr bwMode="auto">
              <a:xfrm>
                <a:off x="6840" y="13761"/>
                <a:ext cx="900" cy="3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 eaLnBrk="1" hangingPunct="1"/>
                <a:endParaRPr kumimoji="1"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960" y="13296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140" y="12984"/>
              <a:ext cx="72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1" hangingPunct="1"/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rear</a:t>
              </a:r>
              <a:endPara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960" y="13920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4140" y="13608"/>
              <a:ext cx="72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1" hangingPunct="1"/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front</a:t>
              </a:r>
              <a:endPara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05065" y="1154174"/>
            <a:ext cx="8344430" cy="422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队列的顺序存储，称为</a:t>
            </a:r>
            <a:r>
              <a:rPr lang="zh-CN" altLang="en-US" dirty="0">
                <a:solidFill>
                  <a:srgbClr val="2679D9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顺序队列</a:t>
            </a:r>
            <a:endParaRPr lang="zh-CN" altLang="en-US" dirty="0">
              <a:solidFill>
                <a:srgbClr val="2679D9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由存放元素的</a:t>
            </a:r>
            <a:r>
              <a:rPr lang="zh-CN" altLang="en-US" dirty="0">
                <a:solidFill>
                  <a:srgbClr val="0070C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顺序表、队头指针、队尾指针</a:t>
            </a:r>
            <a:r>
              <a:rPr lang="zh-CN" altLang="en-US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三部分组成</a:t>
            </a:r>
            <a:endParaRPr lang="zh-CN" altLang="en-US" b="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顺序队列类型定义</a:t>
            </a:r>
            <a:endParaRPr lang="zh-CN" altLang="en-US" b="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#define MAXSIZE  1024</a:t>
            </a:r>
            <a:endParaRPr lang="en-US" altLang="zh-CN" b="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0" dirty="0" err="1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typedef</a:t>
            </a:r>
            <a:r>
              <a:rPr lang="en-US" altLang="zh-CN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struct</a:t>
            </a:r>
            <a:endParaRPr lang="en-US" altLang="zh-CN" b="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{   elemtype v[MAXSIZE];</a:t>
            </a:r>
            <a:endParaRPr lang="en-US" altLang="zh-CN" b="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    int </a:t>
            </a:r>
            <a:r>
              <a:rPr lang="en-US" altLang="zh-CN" b="0" dirty="0" err="1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front,rear</a:t>
            </a:r>
            <a:r>
              <a:rPr lang="en-US" altLang="zh-CN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;</a:t>
            </a:r>
            <a:endParaRPr lang="en-US" altLang="zh-CN" b="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}</a:t>
            </a:r>
            <a:r>
              <a:rPr lang="en-US" altLang="zh-CN" b="0" dirty="0" err="1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squeuetp</a:t>
            </a:r>
            <a:r>
              <a:rPr lang="zh-CN" altLang="en-US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；</a:t>
            </a:r>
            <a:endParaRPr lang="zh-CN" altLang="en-US" b="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0" dirty="0" err="1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squeuetp</a:t>
            </a:r>
            <a:r>
              <a:rPr lang="en-US" altLang="zh-CN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 *</a:t>
            </a:r>
            <a:r>
              <a:rPr lang="en-US" altLang="zh-CN" b="0" dirty="0" err="1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sq</a:t>
            </a:r>
            <a:r>
              <a:rPr lang="en-US" altLang="zh-CN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;</a:t>
            </a:r>
            <a:endParaRPr lang="en-US" altLang="zh-CN" b="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0" dirty="0" err="1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sq</a:t>
            </a:r>
            <a:r>
              <a:rPr lang="en-US" altLang="zh-CN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=(</a:t>
            </a:r>
            <a:r>
              <a:rPr lang="en-US" altLang="zh-CN" b="0" dirty="0" err="1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squeuetp</a:t>
            </a:r>
            <a:r>
              <a:rPr lang="en-US" altLang="zh-CN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*)malloc(</a:t>
            </a:r>
            <a:r>
              <a:rPr lang="en-US" altLang="zh-CN" b="0" dirty="0" err="1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sizeof</a:t>
            </a:r>
            <a:r>
              <a:rPr lang="en-US" altLang="zh-CN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squeuetp</a:t>
            </a:r>
            <a:r>
              <a:rPr lang="en-US" altLang="zh-CN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));</a:t>
            </a:r>
            <a:endParaRPr lang="en-US" altLang="zh-CN" b="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队列的顺序存储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66" name="AutoShape 70"/>
          <p:cNvSpPr>
            <a:spLocks noChangeArrowheads="1"/>
          </p:cNvSpPr>
          <p:nvPr/>
        </p:nvSpPr>
        <p:spPr bwMode="auto">
          <a:xfrm>
            <a:off x="569600" y="4993145"/>
            <a:ext cx="4033837" cy="1323975"/>
          </a:xfrm>
          <a:prstGeom prst="wedgeRectCallout">
            <a:avLst>
              <a:gd name="adj1" fmla="val -29301"/>
              <a:gd name="adj2" fmla="val -71347"/>
            </a:avLst>
          </a:prstGeom>
          <a:noFill/>
          <a:ln w="12700">
            <a:solidFill>
              <a:srgbClr val="3366FF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front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rear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=-1 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rear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指示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</a:t>
            </a:r>
            <a:r>
              <a:rPr kumimoji="1"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队尾</a:t>
            </a:r>
            <a:endParaRPr kumimoji="1" lang="zh-CN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front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指示队头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前一位置</a:t>
            </a:r>
            <a:endParaRPr kumimoji="1"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空队列：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  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front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rear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AutoShape 71"/>
          <p:cNvSpPr>
            <a:spLocks noChangeArrowheads="1"/>
          </p:cNvSpPr>
          <p:nvPr/>
        </p:nvSpPr>
        <p:spPr bwMode="auto">
          <a:xfrm>
            <a:off x="4823582" y="5026194"/>
            <a:ext cx="4033837" cy="830997"/>
          </a:xfrm>
          <a:prstGeom prst="wedgeRectCallout">
            <a:avLst>
              <a:gd name="adj1" fmla="val -20024"/>
              <a:gd name="adj2" fmla="val 45482"/>
            </a:avLst>
          </a:prstGeom>
          <a:solidFill>
            <a:srgbClr val="FFFFFF"/>
          </a:solidFill>
          <a:ln w="12700">
            <a:solidFill>
              <a:srgbClr val="FF0000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入队：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[++(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rear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)]=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kumimoji="1" lang="en-US" altLang="zh-CN" sz="2400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出队：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[++(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front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)]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6" name="表格 2"/>
          <p:cNvGraphicFramePr>
            <a:graphicFrameLocks noGrp="1"/>
          </p:cNvGraphicFramePr>
          <p:nvPr/>
        </p:nvGraphicFramePr>
        <p:xfrm>
          <a:off x="1270113" y="1448865"/>
          <a:ext cx="1615781" cy="28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858"/>
                <a:gridCol w="455923"/>
              </a:tblGrid>
              <a:tr h="479590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07394" y="4135385"/>
            <a:ext cx="969962" cy="679602"/>
            <a:chOff x="262653" y="2785178"/>
            <a:chExt cx="969962" cy="742158"/>
          </a:xfrm>
        </p:grpSpPr>
        <p:grpSp>
          <p:nvGrpSpPr>
            <p:cNvPr id="132" name="组合 131"/>
            <p:cNvGrpSpPr/>
            <p:nvPr/>
          </p:nvGrpSpPr>
          <p:grpSpPr>
            <a:xfrm>
              <a:off x="262653" y="2785178"/>
              <a:ext cx="969962" cy="479585"/>
              <a:chOff x="360657" y="3955430"/>
              <a:chExt cx="969962" cy="479585"/>
            </a:xfrm>
          </p:grpSpPr>
          <p:sp>
            <p:nvSpPr>
              <p:cNvPr id="133" name="Text Box 114"/>
              <p:cNvSpPr txBox="1">
                <a:spLocks noChangeArrowheads="1"/>
              </p:cNvSpPr>
              <p:nvPr/>
            </p:nvSpPr>
            <p:spPr bwMode="auto">
              <a:xfrm>
                <a:off x="360657" y="3955430"/>
                <a:ext cx="561975" cy="4369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endParaRPr kumimoji="1" lang="zh-CN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 Box 115"/>
              <p:cNvSpPr txBox="1">
                <a:spLocks noChangeArrowheads="1"/>
              </p:cNvSpPr>
              <p:nvPr/>
            </p:nvSpPr>
            <p:spPr bwMode="auto">
              <a:xfrm>
                <a:off x="368133" y="3998075"/>
                <a:ext cx="792272" cy="4369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front</a:t>
                </a:r>
                <a:endPara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Line 116"/>
              <p:cNvSpPr>
                <a:spLocks noChangeShapeType="1"/>
              </p:cNvSpPr>
              <p:nvPr/>
            </p:nvSpPr>
            <p:spPr bwMode="auto">
              <a:xfrm>
                <a:off x="1008357" y="4244355"/>
                <a:ext cx="3222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343263" y="3090396"/>
              <a:ext cx="889352" cy="436940"/>
              <a:chOff x="441267" y="3998075"/>
              <a:chExt cx="889352" cy="436940"/>
            </a:xfrm>
          </p:grpSpPr>
          <p:sp>
            <p:nvSpPr>
              <p:cNvPr id="140" name="Text Box 115"/>
              <p:cNvSpPr txBox="1">
                <a:spLocks noChangeArrowheads="1"/>
              </p:cNvSpPr>
              <p:nvPr/>
            </p:nvSpPr>
            <p:spPr bwMode="auto">
              <a:xfrm>
                <a:off x="441267" y="3998075"/>
                <a:ext cx="719137" cy="4369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rear</a:t>
                </a:r>
                <a:endPara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Line 116"/>
              <p:cNvSpPr>
                <a:spLocks noChangeShapeType="1"/>
              </p:cNvSpPr>
              <p:nvPr/>
            </p:nvSpPr>
            <p:spPr bwMode="auto">
              <a:xfrm>
                <a:off x="1008357" y="4244355"/>
                <a:ext cx="3222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142" name="表格 2"/>
          <p:cNvGraphicFramePr>
            <a:graphicFrameLocks noGrp="1"/>
          </p:cNvGraphicFramePr>
          <p:nvPr/>
        </p:nvGraphicFramePr>
        <p:xfrm>
          <a:off x="4023137" y="1406461"/>
          <a:ext cx="1615781" cy="28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858"/>
                <a:gridCol w="455923"/>
              </a:tblGrid>
              <a:tr h="479590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44" name="组合 143"/>
          <p:cNvGrpSpPr/>
          <p:nvPr/>
        </p:nvGrpSpPr>
        <p:grpSpPr>
          <a:xfrm>
            <a:off x="2983815" y="4266241"/>
            <a:ext cx="962486" cy="400110"/>
            <a:chOff x="368133" y="3998078"/>
            <a:chExt cx="962486" cy="521512"/>
          </a:xfrm>
        </p:grpSpPr>
        <p:sp>
          <p:nvSpPr>
            <p:cNvPr id="150" name="Text Box 115"/>
            <p:cNvSpPr txBox="1">
              <a:spLocks noChangeArrowheads="1"/>
            </p:cNvSpPr>
            <p:nvPr/>
          </p:nvSpPr>
          <p:spPr bwMode="auto">
            <a:xfrm>
              <a:off x="368133" y="3998078"/>
              <a:ext cx="792272" cy="52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rear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" name="Line 116"/>
            <p:cNvSpPr>
              <a:spLocks noChangeShapeType="1"/>
            </p:cNvSpPr>
            <p:nvPr/>
          </p:nvSpPr>
          <p:spPr bwMode="auto">
            <a:xfrm>
              <a:off x="1008357" y="4244355"/>
              <a:ext cx="322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2968199" y="4591577"/>
            <a:ext cx="969962" cy="400110"/>
            <a:chOff x="360657" y="3553515"/>
            <a:chExt cx="969962" cy="877360"/>
          </a:xfrm>
        </p:grpSpPr>
        <p:sp>
          <p:nvSpPr>
            <p:cNvPr id="146" name="Text Box 114"/>
            <p:cNvSpPr txBox="1">
              <a:spLocks noChangeArrowheads="1"/>
            </p:cNvSpPr>
            <p:nvPr/>
          </p:nvSpPr>
          <p:spPr bwMode="auto">
            <a:xfrm>
              <a:off x="360657" y="3955430"/>
              <a:ext cx="5619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kumimoji="1"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Text Box 115"/>
            <p:cNvSpPr txBox="1">
              <a:spLocks noChangeArrowheads="1"/>
            </p:cNvSpPr>
            <p:nvPr/>
          </p:nvSpPr>
          <p:spPr bwMode="auto">
            <a:xfrm>
              <a:off x="433950" y="3553515"/>
              <a:ext cx="719137" cy="877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front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116"/>
            <p:cNvSpPr>
              <a:spLocks noChangeShapeType="1"/>
            </p:cNvSpPr>
            <p:nvPr/>
          </p:nvSpPr>
          <p:spPr bwMode="auto">
            <a:xfrm>
              <a:off x="1008357" y="4049686"/>
              <a:ext cx="322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2" name="Text Box 65"/>
          <p:cNvSpPr txBox="1">
            <a:spLocks noChangeArrowheads="1"/>
          </p:cNvSpPr>
          <p:nvPr/>
        </p:nvSpPr>
        <p:spPr bwMode="auto">
          <a:xfrm>
            <a:off x="4411290" y="3846358"/>
            <a:ext cx="412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J1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 Box 65"/>
          <p:cNvSpPr txBox="1">
            <a:spLocks noChangeArrowheads="1"/>
          </p:cNvSpPr>
          <p:nvPr/>
        </p:nvSpPr>
        <p:spPr bwMode="auto">
          <a:xfrm>
            <a:off x="2924243" y="3819200"/>
            <a:ext cx="90515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4" name="组合 153"/>
          <p:cNvGrpSpPr/>
          <p:nvPr/>
        </p:nvGrpSpPr>
        <p:grpSpPr>
          <a:xfrm>
            <a:off x="2975675" y="3871151"/>
            <a:ext cx="962486" cy="400110"/>
            <a:chOff x="368133" y="3998079"/>
            <a:chExt cx="962486" cy="521512"/>
          </a:xfrm>
        </p:grpSpPr>
        <p:sp>
          <p:nvSpPr>
            <p:cNvPr id="155" name="Text Box 115"/>
            <p:cNvSpPr txBox="1">
              <a:spLocks noChangeArrowheads="1"/>
            </p:cNvSpPr>
            <p:nvPr/>
          </p:nvSpPr>
          <p:spPr bwMode="auto">
            <a:xfrm>
              <a:off x="368133" y="3998079"/>
              <a:ext cx="792272" cy="52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rear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Line 116"/>
            <p:cNvSpPr>
              <a:spLocks noChangeShapeType="1"/>
            </p:cNvSpPr>
            <p:nvPr/>
          </p:nvSpPr>
          <p:spPr bwMode="auto">
            <a:xfrm>
              <a:off x="1008357" y="4244355"/>
              <a:ext cx="322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2993767" y="3396127"/>
            <a:ext cx="962486" cy="400110"/>
            <a:chOff x="368133" y="3998078"/>
            <a:chExt cx="962486" cy="521512"/>
          </a:xfrm>
        </p:grpSpPr>
        <p:sp>
          <p:nvSpPr>
            <p:cNvPr id="158" name="Text Box 115"/>
            <p:cNvSpPr txBox="1">
              <a:spLocks noChangeArrowheads="1"/>
            </p:cNvSpPr>
            <p:nvPr/>
          </p:nvSpPr>
          <p:spPr bwMode="auto">
            <a:xfrm>
              <a:off x="368133" y="3998078"/>
              <a:ext cx="792272" cy="52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rear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/>
          </p:nvSpPr>
          <p:spPr bwMode="auto">
            <a:xfrm>
              <a:off x="1008357" y="4244355"/>
              <a:ext cx="322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2983815" y="2886195"/>
            <a:ext cx="962486" cy="400110"/>
            <a:chOff x="368133" y="3998078"/>
            <a:chExt cx="962486" cy="521512"/>
          </a:xfrm>
        </p:grpSpPr>
        <p:sp>
          <p:nvSpPr>
            <p:cNvPr id="161" name="Text Box 115"/>
            <p:cNvSpPr txBox="1">
              <a:spLocks noChangeArrowheads="1"/>
            </p:cNvSpPr>
            <p:nvPr/>
          </p:nvSpPr>
          <p:spPr bwMode="auto">
            <a:xfrm>
              <a:off x="368133" y="3998078"/>
              <a:ext cx="792272" cy="52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rear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Line 116"/>
            <p:cNvSpPr>
              <a:spLocks noChangeShapeType="1"/>
            </p:cNvSpPr>
            <p:nvPr/>
          </p:nvSpPr>
          <p:spPr bwMode="auto">
            <a:xfrm>
              <a:off x="1008357" y="4244355"/>
              <a:ext cx="322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2975675" y="2411172"/>
            <a:ext cx="962486" cy="400110"/>
            <a:chOff x="368133" y="3998078"/>
            <a:chExt cx="962486" cy="521512"/>
          </a:xfrm>
        </p:grpSpPr>
        <p:sp>
          <p:nvSpPr>
            <p:cNvPr id="164" name="Text Box 115"/>
            <p:cNvSpPr txBox="1">
              <a:spLocks noChangeArrowheads="1"/>
            </p:cNvSpPr>
            <p:nvPr/>
          </p:nvSpPr>
          <p:spPr bwMode="auto">
            <a:xfrm>
              <a:off x="368133" y="3998078"/>
              <a:ext cx="792272" cy="52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rear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Line 116"/>
            <p:cNvSpPr>
              <a:spLocks noChangeShapeType="1"/>
            </p:cNvSpPr>
            <p:nvPr/>
          </p:nvSpPr>
          <p:spPr bwMode="auto">
            <a:xfrm>
              <a:off x="1008357" y="4244355"/>
              <a:ext cx="322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9" name="Text Box 65"/>
          <p:cNvSpPr txBox="1">
            <a:spLocks noChangeArrowheads="1"/>
          </p:cNvSpPr>
          <p:nvPr/>
        </p:nvSpPr>
        <p:spPr bwMode="auto">
          <a:xfrm>
            <a:off x="4418735" y="3359587"/>
            <a:ext cx="4122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J2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Text Box 65"/>
          <p:cNvSpPr txBox="1">
            <a:spLocks noChangeArrowheads="1"/>
          </p:cNvSpPr>
          <p:nvPr/>
        </p:nvSpPr>
        <p:spPr bwMode="auto">
          <a:xfrm>
            <a:off x="4419454" y="2889308"/>
            <a:ext cx="4122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J3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Text Box 65"/>
          <p:cNvSpPr txBox="1">
            <a:spLocks noChangeArrowheads="1"/>
          </p:cNvSpPr>
          <p:nvPr/>
        </p:nvSpPr>
        <p:spPr bwMode="auto">
          <a:xfrm>
            <a:off x="4443882" y="2406002"/>
            <a:ext cx="4122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J4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Text Box 65"/>
          <p:cNvSpPr txBox="1">
            <a:spLocks noChangeArrowheads="1"/>
          </p:cNvSpPr>
          <p:nvPr/>
        </p:nvSpPr>
        <p:spPr bwMode="auto">
          <a:xfrm>
            <a:off x="3082680" y="4228854"/>
            <a:ext cx="90515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Text Box 65"/>
          <p:cNvSpPr txBox="1">
            <a:spLocks noChangeArrowheads="1"/>
          </p:cNvSpPr>
          <p:nvPr/>
        </p:nvSpPr>
        <p:spPr bwMode="auto">
          <a:xfrm>
            <a:off x="3082680" y="3397593"/>
            <a:ext cx="90515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Text Box 65"/>
          <p:cNvSpPr txBox="1">
            <a:spLocks noChangeArrowheads="1"/>
          </p:cNvSpPr>
          <p:nvPr/>
        </p:nvSpPr>
        <p:spPr bwMode="auto">
          <a:xfrm>
            <a:off x="3079568" y="2870736"/>
            <a:ext cx="90515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5" name="表格 2"/>
          <p:cNvGraphicFramePr>
            <a:graphicFrameLocks noGrp="1"/>
          </p:cNvGraphicFramePr>
          <p:nvPr/>
        </p:nvGraphicFramePr>
        <p:xfrm>
          <a:off x="6835682" y="1406461"/>
          <a:ext cx="1615781" cy="28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858"/>
                <a:gridCol w="455923"/>
              </a:tblGrid>
              <a:tr h="479590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79" name="组合 178"/>
          <p:cNvGrpSpPr/>
          <p:nvPr/>
        </p:nvGrpSpPr>
        <p:grpSpPr>
          <a:xfrm>
            <a:off x="5759191" y="4442458"/>
            <a:ext cx="969962" cy="439161"/>
            <a:chOff x="360657" y="3955430"/>
            <a:chExt cx="969962" cy="479585"/>
          </a:xfrm>
        </p:grpSpPr>
        <p:sp>
          <p:nvSpPr>
            <p:cNvPr id="180" name="Text Box 114"/>
            <p:cNvSpPr txBox="1">
              <a:spLocks noChangeArrowheads="1"/>
            </p:cNvSpPr>
            <p:nvPr/>
          </p:nvSpPr>
          <p:spPr bwMode="auto">
            <a:xfrm>
              <a:off x="360657" y="3955430"/>
              <a:ext cx="5619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kumimoji="1"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1" name="Text Box 115"/>
            <p:cNvSpPr txBox="1">
              <a:spLocks noChangeArrowheads="1"/>
            </p:cNvSpPr>
            <p:nvPr/>
          </p:nvSpPr>
          <p:spPr bwMode="auto">
            <a:xfrm>
              <a:off x="441267" y="3998075"/>
              <a:ext cx="719137" cy="436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front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/>
          </p:nvSpPr>
          <p:spPr bwMode="auto">
            <a:xfrm>
              <a:off x="1008357" y="4244355"/>
              <a:ext cx="322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3" name="Text Box 65"/>
          <p:cNvSpPr txBox="1">
            <a:spLocks noChangeArrowheads="1"/>
          </p:cNvSpPr>
          <p:nvPr/>
        </p:nvSpPr>
        <p:spPr bwMode="auto">
          <a:xfrm>
            <a:off x="7223835" y="3846358"/>
            <a:ext cx="412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J1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" name="组合 193"/>
          <p:cNvGrpSpPr/>
          <p:nvPr/>
        </p:nvGrpSpPr>
        <p:grpSpPr>
          <a:xfrm>
            <a:off x="5789879" y="2318237"/>
            <a:ext cx="962486" cy="400110"/>
            <a:chOff x="368133" y="3998078"/>
            <a:chExt cx="962486" cy="521512"/>
          </a:xfrm>
        </p:grpSpPr>
        <p:sp>
          <p:nvSpPr>
            <p:cNvPr id="195" name="Text Box 115"/>
            <p:cNvSpPr txBox="1">
              <a:spLocks noChangeArrowheads="1"/>
            </p:cNvSpPr>
            <p:nvPr/>
          </p:nvSpPr>
          <p:spPr bwMode="auto">
            <a:xfrm>
              <a:off x="368133" y="3998078"/>
              <a:ext cx="792272" cy="52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rear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6" name="Line 116"/>
            <p:cNvSpPr>
              <a:spLocks noChangeShapeType="1"/>
            </p:cNvSpPr>
            <p:nvPr/>
          </p:nvSpPr>
          <p:spPr bwMode="auto">
            <a:xfrm>
              <a:off x="1008357" y="4244355"/>
              <a:ext cx="322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7" name="Text Box 65"/>
          <p:cNvSpPr txBox="1">
            <a:spLocks noChangeArrowheads="1"/>
          </p:cNvSpPr>
          <p:nvPr/>
        </p:nvSpPr>
        <p:spPr bwMode="auto">
          <a:xfrm>
            <a:off x="7231280" y="3359587"/>
            <a:ext cx="4122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J2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 Box 65"/>
          <p:cNvSpPr txBox="1">
            <a:spLocks noChangeArrowheads="1"/>
          </p:cNvSpPr>
          <p:nvPr/>
        </p:nvSpPr>
        <p:spPr bwMode="auto">
          <a:xfrm>
            <a:off x="7231999" y="2889308"/>
            <a:ext cx="4122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J3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Text Box 65"/>
          <p:cNvSpPr txBox="1">
            <a:spLocks noChangeArrowheads="1"/>
          </p:cNvSpPr>
          <p:nvPr/>
        </p:nvSpPr>
        <p:spPr bwMode="auto">
          <a:xfrm>
            <a:off x="7256427" y="2406002"/>
            <a:ext cx="4122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J4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3" name="组合 202"/>
          <p:cNvGrpSpPr/>
          <p:nvPr/>
        </p:nvGrpSpPr>
        <p:grpSpPr>
          <a:xfrm>
            <a:off x="5791229" y="3819203"/>
            <a:ext cx="969962" cy="439161"/>
            <a:chOff x="360657" y="3955430"/>
            <a:chExt cx="969962" cy="479585"/>
          </a:xfrm>
        </p:grpSpPr>
        <p:sp>
          <p:nvSpPr>
            <p:cNvPr id="204" name="Text Box 114"/>
            <p:cNvSpPr txBox="1">
              <a:spLocks noChangeArrowheads="1"/>
            </p:cNvSpPr>
            <p:nvPr/>
          </p:nvSpPr>
          <p:spPr bwMode="auto">
            <a:xfrm>
              <a:off x="360657" y="3955430"/>
              <a:ext cx="5619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kumimoji="1"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" name="Text Box 115"/>
            <p:cNvSpPr txBox="1">
              <a:spLocks noChangeArrowheads="1"/>
            </p:cNvSpPr>
            <p:nvPr/>
          </p:nvSpPr>
          <p:spPr bwMode="auto">
            <a:xfrm>
              <a:off x="441267" y="3998075"/>
              <a:ext cx="719137" cy="436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front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Line 116"/>
            <p:cNvSpPr>
              <a:spLocks noChangeShapeType="1"/>
            </p:cNvSpPr>
            <p:nvPr/>
          </p:nvSpPr>
          <p:spPr bwMode="auto">
            <a:xfrm>
              <a:off x="1008357" y="4244355"/>
              <a:ext cx="322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5782718" y="3300178"/>
            <a:ext cx="969962" cy="439161"/>
            <a:chOff x="360657" y="3955430"/>
            <a:chExt cx="969962" cy="479585"/>
          </a:xfrm>
        </p:grpSpPr>
        <p:sp>
          <p:nvSpPr>
            <p:cNvPr id="208" name="Text Box 114"/>
            <p:cNvSpPr txBox="1">
              <a:spLocks noChangeArrowheads="1"/>
            </p:cNvSpPr>
            <p:nvPr/>
          </p:nvSpPr>
          <p:spPr bwMode="auto">
            <a:xfrm>
              <a:off x="360657" y="3955430"/>
              <a:ext cx="5619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kumimoji="1"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115"/>
            <p:cNvSpPr txBox="1">
              <a:spLocks noChangeArrowheads="1"/>
            </p:cNvSpPr>
            <p:nvPr/>
          </p:nvSpPr>
          <p:spPr bwMode="auto">
            <a:xfrm>
              <a:off x="441267" y="3998075"/>
              <a:ext cx="719137" cy="436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front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0" name="Line 116"/>
            <p:cNvSpPr>
              <a:spLocks noChangeShapeType="1"/>
            </p:cNvSpPr>
            <p:nvPr/>
          </p:nvSpPr>
          <p:spPr bwMode="auto">
            <a:xfrm>
              <a:off x="1008357" y="4244355"/>
              <a:ext cx="322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5775191" y="2836964"/>
            <a:ext cx="969962" cy="439161"/>
            <a:chOff x="360657" y="3955430"/>
            <a:chExt cx="969962" cy="479585"/>
          </a:xfrm>
        </p:grpSpPr>
        <p:sp>
          <p:nvSpPr>
            <p:cNvPr id="212" name="Text Box 114"/>
            <p:cNvSpPr txBox="1">
              <a:spLocks noChangeArrowheads="1"/>
            </p:cNvSpPr>
            <p:nvPr/>
          </p:nvSpPr>
          <p:spPr bwMode="auto">
            <a:xfrm>
              <a:off x="360657" y="3955430"/>
              <a:ext cx="5619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kumimoji="1"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3" name="Text Box 115"/>
            <p:cNvSpPr txBox="1">
              <a:spLocks noChangeArrowheads="1"/>
            </p:cNvSpPr>
            <p:nvPr/>
          </p:nvSpPr>
          <p:spPr bwMode="auto">
            <a:xfrm>
              <a:off x="441267" y="3998075"/>
              <a:ext cx="719137" cy="436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front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4" name="Line 116"/>
            <p:cNvSpPr>
              <a:spLocks noChangeShapeType="1"/>
            </p:cNvSpPr>
            <p:nvPr/>
          </p:nvSpPr>
          <p:spPr bwMode="auto">
            <a:xfrm>
              <a:off x="1008357" y="4244355"/>
              <a:ext cx="322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5775164" y="2460560"/>
            <a:ext cx="969962" cy="439161"/>
            <a:chOff x="360657" y="3955430"/>
            <a:chExt cx="969962" cy="479585"/>
          </a:xfrm>
        </p:grpSpPr>
        <p:sp>
          <p:nvSpPr>
            <p:cNvPr id="216" name="Text Box 114"/>
            <p:cNvSpPr txBox="1">
              <a:spLocks noChangeArrowheads="1"/>
            </p:cNvSpPr>
            <p:nvPr/>
          </p:nvSpPr>
          <p:spPr bwMode="auto">
            <a:xfrm>
              <a:off x="360657" y="3955430"/>
              <a:ext cx="5619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kumimoji="1"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115"/>
            <p:cNvSpPr txBox="1">
              <a:spLocks noChangeArrowheads="1"/>
            </p:cNvSpPr>
            <p:nvPr/>
          </p:nvSpPr>
          <p:spPr bwMode="auto">
            <a:xfrm>
              <a:off x="441267" y="3998075"/>
              <a:ext cx="719137" cy="436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front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8" name="Line 116"/>
            <p:cNvSpPr>
              <a:spLocks noChangeShapeType="1"/>
            </p:cNvSpPr>
            <p:nvPr/>
          </p:nvSpPr>
          <p:spPr bwMode="auto">
            <a:xfrm>
              <a:off x="1008357" y="4244355"/>
              <a:ext cx="322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9" name="Text Box 65"/>
          <p:cNvSpPr txBox="1">
            <a:spLocks noChangeArrowheads="1"/>
          </p:cNvSpPr>
          <p:nvPr/>
        </p:nvSpPr>
        <p:spPr bwMode="auto">
          <a:xfrm>
            <a:off x="5847214" y="4532982"/>
            <a:ext cx="90515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Text Box 65"/>
          <p:cNvSpPr txBox="1">
            <a:spLocks noChangeArrowheads="1"/>
          </p:cNvSpPr>
          <p:nvPr/>
        </p:nvSpPr>
        <p:spPr bwMode="auto">
          <a:xfrm>
            <a:off x="6861128" y="3821984"/>
            <a:ext cx="1113762" cy="444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Text Box 65"/>
          <p:cNvSpPr txBox="1">
            <a:spLocks noChangeArrowheads="1"/>
          </p:cNvSpPr>
          <p:nvPr/>
        </p:nvSpPr>
        <p:spPr bwMode="auto">
          <a:xfrm>
            <a:off x="5863328" y="3893796"/>
            <a:ext cx="90515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Text Box 65"/>
          <p:cNvSpPr txBox="1">
            <a:spLocks noChangeArrowheads="1"/>
          </p:cNvSpPr>
          <p:nvPr/>
        </p:nvSpPr>
        <p:spPr bwMode="auto">
          <a:xfrm>
            <a:off x="6852661" y="3339385"/>
            <a:ext cx="1113762" cy="444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Text Box 65"/>
          <p:cNvSpPr txBox="1">
            <a:spLocks noChangeArrowheads="1"/>
          </p:cNvSpPr>
          <p:nvPr/>
        </p:nvSpPr>
        <p:spPr bwMode="auto">
          <a:xfrm>
            <a:off x="5847213" y="3404063"/>
            <a:ext cx="90515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Text Box 65"/>
          <p:cNvSpPr txBox="1">
            <a:spLocks noChangeArrowheads="1"/>
          </p:cNvSpPr>
          <p:nvPr/>
        </p:nvSpPr>
        <p:spPr bwMode="auto">
          <a:xfrm>
            <a:off x="6857940" y="2856564"/>
            <a:ext cx="1113762" cy="444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Text Box 65"/>
          <p:cNvSpPr txBox="1">
            <a:spLocks noChangeArrowheads="1"/>
          </p:cNvSpPr>
          <p:nvPr/>
        </p:nvSpPr>
        <p:spPr bwMode="auto">
          <a:xfrm>
            <a:off x="5847212" y="2962820"/>
            <a:ext cx="90515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Text Box 65"/>
          <p:cNvSpPr txBox="1">
            <a:spLocks noChangeArrowheads="1"/>
          </p:cNvSpPr>
          <p:nvPr/>
        </p:nvSpPr>
        <p:spPr bwMode="auto">
          <a:xfrm>
            <a:off x="6860545" y="2357031"/>
            <a:ext cx="1113762" cy="444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9" name="表格 2"/>
          <p:cNvGraphicFramePr>
            <a:graphicFrameLocks noGrp="1"/>
          </p:cNvGraphicFramePr>
          <p:nvPr/>
        </p:nvGraphicFramePr>
        <p:xfrm>
          <a:off x="10070052" y="1406461"/>
          <a:ext cx="1615781" cy="28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858"/>
                <a:gridCol w="455923"/>
              </a:tblGrid>
              <a:tr h="479590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31" name="组合 230"/>
          <p:cNvGrpSpPr/>
          <p:nvPr/>
        </p:nvGrpSpPr>
        <p:grpSpPr>
          <a:xfrm>
            <a:off x="9024249" y="2318237"/>
            <a:ext cx="962486" cy="400110"/>
            <a:chOff x="368133" y="3998078"/>
            <a:chExt cx="962486" cy="521512"/>
          </a:xfrm>
        </p:grpSpPr>
        <p:sp>
          <p:nvSpPr>
            <p:cNvPr id="232" name="Text Box 115"/>
            <p:cNvSpPr txBox="1">
              <a:spLocks noChangeArrowheads="1"/>
            </p:cNvSpPr>
            <p:nvPr/>
          </p:nvSpPr>
          <p:spPr bwMode="auto">
            <a:xfrm>
              <a:off x="368133" y="3998078"/>
              <a:ext cx="792272" cy="52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rear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3" name="Line 116"/>
            <p:cNvSpPr>
              <a:spLocks noChangeShapeType="1"/>
            </p:cNvSpPr>
            <p:nvPr/>
          </p:nvSpPr>
          <p:spPr bwMode="auto">
            <a:xfrm>
              <a:off x="1008357" y="4244355"/>
              <a:ext cx="322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9" name="组合 248"/>
          <p:cNvGrpSpPr/>
          <p:nvPr/>
        </p:nvGrpSpPr>
        <p:grpSpPr>
          <a:xfrm>
            <a:off x="9009534" y="2460560"/>
            <a:ext cx="969962" cy="439161"/>
            <a:chOff x="360657" y="3955430"/>
            <a:chExt cx="969962" cy="479585"/>
          </a:xfrm>
        </p:grpSpPr>
        <p:sp>
          <p:nvSpPr>
            <p:cNvPr id="250" name="Text Box 114"/>
            <p:cNvSpPr txBox="1">
              <a:spLocks noChangeArrowheads="1"/>
            </p:cNvSpPr>
            <p:nvPr/>
          </p:nvSpPr>
          <p:spPr bwMode="auto">
            <a:xfrm>
              <a:off x="360657" y="3955430"/>
              <a:ext cx="5619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kumimoji="1"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1" name="Text Box 115"/>
            <p:cNvSpPr txBox="1">
              <a:spLocks noChangeArrowheads="1"/>
            </p:cNvSpPr>
            <p:nvPr/>
          </p:nvSpPr>
          <p:spPr bwMode="auto">
            <a:xfrm>
              <a:off x="441267" y="3998075"/>
              <a:ext cx="719137" cy="436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front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2" name="Line 116"/>
            <p:cNvSpPr>
              <a:spLocks noChangeShapeType="1"/>
            </p:cNvSpPr>
            <p:nvPr/>
          </p:nvSpPr>
          <p:spPr bwMode="auto">
            <a:xfrm>
              <a:off x="1008357" y="4244355"/>
              <a:ext cx="322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4" name="Text Box 65"/>
          <p:cNvSpPr txBox="1">
            <a:spLocks noChangeArrowheads="1"/>
          </p:cNvSpPr>
          <p:nvPr/>
        </p:nvSpPr>
        <p:spPr bwMode="auto">
          <a:xfrm>
            <a:off x="9110709" y="2353996"/>
            <a:ext cx="905151" cy="2616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endParaRPr kumimoji="1" lang="en-US" altLang="zh-C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3" name="组合 272"/>
          <p:cNvGrpSpPr/>
          <p:nvPr/>
        </p:nvGrpSpPr>
        <p:grpSpPr>
          <a:xfrm>
            <a:off x="9032654" y="1897647"/>
            <a:ext cx="962486" cy="400110"/>
            <a:chOff x="368133" y="3998078"/>
            <a:chExt cx="962486" cy="521512"/>
          </a:xfrm>
        </p:grpSpPr>
        <p:sp>
          <p:nvSpPr>
            <p:cNvPr id="274" name="Text Box 115"/>
            <p:cNvSpPr txBox="1">
              <a:spLocks noChangeArrowheads="1"/>
            </p:cNvSpPr>
            <p:nvPr/>
          </p:nvSpPr>
          <p:spPr bwMode="auto">
            <a:xfrm>
              <a:off x="368133" y="3998078"/>
              <a:ext cx="792272" cy="52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rear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5" name="Line 116"/>
            <p:cNvSpPr>
              <a:spLocks noChangeShapeType="1"/>
            </p:cNvSpPr>
            <p:nvPr/>
          </p:nvSpPr>
          <p:spPr bwMode="auto">
            <a:xfrm>
              <a:off x="1008357" y="4244355"/>
              <a:ext cx="322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" name="组合 275"/>
          <p:cNvGrpSpPr/>
          <p:nvPr/>
        </p:nvGrpSpPr>
        <p:grpSpPr>
          <a:xfrm>
            <a:off x="9048045" y="1428318"/>
            <a:ext cx="962486" cy="400110"/>
            <a:chOff x="368133" y="3998078"/>
            <a:chExt cx="962486" cy="521512"/>
          </a:xfrm>
        </p:grpSpPr>
        <p:sp>
          <p:nvSpPr>
            <p:cNvPr id="277" name="Text Box 115"/>
            <p:cNvSpPr txBox="1">
              <a:spLocks noChangeArrowheads="1"/>
            </p:cNvSpPr>
            <p:nvPr/>
          </p:nvSpPr>
          <p:spPr bwMode="auto">
            <a:xfrm>
              <a:off x="368133" y="3998078"/>
              <a:ext cx="792272" cy="52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rear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8" name="Line 116"/>
            <p:cNvSpPr>
              <a:spLocks noChangeShapeType="1"/>
            </p:cNvSpPr>
            <p:nvPr/>
          </p:nvSpPr>
          <p:spPr bwMode="auto">
            <a:xfrm>
              <a:off x="1008357" y="4244355"/>
              <a:ext cx="322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9" name="Text Box 65"/>
          <p:cNvSpPr txBox="1">
            <a:spLocks noChangeArrowheads="1"/>
          </p:cNvSpPr>
          <p:nvPr/>
        </p:nvSpPr>
        <p:spPr bwMode="auto">
          <a:xfrm>
            <a:off x="10429217" y="1905745"/>
            <a:ext cx="4122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J5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Text Box 65"/>
          <p:cNvSpPr txBox="1">
            <a:spLocks noChangeArrowheads="1"/>
          </p:cNvSpPr>
          <p:nvPr/>
        </p:nvSpPr>
        <p:spPr bwMode="auto">
          <a:xfrm>
            <a:off x="10437765" y="1417210"/>
            <a:ext cx="4122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J6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 Box 65"/>
          <p:cNvSpPr txBox="1">
            <a:spLocks noChangeArrowheads="1"/>
          </p:cNvSpPr>
          <p:nvPr/>
        </p:nvSpPr>
        <p:spPr bwMode="auto">
          <a:xfrm>
            <a:off x="9105378" y="1966724"/>
            <a:ext cx="90515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Text Box 65"/>
          <p:cNvSpPr txBox="1">
            <a:spLocks noChangeArrowheads="1"/>
          </p:cNvSpPr>
          <p:nvPr/>
        </p:nvSpPr>
        <p:spPr bwMode="auto">
          <a:xfrm>
            <a:off x="9113131" y="1462928"/>
            <a:ext cx="90515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3" name="组合 282"/>
          <p:cNvGrpSpPr/>
          <p:nvPr/>
        </p:nvGrpSpPr>
        <p:grpSpPr>
          <a:xfrm>
            <a:off x="9095932" y="1000809"/>
            <a:ext cx="962486" cy="400110"/>
            <a:chOff x="368133" y="3998078"/>
            <a:chExt cx="962486" cy="521512"/>
          </a:xfrm>
        </p:grpSpPr>
        <p:sp>
          <p:nvSpPr>
            <p:cNvPr id="284" name="Text Box 115"/>
            <p:cNvSpPr txBox="1">
              <a:spLocks noChangeArrowheads="1"/>
            </p:cNvSpPr>
            <p:nvPr/>
          </p:nvSpPr>
          <p:spPr bwMode="auto">
            <a:xfrm>
              <a:off x="368133" y="3998078"/>
              <a:ext cx="792272" cy="52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rear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5" name="Line 116"/>
            <p:cNvSpPr>
              <a:spLocks noChangeShapeType="1"/>
            </p:cNvSpPr>
            <p:nvPr/>
          </p:nvSpPr>
          <p:spPr bwMode="auto">
            <a:xfrm>
              <a:off x="1008357" y="4244355"/>
              <a:ext cx="322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标注: 弯曲线形 3"/>
          <p:cNvSpPr/>
          <p:nvPr/>
        </p:nvSpPr>
        <p:spPr>
          <a:xfrm>
            <a:off x="9090144" y="4996466"/>
            <a:ext cx="1539784" cy="461665"/>
          </a:xfrm>
          <a:prstGeom prst="borderCallout2">
            <a:avLst>
              <a:gd name="adj1" fmla="val -5849"/>
              <a:gd name="adj2" fmla="val 10946"/>
              <a:gd name="adj3" fmla="val -557944"/>
              <a:gd name="adj4" fmla="val -13397"/>
              <a:gd name="adj5" fmla="val -785527"/>
              <a:gd name="adj6" fmla="val 18647"/>
            </a:avLst>
          </a:prstGeom>
          <a:solidFill>
            <a:srgbClr val="FFFFFF"/>
          </a:solidFill>
          <a:ln w="12700">
            <a:solidFill>
              <a:srgbClr val="FF0000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假上溢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Text Box 65"/>
          <p:cNvSpPr txBox="1">
            <a:spLocks noChangeArrowheads="1"/>
          </p:cNvSpPr>
          <p:nvPr/>
        </p:nvSpPr>
        <p:spPr bwMode="auto">
          <a:xfrm>
            <a:off x="3053669" y="3871150"/>
            <a:ext cx="90515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utoUpdateAnimBg="0"/>
      <p:bldP spid="111" grpId="0" animBg="1" autoUpdateAnimBg="0"/>
      <p:bldP spid="152" grpId="0"/>
      <p:bldP spid="153" grpId="0" animBg="1"/>
      <p:bldP spid="169" grpId="0"/>
      <p:bldP spid="170" grpId="0"/>
      <p:bldP spid="171" grpId="0"/>
      <p:bldP spid="172" grpId="0" animBg="1"/>
      <p:bldP spid="173" grpId="0" animBg="1"/>
      <p:bldP spid="174" grpId="0" animBg="1"/>
      <p:bldP spid="219" grpId="0" animBg="1"/>
      <p:bldP spid="220" grpId="0" animBg="1"/>
      <p:bldP spid="222" grpId="0" animBg="1"/>
      <p:bldP spid="223" grpId="0" animBg="1"/>
      <p:bldP spid="225" grpId="0" animBg="1"/>
      <p:bldP spid="226" grpId="0" animBg="1"/>
      <p:bldP spid="227" grpId="0" animBg="1"/>
      <p:bldP spid="228" grpId="0" animBg="1"/>
      <p:bldP spid="264" grpId="0" animBg="1"/>
      <p:bldP spid="279" grpId="0"/>
      <p:bldP spid="280" grpId="0"/>
      <p:bldP spid="281" grpId="0" animBg="1"/>
      <p:bldP spid="282" grpId="0" animBg="1"/>
      <p:bldP spid="10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队列的顺序存储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grpSp>
        <p:nvGrpSpPr>
          <p:cNvPr id="6" name="Group 3"/>
          <p:cNvGrpSpPr/>
          <p:nvPr/>
        </p:nvGrpSpPr>
        <p:grpSpPr bwMode="auto">
          <a:xfrm>
            <a:off x="5053532" y="952714"/>
            <a:ext cx="2663825" cy="2271713"/>
            <a:chOff x="1384" y="1251"/>
            <a:chExt cx="2449" cy="2198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022" y="1422"/>
              <a:ext cx="1612" cy="1510"/>
            </a:xfrm>
            <a:custGeom>
              <a:avLst/>
              <a:gdLst>
                <a:gd name="G0" fmla="+- 6714 0 0"/>
                <a:gd name="G1" fmla="+- 21600 0 6714"/>
                <a:gd name="G2" fmla="+- 21600 0 67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714" y="10800"/>
                  </a:moveTo>
                  <a:cubicBezTo>
                    <a:pt x="6714" y="13057"/>
                    <a:pt x="8543" y="14886"/>
                    <a:pt x="10800" y="14886"/>
                  </a:cubicBezTo>
                  <a:cubicBezTo>
                    <a:pt x="13057" y="14886"/>
                    <a:pt x="14886" y="13057"/>
                    <a:pt x="14886" y="10800"/>
                  </a:cubicBezTo>
                  <a:cubicBezTo>
                    <a:pt x="14886" y="8543"/>
                    <a:pt x="13057" y="6714"/>
                    <a:pt x="10800" y="6714"/>
                  </a:cubicBezTo>
                  <a:cubicBezTo>
                    <a:pt x="8543" y="6714"/>
                    <a:pt x="6714" y="8543"/>
                    <a:pt x="6714" y="10800"/>
                  </a:cubicBez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2889" y="2466"/>
              <a:ext cx="133" cy="456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H="1">
              <a:off x="2634" y="2455"/>
              <a:ext cx="77" cy="456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H="1">
              <a:off x="2234" y="2378"/>
              <a:ext cx="389" cy="333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H="1" flipV="1">
              <a:off x="2178" y="1733"/>
              <a:ext cx="400" cy="289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2934" y="1455"/>
              <a:ext cx="166" cy="456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3056" y="1711"/>
              <a:ext cx="367" cy="27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V="1">
              <a:off x="3134" y="2011"/>
              <a:ext cx="490" cy="133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3122" y="2312"/>
              <a:ext cx="478" cy="66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3493" y="1630"/>
              <a:ext cx="28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3078" y="1251"/>
              <a:ext cx="5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M-1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3547" y="2030"/>
              <a:ext cx="28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 flipV="1">
              <a:off x="2845" y="2922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2509" y="3065"/>
              <a:ext cx="67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front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845" y="1633"/>
              <a:ext cx="3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 flipV="1">
              <a:off x="2045" y="2044"/>
              <a:ext cx="478" cy="7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1384" y="1408"/>
              <a:ext cx="59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rear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 flipV="1">
              <a:off x="2078" y="1811"/>
              <a:ext cx="189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V="1">
              <a:off x="2045" y="1855"/>
              <a:ext cx="30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V="1">
              <a:off x="2034" y="1911"/>
              <a:ext cx="377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2034" y="1944"/>
              <a:ext cx="455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V="1">
              <a:off x="2034" y="1989"/>
              <a:ext cx="511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 flipV="1">
              <a:off x="2056" y="2100"/>
              <a:ext cx="455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V="1">
              <a:off x="2078" y="2178"/>
              <a:ext cx="433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V="1">
              <a:off x="2111" y="2244"/>
              <a:ext cx="412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 flipV="1">
              <a:off x="2156" y="2322"/>
              <a:ext cx="40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 flipV="1">
              <a:off x="2200" y="2378"/>
              <a:ext cx="40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 flipV="1">
              <a:off x="2245" y="2422"/>
              <a:ext cx="40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V="1">
              <a:off x="2323" y="2466"/>
              <a:ext cx="355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 flipV="1">
              <a:off x="2378" y="2555"/>
              <a:ext cx="311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 flipV="1">
              <a:off x="2467" y="2689"/>
              <a:ext cx="20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 flipV="1">
              <a:off x="2556" y="2800"/>
              <a:ext cx="89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 rot="-1295992">
              <a:off x="2336" y="1485"/>
              <a:ext cx="57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…...</a:t>
              </a:r>
              <a:endPara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37"/>
            <p:cNvSpPr txBox="1">
              <a:spLocks noChangeArrowheads="1"/>
            </p:cNvSpPr>
            <p:nvPr/>
          </p:nvSpPr>
          <p:spPr bwMode="auto">
            <a:xfrm rot="-1295992">
              <a:off x="2876" y="2348"/>
              <a:ext cx="57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…...</a:t>
              </a:r>
              <a:endPara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423723" y="891724"/>
            <a:ext cx="7056437" cy="415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循环队列（</a:t>
            </a:r>
            <a:r>
              <a:rPr lang="en-US" altLang="zh-CN" sz="2000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Circular Queue</a:t>
            </a:r>
            <a:r>
              <a:rPr lang="zh-CN" altLang="en-US" sz="2000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）</a:t>
            </a:r>
            <a:endParaRPr lang="zh-CN" altLang="en-US" sz="2000" b="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把队列设想成环形</a:t>
            </a:r>
            <a:endParaRPr lang="zh-CN" altLang="en-US" sz="2000" b="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若</a:t>
            </a:r>
            <a:r>
              <a:rPr lang="en-US" altLang="zh-CN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rear+1==M,</a:t>
            </a:r>
            <a:r>
              <a:rPr lang="zh-CN" altLang="zh-CN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则令</a:t>
            </a:r>
            <a:r>
              <a:rPr lang="en-US" altLang="zh-CN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rear =0;</a:t>
            </a:r>
            <a:endParaRPr lang="en-US" altLang="zh-CN" b="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2000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实现：利用</a:t>
            </a:r>
            <a:r>
              <a:rPr lang="zh-CN" altLang="zh-CN" sz="2000" dirty="0">
                <a:solidFill>
                  <a:srgbClr val="0070C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模运算</a:t>
            </a:r>
            <a:endParaRPr lang="zh-CN" altLang="en-US" sz="2000" dirty="0">
              <a:solidFill>
                <a:srgbClr val="0070C0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2000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入队：</a:t>
            </a:r>
            <a:r>
              <a:rPr lang="en-US" altLang="zh-CN" sz="2000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rear=(rear +1)%M; </a:t>
            </a:r>
            <a:r>
              <a:rPr lang="en-US" altLang="zh-CN" sz="2000" b="0" dirty="0" err="1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sq</a:t>
            </a:r>
            <a:r>
              <a:rPr lang="en-US" altLang="zh-CN" sz="2000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[rear]=x;</a:t>
            </a:r>
            <a:endParaRPr lang="en-US" altLang="zh-CN" sz="2000" b="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sz="2000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出队：</a:t>
            </a:r>
            <a:r>
              <a:rPr lang="en-US" altLang="zh-CN" sz="2000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front=(front+1)%M;  x=</a:t>
            </a:r>
            <a:r>
              <a:rPr lang="en-US" altLang="zh-CN" sz="2000" b="0" dirty="0" err="1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sq</a:t>
            </a:r>
            <a:r>
              <a:rPr lang="en-US" altLang="zh-CN" sz="2000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[front];</a:t>
            </a:r>
            <a:endParaRPr lang="en-US" altLang="zh-CN" sz="2000" b="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0C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问题：</a:t>
            </a:r>
            <a:r>
              <a:rPr lang="zh-CN" altLang="zh-CN" sz="2000" dirty="0">
                <a:solidFill>
                  <a:srgbClr val="0070C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队满、队空</a:t>
            </a:r>
            <a:r>
              <a:rPr lang="zh-CN" altLang="en-US" sz="2000" dirty="0">
                <a:solidFill>
                  <a:srgbClr val="0070C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的判定</a:t>
            </a:r>
            <a:r>
              <a:rPr lang="zh-CN" altLang="zh-CN" sz="2000" dirty="0">
                <a:solidFill>
                  <a:srgbClr val="0070C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lang="zh-CN" altLang="en-US" sz="2000" dirty="0">
                <a:solidFill>
                  <a:srgbClr val="0070C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是什么？</a:t>
            </a:r>
            <a:endParaRPr lang="en-US" altLang="zh-CN" sz="2000" dirty="0">
              <a:solidFill>
                <a:srgbClr val="0070C0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队空：</a:t>
            </a:r>
            <a:r>
              <a:rPr kumimoji="1" lang="en-US" altLang="zh-CN" sz="2000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front==rear</a:t>
            </a:r>
            <a:endParaRPr kumimoji="1" lang="en-US" altLang="zh-CN" sz="2000" b="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zh-CN" sz="2000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队满：</a:t>
            </a:r>
            <a:r>
              <a:rPr kumimoji="1" lang="en-US" altLang="zh-CN" sz="2000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front==rear</a:t>
            </a:r>
            <a:endParaRPr kumimoji="1" lang="en-US" altLang="zh-CN" sz="2000" b="0" dirty="0">
              <a:latin typeface="Bahnschrift SemiBold" panose="020B0502040204020203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0C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解决方案：少用一个元素空间</a:t>
            </a:r>
            <a:endParaRPr lang="zh-CN" altLang="en-US" sz="2000" dirty="0">
              <a:solidFill>
                <a:srgbClr val="0070C0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   队空：</a:t>
            </a:r>
            <a:r>
              <a:rPr kumimoji="1" lang="en-US" altLang="zh-CN" sz="2000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front==rear</a:t>
            </a:r>
            <a:endParaRPr kumimoji="1" lang="en-US" altLang="zh-CN" sz="2000" b="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   </a:t>
            </a:r>
            <a:r>
              <a:rPr kumimoji="1" lang="zh-CN" altLang="zh-CN" sz="2000" b="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队满：</a:t>
            </a:r>
            <a:r>
              <a:rPr kumimoji="1" lang="zh-CN" altLang="zh-CN" sz="2000" dirty="0">
                <a:solidFill>
                  <a:srgbClr val="0070C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>
                <a:solidFill>
                  <a:srgbClr val="0070C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rear+1)%M==front</a:t>
            </a:r>
            <a:endParaRPr lang="zh-CN" altLang="en-US" sz="2000" dirty="0">
              <a:solidFill>
                <a:srgbClr val="0070C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5" name="Group 2"/>
          <p:cNvGrpSpPr/>
          <p:nvPr/>
        </p:nvGrpSpPr>
        <p:grpSpPr bwMode="auto">
          <a:xfrm>
            <a:off x="8731124" y="1209274"/>
            <a:ext cx="2592388" cy="2311400"/>
            <a:chOff x="3496" y="238"/>
            <a:chExt cx="1850" cy="1502"/>
          </a:xfrm>
        </p:grpSpPr>
        <p:sp>
          <p:nvSpPr>
            <p:cNvPr id="46" name="AutoShape 3"/>
            <p:cNvSpPr>
              <a:spLocks noChangeArrowheads="1"/>
            </p:cNvSpPr>
            <p:nvPr/>
          </p:nvSpPr>
          <p:spPr bwMode="auto">
            <a:xfrm>
              <a:off x="3507" y="485"/>
              <a:ext cx="1434" cy="1255"/>
            </a:xfrm>
            <a:custGeom>
              <a:avLst/>
              <a:gdLst>
                <a:gd name="G0" fmla="+- 6582 0 0"/>
                <a:gd name="G1" fmla="+- 21600 0 6582"/>
                <a:gd name="G2" fmla="+- 21600 0 658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zh-CN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" name="Line 4"/>
            <p:cNvSpPr>
              <a:spLocks noChangeShapeType="1"/>
            </p:cNvSpPr>
            <p:nvPr/>
          </p:nvSpPr>
          <p:spPr bwMode="auto">
            <a:xfrm>
              <a:off x="3496" y="1096"/>
              <a:ext cx="4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Line 5"/>
            <p:cNvSpPr>
              <a:spLocks noChangeShapeType="1"/>
            </p:cNvSpPr>
            <p:nvPr/>
          </p:nvSpPr>
          <p:spPr bwMode="auto">
            <a:xfrm>
              <a:off x="4481" y="1125"/>
              <a:ext cx="4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Line 6"/>
            <p:cNvSpPr>
              <a:spLocks noChangeShapeType="1"/>
            </p:cNvSpPr>
            <p:nvPr/>
          </p:nvSpPr>
          <p:spPr bwMode="auto">
            <a:xfrm>
              <a:off x="3863" y="574"/>
              <a:ext cx="222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>
              <a:off x="4415" y="1314"/>
              <a:ext cx="222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Line 8"/>
            <p:cNvSpPr>
              <a:spLocks noChangeShapeType="1"/>
            </p:cNvSpPr>
            <p:nvPr/>
          </p:nvSpPr>
          <p:spPr bwMode="auto">
            <a:xfrm flipH="1">
              <a:off x="4385" y="585"/>
              <a:ext cx="233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Line 9"/>
            <p:cNvSpPr>
              <a:spLocks noChangeShapeType="1"/>
            </p:cNvSpPr>
            <p:nvPr/>
          </p:nvSpPr>
          <p:spPr bwMode="auto">
            <a:xfrm flipH="1">
              <a:off x="3836" y="1326"/>
              <a:ext cx="233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4344" y="93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Text Box 11"/>
            <p:cNvSpPr txBox="1">
              <a:spLocks noChangeArrowheads="1"/>
            </p:cNvSpPr>
            <p:nvPr/>
          </p:nvSpPr>
          <p:spPr bwMode="auto">
            <a:xfrm>
              <a:off x="4341" y="110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152" y="119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Text Box 13"/>
            <p:cNvSpPr txBox="1">
              <a:spLocks noChangeArrowheads="1"/>
            </p:cNvSpPr>
            <p:nvPr/>
          </p:nvSpPr>
          <p:spPr bwMode="auto">
            <a:xfrm>
              <a:off x="3951" y="109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Text Box 14"/>
            <p:cNvSpPr txBox="1">
              <a:spLocks noChangeArrowheads="1"/>
            </p:cNvSpPr>
            <p:nvPr/>
          </p:nvSpPr>
          <p:spPr bwMode="auto">
            <a:xfrm>
              <a:off x="3962" y="92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15"/>
            <p:cNvSpPr txBox="1">
              <a:spLocks noChangeArrowheads="1"/>
            </p:cNvSpPr>
            <p:nvPr/>
          </p:nvSpPr>
          <p:spPr bwMode="auto">
            <a:xfrm>
              <a:off x="4151" y="84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Line 16"/>
            <p:cNvSpPr>
              <a:spLocks noChangeShapeType="1"/>
            </p:cNvSpPr>
            <p:nvPr/>
          </p:nvSpPr>
          <p:spPr bwMode="auto">
            <a:xfrm flipH="1">
              <a:off x="4863" y="585"/>
              <a:ext cx="256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" name="Text Box 17"/>
            <p:cNvSpPr txBox="1">
              <a:spLocks noChangeArrowheads="1"/>
            </p:cNvSpPr>
            <p:nvPr/>
          </p:nvSpPr>
          <p:spPr bwMode="auto">
            <a:xfrm>
              <a:off x="4982" y="427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rear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Text Box 18"/>
            <p:cNvSpPr txBox="1">
              <a:spLocks noChangeArrowheads="1"/>
            </p:cNvSpPr>
            <p:nvPr/>
          </p:nvSpPr>
          <p:spPr bwMode="auto">
            <a:xfrm>
              <a:off x="4839" y="238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front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Line 19"/>
            <p:cNvSpPr>
              <a:spLocks noChangeShapeType="1"/>
            </p:cNvSpPr>
            <p:nvPr/>
          </p:nvSpPr>
          <p:spPr bwMode="auto">
            <a:xfrm flipH="1">
              <a:off x="4745" y="444"/>
              <a:ext cx="244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3" name="Group 20"/>
          <p:cNvGrpSpPr/>
          <p:nvPr/>
        </p:nvGrpSpPr>
        <p:grpSpPr bwMode="auto">
          <a:xfrm>
            <a:off x="8165197" y="4229440"/>
            <a:ext cx="2879725" cy="2232025"/>
            <a:chOff x="2995" y="2451"/>
            <a:chExt cx="1991" cy="1469"/>
          </a:xfrm>
        </p:grpSpPr>
        <p:sp>
          <p:nvSpPr>
            <p:cNvPr id="64" name="AutoShape 21"/>
            <p:cNvSpPr>
              <a:spLocks noChangeArrowheads="1"/>
            </p:cNvSpPr>
            <p:nvPr/>
          </p:nvSpPr>
          <p:spPr bwMode="auto">
            <a:xfrm>
              <a:off x="3552" y="2451"/>
              <a:ext cx="1434" cy="1255"/>
            </a:xfrm>
            <a:custGeom>
              <a:avLst/>
              <a:gdLst>
                <a:gd name="G0" fmla="+- 6582 0 0"/>
                <a:gd name="G1" fmla="+- 21600 0 6582"/>
                <a:gd name="G2" fmla="+- 21600 0 658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zh-CN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3541" y="3062"/>
              <a:ext cx="4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Line 23"/>
            <p:cNvSpPr>
              <a:spLocks noChangeShapeType="1"/>
            </p:cNvSpPr>
            <p:nvPr/>
          </p:nvSpPr>
          <p:spPr bwMode="auto">
            <a:xfrm>
              <a:off x="4526" y="3091"/>
              <a:ext cx="4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Line 24"/>
            <p:cNvSpPr>
              <a:spLocks noChangeShapeType="1"/>
            </p:cNvSpPr>
            <p:nvPr/>
          </p:nvSpPr>
          <p:spPr bwMode="auto">
            <a:xfrm>
              <a:off x="3908" y="2540"/>
              <a:ext cx="222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Line 25"/>
            <p:cNvSpPr>
              <a:spLocks noChangeShapeType="1"/>
            </p:cNvSpPr>
            <p:nvPr/>
          </p:nvSpPr>
          <p:spPr bwMode="auto">
            <a:xfrm>
              <a:off x="4460" y="3280"/>
              <a:ext cx="222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Line 26"/>
            <p:cNvSpPr>
              <a:spLocks noChangeShapeType="1"/>
            </p:cNvSpPr>
            <p:nvPr/>
          </p:nvSpPr>
          <p:spPr bwMode="auto">
            <a:xfrm flipH="1">
              <a:off x="4430" y="2551"/>
              <a:ext cx="233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Line 27"/>
            <p:cNvSpPr>
              <a:spLocks noChangeShapeType="1"/>
            </p:cNvSpPr>
            <p:nvPr/>
          </p:nvSpPr>
          <p:spPr bwMode="auto">
            <a:xfrm flipH="1">
              <a:off x="3881" y="3292"/>
              <a:ext cx="233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Text Box 28"/>
            <p:cNvSpPr txBox="1">
              <a:spLocks noChangeArrowheads="1"/>
            </p:cNvSpPr>
            <p:nvPr/>
          </p:nvSpPr>
          <p:spPr bwMode="auto">
            <a:xfrm>
              <a:off x="3668" y="2782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J4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29"/>
            <p:cNvSpPr txBox="1">
              <a:spLocks noChangeArrowheads="1"/>
            </p:cNvSpPr>
            <p:nvPr/>
          </p:nvSpPr>
          <p:spPr bwMode="auto">
            <a:xfrm>
              <a:off x="4168" y="2537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J5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30"/>
            <p:cNvSpPr txBox="1">
              <a:spLocks noChangeArrowheads="1"/>
            </p:cNvSpPr>
            <p:nvPr/>
          </p:nvSpPr>
          <p:spPr bwMode="auto">
            <a:xfrm>
              <a:off x="4557" y="2748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J6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" name="Text Box 31"/>
            <p:cNvSpPr txBox="1">
              <a:spLocks noChangeArrowheads="1"/>
            </p:cNvSpPr>
            <p:nvPr/>
          </p:nvSpPr>
          <p:spPr bwMode="auto">
            <a:xfrm>
              <a:off x="4389" y="289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" name="Text Box 32"/>
            <p:cNvSpPr txBox="1">
              <a:spLocks noChangeArrowheads="1"/>
            </p:cNvSpPr>
            <p:nvPr/>
          </p:nvSpPr>
          <p:spPr bwMode="auto">
            <a:xfrm>
              <a:off x="4386" y="307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" name="Text Box 33"/>
            <p:cNvSpPr txBox="1">
              <a:spLocks noChangeArrowheads="1"/>
            </p:cNvSpPr>
            <p:nvPr/>
          </p:nvSpPr>
          <p:spPr bwMode="auto">
            <a:xfrm>
              <a:off x="4197" y="316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34"/>
            <p:cNvSpPr txBox="1">
              <a:spLocks noChangeArrowheads="1"/>
            </p:cNvSpPr>
            <p:nvPr/>
          </p:nvSpPr>
          <p:spPr bwMode="auto">
            <a:xfrm>
              <a:off x="3996" y="306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" name="Text Box 35"/>
            <p:cNvSpPr txBox="1">
              <a:spLocks noChangeArrowheads="1"/>
            </p:cNvSpPr>
            <p:nvPr/>
          </p:nvSpPr>
          <p:spPr bwMode="auto">
            <a:xfrm>
              <a:off x="4007" y="289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Text Box 36"/>
            <p:cNvSpPr txBox="1">
              <a:spLocks noChangeArrowheads="1"/>
            </p:cNvSpPr>
            <p:nvPr/>
          </p:nvSpPr>
          <p:spPr bwMode="auto">
            <a:xfrm>
              <a:off x="4196" y="280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" name="Text Box 37"/>
            <p:cNvSpPr txBox="1">
              <a:spLocks noChangeArrowheads="1"/>
            </p:cNvSpPr>
            <p:nvPr/>
          </p:nvSpPr>
          <p:spPr bwMode="auto">
            <a:xfrm>
              <a:off x="3304" y="3670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rear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" name="Line 38"/>
            <p:cNvSpPr>
              <a:spLocks noChangeShapeType="1"/>
            </p:cNvSpPr>
            <p:nvPr/>
          </p:nvSpPr>
          <p:spPr bwMode="auto">
            <a:xfrm flipV="1">
              <a:off x="3397" y="3384"/>
              <a:ext cx="244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Text Box 39"/>
            <p:cNvSpPr txBox="1">
              <a:spLocks noChangeArrowheads="1"/>
            </p:cNvSpPr>
            <p:nvPr/>
          </p:nvSpPr>
          <p:spPr bwMode="auto">
            <a:xfrm>
              <a:off x="2995" y="3381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front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" name="Text Box 40"/>
            <p:cNvSpPr txBox="1">
              <a:spLocks noChangeArrowheads="1"/>
            </p:cNvSpPr>
            <p:nvPr/>
          </p:nvSpPr>
          <p:spPr bwMode="auto">
            <a:xfrm>
              <a:off x="3697" y="3155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J3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" name="Text Box 41"/>
            <p:cNvSpPr txBox="1">
              <a:spLocks noChangeArrowheads="1"/>
            </p:cNvSpPr>
            <p:nvPr/>
          </p:nvSpPr>
          <p:spPr bwMode="auto">
            <a:xfrm>
              <a:off x="4131" y="3367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J2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" name="Text Box 42"/>
            <p:cNvSpPr txBox="1">
              <a:spLocks noChangeArrowheads="1"/>
            </p:cNvSpPr>
            <p:nvPr/>
          </p:nvSpPr>
          <p:spPr bwMode="auto">
            <a:xfrm>
              <a:off x="4564" y="3144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J1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Line 43"/>
            <p:cNvSpPr>
              <a:spLocks noChangeShapeType="1"/>
            </p:cNvSpPr>
            <p:nvPr/>
          </p:nvSpPr>
          <p:spPr bwMode="auto">
            <a:xfrm flipV="1">
              <a:off x="3523" y="3522"/>
              <a:ext cx="22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7" name="Group 44"/>
          <p:cNvGrpSpPr/>
          <p:nvPr/>
        </p:nvGrpSpPr>
        <p:grpSpPr bwMode="auto">
          <a:xfrm>
            <a:off x="3994996" y="4010294"/>
            <a:ext cx="3699091" cy="2370992"/>
            <a:chOff x="254" y="1378"/>
            <a:chExt cx="2574" cy="1536"/>
          </a:xfrm>
        </p:grpSpPr>
        <p:grpSp>
          <p:nvGrpSpPr>
            <p:cNvPr id="88" name="Group 45"/>
            <p:cNvGrpSpPr/>
            <p:nvPr/>
          </p:nvGrpSpPr>
          <p:grpSpPr bwMode="auto">
            <a:xfrm>
              <a:off x="254" y="1378"/>
              <a:ext cx="2574" cy="1255"/>
              <a:chOff x="843" y="1311"/>
              <a:chExt cx="2574" cy="1255"/>
            </a:xfrm>
          </p:grpSpPr>
          <p:grpSp>
            <p:nvGrpSpPr>
              <p:cNvPr id="90" name="Group 46"/>
              <p:cNvGrpSpPr/>
              <p:nvPr/>
            </p:nvGrpSpPr>
            <p:grpSpPr bwMode="auto">
              <a:xfrm>
                <a:off x="1389" y="1311"/>
                <a:ext cx="1445" cy="1255"/>
                <a:chOff x="1389" y="1311"/>
                <a:chExt cx="1445" cy="1255"/>
              </a:xfrm>
            </p:grpSpPr>
            <p:sp>
              <p:nvSpPr>
                <p:cNvPr id="95" name="AutoShape 47"/>
                <p:cNvSpPr>
                  <a:spLocks noChangeArrowheads="1"/>
                </p:cNvSpPr>
                <p:nvPr/>
              </p:nvSpPr>
              <p:spPr bwMode="auto">
                <a:xfrm>
                  <a:off x="1400" y="1311"/>
                  <a:ext cx="1434" cy="1255"/>
                </a:xfrm>
                <a:custGeom>
                  <a:avLst/>
                  <a:gdLst>
                    <a:gd name="G0" fmla="+- 6582 0 0"/>
                    <a:gd name="G1" fmla="+- 21600 0 6582"/>
                    <a:gd name="G2" fmla="+- 21600 0 6582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6582" y="10800"/>
                      </a:moveTo>
                      <a:cubicBezTo>
                        <a:pt x="6582" y="13130"/>
                        <a:pt x="8470" y="15018"/>
                        <a:pt x="10800" y="15018"/>
                      </a:cubicBezTo>
                      <a:cubicBezTo>
                        <a:pt x="13130" y="15018"/>
                        <a:pt x="15018" y="13130"/>
                        <a:pt x="15018" y="10800"/>
                      </a:cubicBezTo>
                      <a:cubicBezTo>
                        <a:pt x="15018" y="8470"/>
                        <a:pt x="13130" y="6582"/>
                        <a:pt x="10800" y="6582"/>
                      </a:cubicBezTo>
                      <a:cubicBezTo>
                        <a:pt x="8470" y="6582"/>
                        <a:pt x="6582" y="8470"/>
                        <a:pt x="6582" y="1080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kumimoji="1" lang="zh-CN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Line 48"/>
                <p:cNvSpPr>
                  <a:spLocks noChangeShapeType="1"/>
                </p:cNvSpPr>
                <p:nvPr/>
              </p:nvSpPr>
              <p:spPr bwMode="auto">
                <a:xfrm>
                  <a:off x="1389" y="1922"/>
                  <a:ext cx="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Line 49"/>
                <p:cNvSpPr>
                  <a:spLocks noChangeShapeType="1"/>
                </p:cNvSpPr>
                <p:nvPr/>
              </p:nvSpPr>
              <p:spPr bwMode="auto">
                <a:xfrm>
                  <a:off x="2374" y="1951"/>
                  <a:ext cx="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Line 50"/>
                <p:cNvSpPr>
                  <a:spLocks noChangeShapeType="1"/>
                </p:cNvSpPr>
                <p:nvPr/>
              </p:nvSpPr>
              <p:spPr bwMode="auto">
                <a:xfrm>
                  <a:off x="1756" y="1400"/>
                  <a:ext cx="222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Line 51"/>
                <p:cNvSpPr>
                  <a:spLocks noChangeShapeType="1"/>
                </p:cNvSpPr>
                <p:nvPr/>
              </p:nvSpPr>
              <p:spPr bwMode="auto">
                <a:xfrm>
                  <a:off x="2308" y="2140"/>
                  <a:ext cx="222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2278" y="1411"/>
                  <a:ext cx="233" cy="3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1729" y="2152"/>
                  <a:ext cx="233" cy="3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516" y="1642"/>
                  <a:ext cx="25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2000" b="1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J4</a:t>
                  </a:r>
                  <a:endParaRPr kumimoji="1"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016" y="1397"/>
                  <a:ext cx="25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2000" b="1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J5</a:t>
                  </a:r>
                  <a:endPara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405" y="1608"/>
                  <a:ext cx="25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2000" b="1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J6</a:t>
                  </a:r>
                  <a:endPara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237" y="1759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14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234" y="1932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14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045" y="2021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14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844" y="1922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14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855" y="1755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14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044" y="1666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14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5</a:t>
                  </a:r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1" name="Line 63"/>
              <p:cNvSpPr>
                <a:spLocks noChangeShapeType="1"/>
              </p:cNvSpPr>
              <p:nvPr/>
            </p:nvSpPr>
            <p:spPr bwMode="auto">
              <a:xfrm flipH="1" flipV="1">
                <a:off x="2756" y="1655"/>
                <a:ext cx="293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Text Box 64"/>
              <p:cNvSpPr txBox="1">
                <a:spLocks noChangeArrowheads="1"/>
              </p:cNvSpPr>
              <p:nvPr/>
            </p:nvSpPr>
            <p:spPr bwMode="auto">
              <a:xfrm>
                <a:off x="3053" y="1509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rear</a:t>
                </a:r>
                <a:endPara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Line 65"/>
              <p:cNvSpPr>
                <a:spLocks noChangeShapeType="1"/>
              </p:cNvSpPr>
              <p:nvPr/>
            </p:nvSpPr>
            <p:spPr bwMode="auto">
              <a:xfrm flipV="1">
                <a:off x="1245" y="2244"/>
                <a:ext cx="244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Text Box 66"/>
              <p:cNvSpPr txBox="1">
                <a:spLocks noChangeArrowheads="1"/>
              </p:cNvSpPr>
              <p:nvPr/>
            </p:nvSpPr>
            <p:spPr bwMode="auto">
              <a:xfrm>
                <a:off x="843" y="2241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front</a:t>
                </a:r>
                <a:endPara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" name="Text Box 67"/>
            <p:cNvSpPr txBox="1">
              <a:spLocks noChangeArrowheads="1"/>
            </p:cNvSpPr>
            <p:nvPr/>
          </p:nvSpPr>
          <p:spPr bwMode="auto">
            <a:xfrm>
              <a:off x="1126" y="2657"/>
              <a:ext cx="84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初始状态</a:t>
              </a:r>
              <a:endPara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Group 68"/>
          <p:cNvGrpSpPr/>
          <p:nvPr/>
        </p:nvGrpSpPr>
        <p:grpSpPr bwMode="auto">
          <a:xfrm rot="20641443">
            <a:off x="6273745" y="3564082"/>
            <a:ext cx="2790529" cy="524427"/>
            <a:chOff x="2266" y="1556"/>
            <a:chExt cx="1562" cy="1850"/>
          </a:xfrm>
          <a:solidFill>
            <a:schemeClr val="bg1"/>
          </a:solidFill>
        </p:grpSpPr>
        <p:sp>
          <p:nvSpPr>
            <p:cNvPr id="113" name="AutoShape 69"/>
            <p:cNvSpPr>
              <a:spLocks noChangeArrowheads="1"/>
            </p:cNvSpPr>
            <p:nvPr/>
          </p:nvSpPr>
          <p:spPr bwMode="auto">
            <a:xfrm rot="20941334">
              <a:off x="2266" y="1556"/>
              <a:ext cx="1562" cy="462"/>
            </a:xfrm>
            <a:prstGeom prst="rightArrow">
              <a:avLst>
                <a:gd name="adj1" fmla="val 50000"/>
                <a:gd name="adj2" fmla="val 32541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70"/>
            <p:cNvSpPr txBox="1">
              <a:spLocks noChangeArrowheads="1"/>
            </p:cNvSpPr>
            <p:nvPr/>
          </p:nvSpPr>
          <p:spPr bwMode="auto">
            <a:xfrm rot="20972146">
              <a:off x="2524" y="1995"/>
              <a:ext cx="1124" cy="14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eaLnBrk="1" hangingPunct="1"/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J4,J5,J6</a:t>
              </a:r>
              <a:r>
                <a:rPr kumimoji="1" lang="zh-CN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出队</a:t>
              </a:r>
              <a:endPara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5" name="Group 71"/>
          <p:cNvGrpSpPr/>
          <p:nvPr/>
        </p:nvGrpSpPr>
        <p:grpSpPr bwMode="auto">
          <a:xfrm rot="337533">
            <a:off x="6769684" y="5217632"/>
            <a:ext cx="2166937" cy="335387"/>
            <a:chOff x="2174" y="6314"/>
            <a:chExt cx="1562" cy="1217"/>
          </a:xfrm>
        </p:grpSpPr>
        <p:sp>
          <p:nvSpPr>
            <p:cNvPr id="116" name="AutoShape 72"/>
            <p:cNvSpPr>
              <a:spLocks noChangeArrowheads="1"/>
            </p:cNvSpPr>
            <p:nvPr/>
          </p:nvSpPr>
          <p:spPr bwMode="auto">
            <a:xfrm rot="21262467">
              <a:off x="2174" y="6314"/>
              <a:ext cx="1562" cy="462"/>
            </a:xfrm>
            <a:prstGeom prst="rightArrow">
              <a:avLst>
                <a:gd name="adj1" fmla="val 50000"/>
                <a:gd name="adj2" fmla="val 32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Text Box 73"/>
            <p:cNvSpPr txBox="1">
              <a:spLocks noChangeArrowheads="1"/>
            </p:cNvSpPr>
            <p:nvPr/>
          </p:nvSpPr>
          <p:spPr bwMode="auto">
            <a:xfrm rot="21227205">
              <a:off x="2274" y="7279"/>
              <a:ext cx="11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J1,J2,J3</a:t>
              </a:r>
              <a:r>
                <a:rPr kumimoji="1" lang="zh-CN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入队</a:t>
              </a:r>
              <a:endPara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循环队列的描述及基本操作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62850" y="3438153"/>
            <a:ext cx="5656952" cy="3170099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/>
            <a:r>
              <a:rPr lang="zh-CN" altLang="en-US" sz="2000" b="1" dirty="0">
                <a:solidFill>
                  <a:srgbClr val="0070C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入队：向循环队列的队尾添加一个元素</a:t>
            </a:r>
            <a:endParaRPr lang="zh-CN" altLang="en-US" sz="2000" b="1" dirty="0">
              <a:solidFill>
                <a:srgbClr val="0070C0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/>
            <a:r>
              <a:rPr lang="zh-CN" altLang="en-US" sz="2000" b="1" dirty="0">
                <a:solidFill>
                  <a:srgbClr val="0070C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算法思想</a:t>
            </a:r>
            <a:endParaRPr lang="zh-CN" altLang="en-US" sz="2000" b="1" dirty="0">
              <a:solidFill>
                <a:srgbClr val="0070C0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/>
            <a:r>
              <a:rPr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s1:</a:t>
            </a: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判队列是否满，如满则转</a:t>
            </a: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s3</a:t>
            </a:r>
            <a:r>
              <a:rPr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，否则进入</a:t>
            </a: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s2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if((q-&gt;rear+1)% MAXSIZE)==q-&gt;front)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marL="0" indent="0"/>
            <a:r>
              <a:rPr lang="en-US" altLang="zh-CN" sz="2000" b="1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    s2:</a:t>
            </a:r>
            <a:r>
              <a:rPr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入队</a:t>
            </a:r>
            <a:endParaRPr lang="zh-CN" altLang="en-US" sz="200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q-&gt;rear=(q-&gt;rear+1)% MAXSIZE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q-&gt;v[q-&gt;rear] = x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return TRUE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marL="0" lvl="1" indent="0"/>
            <a:r>
              <a:rPr lang="en-US" altLang="zh-CN" sz="2000" b="1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    s3: </a:t>
            </a: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return FALSE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marL="0" lvl="1" indent="0"/>
            <a:r>
              <a:rPr lang="zh-CN" altLang="en-US" sz="2000" dirty="0">
                <a:solidFill>
                  <a:srgbClr val="FF000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时间复杂度：</a:t>
            </a:r>
            <a:r>
              <a:rPr lang="en-US" altLang="zh-CN" sz="2000" dirty="0">
                <a:solidFill>
                  <a:srgbClr val="FF000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O(1)</a:t>
            </a:r>
            <a:endParaRPr lang="en-US" altLang="zh-CN" sz="2000" dirty="0">
              <a:solidFill>
                <a:srgbClr val="FF0000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172201" y="3438153"/>
            <a:ext cx="5741618" cy="317009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solidFill>
                  <a:srgbClr val="0070C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出队：删除循环队列的队头元素，返回其值</a:t>
            </a:r>
            <a:r>
              <a:rPr kumimoji="1" lang="en-US" altLang="zh-CN" sz="2000" dirty="0">
                <a:solidFill>
                  <a:srgbClr val="0070C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endParaRPr kumimoji="1" lang="en-US" altLang="zh-CN" sz="2000" dirty="0">
              <a:solidFill>
                <a:srgbClr val="0070C0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算法思想 </a:t>
            </a:r>
            <a:endParaRPr kumimoji="1" lang="zh-CN" altLang="en-US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i="1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2000" i="1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i="1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判队列是否为空，如空则转</a:t>
            </a:r>
            <a:r>
              <a:rPr lang="en-US" altLang="zh-CN" sz="2000" i="1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3 </a:t>
            </a:r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，否则进入</a:t>
            </a:r>
            <a:r>
              <a:rPr kumimoji="1" lang="en-US" altLang="zh-CN" sz="2000" i="1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zh-CN" altLang="en-US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 (q-&gt;front==q-&gt;rear)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i="1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000" i="1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出队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q-&gt;front=(q-&gt;front+1)% MAXSIZE  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x= q-&gt;v[q-&gt;front]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return x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/>
            <a:r>
              <a:rPr lang="en-US" altLang="zh-CN" sz="2000" i="1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2000" i="1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000" i="1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return FALSE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marL="0" lvl="1"/>
            <a:r>
              <a:rPr kumimoji="1" lang="zh-CN" altLang="en-US" sz="2000" dirty="0">
                <a:solidFill>
                  <a:srgbClr val="FF000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时间复杂度：</a:t>
            </a:r>
            <a:r>
              <a:rPr kumimoji="1" lang="en-US" altLang="zh-CN" sz="2000" dirty="0">
                <a:solidFill>
                  <a:srgbClr val="FF000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O(1)</a:t>
            </a:r>
            <a:endParaRPr kumimoji="1" lang="en-US" altLang="zh-CN" sz="2000" i="1" dirty="0">
              <a:solidFill>
                <a:srgbClr val="FF0000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7059" y="912750"/>
            <a:ext cx="295040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语言描述循环队列：</a:t>
            </a:r>
            <a:endParaRPr kumimoji="1" lang="zh-CN" altLang="en-US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#define MAXSIZE  </a:t>
            </a:r>
            <a:r>
              <a:rPr kumimoji="1" lang="en-US" altLang="zh-CN" sz="2000" b="1" dirty="0">
                <a:solidFill>
                  <a:srgbClr val="FF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1025</a:t>
            </a:r>
            <a:endParaRPr kumimoji="1" lang="en-US" altLang="zh-CN" sz="2000" b="1" dirty="0">
              <a:solidFill>
                <a:srgbClr val="FF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typedef struct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elemtype v[MAXSIZE];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int front,rear;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}cqueue;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46601" y="758863"/>
            <a:ext cx="7376320" cy="255454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381500" indent="-438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762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95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143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56007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057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65151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6972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dirty="0" err="1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cqueuetp</a:t>
            </a: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initqueue</a:t>
            </a: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()</a:t>
            </a:r>
            <a:r>
              <a:rPr lang="en-US" altLang="zh-CN" sz="2000" dirty="0">
                <a:solidFill>
                  <a:srgbClr val="00B05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//</a:t>
            </a:r>
            <a:r>
              <a:rPr lang="zh-CN" altLang="en-US" sz="2000" dirty="0">
                <a:solidFill>
                  <a:srgbClr val="00B05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顺序队列初始化</a:t>
            </a:r>
            <a:endParaRPr lang="en-US" altLang="zh-CN" sz="2000" dirty="0">
              <a:solidFill>
                <a:srgbClr val="00B05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{ 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cqueuetp</a:t>
            </a: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 *q</a:t>
            </a:r>
            <a:r>
              <a:rPr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；</a:t>
            </a:r>
            <a:endParaRPr lang="zh-CN" altLang="en-US" sz="200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q=(</a:t>
            </a:r>
            <a:r>
              <a:rPr lang="en-US" altLang="zh-CN" sz="2000" dirty="0" err="1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cqueuetp</a:t>
            </a: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*)malloc(</a:t>
            </a:r>
            <a:r>
              <a:rPr lang="en-US" altLang="zh-CN" sz="2000" dirty="0" err="1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sizeof</a:t>
            </a: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cqueuetp</a:t>
            </a: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))</a:t>
            </a:r>
            <a:r>
              <a:rPr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；</a:t>
            </a:r>
            <a:endParaRPr lang="zh-CN" altLang="en-US" sz="200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   q-&gt;front = q-&gt;rear = 0</a:t>
            </a:r>
            <a:r>
              <a:rPr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；  </a:t>
            </a:r>
            <a:r>
              <a:rPr lang="en-US" altLang="zh-CN" sz="2000" dirty="0">
                <a:solidFill>
                  <a:srgbClr val="00B05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将队列头尾指针置为零</a:t>
            </a:r>
            <a:endParaRPr lang="zh-CN" altLang="en-US" sz="200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return q </a:t>
            </a:r>
            <a:r>
              <a:rPr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；</a:t>
            </a:r>
            <a:endParaRPr lang="zh-CN" altLang="en-US" sz="200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} 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dirty="0">
                <a:solidFill>
                  <a:srgbClr val="FF000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时间复杂度：</a:t>
            </a:r>
            <a:r>
              <a:rPr lang="en-US" altLang="zh-CN" sz="2000" b="1" dirty="0">
                <a:solidFill>
                  <a:srgbClr val="FF000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O(1)</a:t>
            </a:r>
            <a:endParaRPr lang="en-US" altLang="zh-CN" sz="2000" b="1" dirty="0">
              <a:solidFill>
                <a:srgbClr val="FF0000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exerecise</a:t>
            </a:r>
            <a:endParaRPr lang="zh-CN" altLang="en-US" sz="2800" b="1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6062" y="1294927"/>
            <a:ext cx="11159875" cy="49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用下标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开始的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元数组实现循环队列，为实现下标变量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加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后在数组有效下标范围内循环，可采用的表达式是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   ）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区分循环队列的空与满，只有两种办法，分别是（   ）和（   ）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表达式求值是（   ）应用的一个典型例子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zh-CN" altLang="en-US" sz="2400" b="1" dirty="0">
                <a:ln>
                  <a:solidFill>
                    <a:srgbClr val="000000"/>
                  </a:solidFill>
                </a:ln>
                <a:solidFill>
                  <a:srgbClr val="333333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讨论一下：</a:t>
            </a:r>
            <a:endParaRPr lang="en-US" altLang="zh-CN" sz="2400" b="1" dirty="0">
              <a:ln>
                <a:solidFill>
                  <a:srgbClr val="000000"/>
                </a:solidFill>
              </a:ln>
              <a:solidFill>
                <a:srgbClr val="33333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已知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是一个非空队列，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是一个空栈。仅用队列和栈的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ADT</a:t>
            </a:r>
            <a:r>
              <a:rPr lang="zh-CN" altLang="en-US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函数和少量变量，编写算法，将队列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中所有元素逆置</a:t>
            </a:r>
            <a:endParaRPr lang="en-US" altLang="zh-CN" sz="2000" b="0" dirty="0">
              <a:solidFill>
                <a:srgbClr val="33333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栈的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ADT</a:t>
            </a:r>
            <a:r>
              <a:rPr lang="zh-CN" altLang="en-US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函数有：</a:t>
            </a:r>
            <a:endParaRPr lang="en-US" altLang="zh-CN" sz="2000" b="0" dirty="0">
              <a:solidFill>
                <a:srgbClr val="33333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initstack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(s: stack); </a:t>
            </a:r>
            <a:r>
              <a:rPr lang="zh-CN" altLang="en-US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置空栈</a:t>
            </a:r>
            <a:endParaRPr lang="zh-CN" altLang="en-US" sz="2000" b="0" dirty="0">
              <a:solidFill>
                <a:srgbClr val="33333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push(s: stack; value: datatype); </a:t>
            </a:r>
            <a:r>
              <a:rPr lang="zh-CN" altLang="en-US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元素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进栈</a:t>
            </a:r>
            <a:endParaRPr lang="zh-CN" altLang="en-US" sz="2000" b="0" dirty="0">
              <a:solidFill>
                <a:srgbClr val="33333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pop(s: stack):datatype; </a:t>
            </a:r>
            <a:r>
              <a:rPr lang="zh-CN" altLang="en-US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出栈，返回栈顶值</a:t>
            </a:r>
            <a:endParaRPr lang="zh-CN" altLang="en-US" sz="2000" b="0" dirty="0">
              <a:solidFill>
                <a:srgbClr val="33333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isSEmpty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(s: stack):Boolean; </a:t>
            </a:r>
            <a:r>
              <a:rPr lang="zh-CN" altLang="en-US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判栈空否</a:t>
            </a:r>
            <a:endParaRPr lang="zh-CN" altLang="en-US" sz="2000" b="0" dirty="0">
              <a:solidFill>
                <a:srgbClr val="33333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队列的 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ADT</a:t>
            </a:r>
            <a:r>
              <a:rPr lang="zh-CN" altLang="en-US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函数有：</a:t>
            </a:r>
            <a:endParaRPr lang="zh-CN" altLang="en-US" sz="2000" b="0" dirty="0">
              <a:solidFill>
                <a:srgbClr val="33333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enqueue(q: queue: value: datatype); </a:t>
            </a:r>
            <a:r>
              <a:rPr lang="zh-CN" altLang="en-US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元素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2000" dirty="0">
                <a:solidFill>
                  <a:srgbClr val="333333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入</a:t>
            </a:r>
            <a:r>
              <a:rPr lang="zh-CN" altLang="en-US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队</a:t>
            </a:r>
            <a:endParaRPr lang="zh-CN" altLang="en-US" sz="2000" b="0" dirty="0">
              <a:solidFill>
                <a:srgbClr val="33333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dequeue (q: queue):datatype; </a:t>
            </a:r>
            <a:r>
              <a:rPr lang="zh-CN" altLang="en-US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出队列，返回队头值</a:t>
            </a:r>
            <a:endParaRPr lang="zh-CN" altLang="en-US" sz="2000" b="0" dirty="0">
              <a:solidFill>
                <a:srgbClr val="33333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isQEmpty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(q: queue): boolean; </a:t>
            </a:r>
            <a:r>
              <a:rPr lang="zh-CN" altLang="en-US" sz="2000" b="0" dirty="0">
                <a:solidFill>
                  <a:srgbClr val="333333"/>
                </a:solidFill>
                <a:effectLst/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判队列空否</a:t>
            </a:r>
            <a:endParaRPr lang="zh-CN" altLang="en-US" sz="2000" b="0" dirty="0">
              <a:solidFill>
                <a:srgbClr val="333333"/>
              </a:solidFill>
              <a:effectLst/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exerecise</a:t>
            </a:r>
            <a:endParaRPr lang="zh-CN" altLang="en-US" sz="2800" b="1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1383" y="1041936"/>
            <a:ext cx="10887766" cy="1780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用下标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开始的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元数组实现循环队列时，为实现下标变量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后在数组有效下标范围内循环，可采用的表达式是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zh-CN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M+1</a:t>
            </a:r>
            <a:r>
              <a:rPr lang="zh-CN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en-US" altLang="zh-CN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%N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区分循环队列的空与满，只有两种办法，分别是（</a:t>
            </a:r>
            <a:r>
              <a:rPr lang="zh-CN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设标志位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）和（</a:t>
            </a:r>
            <a:r>
              <a:rPr lang="zh-CN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损失一个数据元素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表达式求值是（</a:t>
            </a:r>
            <a:r>
              <a:rPr lang="zh-CN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栈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）应用的一个典型例子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1383" y="2694226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initstack(s)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while(!isQEmpty(q))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dequeue(q)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push(s,x)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while(!isSempty(s))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pop(s)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enqueue(q,x)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队列的链式存储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318450" y="969956"/>
            <a:ext cx="5905500" cy="245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Bahnschrift SemiBold" panose="020B0502040204020203" pitchFamily="34" charset="0"/>
              </a:rPr>
              <a:t>链队列</a:t>
            </a:r>
            <a:endParaRPr lang="zh-CN" altLang="en-US" b="0" dirty="0">
              <a:solidFill>
                <a:srgbClr val="000000"/>
              </a:solidFill>
              <a:latin typeface="Bahnschrift SemiBold" panose="020B0502040204020203" pitchFamily="34" charset="0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Bahnschrift SemiBold" panose="020B0502040204020203" pitchFamily="34" charset="0"/>
              </a:rPr>
              <a:t>队列的链式存储</a:t>
            </a:r>
            <a:endParaRPr lang="zh-CN" altLang="en-US" b="0" dirty="0">
              <a:solidFill>
                <a:srgbClr val="000000"/>
              </a:solidFill>
              <a:latin typeface="Bahnschrift SemiBold" panose="020B0502040204020203" pitchFamily="34" charset="0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Bahnschrift SemiBold" panose="020B0502040204020203" pitchFamily="34" charset="0"/>
              </a:rPr>
              <a:t>是单链表</a:t>
            </a:r>
            <a:r>
              <a:rPr lang="en-US" altLang="zh-CN" b="0" dirty="0">
                <a:solidFill>
                  <a:srgbClr val="000000"/>
                </a:solidFill>
                <a:latin typeface="Bahnschrift SemiBold" panose="020B0502040204020203" pitchFamily="34" charset="0"/>
              </a:rPr>
              <a:t>,</a:t>
            </a:r>
            <a:r>
              <a:rPr lang="zh-CN" altLang="en-US" b="0" dirty="0">
                <a:solidFill>
                  <a:srgbClr val="000000"/>
                </a:solidFill>
                <a:latin typeface="Bahnschrift SemiBold" panose="020B0502040204020203" pitchFamily="34" charset="0"/>
              </a:rPr>
              <a:t>通过头指针和尾指针进行访问</a:t>
            </a:r>
            <a:endParaRPr lang="zh-CN" altLang="en-US" b="0" dirty="0">
              <a:solidFill>
                <a:srgbClr val="000000"/>
              </a:solidFill>
              <a:latin typeface="Bahnschrift SemiBold" panose="020B0502040204020203" pitchFamily="34" charset="0"/>
            </a:endParaRPr>
          </a:p>
          <a:p>
            <a:pPr lvl="2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000000"/>
                </a:solidFill>
                <a:latin typeface="Bahnschrift SemiBold" panose="020B0502040204020203" pitchFamily="34" charset="0"/>
              </a:rPr>
              <a:t>头指针（</a:t>
            </a:r>
            <a:r>
              <a:rPr kumimoji="1" lang="en-US" altLang="zh-CN" sz="24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front </a:t>
            </a:r>
            <a:r>
              <a:rPr lang="zh-CN" altLang="en-US" sz="2400" b="0" dirty="0">
                <a:solidFill>
                  <a:srgbClr val="000000"/>
                </a:solidFill>
                <a:latin typeface="Bahnschrift SemiBold" panose="020B0502040204020203" pitchFamily="34" charset="0"/>
              </a:rPr>
              <a:t>）指向队头结点</a:t>
            </a:r>
            <a:endParaRPr lang="zh-CN" altLang="en-US" sz="2400" b="0" dirty="0">
              <a:solidFill>
                <a:srgbClr val="000000"/>
              </a:solidFill>
              <a:latin typeface="Bahnschrift SemiBold" panose="020B0502040204020203" pitchFamily="34" charset="0"/>
            </a:endParaRPr>
          </a:p>
          <a:p>
            <a:pPr lvl="2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000000"/>
                </a:solidFill>
                <a:latin typeface="Bahnschrift SemiBold" panose="020B0502040204020203" pitchFamily="34" charset="0"/>
              </a:rPr>
              <a:t>尾指针（</a:t>
            </a:r>
            <a:r>
              <a:rPr kumimoji="1" lang="en-US" altLang="zh-CN" sz="24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rear </a:t>
            </a:r>
            <a:r>
              <a:rPr lang="zh-CN" altLang="en-US" sz="2400" b="0" dirty="0">
                <a:solidFill>
                  <a:srgbClr val="000000"/>
                </a:solidFill>
                <a:latin typeface="Bahnschrift SemiBold" panose="020B0502040204020203" pitchFamily="34" charset="0"/>
              </a:rPr>
              <a:t>）指向队尾结点</a:t>
            </a:r>
            <a:endParaRPr lang="zh-CN" altLang="en-US" sz="2400" b="0" dirty="0">
              <a:solidFill>
                <a:srgbClr val="000000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6" name="Group 31"/>
          <p:cNvGrpSpPr/>
          <p:nvPr/>
        </p:nvGrpSpPr>
        <p:grpSpPr bwMode="auto">
          <a:xfrm>
            <a:off x="1420175" y="5310303"/>
            <a:ext cx="9028113" cy="822326"/>
            <a:chOff x="308" y="1386"/>
            <a:chExt cx="5687" cy="518"/>
          </a:xfrm>
        </p:grpSpPr>
        <p:sp>
          <p:nvSpPr>
            <p:cNvPr id="7" name="Line 32"/>
            <p:cNvSpPr>
              <a:spLocks noChangeShapeType="1"/>
            </p:cNvSpPr>
            <p:nvPr/>
          </p:nvSpPr>
          <p:spPr bwMode="auto">
            <a:xfrm>
              <a:off x="694" y="1764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1891" y="1638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2213" y="1649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35"/>
            <p:cNvSpPr>
              <a:spLocks noChangeArrowheads="1"/>
            </p:cNvSpPr>
            <p:nvPr/>
          </p:nvSpPr>
          <p:spPr bwMode="auto">
            <a:xfrm>
              <a:off x="2865" y="1645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3187" y="1656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1474" y="1762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38"/>
            <p:cNvSpPr>
              <a:spLocks noChangeShapeType="1"/>
            </p:cNvSpPr>
            <p:nvPr/>
          </p:nvSpPr>
          <p:spPr bwMode="auto">
            <a:xfrm>
              <a:off x="2397" y="1762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oup 39"/>
            <p:cNvGrpSpPr/>
            <p:nvPr/>
          </p:nvGrpSpPr>
          <p:grpSpPr bwMode="auto">
            <a:xfrm>
              <a:off x="947" y="1642"/>
              <a:ext cx="681" cy="262"/>
              <a:chOff x="1780" y="2219"/>
              <a:chExt cx="681" cy="262"/>
            </a:xfrm>
          </p:grpSpPr>
          <p:sp>
            <p:nvSpPr>
              <p:cNvPr id="28" name="Rectangle 40" descr="宽上对角线"/>
              <p:cNvSpPr>
                <a:spLocks noChangeArrowheads="1"/>
              </p:cNvSpPr>
              <p:nvPr/>
            </p:nvSpPr>
            <p:spPr bwMode="auto">
              <a:xfrm>
                <a:off x="2117" y="2219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UpDiag">
                      <a:fgClr>
                        <a:srgbClr val="FCFDC6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41" descr="浅色上对角线"/>
              <p:cNvSpPr>
                <a:spLocks noChangeArrowheads="1"/>
              </p:cNvSpPr>
              <p:nvPr/>
            </p:nvSpPr>
            <p:spPr bwMode="auto">
              <a:xfrm>
                <a:off x="1780" y="2226"/>
                <a:ext cx="344" cy="255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987" y="1386"/>
              <a:ext cx="6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头结点</a:t>
              </a:r>
              <a:endPara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4649" y="1643"/>
              <a:ext cx="66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^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>
              <a:off x="3445" y="1778"/>
              <a:ext cx="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45"/>
            <p:cNvSpPr txBox="1">
              <a:spLocks noChangeArrowheads="1"/>
            </p:cNvSpPr>
            <p:nvPr/>
          </p:nvSpPr>
          <p:spPr bwMode="auto">
            <a:xfrm>
              <a:off x="3846" y="1629"/>
              <a:ext cx="3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…...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46"/>
            <p:cNvSpPr>
              <a:spLocks noChangeShapeType="1"/>
            </p:cNvSpPr>
            <p:nvPr/>
          </p:nvSpPr>
          <p:spPr bwMode="auto">
            <a:xfrm>
              <a:off x="4189" y="1766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47"/>
            <p:cNvSpPr>
              <a:spLocks noChangeShapeType="1"/>
            </p:cNvSpPr>
            <p:nvPr/>
          </p:nvSpPr>
          <p:spPr bwMode="auto">
            <a:xfrm>
              <a:off x="4979" y="164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308" y="1640"/>
              <a:ext cx="4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front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2046" y="1396"/>
              <a:ext cx="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队头</a:t>
              </a:r>
              <a:endPara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50"/>
            <p:cNvSpPr txBox="1">
              <a:spLocks noChangeArrowheads="1"/>
            </p:cNvSpPr>
            <p:nvPr/>
          </p:nvSpPr>
          <p:spPr bwMode="auto">
            <a:xfrm>
              <a:off x="4758" y="1396"/>
              <a:ext cx="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队尾</a:t>
              </a: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51"/>
            <p:cNvSpPr>
              <a:spLocks noChangeShapeType="1"/>
            </p:cNvSpPr>
            <p:nvPr/>
          </p:nvSpPr>
          <p:spPr bwMode="auto">
            <a:xfrm flipH="1">
              <a:off x="5319" y="1778"/>
              <a:ext cx="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52"/>
            <p:cNvSpPr txBox="1">
              <a:spLocks noChangeArrowheads="1"/>
            </p:cNvSpPr>
            <p:nvPr/>
          </p:nvSpPr>
          <p:spPr bwMode="auto">
            <a:xfrm>
              <a:off x="5607" y="1629"/>
              <a:ext cx="3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rear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6369281" y="801733"/>
            <a:ext cx="5563217" cy="470898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000" b="1" dirty="0">
                <a:solidFill>
                  <a:srgbClr val="0070C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结点类型定义：</a:t>
            </a:r>
            <a:endParaRPr kumimoji="1" lang="en-US" altLang="zh-CN" sz="2000" b="1" dirty="0">
              <a:solidFill>
                <a:srgbClr val="0070C0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typedef struct node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{     datatype  data;               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algn="just"/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       struct   node  *next;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algn="just"/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}QNODE; 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链队列类型定义：</a:t>
            </a:r>
            <a:endParaRPr kumimoji="1" lang="zh-CN" altLang="en-US" sz="2000" b="1" dirty="0">
              <a:solidFill>
                <a:srgbClr val="0070C0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      QNODE *front ;    </a:t>
            </a:r>
            <a:r>
              <a:rPr kumimoji="1" lang="en-US" altLang="zh-CN" sz="2000" dirty="0">
                <a:solidFill>
                  <a:srgbClr val="00B05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5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队头指针</a:t>
            </a:r>
            <a:endParaRPr kumimoji="1" lang="zh-CN" altLang="en-US" sz="2000" dirty="0">
              <a:solidFill>
                <a:srgbClr val="00B050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QNODE  *rear ;    </a:t>
            </a:r>
            <a:r>
              <a:rPr kumimoji="1" lang="en-US" altLang="zh-CN" sz="2000" dirty="0">
                <a:solidFill>
                  <a:srgbClr val="00B05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5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队尾指针</a:t>
            </a:r>
            <a:endParaRPr kumimoji="1" lang="zh-CN" altLang="en-US" sz="2000" dirty="0">
              <a:solidFill>
                <a:srgbClr val="00B050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000" dirty="0" err="1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linkqueue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linkqueue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*q;          </a:t>
            </a:r>
            <a:r>
              <a:rPr kumimoji="1" lang="en-US" altLang="zh-CN" sz="2000" dirty="0">
                <a:solidFill>
                  <a:srgbClr val="00B05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5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封装了队头指针和队尾指针</a:t>
            </a:r>
            <a:endParaRPr kumimoji="1" lang="zh-CN" altLang="en-US" sz="2000" dirty="0">
              <a:solidFill>
                <a:srgbClr val="00B050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 =(</a:t>
            </a:r>
            <a:r>
              <a:rPr kumimoji="1" lang="en-US" altLang="zh-CN" sz="2000" dirty="0" err="1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linkqueue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sz="2000" dirty="0" err="1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linkqueue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)); 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q -&gt;front=?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q -&gt;rear=?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2" build="p"/>
      <p:bldP spid="31" grpId="0" animBg="1" autoUpdateAnimBg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链队列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53815" y="5320262"/>
            <a:ext cx="66976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①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链队列为空的条件：</a:t>
            </a:r>
            <a:r>
              <a:rPr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q-&gt;front==q-&gt;rear</a:t>
            </a:r>
            <a:endParaRPr lang="en-US" altLang="zh-CN" dirty="0">
              <a:solidFill>
                <a:srgbClr val="00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②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链队列是否需要判满？</a:t>
            </a: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362200" y="1981200"/>
            <a:ext cx="2133600" cy="609600"/>
          </a:xfrm>
          <a:prstGeom prst="wedgeEllipseCallout">
            <a:avLst>
              <a:gd name="adj1" fmla="val -13468"/>
              <a:gd name="adj2" fmla="val 90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kumimoji="1" lang="zh-CN" altLang="en-US" sz="1800">
                <a:solidFill>
                  <a:schemeClr val="bg2"/>
                </a:solidFill>
                <a:latin typeface="Times New Roman" panose="02020603050405020304" pitchFamily="18" charset="0"/>
              </a:rPr>
              <a:t>修改</a:t>
            </a:r>
            <a:r>
              <a:rPr kumimoji="1" lang="en-US" altLang="zh-CN" sz="1800">
                <a:solidFill>
                  <a:schemeClr val="bg2"/>
                </a:solidFill>
                <a:latin typeface="Times New Roman" panose="02020603050405020304" pitchFamily="18" charset="0"/>
              </a:rPr>
              <a:t>rear</a:t>
            </a:r>
            <a:r>
              <a:rPr kumimoji="1" lang="zh-CN" altLang="en-US" sz="1800">
                <a:solidFill>
                  <a:schemeClr val="bg2"/>
                </a:solidFill>
                <a:latin typeface="Times New Roman" panose="02020603050405020304" pitchFamily="18" charset="0"/>
              </a:rPr>
              <a:t>指针</a:t>
            </a:r>
            <a:endParaRPr kumimoji="1" lang="zh-CN" altLang="en-US" sz="18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494932"/>
            <a:ext cx="9906878" cy="313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1319922" y="763456"/>
            <a:ext cx="3375018" cy="731476"/>
          </a:xfrm>
          <a:prstGeom prst="wedgeEllipseCallout">
            <a:avLst>
              <a:gd name="adj1" fmla="val -28115"/>
              <a:gd name="adj2" fmla="val 7189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pPr algn="ctr"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</a:rPr>
              <a:t>q-&gt;front==q-&gt;rear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918639" y="4224394"/>
            <a:ext cx="2209800" cy="997860"/>
          </a:xfrm>
          <a:prstGeom prst="wedgeEllipseCallout">
            <a:avLst>
              <a:gd name="adj1" fmla="val 43596"/>
              <a:gd name="adj2" fmla="val -104963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pPr algn="ctr" eaLnBrk="1" hangingPunct="1"/>
            <a:r>
              <a:rPr kumimoji="1"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修改头结点的指针域</a:t>
            </a:r>
            <a:endParaRPr kumimoji="1"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8179173" y="786993"/>
            <a:ext cx="2350625" cy="609600"/>
          </a:xfrm>
          <a:prstGeom prst="wedgeEllipseCallout">
            <a:avLst>
              <a:gd name="adj1" fmla="val 29024"/>
              <a:gd name="adj2" fmla="val 121104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pPr algn="ctr" eaLnBrk="1" hangingPunct="1"/>
            <a:r>
              <a:rPr kumimoji="1"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</a:rPr>
              <a:t>q-&gt;rear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build="p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链队列基本操作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6586" y="1310072"/>
            <a:ext cx="6260157" cy="3477875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 err="1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linkqueue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kumimoji="1" lang="en-US" altLang="zh-CN" sz="2000" dirty="0" err="1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initqueue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rgbClr val="0070C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构造一个带头结点的空链队列</a:t>
            </a:r>
            <a:endParaRPr lang="en-US" altLang="zh-CN" sz="2000" b="1" dirty="0">
              <a:solidFill>
                <a:srgbClr val="0070C0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endParaRPr kumimoji="1" lang="zh-CN" altLang="en-US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linkqueue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*q;</a:t>
            </a:r>
            <a:r>
              <a:rPr kumimoji="1" lang="en-US" altLang="zh-CN" sz="2000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链队列指针</a:t>
            </a:r>
            <a:r>
              <a:rPr kumimoji="1" lang="en-US" altLang="zh-CN" sz="2000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封装了队头队尾指针</a:t>
            </a:r>
            <a:endParaRPr kumimoji="1" lang="zh-CN" altLang="en-US" sz="2000" dirty="0">
              <a:solidFill>
                <a:srgbClr val="00B05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QNODE *p;  </a:t>
            </a:r>
            <a:r>
              <a:rPr kumimoji="1" lang="en-US" altLang="zh-CN" sz="2000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//p</a:t>
            </a:r>
            <a:r>
              <a:rPr kumimoji="1" lang="zh-CN" altLang="en-US" sz="2000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为指向链队列结点的指针</a:t>
            </a:r>
            <a:endParaRPr kumimoji="1" lang="zh-CN" altLang="en-US" sz="2000" dirty="0">
              <a:solidFill>
                <a:srgbClr val="00B05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>
                <a:solidFill>
                  <a:srgbClr val="CC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q=(</a:t>
            </a:r>
            <a:r>
              <a:rPr kumimoji="1" lang="en-US" altLang="zh-CN" sz="2000" dirty="0" err="1">
                <a:solidFill>
                  <a:srgbClr val="CC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linkqueue</a:t>
            </a:r>
            <a:r>
              <a:rPr kumimoji="1" lang="en-US" altLang="zh-CN" sz="2000" dirty="0">
                <a:solidFill>
                  <a:srgbClr val="CC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*)malloc(</a:t>
            </a:r>
            <a:r>
              <a:rPr kumimoji="1" lang="en-US" altLang="zh-CN" sz="2000" dirty="0" err="1">
                <a:solidFill>
                  <a:srgbClr val="CC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CC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CC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linkqueue</a:t>
            </a:r>
            <a:r>
              <a:rPr kumimoji="1" lang="en-US" altLang="zh-CN" sz="2000" dirty="0">
                <a:solidFill>
                  <a:srgbClr val="CC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)); </a:t>
            </a:r>
            <a:endParaRPr kumimoji="1" lang="en-US" altLang="zh-CN" sz="2000" dirty="0">
              <a:solidFill>
                <a:srgbClr val="CC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>
                <a:solidFill>
                  <a:srgbClr val="CC009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p=(QNODE *)malloc(</a:t>
            </a:r>
            <a:r>
              <a:rPr kumimoji="1" lang="en-US" altLang="zh-CN" sz="2000" dirty="0" err="1">
                <a:solidFill>
                  <a:srgbClr val="CC009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CC0099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(QNODE));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生成头结点</a:t>
            </a:r>
            <a:endParaRPr kumimoji="1" lang="zh-CN" altLang="en-US" sz="2000" dirty="0">
              <a:solidFill>
                <a:srgbClr val="00B05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p-&gt;next=NULL;    </a:t>
            </a:r>
            <a:r>
              <a:rPr kumimoji="1" lang="en-US" altLang="zh-CN" sz="2000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头结点指针域为空，空队列</a:t>
            </a:r>
            <a:endParaRPr kumimoji="1" lang="zh-CN" altLang="en-US" sz="2000" dirty="0">
              <a:solidFill>
                <a:srgbClr val="00B05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q-&gt;front=q-&gt;rear=p; </a:t>
            </a:r>
            <a:r>
              <a:rPr kumimoji="1" lang="en-US" altLang="zh-CN" sz="2000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队头队尾指针都指向头结点</a:t>
            </a:r>
            <a:endParaRPr kumimoji="1" lang="zh-CN" altLang="en-US" sz="2000" dirty="0">
              <a:solidFill>
                <a:srgbClr val="00B05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return q;      </a:t>
            </a:r>
            <a:endParaRPr kumimoji="1" lang="zh-CN" altLang="en-US" sz="2000" dirty="0">
              <a:solidFill>
                <a:srgbClr val="00B05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/>
            <a:r>
              <a:rPr kumimoji="1" lang="zh-CN" altLang="en-US" sz="2000" dirty="0">
                <a:solidFill>
                  <a:srgbClr val="FF000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时间复杂度：</a:t>
            </a:r>
            <a:r>
              <a:rPr kumimoji="1" lang="en-US" altLang="zh-CN" sz="2000" dirty="0">
                <a:solidFill>
                  <a:srgbClr val="FF000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O(1)</a:t>
            </a:r>
            <a:endParaRPr kumimoji="1" lang="zh-CN" altLang="en-US" sz="2000" dirty="0">
              <a:solidFill>
                <a:srgbClr val="FF0000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74075" y="1310072"/>
            <a:ext cx="5246069" cy="353943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sz="2000" b="1" dirty="0">
                <a:solidFill>
                  <a:srgbClr val="0070C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入队：向队列的尾部添加一个值为</a:t>
            </a:r>
            <a:r>
              <a:rPr lang="en-US" altLang="zh-CN" sz="2000" b="1" dirty="0">
                <a:solidFill>
                  <a:srgbClr val="0070C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0070C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的元素</a:t>
            </a:r>
            <a:endParaRPr lang="en-US" altLang="zh-CN" sz="2000" b="1" dirty="0">
              <a:solidFill>
                <a:srgbClr val="0070C0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void enqueue(</a:t>
            </a:r>
            <a:r>
              <a:rPr kumimoji="1" lang="en-US" altLang="zh-CN" sz="2000" dirty="0" err="1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linkqueue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*q</a:t>
            </a:r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datatype x)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  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QNODE  *p; </a:t>
            </a:r>
            <a:r>
              <a:rPr kumimoji="1" lang="en-US" altLang="zh-CN" sz="2000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//p</a:t>
            </a:r>
            <a:r>
              <a:rPr kumimoji="1" lang="zh-CN" altLang="en-US" sz="2000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为指向链队列结点的指针</a:t>
            </a:r>
            <a:endParaRPr kumimoji="1" lang="zh-CN" altLang="en-US" sz="2000" dirty="0">
              <a:solidFill>
                <a:srgbClr val="00B05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 = (QNODE *)malloc(</a:t>
            </a:r>
            <a:r>
              <a:rPr kumimoji="1" lang="en-US" altLang="zh-CN" sz="2000" dirty="0" err="1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(QNODE))</a:t>
            </a:r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1" lang="zh-CN" altLang="en-US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p-&gt;data = x</a:t>
            </a:r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1" lang="zh-CN" altLang="en-US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CC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p-&gt;next = NULL</a:t>
            </a:r>
            <a:r>
              <a:rPr kumimoji="1" lang="zh-CN" altLang="en-US" sz="2000" dirty="0">
                <a:solidFill>
                  <a:srgbClr val="CC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1" lang="zh-CN" altLang="en-US" sz="2000" dirty="0">
              <a:solidFill>
                <a:srgbClr val="CC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0066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q-&gt;rear-&gt;next = p</a:t>
            </a:r>
            <a:r>
              <a:rPr kumimoji="1" lang="zh-CN" altLang="en-US" sz="2000" dirty="0">
                <a:solidFill>
                  <a:srgbClr val="0066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kumimoji="1" lang="zh-CN" altLang="en-US" sz="2000" dirty="0">
                <a:solidFill>
                  <a:schemeClr val="tx2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修改队尾指针</a:t>
            </a:r>
            <a:endParaRPr kumimoji="1" lang="zh-CN" altLang="en-US" sz="2000" dirty="0">
              <a:solidFill>
                <a:srgbClr val="00B05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1" lang="zh-CN" altLang="en-US" sz="2000" dirty="0">
                <a:solidFill>
                  <a:schemeClr val="tx2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0066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q-&gt;rear=p</a:t>
            </a:r>
            <a:r>
              <a:rPr kumimoji="1" lang="zh-CN" altLang="en-US" sz="2000" dirty="0">
                <a:solidFill>
                  <a:srgbClr val="0066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1" lang="zh-CN" altLang="en-US" sz="2000" dirty="0">
              <a:solidFill>
                <a:srgbClr val="0066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/>
            <a:r>
              <a:rPr kumimoji="1" lang="zh-CN" altLang="en-US" sz="2000" dirty="0">
                <a:solidFill>
                  <a:srgbClr val="FF000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时间复杂度：</a:t>
            </a:r>
            <a:r>
              <a:rPr kumimoji="1" lang="en-US" altLang="zh-CN" sz="2000" dirty="0">
                <a:solidFill>
                  <a:srgbClr val="FF000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O(1)</a:t>
            </a:r>
            <a:endParaRPr kumimoji="1" lang="en-US" altLang="zh-CN" sz="2000" dirty="0">
              <a:solidFill>
                <a:srgbClr val="FF0000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链队列基本操作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58575" y="1074509"/>
            <a:ext cx="5802528" cy="5016758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000" b="1" dirty="0">
                <a:solidFill>
                  <a:srgbClr val="0070C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出队：删除队列</a:t>
            </a:r>
            <a:r>
              <a:rPr kumimoji="1" lang="en-US" altLang="zh-CN" sz="2000" b="1" dirty="0">
                <a:solidFill>
                  <a:srgbClr val="0070C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000" b="1" dirty="0">
                <a:solidFill>
                  <a:srgbClr val="0070C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的队头元素，返回其值 </a:t>
            </a:r>
            <a:r>
              <a:rPr kumimoji="1" lang="en-US" altLang="zh-CN" sz="2000" b="1" dirty="0">
                <a:solidFill>
                  <a:srgbClr val="0070C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endParaRPr kumimoji="1" lang="en-US" altLang="zh-CN" sz="2000" b="1" dirty="0">
              <a:solidFill>
                <a:srgbClr val="0070C0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算法思想：</a:t>
            </a:r>
            <a:endParaRPr kumimoji="1" lang="zh-CN" altLang="en-US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b="1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step1</a:t>
            </a:r>
            <a:r>
              <a:rPr kumimoji="1" lang="zh-CN" altLang="en-US" sz="2000" b="1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判队列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是否为空？如为空，则转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step6</a:t>
            </a:r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，否则进入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step2</a:t>
            </a:r>
            <a:endParaRPr kumimoji="1" lang="zh-CN" altLang="en-US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 (q-&gt;front==q-&gt;rear) 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b="1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step2</a:t>
            </a:r>
            <a:r>
              <a:rPr kumimoji="1" lang="zh-CN" altLang="en-US" sz="2000" b="1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出队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p=q-&gt;front-&gt;next;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x=p-&gt;data;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q-&gt;front-&gt;next=p-&gt;next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eaLnBrk="1" hangingPunct="1"/>
            <a:r>
              <a:rPr kumimoji="1" lang="en-US" altLang="zh-CN" sz="2000" b="1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step3</a:t>
            </a:r>
            <a:r>
              <a:rPr kumimoji="1" lang="zh-CN" altLang="en-US" sz="2000" b="1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如队列中只有一个结点，则修改队尾指针，令链表为空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if(p-&gt;next==NULL) q-&gt;rear=q-&gt;front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/>
            <a:r>
              <a:rPr kumimoji="1" lang="en-US" altLang="zh-CN" sz="2000" b="1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step4</a:t>
            </a:r>
            <a:r>
              <a:rPr kumimoji="1" lang="zh-CN" altLang="en-US" sz="2000" b="1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free(p)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/>
            <a:r>
              <a:rPr kumimoji="1" lang="en-US" altLang="zh-CN" sz="2000" b="1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step5</a:t>
            </a:r>
            <a:r>
              <a:rPr kumimoji="1" lang="zh-CN" altLang="en-US" sz="2000" b="1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return x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/>
            <a:r>
              <a:rPr kumimoji="1" lang="en-US" altLang="zh-CN" sz="2000" b="1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step6</a:t>
            </a:r>
            <a:r>
              <a:rPr kumimoji="1" lang="zh-CN" altLang="en-US" sz="2000" b="1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return FALSE</a:t>
            </a:r>
            <a:endParaRPr kumimoji="1"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/>
            <a:r>
              <a:rPr kumimoji="1" lang="zh-CN" altLang="en-US" sz="2000" dirty="0">
                <a:solidFill>
                  <a:srgbClr val="FF000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时间复杂度：</a:t>
            </a:r>
            <a:r>
              <a:rPr kumimoji="1" lang="en-US" altLang="zh-CN" sz="2000" dirty="0">
                <a:solidFill>
                  <a:srgbClr val="FF0000"/>
                </a:solidFill>
                <a:latin typeface="Bahnschrift SemiBol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O(1)</a:t>
            </a:r>
            <a:endParaRPr kumimoji="1" lang="en-US" altLang="zh-CN" sz="2000" dirty="0">
              <a:solidFill>
                <a:srgbClr val="FF0000"/>
              </a:solidFill>
              <a:latin typeface="Bahnschrift SemiBol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288352" y="599311"/>
            <a:ext cx="5545073" cy="397031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/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datatype dequeue(</a:t>
            </a:r>
            <a:r>
              <a:rPr kumimoji="1" lang="en-US" altLang="zh-CN" dirty="0" err="1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linkqueue</a:t>
            </a:r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*q) </a:t>
            </a:r>
            <a:endParaRPr kumimoji="1" lang="en-US" altLang="zh-CN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    QNODE *p; </a:t>
            </a: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kumimoji="1" lang="en-US" altLang="zh-CN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//p</a:t>
            </a:r>
            <a:r>
              <a:rPr kumimoji="1" lang="zh-CN" altLang="en-US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为指向链队列结点的指针</a:t>
            </a:r>
            <a:endParaRPr kumimoji="1" lang="zh-CN" altLang="en-US" dirty="0">
              <a:solidFill>
                <a:srgbClr val="00B05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datatype x;</a:t>
            </a:r>
            <a:endParaRPr kumimoji="1" lang="en-US" altLang="zh-CN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     if (q-&gt;front == q-&gt;rear)    </a:t>
            </a:r>
            <a:endParaRPr kumimoji="1" lang="en-US" altLang="zh-CN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{  return FALSE; } </a:t>
            </a:r>
            <a:endParaRPr kumimoji="1" lang="en-US" altLang="zh-CN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     else</a:t>
            </a:r>
            <a:endParaRPr kumimoji="1" lang="en-US" altLang="zh-CN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{    p = q-&gt;front-&gt;next</a:t>
            </a: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kumimoji="1" lang="en-US" altLang="zh-CN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//p</a:t>
            </a:r>
            <a:r>
              <a:rPr kumimoji="1" lang="zh-CN" altLang="en-US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指向队头结点</a:t>
            </a:r>
            <a:endParaRPr kumimoji="1" lang="zh-CN" altLang="en-US" dirty="0">
              <a:solidFill>
                <a:srgbClr val="00B05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 = p-&gt;data</a:t>
            </a: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    </a:t>
            </a:r>
            <a:r>
              <a:rPr kumimoji="1" lang="en-US" altLang="zh-CN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将队头元素的值赋给</a:t>
            </a:r>
            <a:r>
              <a:rPr kumimoji="1" lang="en-US" altLang="zh-CN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kumimoji="1" lang="en-US" altLang="zh-CN" dirty="0">
              <a:solidFill>
                <a:srgbClr val="00B05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q-&gt;front-&gt;next = p-&gt;next</a:t>
            </a: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 </a:t>
            </a:r>
            <a:r>
              <a:rPr kumimoji="1" lang="en-US" altLang="zh-CN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出队</a:t>
            </a:r>
            <a:endParaRPr kumimoji="1" lang="en-US" altLang="zh-CN" dirty="0">
              <a:solidFill>
                <a:srgbClr val="00B05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dirty="0">
                <a:solidFill>
                  <a:srgbClr val="00B05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若出队列后队列为空，则修改队尾指针 </a:t>
            </a:r>
            <a:endParaRPr kumimoji="1" lang="zh-CN" altLang="en-US" dirty="0">
              <a:solidFill>
                <a:srgbClr val="00B05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if(p-&gt;next==NULL)  q-&gt;rear=q-&gt;front</a:t>
            </a: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1" lang="zh-CN" altLang="en-US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          </a:t>
            </a:r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free(p)</a:t>
            </a:r>
            <a:r>
              <a:rPr kumimoji="1" lang="zh-CN" altLang="en-US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 </a:t>
            </a:r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return x;      </a:t>
            </a:r>
            <a:endParaRPr kumimoji="1" lang="en-US" altLang="zh-CN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}  </a:t>
            </a:r>
            <a:endParaRPr kumimoji="1" lang="en-US" altLang="zh-CN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1" lang="en-US" altLang="zh-CN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1" lang="en-US" altLang="zh-CN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288352" y="4617148"/>
            <a:ext cx="5540389" cy="199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</a:rPr>
              <a:t>是否需考虑队满？</a:t>
            </a:r>
            <a:endParaRPr lang="zh-CN" altLang="en-US" sz="2000" b="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</a:rPr>
              <a:t>出队时，若原队中只有一个结点，该结点既是队头也是队尾</a:t>
            </a:r>
            <a:endParaRPr lang="zh-CN" altLang="en-US" sz="2000" b="0" dirty="0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</a:rPr>
              <a:t>则删去此结点时，还需修改尾指针</a:t>
            </a:r>
            <a:endParaRPr lang="zh-CN" altLang="en-US" sz="2000" b="0" dirty="0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</a:rPr>
              <a:t>删去此结点后队列变空</a:t>
            </a:r>
            <a:endParaRPr lang="zh-CN" altLang="en-US" sz="2000" b="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队列的长度变化一般较大，多采用链式存储</a:t>
            </a:r>
            <a:endParaRPr lang="zh-CN" altLang="en-US" sz="20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2" autoUpdateAnimBg="0" build="p"/>
      <p:bldP spid="12" grpId="0" animBg="1" build="p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栈的基本概念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6721729" y="2896342"/>
          <a:ext cx="4956542" cy="371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375"/>
                <a:gridCol w="3758167"/>
              </a:tblGrid>
              <a:tr h="806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      义</a:t>
                      </a:r>
                      <a:endParaRPr lang="zh-CN" altLang="en-US" sz="18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只能在表的一端进行插入和删除的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线性表</a:t>
                      </a:r>
                      <a:endParaRPr lang="zh-CN" altLang="en-US" sz="18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2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逻辑结构</a:t>
                      </a:r>
                      <a:endParaRPr lang="zh-CN" altLang="en-US" sz="18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数据元素之间是一对一的关系</a:t>
                      </a:r>
                      <a:endParaRPr lang="zh-CN" altLang="en-US" sz="18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2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存储结构</a:t>
                      </a:r>
                      <a:endParaRPr lang="zh-CN" altLang="en-US" sz="18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顺序存储或链式存储</a:t>
                      </a:r>
                      <a:endParaRPr lang="zh-CN" altLang="en-US" sz="18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2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运算规则</a:t>
                      </a:r>
                      <a:endParaRPr lang="zh-CN" altLang="en-US" sz="18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8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只能在栈顶运算，且访问结点时依照后进先出（</a:t>
                      </a:r>
                      <a:r>
                        <a:rPr kumimoji="1" lang="en-US" altLang="zh-CN" sz="18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LIFO</a:t>
                      </a:r>
                      <a:r>
                        <a:rPr kumimoji="1" lang="zh-CN" altLang="en-US" sz="18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）或先进后出（</a:t>
                      </a:r>
                      <a:r>
                        <a:rPr kumimoji="1" lang="en-US" altLang="zh-CN" sz="18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FILO</a:t>
                      </a:r>
                      <a:r>
                        <a:rPr kumimoji="1" lang="zh-CN" altLang="en-US" sz="18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）原则</a:t>
                      </a:r>
                      <a:endParaRPr lang="zh-CN" altLang="en-US" sz="18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06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基本操作</a:t>
                      </a:r>
                      <a:endParaRPr lang="zh-CN" altLang="en-US" sz="18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建栈、判断栈满或栈空、入栈、出栈、取栈顶元素值</a:t>
                      </a:r>
                      <a:endParaRPr lang="zh-CN" altLang="en-US" sz="18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Text Box 59"/>
          <p:cNvSpPr txBox="1">
            <a:spLocks noChangeArrowheads="1"/>
          </p:cNvSpPr>
          <p:nvPr/>
        </p:nvSpPr>
        <p:spPr bwMode="auto">
          <a:xfrm>
            <a:off x="6380181" y="761576"/>
            <a:ext cx="5556544" cy="175746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栈是仅在表尾进行插入、删除操作的线性表</a:t>
            </a:r>
            <a:endParaRPr kumimoji="1"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表尾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baseline="-1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称为栈顶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(top) 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表头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baseline="-1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称为栈底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(bottom)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插入元素到栈顶的操作，称</a:t>
            </a:r>
            <a:r>
              <a:rPr kumimoji="1" lang="zh-CN" altLang="en-US" sz="20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入栈</a:t>
            </a:r>
            <a:endParaRPr kumimoji="1" lang="zh-CN" altLang="en-US" sz="20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从栈顶删除元素的操作，称</a:t>
            </a:r>
            <a:r>
              <a:rPr kumimoji="1" lang="zh-CN" altLang="en-US" sz="20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出栈</a:t>
            </a:r>
            <a:endParaRPr kumimoji="1" lang="zh-CN" altLang="en-US" sz="20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923065" y="840713"/>
            <a:ext cx="44050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baseline="-1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,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baseline="-1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2  ,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baseline="-1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, ……….,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1" baseline="-1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baseline="-1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-1   , 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1" baseline="-1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baseline="-1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AutoShape 61"/>
          <p:cNvSpPr>
            <a:spLocks noChangeArrowheads="1"/>
          </p:cNvSpPr>
          <p:nvPr/>
        </p:nvSpPr>
        <p:spPr bwMode="blackWhite">
          <a:xfrm>
            <a:off x="4188650" y="1525759"/>
            <a:ext cx="1343779" cy="503237"/>
          </a:xfrm>
          <a:prstGeom prst="wedgeRectCallout">
            <a:avLst>
              <a:gd name="adj1" fmla="val 8057"/>
              <a:gd name="adj2" fmla="val -98637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栈顶元素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AutoShape 62"/>
          <p:cNvSpPr>
            <a:spLocks noChangeArrowheads="1"/>
          </p:cNvSpPr>
          <p:nvPr/>
        </p:nvSpPr>
        <p:spPr bwMode="blackWhite">
          <a:xfrm>
            <a:off x="854669" y="1523715"/>
            <a:ext cx="1281282" cy="503237"/>
          </a:xfrm>
          <a:prstGeom prst="wedgeRectCallout">
            <a:avLst>
              <a:gd name="adj1" fmla="val 40023"/>
              <a:gd name="adj2" fmla="val -102394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栈底元素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255275" y="2099187"/>
                <a:ext cx="6208000" cy="447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noAutofit/>
              </a:bodyPr>
              <a:lstStyle/>
              <a:p>
                <a:r>
                  <a:rPr lang="en-US" altLang="zh-CN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ADT stack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 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数据对象：</a:t>
                </a:r>
                <a:r>
                  <a:rPr lang="zh-CN" altLang="en-US" b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D={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</a:t>
                </a:r>
                <a:r>
                  <a:rPr lang="en-US" altLang="zh-CN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元素集合，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=1,2,…, 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&gt;= 0} 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数据关系：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R1={</a:t>
                </a:r>
                <a:r>
                  <a:rPr lang="en-US" altLang="zh-CN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&lt; </a:t>
                </a:r>
                <a:r>
                  <a:rPr lang="en-US" altLang="zh-CN" b="1" i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i="1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="1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zh-CN" altLang="en-US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i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i="1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&gt;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 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</a:t>
                </a:r>
                <a:r>
                  <a:rPr lang="en-US" altLang="zh-CN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D,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=2,…,n}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，约定 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端为栈顶，</a:t>
                </a:r>
                <a:r>
                  <a:rPr kumimoji="1" lang="en-US" altLang="zh-CN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baseline="-1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为栈底。 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基本操作： </a:t>
                </a:r>
                <a:endParaRPr lang="en-US" altLang="zh-CN" b="1" dirty="0">
                  <a:ln>
                    <a:solidFill>
                      <a:srgbClr val="000000"/>
                    </a:solidFill>
                  </a:ln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InitStack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：创建一个空栈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Destroy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：撤销一个栈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StackEmpty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：若栈空，则返回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；否则返回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StackFull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：若栈满，则返回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；否则返回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Top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 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：返回栈顶元素。若操作成功返回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；否则返回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Push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：在栈顶插入元素 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（入栈）。若操作成功返回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，否则返回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Pop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：从栈中删除栈顶元素（出栈）。若操作成功，则返回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；否则返回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Clear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：清除栈中全部元素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en-US" altLang="zh-CN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ADT stack</a:t>
                </a:r>
                <a:endParaRPr lang="zh-CN" altLang="en-US" dirty="0">
                  <a:ln>
                    <a:solidFill>
                      <a:srgbClr val="000000"/>
                    </a:solidFill>
                  </a:ln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5" y="2099187"/>
                <a:ext cx="6208000" cy="4479538"/>
              </a:xfrm>
              <a:prstGeom prst="rect">
                <a:avLst/>
              </a:prstGeom>
              <a:blipFill rotWithShape="1">
                <a:blip r:embed="rId2"/>
                <a:stretch>
                  <a:fillRect t="-11" r="4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2" animBg="1" autoUpdateAnimBg="0" build="p"/>
      <p:bldP spid="29" grpId="0" autoUpdateAnimBg="0"/>
      <p:bldP spid="30" grpId="0" animBg="1" autoUpdateAnimBg="0"/>
      <p:bldP spid="31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双端队列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23333" y="2453268"/>
                <a:ext cx="8441267" cy="41549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2679D9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ADT </a:t>
                </a:r>
                <a:r>
                  <a:rPr lang="en-US" altLang="zh-CN" sz="1600" b="1" dirty="0" err="1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duqueue</a:t>
                </a:r>
                <a:endParaRPr lang="en-US" altLang="zh-CN" sz="1600" b="1" dirty="0">
                  <a:ln>
                    <a:solidFill>
                      <a:srgbClr val="000000"/>
                    </a:solidFill>
                  </a:ln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</a:t>
                </a:r>
                <a:endParaRPr lang="en-US" altLang="zh-CN" sz="16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600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数据对象：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 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元素集合，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i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=1,2,…, 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&gt;= 0} </a:t>
                </a:r>
                <a:endParaRPr lang="en-US" altLang="zh-CN" sz="16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600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数据关系： 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1={&lt; 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&gt;| 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 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=2,…,n}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，约定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1600" baseline="-1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 队列头，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</a:t>
                </a:r>
                <a:r>
                  <a:rPr kumimoji="1" lang="en-US" altLang="zh-CN" sz="1600" i="1" baseline="-1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端为队列尾</a:t>
                </a:r>
                <a:endParaRPr lang="en-US" altLang="zh-CN" sz="16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600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基本操作：</a:t>
                </a:r>
                <a:endParaRPr lang="en-US" altLang="zh-CN" sz="1600" b="1" dirty="0">
                  <a:ln>
                    <a:solidFill>
                      <a:srgbClr val="000000"/>
                    </a:solidFill>
                  </a:ln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1600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InitDuQueue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：创建一个空队列</a:t>
                </a:r>
                <a:endParaRPr lang="en-US" altLang="zh-CN" sz="16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Destroy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：撤销一个队列</a:t>
                </a:r>
                <a:endParaRPr lang="en-US" altLang="zh-CN" sz="16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size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：返回队列中元素的个数</a:t>
                </a:r>
                <a:endParaRPr lang="en-US" altLang="zh-CN" sz="16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1600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getFront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(x)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：返回队列头元素的值，不改变队列</a:t>
                </a:r>
                <a:endParaRPr lang="en-US" altLang="zh-CN" sz="16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1600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getBack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(x)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：返回队列尾部元素的值，不改变队列</a:t>
                </a:r>
                <a:endParaRPr lang="en-US" altLang="zh-CN" sz="16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1600" b="1" i="1" dirty="0" err="1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addFront</a:t>
                </a:r>
                <a:r>
                  <a:rPr lang="en-US" altLang="zh-CN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b="1" i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：在队列头部插入元素 </a:t>
                </a:r>
                <a:r>
                  <a:rPr lang="en-US" altLang="zh-CN" sz="1600" b="1" i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，入队。若操作成功，则返回 </a:t>
                </a:r>
                <a:r>
                  <a:rPr lang="en-US" altLang="zh-CN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，否则返回 </a:t>
                </a:r>
                <a:r>
                  <a:rPr lang="en-US" altLang="zh-CN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600" b="1" dirty="0">
                  <a:ln>
                    <a:solidFill>
                      <a:srgbClr val="2679D9"/>
                    </a:solidFill>
                  </a:ln>
                  <a:solidFill>
                    <a:srgbClr val="2679D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1600" b="1" i="1" dirty="0" err="1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addBack</a:t>
                </a:r>
                <a:r>
                  <a:rPr lang="en-US" altLang="zh-CN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b="1" i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：在队列尾插入元素 </a:t>
                </a:r>
                <a:r>
                  <a:rPr lang="en-US" altLang="zh-CN" sz="1600" b="1" i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，入队。若操作成功，则返回 </a:t>
                </a:r>
                <a:r>
                  <a:rPr lang="en-US" altLang="zh-CN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，否则返回 </a:t>
                </a:r>
                <a:r>
                  <a:rPr lang="en-US" altLang="zh-CN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600" b="1" dirty="0">
                  <a:ln>
                    <a:solidFill>
                      <a:srgbClr val="2679D9"/>
                    </a:solidFill>
                  </a:ln>
                  <a:solidFill>
                    <a:srgbClr val="2679D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1600" b="1" i="1" dirty="0" err="1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removeFront</a:t>
                </a:r>
                <a:r>
                  <a:rPr lang="en-US" altLang="zh-CN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</a:t>
                </a:r>
                <a:r>
                  <a:rPr lang="zh-CN" altLang="en-US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：从队列中删除队头元素，出队。若操作成功，则返回 </a:t>
                </a:r>
                <a:r>
                  <a:rPr lang="en-US" altLang="zh-CN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，否则返回 </a:t>
                </a:r>
                <a:r>
                  <a:rPr lang="en-US" altLang="zh-CN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1600" b="1" dirty="0">
                  <a:ln>
                    <a:solidFill>
                      <a:srgbClr val="2679D9"/>
                    </a:solidFill>
                  </a:ln>
                  <a:solidFill>
                    <a:srgbClr val="2679D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1600" b="1" i="1" dirty="0" err="1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removeBack</a:t>
                </a:r>
                <a:r>
                  <a:rPr lang="en-US" altLang="zh-CN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</a:t>
                </a:r>
                <a:r>
                  <a:rPr lang="zh-CN" altLang="en-US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：从队列尾部删除队尾元素，出队。若操作成功，则返回 </a:t>
                </a:r>
                <a:r>
                  <a:rPr lang="en-US" altLang="zh-CN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，否则返回 </a:t>
                </a:r>
                <a:r>
                  <a:rPr lang="en-US" altLang="zh-CN" sz="1600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1600" b="1" i="1" dirty="0">
                  <a:ln>
                    <a:solidFill>
                      <a:srgbClr val="2679D9"/>
                    </a:solidFill>
                  </a:ln>
                  <a:solidFill>
                    <a:srgbClr val="2679D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isEmpty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：判断队列是否为空。若为空返回 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，否则返回 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16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en-US" altLang="zh-CN" sz="1600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ADT </a:t>
                </a:r>
                <a:r>
                  <a:rPr lang="en-US" altLang="zh-CN" sz="1600" b="1" dirty="0" err="1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duqueue</a:t>
                </a:r>
                <a:endParaRPr lang="zh-CN" altLang="en-US" sz="1600" b="1" dirty="0">
                  <a:ln>
                    <a:solidFill>
                      <a:srgbClr val="000000"/>
                    </a:solidFill>
                  </a:ln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33" y="2453268"/>
                <a:ext cx="8441267" cy="4154984"/>
              </a:xfrm>
              <a:prstGeom prst="rect">
                <a:avLst/>
              </a:prstGeom>
              <a:blipFill rotWithShape="1">
                <a:blip r:embed="rId2"/>
                <a:stretch>
                  <a:fillRect l="-58" t="-129" r="-53" b="-112"/>
                </a:stretch>
              </a:blipFill>
              <a:ln>
                <a:solidFill>
                  <a:srgbClr val="2679D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423333" y="742019"/>
            <a:ext cx="113101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双端队列（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deque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double-ended queue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）是一种允许从前端或后端添加和删除元素的特殊队列，是队列和栈的结合体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例：电影院排队买票。一个刚买完票的人回来咨询简单信息，可直接回到队伍的头部。某些人正在队尾排队，如果改变看电影的计划了，可以从队尾直接离开队伍。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双端队列判回文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t="1644" b="70027"/>
          <a:stretch>
            <a:fillRect/>
          </a:stretch>
        </p:blipFill>
        <p:spPr>
          <a:xfrm>
            <a:off x="7670060" y="3805258"/>
            <a:ext cx="4297146" cy="8779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11469" t="35711" r="9522" b="35332"/>
          <a:stretch>
            <a:fillRect/>
          </a:stretch>
        </p:blipFill>
        <p:spPr>
          <a:xfrm>
            <a:off x="8625010" y="4825990"/>
            <a:ext cx="3395134" cy="89746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l="40872" t="76687" r="40016" b="216"/>
          <a:stretch>
            <a:fillRect/>
          </a:stretch>
        </p:blipFill>
        <p:spPr>
          <a:xfrm>
            <a:off x="10425669" y="5758083"/>
            <a:ext cx="821267" cy="71579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275035" y="2129402"/>
            <a:ext cx="3797963" cy="1508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讨论一下</a:t>
            </a:r>
            <a:endParaRPr lang="en-US" altLang="zh-CN" sz="2000" b="1" dirty="0">
              <a:ln>
                <a:solidFill>
                  <a:srgbClr val="000000"/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需求促进了工具的创造？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工具决定了使用了的方法，从而满足需求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工具的进步会创造新的需求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02"/>
          <p:cNvSpPr txBox="1"/>
          <p:nvPr/>
        </p:nvSpPr>
        <p:spPr>
          <a:xfrm>
            <a:off x="171856" y="249748"/>
            <a:ext cx="11848288" cy="44763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</a:rPr>
              <a:t>优先队列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23333" y="2568521"/>
                <a:ext cx="4572000" cy="39703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ADT </a:t>
                </a:r>
                <a:r>
                  <a:rPr lang="en-US" altLang="zh-CN" b="1" dirty="0" err="1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MaxPriorityQueue</a:t>
                </a:r>
                <a:endParaRPr lang="en-US" altLang="zh-CN" b="1" dirty="0">
                  <a:ln>
                    <a:solidFill>
                      <a:srgbClr val="000000"/>
                    </a:solidFill>
                  </a:ln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数据对象：有限的元素集合，每个元素</a:t>
                </a:r>
                <a:r>
                  <a:rPr lang="en-US" altLang="zh-CN" b="1" i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i="1" baseline="-25000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都有一个优先权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数据关系： 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1={&lt; 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&gt;| 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</a:t>
                </a:r>
                <a:r>
                  <a:rPr lang="en-US" altLang="zh-CN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=2,…,n}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，约定</a:t>
                </a:r>
                <a:r>
                  <a:rPr kumimoji="1"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baseline="-1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 队列头，</a:t>
                </a:r>
                <a:r>
                  <a:rPr kumimoji="1"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</a:t>
                </a:r>
                <a:r>
                  <a:rPr kumimoji="1" lang="en-US" altLang="zh-CN" i="1" baseline="-1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端为队列尾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基本操作：</a:t>
                </a:r>
                <a:endParaRPr lang="en-US" altLang="zh-CN" b="1" dirty="0">
                  <a:ln>
                    <a:solidFill>
                      <a:srgbClr val="000000"/>
                    </a:solidFill>
                  </a:ln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Create(): 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创建一个空的优先队列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Size(): 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返回队列中的元素数目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Max( ): 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返回具有最大优先权的元素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 err="1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lnsert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(x): 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插入队列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 err="1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DeleteMax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(): </a:t>
                </a:r>
                <a:r>
                  <a:rPr lang="zh-CN" alt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从队列中删除具有最大优先权的元素，返回该元素的值</a:t>
                </a:r>
                <a:endPara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en-US" altLang="zh-CN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ADT </a:t>
                </a:r>
                <a:r>
                  <a:rPr lang="en-US" altLang="zh-CN" b="1" dirty="0" err="1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MaxPriorityQueue</a:t>
                </a:r>
                <a:endParaRPr lang="zh-CN" altLang="en-US" b="1" dirty="0">
                  <a:ln>
                    <a:solidFill>
                      <a:srgbClr val="000000"/>
                    </a:solidFill>
                  </a:ln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33" y="2568521"/>
                <a:ext cx="4572000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9" t="-15" r="9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440922" y="1032785"/>
            <a:ext cx="113101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优先队列（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Priority Queue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）是队列的亲兄弟，其中每个元素具有一定的优先级，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 in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largest out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优先级可以是任何信息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最大优先队列</a:t>
            </a:r>
            <a:r>
              <a:rPr lang="en-US" altLang="zh-CN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MAX-PQ</a:t>
            </a:r>
            <a:r>
              <a:rPr lang="zh-CN" altLang="en-US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：元素以优先级降序方式添加（队头元素有最高优先级）</a:t>
            </a:r>
            <a:endParaRPr lang="en-US" altLang="zh-CN" b="1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最小优先队列</a:t>
            </a:r>
            <a:r>
              <a:rPr lang="en-US" altLang="zh-CN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MIN-PQ</a:t>
            </a:r>
            <a:r>
              <a:rPr lang="zh-CN" altLang="en-US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：元素以优先级升序方式添加（队头元素有最低优先级）</a:t>
            </a:r>
            <a:endParaRPr lang="zh-CN" altLang="en-US" b="1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29604" y="2568521"/>
            <a:ext cx="6699137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应用案例</a:t>
            </a:r>
            <a:endParaRPr lang="en-US" altLang="zh-CN" sz="2000" b="1" dirty="0">
              <a:ln>
                <a:solidFill>
                  <a:srgbClr val="000000"/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优先权（依据问题需要设定）</a:t>
            </a:r>
            <a:endParaRPr lang="en-US" altLang="zh-CN" sz="2000" b="1" dirty="0">
              <a:ln>
                <a:solidFill>
                  <a:srgbClr val="000000"/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医院急诊处理</a:t>
            </a:r>
            <a:endParaRPr lang="en-US" altLang="zh-CN" sz="2000" b="1" dirty="0">
              <a:ln>
                <a:solidFill>
                  <a:srgbClr val="000000"/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操作系统用优先队列进行作业调度</a:t>
            </a:r>
            <a:endParaRPr lang="en-US" altLang="zh-CN" sz="2000" b="1" dirty="0">
              <a:ln>
                <a:solidFill>
                  <a:srgbClr val="000000"/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机器服务收费：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假设对机器服务收费。每个用户每次使用机器所付费用相同，但每个用户所需服务时间不同。为获得最大利润，可把等待使用机器的用户组织成优先队列，需要较少服务时间的用户优先级高，优先为其提供服务。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如每个用户所需时间相同，但用户愿意支付的费用不同，则可用支付费用作为优先权：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一旦机器可用，所交费用最多的用户可最先得到服务。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rgbClr val="FFC000"/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队列的应用：缓冲与调度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415173" y="1042970"/>
            <a:ext cx="11413568" cy="4494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队列在计算机系统中的应用非常广泛</a:t>
            </a:r>
            <a:endParaRPr kumimoji="1" lang="en-US" altLang="zh-CN" sz="20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：解决主机与外部设备之间速度不匹配的问题</a:t>
            </a:r>
            <a:endParaRPr kumimoji="1" lang="en-US" altLang="zh-CN" sz="20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18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主机与打印机速度不匹配的问题：主机输出数据给打印机，输出数据的速度比打印数据的速度快得多，由于速度不匹配，若直接把输出的数据送给打印机打印显然是不行的。</a:t>
            </a:r>
            <a:endParaRPr kumimoji="1" lang="en-US" altLang="zh-CN" sz="1800" b="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18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决方法：设置一个打印数据缓冲区，主机把要打印的数据依次写入缓冲区，写满后就暂停输出，转去做其他的事情。打印机从缓冲区中，按照先进先出原则，依次取出数据并打印，打印完后再向主机发出请求。主机接到请求后再向缓冲区写入打印数据。这既保证了打印数据的正确，又提高了主机效率。可见，打印数据缓冲区中的数据存储就是一个队列。</a:t>
            </a:r>
            <a:endParaRPr kumimoji="1" lang="en-US" altLang="zh-CN" sz="1800" b="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：解决由多用户引起的资源竞争问题</a:t>
            </a:r>
            <a:endParaRPr kumimoji="1" lang="en-US" altLang="zh-CN" sz="20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kumimoji="1" lang="zh-CN" altLang="en-US" sz="18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（中央处理器，包括运算器和控制器）的资源竞争：在一个多终端的计算机系统上，有多个用户需要</a:t>
            </a:r>
            <a:r>
              <a:rPr kumimoji="1" lang="en-US" altLang="zh-CN" sz="18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kumimoji="1" lang="zh-CN" altLang="en-US" sz="18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运行自己的程序。用户分别通过各自的终端向操作系统提出占用</a:t>
            </a:r>
            <a:r>
              <a:rPr kumimoji="1" lang="en-US" altLang="zh-CN" sz="18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kumimoji="1" lang="zh-CN" altLang="en-US" sz="18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的请求。操作系统通常按照每个请求在时间上的先后顺序，把它们排成一个队列，每次把</a:t>
            </a:r>
            <a:r>
              <a:rPr kumimoji="1" lang="en-US" altLang="zh-CN" sz="18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kumimoji="1" lang="zh-CN" altLang="en-US" sz="18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分配给队首请求的用户使用。当相应的程序运行结束，或用完规定的时间间隔后，令其出队，再把</a:t>
            </a:r>
            <a:r>
              <a:rPr kumimoji="1" lang="en-US" altLang="zh-CN" sz="18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kumimoji="1" lang="zh-CN" altLang="en-US" sz="18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分配给新的队首请求的用户使用。这既满足每个用户的请求，又使</a:t>
            </a:r>
            <a:r>
              <a:rPr kumimoji="1" lang="en-US" altLang="zh-CN" sz="18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kumimoji="1" lang="zh-CN" altLang="en-US" sz="18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能够正常运行。</a:t>
            </a:r>
            <a:endParaRPr kumimoji="1" lang="zh-CN" altLang="en-US" sz="1800" b="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本节小结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9538" y="872645"/>
            <a:ext cx="5315529" cy="20991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主要内容</a:t>
            </a:r>
            <a:endParaRPr lang="en-US" altLang="zh-CN" b="1" dirty="0">
              <a:solidFill>
                <a:srgbClr val="2679D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队列的定义</a:t>
            </a:r>
            <a:endParaRPr lang="en-US" altLang="zh-CN" b="1" dirty="0">
              <a:solidFill>
                <a:srgbClr val="2679D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顺序队列，循环队列</a:t>
            </a:r>
            <a:endParaRPr lang="en-US" altLang="zh-CN" b="1" dirty="0">
              <a:solidFill>
                <a:srgbClr val="2679D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链队列</a:t>
            </a:r>
            <a:endParaRPr lang="en-US" altLang="zh-CN" b="1" dirty="0">
              <a:solidFill>
                <a:srgbClr val="2679D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双端队列，优先队列</a:t>
            </a:r>
            <a:endParaRPr lang="en-US" altLang="zh-CN" b="1" dirty="0">
              <a:solidFill>
                <a:srgbClr val="2679D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重点及难点</a:t>
            </a:r>
            <a:endParaRPr lang="en-US" altLang="zh-CN" b="1" dirty="0">
              <a:solidFill>
                <a:srgbClr val="2679D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编程实现队列的相关基础操作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9538" y="4112500"/>
            <a:ext cx="5120795" cy="1517255"/>
            <a:chOff x="7031665" y="3748446"/>
            <a:chExt cx="4797077" cy="233214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031666" y="3931454"/>
              <a:ext cx="4797076" cy="21491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tailEnd type="none" w="med" len="lg"/>
            </a:ln>
            <a:effectLst/>
          </p:spPr>
          <p:txBody>
            <a:bodyPr wrap="square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zh-CN" altLang="en-US" sz="2400" b="1" u="sng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课外任务</a:t>
              </a:r>
              <a:endParaRPr lang="en-US" altLang="zh-CN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阅读相关资料：请在线编辑，写写读后感</a:t>
              </a:r>
              <a:endPara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完成实验指导书相关章节练习题</a:t>
              </a:r>
              <a:endPara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b="1" u="sng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按期参加</a:t>
              </a:r>
              <a:r>
                <a:rPr lang="en-US" altLang="zh-CN" b="1" u="sng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ODAY</a:t>
              </a:r>
              <a:r>
                <a:rPr lang="zh-CN" altLang="en-US" b="1" u="sng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活动， </a:t>
              </a:r>
              <a:r>
                <a:rPr lang="en-US" altLang="zh-CN" b="1" u="sng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PTA</a:t>
              </a:r>
              <a:r>
                <a:rPr lang="zh-CN" altLang="en-US" b="1" u="sng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刷题</a:t>
              </a:r>
              <a:endParaRPr lang="en-US" altLang="zh-CN" b="1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031665" y="3748446"/>
              <a:ext cx="4797075" cy="615678"/>
            </a:xfrm>
            <a:prstGeom prst="rect">
              <a:avLst/>
            </a:prstGeom>
            <a:solidFill>
              <a:srgbClr val="2679D9"/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+mj-ea"/>
                  <a:cs typeface="+mj-cs"/>
                </a:rPr>
                <a:t>课外任务</a:t>
              </a:r>
              <a:endParaRPr lang="en-US" altLang="zh-CN" sz="2000" b="1" dirty="0">
                <a:solidFill>
                  <a:schemeClr val="bg1"/>
                </a:solidFill>
                <a:ea typeface="+mj-ea"/>
                <a:cs typeface="+mj-cs"/>
              </a:endParaRP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0" y="872645"/>
            <a:ext cx="5856016" cy="234763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sq">
            <a:solidFill>
              <a:schemeClr val="bg1">
                <a:lumMod val="8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讨论一下</a:t>
            </a:r>
            <a:endParaRPr kumimoji="1" lang="en-US" altLang="zh-CN" sz="2400" b="1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队列是否是一种限制存取点的线性结构？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循环队列是否也存在空间溢出问题？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为什么使用循环队列？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循环队列有什么特点？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你认为队列适用于哪些问题场景？</a:t>
            </a:r>
            <a:endParaRPr kumimoji="1" lang="zh-CN" altLang="en-US" sz="1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1131782" y="4714864"/>
            <a:ext cx="5252976" cy="727014"/>
          </a:xfrm>
        </p:spPr>
        <p:txBody>
          <a:bodyPr/>
          <a:lstStyle/>
          <a:p>
            <a:pPr algn="l"/>
            <a:r>
              <a:rPr lang="zh-CN" altLang="en-US" dirty="0"/>
              <a:t>            队列的应用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1126958" y="4714864"/>
            <a:ext cx="1306571" cy="723868"/>
          </a:xfrm>
        </p:spPr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7" name="文本占位符 24"/>
          <p:cNvSpPr>
            <a:spLocks noGrp="1"/>
          </p:cNvSpPr>
          <p:nvPr>
            <p:ph type="body" sz="quarter" idx="16"/>
          </p:nvPr>
        </p:nvSpPr>
        <p:spPr>
          <a:xfrm>
            <a:off x="6907763" y="4485260"/>
            <a:ext cx="2998142" cy="151922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舞伴配对问题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门诊看病问题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子集划分问题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队列的应用：舞伴配对与门诊排队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515964" y="983703"/>
            <a:ext cx="11160071" cy="531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1" lang="zh-CN" altLang="en-US" sz="2000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舞伴配对问题</a:t>
            </a:r>
            <a:endParaRPr kumimoji="1" lang="en-US" altLang="zh-CN" sz="2000" dirty="0">
              <a:ln>
                <a:solidFill>
                  <a:srgbClr val="2679D9"/>
                </a:solidFill>
              </a:ln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</a:rPr>
              <a:t>舞会开始前，男士、女士分别进入两个不同的队伍排队。他们按排队的先后顺序依次配对后进入舞池跳舞。如某个队伍中没有人，则无法配对，另一个队伍的人只能等待有新人加入队伍，方可配对跳舞。</a:t>
            </a:r>
            <a:r>
              <a:rPr kumimoji="1" lang="zh-CN" altLang="en-US" sz="20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请给出每一轮配对的舞伴名单。</a:t>
            </a:r>
            <a:endParaRPr kumimoji="1" lang="zh-CN" altLang="en-US" sz="2000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</a:rPr>
              <a:t>可用队列作为数据结构</a:t>
            </a:r>
            <a:endParaRPr kumimoji="1" lang="zh-CN" altLang="en-US" sz="2000" b="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</a:rPr>
              <a:t>用顺序队列、链队列均可</a:t>
            </a:r>
            <a:endParaRPr kumimoji="1" lang="en-US" altLang="zh-CN" sz="2000" b="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</a:rPr>
              <a:t>可将男士、女士的信息存放在一个数组中作为输入，依次扫描该数组元素，根据性别决定是进入男队还是女队</a:t>
            </a:r>
            <a:endParaRPr kumimoji="1" lang="zh-CN" altLang="en-US" sz="2000" b="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</a:rPr>
              <a:t>男士、女士队列构造完成后，依次将两队当前的队头元素出队配成舞伴，直至某队列变空为止。此时，若某队仍有等待配对者，可输出该队列中等待者的人数，以及排在队头的等待者的名字，他（或她）将是下一轮舞曲开始时第一个可获得舞伴的人</a:t>
            </a:r>
            <a:endParaRPr kumimoji="1" lang="en-US" altLang="zh-CN" sz="2000" b="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zh-CN" altLang="en-US" sz="2000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门诊就诊排队系统</a:t>
            </a:r>
            <a:endParaRPr kumimoji="1" lang="zh-CN" altLang="en-US" sz="2000" dirty="0">
              <a:ln>
                <a:solidFill>
                  <a:srgbClr val="2679D9"/>
                </a:solidFill>
              </a:ln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</a:rPr>
              <a:t>在医院门诊某诊室看病时</a:t>
            </a:r>
            <a:r>
              <a:rPr kumimoji="1" lang="en-US" altLang="zh-CN" sz="2000" b="0" dirty="0">
                <a:solidFill>
                  <a:srgbClr val="000000"/>
                </a:solidFill>
              </a:rPr>
              <a:t>,</a:t>
            </a:r>
            <a:r>
              <a:rPr kumimoji="1" lang="zh-CN" altLang="en-US" sz="2000" b="0" dirty="0">
                <a:solidFill>
                  <a:srgbClr val="000000"/>
                </a:solidFill>
              </a:rPr>
              <a:t>护士对每位病人进行编号</a:t>
            </a:r>
            <a:endParaRPr kumimoji="1" lang="zh-CN" altLang="en-US" sz="2000" b="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</a:rPr>
              <a:t>病人按编号排队就诊</a:t>
            </a:r>
            <a:endParaRPr kumimoji="1" lang="zh-CN" altLang="en-US" sz="2000" b="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</a:rPr>
              <a:t>一个病人就诊结束后，显示屏显示下一个就诊病人的编号</a:t>
            </a:r>
            <a:endParaRPr kumimoji="1" lang="en-US" altLang="zh-CN" sz="2000" b="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</a:rPr>
              <a:t>请模拟门诊排队系统</a:t>
            </a:r>
            <a:endParaRPr kumimoji="1" lang="zh-CN" altLang="en-US" sz="2000" dirty="0">
              <a:ln>
                <a:solidFill>
                  <a:srgbClr val="2679D9"/>
                </a:solidFill>
              </a:ln>
              <a:solidFill>
                <a:srgbClr val="2679D9"/>
              </a:solidFill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</a:rPr>
              <a:t>可用队列作为数据结构，用顺序队列、链队列均可</a:t>
            </a:r>
            <a:endParaRPr kumimoji="1" lang="zh-CN" altLang="en-US" sz="20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队列的应用：子集划分问题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64470" y="988242"/>
            <a:ext cx="11343791" cy="55399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问题背景：运动会设立了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个比赛项目，每个运动员可参加</a:t>
            </a:r>
            <a:r>
              <a:rPr lang="en-US" altLang="zh-CN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1-3</a:t>
            </a: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个项目。请问应如何安排比赛日程，可以使同一运动员参加的项目不在同一时间进行，并使总竞赛日程尽可能短。</a:t>
            </a:r>
            <a:endParaRPr lang="zh-CN" altLang="en-US" sz="2000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问题抽象：属于“划分子集”问题</a:t>
            </a:r>
            <a:endParaRPr lang="en-US" altLang="zh-CN" sz="2000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个比赛项目构成一个大小为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的集合，有同一运动员参加的项目存在“冲突”关系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解决思路：</a:t>
            </a:r>
            <a:endParaRPr lang="en-US" altLang="zh-CN" sz="2000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假设运动会有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个项目，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{0, 1, 2, 3, 4, 5, 6, 7, 8}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名运动员报名参加的项目分别为：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(1, 4, 8)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(1, 7)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(8, 3)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(1, 0, 5)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(3, 4)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(5, 6, 2)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(6, 4)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因此构成了一个冲突关系集</a:t>
            </a: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（一对括号中的两个项目不能安排在同一单位时间）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{ (1, 4), (4, 8), (1, 8), (1, 7), (8, 3), (1, 0), (0, 5), (1, 5), (3, 4), (5, 6), (5, 2), (6, 2), (6, 4)}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问题即为：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个项目分为若干组，每组内的项目无冲突，即没有同一个运动员参加（即一组内的项目可在同一时间段进行）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“子集划分”问题：即将集合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划分成若干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个互不相交的子集：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... ,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&lt;=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中元素个数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使同一子集中的元素均无冲突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解决方法：利用队列先进先出的特点，用循环筛选法，划分子集</a:t>
            </a:r>
            <a:endParaRPr lang="en-US" altLang="zh-CN" sz="2000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将集合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中的所有元素放入一个队列，再依次取出队头元素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放入一个待分配的组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中，若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中其它元素无冲突，则加入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，如产生冲突，则将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重新入队；当遍历考察一轮队列中的所有元素后，产生一个无冲突的子集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如此循环，直到所有元素都被分配完成</a:t>
            </a:r>
            <a:endParaRPr lang="zh-CN" alt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队列的应用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59307" y="965516"/>
            <a:ext cx="11073385" cy="5202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200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子集划分问题：</a:t>
            </a:r>
            <a:endParaRPr lang="en-US" altLang="zh-CN" sz="2200" dirty="0">
              <a:ln>
                <a:solidFill>
                  <a:srgbClr val="2679D9"/>
                </a:solidFill>
              </a:ln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200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问题描述</a:t>
            </a:r>
            <a:endParaRPr lang="zh-CN" altLang="en-US" sz="2200" dirty="0">
              <a:ln>
                <a:solidFill>
                  <a:srgbClr val="2679D9"/>
                </a:solidFill>
              </a:ln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已知集合</a:t>
            </a:r>
            <a:r>
              <a:rPr lang="en-US" altLang="zh-CN" sz="2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2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2,……</a:t>
            </a:r>
            <a:r>
              <a:rPr lang="en-US" altLang="zh-CN" sz="2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及集合上的关系</a:t>
            </a:r>
            <a:r>
              <a:rPr lang="en-US" altLang="zh-CN" sz="2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 (</a:t>
            </a:r>
            <a:r>
              <a:rPr lang="en-US" altLang="zh-CN" sz="22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sz="2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| </a:t>
            </a:r>
            <a:r>
              <a:rPr lang="en-US" altLang="zh-CN" sz="2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r>
              <a:rPr lang="en-US" altLang="zh-CN" sz="2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2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2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2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2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sz="2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</a:t>
            </a:r>
            <a:r>
              <a:rPr lang="en-US" altLang="zh-CN" sz="2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sz="22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r>
              <a:rPr lang="zh-CN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存在冲突关系</a:t>
            </a:r>
            <a:endParaRPr lang="zh-CN" altLang="en-US" sz="2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要求将</a:t>
            </a:r>
            <a:r>
              <a:rPr lang="en-US" altLang="zh-CN" sz="2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划分成互不相交的子集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en-US" altLang="zh-CN" sz="2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1,</a:t>
            </a:r>
            <a:r>
              <a:rPr lang="en-US" altLang="zh-CN" sz="2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2,……</a:t>
            </a:r>
            <a:r>
              <a:rPr lang="en-US" altLang="zh-CN" sz="2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2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使任何子集中的元素均无冲突关系，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zh-CN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子集个数尽可能少</a:t>
            </a:r>
            <a:endParaRPr lang="en-US" altLang="zh-CN" sz="2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A={1,2,3,4,5,6,7,8,9}</a:t>
            </a:r>
            <a:endParaRPr lang="en-US" altLang="zh-CN" sz="2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R={ (2,8), (9,4), (2,9), (2,1), (2,5), (6,2), (5,9), (5,6), (5,4), (7,5), (7,6), (3,7), (6,3) }</a:t>
            </a:r>
            <a:endParaRPr lang="en-US" altLang="zh-CN" sz="2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可行的子集划分为：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A1={ 1,3,4,8 }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A2={ 2,7 }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A3={ 5 }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A4={ 6,9 }</a:t>
            </a:r>
            <a:endParaRPr lang="en-US" altLang="zh-CN" sz="2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200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算法思想</a:t>
            </a:r>
            <a:endParaRPr lang="zh-CN" altLang="en-US" sz="2200" dirty="0">
              <a:ln>
                <a:solidFill>
                  <a:srgbClr val="2679D9"/>
                </a:solidFill>
              </a:ln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利用循环筛选</a:t>
            </a:r>
            <a:endParaRPr lang="zh-CN" altLang="en-US" sz="2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从第一个元素开始，凡与第一个元素无冲突的元素划归一组</a:t>
            </a:r>
            <a:endParaRPr lang="zh-CN" altLang="en-US" sz="2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再将剩下的元素重新找出互不冲突的划归第二组</a:t>
            </a:r>
            <a:endParaRPr lang="zh-CN" altLang="en-US" sz="2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直到所有元素进组</a:t>
            </a:r>
            <a:endParaRPr lang="zh-CN" altLang="en-US" sz="2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sz="2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队列的应用：子集划分问题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75" name="Rectangle 65"/>
          <p:cNvSpPr>
            <a:spLocks noChangeArrowheads="1"/>
          </p:cNvSpPr>
          <p:nvPr/>
        </p:nvSpPr>
        <p:spPr bwMode="auto">
          <a:xfrm>
            <a:off x="626422" y="826943"/>
            <a:ext cx="105007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元素集合：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A={1,2,3,4,5,6,7,8,9}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冲突关系：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R={ (2,8), (9,4), (2,9), (2,1), (2,5), (6,2), (5,9), (5,6), (5,4), (7,5), (7,6), (3,7), (6,3) }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626422" y="2156836"/>
          <a:ext cx="428862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62"/>
                <a:gridCol w="428862"/>
                <a:gridCol w="428862"/>
                <a:gridCol w="428862"/>
                <a:gridCol w="428862"/>
                <a:gridCol w="428862"/>
                <a:gridCol w="428862"/>
                <a:gridCol w="428862"/>
                <a:gridCol w="428862"/>
                <a:gridCol w="428862"/>
              </a:tblGrid>
              <a:tr h="376121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6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6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6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6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6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6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6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6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6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64"/>
          <p:cNvSpPr>
            <a:spLocks noChangeArrowheads="1"/>
          </p:cNvSpPr>
          <p:nvPr/>
        </p:nvSpPr>
        <p:spPr bwMode="auto">
          <a:xfrm>
            <a:off x="7305518" y="761974"/>
            <a:ext cx="46649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可行的子集划分为：</a:t>
            </a:r>
            <a:endParaRPr kumimoji="1" lang="zh-CN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A1={ 1,3,4,8 } A2={ 2,7 } A3={ 5 }A4={ 6,9 }</a:t>
            </a:r>
            <a:endParaRPr kumimoji="1"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4"/>
          <p:cNvGraphicFramePr>
            <a:graphicFrameLocks noGrp="1"/>
          </p:cNvGraphicFramePr>
          <p:nvPr/>
        </p:nvGraphicFramePr>
        <p:xfrm>
          <a:off x="5156200" y="4945408"/>
          <a:ext cx="5902326" cy="108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609"/>
                <a:gridCol w="548413"/>
                <a:gridCol w="548413"/>
                <a:gridCol w="548413"/>
                <a:gridCol w="548413"/>
                <a:gridCol w="548413"/>
                <a:gridCol w="548413"/>
                <a:gridCol w="548413"/>
                <a:gridCol w="548413"/>
                <a:gridCol w="548413"/>
              </a:tblGrid>
              <a:tr h="5428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元素编号</a:t>
                      </a:r>
                      <a:endParaRPr lang="zh-CN" altLang="en-US" sz="14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8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b="1" i="1" dirty="0">
                          <a:solidFill>
                            <a:srgbClr val="2679D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zh-CN" altLang="en-US" sz="2000" b="1" i="1" dirty="0">
                        <a:solidFill>
                          <a:srgbClr val="2679D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4"/>
          <p:cNvGraphicFramePr>
            <a:graphicFrameLocks noGrp="1"/>
          </p:cNvGraphicFramePr>
          <p:nvPr/>
        </p:nvGraphicFramePr>
        <p:xfrm>
          <a:off x="5156200" y="3563463"/>
          <a:ext cx="5878475" cy="108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587"/>
                <a:gridCol w="546432"/>
                <a:gridCol w="546432"/>
                <a:gridCol w="546432"/>
                <a:gridCol w="546432"/>
                <a:gridCol w="546432"/>
                <a:gridCol w="546432"/>
                <a:gridCol w="546432"/>
                <a:gridCol w="546432"/>
                <a:gridCol w="546432"/>
              </a:tblGrid>
              <a:tr h="5428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元素编号</a:t>
                      </a:r>
                      <a:endParaRPr lang="zh-CN" altLang="en-US" sz="14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8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b="1" i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newrela</a:t>
                      </a:r>
                      <a:endParaRPr lang="zh-CN" altLang="en-US" sz="18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4"/>
          <p:cNvGraphicFramePr>
            <a:graphicFrameLocks noGrp="1"/>
          </p:cNvGraphicFramePr>
          <p:nvPr/>
        </p:nvGraphicFramePr>
        <p:xfrm>
          <a:off x="5112271" y="2534405"/>
          <a:ext cx="5922404" cy="542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365"/>
                <a:gridCol w="548671"/>
                <a:gridCol w="548671"/>
                <a:gridCol w="548671"/>
                <a:gridCol w="548671"/>
                <a:gridCol w="548671"/>
                <a:gridCol w="548671"/>
                <a:gridCol w="548671"/>
                <a:gridCol w="548671"/>
                <a:gridCol w="548671"/>
              </a:tblGrid>
              <a:tr h="5428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b="1" i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cq</a:t>
                      </a:r>
                      <a:endParaRPr lang="zh-CN" altLang="en-US" sz="20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队列的应用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46027" y="1147170"/>
            <a:ext cx="3939383" cy="322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数据结构分析：</a:t>
            </a:r>
            <a:endParaRPr lang="zh-CN" altLang="en-US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冲突关系矩阵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]=1, 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有冲突</a:t>
            </a:r>
            <a:endParaRPr lang="zh-CN" altLang="zh-CN" sz="24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 0, 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无冲突</a:t>
            </a:r>
            <a:endParaRPr lang="zh-CN" altLang="zh-CN" sz="24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队列</a:t>
            </a:r>
            <a:r>
              <a:rPr lang="en-US" altLang="zh-CN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cq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zh-CN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存放每个元素分组号</a:t>
            </a:r>
            <a:endParaRPr lang="zh-CN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门控</a:t>
            </a:r>
            <a:r>
              <a:rPr lang="zh-CN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newrela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259580" y="376215"/>
            <a:ext cx="7745324" cy="62320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算法思路：</a:t>
            </a:r>
            <a:endParaRPr lang="en-US" altLang="zh-CN" sz="20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初始化：将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中元素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的编号（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1,2,3…,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）入队到</a:t>
            </a:r>
            <a:r>
              <a:rPr lang="en-US" altLang="zh-CN" sz="20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cq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newrela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数组清零，组号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0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cq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为空，则分组完成，转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，否则进入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出队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一个元素→</a:t>
            </a:r>
            <a:r>
              <a:rPr lang="en-US" altLang="zh-CN" sz="20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中第</a:t>
            </a:r>
            <a:r>
              <a:rPr lang="en-US" altLang="zh-CN" sz="20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复制到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newrela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，凡与第</a:t>
            </a:r>
            <a:r>
              <a:rPr lang="en-US" altLang="zh-CN" sz="20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个元素冲突的元素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newrela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中对应位置处均为1</a:t>
            </a:r>
            <a:endParaRPr lang="en-US" altLang="zh-CN" sz="2000" b="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0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cq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非空，则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出队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一个元素→</a:t>
            </a:r>
            <a:r>
              <a:rPr lang="en-US" altLang="zh-CN" sz="20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，否则转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2000" b="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，则一个分组完成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，转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，否则进入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对第</a:t>
            </a:r>
            <a:r>
              <a:rPr lang="en-US" altLang="zh-CN" sz="20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个元素分组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newrela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位置为1，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说明元素</a:t>
            </a:r>
            <a:r>
              <a:rPr lang="en-US" altLang="zh-CN" sz="20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与当前组元素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冲突，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0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重新入队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，参加下一次分组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newrela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位置为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说明元素</a:t>
            </a:r>
            <a:r>
              <a:rPr lang="en-US" altLang="zh-CN" sz="20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与当前组元素无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冲突，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则归到组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sz="1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</a:t>
            </a:r>
            <a:endParaRPr lang="en-US" altLang="zh-CN" sz="1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18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复制到</a:t>
            </a:r>
            <a:r>
              <a:rPr lang="en-US" altLang="zh-CN" sz="1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newrela</a:t>
            </a:r>
            <a:r>
              <a:rPr lang="zh-CN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对应位置处</a:t>
            </a:r>
            <a:endParaRPr lang="en-US" altLang="zh-CN" sz="1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newrela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数组清零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，转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3" build="p"/>
      <p:bldP spid="13" grpId="0" animBg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栈的应用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346899" y="1367590"/>
            <a:ext cx="4370684" cy="3452855"/>
            <a:chOff x="411354" y="813933"/>
            <a:chExt cx="5892509" cy="3644132"/>
          </a:xfrm>
        </p:grpSpPr>
        <p:grpSp>
          <p:nvGrpSpPr>
            <p:cNvPr id="7" name="Group 37"/>
            <p:cNvGrpSpPr/>
            <p:nvPr/>
          </p:nvGrpSpPr>
          <p:grpSpPr bwMode="auto">
            <a:xfrm>
              <a:off x="883273" y="1881923"/>
              <a:ext cx="5420590" cy="2576142"/>
              <a:chOff x="2880" y="8176"/>
              <a:chExt cx="4320" cy="1844"/>
            </a:xfrm>
          </p:grpSpPr>
          <p:grpSp>
            <p:nvGrpSpPr>
              <p:cNvPr id="8" name="Group 38"/>
              <p:cNvGrpSpPr/>
              <p:nvPr/>
            </p:nvGrpSpPr>
            <p:grpSpPr bwMode="auto">
              <a:xfrm>
                <a:off x="2880" y="8199"/>
                <a:ext cx="2538" cy="1821"/>
                <a:chOff x="2880" y="8199"/>
                <a:chExt cx="2538" cy="1821"/>
              </a:xfrm>
            </p:grpSpPr>
            <p:grpSp>
              <p:nvGrpSpPr>
                <p:cNvPr id="12" name="Group 39"/>
                <p:cNvGrpSpPr/>
                <p:nvPr/>
              </p:nvGrpSpPr>
              <p:grpSpPr bwMode="auto">
                <a:xfrm>
                  <a:off x="2880" y="8226"/>
                  <a:ext cx="1371" cy="243"/>
                  <a:chOff x="2880" y="8226"/>
                  <a:chExt cx="1371" cy="243"/>
                </a:xfrm>
              </p:grpSpPr>
              <p:grpSp>
                <p:nvGrpSpPr>
                  <p:cNvPr id="48" name="Group 40"/>
                  <p:cNvGrpSpPr/>
                  <p:nvPr/>
                </p:nvGrpSpPr>
                <p:grpSpPr bwMode="auto">
                  <a:xfrm>
                    <a:off x="2880" y="8270"/>
                    <a:ext cx="900" cy="199"/>
                    <a:chOff x="2880" y="8162"/>
                    <a:chExt cx="720" cy="298"/>
                  </a:xfrm>
                </p:grpSpPr>
                <p:sp>
                  <p:nvSpPr>
                    <p:cNvPr id="50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8162"/>
                      <a:ext cx="0" cy="29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1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8460"/>
                      <a:ext cx="72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9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71" y="8226"/>
                    <a:ext cx="1080" cy="2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1" hangingPunct="1"/>
                    <a:r>
                      <a:rPr kumimoji="1"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35</a:t>
                    </a:r>
                    <a:endParaRPr kumimoji="1" lang="en-US" altLang="zh-CN" sz="20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" name="Group 44"/>
                <p:cNvGrpSpPr/>
                <p:nvPr/>
              </p:nvGrpSpPr>
              <p:grpSpPr bwMode="auto">
                <a:xfrm>
                  <a:off x="2955" y="8488"/>
                  <a:ext cx="1331" cy="249"/>
                  <a:chOff x="2880" y="8155"/>
                  <a:chExt cx="1331" cy="249"/>
                </a:xfrm>
              </p:grpSpPr>
              <p:grpSp>
                <p:nvGrpSpPr>
                  <p:cNvPr id="44" name="Group 45"/>
                  <p:cNvGrpSpPr/>
                  <p:nvPr/>
                </p:nvGrpSpPr>
                <p:grpSpPr bwMode="auto">
                  <a:xfrm>
                    <a:off x="2880" y="8155"/>
                    <a:ext cx="900" cy="249"/>
                    <a:chOff x="2880" y="7992"/>
                    <a:chExt cx="720" cy="373"/>
                  </a:xfrm>
                </p:grpSpPr>
                <p:sp>
                  <p:nvSpPr>
                    <p:cNvPr id="46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7992"/>
                      <a:ext cx="0" cy="3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7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8365"/>
                      <a:ext cx="72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5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31" y="8181"/>
                    <a:ext cx="1080" cy="2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1" hangingPunct="1"/>
                    <a:r>
                      <a:rPr kumimoji="1"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17</a:t>
                    </a:r>
                    <a:endParaRPr kumimoji="1" lang="en-US" altLang="zh-CN" sz="20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" name="Group 49"/>
                <p:cNvGrpSpPr/>
                <p:nvPr/>
              </p:nvGrpSpPr>
              <p:grpSpPr bwMode="auto">
                <a:xfrm>
                  <a:off x="3060" y="8748"/>
                  <a:ext cx="1423" cy="231"/>
                  <a:chOff x="2880" y="8103"/>
                  <a:chExt cx="1423" cy="231"/>
                </a:xfrm>
              </p:grpSpPr>
              <p:grpSp>
                <p:nvGrpSpPr>
                  <p:cNvPr id="40" name="Group 50"/>
                  <p:cNvGrpSpPr/>
                  <p:nvPr/>
                </p:nvGrpSpPr>
                <p:grpSpPr bwMode="auto">
                  <a:xfrm>
                    <a:off x="2880" y="8116"/>
                    <a:ext cx="900" cy="204"/>
                    <a:chOff x="2880" y="7919"/>
                    <a:chExt cx="720" cy="305"/>
                  </a:xfrm>
                </p:grpSpPr>
                <p:sp>
                  <p:nvSpPr>
                    <p:cNvPr id="42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7919"/>
                      <a:ext cx="0" cy="30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3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8224"/>
                      <a:ext cx="72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1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3" y="8103"/>
                    <a:ext cx="108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1" hangingPunct="1"/>
                    <a:r>
                      <a:rPr kumimoji="1"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8</a:t>
                    </a:r>
                    <a:endParaRPr kumimoji="1" lang="en-US" altLang="zh-CN" sz="20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" name="Group 54"/>
                <p:cNvGrpSpPr/>
                <p:nvPr/>
              </p:nvGrpSpPr>
              <p:grpSpPr bwMode="auto">
                <a:xfrm>
                  <a:off x="3171" y="8979"/>
                  <a:ext cx="1365" cy="217"/>
                  <a:chOff x="2931" y="8022"/>
                  <a:chExt cx="1365" cy="217"/>
                </a:xfrm>
              </p:grpSpPr>
              <p:grpSp>
                <p:nvGrpSpPr>
                  <p:cNvPr id="36" name="Group 55"/>
                  <p:cNvGrpSpPr/>
                  <p:nvPr/>
                </p:nvGrpSpPr>
                <p:grpSpPr bwMode="auto">
                  <a:xfrm>
                    <a:off x="2931" y="8022"/>
                    <a:ext cx="900" cy="206"/>
                    <a:chOff x="2921" y="7803"/>
                    <a:chExt cx="720" cy="309"/>
                  </a:xfrm>
                </p:grpSpPr>
                <p:sp>
                  <p:nvSpPr>
                    <p:cNvPr id="38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1" y="7803"/>
                      <a:ext cx="0" cy="30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1" y="8112"/>
                      <a:ext cx="72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7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6" y="8023"/>
                    <a:ext cx="1080" cy="2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1" hangingPunct="1"/>
                    <a:r>
                      <a:rPr kumimoji="1" lang="en-US" altLang="zh-CN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4</a:t>
                    </a:r>
                    <a:endParaRPr kumimoji="1"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" name="Group 59"/>
                <p:cNvGrpSpPr/>
                <p:nvPr/>
              </p:nvGrpSpPr>
              <p:grpSpPr bwMode="auto">
                <a:xfrm>
                  <a:off x="3240" y="9206"/>
                  <a:ext cx="1371" cy="244"/>
                  <a:chOff x="2880" y="7937"/>
                  <a:chExt cx="1371" cy="244"/>
                </a:xfrm>
              </p:grpSpPr>
              <p:grpSp>
                <p:nvGrpSpPr>
                  <p:cNvPr id="32" name="Group 60"/>
                  <p:cNvGrpSpPr/>
                  <p:nvPr/>
                </p:nvGrpSpPr>
                <p:grpSpPr bwMode="auto">
                  <a:xfrm>
                    <a:off x="2880" y="7937"/>
                    <a:ext cx="900" cy="244"/>
                    <a:chOff x="2880" y="7676"/>
                    <a:chExt cx="720" cy="366"/>
                  </a:xfrm>
                </p:grpSpPr>
                <p:sp>
                  <p:nvSpPr>
                    <p:cNvPr id="34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7676"/>
                      <a:ext cx="0" cy="3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8042"/>
                      <a:ext cx="72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3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71" y="7970"/>
                    <a:ext cx="1080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1" hangingPunct="1"/>
                    <a:r>
                      <a:rPr kumimoji="1"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2</a:t>
                    </a:r>
                    <a:endParaRPr kumimoji="1" lang="en-US" altLang="zh-CN" sz="20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" name="Group 64"/>
                <p:cNvGrpSpPr/>
                <p:nvPr/>
              </p:nvGrpSpPr>
              <p:grpSpPr bwMode="auto">
                <a:xfrm>
                  <a:off x="3390" y="9461"/>
                  <a:ext cx="1365" cy="256"/>
                  <a:chOff x="2955" y="7880"/>
                  <a:chExt cx="1365" cy="256"/>
                </a:xfrm>
              </p:grpSpPr>
              <p:grpSp>
                <p:nvGrpSpPr>
                  <p:cNvPr id="28" name="Group 65"/>
                  <p:cNvGrpSpPr/>
                  <p:nvPr/>
                </p:nvGrpSpPr>
                <p:grpSpPr bwMode="auto">
                  <a:xfrm>
                    <a:off x="2955" y="7889"/>
                    <a:ext cx="900" cy="238"/>
                    <a:chOff x="2940" y="7603"/>
                    <a:chExt cx="720" cy="357"/>
                  </a:xfrm>
                </p:grpSpPr>
                <p:sp>
                  <p:nvSpPr>
                    <p:cNvPr id="30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0" y="7603"/>
                      <a:ext cx="0" cy="35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0" y="7960"/>
                      <a:ext cx="72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0" y="7880"/>
                    <a:ext cx="1080" cy="2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1" hangingPunct="1"/>
                    <a:r>
                      <a:rPr kumimoji="1"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kumimoji="1" lang="en-US" altLang="zh-CN" sz="20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8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810" y="9703"/>
                  <a:ext cx="720" cy="1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1" hangingPunct="1"/>
                  <a:r>
                    <a:rPr kumimoji="1" lang="en-US" altLang="zh-CN" sz="20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kumimoji="1"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" name="Group 70"/>
                <p:cNvGrpSpPr/>
                <p:nvPr/>
              </p:nvGrpSpPr>
              <p:grpSpPr bwMode="auto">
                <a:xfrm>
                  <a:off x="3960" y="8199"/>
                  <a:ext cx="1458" cy="1821"/>
                  <a:chOff x="3960" y="8199"/>
                  <a:chExt cx="1458" cy="1821"/>
                </a:xfrm>
              </p:grpSpPr>
              <p:sp>
                <p:nvSpPr>
                  <p:cNvPr id="20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0" y="8460"/>
                    <a:ext cx="360" cy="15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1" hangingPunct="1">
                      <a:lnSpc>
                        <a:spcPct val="112000"/>
                      </a:lnSpc>
                    </a:pPr>
                    <a:r>
                      <a:rPr kumimoji="1"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kumimoji="1" lang="en-US" altLang="zh-CN" sz="20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just" eaLnBrk="1" hangingPunct="1">
                      <a:lnSpc>
                        <a:spcPct val="112000"/>
                      </a:lnSpc>
                    </a:pPr>
                    <a:r>
                      <a:rPr kumimoji="1"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kumimoji="1" lang="en-US" altLang="zh-CN" sz="20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just" eaLnBrk="1" hangingPunct="1">
                      <a:lnSpc>
                        <a:spcPct val="112000"/>
                      </a:lnSpc>
                    </a:pPr>
                    <a:r>
                      <a:rPr kumimoji="1"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0</a:t>
                    </a:r>
                    <a:endParaRPr kumimoji="1" lang="en-US" altLang="zh-CN" sz="20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just" eaLnBrk="1" hangingPunct="1">
                      <a:lnSpc>
                        <a:spcPct val="112000"/>
                      </a:lnSpc>
                    </a:pPr>
                    <a:r>
                      <a:rPr kumimoji="1"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0</a:t>
                    </a:r>
                    <a:endParaRPr kumimoji="1" lang="en-US" altLang="zh-CN" sz="20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just" eaLnBrk="1" hangingPunct="1">
                      <a:lnSpc>
                        <a:spcPct val="112000"/>
                      </a:lnSpc>
                    </a:pPr>
                    <a:r>
                      <a:rPr kumimoji="1"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kumimoji="1" lang="en-US" altLang="zh-CN" sz="20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eaLnBrk="1" hangingPunct="1"/>
                    <a:endParaRPr kumimoji="1"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48" y="8199"/>
                    <a:ext cx="870" cy="35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1" hangingPunct="1"/>
                    <a:r>
                      <a:rPr kumimoji="1" lang="zh-CN" altLang="en-US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余数</a:t>
                    </a:r>
                    <a:endParaRPr kumimoji="1" lang="zh-CN" altLang="en-US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2" name="Group 73"/>
                  <p:cNvGrpSpPr/>
                  <p:nvPr/>
                </p:nvGrpSpPr>
                <p:grpSpPr bwMode="auto">
                  <a:xfrm>
                    <a:off x="3960" y="8612"/>
                    <a:ext cx="561" cy="977"/>
                    <a:chOff x="3960" y="8612"/>
                    <a:chExt cx="561" cy="977"/>
                  </a:xfrm>
                </p:grpSpPr>
                <p:sp>
                  <p:nvSpPr>
                    <p:cNvPr id="23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1" y="8612"/>
                      <a:ext cx="5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sysDot"/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4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60" y="8863"/>
                      <a:ext cx="5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sysDot"/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63" y="9099"/>
                      <a:ext cx="5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sysDot"/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60" y="9328"/>
                      <a:ext cx="5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sysDot"/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60" y="9589"/>
                      <a:ext cx="5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sysDot"/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sp>
            <p:nvSpPr>
              <p:cNvPr id="9" name="Line 79"/>
              <p:cNvSpPr>
                <a:spLocks noChangeShapeType="1"/>
              </p:cNvSpPr>
              <p:nvPr/>
            </p:nvSpPr>
            <p:spPr bwMode="auto">
              <a:xfrm flipV="1">
                <a:off x="5040" y="8478"/>
                <a:ext cx="0" cy="14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80"/>
              <p:cNvSpPr txBox="1">
                <a:spLocks noChangeArrowheads="1"/>
              </p:cNvSpPr>
              <p:nvPr/>
            </p:nvSpPr>
            <p:spPr bwMode="auto">
              <a:xfrm>
                <a:off x="5352" y="8176"/>
                <a:ext cx="1848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1" hangingPunct="1"/>
                <a:r>
                  <a:rPr kumimoji="1"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结果：</a:t>
                </a:r>
                <a:r>
                  <a:rPr kumimoji="1" lang="en-US" altLang="zh-CN" u="sng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10011</a:t>
                </a:r>
                <a:endPara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Rectangle 87"/>
            <p:cNvSpPr>
              <a:spLocks noChangeArrowheads="1"/>
            </p:cNvSpPr>
            <p:nvPr/>
          </p:nvSpPr>
          <p:spPr bwMode="auto">
            <a:xfrm>
              <a:off x="411354" y="813933"/>
              <a:ext cx="5709655" cy="3618011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 b="1">
                  <a:solidFill>
                    <a:srgbClr val="66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kumimoji="1" lang="zh-CN" alt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进制转换：</a:t>
              </a:r>
              <a:r>
                <a:rPr kumimoji="1" lang="zh-CN" altLang="en-US" sz="1800" b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十进制数转换成二进制数</a:t>
              </a:r>
              <a:endParaRPr kumimoji="1" lang="zh-CN" alt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kumimoji="1" lang="zh-CN" altLang="en-US" sz="1800" b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把所有的余数按出现的逆序排列</a:t>
              </a:r>
              <a:endParaRPr kumimoji="1" lang="en-US" altLang="zh-CN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kumimoji="1" lang="zh-CN" altLang="en-US" sz="1800" b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十进制数</a:t>
              </a:r>
              <a:r>
                <a:rPr kumimoji="1" lang="en-US" altLang="zh-CN" sz="1800" b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r>
                <a:rPr kumimoji="1" lang="zh-CN" altLang="en-US" sz="1800" b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转换成二进制数</a:t>
              </a:r>
              <a:r>
                <a:rPr kumimoji="1" lang="zh-CN" altLang="en-US" sz="18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1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3" name="Picture 4" descr="p2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976" y="1646275"/>
            <a:ext cx="3845516" cy="316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4649410" y="1362142"/>
            <a:ext cx="39611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将单链表（</a:t>
            </a:r>
            <a:r>
              <a:rPr kumimoji="1"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1,a2,…,</a:t>
            </a:r>
            <a:r>
              <a:rPr kumimoji="1"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kumimoji="1"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）逆置</a:t>
            </a:r>
            <a:endParaRPr kumimoji="1" lang="zh-CN" altLang="en-US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46899" y="5496104"/>
            <a:ext cx="1154056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最早提出用栈（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）来编译复杂公式的是德国的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Bauer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Samelson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，其著名论文“顺序公式的翻译”（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Sequential Formula Translation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）是编译方面的经典论文</a:t>
            </a:r>
            <a:endParaRPr lang="en-US" altLang="zh-CN" sz="1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Rectangle 87"/>
          <p:cNvSpPr>
            <a:spLocks noChangeArrowheads="1"/>
          </p:cNvSpPr>
          <p:nvPr/>
        </p:nvSpPr>
        <p:spPr bwMode="auto">
          <a:xfrm>
            <a:off x="4664532" y="1362142"/>
            <a:ext cx="3946067" cy="3444864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87"/>
          <p:cNvSpPr>
            <a:spLocks noChangeArrowheads="1"/>
          </p:cNvSpPr>
          <p:nvPr/>
        </p:nvSpPr>
        <p:spPr bwMode="auto">
          <a:xfrm>
            <a:off x="8693178" y="1363836"/>
            <a:ext cx="3194290" cy="344317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00" b="1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语法检查：判断括号是否配对</a:t>
            </a:r>
            <a:endParaRPr lang="en-US" altLang="zh-CN" sz="1600" b="1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{5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[(3+2)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(4+5]}</a:t>
            </a:r>
            <a:endParaRPr lang="en-US" altLang="zh-CN" sz="2000" b="1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当扫描到大中小左括号，令其进栈</a:t>
            </a:r>
            <a:endParaRPr lang="en-US" altLang="zh-CN" sz="1600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当扫描到右括号，则检查栈顶是否为相应的左括号</a:t>
            </a:r>
            <a:endParaRPr lang="en-US" altLang="zh-CN" sz="1600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若是则退栈处理，若不是则出现语法错误。</a:t>
            </a:r>
            <a:endParaRPr lang="en-US" altLang="zh-CN" sz="1600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当扫描到文件尾，若栈为空，则表明没有发现括号配对错误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试一试？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75" name="Rectangle 65"/>
          <p:cNvSpPr>
            <a:spLocks noChangeArrowheads="1"/>
          </p:cNvSpPr>
          <p:nvPr/>
        </p:nvSpPr>
        <p:spPr bwMode="auto">
          <a:xfrm>
            <a:off x="626422" y="826943"/>
            <a:ext cx="105007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元素集合：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A={1,2,3,4,5,6,7,8,9}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冲突关系：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R={ (2,8), (9,4), (2,9), (2,1), (2,5), (6,2), (5,9), (5,6), (5,4), (7,5), (7,6), (3,7), (6,3) }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5690636" y="2439816"/>
          <a:ext cx="5720179" cy="542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4"/>
                <a:gridCol w="551595"/>
                <a:gridCol w="551595"/>
                <a:gridCol w="551595"/>
                <a:gridCol w="551595"/>
                <a:gridCol w="551595"/>
                <a:gridCol w="551595"/>
                <a:gridCol w="551595"/>
                <a:gridCol w="551595"/>
                <a:gridCol w="551595"/>
              </a:tblGrid>
              <a:tr h="5428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b="1" i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cq</a:t>
                      </a:r>
                      <a:endParaRPr lang="zh-CN" altLang="en-US" sz="20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表格 4"/>
          <p:cNvGraphicFramePr>
            <a:graphicFrameLocks noGrp="1"/>
          </p:cNvGraphicFramePr>
          <p:nvPr/>
        </p:nvGraphicFramePr>
        <p:xfrm>
          <a:off x="5487455" y="3560857"/>
          <a:ext cx="5902326" cy="108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438"/>
                <a:gridCol w="546432"/>
                <a:gridCol w="546432"/>
                <a:gridCol w="546432"/>
                <a:gridCol w="546432"/>
                <a:gridCol w="546432"/>
                <a:gridCol w="546432"/>
                <a:gridCol w="546432"/>
                <a:gridCol w="546432"/>
                <a:gridCol w="546432"/>
              </a:tblGrid>
              <a:tr h="5428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编号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8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newrela</a:t>
                      </a:r>
                      <a:endParaRPr lang="zh-CN" altLang="en-US" sz="1800" b="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表格 4"/>
          <p:cNvGraphicFramePr>
            <a:graphicFrameLocks noGrp="1"/>
          </p:cNvGraphicFramePr>
          <p:nvPr/>
        </p:nvGraphicFramePr>
        <p:xfrm>
          <a:off x="5690636" y="5005862"/>
          <a:ext cx="5699145" cy="108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75"/>
                <a:gridCol w="546030"/>
                <a:gridCol w="546030"/>
                <a:gridCol w="546030"/>
                <a:gridCol w="546030"/>
                <a:gridCol w="546030"/>
                <a:gridCol w="546030"/>
                <a:gridCol w="546030"/>
                <a:gridCol w="546030"/>
                <a:gridCol w="546030"/>
              </a:tblGrid>
              <a:tr h="5428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编号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8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zh-CN" altLang="en-US" sz="1800" b="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2"/>
          <p:cNvGraphicFramePr>
            <a:graphicFrameLocks noGrp="1"/>
          </p:cNvGraphicFramePr>
          <p:nvPr/>
        </p:nvGraphicFramePr>
        <p:xfrm>
          <a:off x="688517" y="2156836"/>
          <a:ext cx="4559340" cy="403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4"/>
                <a:gridCol w="455934"/>
                <a:gridCol w="455934"/>
                <a:gridCol w="455934"/>
                <a:gridCol w="455934"/>
                <a:gridCol w="455934"/>
                <a:gridCol w="455934"/>
                <a:gridCol w="455934"/>
                <a:gridCol w="455934"/>
                <a:gridCol w="455934"/>
              </a:tblGrid>
              <a:tr h="403193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031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31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31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31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31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31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31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31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31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课程思政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Text Box 13"/>
          <p:cNvSpPr txBox="1">
            <a:spLocks noChangeArrowheads="1"/>
          </p:cNvSpPr>
          <p:nvPr/>
        </p:nvSpPr>
        <p:spPr bwMode="auto">
          <a:xfrm>
            <a:off x="350292" y="762008"/>
            <a:ext cx="11491415" cy="540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我们在课后习题中，要求同学自己实现队列，用自定义的队列来求解问题。你认为这样做的必要性是什么？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在课程作业和实验报告中，同学们常常使用不准确的术语，不同的人对同一个问题的理解差异，可能超出我们的想象。如果科技论文中我们表述问题不准确，可能造成巨大的理解误差。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启发学生在校内实验中，掌握原理、知识的必要性，解决和描述问题的严谨性，培养科学精神。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关键词：科学精神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本章小结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7333" y="1167872"/>
            <a:ext cx="10557934" cy="3750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掌握栈和队列这两种数据结构的特点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理解栈、队列与线性表的关系；理解顺序栈、顺序队列与顺序表的关系；理解链栈、链队列与链表的关系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重点掌握在顺序栈、链栈上实现的基本运算，特别注意栈满和栈空的条件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重点掌握在循环队列、链队列上实现的基本运算，特别注意队满和队空的条件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理解栈、队列的下溢和上溢的概念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理解顺序队列中产生假上溢的原因，掌握消除假上溢的方法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能够针对具体问题分析、选用栈或队列</a:t>
            </a:r>
            <a:endParaRPr lang="en-US" altLang="zh-CN" sz="2000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能够针对问题选用合适的栈或队列的存储结构</a:t>
            </a:r>
            <a:endParaRPr lang="en-US" altLang="zh-CN" sz="2000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能熟练运用栈、队列的基本操作，解决具有一定复杂功能的实际问题</a:t>
            </a:r>
            <a:endParaRPr lang="zh-CN" altLang="en-US" sz="2000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数据结构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副标题 2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Data structure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938213" y="3700463"/>
            <a:ext cx="2178051" cy="450850"/>
          </a:xfrm>
        </p:spPr>
        <p:txBody>
          <a:bodyPr>
            <a:normAutofit/>
          </a:bodyPr>
          <a:lstStyle/>
          <a:p>
            <a:r>
              <a:rPr lang="zh-CN" altLang="en-US" dirty="0"/>
              <a:t>主讲教师：何波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6"/>
          </p:nvPr>
        </p:nvSpPr>
        <p:spPr>
          <a:xfrm>
            <a:off x="3115809" y="3700236"/>
            <a:ext cx="1465804" cy="450850"/>
          </a:xfrm>
        </p:spPr>
        <p:txBody>
          <a:bodyPr/>
          <a:lstStyle/>
          <a:p>
            <a:r>
              <a:rPr lang="en-US" altLang="zh-CN" sz="1400" dirty="0">
                <a:latin typeface="Arial Narrow" panose="020B0606020202030204" pitchFamily="34" charset="0"/>
              </a:rPr>
              <a:t>Computer Science and Engineering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88999" y="350641"/>
            <a:ext cx="2496227" cy="477500"/>
          </a:xfrm>
          <a:prstGeom prst="roundRect">
            <a:avLst>
              <a:gd name="adj" fmla="val 28483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39" y="391446"/>
            <a:ext cx="1931598" cy="395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栈的顺序存储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26724" y="1858392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CN" altLang="zh-CN"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36722" y="964903"/>
            <a:ext cx="11096037" cy="171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顺序栈</a:t>
            </a:r>
            <a:r>
              <a:rPr lang="en-US" altLang="zh-CN" sz="20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利用一组地址连续的存储单元，依次存放从栈底到栈顶的数据元素</a:t>
            </a:r>
            <a:endParaRPr lang="en-US" altLang="zh-CN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可预设较大的数组空间</a:t>
            </a:r>
            <a:endParaRPr lang="zh-CN" alt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栈底设为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栈顶随插入和删除元素而变化</a:t>
            </a:r>
            <a:endParaRPr lang="zh-CN" alt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用一个整型变量</a:t>
            </a:r>
            <a:r>
              <a:rPr lang="en-US" altLang="zh-CN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来指示栈顶位置</a:t>
            </a:r>
            <a:endParaRPr lang="zh-CN" alt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3"/>
          <p:cNvGrpSpPr/>
          <p:nvPr/>
        </p:nvGrpSpPr>
        <p:grpSpPr bwMode="auto">
          <a:xfrm>
            <a:off x="1664506" y="3069609"/>
            <a:ext cx="1786317" cy="3129291"/>
            <a:chOff x="3459" y="605"/>
            <a:chExt cx="1084" cy="2274"/>
          </a:xfrm>
        </p:grpSpPr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66" y="2592"/>
              <a:ext cx="105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baseline="-10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466" y="2305"/>
              <a:ext cx="105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baseline="-10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466" y="2018"/>
              <a:ext cx="105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466" y="1158"/>
              <a:ext cx="10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i="1" baseline="-10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466" y="928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466" y="1468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466" y="2018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466" y="230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466" y="259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466" y="2879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466" y="928"/>
              <a:ext cx="0" cy="19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4522" y="918"/>
              <a:ext cx="0" cy="196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683" y="605"/>
              <a:ext cx="613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顺序栈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3466" y="1731"/>
              <a:ext cx="105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i="1" baseline="-10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471" y="174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3476" y="1437"/>
              <a:ext cx="105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459" y="1168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3487" y="918"/>
              <a:ext cx="105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endParaRPr kumimoji="1"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Line 32"/>
          <p:cNvSpPr>
            <a:spLocks noChangeShapeType="1"/>
          </p:cNvSpPr>
          <p:nvPr/>
        </p:nvSpPr>
        <p:spPr bwMode="auto">
          <a:xfrm flipV="1">
            <a:off x="1271185" y="3876674"/>
            <a:ext cx="1" cy="2158365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126724" y="6001427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126724" y="3373437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kumimoji="1" lang="en-US" altLang="zh-CN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5" name="Group 35"/>
          <p:cNvGrpSpPr/>
          <p:nvPr/>
        </p:nvGrpSpPr>
        <p:grpSpPr bwMode="auto">
          <a:xfrm>
            <a:off x="3432566" y="3044524"/>
            <a:ext cx="1154719" cy="3177818"/>
            <a:chOff x="4577" y="653"/>
            <a:chExt cx="864" cy="2169"/>
          </a:xfrm>
        </p:grpSpPr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H="1">
              <a:off x="4577" y="2806"/>
              <a:ext cx="824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4841" y="2570"/>
              <a:ext cx="3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栈底</a:t>
              </a:r>
              <a:endPara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8" name="Group 38"/>
            <p:cNvGrpSpPr/>
            <p:nvPr/>
          </p:nvGrpSpPr>
          <p:grpSpPr bwMode="auto">
            <a:xfrm>
              <a:off x="4577" y="653"/>
              <a:ext cx="864" cy="546"/>
              <a:chOff x="4577" y="653"/>
              <a:chExt cx="864" cy="546"/>
            </a:xfrm>
          </p:grpSpPr>
          <p:sp>
            <p:nvSpPr>
              <p:cNvPr id="39" name="Text Box 39"/>
              <p:cNvSpPr txBox="1">
                <a:spLocks noChangeArrowheads="1"/>
              </p:cNvSpPr>
              <p:nvPr/>
            </p:nvSpPr>
            <p:spPr bwMode="auto">
              <a:xfrm>
                <a:off x="4852" y="653"/>
                <a:ext cx="5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栈顶</a:t>
                </a:r>
                <a:r>
                  <a:rPr kumimoji="1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top</a:t>
                </a:r>
                <a:endPara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 flipH="1">
                <a:off x="4577" y="1096"/>
                <a:ext cx="487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1" name="Group 41"/>
              <p:cNvGrpSpPr/>
              <p:nvPr/>
            </p:nvGrpSpPr>
            <p:grpSpPr bwMode="auto">
              <a:xfrm>
                <a:off x="4983" y="969"/>
                <a:ext cx="298" cy="230"/>
                <a:chOff x="269" y="2941"/>
                <a:chExt cx="298" cy="230"/>
              </a:xfrm>
            </p:grpSpPr>
            <p:sp>
              <p:nvSpPr>
                <p:cNvPr id="42" name="Rectangle 42"/>
                <p:cNvSpPr>
                  <a:spLocks noChangeArrowheads="1"/>
                </p:cNvSpPr>
                <p:nvPr/>
              </p:nvSpPr>
              <p:spPr bwMode="auto">
                <a:xfrm>
                  <a:off x="269" y="2941"/>
                  <a:ext cx="298" cy="230"/>
                </a:xfrm>
                <a:prstGeom prst="rect">
                  <a:avLst/>
                </a:prstGeom>
                <a:noFill/>
                <a:ln w="25400">
                  <a:solidFill>
                    <a:srgbClr val="00008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</a:pPr>
                  <a:endParaRPr kumimoji="1" lang="zh-CN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365" y="3023"/>
                  <a:ext cx="68" cy="6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rgbClr val="00008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5986196" y="1500291"/>
            <a:ext cx="5937209" cy="830997"/>
          </a:xfrm>
          <a:prstGeom prst="rect">
            <a:avLst/>
          </a:prstGeom>
          <a:solidFill>
            <a:srgbClr val="F1F0EF"/>
          </a:solidFill>
          <a:ln w="12700">
            <a:solidFill>
              <a:srgbClr val="008080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压入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PUSH): 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1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aseline="-1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endParaRPr kumimoji="1"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弹出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POP) :   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)--, </a:t>
            </a:r>
            <a:r>
              <a:rPr kumimoji="1" lang="en-US" altLang="zh-CN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6096000" y="2678617"/>
            <a:ext cx="5436759" cy="34244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#define MAXSIZE 1024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int elemtype;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struct  stack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elemtype  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[MAXSIZE];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int top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     </a:t>
            </a:r>
            <a:r>
              <a:rPr kumimoji="1"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栈顶指针</a:t>
            </a:r>
            <a:endParaRPr kumimoji="1" lang="zh-CN" altLang="en-US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sqstacktp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 </a:t>
            </a:r>
            <a:r>
              <a:rPr kumimoji="1"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顺序栈类型定义</a:t>
            </a:r>
            <a:endParaRPr kumimoji="1" lang="en-US" altLang="zh-CN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sqstacktp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*s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   </a:t>
            </a:r>
            <a:r>
              <a:rPr kumimoji="1"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//s</a:t>
            </a:r>
            <a:r>
              <a:rPr kumimoji="1"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为顺序栈类型变量的指针</a:t>
            </a:r>
            <a:endParaRPr kumimoji="1" lang="zh-CN" altLang="en-US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s=(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sqstacktp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sqstacktp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表格 2"/>
          <p:cNvGraphicFramePr>
            <a:graphicFrameLocks noGrp="1"/>
          </p:cNvGraphicFramePr>
          <p:nvPr/>
        </p:nvGraphicFramePr>
        <p:xfrm>
          <a:off x="3980066" y="1534089"/>
          <a:ext cx="1615781" cy="28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858"/>
                <a:gridCol w="455923"/>
              </a:tblGrid>
              <a:tr h="479590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顺序栈的几种操作情况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547813" y="4105245"/>
            <a:ext cx="9445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栈空</a:t>
            </a:r>
            <a:endParaRPr kumimoji="1"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560557" y="5203609"/>
            <a:ext cx="2636668" cy="1015663"/>
          </a:xfrm>
          <a:prstGeom prst="wedgeRectCallout">
            <a:avLst>
              <a:gd name="adj1" fmla="val -39318"/>
              <a:gd name="adj2" fmla="val -129022"/>
            </a:avLst>
          </a:prstGeom>
          <a:noFill/>
          <a:ln w="12700">
            <a:solidFill>
              <a:srgbClr val="3366FF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栈顶指针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可初始为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</a:t>
            </a:r>
            <a:r>
              <a:rPr kumimoji="1"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指向实际栈顶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，或其上方位置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4" name="Group 21"/>
          <p:cNvGrpSpPr/>
          <p:nvPr/>
        </p:nvGrpSpPr>
        <p:grpSpPr bwMode="auto">
          <a:xfrm>
            <a:off x="2898849" y="3429970"/>
            <a:ext cx="976312" cy="400049"/>
            <a:chOff x="1579" y="2101"/>
            <a:chExt cx="615" cy="252"/>
          </a:xfrm>
        </p:grpSpPr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1579" y="2101"/>
              <a:ext cx="3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4330700" y="3957254"/>
            <a:ext cx="3706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4345127" y="3533071"/>
            <a:ext cx="356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4347994" y="3019499"/>
            <a:ext cx="3706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4369952" y="2542153"/>
            <a:ext cx="3706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4384379" y="2036673"/>
            <a:ext cx="356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4383189" y="1585326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50"/>
          <p:cNvSpPr>
            <a:spLocks noChangeArrowheads="1"/>
          </p:cNvSpPr>
          <p:nvPr/>
        </p:nvSpPr>
        <p:spPr bwMode="auto">
          <a:xfrm>
            <a:off x="3305175" y="5209797"/>
            <a:ext cx="5257827" cy="1323439"/>
          </a:xfrm>
          <a:prstGeom prst="wedgeRectCallout">
            <a:avLst>
              <a:gd name="adj1" fmla="val -31401"/>
              <a:gd name="adj2" fmla="val -100464"/>
            </a:avLst>
          </a:prstGeom>
          <a:noFill/>
          <a:ln w="12700">
            <a:solidFill>
              <a:srgbClr val="FF00FF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进栈操作：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设顺序栈大小为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MAXSIZE</a:t>
            </a:r>
            <a:endParaRPr kumimoji="1" lang="en-US" altLang="zh-CN" sz="2000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==0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栈空，此时出栈则下溢</a:t>
            </a:r>
            <a:endParaRPr kumimoji="1"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MAXSIZE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栈满，此时入栈上溢</a:t>
            </a:r>
            <a:endParaRPr kumimoji="1"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3" name="Group 51"/>
          <p:cNvGrpSpPr/>
          <p:nvPr/>
        </p:nvGrpSpPr>
        <p:grpSpPr bwMode="auto">
          <a:xfrm>
            <a:off x="2914227" y="2997200"/>
            <a:ext cx="976312" cy="400049"/>
            <a:chOff x="1579" y="2101"/>
            <a:chExt cx="615" cy="252"/>
          </a:xfrm>
        </p:grpSpPr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1579" y="2101"/>
              <a:ext cx="3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54"/>
          <p:cNvGrpSpPr/>
          <p:nvPr/>
        </p:nvGrpSpPr>
        <p:grpSpPr bwMode="auto">
          <a:xfrm>
            <a:off x="2903882" y="2504747"/>
            <a:ext cx="976312" cy="400051"/>
            <a:chOff x="1579" y="2101"/>
            <a:chExt cx="615" cy="252"/>
          </a:xfrm>
        </p:grpSpPr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56"/>
            <p:cNvSpPr txBox="1">
              <a:spLocks noChangeArrowheads="1"/>
            </p:cNvSpPr>
            <p:nvPr/>
          </p:nvSpPr>
          <p:spPr bwMode="auto">
            <a:xfrm>
              <a:off x="1579" y="2101"/>
              <a:ext cx="3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57"/>
          <p:cNvGrpSpPr/>
          <p:nvPr/>
        </p:nvGrpSpPr>
        <p:grpSpPr bwMode="auto">
          <a:xfrm>
            <a:off x="2932317" y="1993903"/>
            <a:ext cx="976312" cy="400051"/>
            <a:chOff x="1579" y="2101"/>
            <a:chExt cx="615" cy="252"/>
          </a:xfrm>
        </p:grpSpPr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1579" y="2101"/>
              <a:ext cx="3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roup 60"/>
          <p:cNvGrpSpPr/>
          <p:nvPr/>
        </p:nvGrpSpPr>
        <p:grpSpPr bwMode="auto">
          <a:xfrm>
            <a:off x="2945977" y="1535794"/>
            <a:ext cx="976312" cy="400049"/>
            <a:chOff x="1579" y="2101"/>
            <a:chExt cx="615" cy="252"/>
          </a:xfrm>
        </p:grpSpPr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1579" y="2101"/>
              <a:ext cx="3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Group 63"/>
          <p:cNvGrpSpPr/>
          <p:nvPr/>
        </p:nvGrpSpPr>
        <p:grpSpPr bwMode="auto">
          <a:xfrm>
            <a:off x="2988045" y="1023861"/>
            <a:ext cx="976313" cy="400051"/>
            <a:chOff x="1579" y="2101"/>
            <a:chExt cx="615" cy="252"/>
          </a:xfrm>
        </p:grpSpPr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65"/>
            <p:cNvSpPr txBox="1">
              <a:spLocks noChangeArrowheads="1"/>
            </p:cNvSpPr>
            <p:nvPr/>
          </p:nvSpPr>
          <p:spPr bwMode="auto">
            <a:xfrm>
              <a:off x="1579" y="2101"/>
              <a:ext cx="3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71371" y="3945530"/>
            <a:ext cx="969962" cy="440566"/>
            <a:chOff x="360657" y="3955430"/>
            <a:chExt cx="969962" cy="464406"/>
          </a:xfrm>
        </p:grpSpPr>
        <p:sp>
          <p:nvSpPr>
            <p:cNvPr id="114" name="Text Box 114"/>
            <p:cNvSpPr txBox="1">
              <a:spLocks noChangeArrowheads="1"/>
            </p:cNvSpPr>
            <p:nvPr/>
          </p:nvSpPr>
          <p:spPr bwMode="auto">
            <a:xfrm>
              <a:off x="360657" y="3955430"/>
              <a:ext cx="5619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kumimoji="1" lang="zh-CN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Text Box 115"/>
            <p:cNvSpPr txBox="1">
              <a:spLocks noChangeArrowheads="1"/>
            </p:cNvSpPr>
            <p:nvPr/>
          </p:nvSpPr>
          <p:spPr bwMode="auto">
            <a:xfrm>
              <a:off x="441267" y="3998075"/>
              <a:ext cx="719137" cy="421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>
              <a:off x="1008357" y="4244355"/>
              <a:ext cx="322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Text Box 121"/>
          <p:cNvSpPr txBox="1">
            <a:spLocks noChangeArrowheads="1"/>
          </p:cNvSpPr>
          <p:nvPr/>
        </p:nvSpPr>
        <p:spPr bwMode="auto">
          <a:xfrm>
            <a:off x="857250" y="966741"/>
            <a:ext cx="2447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=6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AutoShape 113"/>
          <p:cNvSpPr>
            <a:spLocks noChangeArrowheads="1"/>
          </p:cNvSpPr>
          <p:nvPr/>
        </p:nvSpPr>
        <p:spPr bwMode="auto">
          <a:xfrm>
            <a:off x="8563002" y="5298153"/>
            <a:ext cx="1184275" cy="562630"/>
          </a:xfrm>
          <a:prstGeom prst="wedgeEllipseCallout">
            <a:avLst>
              <a:gd name="adj1" fmla="val -45490"/>
              <a:gd name="adj2" fmla="val -210144"/>
            </a:avLst>
          </a:prstGeom>
          <a:noFill/>
          <a:ln w="12700">
            <a:solidFill>
              <a:srgbClr val="FF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栈空</a:t>
            </a:r>
            <a:endParaRPr kumimoji="1"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AutoShape 44"/>
          <p:cNvSpPr>
            <a:spLocks noChangeArrowheads="1"/>
          </p:cNvSpPr>
          <p:nvPr/>
        </p:nvSpPr>
        <p:spPr bwMode="auto">
          <a:xfrm>
            <a:off x="4143934" y="786357"/>
            <a:ext cx="1149350" cy="562630"/>
          </a:xfrm>
          <a:prstGeom prst="wedgeEllipseCallout">
            <a:avLst>
              <a:gd name="adj1" fmla="val -34886"/>
              <a:gd name="adj2" fmla="val 99012"/>
            </a:avLst>
          </a:prstGeom>
          <a:noFill/>
          <a:ln w="12700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栈满</a:t>
            </a:r>
            <a:endParaRPr kumimoji="1"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0" name="Group 125"/>
          <p:cNvGrpSpPr/>
          <p:nvPr/>
        </p:nvGrpSpPr>
        <p:grpSpPr bwMode="auto">
          <a:xfrm>
            <a:off x="2916238" y="3917193"/>
            <a:ext cx="976312" cy="400049"/>
            <a:chOff x="1579" y="2101"/>
            <a:chExt cx="615" cy="252"/>
          </a:xfrm>
        </p:grpSpPr>
        <p:sp>
          <p:nvSpPr>
            <p:cNvPr id="121" name="Line 126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127"/>
            <p:cNvSpPr txBox="1">
              <a:spLocks noChangeArrowheads="1"/>
            </p:cNvSpPr>
            <p:nvPr/>
          </p:nvSpPr>
          <p:spPr bwMode="auto">
            <a:xfrm>
              <a:off x="1579" y="2101"/>
              <a:ext cx="3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3" name="Rectangle 128"/>
          <p:cNvSpPr>
            <a:spLocks noChangeArrowheads="1"/>
          </p:cNvSpPr>
          <p:nvPr/>
        </p:nvSpPr>
        <p:spPr bwMode="auto">
          <a:xfrm>
            <a:off x="2867099" y="3976427"/>
            <a:ext cx="1008062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Rectangle 129"/>
          <p:cNvSpPr>
            <a:spLocks noChangeArrowheads="1"/>
          </p:cNvSpPr>
          <p:nvPr/>
        </p:nvSpPr>
        <p:spPr bwMode="auto">
          <a:xfrm>
            <a:off x="2880519" y="3517013"/>
            <a:ext cx="1008062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Rectangle 130"/>
          <p:cNvSpPr>
            <a:spLocks noChangeArrowheads="1"/>
          </p:cNvSpPr>
          <p:nvPr/>
        </p:nvSpPr>
        <p:spPr bwMode="auto">
          <a:xfrm>
            <a:off x="2867099" y="3041736"/>
            <a:ext cx="1008062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Rectangle 131"/>
          <p:cNvSpPr>
            <a:spLocks noChangeArrowheads="1"/>
          </p:cNvSpPr>
          <p:nvPr/>
        </p:nvSpPr>
        <p:spPr bwMode="auto">
          <a:xfrm>
            <a:off x="2875048" y="2504659"/>
            <a:ext cx="1008062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Rectangle 132"/>
          <p:cNvSpPr>
            <a:spLocks noChangeArrowheads="1"/>
          </p:cNvSpPr>
          <p:nvPr/>
        </p:nvSpPr>
        <p:spPr bwMode="auto">
          <a:xfrm>
            <a:off x="2888178" y="2010737"/>
            <a:ext cx="1008062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Rectangle 133"/>
          <p:cNvSpPr>
            <a:spLocks noChangeArrowheads="1"/>
          </p:cNvSpPr>
          <p:nvPr/>
        </p:nvSpPr>
        <p:spPr bwMode="auto">
          <a:xfrm>
            <a:off x="2914227" y="1610559"/>
            <a:ext cx="1008062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1330619" y="1597023"/>
          <a:ext cx="1615781" cy="28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858"/>
                <a:gridCol w="455923"/>
              </a:tblGrid>
              <a:tr h="479590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endParaRPr lang="zh-CN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1" name="表格 2"/>
          <p:cNvGraphicFramePr>
            <a:graphicFrameLocks noGrp="1"/>
          </p:cNvGraphicFramePr>
          <p:nvPr/>
        </p:nvGraphicFramePr>
        <p:xfrm>
          <a:off x="8961919" y="1671609"/>
          <a:ext cx="1615781" cy="28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858"/>
                <a:gridCol w="455923"/>
              </a:tblGrid>
              <a:tr h="479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72" name="Group 21"/>
          <p:cNvGrpSpPr/>
          <p:nvPr/>
        </p:nvGrpSpPr>
        <p:grpSpPr bwMode="auto">
          <a:xfrm>
            <a:off x="7880702" y="3567490"/>
            <a:ext cx="976312" cy="400049"/>
            <a:chOff x="1579" y="2101"/>
            <a:chExt cx="615" cy="252"/>
          </a:xfrm>
        </p:grpSpPr>
        <p:sp>
          <p:nvSpPr>
            <p:cNvPr id="173" name="Line 22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" name="Text Box 23"/>
            <p:cNvSpPr txBox="1">
              <a:spLocks noChangeArrowheads="1"/>
            </p:cNvSpPr>
            <p:nvPr/>
          </p:nvSpPr>
          <p:spPr bwMode="auto">
            <a:xfrm>
              <a:off x="1579" y="2101"/>
              <a:ext cx="3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51"/>
          <p:cNvGrpSpPr/>
          <p:nvPr/>
        </p:nvGrpSpPr>
        <p:grpSpPr bwMode="auto">
          <a:xfrm>
            <a:off x="7896080" y="3134720"/>
            <a:ext cx="976312" cy="400049"/>
            <a:chOff x="1579" y="2101"/>
            <a:chExt cx="615" cy="252"/>
          </a:xfrm>
        </p:grpSpPr>
        <p:sp>
          <p:nvSpPr>
            <p:cNvPr id="182" name="Line 52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3" name="Text Box 53"/>
            <p:cNvSpPr txBox="1">
              <a:spLocks noChangeArrowheads="1"/>
            </p:cNvSpPr>
            <p:nvPr/>
          </p:nvSpPr>
          <p:spPr bwMode="auto">
            <a:xfrm>
              <a:off x="1579" y="2101"/>
              <a:ext cx="3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4" name="Group 54"/>
          <p:cNvGrpSpPr/>
          <p:nvPr/>
        </p:nvGrpSpPr>
        <p:grpSpPr bwMode="auto">
          <a:xfrm>
            <a:off x="7885735" y="2642267"/>
            <a:ext cx="976312" cy="400051"/>
            <a:chOff x="1579" y="2101"/>
            <a:chExt cx="615" cy="252"/>
          </a:xfrm>
        </p:grpSpPr>
        <p:sp>
          <p:nvSpPr>
            <p:cNvPr id="185" name="Line 55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6" name="Text Box 56"/>
            <p:cNvSpPr txBox="1">
              <a:spLocks noChangeArrowheads="1"/>
            </p:cNvSpPr>
            <p:nvPr/>
          </p:nvSpPr>
          <p:spPr bwMode="auto">
            <a:xfrm>
              <a:off x="1579" y="2101"/>
              <a:ext cx="3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7" name="Group 57"/>
          <p:cNvGrpSpPr/>
          <p:nvPr/>
        </p:nvGrpSpPr>
        <p:grpSpPr bwMode="auto">
          <a:xfrm>
            <a:off x="7914170" y="2131423"/>
            <a:ext cx="976312" cy="400051"/>
            <a:chOff x="1579" y="2101"/>
            <a:chExt cx="615" cy="252"/>
          </a:xfrm>
        </p:grpSpPr>
        <p:sp>
          <p:nvSpPr>
            <p:cNvPr id="188" name="Line 58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Text Box 59"/>
            <p:cNvSpPr txBox="1">
              <a:spLocks noChangeArrowheads="1"/>
            </p:cNvSpPr>
            <p:nvPr/>
          </p:nvSpPr>
          <p:spPr bwMode="auto">
            <a:xfrm>
              <a:off x="1579" y="2101"/>
              <a:ext cx="3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0" name="Group 60"/>
          <p:cNvGrpSpPr/>
          <p:nvPr/>
        </p:nvGrpSpPr>
        <p:grpSpPr bwMode="auto">
          <a:xfrm>
            <a:off x="7927830" y="1673314"/>
            <a:ext cx="976312" cy="400049"/>
            <a:chOff x="1579" y="2101"/>
            <a:chExt cx="615" cy="252"/>
          </a:xfrm>
        </p:grpSpPr>
        <p:sp>
          <p:nvSpPr>
            <p:cNvPr id="191" name="Line 61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2" name="Text Box 62"/>
            <p:cNvSpPr txBox="1">
              <a:spLocks noChangeArrowheads="1"/>
            </p:cNvSpPr>
            <p:nvPr/>
          </p:nvSpPr>
          <p:spPr bwMode="auto">
            <a:xfrm>
              <a:off x="1579" y="2101"/>
              <a:ext cx="3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" name="Group 63"/>
          <p:cNvGrpSpPr/>
          <p:nvPr/>
        </p:nvGrpSpPr>
        <p:grpSpPr bwMode="auto">
          <a:xfrm>
            <a:off x="7969898" y="1161381"/>
            <a:ext cx="976313" cy="400051"/>
            <a:chOff x="1579" y="2101"/>
            <a:chExt cx="615" cy="252"/>
          </a:xfrm>
        </p:grpSpPr>
        <p:sp>
          <p:nvSpPr>
            <p:cNvPr id="194" name="Line 64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" name="Text Box 65"/>
            <p:cNvSpPr txBox="1">
              <a:spLocks noChangeArrowheads="1"/>
            </p:cNvSpPr>
            <p:nvPr/>
          </p:nvSpPr>
          <p:spPr bwMode="auto">
            <a:xfrm>
              <a:off x="1579" y="2101"/>
              <a:ext cx="3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7" name="Group 125"/>
          <p:cNvGrpSpPr/>
          <p:nvPr/>
        </p:nvGrpSpPr>
        <p:grpSpPr bwMode="auto">
          <a:xfrm>
            <a:off x="7898091" y="4054713"/>
            <a:ext cx="976312" cy="400049"/>
            <a:chOff x="1579" y="2101"/>
            <a:chExt cx="615" cy="252"/>
          </a:xfrm>
        </p:grpSpPr>
        <p:sp>
          <p:nvSpPr>
            <p:cNvPr id="198" name="Line 126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9" name="Text Box 127"/>
            <p:cNvSpPr txBox="1">
              <a:spLocks noChangeArrowheads="1"/>
            </p:cNvSpPr>
            <p:nvPr/>
          </p:nvSpPr>
          <p:spPr bwMode="auto">
            <a:xfrm>
              <a:off x="1579" y="2101"/>
              <a:ext cx="3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</a:t>
              </a:r>
              <a:endPara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0" name="Rectangle 128"/>
          <p:cNvSpPr>
            <a:spLocks noChangeArrowheads="1"/>
          </p:cNvSpPr>
          <p:nvPr/>
        </p:nvSpPr>
        <p:spPr bwMode="auto">
          <a:xfrm>
            <a:off x="7883217" y="3607971"/>
            <a:ext cx="1008062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" name="Rectangle 129"/>
          <p:cNvSpPr>
            <a:spLocks noChangeArrowheads="1"/>
          </p:cNvSpPr>
          <p:nvPr/>
        </p:nvSpPr>
        <p:spPr bwMode="auto">
          <a:xfrm>
            <a:off x="7914170" y="3176788"/>
            <a:ext cx="1008062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2" name="Rectangle 130"/>
          <p:cNvSpPr>
            <a:spLocks noChangeArrowheads="1"/>
          </p:cNvSpPr>
          <p:nvPr/>
        </p:nvSpPr>
        <p:spPr bwMode="auto">
          <a:xfrm>
            <a:off x="7878451" y="2683670"/>
            <a:ext cx="1008062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3" name="Rectangle 131"/>
          <p:cNvSpPr>
            <a:spLocks noChangeArrowheads="1"/>
          </p:cNvSpPr>
          <p:nvPr/>
        </p:nvSpPr>
        <p:spPr bwMode="auto">
          <a:xfrm>
            <a:off x="7897707" y="2222256"/>
            <a:ext cx="1008062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Rectangle 132"/>
          <p:cNvSpPr>
            <a:spLocks noChangeArrowheads="1"/>
          </p:cNvSpPr>
          <p:nvPr/>
        </p:nvSpPr>
        <p:spPr bwMode="auto">
          <a:xfrm>
            <a:off x="7901405" y="1668308"/>
            <a:ext cx="1008062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Rectangle 133"/>
          <p:cNvSpPr>
            <a:spLocks noChangeArrowheads="1"/>
          </p:cNvSpPr>
          <p:nvPr/>
        </p:nvSpPr>
        <p:spPr bwMode="auto">
          <a:xfrm>
            <a:off x="7964550" y="1195795"/>
            <a:ext cx="1008062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7" name="Rectangle 132"/>
          <p:cNvSpPr>
            <a:spLocks noChangeArrowheads="1"/>
          </p:cNvSpPr>
          <p:nvPr/>
        </p:nvSpPr>
        <p:spPr bwMode="auto">
          <a:xfrm>
            <a:off x="8975579" y="1679331"/>
            <a:ext cx="1136668" cy="45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Rectangle 132"/>
          <p:cNvSpPr>
            <a:spLocks noChangeArrowheads="1"/>
          </p:cNvSpPr>
          <p:nvPr/>
        </p:nvSpPr>
        <p:spPr bwMode="auto">
          <a:xfrm>
            <a:off x="8972917" y="2177767"/>
            <a:ext cx="1132939" cy="45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Rectangle 132"/>
          <p:cNvSpPr>
            <a:spLocks noChangeArrowheads="1"/>
          </p:cNvSpPr>
          <p:nvPr/>
        </p:nvSpPr>
        <p:spPr bwMode="auto">
          <a:xfrm>
            <a:off x="8972917" y="2645571"/>
            <a:ext cx="1132939" cy="45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Rectangle 132"/>
          <p:cNvSpPr>
            <a:spLocks noChangeArrowheads="1"/>
          </p:cNvSpPr>
          <p:nvPr/>
        </p:nvSpPr>
        <p:spPr bwMode="auto">
          <a:xfrm>
            <a:off x="8972917" y="3113375"/>
            <a:ext cx="1132939" cy="450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Rectangle 132"/>
          <p:cNvSpPr>
            <a:spLocks noChangeArrowheads="1"/>
          </p:cNvSpPr>
          <p:nvPr/>
        </p:nvSpPr>
        <p:spPr bwMode="auto">
          <a:xfrm>
            <a:off x="8963930" y="3604089"/>
            <a:ext cx="1132939" cy="450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Rectangle 132"/>
          <p:cNvSpPr>
            <a:spLocks noChangeArrowheads="1"/>
          </p:cNvSpPr>
          <p:nvPr/>
        </p:nvSpPr>
        <p:spPr bwMode="auto">
          <a:xfrm>
            <a:off x="8979308" y="4094024"/>
            <a:ext cx="1132939" cy="450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Rectangle 48"/>
          <p:cNvSpPr>
            <a:spLocks noChangeArrowheads="1"/>
          </p:cNvSpPr>
          <p:nvPr/>
        </p:nvSpPr>
        <p:spPr bwMode="auto">
          <a:xfrm>
            <a:off x="5802091" y="738003"/>
            <a:ext cx="6218053" cy="830997"/>
          </a:xfrm>
          <a:prstGeom prst="rect">
            <a:avLst/>
          </a:prstGeom>
          <a:solidFill>
            <a:srgbClr val="F1F0EF"/>
          </a:solidFill>
          <a:ln w="12700">
            <a:solidFill>
              <a:srgbClr val="008080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压入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PUSH): 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1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aseline="-1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endParaRPr kumimoji="1"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弹出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POP) :   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top)--, </a:t>
            </a:r>
            <a:r>
              <a:rPr kumimoji="1" lang="en-US" altLang="zh-CN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75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75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75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42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52" grpId="0" animBg="1" autoUpdateAnimBg="0"/>
      <p:bldP spid="117" grpId="0"/>
      <p:bldP spid="118" grpId="0" animBg="1" autoUpdateAnimBg="0"/>
      <p:bldP spid="119" grpId="0" animBg="1" autoUpdateAnimBg="0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84" grpId="0" animBg="1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顺序栈的常用操作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04850" y="1196975"/>
            <a:ext cx="7416800" cy="2308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初始化（栈置空）操作</a:t>
            </a:r>
            <a:endParaRPr kumimoji="1" lang="zh-CN" alt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判栈空函数</a:t>
            </a:r>
            <a:endParaRPr kumimoji="1" lang="zh-CN" alt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进栈操作</a:t>
            </a:r>
            <a:endParaRPr kumimoji="1" lang="zh-CN" alt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出栈函数</a:t>
            </a:r>
            <a:endParaRPr kumimoji="1" lang="zh-CN" alt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求栈深函数</a:t>
            </a:r>
            <a:endParaRPr kumimoji="1" lang="zh-CN" alt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读栈顶元函数</a:t>
            </a:r>
            <a:endParaRPr kumimoji="1" lang="en-US" altLang="zh-CN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kumimoji="1" lang="en-US" altLang="zh-CN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kumimoji="1" lang="en-US" altLang="zh-CN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讨论一下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93667" y="6485187"/>
            <a:ext cx="2743200" cy="337130"/>
          </a:xfrm>
        </p:spPr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17839" y="915660"/>
            <a:ext cx="6208664" cy="216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179705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sz="2000" b="0" dirty="0">
              <a:effectLst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385233" y="1130929"/>
            <a:ext cx="11421534" cy="504458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一个栈的入栈序列是</a:t>
            </a:r>
            <a:r>
              <a:rPr lang="en-US" altLang="zh-CN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，则栈的</a:t>
            </a:r>
            <a:r>
              <a:rPr lang="zh-CN" altLang="en-US" sz="2000" u="sng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不可能的输出序列</a:t>
            </a:r>
            <a:r>
              <a:rPr lang="zh-CN" alt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    ）</a:t>
            </a:r>
            <a:endParaRPr lang="en-US" altLang="zh-CN" sz="2000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A</a:t>
            </a:r>
            <a:r>
              <a:rPr lang="zh-CN" alt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EDCBA       B</a:t>
            </a:r>
            <a:r>
              <a:rPr lang="zh-CN" alt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DECBA       C</a:t>
            </a:r>
            <a:r>
              <a:rPr lang="zh-CN" alt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DCEAB       D</a:t>
            </a:r>
            <a:r>
              <a:rPr lang="zh-CN" alt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ABCDE</a:t>
            </a:r>
            <a:endParaRPr lang="en-US" altLang="zh-CN" sz="2000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对一般的栈操作而言：</a:t>
            </a:r>
            <a:endParaRPr lang="en-US" altLang="zh-CN" sz="2000" b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在做进栈运算时，应先判别栈是否（    ），在做退栈运算时，应先判别栈是否（    ）。当栈中元素为</a:t>
            </a:r>
            <a:r>
              <a:rPr lang="en-US" altLang="zh-CN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个，做进栈运算时发生上溢，则说明该栈的最大容量为（    ）。为增加内存空间的利用率和减少溢出的可能性，由两个栈共享一片连续的内存的空间时，应将两栈的（    ）分别设置在这片内存空间的两端，这样，当（    ）时，才产生上溢。</a:t>
            </a:r>
            <a:endParaRPr lang="en-US" altLang="zh-CN" sz="2000" b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栈是一种限制存取点的线性结构吗？</a:t>
            </a:r>
            <a:endParaRPr lang="en-US" altLang="zh-CN" sz="2000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假设以</a:t>
            </a:r>
            <a:r>
              <a:rPr lang="en-US" altLang="zh-CN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分别表示入栈和出栈操作，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则对初态和终态均为空的栈操作，</a:t>
            </a: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可由</a:t>
            </a:r>
            <a:r>
              <a:rPr lang="en-US" altLang="zh-CN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组成一个操作序列，如</a:t>
            </a:r>
            <a:r>
              <a:rPr lang="en-US" altLang="zh-CN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SXSX</a:t>
            </a:r>
            <a:endParaRPr lang="en-US" altLang="zh-CN" sz="2000" b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请给出判别某一个操作</a:t>
            </a: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序列</a:t>
            </a:r>
            <a:r>
              <a:rPr lang="zh-CN" alt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是否合法的一般性规则？</a:t>
            </a:r>
            <a:endParaRPr lang="en-US" altLang="zh-CN" sz="2000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对同一组输入序列，其两个不同的合法序列（如序列</a:t>
            </a:r>
            <a:r>
              <a:rPr lang="en-US" altLang="zh-CN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的两个合法序列为</a:t>
            </a:r>
            <a:r>
              <a:rPr lang="en-US" altLang="zh-CN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），能否得到相同的输出元素序列，请举例说明。</a:t>
            </a:r>
            <a:endParaRPr lang="en-US" altLang="zh-CN" sz="2000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zh-CN" sz="2000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kumimoji="1" lang="zh-CN" altLang="en-US" sz="2000" b="0" dirty="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PP_MARK_KEY" val="73e6bd2a-bbf8-4eea-a2a7-1bbc5bd3c19f"/>
  <p:tag name="COMMONDATA" val="eyJoZGlkIjoiMzRhNTlkNjQ4NDU5MmNkNmE4OGY1OTU0MGQzOWYyMzcifQ=="/>
</p:tagLst>
</file>

<file path=ppt/theme/theme1.xml><?xml version="1.0" encoding="utf-8"?>
<a:theme xmlns:a="http://schemas.openxmlformats.org/drawingml/2006/main" name="第一PPT，www.1ppt.com">
  <a:themeElements>
    <a:clrScheme name="Blue-green">
      <a:dk1>
        <a:srgbClr val="595959"/>
      </a:dk1>
      <a:lt1>
        <a:sysClr val="window" lastClr="FFFFFF"/>
      </a:lt1>
      <a:dk2>
        <a:srgbClr val="595959"/>
      </a:dk2>
      <a:lt2>
        <a:srgbClr val="E7E6E6"/>
      </a:lt2>
      <a:accent1>
        <a:srgbClr val="65AECF"/>
      </a:accent1>
      <a:accent2>
        <a:srgbClr val="84C4C3"/>
      </a:accent2>
      <a:accent3>
        <a:srgbClr val="84CEB0"/>
      </a:accent3>
      <a:accent4>
        <a:srgbClr val="65BFCF"/>
      </a:accent4>
      <a:accent5>
        <a:srgbClr val="86B6C6"/>
      </a:accent5>
      <a:accent6>
        <a:srgbClr val="87CBD1"/>
      </a:accent6>
      <a:hlink>
        <a:srgbClr val="FF7284"/>
      </a:hlink>
      <a:folHlink>
        <a:srgbClr val="00767E"/>
      </a:folHlink>
    </a:clrScheme>
    <a:fontScheme name="Backar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极端阴影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20153</Words>
  <Application>WPS 演示</Application>
  <PresentationFormat>宽屏</PresentationFormat>
  <Paragraphs>2373</Paragraphs>
  <Slides>53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53</vt:i4>
      </vt:variant>
    </vt:vector>
  </HeadingPairs>
  <TitlesOfParts>
    <vt:vector size="81" baseType="lpstr">
      <vt:lpstr>Arial</vt:lpstr>
      <vt:lpstr>宋体</vt:lpstr>
      <vt:lpstr>Wingdings</vt:lpstr>
      <vt:lpstr>Arial Narrow</vt:lpstr>
      <vt:lpstr>Calibri</vt:lpstr>
      <vt:lpstr>Times New Roman</vt:lpstr>
      <vt:lpstr>微软雅黑</vt:lpstr>
      <vt:lpstr>Cambria Math</vt:lpstr>
      <vt:lpstr>Garamond</vt:lpstr>
      <vt:lpstr>Wingdings 2</vt:lpstr>
      <vt:lpstr>Tahoma</vt:lpstr>
      <vt:lpstr>Open Sans</vt:lpstr>
      <vt:lpstr>Wingdings 3</vt:lpstr>
      <vt:lpstr>Arial Unicode MS</vt:lpstr>
      <vt:lpstr>楷体</vt:lpstr>
      <vt:lpstr>楷体_GB2312</vt:lpstr>
      <vt:lpstr>新宋体</vt:lpstr>
      <vt:lpstr>Bahnschrift SemiBold</vt:lpstr>
      <vt:lpstr>Bahnschrift SemiBold SemiConden</vt:lpstr>
      <vt:lpstr>Bahnschrift</vt:lpstr>
      <vt:lpstr>Symbol</vt:lpstr>
      <vt:lpstr>黑体</vt:lpstr>
      <vt:lpstr>Segoe Print</vt:lpstr>
      <vt:lpstr>第一PPT，www.1ppt.com</vt:lpstr>
      <vt:lpstr>Visio.Drawing.11</vt:lpstr>
      <vt:lpstr>Equation.3</vt:lpstr>
      <vt:lpstr>Equation.3</vt:lpstr>
      <vt:lpstr>Equation.3</vt:lpstr>
      <vt:lpstr>数据结构</vt:lpstr>
      <vt:lpstr>Brief Introduction</vt:lpstr>
      <vt:lpstr>CONTENTS</vt:lpstr>
      <vt:lpstr>栈的基本概念</vt:lpstr>
      <vt:lpstr>栈的应用</vt:lpstr>
      <vt:lpstr>栈的顺序存储</vt:lpstr>
      <vt:lpstr>顺序栈的几种操作情况</vt:lpstr>
      <vt:lpstr>顺序栈的常用操作</vt:lpstr>
      <vt:lpstr>讨论一下</vt:lpstr>
      <vt:lpstr>小结：讨论一下</vt:lpstr>
      <vt:lpstr>栈的链式存储</vt:lpstr>
      <vt:lpstr>课程思政</vt:lpstr>
      <vt:lpstr>CONTENTS</vt:lpstr>
      <vt:lpstr>栈的应用：逆波兰式求值</vt:lpstr>
      <vt:lpstr>栈的应用：算符优先数法求值</vt:lpstr>
      <vt:lpstr>栈的应用：中缀表达式转逆波兰式</vt:lpstr>
      <vt:lpstr>栈的应用：地图四染色</vt:lpstr>
      <vt:lpstr>栈的应用：地图四染色</vt:lpstr>
      <vt:lpstr>栈的应用：模块化程序</vt:lpstr>
      <vt:lpstr>栈的应用：模块化程序</vt:lpstr>
      <vt:lpstr>栈的应用：递归</vt:lpstr>
      <vt:lpstr>解法是递归的</vt:lpstr>
      <vt:lpstr>递归算法的非递归描述</vt:lpstr>
      <vt:lpstr>递归算法的非递归描述</vt:lpstr>
      <vt:lpstr>数据结构是递归的</vt:lpstr>
      <vt:lpstr>本节小结</vt:lpstr>
      <vt:lpstr>课程思政</vt:lpstr>
      <vt:lpstr>CONTENTS</vt:lpstr>
      <vt:lpstr>队列</vt:lpstr>
      <vt:lpstr>队列的顺序存储</vt:lpstr>
      <vt:lpstr>队列的顺序存储</vt:lpstr>
      <vt:lpstr>队列的顺序存储</vt:lpstr>
      <vt:lpstr>循环队列的描述及基本操作</vt:lpstr>
      <vt:lpstr>exerecise</vt:lpstr>
      <vt:lpstr>exerecise</vt:lpstr>
      <vt:lpstr>队列的链式存储</vt:lpstr>
      <vt:lpstr>链队列</vt:lpstr>
      <vt:lpstr>链队列基本操作</vt:lpstr>
      <vt:lpstr>链队列基本操作</vt:lpstr>
      <vt:lpstr>双端队列</vt:lpstr>
      <vt:lpstr>PowerPoint 演示文稿</vt:lpstr>
      <vt:lpstr>队列的应用：缓冲与调度</vt:lpstr>
      <vt:lpstr>本节小结</vt:lpstr>
      <vt:lpstr>CONTENTS</vt:lpstr>
      <vt:lpstr>队列的应用：舞伴配对与门诊排队</vt:lpstr>
      <vt:lpstr>队列的应用：子集划分问题</vt:lpstr>
      <vt:lpstr>队列的应用</vt:lpstr>
      <vt:lpstr>队列的应用：子集划分问题</vt:lpstr>
      <vt:lpstr>队列的应用</vt:lpstr>
      <vt:lpstr>试一试？</vt:lpstr>
      <vt:lpstr>课程思政</vt:lpstr>
      <vt:lpstr>本章小结</vt:lpstr>
      <vt:lpstr>数据结构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网页风格工作汇报</dc:title>
  <dc:creator>第一PPT</dc:creator>
  <cp:keywords>www.1ppt.com</cp:keywords>
  <dc:description>www.1ppt.com</dc:description>
  <cp:lastModifiedBy>何</cp:lastModifiedBy>
  <cp:revision>402</cp:revision>
  <dcterms:created xsi:type="dcterms:W3CDTF">2016-06-02T05:21:00Z</dcterms:created>
  <dcterms:modified xsi:type="dcterms:W3CDTF">2024-02-26T04:53:04Z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3FA0DE90D5AC49F08F20121F4535AEAF_12</vt:lpwstr>
  </property>
  <property fmtid="{D5CDD505-2E9C-101B-9397-08002B2CF9AE}" pid="3" name="KSOProductBuildVer">
    <vt:lpwstr>2052-12.1.0.16250</vt:lpwstr>
  </property>
</Properties>
</file>