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85" r:id="rId3"/>
    <p:sldId id="373" r:id="rId5"/>
    <p:sldId id="340" r:id="rId6"/>
    <p:sldId id="268" r:id="rId7"/>
    <p:sldId id="341" r:id="rId8"/>
    <p:sldId id="405" r:id="rId9"/>
    <p:sldId id="385" r:id="rId10"/>
    <p:sldId id="386" r:id="rId11"/>
    <p:sldId id="387" r:id="rId12"/>
    <p:sldId id="388" r:id="rId13"/>
    <p:sldId id="344" r:id="rId14"/>
    <p:sldId id="343" r:id="rId15"/>
    <p:sldId id="345" r:id="rId16"/>
    <p:sldId id="346" r:id="rId17"/>
    <p:sldId id="347" r:id="rId18"/>
    <p:sldId id="406" r:id="rId19"/>
    <p:sldId id="348" r:id="rId20"/>
    <p:sldId id="349" r:id="rId21"/>
    <p:sldId id="351" r:id="rId22"/>
    <p:sldId id="352" r:id="rId23"/>
    <p:sldId id="353" r:id="rId24"/>
    <p:sldId id="354" r:id="rId25"/>
    <p:sldId id="435" r:id="rId26"/>
    <p:sldId id="355" r:id="rId27"/>
    <p:sldId id="436" r:id="rId28"/>
    <p:sldId id="437" r:id="rId29"/>
    <p:sldId id="374" r:id="rId30"/>
    <p:sldId id="375" r:id="rId31"/>
    <p:sldId id="359" r:id="rId32"/>
    <p:sldId id="377" r:id="rId33"/>
    <p:sldId id="441" r:id="rId34"/>
    <p:sldId id="376" r:id="rId35"/>
    <p:sldId id="389" r:id="rId36"/>
    <p:sldId id="358" r:id="rId37"/>
    <p:sldId id="442" r:id="rId38"/>
    <p:sldId id="417" r:id="rId39"/>
    <p:sldId id="413" r:id="rId40"/>
    <p:sldId id="414" r:id="rId41"/>
    <p:sldId id="415" r:id="rId42"/>
    <p:sldId id="416" r:id="rId43"/>
    <p:sldId id="418" r:id="rId44"/>
    <p:sldId id="378" r:id="rId45"/>
    <p:sldId id="420" r:id="rId46"/>
    <p:sldId id="422" r:id="rId47"/>
    <p:sldId id="421" r:id="rId48"/>
    <p:sldId id="423" r:id="rId49"/>
    <p:sldId id="424" r:id="rId50"/>
    <p:sldId id="425" r:id="rId51"/>
    <p:sldId id="426" r:id="rId52"/>
    <p:sldId id="427" r:id="rId53"/>
    <p:sldId id="430" r:id="rId54"/>
    <p:sldId id="431" r:id="rId55"/>
    <p:sldId id="433" r:id="rId56"/>
    <p:sldId id="434" r:id="rId57"/>
    <p:sldId id="438" r:id="rId58"/>
    <p:sldId id="407" r:id="rId59"/>
    <p:sldId id="409" r:id="rId60"/>
    <p:sldId id="408" r:id="rId61"/>
    <p:sldId id="410" r:id="rId62"/>
    <p:sldId id="411" r:id="rId63"/>
    <p:sldId id="412" r:id="rId64"/>
    <p:sldId id="439" r:id="rId65"/>
    <p:sldId id="428" r:id="rId66"/>
    <p:sldId id="383" r:id="rId67"/>
  </p:sldIdLst>
  <p:sldSz cx="12192000" cy="6858000"/>
  <p:notesSz cx="6858000" cy="9144000"/>
  <p:custDataLst>
    <p:tags r:id="rId7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9D9"/>
    <a:srgbClr val="E7B82A"/>
    <a:srgbClr val="000000"/>
    <a:srgbClr val="FF99CC"/>
    <a:srgbClr val="FF9900"/>
    <a:srgbClr val="FF00FF"/>
    <a:srgbClr val="A8A8A8"/>
    <a:srgbClr val="7B64A9"/>
    <a:srgbClr val="2CAF85"/>
    <a:srgbClr val="7C6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4" autoAdjust="0"/>
    <p:restoredTop sz="94110" autoAdjust="0"/>
  </p:normalViewPr>
  <p:slideViewPr>
    <p:cSldViewPr snapToGrid="0" showGuides="1">
      <p:cViewPr varScale="1">
        <p:scale>
          <a:sx n="90" d="100"/>
          <a:sy n="90" d="100"/>
        </p:scale>
        <p:origin x="398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1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82928-1A80-4A20-95F1-6ADCF7274C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A8AD9-B3B0-40B3-9571-0227D18AE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65D-85F6-41A3-A774-D7FE33DD1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1" y="350643"/>
            <a:ext cx="6489700" cy="2378045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Mid-year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81063" y="2830316"/>
            <a:ext cx="5519737" cy="861016"/>
          </a:xfrm>
        </p:spPr>
        <p:txBody>
          <a:bodyPr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Add key aspects of your 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E5C-211B-427A-80B2-00B396F2C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6031828"/>
            <a:ext cx="1739900" cy="406402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6031828"/>
            <a:ext cx="1739900" cy="406402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6" name="同侧圆角矩形 15"/>
          <p:cNvSpPr/>
          <p:nvPr userDrawn="1"/>
        </p:nvSpPr>
        <p:spPr>
          <a:xfrm rot="16200000">
            <a:off x="1753875" y="2784391"/>
            <a:ext cx="451020" cy="2282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同侧圆角矩形 16"/>
          <p:cNvSpPr/>
          <p:nvPr userDrawn="1"/>
        </p:nvSpPr>
        <p:spPr>
          <a:xfrm rot="5400000" flipH="1">
            <a:off x="3694593" y="3121280"/>
            <a:ext cx="451022" cy="16085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938213" y="3700463"/>
            <a:ext cx="2178051" cy="450850"/>
          </a:xfrm>
        </p:spPr>
        <p:txBody>
          <a:bodyPr anchor="ctr"/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altLang="zh-CN" dirty="0"/>
              <a:t>Add your title</a:t>
            </a:r>
            <a:endParaRPr lang="zh-CN" altLang="en-US" dirty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3115809" y="3700236"/>
            <a:ext cx="1465804" cy="4508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977681" y="2728686"/>
            <a:ext cx="2160000" cy="10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6428753"/>
            <a:ext cx="12192000" cy="42924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 build="p">
        <p:tmplLst>
          <p:tmpl lvl="0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 uiExpand="1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8113798" y="1278610"/>
            <a:ext cx="3239999" cy="5044698"/>
          </a:xfrm>
          <a:prstGeom prst="rect">
            <a:avLst/>
          </a:prstGeom>
          <a:solidFill>
            <a:srgbClr val="1817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38201" y="1278610"/>
            <a:ext cx="3239999" cy="504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84-2FF1-45A1-A0EB-F0B17DCC32D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838199" y="1278610"/>
            <a:ext cx="3240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475999" y="1278610"/>
            <a:ext cx="324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13800" y="1278610"/>
            <a:ext cx="3240000" cy="54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543010"/>
            <a:ext cx="3240088" cy="4494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759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137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6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2096845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Lorem/Week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4475999" y="2096844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Lorem/Month</a:t>
            </a:r>
            <a:endParaRPr lang="zh-CN" altLang="en-US" dirty="0"/>
          </a:p>
        </p:txBody>
      </p:sp>
      <p:sp>
        <p:nvSpPr>
          <p:cNvPr id="18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8113799" y="2096844"/>
            <a:ext cx="3240088" cy="44942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Lorem/Quarter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9"/>
          </p:nvPr>
        </p:nvSpPr>
        <p:spPr>
          <a:xfrm>
            <a:off x="838199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20"/>
          </p:nvPr>
        </p:nvSpPr>
        <p:spPr>
          <a:xfrm>
            <a:off x="1620645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21"/>
          </p:nvPr>
        </p:nvSpPr>
        <p:spPr>
          <a:xfrm>
            <a:off x="4475955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22"/>
          </p:nvPr>
        </p:nvSpPr>
        <p:spPr>
          <a:xfrm>
            <a:off x="5258399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23"/>
          </p:nvPr>
        </p:nvSpPr>
        <p:spPr>
          <a:xfrm>
            <a:off x="8113708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24"/>
          </p:nvPr>
        </p:nvSpPr>
        <p:spPr>
          <a:xfrm>
            <a:off x="8896154" y="5714501"/>
            <a:ext cx="1675108" cy="453824"/>
          </a:xfrm>
          <a:prstGeom prst="roundRect">
            <a:avLst>
              <a:gd name="adj" fmla="val 0"/>
            </a:avLst>
          </a:prstGeom>
          <a:solidFill>
            <a:srgbClr val="181717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9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16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1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1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3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5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7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46A-D88E-4F44-8BB5-25C8C3DD7CD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07144" y="2043113"/>
            <a:ext cx="42322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76686" y="1619479"/>
            <a:ext cx="4411663" cy="422274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5776685" y="2203090"/>
            <a:ext cx="5577116" cy="1527083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5776684" y="3771334"/>
            <a:ext cx="972000" cy="972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7311723" y="3771334"/>
            <a:ext cx="972000" cy="972000"/>
          </a:xfrm>
          <a:prstGeom prst="ellipse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内容占位符 17"/>
          <p:cNvSpPr>
            <a:spLocks noGrp="1"/>
          </p:cNvSpPr>
          <p:nvPr>
            <p:ph sz="quarter" idx="17"/>
          </p:nvPr>
        </p:nvSpPr>
        <p:spPr>
          <a:xfrm>
            <a:off x="8846763" y="3771334"/>
            <a:ext cx="972000" cy="972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内容占位符 17"/>
          <p:cNvSpPr>
            <a:spLocks noGrp="1"/>
          </p:cNvSpPr>
          <p:nvPr>
            <p:ph sz="quarter" idx="18"/>
          </p:nvPr>
        </p:nvSpPr>
        <p:spPr>
          <a:xfrm>
            <a:off x="10381800" y="3771334"/>
            <a:ext cx="972000" cy="972000"/>
          </a:xfrm>
          <a:prstGeom prst="ellipse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5776685" y="4954546"/>
            <a:ext cx="5577116" cy="880199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20"/>
          </p:nvPr>
        </p:nvSpPr>
        <p:spPr>
          <a:xfrm>
            <a:off x="1065213" y="2203450"/>
            <a:ext cx="3922712" cy="22225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B7E-BC9A-4D56-915B-DDB058B7475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5613400" y="1275557"/>
            <a:ext cx="965200" cy="965200"/>
            <a:chOff x="4953000" y="1739900"/>
            <a:chExt cx="965200" cy="965200"/>
          </a:xfrm>
        </p:grpSpPr>
        <p:sp>
          <p:nvSpPr>
            <p:cNvPr id="9" name="椭圆 8"/>
            <p:cNvSpPr/>
            <p:nvPr userDrawn="1"/>
          </p:nvSpPr>
          <p:spPr>
            <a:xfrm>
              <a:off x="4953000" y="173990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01"/>
            <p:cNvSpPr>
              <a:spLocks noEditPoints="1"/>
            </p:cNvSpPr>
            <p:nvPr userDrawn="1"/>
          </p:nvSpPr>
          <p:spPr bwMode="auto">
            <a:xfrm>
              <a:off x="5183187" y="1969294"/>
              <a:ext cx="504825" cy="506412"/>
            </a:xfrm>
            <a:custGeom>
              <a:avLst/>
              <a:gdLst>
                <a:gd name="T0" fmla="*/ 395080 w 92"/>
                <a:gd name="T1" fmla="*/ 143116 h 92"/>
                <a:gd name="T2" fmla="*/ 224976 w 92"/>
                <a:gd name="T3" fmla="*/ 77063 h 92"/>
                <a:gd name="T4" fmla="*/ 87796 w 92"/>
                <a:gd name="T5" fmla="*/ 187152 h 92"/>
                <a:gd name="T6" fmla="*/ 109745 w 92"/>
                <a:gd name="T7" fmla="*/ 363296 h 92"/>
                <a:gd name="T8" fmla="*/ 274361 w 92"/>
                <a:gd name="T9" fmla="*/ 434854 h 92"/>
                <a:gd name="T10" fmla="*/ 406055 w 92"/>
                <a:gd name="T11" fmla="*/ 154125 h 92"/>
                <a:gd name="T12" fmla="*/ 471902 w 92"/>
                <a:gd name="T13" fmla="*/ 159630 h 92"/>
                <a:gd name="T14" fmla="*/ 471902 w 92"/>
                <a:gd name="T15" fmla="*/ 159630 h 92"/>
                <a:gd name="T16" fmla="*/ 477389 w 92"/>
                <a:gd name="T17" fmla="*/ 159630 h 92"/>
                <a:gd name="T18" fmla="*/ 493851 w 92"/>
                <a:gd name="T19" fmla="*/ 225684 h 92"/>
                <a:gd name="T20" fmla="*/ 488363 w 92"/>
                <a:gd name="T21" fmla="*/ 225684 h 92"/>
                <a:gd name="T22" fmla="*/ 488363 w 92"/>
                <a:gd name="T23" fmla="*/ 225684 h 92"/>
                <a:gd name="T24" fmla="*/ 466414 w 92"/>
                <a:gd name="T25" fmla="*/ 165134 h 92"/>
                <a:gd name="T26" fmla="*/ 219489 w 92"/>
                <a:gd name="T27" fmla="*/ 181648 h 92"/>
                <a:gd name="T28" fmla="*/ 224976 w 92"/>
                <a:gd name="T29" fmla="*/ 170639 h 92"/>
                <a:gd name="T30" fmla="*/ 32923 w 92"/>
                <a:gd name="T31" fmla="*/ 352287 h 92"/>
                <a:gd name="T32" fmla="*/ 27436 w 92"/>
                <a:gd name="T33" fmla="*/ 352287 h 92"/>
                <a:gd name="T34" fmla="*/ 27436 w 92"/>
                <a:gd name="T35" fmla="*/ 346782 h 92"/>
                <a:gd name="T36" fmla="*/ 10974 w 92"/>
                <a:gd name="T37" fmla="*/ 286233 h 92"/>
                <a:gd name="T38" fmla="*/ 10974 w 92"/>
                <a:gd name="T39" fmla="*/ 280728 h 92"/>
                <a:gd name="T40" fmla="*/ 10974 w 92"/>
                <a:gd name="T41" fmla="*/ 280728 h 92"/>
                <a:gd name="T42" fmla="*/ 21949 w 92"/>
                <a:gd name="T43" fmla="*/ 286233 h 92"/>
                <a:gd name="T44" fmla="*/ 109745 w 92"/>
                <a:gd name="T45" fmla="*/ 71558 h 92"/>
                <a:gd name="T46" fmla="*/ 60360 w 92"/>
                <a:gd name="T47" fmla="*/ 110090 h 92"/>
                <a:gd name="T48" fmla="*/ 60360 w 92"/>
                <a:gd name="T49" fmla="*/ 110090 h 92"/>
                <a:gd name="T50" fmla="*/ 60360 w 92"/>
                <a:gd name="T51" fmla="*/ 110090 h 92"/>
                <a:gd name="T52" fmla="*/ 104257 w 92"/>
                <a:gd name="T53" fmla="*/ 60549 h 92"/>
                <a:gd name="T54" fmla="*/ 104257 w 92"/>
                <a:gd name="T55" fmla="*/ 60549 h 92"/>
                <a:gd name="T56" fmla="*/ 109745 w 92"/>
                <a:gd name="T57" fmla="*/ 60549 h 92"/>
                <a:gd name="T58" fmla="*/ 164617 w 92"/>
                <a:gd name="T59" fmla="*/ 93576 h 92"/>
                <a:gd name="T60" fmla="*/ 131693 w 92"/>
                <a:gd name="T61" fmla="*/ 231188 h 92"/>
                <a:gd name="T62" fmla="*/ 142668 w 92"/>
                <a:gd name="T63" fmla="*/ 220179 h 92"/>
                <a:gd name="T64" fmla="*/ 224976 w 92"/>
                <a:gd name="T65" fmla="*/ 495403 h 92"/>
                <a:gd name="T66" fmla="*/ 224976 w 92"/>
                <a:gd name="T67" fmla="*/ 495403 h 92"/>
                <a:gd name="T68" fmla="*/ 219489 w 92"/>
                <a:gd name="T69" fmla="*/ 495403 h 92"/>
                <a:gd name="T70" fmla="*/ 159130 w 92"/>
                <a:gd name="T71" fmla="*/ 478890 h 92"/>
                <a:gd name="T72" fmla="*/ 153642 w 92"/>
                <a:gd name="T73" fmla="*/ 478890 h 92"/>
                <a:gd name="T74" fmla="*/ 153642 w 92"/>
                <a:gd name="T75" fmla="*/ 473385 h 92"/>
                <a:gd name="T76" fmla="*/ 164617 w 92"/>
                <a:gd name="T77" fmla="*/ 473385 h 92"/>
                <a:gd name="T78" fmla="*/ 263387 w 92"/>
                <a:gd name="T79" fmla="*/ 297242 h 92"/>
                <a:gd name="T80" fmla="*/ 285336 w 92"/>
                <a:gd name="T81" fmla="*/ 22018 h 92"/>
                <a:gd name="T82" fmla="*/ 279849 w 92"/>
                <a:gd name="T83" fmla="*/ 16513 h 92"/>
                <a:gd name="T84" fmla="*/ 279849 w 92"/>
                <a:gd name="T85" fmla="*/ 11009 h 92"/>
                <a:gd name="T86" fmla="*/ 279849 w 92"/>
                <a:gd name="T87" fmla="*/ 11009 h 92"/>
                <a:gd name="T88" fmla="*/ 345695 w 92"/>
                <a:gd name="T89" fmla="*/ 27522 h 92"/>
                <a:gd name="T90" fmla="*/ 345695 w 92"/>
                <a:gd name="T91" fmla="*/ 33027 h 92"/>
                <a:gd name="T92" fmla="*/ 345695 w 92"/>
                <a:gd name="T93" fmla="*/ 33027 h 92"/>
                <a:gd name="T94" fmla="*/ 345695 w 92"/>
                <a:gd name="T95" fmla="*/ 99081 h 92"/>
                <a:gd name="T96" fmla="*/ 444465 w 92"/>
                <a:gd name="T97" fmla="*/ 396322 h 92"/>
                <a:gd name="T98" fmla="*/ 444465 w 92"/>
                <a:gd name="T99" fmla="*/ 396322 h 92"/>
                <a:gd name="T100" fmla="*/ 444465 w 92"/>
                <a:gd name="T101" fmla="*/ 401827 h 92"/>
                <a:gd name="T102" fmla="*/ 400568 w 92"/>
                <a:gd name="T103" fmla="*/ 445863 h 92"/>
                <a:gd name="T104" fmla="*/ 395080 w 92"/>
                <a:gd name="T105" fmla="*/ 445863 h 92"/>
                <a:gd name="T106" fmla="*/ 395080 w 92"/>
                <a:gd name="T107" fmla="*/ 445863 h 92"/>
                <a:gd name="T108" fmla="*/ 345695 w 92"/>
                <a:gd name="T109" fmla="*/ 407331 h 92"/>
                <a:gd name="T110" fmla="*/ 411542 w 92"/>
                <a:gd name="T111" fmla="*/ 341278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2" h="92">
                  <a:moveTo>
                    <a:pt x="76" y="58"/>
                  </a:moveTo>
                  <a:cubicBezTo>
                    <a:pt x="78" y="50"/>
                    <a:pt x="78" y="50"/>
                    <a:pt x="78" y="5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76" y="58"/>
                    <a:pt x="76" y="58"/>
                    <a:pt x="76" y="58"/>
                  </a:cubicBezTo>
                  <a:close/>
                  <a:moveTo>
                    <a:pt x="74" y="28"/>
                  </a:move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8" y="46"/>
                    <a:pt x="78" y="46"/>
                    <a:pt x="79" y="4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29"/>
                  </a:cubicBezTo>
                  <a:cubicBezTo>
                    <a:pt x="74" y="29"/>
                    <a:pt x="74" y="28"/>
                    <a:pt x="74" y="28"/>
                  </a:cubicBezTo>
                  <a:close/>
                  <a:moveTo>
                    <a:pt x="41" y="31"/>
                  </a:moveTo>
                  <a:cubicBezTo>
                    <a:pt x="42" y="32"/>
                    <a:pt x="41" y="33"/>
                    <a:pt x="40" y="33"/>
                  </a:cubicBezTo>
                  <a:cubicBezTo>
                    <a:pt x="37" y="35"/>
                    <a:pt x="34" y="38"/>
                    <a:pt x="32" y="42"/>
                  </a:cubicBezTo>
                  <a:cubicBezTo>
                    <a:pt x="32" y="43"/>
                    <a:pt x="31" y="44"/>
                    <a:pt x="31" y="44"/>
                  </a:cubicBezTo>
                  <a:cubicBezTo>
                    <a:pt x="30" y="43"/>
                    <a:pt x="30" y="42"/>
                    <a:pt x="30" y="41"/>
                  </a:cubicBezTo>
                  <a:cubicBezTo>
                    <a:pt x="32" y="37"/>
                    <a:pt x="35" y="34"/>
                    <a:pt x="39" y="31"/>
                  </a:cubicBezTo>
                  <a:cubicBezTo>
                    <a:pt x="40" y="31"/>
                    <a:pt x="41" y="31"/>
                    <a:pt x="41" y="31"/>
                  </a:cubicBezTo>
                  <a:close/>
                  <a:moveTo>
                    <a:pt x="17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4" y="46"/>
                    <a:pt x="13" y="46"/>
                    <a:pt x="13" y="4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3"/>
                    <a:pt x="18" y="63"/>
                  </a:cubicBezTo>
                  <a:cubicBezTo>
                    <a:pt x="18" y="63"/>
                    <a:pt x="18" y="64"/>
                    <a:pt x="17" y="64"/>
                  </a:cubicBezTo>
                  <a:close/>
                  <a:moveTo>
                    <a:pt x="20" y="1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0"/>
                    <a:pt x="18" y="30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8"/>
                  </a:cubicBezTo>
                  <a:cubicBezTo>
                    <a:pt x="30" y="18"/>
                    <a:pt x="29" y="18"/>
                    <a:pt x="29" y="18"/>
                  </a:cubicBezTo>
                  <a:lnTo>
                    <a:pt x="20" y="13"/>
                  </a:lnTo>
                  <a:close/>
                  <a:moveTo>
                    <a:pt x="26" y="40"/>
                  </a:moveTo>
                  <a:cubicBezTo>
                    <a:pt x="25" y="41"/>
                    <a:pt x="25" y="42"/>
                    <a:pt x="24" y="42"/>
                  </a:cubicBezTo>
                  <a:cubicBezTo>
                    <a:pt x="23" y="42"/>
                    <a:pt x="23" y="41"/>
                    <a:pt x="24" y="40"/>
                  </a:cubicBezTo>
                  <a:cubicBezTo>
                    <a:pt x="26" y="33"/>
                    <a:pt x="30" y="28"/>
                    <a:pt x="36" y="25"/>
                  </a:cubicBezTo>
                  <a:cubicBezTo>
                    <a:pt x="37" y="24"/>
                    <a:pt x="38" y="24"/>
                    <a:pt x="39" y="25"/>
                  </a:cubicBezTo>
                  <a:cubicBezTo>
                    <a:pt x="39" y="26"/>
                    <a:pt x="38" y="26"/>
                    <a:pt x="37" y="27"/>
                  </a:cubicBezTo>
                  <a:cubicBezTo>
                    <a:pt x="32" y="30"/>
                    <a:pt x="28" y="34"/>
                    <a:pt x="26" y="40"/>
                  </a:cubicBezTo>
                  <a:close/>
                  <a:moveTo>
                    <a:pt x="47" y="80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8" y="87"/>
                  </a:cubicBezTo>
                  <a:cubicBezTo>
                    <a:pt x="28" y="87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9" y="74"/>
                    <a:pt x="29" y="74"/>
                  </a:cubicBezTo>
                  <a:cubicBezTo>
                    <a:pt x="29" y="74"/>
                    <a:pt x="30" y="74"/>
                    <a:pt x="30" y="75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8"/>
                    <a:pt x="47" y="79"/>
                  </a:cubicBezTo>
                  <a:cubicBezTo>
                    <a:pt x="47" y="79"/>
                    <a:pt x="47" y="79"/>
                    <a:pt x="47" y="80"/>
                  </a:cubicBezTo>
                  <a:close/>
                  <a:moveTo>
                    <a:pt x="48" y="54"/>
                  </a:moveTo>
                  <a:cubicBezTo>
                    <a:pt x="44" y="55"/>
                    <a:pt x="39" y="53"/>
                    <a:pt x="38" y="48"/>
                  </a:cubicBezTo>
                  <a:cubicBezTo>
                    <a:pt x="37" y="44"/>
                    <a:pt x="39" y="39"/>
                    <a:pt x="44" y="38"/>
                  </a:cubicBezTo>
                  <a:cubicBezTo>
                    <a:pt x="48" y="37"/>
                    <a:pt x="53" y="39"/>
                    <a:pt x="54" y="44"/>
                  </a:cubicBezTo>
                  <a:cubicBezTo>
                    <a:pt x="55" y="48"/>
                    <a:pt x="52" y="53"/>
                    <a:pt x="48" y="54"/>
                  </a:cubicBezTo>
                  <a:close/>
                  <a:moveTo>
                    <a:pt x="52" y="4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7"/>
                    <a:pt x="62" y="7"/>
                    <a:pt x="62" y="7"/>
                  </a:cubicBezTo>
                  <a:lnTo>
                    <a:pt x="52" y="4"/>
                  </a:lnTo>
                  <a:close/>
                  <a:moveTo>
                    <a:pt x="81" y="72"/>
                  </a:move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1" y="75"/>
                    <a:pt x="61" y="75"/>
                    <a:pt x="62" y="75"/>
                  </a:cubicBezTo>
                  <a:cubicBezTo>
                    <a:pt x="62" y="74"/>
                    <a:pt x="62" y="74"/>
                    <a:pt x="63" y="7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1"/>
                    <a:pt x="75" y="62"/>
                    <a:pt x="75" y="6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613400" y="4886983"/>
            <a:ext cx="965200" cy="965200"/>
            <a:chOff x="5540375" y="4101170"/>
            <a:chExt cx="965200" cy="965200"/>
          </a:xfrm>
        </p:grpSpPr>
        <p:sp>
          <p:nvSpPr>
            <p:cNvPr id="10" name="Freeform 499"/>
            <p:cNvSpPr/>
            <p:nvPr userDrawn="1"/>
          </p:nvSpPr>
          <p:spPr bwMode="auto">
            <a:xfrm>
              <a:off x="5805488" y="4313238"/>
              <a:ext cx="434975" cy="542925"/>
            </a:xfrm>
            <a:custGeom>
              <a:avLst/>
              <a:gdLst>
                <a:gd name="T0" fmla="*/ 352385 w 79"/>
                <a:gd name="T1" fmla="*/ 488084 h 99"/>
                <a:gd name="T2" fmla="*/ 220241 w 79"/>
                <a:gd name="T3" fmla="*/ 488084 h 99"/>
                <a:gd name="T4" fmla="*/ 220241 w 79"/>
                <a:gd name="T5" fmla="*/ 389370 h 99"/>
                <a:gd name="T6" fmla="*/ 434975 w 79"/>
                <a:gd name="T7" fmla="*/ 323561 h 99"/>
                <a:gd name="T8" fmla="*/ 286313 w 79"/>
                <a:gd name="T9" fmla="*/ 175491 h 99"/>
                <a:gd name="T10" fmla="*/ 330361 w 79"/>
                <a:gd name="T11" fmla="*/ 131618 h 99"/>
                <a:gd name="T12" fmla="*/ 379915 w 79"/>
                <a:gd name="T13" fmla="*/ 131618 h 99"/>
                <a:gd name="T14" fmla="*/ 357891 w 79"/>
                <a:gd name="T15" fmla="*/ 71293 h 99"/>
                <a:gd name="T16" fmla="*/ 297325 w 79"/>
                <a:gd name="T17" fmla="*/ 54841 h 99"/>
                <a:gd name="T18" fmla="*/ 302831 w 79"/>
                <a:gd name="T19" fmla="*/ 98714 h 99"/>
                <a:gd name="T20" fmla="*/ 253277 w 79"/>
                <a:gd name="T21" fmla="*/ 148070 h 99"/>
                <a:gd name="T22" fmla="*/ 99108 w 79"/>
                <a:gd name="T23" fmla="*/ 0 h 99"/>
                <a:gd name="T24" fmla="*/ 104614 w 79"/>
                <a:gd name="T25" fmla="*/ 329045 h 99"/>
                <a:gd name="T26" fmla="*/ 159674 w 79"/>
                <a:gd name="T27" fmla="*/ 367434 h 99"/>
                <a:gd name="T28" fmla="*/ 159674 w 79"/>
                <a:gd name="T29" fmla="*/ 488084 h 99"/>
                <a:gd name="T30" fmla="*/ 27530 w 79"/>
                <a:gd name="T31" fmla="*/ 488084 h 99"/>
                <a:gd name="T32" fmla="*/ 0 w 79"/>
                <a:gd name="T33" fmla="*/ 515505 h 99"/>
                <a:gd name="T34" fmla="*/ 27530 w 79"/>
                <a:gd name="T35" fmla="*/ 542925 h 99"/>
                <a:gd name="T36" fmla="*/ 352385 w 79"/>
                <a:gd name="T37" fmla="*/ 542925 h 99"/>
                <a:gd name="T38" fmla="*/ 379915 w 79"/>
                <a:gd name="T39" fmla="*/ 515505 h 99"/>
                <a:gd name="T40" fmla="*/ 352385 w 79"/>
                <a:gd name="T41" fmla="*/ 488084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9" h="99">
                  <a:moveTo>
                    <a:pt x="64" y="89"/>
                  </a:moveTo>
                  <a:cubicBezTo>
                    <a:pt x="40" y="89"/>
                    <a:pt x="40" y="89"/>
                    <a:pt x="40" y="89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54" y="74"/>
                    <a:pt x="69" y="70"/>
                    <a:pt x="79" y="5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3" y="26"/>
                    <a:pt x="67" y="26"/>
                    <a:pt x="69" y="24"/>
                  </a:cubicBezTo>
                  <a:cubicBezTo>
                    <a:pt x="71" y="22"/>
                    <a:pt x="69" y="17"/>
                    <a:pt x="65" y="13"/>
                  </a:cubicBezTo>
                  <a:cubicBezTo>
                    <a:pt x="61" y="9"/>
                    <a:pt x="56" y="8"/>
                    <a:pt x="54" y="10"/>
                  </a:cubicBezTo>
                  <a:cubicBezTo>
                    <a:pt x="52" y="12"/>
                    <a:pt x="53" y="15"/>
                    <a:pt x="55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17"/>
                    <a:pt x="3" y="44"/>
                    <a:pt x="19" y="60"/>
                  </a:cubicBezTo>
                  <a:cubicBezTo>
                    <a:pt x="22" y="63"/>
                    <a:pt x="26" y="65"/>
                    <a:pt x="29" y="6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7" y="99"/>
                    <a:pt x="69" y="97"/>
                    <a:pt x="69" y="94"/>
                  </a:cubicBezTo>
                  <a:cubicBezTo>
                    <a:pt x="69" y="91"/>
                    <a:pt x="67" y="89"/>
                    <a:pt x="64" y="8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5540375" y="410117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613400" y="3081270"/>
            <a:ext cx="965200" cy="965200"/>
            <a:chOff x="6549231" y="3292339"/>
            <a:chExt cx="965200" cy="965200"/>
          </a:xfrm>
        </p:grpSpPr>
        <p:sp>
          <p:nvSpPr>
            <p:cNvPr id="12" name="Freeform 370"/>
            <p:cNvSpPr>
              <a:spLocks noEditPoints="1"/>
            </p:cNvSpPr>
            <p:nvPr userDrawn="1"/>
          </p:nvSpPr>
          <p:spPr bwMode="auto">
            <a:xfrm>
              <a:off x="6837363" y="3546475"/>
              <a:ext cx="388937" cy="468313"/>
            </a:xfrm>
            <a:custGeom>
              <a:avLst/>
              <a:gdLst>
                <a:gd name="T0" fmla="*/ 319674 w 73"/>
                <a:gd name="T1" fmla="*/ 42574 h 88"/>
                <a:gd name="T2" fmla="*/ 149181 w 73"/>
                <a:gd name="T3" fmla="*/ 69183 h 88"/>
                <a:gd name="T4" fmla="*/ 154509 w 73"/>
                <a:gd name="T5" fmla="*/ 218191 h 88"/>
                <a:gd name="T6" fmla="*/ 10656 w 73"/>
                <a:gd name="T7" fmla="*/ 420417 h 88"/>
                <a:gd name="T8" fmla="*/ 21312 w 73"/>
                <a:gd name="T9" fmla="*/ 462991 h 88"/>
                <a:gd name="T10" fmla="*/ 21312 w 73"/>
                <a:gd name="T11" fmla="*/ 462991 h 88"/>
                <a:gd name="T12" fmla="*/ 21312 w 73"/>
                <a:gd name="T13" fmla="*/ 462991 h 88"/>
                <a:gd name="T14" fmla="*/ 21312 w 73"/>
                <a:gd name="T15" fmla="*/ 462991 h 88"/>
                <a:gd name="T16" fmla="*/ 165165 w 73"/>
                <a:gd name="T17" fmla="*/ 260765 h 88"/>
                <a:gd name="T18" fmla="*/ 175821 w 73"/>
                <a:gd name="T19" fmla="*/ 260765 h 88"/>
                <a:gd name="T20" fmla="*/ 175821 w 73"/>
                <a:gd name="T21" fmla="*/ 271409 h 88"/>
                <a:gd name="T22" fmla="*/ 31967 w 73"/>
                <a:gd name="T23" fmla="*/ 468313 h 88"/>
                <a:gd name="T24" fmla="*/ 69263 w 73"/>
                <a:gd name="T25" fmla="*/ 462991 h 88"/>
                <a:gd name="T26" fmla="*/ 74591 w 73"/>
                <a:gd name="T27" fmla="*/ 452348 h 88"/>
                <a:gd name="T28" fmla="*/ 106558 w 73"/>
                <a:gd name="T29" fmla="*/ 447026 h 88"/>
                <a:gd name="T30" fmla="*/ 95902 w 73"/>
                <a:gd name="T31" fmla="*/ 425739 h 88"/>
                <a:gd name="T32" fmla="*/ 106558 w 73"/>
                <a:gd name="T33" fmla="*/ 420417 h 88"/>
                <a:gd name="T34" fmla="*/ 122542 w 73"/>
                <a:gd name="T35" fmla="*/ 415096 h 88"/>
                <a:gd name="T36" fmla="*/ 133198 w 73"/>
                <a:gd name="T37" fmla="*/ 399130 h 88"/>
                <a:gd name="T38" fmla="*/ 154509 w 73"/>
                <a:gd name="T39" fmla="*/ 399130 h 88"/>
                <a:gd name="T40" fmla="*/ 165165 w 73"/>
                <a:gd name="T41" fmla="*/ 383165 h 88"/>
                <a:gd name="T42" fmla="*/ 159837 w 73"/>
                <a:gd name="T43" fmla="*/ 351235 h 88"/>
                <a:gd name="T44" fmla="*/ 165165 w 73"/>
                <a:gd name="T45" fmla="*/ 345913 h 88"/>
                <a:gd name="T46" fmla="*/ 197132 w 73"/>
                <a:gd name="T47" fmla="*/ 340591 h 88"/>
                <a:gd name="T48" fmla="*/ 181149 w 73"/>
                <a:gd name="T49" fmla="*/ 313983 h 88"/>
                <a:gd name="T50" fmla="*/ 213116 w 73"/>
                <a:gd name="T51" fmla="*/ 303339 h 88"/>
                <a:gd name="T52" fmla="*/ 191805 w 73"/>
                <a:gd name="T53" fmla="*/ 271409 h 88"/>
                <a:gd name="T54" fmla="*/ 207788 w 73"/>
                <a:gd name="T55" fmla="*/ 255443 h 88"/>
                <a:gd name="T56" fmla="*/ 351642 w 73"/>
                <a:gd name="T57" fmla="*/ 212870 h 88"/>
                <a:gd name="T58" fmla="*/ 319674 w 73"/>
                <a:gd name="T59" fmla="*/ 42574 h 88"/>
                <a:gd name="T60" fmla="*/ 309018 w 73"/>
                <a:gd name="T61" fmla="*/ 101113 h 88"/>
                <a:gd name="T62" fmla="*/ 271723 w 73"/>
                <a:gd name="T63" fmla="*/ 106435 h 88"/>
                <a:gd name="T64" fmla="*/ 266395 w 73"/>
                <a:gd name="T65" fmla="*/ 74504 h 88"/>
                <a:gd name="T66" fmla="*/ 303691 w 73"/>
                <a:gd name="T67" fmla="*/ 69183 h 88"/>
                <a:gd name="T68" fmla="*/ 309018 w 73"/>
                <a:gd name="T69" fmla="*/ 101113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3" h="88">
                  <a:moveTo>
                    <a:pt x="60" y="8"/>
                  </a:moveTo>
                  <a:cubicBezTo>
                    <a:pt x="50" y="0"/>
                    <a:pt x="36" y="3"/>
                    <a:pt x="28" y="13"/>
                  </a:cubicBezTo>
                  <a:cubicBezTo>
                    <a:pt x="22" y="22"/>
                    <a:pt x="23" y="33"/>
                    <a:pt x="29" y="41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1"/>
                    <a:pt x="1" y="85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9"/>
                  </a:cubicBezTo>
                  <a:cubicBezTo>
                    <a:pt x="34" y="49"/>
                    <a:pt x="34" y="50"/>
                    <a:pt x="33" y="5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8" y="52"/>
                    <a:pt x="59" y="49"/>
                    <a:pt x="66" y="40"/>
                  </a:cubicBezTo>
                  <a:cubicBezTo>
                    <a:pt x="73" y="30"/>
                    <a:pt x="71" y="15"/>
                    <a:pt x="60" y="8"/>
                  </a:cubicBezTo>
                  <a:close/>
                  <a:moveTo>
                    <a:pt x="58" y="19"/>
                  </a:moveTo>
                  <a:cubicBezTo>
                    <a:pt x="56" y="21"/>
                    <a:pt x="53" y="22"/>
                    <a:pt x="51" y="20"/>
                  </a:cubicBezTo>
                  <a:cubicBezTo>
                    <a:pt x="49" y="19"/>
                    <a:pt x="49" y="16"/>
                    <a:pt x="50" y="14"/>
                  </a:cubicBezTo>
                  <a:cubicBezTo>
                    <a:pt x="52" y="12"/>
                    <a:pt x="55" y="11"/>
                    <a:pt x="57" y="13"/>
                  </a:cubicBezTo>
                  <a:cubicBezTo>
                    <a:pt x="59" y="14"/>
                    <a:pt x="59" y="17"/>
                    <a:pt x="58" y="1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6549231" y="3292339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876300" y="1275559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76300" y="152876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876300" y="1781969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876301" y="488698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76301" y="5140191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76301" y="5393395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6896100" y="3085104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896100" y="3338310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896100" y="3591514"/>
            <a:ext cx="4406107" cy="98028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0" name="直接连接符 29"/>
          <p:cNvCxnSpPr>
            <a:stCxn id="9" idx="4"/>
            <a:endCxn id="15" idx="0"/>
          </p:cNvCxnSpPr>
          <p:nvPr userDrawn="1"/>
        </p:nvCxnSpPr>
        <p:spPr>
          <a:xfrm>
            <a:off x="6096000" y="2240759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4"/>
            <a:endCxn id="14" idx="0"/>
          </p:cNvCxnSpPr>
          <p:nvPr userDrawn="1"/>
        </p:nvCxnSpPr>
        <p:spPr>
          <a:xfrm>
            <a:off x="6096000" y="4046472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图片占位符 34"/>
          <p:cNvSpPr>
            <a:spLocks noGrp="1"/>
          </p:cNvSpPr>
          <p:nvPr>
            <p:ph type="pic" sz="quarter" idx="22"/>
          </p:nvPr>
        </p:nvSpPr>
        <p:spPr>
          <a:xfrm>
            <a:off x="7017600" y="1308157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6" name="图片占位符 34"/>
          <p:cNvSpPr>
            <a:spLocks noGrp="1"/>
          </p:cNvSpPr>
          <p:nvPr>
            <p:ph type="pic" sz="quarter" idx="23"/>
          </p:nvPr>
        </p:nvSpPr>
        <p:spPr>
          <a:xfrm>
            <a:off x="4313351" y="3130170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7" name="图片占位符 34"/>
          <p:cNvSpPr>
            <a:spLocks noGrp="1"/>
          </p:cNvSpPr>
          <p:nvPr>
            <p:ph type="pic" sz="quarter" idx="24"/>
          </p:nvPr>
        </p:nvSpPr>
        <p:spPr>
          <a:xfrm>
            <a:off x="7016467" y="4952183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01C-2085-42FD-ADFE-CFE7802DB3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9" name="矩形 2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8748607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275946" y="2286692"/>
            <a:ext cx="1982783" cy="2733742"/>
            <a:chOff x="1670051" y="1410517"/>
            <a:chExt cx="2959100" cy="4079830"/>
          </a:xfrm>
        </p:grpSpPr>
        <p:sp>
          <p:nvSpPr>
            <p:cNvPr id="7" name="Freeform 45"/>
            <p:cNvSpPr/>
            <p:nvPr/>
          </p:nvSpPr>
          <p:spPr bwMode="auto">
            <a:xfrm>
              <a:off x="4155162" y="2168011"/>
              <a:ext cx="473989" cy="1160603"/>
            </a:xfrm>
            <a:custGeom>
              <a:avLst/>
              <a:gdLst>
                <a:gd name="T0" fmla="*/ 0 w 107"/>
                <a:gd name="T1" fmla="*/ 139 h 262"/>
                <a:gd name="T2" fmla="*/ 102 w 107"/>
                <a:gd name="T3" fmla="*/ 262 h 262"/>
                <a:gd name="T4" fmla="*/ 107 w 107"/>
                <a:gd name="T5" fmla="*/ 0 h 262"/>
                <a:gd name="T6" fmla="*/ 0 w 107"/>
                <a:gd name="T7" fmla="*/ 13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62">
                  <a:moveTo>
                    <a:pt x="0" y="139"/>
                  </a:moveTo>
                  <a:lnTo>
                    <a:pt x="102" y="262"/>
                  </a:lnTo>
                  <a:lnTo>
                    <a:pt x="107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6"/>
            <p:cNvSpPr/>
            <p:nvPr/>
          </p:nvSpPr>
          <p:spPr bwMode="auto">
            <a:xfrm>
              <a:off x="1670051" y="3426069"/>
              <a:ext cx="713197" cy="877097"/>
            </a:xfrm>
            <a:custGeom>
              <a:avLst/>
              <a:gdLst>
                <a:gd name="T0" fmla="*/ 0 w 161"/>
                <a:gd name="T1" fmla="*/ 0 h 198"/>
                <a:gd name="T2" fmla="*/ 161 w 161"/>
                <a:gd name="T3" fmla="*/ 198 h 198"/>
                <a:gd name="T4" fmla="*/ 119 w 161"/>
                <a:gd name="T5" fmla="*/ 26 h 198"/>
                <a:gd name="T6" fmla="*/ 0 w 16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98">
                  <a:moveTo>
                    <a:pt x="0" y="0"/>
                  </a:moveTo>
                  <a:lnTo>
                    <a:pt x="161" y="198"/>
                  </a:lnTo>
                  <a:lnTo>
                    <a:pt x="119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7"/>
            <p:cNvSpPr/>
            <p:nvPr/>
          </p:nvSpPr>
          <p:spPr bwMode="auto">
            <a:xfrm>
              <a:off x="2595878" y="5162543"/>
              <a:ext cx="598023" cy="327804"/>
            </a:xfrm>
            <a:custGeom>
              <a:avLst/>
              <a:gdLst>
                <a:gd name="T0" fmla="*/ 135 w 135"/>
                <a:gd name="T1" fmla="*/ 0 h 74"/>
                <a:gd name="T2" fmla="*/ 120 w 135"/>
                <a:gd name="T3" fmla="*/ 74 h 74"/>
                <a:gd name="T4" fmla="*/ 0 w 135"/>
                <a:gd name="T5" fmla="*/ 15 h 74"/>
                <a:gd name="T6" fmla="*/ 135 w 13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74">
                  <a:moveTo>
                    <a:pt x="135" y="0"/>
                  </a:moveTo>
                  <a:lnTo>
                    <a:pt x="120" y="74"/>
                  </a:lnTo>
                  <a:lnTo>
                    <a:pt x="0" y="1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8"/>
            <p:cNvSpPr/>
            <p:nvPr/>
          </p:nvSpPr>
          <p:spPr bwMode="auto">
            <a:xfrm>
              <a:off x="2383248" y="4303166"/>
              <a:ext cx="810652" cy="925826"/>
            </a:xfrm>
            <a:custGeom>
              <a:avLst/>
              <a:gdLst>
                <a:gd name="T0" fmla="*/ 0 w 183"/>
                <a:gd name="T1" fmla="*/ 0 h 209"/>
                <a:gd name="T2" fmla="*/ 183 w 183"/>
                <a:gd name="T3" fmla="*/ 194 h 209"/>
                <a:gd name="T4" fmla="*/ 48 w 183"/>
                <a:gd name="T5" fmla="*/ 209 h 209"/>
                <a:gd name="T6" fmla="*/ 0 w 183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09">
                  <a:moveTo>
                    <a:pt x="0" y="0"/>
                  </a:moveTo>
                  <a:lnTo>
                    <a:pt x="183" y="194"/>
                  </a:lnTo>
                  <a:lnTo>
                    <a:pt x="48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2383248" y="4210139"/>
              <a:ext cx="810652" cy="952404"/>
            </a:xfrm>
            <a:custGeom>
              <a:avLst/>
              <a:gdLst>
                <a:gd name="T0" fmla="*/ 183 w 183"/>
                <a:gd name="T1" fmla="*/ 0 h 215"/>
                <a:gd name="T2" fmla="*/ 183 w 183"/>
                <a:gd name="T3" fmla="*/ 215 h 215"/>
                <a:gd name="T4" fmla="*/ 0 w 183"/>
                <a:gd name="T5" fmla="*/ 21 h 215"/>
                <a:gd name="T6" fmla="*/ 183 w 183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15">
                  <a:moveTo>
                    <a:pt x="183" y="0"/>
                  </a:moveTo>
                  <a:lnTo>
                    <a:pt x="183" y="215"/>
                  </a:lnTo>
                  <a:lnTo>
                    <a:pt x="0" y="2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3127452" y="5162543"/>
              <a:ext cx="465129" cy="327804"/>
            </a:xfrm>
            <a:custGeom>
              <a:avLst/>
              <a:gdLst>
                <a:gd name="T0" fmla="*/ 15 w 105"/>
                <a:gd name="T1" fmla="*/ 0 h 74"/>
                <a:gd name="T2" fmla="*/ 105 w 105"/>
                <a:gd name="T3" fmla="*/ 17 h 74"/>
                <a:gd name="T4" fmla="*/ 0 w 105"/>
                <a:gd name="T5" fmla="*/ 74 h 74"/>
                <a:gd name="T6" fmla="*/ 15 w 10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74">
                  <a:moveTo>
                    <a:pt x="15" y="0"/>
                  </a:moveTo>
                  <a:lnTo>
                    <a:pt x="105" y="17"/>
                  </a:lnTo>
                  <a:lnTo>
                    <a:pt x="0" y="7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3884944" y="2783749"/>
              <a:ext cx="722057" cy="1519416"/>
            </a:xfrm>
            <a:custGeom>
              <a:avLst/>
              <a:gdLst>
                <a:gd name="T0" fmla="*/ 0 w 163"/>
                <a:gd name="T1" fmla="*/ 343 h 343"/>
                <a:gd name="T2" fmla="*/ 163 w 163"/>
                <a:gd name="T3" fmla="*/ 123 h 343"/>
                <a:gd name="T4" fmla="*/ 61 w 163"/>
                <a:gd name="T5" fmla="*/ 0 h 343"/>
                <a:gd name="T6" fmla="*/ 0 w 163"/>
                <a:gd name="T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343">
                  <a:moveTo>
                    <a:pt x="0" y="343"/>
                  </a:moveTo>
                  <a:lnTo>
                    <a:pt x="163" y="123"/>
                  </a:lnTo>
                  <a:lnTo>
                    <a:pt x="61" y="0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3193897" y="2783749"/>
              <a:ext cx="961265" cy="1519416"/>
            </a:xfrm>
            <a:custGeom>
              <a:avLst/>
              <a:gdLst>
                <a:gd name="T0" fmla="*/ 0 w 217"/>
                <a:gd name="T1" fmla="*/ 322 h 343"/>
                <a:gd name="T2" fmla="*/ 156 w 217"/>
                <a:gd name="T3" fmla="*/ 343 h 343"/>
                <a:gd name="T4" fmla="*/ 217 w 217"/>
                <a:gd name="T5" fmla="*/ 0 h 343"/>
                <a:gd name="T6" fmla="*/ 0 w 217"/>
                <a:gd name="T7" fmla="*/ 32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343">
                  <a:moveTo>
                    <a:pt x="0" y="322"/>
                  </a:moveTo>
                  <a:lnTo>
                    <a:pt x="156" y="343"/>
                  </a:lnTo>
                  <a:lnTo>
                    <a:pt x="217" y="0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2197197" y="2783749"/>
              <a:ext cx="1957966" cy="1426390"/>
            </a:xfrm>
            <a:custGeom>
              <a:avLst/>
              <a:gdLst>
                <a:gd name="T0" fmla="*/ 0 w 442"/>
                <a:gd name="T1" fmla="*/ 171 h 322"/>
                <a:gd name="T2" fmla="*/ 225 w 442"/>
                <a:gd name="T3" fmla="*/ 322 h 322"/>
                <a:gd name="T4" fmla="*/ 442 w 442"/>
                <a:gd name="T5" fmla="*/ 0 h 322"/>
                <a:gd name="T6" fmla="*/ 0 w 442"/>
                <a:gd name="T7" fmla="*/ 17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22">
                  <a:moveTo>
                    <a:pt x="0" y="171"/>
                  </a:moveTo>
                  <a:lnTo>
                    <a:pt x="225" y="322"/>
                  </a:lnTo>
                  <a:lnTo>
                    <a:pt x="442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2595878" y="1410517"/>
              <a:ext cx="1559285" cy="1373232"/>
            </a:xfrm>
            <a:custGeom>
              <a:avLst/>
              <a:gdLst>
                <a:gd name="T0" fmla="*/ 352 w 352"/>
                <a:gd name="T1" fmla="*/ 310 h 310"/>
                <a:gd name="T2" fmla="*/ 0 w 352"/>
                <a:gd name="T3" fmla="*/ 5 h 310"/>
                <a:gd name="T4" fmla="*/ 251 w 352"/>
                <a:gd name="T5" fmla="*/ 0 h 310"/>
                <a:gd name="T6" fmla="*/ 352 w 352"/>
                <a:gd name="T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10">
                  <a:moveTo>
                    <a:pt x="352" y="310"/>
                  </a:moveTo>
                  <a:lnTo>
                    <a:pt x="0" y="5"/>
                  </a:lnTo>
                  <a:lnTo>
                    <a:pt x="251" y="0"/>
                  </a:lnTo>
                  <a:lnTo>
                    <a:pt x="352" y="3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3707753" y="1410517"/>
              <a:ext cx="921396" cy="1373232"/>
            </a:xfrm>
            <a:custGeom>
              <a:avLst/>
              <a:gdLst>
                <a:gd name="T0" fmla="*/ 208 w 208"/>
                <a:gd name="T1" fmla="*/ 171 h 310"/>
                <a:gd name="T2" fmla="*/ 0 w 208"/>
                <a:gd name="T3" fmla="*/ 0 h 310"/>
                <a:gd name="T4" fmla="*/ 101 w 208"/>
                <a:gd name="T5" fmla="*/ 310 h 310"/>
                <a:gd name="T6" fmla="*/ 208 w 208"/>
                <a:gd name="T7" fmla="*/ 1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310">
                  <a:moveTo>
                    <a:pt x="208" y="171"/>
                  </a:moveTo>
                  <a:lnTo>
                    <a:pt x="0" y="0"/>
                  </a:lnTo>
                  <a:lnTo>
                    <a:pt x="101" y="310"/>
                  </a:lnTo>
                  <a:lnTo>
                    <a:pt x="208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1692201" y="1432667"/>
              <a:ext cx="903676" cy="2108576"/>
            </a:xfrm>
            <a:custGeom>
              <a:avLst/>
              <a:gdLst>
                <a:gd name="T0" fmla="*/ 114 w 204"/>
                <a:gd name="T1" fmla="*/ 476 h 476"/>
                <a:gd name="T2" fmla="*/ 204 w 204"/>
                <a:gd name="T3" fmla="*/ 0 h 476"/>
                <a:gd name="T4" fmla="*/ 0 w 204"/>
                <a:gd name="T5" fmla="*/ 170 h 476"/>
                <a:gd name="T6" fmla="*/ 114 w 204"/>
                <a:gd name="T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476">
                  <a:moveTo>
                    <a:pt x="114" y="476"/>
                  </a:moveTo>
                  <a:lnTo>
                    <a:pt x="204" y="0"/>
                  </a:lnTo>
                  <a:lnTo>
                    <a:pt x="0" y="170"/>
                  </a:lnTo>
                  <a:lnTo>
                    <a:pt x="114" y="47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2197197" y="1432667"/>
              <a:ext cx="1957966" cy="2108576"/>
            </a:xfrm>
            <a:custGeom>
              <a:avLst/>
              <a:gdLst>
                <a:gd name="T0" fmla="*/ 442 w 442"/>
                <a:gd name="T1" fmla="*/ 305 h 476"/>
                <a:gd name="T2" fmla="*/ 90 w 442"/>
                <a:gd name="T3" fmla="*/ 0 h 476"/>
                <a:gd name="T4" fmla="*/ 0 w 442"/>
                <a:gd name="T5" fmla="*/ 476 h 476"/>
                <a:gd name="T6" fmla="*/ 442 w 442"/>
                <a:gd name="T7" fmla="*/ 30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476">
                  <a:moveTo>
                    <a:pt x="442" y="305"/>
                  </a:moveTo>
                  <a:lnTo>
                    <a:pt x="90" y="0"/>
                  </a:lnTo>
                  <a:lnTo>
                    <a:pt x="0" y="476"/>
                  </a:lnTo>
                  <a:lnTo>
                    <a:pt x="442" y="3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3193897" y="4303166"/>
              <a:ext cx="691047" cy="934685"/>
            </a:xfrm>
            <a:custGeom>
              <a:avLst/>
              <a:gdLst>
                <a:gd name="T0" fmla="*/ 90 w 156"/>
                <a:gd name="T1" fmla="*/ 211 h 211"/>
                <a:gd name="T2" fmla="*/ 156 w 156"/>
                <a:gd name="T3" fmla="*/ 0 h 211"/>
                <a:gd name="T4" fmla="*/ 0 w 156"/>
                <a:gd name="T5" fmla="*/ 194 h 211"/>
                <a:gd name="T6" fmla="*/ 90 w 156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1">
                  <a:moveTo>
                    <a:pt x="90" y="211"/>
                  </a:moveTo>
                  <a:lnTo>
                    <a:pt x="156" y="0"/>
                  </a:lnTo>
                  <a:lnTo>
                    <a:pt x="0" y="194"/>
                  </a:lnTo>
                  <a:lnTo>
                    <a:pt x="90" y="2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3193897" y="4210139"/>
              <a:ext cx="691047" cy="952404"/>
            </a:xfrm>
            <a:custGeom>
              <a:avLst/>
              <a:gdLst>
                <a:gd name="T0" fmla="*/ 156 w 156"/>
                <a:gd name="T1" fmla="*/ 21 h 215"/>
                <a:gd name="T2" fmla="*/ 0 w 156"/>
                <a:gd name="T3" fmla="*/ 0 h 215"/>
                <a:gd name="T4" fmla="*/ 0 w 156"/>
                <a:gd name="T5" fmla="*/ 215 h 215"/>
                <a:gd name="T6" fmla="*/ 156 w 156"/>
                <a:gd name="T7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5">
                  <a:moveTo>
                    <a:pt x="156" y="21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156" y="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197197" y="3541243"/>
              <a:ext cx="996703" cy="761922"/>
            </a:xfrm>
            <a:custGeom>
              <a:avLst/>
              <a:gdLst>
                <a:gd name="T0" fmla="*/ 225 w 225"/>
                <a:gd name="T1" fmla="*/ 151 h 172"/>
                <a:gd name="T2" fmla="*/ 0 w 225"/>
                <a:gd name="T3" fmla="*/ 0 h 172"/>
                <a:gd name="T4" fmla="*/ 42 w 225"/>
                <a:gd name="T5" fmla="*/ 172 h 172"/>
                <a:gd name="T6" fmla="*/ 225 w 225"/>
                <a:gd name="T7" fmla="*/ 1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72">
                  <a:moveTo>
                    <a:pt x="225" y="151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225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1"/>
            <p:cNvSpPr/>
            <p:nvPr/>
          </p:nvSpPr>
          <p:spPr bwMode="auto">
            <a:xfrm>
              <a:off x="1670051" y="2185730"/>
              <a:ext cx="527146" cy="1355513"/>
            </a:xfrm>
            <a:custGeom>
              <a:avLst/>
              <a:gdLst>
                <a:gd name="T0" fmla="*/ 0 w 119"/>
                <a:gd name="T1" fmla="*/ 280 h 306"/>
                <a:gd name="T2" fmla="*/ 119 w 119"/>
                <a:gd name="T3" fmla="*/ 306 h 306"/>
                <a:gd name="T4" fmla="*/ 5 w 119"/>
                <a:gd name="T5" fmla="*/ 0 h 306"/>
                <a:gd name="T6" fmla="*/ 0 w 119"/>
                <a:gd name="T7" fmla="*/ 28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6">
                  <a:moveTo>
                    <a:pt x="0" y="280"/>
                  </a:moveTo>
                  <a:lnTo>
                    <a:pt x="119" y="306"/>
                  </a:lnTo>
                  <a:lnTo>
                    <a:pt x="5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弧形 23"/>
          <p:cNvSpPr/>
          <p:nvPr userDrawn="1"/>
        </p:nvSpPr>
        <p:spPr>
          <a:xfrm>
            <a:off x="4543690" y="2037555"/>
            <a:ext cx="3073703" cy="3073703"/>
          </a:xfrm>
          <a:prstGeom prst="arc">
            <a:avLst>
              <a:gd name="adj1" fmla="val 5406212"/>
              <a:gd name="adj2" fmla="val 12285621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 userDrawn="1"/>
        </p:nvSpPr>
        <p:spPr>
          <a:xfrm>
            <a:off x="4324139" y="1818005"/>
            <a:ext cx="3512803" cy="3512803"/>
          </a:xfrm>
          <a:prstGeom prst="arc">
            <a:avLst>
              <a:gd name="adj1" fmla="val 660789"/>
              <a:gd name="adj2" fmla="val 7829558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 userDrawn="1"/>
        </p:nvSpPr>
        <p:spPr>
          <a:xfrm>
            <a:off x="4104587" y="1598452"/>
            <a:ext cx="3951904" cy="3951904"/>
          </a:xfrm>
          <a:prstGeom prst="arc">
            <a:avLst>
              <a:gd name="adj1" fmla="val 18135977"/>
              <a:gd name="adj2" fmla="val 3031536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 userDrawn="1"/>
        </p:nvSpPr>
        <p:spPr>
          <a:xfrm>
            <a:off x="3885038" y="1378902"/>
            <a:ext cx="4391004" cy="4391004"/>
          </a:xfrm>
          <a:prstGeom prst="arc">
            <a:avLst>
              <a:gd name="adj1" fmla="val 17077737"/>
              <a:gd name="adj2" fmla="val 20229747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endCxn id="27" idx="2"/>
          </p:cNvCxnSpPr>
          <p:nvPr userDrawn="1"/>
        </p:nvCxnSpPr>
        <p:spPr>
          <a:xfrm flipH="1">
            <a:off x="8103933" y="2611179"/>
            <a:ext cx="308747" cy="11110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6" idx="2"/>
          </p:cNvCxnSpPr>
          <p:nvPr userDrawn="1"/>
        </p:nvCxnSpPr>
        <p:spPr>
          <a:xfrm flipH="1" flipV="1">
            <a:off x="7336721" y="5099659"/>
            <a:ext cx="269353" cy="39424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5" idx="2"/>
          </p:cNvCxnSpPr>
          <p:nvPr userDrawn="1"/>
        </p:nvCxnSpPr>
        <p:spPr>
          <a:xfrm flipV="1">
            <a:off x="4525326" y="4910129"/>
            <a:ext cx="414695" cy="5837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4" idx="2"/>
          </p:cNvCxnSpPr>
          <p:nvPr userDrawn="1"/>
        </p:nvCxnSpPr>
        <p:spPr>
          <a:xfrm>
            <a:off x="3779322" y="2630873"/>
            <a:ext cx="905655" cy="29986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占位符 31"/>
          <p:cNvSpPr>
            <a:spLocks noGrp="1"/>
          </p:cNvSpPr>
          <p:nvPr userDrawn="1">
            <p:ph type="body" sz="quarter" idx="14"/>
          </p:nvPr>
        </p:nvSpPr>
        <p:spPr>
          <a:xfrm>
            <a:off x="8748607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31"/>
          <p:cNvSpPr>
            <a:spLocks noGrp="1"/>
          </p:cNvSpPr>
          <p:nvPr userDrawn="1">
            <p:ph type="body" sz="quarter" idx="15"/>
          </p:nvPr>
        </p:nvSpPr>
        <p:spPr>
          <a:xfrm>
            <a:off x="555248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31"/>
          <p:cNvSpPr>
            <a:spLocks noGrp="1"/>
          </p:cNvSpPr>
          <p:nvPr userDrawn="1">
            <p:ph type="body" sz="quarter" idx="16"/>
          </p:nvPr>
        </p:nvSpPr>
        <p:spPr>
          <a:xfrm>
            <a:off x="555248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53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A83F-5C3B-4B9E-9BC4-57A86A3832B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082158" y="2571423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7" name="Group 39"/>
          <p:cNvGrpSpPr/>
          <p:nvPr userDrawn="1"/>
        </p:nvGrpSpPr>
        <p:grpSpPr>
          <a:xfrm>
            <a:off x="6326719" y="974093"/>
            <a:ext cx="139700" cy="539751"/>
            <a:chOff x="4745038" y="868363"/>
            <a:chExt cx="104775" cy="404813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745038" y="86836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4770438" y="885826"/>
              <a:ext cx="55563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4770438" y="965201"/>
              <a:ext cx="55563" cy="5556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770438" y="1041401"/>
              <a:ext cx="55563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783138" y="1108076"/>
              <a:ext cx="28575" cy="165100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Group 40"/>
          <p:cNvGrpSpPr/>
          <p:nvPr userDrawn="1"/>
        </p:nvGrpSpPr>
        <p:grpSpPr>
          <a:xfrm>
            <a:off x="5189977" y="3118277"/>
            <a:ext cx="141817" cy="539751"/>
            <a:chOff x="3503613" y="2476501"/>
            <a:chExt cx="106363" cy="404813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3503613" y="2476501"/>
              <a:ext cx="106363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3527425" y="2493963"/>
              <a:ext cx="57150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3527425" y="2570163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527425" y="2647951"/>
              <a:ext cx="57150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541713" y="2714626"/>
              <a:ext cx="30163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9" name="Group 41"/>
          <p:cNvGrpSpPr/>
          <p:nvPr userDrawn="1"/>
        </p:nvGrpSpPr>
        <p:grpSpPr>
          <a:xfrm>
            <a:off x="8017935" y="5249760"/>
            <a:ext cx="139700" cy="539751"/>
            <a:chOff x="6013450" y="4075113"/>
            <a:chExt cx="104775" cy="404813"/>
          </a:xfrm>
        </p:grpSpPr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013450" y="407511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37263" y="4092576"/>
              <a:ext cx="57150" cy="555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2" name="Oval 35"/>
            <p:cNvSpPr>
              <a:spLocks noChangeArrowheads="1"/>
            </p:cNvSpPr>
            <p:nvPr/>
          </p:nvSpPr>
          <p:spPr bwMode="auto">
            <a:xfrm>
              <a:off x="6037263" y="4168776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6037263" y="4244976"/>
              <a:ext cx="57150" cy="5715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51550" y="4313238"/>
              <a:ext cx="28575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25" name="Freeform 5"/>
          <p:cNvSpPr>
            <a:spLocks noEditPoints="1"/>
          </p:cNvSpPr>
          <p:nvPr userDrawn="1"/>
        </p:nvSpPr>
        <p:spPr bwMode="auto">
          <a:xfrm rot="16200000">
            <a:off x="1546733" y="118888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6" name="Freeform 5"/>
          <p:cNvSpPr>
            <a:spLocks noEditPoints="1"/>
          </p:cNvSpPr>
          <p:nvPr userDrawn="1"/>
        </p:nvSpPr>
        <p:spPr bwMode="auto">
          <a:xfrm rot="16200000">
            <a:off x="3998385" y="1188888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7" name="Freeform 5"/>
          <p:cNvSpPr>
            <a:spLocks noEditPoints="1"/>
          </p:cNvSpPr>
          <p:nvPr userDrawn="1"/>
        </p:nvSpPr>
        <p:spPr bwMode="auto">
          <a:xfrm flipH="1">
            <a:off x="2690927" y="4722691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8" name="Freeform 5"/>
          <p:cNvSpPr>
            <a:spLocks noEditPoints="1"/>
          </p:cNvSpPr>
          <p:nvPr userDrawn="1"/>
        </p:nvSpPr>
        <p:spPr bwMode="auto">
          <a:xfrm rot="5400000" flipV="1">
            <a:off x="6843185" y="6131394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9" name="Freeform 5"/>
          <p:cNvSpPr>
            <a:spLocks noEditPoints="1"/>
          </p:cNvSpPr>
          <p:nvPr userDrawn="1"/>
        </p:nvSpPr>
        <p:spPr bwMode="auto">
          <a:xfrm rot="5400000" flipV="1">
            <a:off x="10266661" y="613139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0" name="Freeform 116"/>
          <p:cNvSpPr>
            <a:spLocks noEditPoints="1"/>
          </p:cNvSpPr>
          <p:nvPr userDrawn="1"/>
        </p:nvSpPr>
        <p:spPr bwMode="auto">
          <a:xfrm>
            <a:off x="1503637" y="1811023"/>
            <a:ext cx="429088" cy="346039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1" name="Freeform 66"/>
          <p:cNvSpPr>
            <a:spLocks noEditPoints="1"/>
          </p:cNvSpPr>
          <p:nvPr userDrawn="1"/>
        </p:nvSpPr>
        <p:spPr bwMode="auto">
          <a:xfrm>
            <a:off x="3987233" y="1814150"/>
            <a:ext cx="365207" cy="3397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2" name="Freeform 105"/>
          <p:cNvSpPr>
            <a:spLocks noEditPoints="1"/>
          </p:cNvSpPr>
          <p:nvPr userDrawn="1"/>
        </p:nvSpPr>
        <p:spPr bwMode="auto">
          <a:xfrm>
            <a:off x="8280402" y="2492359"/>
            <a:ext cx="375236" cy="36979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Freeform 15"/>
          <p:cNvSpPr>
            <a:spLocks noEditPoints="1"/>
          </p:cNvSpPr>
          <p:nvPr userDrawn="1"/>
        </p:nvSpPr>
        <p:spPr bwMode="auto">
          <a:xfrm>
            <a:off x="3429002" y="4677714"/>
            <a:ext cx="402167" cy="301625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4" name="Freeform 57"/>
          <p:cNvSpPr>
            <a:spLocks noEditPoints="1"/>
          </p:cNvSpPr>
          <p:nvPr userDrawn="1"/>
        </p:nvSpPr>
        <p:spPr bwMode="auto">
          <a:xfrm>
            <a:off x="6827448" y="5328980"/>
            <a:ext cx="374373" cy="37437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5" name="Freeform 152"/>
          <p:cNvSpPr>
            <a:spLocks noEditPoints="1"/>
          </p:cNvSpPr>
          <p:nvPr userDrawn="1"/>
        </p:nvSpPr>
        <p:spPr bwMode="auto">
          <a:xfrm>
            <a:off x="10245177" y="5337867"/>
            <a:ext cx="385871" cy="35659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grpSp>
        <p:nvGrpSpPr>
          <p:cNvPr id="42" name="Group 75"/>
          <p:cNvGrpSpPr/>
          <p:nvPr userDrawn="1"/>
        </p:nvGrpSpPr>
        <p:grpSpPr>
          <a:xfrm>
            <a:off x="0" y="1513844"/>
            <a:ext cx="12192000" cy="4502151"/>
            <a:chOff x="0" y="1285876"/>
            <a:chExt cx="9144000" cy="3376613"/>
          </a:xfrm>
        </p:grpSpPr>
        <p:grpSp>
          <p:nvGrpSpPr>
            <p:cNvPr id="43" name="Group 74"/>
            <p:cNvGrpSpPr/>
            <p:nvPr/>
          </p:nvGrpSpPr>
          <p:grpSpPr>
            <a:xfrm>
              <a:off x="0" y="1285876"/>
              <a:ext cx="9144000" cy="3376613"/>
              <a:chOff x="0" y="1285876"/>
              <a:chExt cx="9144000" cy="3376613"/>
            </a:xfrm>
          </p:grpSpPr>
          <p:grpSp>
            <p:nvGrpSpPr>
              <p:cNvPr id="50" name="Group 55"/>
              <p:cNvGrpSpPr/>
              <p:nvPr/>
            </p:nvGrpSpPr>
            <p:grpSpPr>
              <a:xfrm>
                <a:off x="1588" y="1285876"/>
                <a:ext cx="9142412" cy="3376613"/>
                <a:chOff x="1588" y="1273176"/>
                <a:chExt cx="9142412" cy="337661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3" name="Freeform 6"/>
                <p:cNvSpPr/>
                <p:nvPr/>
              </p:nvSpPr>
              <p:spPr bwMode="auto">
                <a:xfrm>
                  <a:off x="1588" y="1273176"/>
                  <a:ext cx="6772275" cy="1773238"/>
                </a:xfrm>
                <a:custGeom>
                  <a:avLst/>
                  <a:gdLst/>
                  <a:ahLst/>
                  <a:cxnLst>
                    <a:cxn ang="0">
                      <a:pos x="2633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2633" y="76"/>
                    </a:cxn>
                    <a:cxn ang="0">
                      <a:pos x="2952" y="396"/>
                    </a:cxn>
                    <a:cxn ang="0">
                      <a:pos x="2633" y="716"/>
                    </a:cxn>
                    <a:cxn ang="0">
                      <a:pos x="2008" y="716"/>
                    </a:cxn>
                    <a:cxn ang="0">
                      <a:pos x="2008" y="792"/>
                    </a:cxn>
                    <a:cxn ang="0">
                      <a:pos x="2633" y="792"/>
                    </a:cxn>
                    <a:cxn ang="0">
                      <a:pos x="3028" y="396"/>
                    </a:cxn>
                    <a:cxn ang="0">
                      <a:pos x="2633" y="0"/>
                    </a:cxn>
                  </a:cxnLst>
                  <a:rect l="0" t="0" r="r" b="b"/>
                  <a:pathLst>
                    <a:path w="3028" h="792">
                      <a:moveTo>
                        <a:pt x="26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2633" y="76"/>
                        <a:pt x="2633" y="76"/>
                        <a:pt x="2633" y="76"/>
                      </a:cubicBezTo>
                      <a:cubicBezTo>
                        <a:pt x="2809" y="76"/>
                        <a:pt x="2952" y="220"/>
                        <a:pt x="2952" y="396"/>
                      </a:cubicBezTo>
                      <a:cubicBezTo>
                        <a:pt x="2952" y="573"/>
                        <a:pt x="2809" y="716"/>
                        <a:pt x="2633" y="716"/>
                      </a:cubicBezTo>
                      <a:cubicBezTo>
                        <a:pt x="2008" y="716"/>
                        <a:pt x="2008" y="716"/>
                        <a:pt x="2008" y="716"/>
                      </a:cubicBezTo>
                      <a:cubicBezTo>
                        <a:pt x="2008" y="792"/>
                        <a:pt x="2008" y="792"/>
                        <a:pt x="2008" y="792"/>
                      </a:cubicBezTo>
                      <a:cubicBezTo>
                        <a:pt x="2633" y="792"/>
                        <a:pt x="2633" y="792"/>
                        <a:pt x="2633" y="792"/>
                      </a:cubicBezTo>
                      <a:cubicBezTo>
                        <a:pt x="2851" y="792"/>
                        <a:pt x="3028" y="614"/>
                        <a:pt x="3028" y="396"/>
                      </a:cubicBezTo>
                      <a:cubicBezTo>
                        <a:pt x="3028" y="178"/>
                        <a:pt x="2851" y="0"/>
                        <a:pt x="263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  <p:sp>
              <p:nvSpPr>
                <p:cNvPr id="74" name="Freeform 7"/>
                <p:cNvSpPr/>
                <p:nvPr/>
              </p:nvSpPr>
              <p:spPr bwMode="auto">
                <a:xfrm>
                  <a:off x="2301875" y="2876551"/>
                  <a:ext cx="6842125" cy="1773238"/>
                </a:xfrm>
                <a:custGeom>
                  <a:avLst/>
                  <a:gdLst/>
                  <a:ahLst/>
                  <a:cxnLst>
                    <a:cxn ang="0">
                      <a:pos x="395" y="716"/>
                    </a:cxn>
                    <a:cxn ang="0">
                      <a:pos x="76" y="396"/>
                    </a:cxn>
                    <a:cxn ang="0">
                      <a:pos x="395" y="76"/>
                    </a:cxn>
                    <a:cxn ang="0">
                      <a:pos x="1020" y="76"/>
                    </a:cxn>
                    <a:cxn ang="0">
                      <a:pos x="1020" y="0"/>
                    </a:cxn>
                    <a:cxn ang="0">
                      <a:pos x="395" y="0"/>
                    </a:cxn>
                    <a:cxn ang="0">
                      <a:pos x="0" y="396"/>
                    </a:cxn>
                    <a:cxn ang="0">
                      <a:pos x="395" y="792"/>
                    </a:cxn>
                    <a:cxn ang="0">
                      <a:pos x="3060" y="792"/>
                    </a:cxn>
                    <a:cxn ang="0">
                      <a:pos x="3060" y="716"/>
                    </a:cxn>
                    <a:cxn ang="0">
                      <a:pos x="395" y="716"/>
                    </a:cxn>
                  </a:cxnLst>
                  <a:rect l="0" t="0" r="r" b="b"/>
                  <a:pathLst>
                    <a:path w="3060" h="792">
                      <a:moveTo>
                        <a:pt x="395" y="716"/>
                      </a:moveTo>
                      <a:cubicBezTo>
                        <a:pt x="219" y="716"/>
                        <a:pt x="76" y="572"/>
                        <a:pt x="76" y="396"/>
                      </a:cubicBezTo>
                      <a:cubicBezTo>
                        <a:pt x="76" y="219"/>
                        <a:pt x="219" y="76"/>
                        <a:pt x="395" y="76"/>
                      </a:cubicBezTo>
                      <a:cubicBezTo>
                        <a:pt x="1020" y="76"/>
                        <a:pt x="1020" y="76"/>
                        <a:pt x="1020" y="76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177" y="0"/>
                        <a:pt x="0" y="178"/>
                        <a:pt x="0" y="396"/>
                      </a:cubicBezTo>
                      <a:cubicBezTo>
                        <a:pt x="0" y="614"/>
                        <a:pt x="177" y="792"/>
                        <a:pt x="395" y="792"/>
                      </a:cubicBezTo>
                      <a:cubicBezTo>
                        <a:pt x="3060" y="792"/>
                        <a:pt x="3060" y="792"/>
                        <a:pt x="3060" y="792"/>
                      </a:cubicBezTo>
                      <a:cubicBezTo>
                        <a:pt x="3060" y="716"/>
                        <a:pt x="3060" y="716"/>
                        <a:pt x="3060" y="716"/>
                      </a:cubicBezTo>
                      <a:lnTo>
                        <a:pt x="395" y="7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</p:grpSp>
          <p:grpSp>
            <p:nvGrpSpPr>
              <p:cNvPr id="51" name="Group 73"/>
              <p:cNvGrpSpPr/>
              <p:nvPr/>
            </p:nvGrpSpPr>
            <p:grpSpPr>
              <a:xfrm>
                <a:off x="0" y="1285876"/>
                <a:ext cx="9096375" cy="3376613"/>
                <a:chOff x="0" y="1285876"/>
                <a:chExt cx="9096375" cy="3376613"/>
              </a:xfrm>
            </p:grpSpPr>
            <p:grpSp>
              <p:nvGrpSpPr>
                <p:cNvPr id="52" name="Group 43"/>
                <p:cNvGrpSpPr/>
                <p:nvPr/>
              </p:nvGrpSpPr>
              <p:grpSpPr>
                <a:xfrm>
                  <a:off x="4819650" y="1285876"/>
                  <a:ext cx="363538" cy="169863"/>
                  <a:chOff x="4819650" y="1273176"/>
                  <a:chExt cx="363538" cy="169863"/>
                </a:xfrm>
              </p:grpSpPr>
              <p:sp>
                <p:nvSpPr>
                  <p:cNvPr id="6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19650" y="127317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408113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6683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30326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289051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3" name="Group 44"/>
                <p:cNvGrpSpPr/>
                <p:nvPr/>
              </p:nvGrpSpPr>
              <p:grpSpPr>
                <a:xfrm>
                  <a:off x="6078538" y="4492626"/>
                  <a:ext cx="363538" cy="169863"/>
                  <a:chOff x="6078538" y="4479926"/>
                  <a:chExt cx="363538" cy="169863"/>
                </a:xfrm>
              </p:grpSpPr>
              <p:sp>
                <p:nvSpPr>
                  <p:cNvPr id="6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078538" y="447992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61168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73588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33901"/>
                    <a:ext cx="304800" cy="190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495801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4" name="Group 54"/>
                <p:cNvGrpSpPr/>
                <p:nvPr/>
              </p:nvGrpSpPr>
              <p:grpSpPr>
                <a:xfrm>
                  <a:off x="0" y="1365250"/>
                  <a:ext cx="9096375" cy="3211513"/>
                  <a:chOff x="0" y="1352550"/>
                  <a:chExt cx="9096375" cy="3211513"/>
                </a:xfrm>
              </p:grpSpPr>
              <p:cxnSp>
                <p:nvCxnSpPr>
                  <p:cNvPr id="55" name="Straight Connector 46"/>
                  <p:cNvCxnSpPr/>
                  <p:nvPr/>
                </p:nvCxnSpPr>
                <p:spPr>
                  <a:xfrm>
                    <a:off x="0" y="1352550"/>
                    <a:ext cx="48463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47"/>
                  <p:cNvCxnSpPr/>
                  <p:nvPr/>
                </p:nvCxnSpPr>
                <p:spPr>
                  <a:xfrm>
                    <a:off x="3171825" y="4562475"/>
                    <a:ext cx="283464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48"/>
                  <p:cNvCxnSpPr/>
                  <p:nvPr/>
                </p:nvCxnSpPr>
                <p:spPr>
                  <a:xfrm>
                    <a:off x="3962400" y="2952750"/>
                    <a:ext cx="201168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49"/>
                  <p:cNvCxnSpPr/>
                  <p:nvPr/>
                </p:nvCxnSpPr>
                <p:spPr>
                  <a:xfrm>
                    <a:off x="5181600" y="1352550"/>
                    <a:ext cx="7315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0"/>
                  <p:cNvCxnSpPr/>
                  <p:nvPr/>
                </p:nvCxnSpPr>
                <p:spPr>
                  <a:xfrm>
                    <a:off x="3162300" y="2952750"/>
                    <a:ext cx="365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1"/>
                  <p:cNvCxnSpPr/>
                  <p:nvPr/>
                </p:nvCxnSpPr>
                <p:spPr>
                  <a:xfrm>
                    <a:off x="6444615" y="4562475"/>
                    <a:ext cx="2651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Arc 52"/>
                  <p:cNvSpPr/>
                  <p:nvPr/>
                </p:nvSpPr>
                <p:spPr>
                  <a:xfrm>
                    <a:off x="5076825" y="13525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  <p:sp>
                <p:nvSpPr>
                  <p:cNvPr id="62" name="Arc 53"/>
                  <p:cNvSpPr/>
                  <p:nvPr/>
                </p:nvSpPr>
                <p:spPr>
                  <a:xfrm flipH="1">
                    <a:off x="2381250" y="29527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</p:grpSp>
          </p:grpSp>
        </p:grpSp>
        <p:grpSp>
          <p:nvGrpSpPr>
            <p:cNvPr id="44" name="Group 42"/>
            <p:cNvGrpSpPr/>
            <p:nvPr/>
          </p:nvGrpSpPr>
          <p:grpSpPr>
            <a:xfrm>
              <a:off x="3556000" y="2889251"/>
              <a:ext cx="363538" cy="169863"/>
              <a:chOff x="3556000" y="2876551"/>
              <a:chExt cx="363538" cy="169863"/>
            </a:xfrm>
          </p:grpSpPr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3556000" y="2876551"/>
                <a:ext cx="363538" cy="169863"/>
              </a:xfrm>
              <a:prstGeom prst="rect">
                <a:avLst/>
              </a:prstGeom>
              <a:solidFill>
                <a:srgbClr val="706F6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6" name="Rectangle 14"/>
              <p:cNvSpPr>
                <a:spLocks noChangeArrowheads="1"/>
              </p:cNvSpPr>
              <p:nvPr/>
            </p:nvSpPr>
            <p:spPr bwMode="auto">
              <a:xfrm>
                <a:off x="3587750" y="3008313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3587750" y="2970213"/>
                <a:ext cx="303213" cy="190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3587750" y="2930526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587750" y="2892426"/>
                <a:ext cx="303213" cy="174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75" name="组合 74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6" name="矩形 75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占位符 7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0" name="文本占位符 7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1" name="文本占位符 78"/>
          <p:cNvSpPr>
            <a:spLocks noGrp="1"/>
          </p:cNvSpPr>
          <p:nvPr>
            <p:ph type="body" sz="quarter" idx="15" hasCustomPrompt="1"/>
          </p:nvPr>
        </p:nvSpPr>
        <p:spPr>
          <a:xfrm>
            <a:off x="3139107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2" name="文本占位符 78"/>
          <p:cNvSpPr>
            <a:spLocks noGrp="1"/>
          </p:cNvSpPr>
          <p:nvPr>
            <p:ph type="body" sz="quarter" idx="16" hasCustomPrompt="1"/>
          </p:nvPr>
        </p:nvSpPr>
        <p:spPr>
          <a:xfrm>
            <a:off x="3139107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3" name="文本占位符 7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920" y="2189700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4" name="文本占位符 78"/>
          <p:cNvSpPr>
            <a:spLocks noGrp="1"/>
          </p:cNvSpPr>
          <p:nvPr>
            <p:ph type="body" sz="quarter" idx="18" hasCustomPrompt="1"/>
          </p:nvPr>
        </p:nvSpPr>
        <p:spPr>
          <a:xfrm>
            <a:off x="6223920" y="2559477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5" name="文本占位符 78"/>
          <p:cNvSpPr>
            <a:spLocks noGrp="1"/>
          </p:cNvSpPr>
          <p:nvPr>
            <p:ph type="body" sz="quarter" idx="19" hasCustomPrompt="1"/>
          </p:nvPr>
        </p:nvSpPr>
        <p:spPr>
          <a:xfrm>
            <a:off x="391118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6" name="文本占位符 78"/>
          <p:cNvSpPr>
            <a:spLocks noGrp="1"/>
          </p:cNvSpPr>
          <p:nvPr>
            <p:ph type="body" sz="quarter" idx="20" hasCustomPrompt="1"/>
          </p:nvPr>
        </p:nvSpPr>
        <p:spPr>
          <a:xfrm>
            <a:off x="391118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7" name="文本占位符 78"/>
          <p:cNvSpPr>
            <a:spLocks noGrp="1"/>
          </p:cNvSpPr>
          <p:nvPr>
            <p:ph type="body" sz="quarter" idx="21" hasCustomPrompt="1"/>
          </p:nvPr>
        </p:nvSpPr>
        <p:spPr>
          <a:xfrm>
            <a:off x="595561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8" name="文本占位符 78"/>
          <p:cNvSpPr>
            <a:spLocks noGrp="1"/>
          </p:cNvSpPr>
          <p:nvPr>
            <p:ph type="body" sz="quarter" idx="22" hasCustomPrompt="1"/>
          </p:nvPr>
        </p:nvSpPr>
        <p:spPr>
          <a:xfrm>
            <a:off x="595561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9" name="文本占位符 78"/>
          <p:cNvSpPr>
            <a:spLocks noGrp="1"/>
          </p:cNvSpPr>
          <p:nvPr>
            <p:ph type="body" sz="quarter" idx="23" hasCustomPrompt="1"/>
          </p:nvPr>
        </p:nvSpPr>
        <p:spPr>
          <a:xfrm>
            <a:off x="9492123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90" name="文本占位符 78"/>
          <p:cNvSpPr>
            <a:spLocks noGrp="1"/>
          </p:cNvSpPr>
          <p:nvPr>
            <p:ph type="body" sz="quarter" idx="24" hasCustomPrompt="1"/>
          </p:nvPr>
        </p:nvSpPr>
        <p:spPr>
          <a:xfrm>
            <a:off x="9492123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CF61-50BE-49AB-A917-0296B3144F2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Freeform 105"/>
          <p:cNvSpPr>
            <a:spLocks noChangeArrowheads="1"/>
          </p:cNvSpPr>
          <p:nvPr/>
        </p:nvSpPr>
        <p:spPr bwMode="auto">
          <a:xfrm>
            <a:off x="6054244" y="4151672"/>
            <a:ext cx="1195547" cy="1247645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6"/>
              <a:gd name="T22" fmla="*/ 0 h 952"/>
              <a:gd name="T23" fmla="*/ 876 w 876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7"/>
          <p:cNvSpPr>
            <a:spLocks noChangeArrowheads="1"/>
          </p:cNvSpPr>
          <p:nvPr/>
        </p:nvSpPr>
        <p:spPr bwMode="auto">
          <a:xfrm>
            <a:off x="4660905" y="4151672"/>
            <a:ext cx="1199943" cy="1247645"/>
          </a:xfrm>
          <a:custGeom>
            <a:avLst/>
            <a:gdLst>
              <a:gd name="T0" fmla="*/ 866775 w 878"/>
              <a:gd name="T1" fmla="*/ 29566 h 952"/>
              <a:gd name="T2" fmla="*/ 450170 w 878"/>
              <a:gd name="T3" fmla="*/ 248351 h 952"/>
              <a:gd name="T4" fmla="*/ 491633 w 878"/>
              <a:gd name="T5" fmla="*/ 0 h 952"/>
              <a:gd name="T6" fmla="*/ 161903 w 878"/>
              <a:gd name="T7" fmla="*/ 0 h 952"/>
              <a:gd name="T8" fmla="*/ 0 w 878"/>
              <a:gd name="T9" fmla="*/ 938213 h 952"/>
              <a:gd name="T10" fmla="*/ 866775 w 878"/>
              <a:gd name="T11" fmla="*/ 484875 h 952"/>
              <a:gd name="T12" fmla="*/ 866775 w 878"/>
              <a:gd name="T13" fmla="*/ 2956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8"/>
              <a:gd name="T22" fmla="*/ 0 h 952"/>
              <a:gd name="T23" fmla="*/ 878 w 878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863141" y="1576161"/>
            <a:ext cx="4184415" cy="3823154"/>
            <a:chOff x="3863140" y="1576161"/>
            <a:chExt cx="4184414" cy="3823154"/>
          </a:xfrm>
        </p:grpSpPr>
        <p:sp>
          <p:nvSpPr>
            <p:cNvPr id="7" name="Freeform 104"/>
            <p:cNvSpPr>
              <a:spLocks noChangeArrowheads="1"/>
            </p:cNvSpPr>
            <p:nvPr/>
          </p:nvSpPr>
          <p:spPr bwMode="auto">
            <a:xfrm>
              <a:off x="6054243" y="4151670"/>
              <a:ext cx="1195547" cy="1247645"/>
            </a:xfrm>
            <a:custGeom>
              <a:avLst/>
              <a:gdLst>
                <a:gd name="T0" fmla="*/ 0 w 876"/>
                <a:gd name="T1" fmla="*/ 2147483646 h 952"/>
                <a:gd name="T2" fmla="*/ 0 w 876"/>
                <a:gd name="T3" fmla="*/ 2147483646 h 952"/>
                <a:gd name="T4" fmla="*/ 2147483646 w 876"/>
                <a:gd name="T5" fmla="*/ 2147483646 h 952"/>
                <a:gd name="T6" fmla="*/ 2147483646 w 876"/>
                <a:gd name="T7" fmla="*/ 0 h 952"/>
                <a:gd name="T8" fmla="*/ 2147483646 w 876"/>
                <a:gd name="T9" fmla="*/ 0 h 952"/>
                <a:gd name="T10" fmla="*/ 2147483646 w 876"/>
                <a:gd name="T11" fmla="*/ 2147483646 h 952"/>
                <a:gd name="T12" fmla="*/ 0 w 876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952"/>
                <a:gd name="T23" fmla="*/ 876 w 876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6"/>
            <p:cNvSpPr>
              <a:spLocks noChangeArrowheads="1"/>
            </p:cNvSpPr>
            <p:nvPr/>
          </p:nvSpPr>
          <p:spPr bwMode="auto">
            <a:xfrm>
              <a:off x="4660904" y="4151670"/>
              <a:ext cx="1199942" cy="1247645"/>
            </a:xfrm>
            <a:custGeom>
              <a:avLst/>
              <a:gdLst>
                <a:gd name="T0" fmla="*/ 2147483646 w 878"/>
                <a:gd name="T1" fmla="*/ 2147483646 h 952"/>
                <a:gd name="T2" fmla="*/ 2147483646 w 878"/>
                <a:gd name="T3" fmla="*/ 2147483646 h 952"/>
                <a:gd name="T4" fmla="*/ 2147483646 w 878"/>
                <a:gd name="T5" fmla="*/ 0 h 952"/>
                <a:gd name="T6" fmla="*/ 2147483646 w 878"/>
                <a:gd name="T7" fmla="*/ 0 h 952"/>
                <a:gd name="T8" fmla="*/ 0 w 878"/>
                <a:gd name="T9" fmla="*/ 2147483646 h 952"/>
                <a:gd name="T10" fmla="*/ 2147483646 w 878"/>
                <a:gd name="T11" fmla="*/ 2147483646 h 952"/>
                <a:gd name="T12" fmla="*/ 2147483646 w 878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8"/>
                <a:gd name="T22" fmla="*/ 0 h 952"/>
                <a:gd name="T23" fmla="*/ 878 w 878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3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8"/>
            <p:cNvSpPr>
              <a:spLocks noChangeArrowheads="1"/>
            </p:cNvSpPr>
            <p:nvPr/>
          </p:nvSpPr>
          <p:spPr bwMode="auto">
            <a:xfrm>
              <a:off x="5955347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0 h 1804"/>
                <a:gd name="T4" fmla="*/ 0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2147483646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9"/>
            <p:cNvSpPr>
              <a:spLocks noChangeArrowheads="1"/>
            </p:cNvSpPr>
            <p:nvPr/>
          </p:nvSpPr>
          <p:spPr bwMode="auto">
            <a:xfrm>
              <a:off x="3863140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2147483646 h 1804"/>
                <a:gd name="T4" fmla="*/ 2147483646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0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任意多边形 42"/>
          <p:cNvSpPr/>
          <p:nvPr/>
        </p:nvSpPr>
        <p:spPr bwMode="auto">
          <a:xfrm flipH="1">
            <a:off x="1522595" y="2114485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44"/>
          <p:cNvSpPr/>
          <p:nvPr/>
        </p:nvSpPr>
        <p:spPr bwMode="auto">
          <a:xfrm flipH="1">
            <a:off x="1535781" y="4143225"/>
            <a:ext cx="3369067" cy="825430"/>
          </a:xfrm>
          <a:custGeom>
            <a:avLst/>
            <a:gdLst>
              <a:gd name="T0" fmla="*/ 0 w 2528430"/>
              <a:gd name="T1" fmla="*/ 620713 h 587027"/>
              <a:gd name="T2" fmla="*/ 320876 w 2528430"/>
              <a:gd name="T3" fmla="*/ 6346 h 587027"/>
              <a:gd name="T4" fmla="*/ 2433637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任意多边形 47"/>
          <p:cNvSpPr/>
          <p:nvPr/>
        </p:nvSpPr>
        <p:spPr bwMode="auto">
          <a:xfrm>
            <a:off x="6852007" y="2127152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任意多边形 48"/>
          <p:cNvSpPr/>
          <p:nvPr/>
        </p:nvSpPr>
        <p:spPr bwMode="auto">
          <a:xfrm>
            <a:off x="6913545" y="4143225"/>
            <a:ext cx="3755863" cy="825430"/>
          </a:xfrm>
          <a:custGeom>
            <a:avLst/>
            <a:gdLst>
              <a:gd name="T0" fmla="*/ 0 w 2528430"/>
              <a:gd name="T1" fmla="*/ 620713 h 587027"/>
              <a:gd name="T2" fmla="*/ 357716 w 2528430"/>
              <a:gd name="T3" fmla="*/ 6346 h 587027"/>
              <a:gd name="T4" fmla="*/ 2713038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Oval 54"/>
          <p:cNvSpPr>
            <a:spLocks noChangeArrowheads="1"/>
          </p:cNvSpPr>
          <p:nvPr/>
        </p:nvSpPr>
        <p:spPr bwMode="auto">
          <a:xfrm>
            <a:off x="4858697" y="4913768"/>
            <a:ext cx="114280" cy="109776"/>
          </a:xfrm>
          <a:prstGeom prst="ellipse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 userDrawn="1">
            <p:ph type="body" sz="quarter" idx="13"/>
          </p:nvPr>
        </p:nvSpPr>
        <p:spPr>
          <a:xfrm>
            <a:off x="1562995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 userDrawn="1">
            <p:ph type="body" sz="quarter" idx="14"/>
          </p:nvPr>
        </p:nvSpPr>
        <p:spPr>
          <a:xfrm>
            <a:off x="1562997" y="4318292"/>
            <a:ext cx="2931727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 userDrawn="1">
            <p:ph type="body" sz="quarter" idx="15"/>
          </p:nvPr>
        </p:nvSpPr>
        <p:spPr>
          <a:xfrm>
            <a:off x="7514231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 userDrawn="1">
            <p:ph type="body" sz="quarter" idx="16"/>
          </p:nvPr>
        </p:nvSpPr>
        <p:spPr>
          <a:xfrm>
            <a:off x="7514231" y="4318292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 userDrawn="1">
            <p:ph type="body" sz="quarter" idx="17"/>
          </p:nvPr>
        </p:nvSpPr>
        <p:spPr>
          <a:xfrm>
            <a:off x="2371873" y="1576388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5"/>
          <p:cNvSpPr>
            <a:spLocks noGrp="1"/>
          </p:cNvSpPr>
          <p:nvPr userDrawn="1">
            <p:ph type="body" sz="quarter" idx="18"/>
          </p:nvPr>
        </p:nvSpPr>
        <p:spPr>
          <a:xfrm>
            <a:off x="2371873" y="3577468"/>
            <a:ext cx="2079016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25"/>
          <p:cNvSpPr>
            <a:spLocks noGrp="1"/>
          </p:cNvSpPr>
          <p:nvPr userDrawn="1">
            <p:ph type="body" sz="quarter" idx="19"/>
          </p:nvPr>
        </p:nvSpPr>
        <p:spPr>
          <a:xfrm>
            <a:off x="7514231" y="157616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25"/>
          <p:cNvSpPr>
            <a:spLocks noGrp="1"/>
          </p:cNvSpPr>
          <p:nvPr userDrawn="1">
            <p:ph type="body" sz="quarter" idx="20"/>
          </p:nvPr>
        </p:nvSpPr>
        <p:spPr>
          <a:xfrm>
            <a:off x="7514231" y="357724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30" name="Freeform 353"/>
          <p:cNvSpPr>
            <a:spLocks noEditPoints="1"/>
          </p:cNvSpPr>
          <p:nvPr userDrawn="1"/>
        </p:nvSpPr>
        <p:spPr bwMode="auto">
          <a:xfrm>
            <a:off x="9973725" y="1448962"/>
            <a:ext cx="635000" cy="625475"/>
          </a:xfrm>
          <a:custGeom>
            <a:avLst/>
            <a:gdLst>
              <a:gd name="T0" fmla="*/ 2147483647 w 111"/>
              <a:gd name="T1" fmla="*/ 2147483647 h 109"/>
              <a:gd name="T2" fmla="*/ 2147483647 w 111"/>
              <a:gd name="T3" fmla="*/ 2147483647 h 109"/>
              <a:gd name="T4" fmla="*/ 2147483647 w 111"/>
              <a:gd name="T5" fmla="*/ 2147483647 h 109"/>
              <a:gd name="T6" fmla="*/ 2147483647 w 111"/>
              <a:gd name="T7" fmla="*/ 2147483647 h 109"/>
              <a:gd name="T8" fmla="*/ 2147483647 w 111"/>
              <a:gd name="T9" fmla="*/ 2147483647 h 109"/>
              <a:gd name="T10" fmla="*/ 2147483647 w 111"/>
              <a:gd name="T11" fmla="*/ 2147483647 h 109"/>
              <a:gd name="T12" fmla="*/ 2147483647 w 111"/>
              <a:gd name="T13" fmla="*/ 0 h 109"/>
              <a:gd name="T14" fmla="*/ 2147483647 w 111"/>
              <a:gd name="T15" fmla="*/ 2147483647 h 109"/>
              <a:gd name="T16" fmla="*/ 2147483647 w 111"/>
              <a:gd name="T17" fmla="*/ 2147483647 h 109"/>
              <a:gd name="T18" fmla="*/ 2147483647 w 111"/>
              <a:gd name="T19" fmla="*/ 2147483647 h 109"/>
              <a:gd name="T20" fmla="*/ 2147483647 w 111"/>
              <a:gd name="T21" fmla="*/ 2147483647 h 109"/>
              <a:gd name="T22" fmla="*/ 2147483647 w 111"/>
              <a:gd name="T23" fmla="*/ 2147483647 h 109"/>
              <a:gd name="T24" fmla="*/ 2147483647 w 111"/>
              <a:gd name="T25" fmla="*/ 2147483647 h 109"/>
              <a:gd name="T26" fmla="*/ 2147483647 w 111"/>
              <a:gd name="T27" fmla="*/ 2147483647 h 109"/>
              <a:gd name="T28" fmla="*/ 2147483647 w 111"/>
              <a:gd name="T29" fmla="*/ 2147483647 h 109"/>
              <a:gd name="T30" fmla="*/ 2147483647 w 111"/>
              <a:gd name="T31" fmla="*/ 2147483647 h 109"/>
              <a:gd name="T32" fmla="*/ 2147483647 w 111"/>
              <a:gd name="T33" fmla="*/ 2147483647 h 109"/>
              <a:gd name="T34" fmla="*/ 2147483647 w 111"/>
              <a:gd name="T35" fmla="*/ 2147483647 h 109"/>
              <a:gd name="T36" fmla="*/ 2147483647 w 111"/>
              <a:gd name="T37" fmla="*/ 2147483647 h 109"/>
              <a:gd name="T38" fmla="*/ 2147483647 w 111"/>
              <a:gd name="T39" fmla="*/ 2147483647 h 109"/>
              <a:gd name="T40" fmla="*/ 2147483647 w 111"/>
              <a:gd name="T41" fmla="*/ 2147483647 h 109"/>
              <a:gd name="T42" fmla="*/ 2147483647 w 111"/>
              <a:gd name="T43" fmla="*/ 2147483647 h 109"/>
              <a:gd name="T44" fmla="*/ 2147483647 w 111"/>
              <a:gd name="T45" fmla="*/ 2147483647 h 109"/>
              <a:gd name="T46" fmla="*/ 2147483647 w 111"/>
              <a:gd name="T47" fmla="*/ 2147483647 h 109"/>
              <a:gd name="T48" fmla="*/ 2147483647 w 111"/>
              <a:gd name="T49" fmla="*/ 2147483647 h 109"/>
              <a:gd name="T50" fmla="*/ 2147483647 w 111"/>
              <a:gd name="T51" fmla="*/ 2147483647 h 109"/>
              <a:gd name="T52" fmla="*/ 2147483647 w 111"/>
              <a:gd name="T53" fmla="*/ 2147483647 h 109"/>
              <a:gd name="T54" fmla="*/ 2147483647 w 111"/>
              <a:gd name="T55" fmla="*/ 2147483647 h 109"/>
              <a:gd name="T56" fmla="*/ 2147483647 w 111"/>
              <a:gd name="T57" fmla="*/ 2147483647 h 109"/>
              <a:gd name="T58" fmla="*/ 2147483647 w 111"/>
              <a:gd name="T59" fmla="*/ 2147483647 h 109"/>
              <a:gd name="T60" fmla="*/ 2147483647 w 111"/>
              <a:gd name="T61" fmla="*/ 2147483647 h 109"/>
              <a:gd name="T62" fmla="*/ 2147483647 w 111"/>
              <a:gd name="T63" fmla="*/ 2147483647 h 109"/>
              <a:gd name="T64" fmla="*/ 2147483647 w 111"/>
              <a:gd name="T65" fmla="*/ 0 h 109"/>
              <a:gd name="T66" fmla="*/ 2147483647 w 111"/>
              <a:gd name="T67" fmla="*/ 2147483647 h 109"/>
              <a:gd name="T68" fmla="*/ 2147483647 w 111"/>
              <a:gd name="T69" fmla="*/ 2147483647 h 109"/>
              <a:gd name="T70" fmla="*/ 2147483647 w 111"/>
              <a:gd name="T71" fmla="*/ 2147483647 h 109"/>
              <a:gd name="T72" fmla="*/ 2147483647 w 111"/>
              <a:gd name="T73" fmla="*/ 2147483647 h 109"/>
              <a:gd name="T74" fmla="*/ 2147483647 w 111"/>
              <a:gd name="T75" fmla="*/ 2147483647 h 109"/>
              <a:gd name="T76" fmla="*/ 2147483647 w 111"/>
              <a:gd name="T77" fmla="*/ 2147483647 h 109"/>
              <a:gd name="T78" fmla="*/ 2147483647 w 111"/>
              <a:gd name="T79" fmla="*/ 2147483647 h 109"/>
              <a:gd name="T80" fmla="*/ 2147483647 w 111"/>
              <a:gd name="T81" fmla="*/ 2147483647 h 109"/>
              <a:gd name="T82" fmla="*/ 2147483647 w 111"/>
              <a:gd name="T83" fmla="*/ 2147483647 h 109"/>
              <a:gd name="T84" fmla="*/ 2147483647 w 111"/>
              <a:gd name="T85" fmla="*/ 2147483647 h 109"/>
              <a:gd name="T86" fmla="*/ 2147483647 w 111"/>
              <a:gd name="T87" fmla="*/ 2147483647 h 109"/>
              <a:gd name="T88" fmla="*/ 2147483647 w 111"/>
              <a:gd name="T89" fmla="*/ 2147483647 h 109"/>
              <a:gd name="T90" fmla="*/ 2147483647 w 111"/>
              <a:gd name="T91" fmla="*/ 2147483647 h 109"/>
              <a:gd name="T92" fmla="*/ 2147483647 w 111"/>
              <a:gd name="T93" fmla="*/ 2147483647 h 109"/>
              <a:gd name="T94" fmla="*/ 2147483647 w 111"/>
              <a:gd name="T95" fmla="*/ 0 h 109"/>
              <a:gd name="T96" fmla="*/ 2147483647 w 111"/>
              <a:gd name="T97" fmla="*/ 2147483647 h 109"/>
              <a:gd name="T98" fmla="*/ 2147483647 w 111"/>
              <a:gd name="T99" fmla="*/ 2147483647 h 109"/>
              <a:gd name="T100" fmla="*/ 2147483647 w 111"/>
              <a:gd name="T101" fmla="*/ 2147483647 h 109"/>
              <a:gd name="T102" fmla="*/ 2147483647 w 111"/>
              <a:gd name="T103" fmla="*/ 2147483647 h 109"/>
              <a:gd name="T104" fmla="*/ 2147483647 w 111"/>
              <a:gd name="T105" fmla="*/ 2147483647 h 109"/>
              <a:gd name="T106" fmla="*/ 2147483647 w 111"/>
              <a:gd name="T107" fmla="*/ 2147483647 h 109"/>
              <a:gd name="T108" fmla="*/ 2147483647 w 111"/>
              <a:gd name="T109" fmla="*/ 2147483647 h 109"/>
              <a:gd name="T110" fmla="*/ 2147483647 w 111"/>
              <a:gd name="T111" fmla="*/ 2147483647 h 109"/>
              <a:gd name="T112" fmla="*/ 2147483647 w 111"/>
              <a:gd name="T113" fmla="*/ 2147483647 h 109"/>
              <a:gd name="T114" fmla="*/ 2147483647 w 111"/>
              <a:gd name="T115" fmla="*/ 2147483647 h 109"/>
              <a:gd name="T116" fmla="*/ 2147483647 w 111"/>
              <a:gd name="T117" fmla="*/ 2147483647 h 109"/>
              <a:gd name="T118" fmla="*/ 2147483647 w 111"/>
              <a:gd name="T119" fmla="*/ 2147483647 h 109"/>
              <a:gd name="T120" fmla="*/ 2147483647 w 111"/>
              <a:gd name="T121" fmla="*/ 2147483647 h 109"/>
              <a:gd name="T122" fmla="*/ 2147483647 w 111"/>
              <a:gd name="T123" fmla="*/ 2147483647 h 1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1" h="109">
                <a:moveTo>
                  <a:pt x="110" y="42"/>
                </a:move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3"/>
                  <a:pt x="110" y="43"/>
                </a:cubicBezTo>
                <a:cubicBezTo>
                  <a:pt x="110" y="43"/>
                  <a:pt x="110" y="42"/>
                  <a:pt x="110" y="42"/>
                </a:cubicBezTo>
                <a:close/>
                <a:moveTo>
                  <a:pt x="110" y="44"/>
                </a:moveTo>
                <a:cubicBezTo>
                  <a:pt x="111" y="44"/>
                  <a:pt x="111" y="45"/>
                  <a:pt x="111" y="45"/>
                </a:cubicBezTo>
                <a:cubicBezTo>
                  <a:pt x="111" y="44"/>
                  <a:pt x="111" y="44"/>
                  <a:pt x="110" y="44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6" y="28"/>
                  <a:pt x="103" y="24"/>
                  <a:pt x="100" y="20"/>
                </a:cubicBezTo>
                <a:cubicBezTo>
                  <a:pt x="100" y="21"/>
                  <a:pt x="101" y="22"/>
                  <a:pt x="101" y="22"/>
                </a:cubicBezTo>
                <a:cubicBezTo>
                  <a:pt x="103" y="25"/>
                  <a:pt x="105" y="28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111" y="54"/>
                </a:moveTo>
                <a:cubicBezTo>
                  <a:pt x="111" y="54"/>
                  <a:pt x="111" y="53"/>
                  <a:pt x="111" y="53"/>
                </a:cubicBezTo>
                <a:cubicBezTo>
                  <a:pt x="111" y="53"/>
                  <a:pt x="111" y="53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lose/>
                <a:moveTo>
                  <a:pt x="40" y="105"/>
                </a:moveTo>
                <a:cubicBezTo>
                  <a:pt x="40" y="104"/>
                  <a:pt x="40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40" y="104"/>
                  <a:pt x="40" y="105"/>
                  <a:pt x="40" y="105"/>
                </a:cubicBezTo>
                <a:cubicBezTo>
                  <a:pt x="34" y="102"/>
                  <a:pt x="28" y="99"/>
                  <a:pt x="23" y="95"/>
                </a:cubicBezTo>
                <a:cubicBezTo>
                  <a:pt x="28" y="100"/>
                  <a:pt x="35" y="103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1" y="105"/>
                  <a:pt x="40" y="105"/>
                </a:cubicBezTo>
                <a:close/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lose/>
                <a:moveTo>
                  <a:pt x="67" y="1"/>
                </a:moveTo>
                <a:cubicBezTo>
                  <a:pt x="67" y="1"/>
                  <a:pt x="68" y="1"/>
                  <a:pt x="67" y="1"/>
                </a:cubicBezTo>
                <a:close/>
                <a:moveTo>
                  <a:pt x="100" y="86"/>
                </a:moveTo>
                <a:cubicBezTo>
                  <a:pt x="94" y="94"/>
                  <a:pt x="86" y="99"/>
                  <a:pt x="78" y="103"/>
                </a:cubicBezTo>
                <a:cubicBezTo>
                  <a:pt x="88" y="99"/>
                  <a:pt x="96" y="94"/>
                  <a:pt x="101" y="86"/>
                </a:cubicBezTo>
                <a:cubicBezTo>
                  <a:pt x="100" y="87"/>
                  <a:pt x="98" y="89"/>
                  <a:pt x="97" y="90"/>
                </a:cubicBezTo>
                <a:cubicBezTo>
                  <a:pt x="98" y="89"/>
                  <a:pt x="99" y="88"/>
                  <a:pt x="100" y="86"/>
                </a:cubicBezTo>
                <a:close/>
                <a:moveTo>
                  <a:pt x="94" y="14"/>
                </a:moveTo>
                <a:cubicBezTo>
                  <a:pt x="94" y="14"/>
                  <a:pt x="94" y="14"/>
                  <a:pt x="94" y="14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72" y="2"/>
                </a:move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2"/>
                </a:cubicBezTo>
                <a:close/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lose/>
                <a:moveTo>
                  <a:pt x="87" y="8"/>
                </a:moveTo>
                <a:cubicBezTo>
                  <a:pt x="87" y="8"/>
                  <a:pt x="87" y="8"/>
                  <a:pt x="87" y="8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lose/>
                <a:moveTo>
                  <a:pt x="74" y="17"/>
                </a:moveTo>
                <a:cubicBezTo>
                  <a:pt x="73" y="17"/>
                  <a:pt x="75" y="19"/>
                  <a:pt x="75" y="19"/>
                </a:cubicBezTo>
                <a:cubicBezTo>
                  <a:pt x="76" y="19"/>
                  <a:pt x="75" y="17"/>
                  <a:pt x="74" y="17"/>
                </a:cubicBezTo>
                <a:close/>
                <a:moveTo>
                  <a:pt x="73" y="12"/>
                </a:moveTo>
                <a:cubicBezTo>
                  <a:pt x="72" y="12"/>
                  <a:pt x="72" y="11"/>
                  <a:pt x="72" y="11"/>
                </a:cubicBezTo>
                <a:cubicBezTo>
                  <a:pt x="72" y="11"/>
                  <a:pt x="72" y="11"/>
                  <a:pt x="71" y="10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2" y="12"/>
                  <a:pt x="73" y="12"/>
                </a:cubicBezTo>
                <a:close/>
                <a:moveTo>
                  <a:pt x="62" y="26"/>
                </a:moveTo>
                <a:cubicBezTo>
                  <a:pt x="63" y="23"/>
                  <a:pt x="63" y="26"/>
                  <a:pt x="64" y="28"/>
                </a:cubicBezTo>
                <a:cubicBezTo>
                  <a:pt x="65" y="27"/>
                  <a:pt x="67" y="20"/>
                  <a:pt x="68" y="20"/>
                </a:cubicBezTo>
                <a:cubicBezTo>
                  <a:pt x="71" y="21"/>
                  <a:pt x="70" y="19"/>
                  <a:pt x="69" y="18"/>
                </a:cubicBezTo>
                <a:cubicBezTo>
                  <a:pt x="69" y="18"/>
                  <a:pt x="69" y="18"/>
                  <a:pt x="68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8"/>
                  <a:pt x="70" y="18"/>
                  <a:pt x="70" y="18"/>
                </a:cubicBezTo>
                <a:cubicBezTo>
                  <a:pt x="70" y="18"/>
                  <a:pt x="68" y="16"/>
                  <a:pt x="68" y="16"/>
                </a:cubicBezTo>
                <a:cubicBezTo>
                  <a:pt x="68" y="16"/>
                  <a:pt x="69" y="16"/>
                  <a:pt x="69" y="16"/>
                </a:cubicBezTo>
                <a:cubicBezTo>
                  <a:pt x="68" y="14"/>
                  <a:pt x="68" y="10"/>
                  <a:pt x="66" y="11"/>
                </a:cubicBezTo>
                <a:cubicBezTo>
                  <a:pt x="66" y="11"/>
                  <a:pt x="66" y="12"/>
                  <a:pt x="67" y="13"/>
                </a:cubicBezTo>
                <a:cubicBezTo>
                  <a:pt x="66" y="12"/>
                  <a:pt x="66" y="12"/>
                  <a:pt x="66" y="11"/>
                </a:cubicBezTo>
                <a:cubicBezTo>
                  <a:pt x="66" y="12"/>
                  <a:pt x="66" y="12"/>
                  <a:pt x="65" y="12"/>
                </a:cubicBezTo>
                <a:cubicBezTo>
                  <a:pt x="64" y="12"/>
                  <a:pt x="66" y="10"/>
                  <a:pt x="65" y="9"/>
                </a:cubicBezTo>
                <a:cubicBezTo>
                  <a:pt x="64" y="9"/>
                  <a:pt x="63" y="11"/>
                  <a:pt x="63" y="11"/>
                </a:cubicBezTo>
                <a:cubicBezTo>
                  <a:pt x="63" y="10"/>
                  <a:pt x="62" y="10"/>
                  <a:pt x="62" y="12"/>
                </a:cubicBezTo>
                <a:cubicBezTo>
                  <a:pt x="61" y="10"/>
                  <a:pt x="58" y="13"/>
                  <a:pt x="57" y="15"/>
                </a:cubicBezTo>
                <a:cubicBezTo>
                  <a:pt x="57" y="15"/>
                  <a:pt x="60" y="14"/>
                  <a:pt x="60" y="14"/>
                </a:cubicBezTo>
                <a:cubicBezTo>
                  <a:pt x="61" y="16"/>
                  <a:pt x="58" y="18"/>
                  <a:pt x="61" y="17"/>
                </a:cubicBezTo>
                <a:cubicBezTo>
                  <a:pt x="61" y="20"/>
                  <a:pt x="59" y="24"/>
                  <a:pt x="62" y="26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72" y="11"/>
                </a:moveTo>
                <a:cubicBezTo>
                  <a:pt x="73" y="12"/>
                  <a:pt x="74" y="12"/>
                  <a:pt x="75" y="13"/>
                </a:cubicBezTo>
                <a:cubicBezTo>
                  <a:pt x="75" y="12"/>
                  <a:pt x="72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1"/>
                  <a:pt x="72" y="11"/>
                </a:cubicBezTo>
                <a:close/>
                <a:moveTo>
                  <a:pt x="56" y="36"/>
                </a:moveTo>
                <a:cubicBezTo>
                  <a:pt x="56" y="36"/>
                  <a:pt x="57" y="37"/>
                  <a:pt x="59" y="37"/>
                </a:cubicBezTo>
                <a:cubicBezTo>
                  <a:pt x="60" y="37"/>
                  <a:pt x="57" y="32"/>
                  <a:pt x="56" y="32"/>
                </a:cubicBezTo>
                <a:cubicBezTo>
                  <a:pt x="57" y="33"/>
                  <a:pt x="55" y="36"/>
                  <a:pt x="56" y="36"/>
                </a:cubicBezTo>
                <a:close/>
                <a:moveTo>
                  <a:pt x="48" y="11"/>
                </a:moveTo>
                <a:cubicBezTo>
                  <a:pt x="49" y="10"/>
                  <a:pt x="47" y="10"/>
                  <a:pt x="47" y="10"/>
                </a:cubicBezTo>
                <a:cubicBezTo>
                  <a:pt x="42" y="10"/>
                  <a:pt x="46" y="10"/>
                  <a:pt x="45" y="11"/>
                </a:cubicBezTo>
                <a:cubicBezTo>
                  <a:pt x="45" y="11"/>
                  <a:pt x="47" y="11"/>
                  <a:pt x="48" y="11"/>
                </a:cubicBezTo>
                <a:close/>
                <a:moveTo>
                  <a:pt x="52" y="11"/>
                </a:moveTo>
                <a:cubicBezTo>
                  <a:pt x="52" y="11"/>
                  <a:pt x="52" y="11"/>
                  <a:pt x="52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1" y="10"/>
                  <a:pt x="52" y="9"/>
                  <a:pt x="53" y="9"/>
                </a:cubicBezTo>
                <a:cubicBezTo>
                  <a:pt x="51" y="9"/>
                  <a:pt x="50" y="9"/>
                  <a:pt x="49" y="10"/>
                </a:cubicBezTo>
                <a:cubicBezTo>
                  <a:pt x="50" y="10"/>
                  <a:pt x="51" y="10"/>
                  <a:pt x="51" y="9"/>
                </a:cubicBezTo>
                <a:cubicBezTo>
                  <a:pt x="51" y="10"/>
                  <a:pt x="47" y="11"/>
                  <a:pt x="47" y="12"/>
                </a:cubicBezTo>
                <a:cubicBezTo>
                  <a:pt x="48" y="12"/>
                  <a:pt x="51" y="12"/>
                  <a:pt x="52" y="11"/>
                </a:cubicBezTo>
                <a:close/>
                <a:moveTo>
                  <a:pt x="51" y="9"/>
                </a:move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10"/>
                </a:cubicBezTo>
                <a:cubicBezTo>
                  <a:pt x="51" y="10"/>
                  <a:pt x="51" y="10"/>
                  <a:pt x="51" y="9"/>
                </a:cubicBezTo>
                <a:close/>
                <a:moveTo>
                  <a:pt x="48" y="13"/>
                </a:moveTo>
                <a:cubicBezTo>
                  <a:pt x="45" y="11"/>
                  <a:pt x="47" y="14"/>
                  <a:pt x="44" y="14"/>
                </a:cubicBezTo>
                <a:cubicBezTo>
                  <a:pt x="45" y="14"/>
                  <a:pt x="46" y="15"/>
                  <a:pt x="46" y="15"/>
                </a:cubicBezTo>
                <a:cubicBezTo>
                  <a:pt x="47" y="15"/>
                  <a:pt x="48" y="13"/>
                  <a:pt x="48" y="13"/>
                </a:cubicBezTo>
                <a:close/>
                <a:moveTo>
                  <a:pt x="54" y="9"/>
                </a:moveTo>
                <a:cubicBezTo>
                  <a:pt x="54" y="9"/>
                  <a:pt x="53" y="9"/>
                  <a:pt x="53" y="9"/>
                </a:cubicBezTo>
                <a:cubicBezTo>
                  <a:pt x="53" y="9"/>
                  <a:pt x="53" y="10"/>
                  <a:pt x="54" y="9"/>
                </a:cubicBezTo>
                <a:close/>
                <a:moveTo>
                  <a:pt x="40" y="5"/>
                </a:moveTo>
                <a:cubicBezTo>
                  <a:pt x="38" y="6"/>
                  <a:pt x="37" y="6"/>
                  <a:pt x="36" y="6"/>
                </a:cubicBezTo>
                <a:cubicBezTo>
                  <a:pt x="35" y="7"/>
                  <a:pt x="34" y="7"/>
                  <a:pt x="34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4" y="9"/>
                  <a:pt x="34" y="9"/>
                </a:cubicBezTo>
                <a:cubicBezTo>
                  <a:pt x="37" y="6"/>
                  <a:pt x="37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9"/>
                  <a:pt x="36" y="8"/>
                  <a:pt x="37" y="9"/>
                </a:cubicBezTo>
                <a:cubicBezTo>
                  <a:pt x="36" y="10"/>
                  <a:pt x="32" y="13"/>
                  <a:pt x="33" y="14"/>
                </a:cubicBezTo>
                <a:cubicBezTo>
                  <a:pt x="33" y="15"/>
                  <a:pt x="29" y="15"/>
                  <a:pt x="32" y="15"/>
                </a:cubicBezTo>
                <a:cubicBezTo>
                  <a:pt x="31" y="16"/>
                  <a:pt x="26" y="21"/>
                  <a:pt x="27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3" y="26"/>
                  <a:pt x="10" y="39"/>
                  <a:pt x="17" y="43"/>
                </a:cubicBezTo>
                <a:cubicBezTo>
                  <a:pt x="18" y="44"/>
                  <a:pt x="16" y="35"/>
                  <a:pt x="19" y="35"/>
                </a:cubicBezTo>
                <a:cubicBezTo>
                  <a:pt x="19" y="40"/>
                  <a:pt x="17" y="44"/>
                  <a:pt x="17" y="49"/>
                </a:cubicBezTo>
                <a:cubicBezTo>
                  <a:pt x="17" y="55"/>
                  <a:pt x="19" y="53"/>
                  <a:pt x="21" y="55"/>
                </a:cubicBezTo>
                <a:cubicBezTo>
                  <a:pt x="23" y="56"/>
                  <a:pt x="31" y="67"/>
                  <a:pt x="31" y="69"/>
                </a:cubicBezTo>
                <a:cubicBezTo>
                  <a:pt x="32" y="73"/>
                  <a:pt x="27" y="71"/>
                  <a:pt x="28" y="74"/>
                </a:cubicBezTo>
                <a:cubicBezTo>
                  <a:pt x="29" y="80"/>
                  <a:pt x="30" y="85"/>
                  <a:pt x="36" y="90"/>
                </a:cubicBezTo>
                <a:cubicBezTo>
                  <a:pt x="38" y="92"/>
                  <a:pt x="36" y="99"/>
                  <a:pt x="37" y="100"/>
                </a:cubicBezTo>
                <a:cubicBezTo>
                  <a:pt x="37" y="100"/>
                  <a:pt x="36" y="100"/>
                  <a:pt x="36" y="100"/>
                </a:cubicBezTo>
                <a:cubicBezTo>
                  <a:pt x="37" y="101"/>
                  <a:pt x="37" y="101"/>
                  <a:pt x="38" y="102"/>
                </a:cubicBezTo>
                <a:cubicBezTo>
                  <a:pt x="37" y="102"/>
                  <a:pt x="36" y="102"/>
                  <a:pt x="36" y="102"/>
                </a:cubicBezTo>
                <a:cubicBezTo>
                  <a:pt x="38" y="104"/>
                  <a:pt x="40" y="105"/>
                  <a:pt x="43" y="104"/>
                </a:cubicBezTo>
                <a:cubicBezTo>
                  <a:pt x="43" y="104"/>
                  <a:pt x="42" y="104"/>
                  <a:pt x="41" y="103"/>
                </a:cubicBezTo>
                <a:cubicBezTo>
                  <a:pt x="43" y="103"/>
                  <a:pt x="45" y="103"/>
                  <a:pt x="45" y="102"/>
                </a:cubicBezTo>
                <a:cubicBezTo>
                  <a:pt x="45" y="102"/>
                  <a:pt x="49" y="103"/>
                  <a:pt x="48" y="102"/>
                </a:cubicBezTo>
                <a:cubicBezTo>
                  <a:pt x="48" y="101"/>
                  <a:pt x="47" y="101"/>
                  <a:pt x="47" y="101"/>
                </a:cubicBezTo>
                <a:cubicBezTo>
                  <a:pt x="46" y="101"/>
                  <a:pt x="46" y="100"/>
                  <a:pt x="46" y="100"/>
                </a:cubicBezTo>
                <a:cubicBezTo>
                  <a:pt x="46" y="100"/>
                  <a:pt x="46" y="101"/>
                  <a:pt x="47" y="101"/>
                </a:cubicBezTo>
                <a:cubicBezTo>
                  <a:pt x="50" y="101"/>
                  <a:pt x="59" y="97"/>
                  <a:pt x="57" y="97"/>
                </a:cubicBezTo>
                <a:cubicBezTo>
                  <a:pt x="62" y="96"/>
                  <a:pt x="67" y="94"/>
                  <a:pt x="69" y="87"/>
                </a:cubicBezTo>
                <a:cubicBezTo>
                  <a:pt x="71" y="82"/>
                  <a:pt x="62" y="82"/>
                  <a:pt x="61" y="82"/>
                </a:cubicBezTo>
                <a:cubicBezTo>
                  <a:pt x="61" y="82"/>
                  <a:pt x="52" y="79"/>
                  <a:pt x="53" y="79"/>
                </a:cubicBezTo>
                <a:cubicBezTo>
                  <a:pt x="52" y="77"/>
                  <a:pt x="58" y="79"/>
                  <a:pt x="56" y="76"/>
                </a:cubicBezTo>
                <a:cubicBezTo>
                  <a:pt x="53" y="73"/>
                  <a:pt x="50" y="73"/>
                  <a:pt x="48" y="70"/>
                </a:cubicBezTo>
                <a:cubicBezTo>
                  <a:pt x="45" y="67"/>
                  <a:pt x="39" y="68"/>
                  <a:pt x="39" y="67"/>
                </a:cubicBezTo>
                <a:cubicBezTo>
                  <a:pt x="35" y="63"/>
                  <a:pt x="34" y="68"/>
                  <a:pt x="30" y="64"/>
                </a:cubicBezTo>
                <a:cubicBezTo>
                  <a:pt x="29" y="64"/>
                  <a:pt x="30" y="59"/>
                  <a:pt x="29" y="59"/>
                </a:cubicBezTo>
                <a:cubicBezTo>
                  <a:pt x="28" y="60"/>
                  <a:pt x="27" y="60"/>
                  <a:pt x="26" y="60"/>
                </a:cubicBezTo>
                <a:cubicBezTo>
                  <a:pt x="26" y="59"/>
                  <a:pt x="29" y="52"/>
                  <a:pt x="29" y="52"/>
                </a:cubicBezTo>
                <a:cubicBezTo>
                  <a:pt x="26" y="50"/>
                  <a:pt x="24" y="54"/>
                  <a:pt x="23" y="52"/>
                </a:cubicBezTo>
                <a:cubicBezTo>
                  <a:pt x="18" y="43"/>
                  <a:pt x="29" y="45"/>
                  <a:pt x="32" y="44"/>
                </a:cubicBezTo>
                <a:cubicBezTo>
                  <a:pt x="34" y="44"/>
                  <a:pt x="33" y="52"/>
                  <a:pt x="35" y="52"/>
                </a:cubicBezTo>
                <a:cubicBezTo>
                  <a:pt x="37" y="51"/>
                  <a:pt x="39" y="42"/>
                  <a:pt x="41" y="40"/>
                </a:cubicBezTo>
                <a:cubicBezTo>
                  <a:pt x="43" y="42"/>
                  <a:pt x="52" y="34"/>
                  <a:pt x="50" y="40"/>
                </a:cubicBezTo>
                <a:cubicBezTo>
                  <a:pt x="51" y="41"/>
                  <a:pt x="54" y="38"/>
                  <a:pt x="53" y="37"/>
                </a:cubicBezTo>
                <a:cubicBezTo>
                  <a:pt x="53" y="36"/>
                  <a:pt x="53" y="35"/>
                  <a:pt x="52" y="34"/>
                </a:cubicBezTo>
                <a:cubicBezTo>
                  <a:pt x="51" y="34"/>
                  <a:pt x="50" y="34"/>
                  <a:pt x="48" y="34"/>
                </a:cubicBezTo>
                <a:cubicBezTo>
                  <a:pt x="52" y="30"/>
                  <a:pt x="58" y="36"/>
                  <a:pt x="56" y="29"/>
                </a:cubicBezTo>
                <a:cubicBezTo>
                  <a:pt x="56" y="27"/>
                  <a:pt x="52" y="23"/>
                  <a:pt x="51" y="23"/>
                </a:cubicBezTo>
                <a:cubicBezTo>
                  <a:pt x="51" y="23"/>
                  <a:pt x="50" y="24"/>
                  <a:pt x="50" y="24"/>
                </a:cubicBezTo>
                <a:cubicBezTo>
                  <a:pt x="50" y="23"/>
                  <a:pt x="51" y="22"/>
                  <a:pt x="50" y="22"/>
                </a:cubicBezTo>
                <a:cubicBezTo>
                  <a:pt x="48" y="23"/>
                  <a:pt x="46" y="29"/>
                  <a:pt x="44" y="29"/>
                </a:cubicBezTo>
                <a:cubicBezTo>
                  <a:pt x="45" y="29"/>
                  <a:pt x="42" y="24"/>
                  <a:pt x="42" y="23"/>
                </a:cubicBezTo>
                <a:cubicBezTo>
                  <a:pt x="40" y="21"/>
                  <a:pt x="44" y="21"/>
                  <a:pt x="45" y="20"/>
                </a:cubicBezTo>
                <a:cubicBezTo>
                  <a:pt x="46" y="20"/>
                  <a:pt x="48" y="18"/>
                  <a:pt x="49" y="17"/>
                </a:cubicBezTo>
                <a:cubicBezTo>
                  <a:pt x="49" y="17"/>
                  <a:pt x="49" y="17"/>
                  <a:pt x="48" y="17"/>
                </a:cubicBezTo>
                <a:cubicBezTo>
                  <a:pt x="49" y="16"/>
                  <a:pt x="49" y="16"/>
                  <a:pt x="49" y="15"/>
                </a:cubicBezTo>
                <a:cubicBezTo>
                  <a:pt x="48" y="16"/>
                  <a:pt x="43" y="18"/>
                  <a:pt x="45" y="14"/>
                </a:cubicBezTo>
                <a:cubicBezTo>
                  <a:pt x="41" y="15"/>
                  <a:pt x="42" y="14"/>
                  <a:pt x="43" y="12"/>
                </a:cubicBezTo>
                <a:cubicBezTo>
                  <a:pt x="43" y="11"/>
                  <a:pt x="42" y="12"/>
                  <a:pt x="41" y="12"/>
                </a:cubicBezTo>
                <a:cubicBezTo>
                  <a:pt x="45" y="10"/>
                  <a:pt x="45" y="11"/>
                  <a:pt x="42" y="10"/>
                </a:cubicBezTo>
                <a:cubicBezTo>
                  <a:pt x="43" y="10"/>
                  <a:pt x="44" y="10"/>
                  <a:pt x="45" y="9"/>
                </a:cubicBezTo>
                <a:cubicBezTo>
                  <a:pt x="44" y="10"/>
                  <a:pt x="45" y="8"/>
                  <a:pt x="43" y="8"/>
                </a:cubicBezTo>
                <a:cubicBezTo>
                  <a:pt x="44" y="7"/>
                  <a:pt x="46" y="6"/>
                  <a:pt x="47" y="6"/>
                </a:cubicBezTo>
                <a:cubicBezTo>
                  <a:pt x="46" y="6"/>
                  <a:pt x="45" y="5"/>
                  <a:pt x="45" y="5"/>
                </a:cubicBezTo>
                <a:cubicBezTo>
                  <a:pt x="45" y="5"/>
                  <a:pt x="39" y="7"/>
                  <a:pt x="42" y="5"/>
                </a:cubicBezTo>
                <a:cubicBezTo>
                  <a:pt x="41" y="5"/>
                  <a:pt x="39" y="7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50" y="13"/>
                </a:moveTo>
                <a:cubicBezTo>
                  <a:pt x="49" y="13"/>
                  <a:pt x="48" y="14"/>
                  <a:pt x="48" y="15"/>
                </a:cubicBezTo>
                <a:cubicBezTo>
                  <a:pt x="50" y="15"/>
                  <a:pt x="52" y="13"/>
                  <a:pt x="50" y="13"/>
                </a:cubicBezTo>
                <a:close/>
                <a:moveTo>
                  <a:pt x="111" y="52"/>
                </a:moveTo>
                <a:cubicBezTo>
                  <a:pt x="111" y="52"/>
                  <a:pt x="111" y="52"/>
                  <a:pt x="111" y="53"/>
                </a:cubicBezTo>
                <a:cubicBezTo>
                  <a:pt x="111" y="50"/>
                  <a:pt x="111" y="47"/>
                  <a:pt x="111" y="45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5"/>
                  <a:pt x="111" y="45"/>
                  <a:pt x="110" y="44"/>
                </a:cubicBezTo>
                <a:cubicBezTo>
                  <a:pt x="110" y="45"/>
                  <a:pt x="111" y="49"/>
                  <a:pt x="111" y="52"/>
                </a:cubicBezTo>
                <a:close/>
                <a:moveTo>
                  <a:pt x="48" y="20"/>
                </a:moveTo>
                <a:cubicBezTo>
                  <a:pt x="46" y="19"/>
                  <a:pt x="46" y="21"/>
                  <a:pt x="46" y="21"/>
                </a:cubicBezTo>
                <a:cubicBezTo>
                  <a:pt x="47" y="21"/>
                  <a:pt x="48" y="22"/>
                  <a:pt x="49" y="20"/>
                </a:cubicBezTo>
                <a:cubicBezTo>
                  <a:pt x="46" y="20"/>
                  <a:pt x="49" y="20"/>
                  <a:pt x="48" y="20"/>
                </a:cubicBezTo>
                <a:close/>
                <a:moveTo>
                  <a:pt x="56" y="22"/>
                </a:moveTo>
                <a:cubicBezTo>
                  <a:pt x="59" y="23"/>
                  <a:pt x="54" y="16"/>
                  <a:pt x="54" y="16"/>
                </a:cubicBezTo>
                <a:cubicBezTo>
                  <a:pt x="55" y="13"/>
                  <a:pt x="50" y="16"/>
                  <a:pt x="50" y="16"/>
                </a:cubicBezTo>
                <a:cubicBezTo>
                  <a:pt x="54" y="16"/>
                  <a:pt x="51" y="18"/>
                  <a:pt x="50" y="19"/>
                </a:cubicBezTo>
                <a:cubicBezTo>
                  <a:pt x="50" y="19"/>
                  <a:pt x="54" y="24"/>
                  <a:pt x="55" y="23"/>
                </a:cubicBezTo>
                <a:cubicBezTo>
                  <a:pt x="55" y="22"/>
                  <a:pt x="55" y="21"/>
                  <a:pt x="55" y="20"/>
                </a:cubicBezTo>
                <a:cubicBezTo>
                  <a:pt x="56" y="20"/>
                  <a:pt x="56" y="22"/>
                  <a:pt x="56" y="22"/>
                </a:cubicBezTo>
                <a:close/>
                <a:moveTo>
                  <a:pt x="53" y="20"/>
                </a:moveTo>
                <a:cubicBezTo>
                  <a:pt x="53" y="20"/>
                  <a:pt x="53" y="20"/>
                  <a:pt x="53" y="20"/>
                </a:cubicBezTo>
                <a:cubicBezTo>
                  <a:pt x="52" y="19"/>
                  <a:pt x="51" y="20"/>
                  <a:pt x="53" y="17"/>
                </a:cubicBezTo>
                <a:cubicBezTo>
                  <a:pt x="53" y="17"/>
                  <a:pt x="53" y="19"/>
                  <a:pt x="53" y="20"/>
                </a:cubicBezTo>
                <a:cubicBezTo>
                  <a:pt x="53" y="20"/>
                  <a:pt x="53" y="20"/>
                  <a:pt x="53" y="20"/>
                </a:cubicBezTo>
                <a:close/>
                <a:moveTo>
                  <a:pt x="70" y="1"/>
                </a:moveTo>
                <a:cubicBezTo>
                  <a:pt x="70" y="1"/>
                  <a:pt x="70" y="1"/>
                  <a:pt x="71" y="1"/>
                </a:cubicBezTo>
                <a:cubicBezTo>
                  <a:pt x="70" y="1"/>
                  <a:pt x="70" y="1"/>
                  <a:pt x="70" y="1"/>
                </a:cubicBezTo>
                <a:close/>
                <a:moveTo>
                  <a:pt x="99" y="88"/>
                </a:moveTo>
                <a:cubicBezTo>
                  <a:pt x="99" y="88"/>
                  <a:pt x="99" y="88"/>
                  <a:pt x="99" y="88"/>
                </a:cubicBezTo>
                <a:close/>
                <a:moveTo>
                  <a:pt x="111" y="60"/>
                </a:moveTo>
                <a:cubicBezTo>
                  <a:pt x="111" y="59"/>
                  <a:pt x="111" y="59"/>
                  <a:pt x="111" y="58"/>
                </a:cubicBezTo>
                <a:cubicBezTo>
                  <a:pt x="111" y="57"/>
                  <a:pt x="111" y="55"/>
                  <a:pt x="111" y="54"/>
                </a:cubicBezTo>
                <a:cubicBezTo>
                  <a:pt x="111" y="53"/>
                  <a:pt x="111" y="53"/>
                  <a:pt x="111" y="52"/>
                </a:cubicBezTo>
                <a:cubicBezTo>
                  <a:pt x="110" y="46"/>
                  <a:pt x="105" y="39"/>
                  <a:pt x="106" y="36"/>
                </a:cubicBezTo>
                <a:cubicBezTo>
                  <a:pt x="107" y="36"/>
                  <a:pt x="110" y="42"/>
                  <a:pt x="11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3"/>
                  <a:pt x="110" y="43"/>
                  <a:pt x="110" y="42"/>
                </a:cubicBezTo>
                <a:cubicBezTo>
                  <a:pt x="109" y="39"/>
                  <a:pt x="108" y="36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5" y="30"/>
                  <a:pt x="103" y="26"/>
                  <a:pt x="101" y="22"/>
                </a:cubicBezTo>
                <a:cubicBezTo>
                  <a:pt x="99" y="19"/>
                  <a:pt x="96" y="16"/>
                  <a:pt x="93" y="14"/>
                </a:cubicBezTo>
                <a:cubicBezTo>
                  <a:pt x="92" y="13"/>
                  <a:pt x="92" y="12"/>
                  <a:pt x="91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0" y="11"/>
                  <a:pt x="90" y="11"/>
                </a:cubicBezTo>
                <a:cubicBezTo>
                  <a:pt x="90" y="11"/>
                  <a:pt x="90" y="10"/>
                  <a:pt x="89" y="10"/>
                </a:cubicBezTo>
                <a:cubicBezTo>
                  <a:pt x="89" y="10"/>
                  <a:pt x="88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5" y="7"/>
                  <a:pt x="83" y="6"/>
                  <a:pt x="80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78" y="4"/>
                  <a:pt x="75" y="3"/>
                  <a:pt x="72" y="2"/>
                </a:cubicBezTo>
                <a:cubicBezTo>
                  <a:pt x="74" y="2"/>
                  <a:pt x="75" y="3"/>
                  <a:pt x="77" y="4"/>
                </a:cubicBezTo>
                <a:cubicBezTo>
                  <a:pt x="71" y="1"/>
                  <a:pt x="65" y="0"/>
                  <a:pt x="58" y="0"/>
                </a:cubicBezTo>
                <a:cubicBezTo>
                  <a:pt x="59" y="0"/>
                  <a:pt x="60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5" y="0"/>
                  <a:pt x="53" y="0"/>
                  <a:pt x="52" y="0"/>
                </a:cubicBezTo>
                <a:cubicBezTo>
                  <a:pt x="52" y="0"/>
                  <a:pt x="49" y="0"/>
                  <a:pt x="48" y="1"/>
                </a:cubicBezTo>
                <a:cubicBezTo>
                  <a:pt x="48" y="1"/>
                  <a:pt x="44" y="1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1"/>
                  <a:pt x="46" y="1"/>
                  <a:pt x="47" y="1"/>
                </a:cubicBezTo>
                <a:cubicBezTo>
                  <a:pt x="47" y="1"/>
                  <a:pt x="48" y="1"/>
                  <a:pt x="48" y="1"/>
                </a:cubicBezTo>
                <a:cubicBezTo>
                  <a:pt x="48" y="1"/>
                  <a:pt x="48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52" y="0"/>
                  <a:pt x="52" y="0"/>
                </a:cubicBezTo>
                <a:cubicBezTo>
                  <a:pt x="52" y="0"/>
                  <a:pt x="52" y="0"/>
                  <a:pt x="51" y="0"/>
                </a:cubicBezTo>
                <a:cubicBezTo>
                  <a:pt x="31" y="1"/>
                  <a:pt x="17" y="13"/>
                  <a:pt x="10" y="28"/>
                </a:cubicBezTo>
                <a:cubicBezTo>
                  <a:pt x="15" y="18"/>
                  <a:pt x="24" y="11"/>
                  <a:pt x="33" y="7"/>
                </a:cubicBezTo>
                <a:cubicBezTo>
                  <a:pt x="33" y="7"/>
                  <a:pt x="34" y="7"/>
                  <a:pt x="34" y="7"/>
                </a:cubicBezTo>
                <a:cubicBezTo>
                  <a:pt x="34" y="6"/>
                  <a:pt x="35" y="6"/>
                  <a:pt x="36" y="6"/>
                </a:cubicBezTo>
                <a:cubicBezTo>
                  <a:pt x="37" y="6"/>
                  <a:pt x="39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ubicBezTo>
                  <a:pt x="45" y="4"/>
                  <a:pt x="51" y="4"/>
                  <a:pt x="57" y="5"/>
                </a:cubicBezTo>
                <a:cubicBezTo>
                  <a:pt x="47" y="3"/>
                  <a:pt x="36" y="4"/>
                  <a:pt x="27" y="10"/>
                </a:cubicBezTo>
                <a:cubicBezTo>
                  <a:pt x="25" y="11"/>
                  <a:pt x="24" y="12"/>
                  <a:pt x="22" y="13"/>
                </a:cubicBezTo>
                <a:cubicBezTo>
                  <a:pt x="24" y="12"/>
                  <a:pt x="25" y="11"/>
                  <a:pt x="27" y="10"/>
                </a:cubicBezTo>
                <a:cubicBezTo>
                  <a:pt x="33" y="6"/>
                  <a:pt x="39" y="3"/>
                  <a:pt x="46" y="2"/>
                </a:cubicBezTo>
                <a:cubicBezTo>
                  <a:pt x="46" y="2"/>
                  <a:pt x="46" y="2"/>
                  <a:pt x="45" y="2"/>
                </a:cubicBezTo>
                <a:cubicBezTo>
                  <a:pt x="46" y="2"/>
                  <a:pt x="47" y="2"/>
                  <a:pt x="48" y="2"/>
                </a:cubicBezTo>
                <a:cubicBezTo>
                  <a:pt x="46" y="2"/>
                  <a:pt x="44" y="2"/>
                  <a:pt x="42" y="3"/>
                </a:cubicBezTo>
                <a:cubicBezTo>
                  <a:pt x="45" y="5"/>
                  <a:pt x="50" y="1"/>
                  <a:pt x="53" y="1"/>
                </a:cubicBezTo>
                <a:cubicBezTo>
                  <a:pt x="56" y="0"/>
                  <a:pt x="61" y="2"/>
                  <a:pt x="61" y="2"/>
                </a:cubicBezTo>
                <a:cubicBezTo>
                  <a:pt x="61" y="2"/>
                  <a:pt x="61" y="1"/>
                  <a:pt x="61" y="1"/>
                </a:cubicBezTo>
                <a:cubicBezTo>
                  <a:pt x="63" y="0"/>
                  <a:pt x="68" y="2"/>
                  <a:pt x="71" y="3"/>
                </a:cubicBezTo>
                <a:cubicBezTo>
                  <a:pt x="67" y="4"/>
                  <a:pt x="68" y="2"/>
                  <a:pt x="66" y="4"/>
                </a:cubicBezTo>
                <a:cubicBezTo>
                  <a:pt x="69" y="4"/>
                  <a:pt x="74" y="4"/>
                  <a:pt x="77" y="5"/>
                </a:cubicBezTo>
                <a:cubicBezTo>
                  <a:pt x="74" y="6"/>
                  <a:pt x="77" y="5"/>
                  <a:pt x="75" y="6"/>
                </a:cubicBezTo>
                <a:cubicBezTo>
                  <a:pt x="77" y="6"/>
                  <a:pt x="77" y="6"/>
                  <a:pt x="76" y="6"/>
                </a:cubicBezTo>
                <a:cubicBezTo>
                  <a:pt x="78" y="7"/>
                  <a:pt x="79" y="6"/>
                  <a:pt x="81" y="7"/>
                </a:cubicBezTo>
                <a:cubicBezTo>
                  <a:pt x="80" y="7"/>
                  <a:pt x="78" y="7"/>
                  <a:pt x="77" y="7"/>
                </a:cubicBezTo>
                <a:cubicBezTo>
                  <a:pt x="79" y="7"/>
                  <a:pt x="87" y="13"/>
                  <a:pt x="81" y="11"/>
                </a:cubicBezTo>
                <a:cubicBezTo>
                  <a:pt x="81" y="11"/>
                  <a:pt x="82" y="12"/>
                  <a:pt x="83" y="12"/>
                </a:cubicBezTo>
                <a:cubicBezTo>
                  <a:pt x="83" y="12"/>
                  <a:pt x="84" y="13"/>
                  <a:pt x="84" y="13"/>
                </a:cubicBezTo>
                <a:cubicBezTo>
                  <a:pt x="85" y="14"/>
                  <a:pt x="86" y="14"/>
                  <a:pt x="86" y="14"/>
                </a:cubicBezTo>
                <a:cubicBezTo>
                  <a:pt x="84" y="14"/>
                  <a:pt x="85" y="14"/>
                  <a:pt x="87" y="15"/>
                </a:cubicBezTo>
                <a:cubicBezTo>
                  <a:pt x="86" y="15"/>
                  <a:pt x="85" y="15"/>
                  <a:pt x="84" y="15"/>
                </a:cubicBezTo>
                <a:cubicBezTo>
                  <a:pt x="84" y="15"/>
                  <a:pt x="84" y="14"/>
                  <a:pt x="83" y="14"/>
                </a:cubicBezTo>
                <a:cubicBezTo>
                  <a:pt x="85" y="14"/>
                  <a:pt x="82" y="13"/>
                  <a:pt x="85" y="14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3"/>
                  <a:pt x="83" y="13"/>
                  <a:pt x="83" y="12"/>
                </a:cubicBezTo>
                <a:cubicBezTo>
                  <a:pt x="81" y="12"/>
                  <a:pt x="79" y="13"/>
                  <a:pt x="79" y="13"/>
                </a:cubicBezTo>
                <a:cubicBezTo>
                  <a:pt x="78" y="15"/>
                  <a:pt x="84" y="23"/>
                  <a:pt x="85" y="25"/>
                </a:cubicBezTo>
                <a:cubicBezTo>
                  <a:pt x="86" y="24"/>
                  <a:pt x="86" y="23"/>
                  <a:pt x="86" y="23"/>
                </a:cubicBezTo>
                <a:cubicBezTo>
                  <a:pt x="88" y="23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3" y="16"/>
                  <a:pt x="83" y="17"/>
                </a:cubicBezTo>
                <a:cubicBezTo>
                  <a:pt x="84" y="16"/>
                  <a:pt x="86" y="20"/>
                  <a:pt x="87" y="20"/>
                </a:cubicBezTo>
                <a:cubicBezTo>
                  <a:pt x="88" y="19"/>
                  <a:pt x="88" y="19"/>
                  <a:pt x="87" y="18"/>
                </a:cubicBezTo>
                <a:cubicBezTo>
                  <a:pt x="88" y="18"/>
                  <a:pt x="88" y="18"/>
                  <a:pt x="88" y="17"/>
                </a:cubicBezTo>
                <a:cubicBezTo>
                  <a:pt x="90" y="18"/>
                  <a:pt x="90" y="24"/>
                  <a:pt x="91" y="26"/>
                </a:cubicBezTo>
                <a:cubicBezTo>
                  <a:pt x="90" y="26"/>
                  <a:pt x="88" y="25"/>
                  <a:pt x="86" y="24"/>
                </a:cubicBezTo>
                <a:cubicBezTo>
                  <a:pt x="87" y="26"/>
                  <a:pt x="89" y="33"/>
                  <a:pt x="86" y="34"/>
                </a:cubicBezTo>
                <a:cubicBezTo>
                  <a:pt x="89" y="37"/>
                  <a:pt x="85" y="41"/>
                  <a:pt x="88" y="43"/>
                </a:cubicBezTo>
                <a:cubicBezTo>
                  <a:pt x="92" y="46"/>
                  <a:pt x="91" y="38"/>
                  <a:pt x="91" y="38"/>
                </a:cubicBezTo>
                <a:cubicBezTo>
                  <a:pt x="91" y="38"/>
                  <a:pt x="92" y="38"/>
                  <a:pt x="92" y="38"/>
                </a:cubicBezTo>
                <a:cubicBezTo>
                  <a:pt x="92" y="37"/>
                  <a:pt x="92" y="37"/>
                  <a:pt x="92" y="36"/>
                </a:cubicBezTo>
                <a:cubicBezTo>
                  <a:pt x="95" y="37"/>
                  <a:pt x="95" y="35"/>
                  <a:pt x="99" y="38"/>
                </a:cubicBezTo>
                <a:cubicBezTo>
                  <a:pt x="101" y="36"/>
                  <a:pt x="94" y="32"/>
                  <a:pt x="95" y="32"/>
                </a:cubicBezTo>
                <a:cubicBezTo>
                  <a:pt x="97" y="31"/>
                  <a:pt x="99" y="36"/>
                  <a:pt x="101" y="36"/>
                </a:cubicBezTo>
                <a:cubicBezTo>
                  <a:pt x="101" y="36"/>
                  <a:pt x="99" y="28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8" y="27"/>
                  <a:pt x="100" y="28"/>
                  <a:pt x="100" y="27"/>
                </a:cubicBezTo>
                <a:cubicBezTo>
                  <a:pt x="99" y="26"/>
                  <a:pt x="98" y="25"/>
                  <a:pt x="98" y="25"/>
                </a:cubicBezTo>
                <a:cubicBezTo>
                  <a:pt x="105" y="25"/>
                  <a:pt x="97" y="33"/>
                  <a:pt x="102" y="34"/>
                </a:cubicBezTo>
                <a:cubicBezTo>
                  <a:pt x="102" y="34"/>
                  <a:pt x="102" y="31"/>
                  <a:pt x="104" y="33"/>
                </a:cubicBezTo>
                <a:cubicBezTo>
                  <a:pt x="103" y="32"/>
                  <a:pt x="103" y="31"/>
                  <a:pt x="103" y="30"/>
                </a:cubicBezTo>
                <a:cubicBezTo>
                  <a:pt x="107" y="34"/>
                  <a:pt x="103" y="39"/>
                  <a:pt x="102" y="41"/>
                </a:cubicBezTo>
                <a:cubicBezTo>
                  <a:pt x="103" y="40"/>
                  <a:pt x="98" y="42"/>
                  <a:pt x="99" y="42"/>
                </a:cubicBezTo>
                <a:cubicBezTo>
                  <a:pt x="98" y="42"/>
                  <a:pt x="97" y="38"/>
                  <a:pt x="96" y="39"/>
                </a:cubicBezTo>
                <a:cubicBezTo>
                  <a:pt x="94" y="40"/>
                  <a:pt x="91" y="42"/>
                  <a:pt x="90" y="45"/>
                </a:cubicBezTo>
                <a:cubicBezTo>
                  <a:pt x="87" y="51"/>
                  <a:pt x="87" y="56"/>
                  <a:pt x="86" y="63"/>
                </a:cubicBezTo>
                <a:cubicBezTo>
                  <a:pt x="86" y="69"/>
                  <a:pt x="84" y="66"/>
                  <a:pt x="88" y="70"/>
                </a:cubicBezTo>
                <a:cubicBezTo>
                  <a:pt x="90" y="71"/>
                  <a:pt x="91" y="73"/>
                  <a:pt x="94" y="73"/>
                </a:cubicBezTo>
                <a:cubicBezTo>
                  <a:pt x="97" y="72"/>
                  <a:pt x="99" y="67"/>
                  <a:pt x="103" y="69"/>
                </a:cubicBezTo>
                <a:cubicBezTo>
                  <a:pt x="105" y="75"/>
                  <a:pt x="104" y="81"/>
                  <a:pt x="101" y="86"/>
                </a:cubicBezTo>
                <a:cubicBezTo>
                  <a:pt x="105" y="80"/>
                  <a:pt x="108" y="74"/>
                  <a:pt x="110" y="68"/>
                </a:cubicBezTo>
                <a:cubicBezTo>
                  <a:pt x="110" y="67"/>
                  <a:pt x="110" y="67"/>
                  <a:pt x="110" y="66"/>
                </a:cubicBezTo>
                <a:cubicBezTo>
                  <a:pt x="110" y="66"/>
                  <a:pt x="110" y="65"/>
                  <a:pt x="110" y="65"/>
                </a:cubicBezTo>
                <a:cubicBezTo>
                  <a:pt x="110" y="65"/>
                  <a:pt x="110" y="65"/>
                  <a:pt x="110" y="64"/>
                </a:cubicBezTo>
                <a:cubicBezTo>
                  <a:pt x="110" y="64"/>
                  <a:pt x="110" y="64"/>
                  <a:pt x="110" y="65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3"/>
                  <a:pt x="111" y="61"/>
                  <a:pt x="111" y="60"/>
                </a:cubicBezTo>
                <a:cubicBezTo>
                  <a:pt x="111" y="60"/>
                  <a:pt x="111" y="61"/>
                  <a:pt x="111" y="61"/>
                </a:cubicBezTo>
                <a:cubicBezTo>
                  <a:pt x="111" y="61"/>
                  <a:pt x="111" y="60"/>
                  <a:pt x="111" y="60"/>
                </a:cubicBezTo>
                <a:close/>
                <a:moveTo>
                  <a:pt x="78" y="4"/>
                </a:moveTo>
                <a:cubicBezTo>
                  <a:pt x="79" y="4"/>
                  <a:pt x="79" y="4"/>
                  <a:pt x="80" y="5"/>
                </a:cubicBezTo>
                <a:cubicBezTo>
                  <a:pt x="79" y="4"/>
                  <a:pt x="79" y="4"/>
                  <a:pt x="78" y="4"/>
                </a:cubicBezTo>
                <a:close/>
                <a:moveTo>
                  <a:pt x="90" y="11"/>
                </a:moveTo>
                <a:cubicBezTo>
                  <a:pt x="90" y="11"/>
                  <a:pt x="91" y="11"/>
                  <a:pt x="91" y="11"/>
                </a:cubicBezTo>
                <a:cubicBezTo>
                  <a:pt x="91" y="11"/>
                  <a:pt x="91" y="11"/>
                  <a:pt x="90" y="11"/>
                </a:cubicBezTo>
                <a:close/>
                <a:moveTo>
                  <a:pt x="97" y="19"/>
                </a:moveTo>
                <a:cubicBezTo>
                  <a:pt x="98" y="19"/>
                  <a:pt x="102" y="24"/>
                  <a:pt x="103" y="25"/>
                </a:cubicBezTo>
                <a:cubicBezTo>
                  <a:pt x="101" y="25"/>
                  <a:pt x="98" y="20"/>
                  <a:pt x="97" y="19"/>
                </a:cubicBezTo>
                <a:close/>
                <a:moveTo>
                  <a:pt x="105" y="79"/>
                </a:moveTo>
                <a:cubicBezTo>
                  <a:pt x="105" y="79"/>
                  <a:pt x="105" y="79"/>
                  <a:pt x="105" y="79"/>
                </a:cubicBezTo>
                <a:cubicBezTo>
                  <a:pt x="105" y="79"/>
                  <a:pt x="105" y="79"/>
                  <a:pt x="105" y="79"/>
                </a:cubicBezTo>
                <a:close/>
                <a:moveTo>
                  <a:pt x="111" y="61"/>
                </a:move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lose/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lose/>
                <a:moveTo>
                  <a:pt x="111" y="60"/>
                </a:moveTo>
                <a:cubicBezTo>
                  <a:pt x="111" y="58"/>
                  <a:pt x="111" y="56"/>
                  <a:pt x="111" y="54"/>
                </a:cubicBezTo>
                <a:cubicBezTo>
                  <a:pt x="111" y="56"/>
                  <a:pt x="111" y="58"/>
                  <a:pt x="111" y="60"/>
                </a:cubicBezTo>
                <a:close/>
                <a:moveTo>
                  <a:pt x="95" y="15"/>
                </a:moveTo>
                <a:cubicBezTo>
                  <a:pt x="95" y="15"/>
                  <a:pt x="95" y="15"/>
                  <a:pt x="95" y="15"/>
                </a:cubicBezTo>
                <a:close/>
                <a:moveTo>
                  <a:pt x="99" y="20"/>
                </a:moveTo>
                <a:cubicBezTo>
                  <a:pt x="99" y="20"/>
                  <a:pt x="99" y="20"/>
                  <a:pt x="99" y="20"/>
                </a:cubicBezTo>
                <a:close/>
                <a:moveTo>
                  <a:pt x="111" y="54"/>
                </a:move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4"/>
                </a:cubicBezTo>
                <a:close/>
                <a:moveTo>
                  <a:pt x="51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lose/>
                <a:moveTo>
                  <a:pt x="56" y="0"/>
                </a:moveTo>
                <a:cubicBezTo>
                  <a:pt x="56" y="0"/>
                  <a:pt x="57" y="0"/>
                  <a:pt x="57" y="0"/>
                </a:cubicBezTo>
                <a:cubicBezTo>
                  <a:pt x="56" y="0"/>
                  <a:pt x="56" y="0"/>
                  <a:pt x="56" y="0"/>
                </a:cubicBezTo>
                <a:close/>
                <a:moveTo>
                  <a:pt x="74" y="11"/>
                </a:moveTo>
                <a:cubicBezTo>
                  <a:pt x="75" y="12"/>
                  <a:pt x="76" y="12"/>
                  <a:pt x="76" y="12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74" y="25"/>
                </a:moveTo>
                <a:cubicBezTo>
                  <a:pt x="78" y="22"/>
                  <a:pt x="73" y="22"/>
                  <a:pt x="73" y="22"/>
                </a:cubicBezTo>
                <a:cubicBezTo>
                  <a:pt x="72" y="22"/>
                  <a:pt x="72" y="22"/>
                  <a:pt x="71" y="22"/>
                </a:cubicBezTo>
                <a:cubicBezTo>
                  <a:pt x="71" y="23"/>
                  <a:pt x="74" y="25"/>
                  <a:pt x="74" y="25"/>
                </a:cubicBezTo>
                <a:close/>
                <a:moveTo>
                  <a:pt x="87" y="31"/>
                </a:moveTo>
                <a:cubicBezTo>
                  <a:pt x="88" y="29"/>
                  <a:pt x="81" y="26"/>
                  <a:pt x="81" y="25"/>
                </a:cubicBezTo>
                <a:cubicBezTo>
                  <a:pt x="81" y="26"/>
                  <a:pt x="82" y="28"/>
                  <a:pt x="82" y="28"/>
                </a:cubicBezTo>
                <a:cubicBezTo>
                  <a:pt x="84" y="26"/>
                  <a:pt x="85" y="33"/>
                  <a:pt x="87" y="31"/>
                </a:cubicBezTo>
                <a:close/>
                <a:moveTo>
                  <a:pt x="82" y="29"/>
                </a:moveTo>
                <a:cubicBezTo>
                  <a:pt x="82" y="30"/>
                  <a:pt x="82" y="33"/>
                  <a:pt x="84" y="33"/>
                </a:cubicBezTo>
                <a:cubicBezTo>
                  <a:pt x="86" y="33"/>
                  <a:pt x="82" y="28"/>
                  <a:pt x="82" y="29"/>
                </a:cubicBezTo>
                <a:close/>
                <a:moveTo>
                  <a:pt x="80" y="22"/>
                </a:moveTo>
                <a:cubicBezTo>
                  <a:pt x="80" y="23"/>
                  <a:pt x="81" y="24"/>
                  <a:pt x="82" y="24"/>
                </a:cubicBezTo>
                <a:cubicBezTo>
                  <a:pt x="82" y="23"/>
                  <a:pt x="81" y="22"/>
                  <a:pt x="80" y="22"/>
                </a:cubicBezTo>
                <a:close/>
                <a:moveTo>
                  <a:pt x="110" y="65"/>
                </a:moveTo>
                <a:cubicBezTo>
                  <a:pt x="110" y="65"/>
                  <a:pt x="110" y="65"/>
                  <a:pt x="110" y="65"/>
                </a:cubicBezTo>
                <a:close/>
                <a:moveTo>
                  <a:pt x="49" y="106"/>
                </a:moveTo>
                <a:cubicBezTo>
                  <a:pt x="48" y="106"/>
                  <a:pt x="47" y="106"/>
                  <a:pt x="46" y="106"/>
                </a:cubicBezTo>
                <a:cubicBezTo>
                  <a:pt x="45" y="105"/>
                  <a:pt x="49" y="107"/>
                  <a:pt x="49" y="106"/>
                </a:cubicBezTo>
                <a:close/>
                <a:moveTo>
                  <a:pt x="44" y="106"/>
                </a:moveTo>
                <a:cubicBezTo>
                  <a:pt x="43" y="106"/>
                  <a:pt x="42" y="105"/>
                  <a:pt x="43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lose/>
                <a:moveTo>
                  <a:pt x="21" y="71"/>
                </a:moveTo>
                <a:cubicBezTo>
                  <a:pt x="22" y="71"/>
                  <a:pt x="22" y="69"/>
                  <a:pt x="22" y="69"/>
                </a:cubicBezTo>
                <a:cubicBezTo>
                  <a:pt x="21" y="69"/>
                  <a:pt x="21" y="69"/>
                  <a:pt x="20" y="68"/>
                </a:cubicBezTo>
                <a:cubicBezTo>
                  <a:pt x="20" y="68"/>
                  <a:pt x="20" y="71"/>
                  <a:pt x="21" y="71"/>
                </a:cubicBezTo>
                <a:close/>
                <a:moveTo>
                  <a:pt x="72" y="7"/>
                </a:moveTo>
                <a:cubicBezTo>
                  <a:pt x="74" y="7"/>
                  <a:pt x="73" y="7"/>
                  <a:pt x="70" y="7"/>
                </a:cubicBezTo>
                <a:cubicBezTo>
                  <a:pt x="71" y="7"/>
                  <a:pt x="72" y="7"/>
                  <a:pt x="72" y="7"/>
                </a:cubicBezTo>
                <a:close/>
                <a:moveTo>
                  <a:pt x="46" y="64"/>
                </a:moveTo>
                <a:cubicBezTo>
                  <a:pt x="46" y="64"/>
                  <a:pt x="48" y="65"/>
                  <a:pt x="48" y="65"/>
                </a:cubicBezTo>
                <a:cubicBezTo>
                  <a:pt x="50" y="65"/>
                  <a:pt x="47" y="63"/>
                  <a:pt x="46" y="64"/>
                </a:cubicBezTo>
                <a:close/>
                <a:moveTo>
                  <a:pt x="74" y="8"/>
                </a:moveTo>
                <a:cubicBezTo>
                  <a:pt x="72" y="8"/>
                  <a:pt x="71" y="8"/>
                  <a:pt x="69" y="8"/>
                </a:cubicBezTo>
                <a:cubicBezTo>
                  <a:pt x="70" y="8"/>
                  <a:pt x="70" y="8"/>
                  <a:pt x="71" y="8"/>
                </a:cubicBezTo>
                <a:cubicBezTo>
                  <a:pt x="70" y="8"/>
                  <a:pt x="69" y="8"/>
                  <a:pt x="68" y="8"/>
                </a:cubicBezTo>
                <a:cubicBezTo>
                  <a:pt x="69" y="8"/>
                  <a:pt x="73" y="9"/>
                  <a:pt x="74" y="8"/>
                </a:cubicBezTo>
                <a:close/>
                <a:moveTo>
                  <a:pt x="72" y="6"/>
                </a:moveTo>
                <a:cubicBezTo>
                  <a:pt x="75" y="8"/>
                  <a:pt x="78" y="9"/>
                  <a:pt x="81" y="10"/>
                </a:cubicBezTo>
                <a:cubicBezTo>
                  <a:pt x="79" y="9"/>
                  <a:pt x="74" y="5"/>
                  <a:pt x="72" y="6"/>
                </a:cubicBezTo>
                <a:close/>
                <a:moveTo>
                  <a:pt x="37" y="57"/>
                </a:moveTo>
                <a:cubicBezTo>
                  <a:pt x="40" y="56"/>
                  <a:pt x="28" y="50"/>
                  <a:pt x="31" y="53"/>
                </a:cubicBezTo>
                <a:cubicBezTo>
                  <a:pt x="32" y="54"/>
                  <a:pt x="35" y="58"/>
                  <a:pt x="37" y="57"/>
                </a:cubicBezTo>
                <a:close/>
                <a:moveTo>
                  <a:pt x="49" y="107"/>
                </a:moveTo>
                <a:cubicBezTo>
                  <a:pt x="50" y="107"/>
                  <a:pt x="47" y="106"/>
                  <a:pt x="47" y="106"/>
                </a:cubicBezTo>
                <a:cubicBezTo>
                  <a:pt x="47" y="107"/>
                  <a:pt x="48" y="107"/>
                  <a:pt x="48" y="107"/>
                </a:cubicBezTo>
                <a:cubicBezTo>
                  <a:pt x="47" y="107"/>
                  <a:pt x="47" y="107"/>
                  <a:pt x="47" y="106"/>
                </a:cubicBezTo>
                <a:cubicBezTo>
                  <a:pt x="45" y="106"/>
                  <a:pt x="44" y="106"/>
                  <a:pt x="42" y="105"/>
                </a:cubicBezTo>
                <a:cubicBezTo>
                  <a:pt x="42" y="105"/>
                  <a:pt x="43" y="106"/>
                  <a:pt x="44" y="106"/>
                </a:cubicBezTo>
                <a:cubicBezTo>
                  <a:pt x="56" y="109"/>
                  <a:pt x="68" y="108"/>
                  <a:pt x="78" y="103"/>
                </a:cubicBezTo>
                <a:cubicBezTo>
                  <a:pt x="68" y="107"/>
                  <a:pt x="57" y="108"/>
                  <a:pt x="49" y="107"/>
                </a:cubicBezTo>
                <a:close/>
                <a:moveTo>
                  <a:pt x="47" y="67"/>
                </a:moveTo>
                <a:cubicBezTo>
                  <a:pt x="49" y="66"/>
                  <a:pt x="45" y="66"/>
                  <a:pt x="47" y="67"/>
                </a:cubicBezTo>
                <a:close/>
                <a:moveTo>
                  <a:pt x="58" y="9"/>
                </a:moveTo>
                <a:cubicBezTo>
                  <a:pt x="58" y="9"/>
                  <a:pt x="58" y="9"/>
                  <a:pt x="59" y="9"/>
                </a:cubicBezTo>
                <a:cubicBezTo>
                  <a:pt x="58" y="9"/>
                  <a:pt x="58" y="9"/>
                  <a:pt x="58" y="9"/>
                </a:cubicBezTo>
                <a:close/>
                <a:moveTo>
                  <a:pt x="23" y="95"/>
                </a:moveTo>
                <a:cubicBezTo>
                  <a:pt x="5" y="78"/>
                  <a:pt x="0" y="49"/>
                  <a:pt x="10" y="28"/>
                </a:cubicBezTo>
                <a:cubicBezTo>
                  <a:pt x="8" y="33"/>
                  <a:pt x="6" y="38"/>
                  <a:pt x="5" y="44"/>
                </a:cubicBezTo>
                <a:cubicBezTo>
                  <a:pt x="1" y="63"/>
                  <a:pt x="8" y="82"/>
                  <a:pt x="23" y="95"/>
                </a:cubicBezTo>
                <a:close/>
                <a:moveTo>
                  <a:pt x="54" y="9"/>
                </a:moveTo>
                <a:cubicBezTo>
                  <a:pt x="53" y="9"/>
                  <a:pt x="53" y="9"/>
                  <a:pt x="54" y="9"/>
                </a:cubicBezTo>
                <a:close/>
                <a:moveTo>
                  <a:pt x="43" y="59"/>
                </a:moveTo>
                <a:cubicBezTo>
                  <a:pt x="42" y="58"/>
                  <a:pt x="37" y="57"/>
                  <a:pt x="39" y="60"/>
                </a:cubicBezTo>
                <a:cubicBezTo>
                  <a:pt x="40" y="60"/>
                  <a:pt x="44" y="61"/>
                  <a:pt x="43" y="59"/>
                </a:cubicBezTo>
                <a:close/>
                <a:moveTo>
                  <a:pt x="59" y="2"/>
                </a:moveTo>
                <a:cubicBezTo>
                  <a:pt x="61" y="2"/>
                  <a:pt x="55" y="2"/>
                  <a:pt x="59" y="2"/>
                </a:cubicBezTo>
                <a:close/>
                <a:moveTo>
                  <a:pt x="81" y="10"/>
                </a:moveTo>
                <a:cubicBezTo>
                  <a:pt x="82" y="10"/>
                  <a:pt x="83" y="10"/>
                  <a:pt x="81" y="10"/>
                </a:cubicBezTo>
                <a:close/>
                <a:moveTo>
                  <a:pt x="52" y="12"/>
                </a:moveTo>
                <a:cubicBezTo>
                  <a:pt x="52" y="12"/>
                  <a:pt x="53" y="12"/>
                  <a:pt x="54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3" y="11"/>
                </a:cubicBezTo>
                <a:cubicBezTo>
                  <a:pt x="52" y="12"/>
                  <a:pt x="52" y="12"/>
                  <a:pt x="51" y="12"/>
                </a:cubicBezTo>
                <a:cubicBezTo>
                  <a:pt x="52" y="12"/>
                  <a:pt x="52" y="12"/>
                  <a:pt x="52" y="12"/>
                </a:cubicBezTo>
                <a:close/>
                <a:moveTo>
                  <a:pt x="70" y="10"/>
                </a:moveTo>
                <a:cubicBezTo>
                  <a:pt x="71" y="10"/>
                  <a:pt x="72" y="10"/>
                  <a:pt x="73" y="11"/>
                </a:cubicBezTo>
                <a:cubicBezTo>
                  <a:pt x="73" y="10"/>
                  <a:pt x="73" y="9"/>
                  <a:pt x="72" y="10"/>
                </a:cubicBezTo>
                <a:cubicBezTo>
                  <a:pt x="73" y="10"/>
                  <a:pt x="72" y="10"/>
                  <a:pt x="70" y="10"/>
                </a:cubicBezTo>
                <a:close/>
                <a:moveTo>
                  <a:pt x="55" y="11"/>
                </a:moveTo>
                <a:cubicBezTo>
                  <a:pt x="56" y="11"/>
                  <a:pt x="56" y="11"/>
                  <a:pt x="56" y="10"/>
                </a:cubicBezTo>
                <a:cubicBezTo>
                  <a:pt x="56" y="10"/>
                  <a:pt x="55" y="10"/>
                  <a:pt x="55" y="11"/>
                </a:cubicBezTo>
                <a:close/>
                <a:moveTo>
                  <a:pt x="58" y="10"/>
                </a:moveTo>
                <a:cubicBezTo>
                  <a:pt x="57" y="10"/>
                  <a:pt x="56" y="11"/>
                  <a:pt x="56" y="11"/>
                </a:cubicBezTo>
                <a:cubicBezTo>
                  <a:pt x="56" y="12"/>
                  <a:pt x="58" y="10"/>
                  <a:pt x="58" y="10"/>
                </a:cubicBezTo>
                <a:close/>
                <a:moveTo>
                  <a:pt x="57" y="9"/>
                </a:moveTo>
                <a:cubicBezTo>
                  <a:pt x="57" y="9"/>
                  <a:pt x="57" y="9"/>
                  <a:pt x="57" y="9"/>
                </a:cubicBezTo>
                <a:cubicBezTo>
                  <a:pt x="56" y="10"/>
                  <a:pt x="55" y="10"/>
                  <a:pt x="54" y="10"/>
                </a:cubicBezTo>
                <a:cubicBezTo>
                  <a:pt x="54" y="11"/>
                  <a:pt x="57" y="10"/>
                  <a:pt x="57" y="9"/>
                </a:cubicBezTo>
                <a:close/>
                <a:moveTo>
                  <a:pt x="54" y="12"/>
                </a:moveTo>
                <a:cubicBezTo>
                  <a:pt x="53" y="12"/>
                  <a:pt x="52" y="14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3"/>
                  <a:pt x="56" y="13"/>
                  <a:pt x="54" y="13"/>
                </a:cubicBezTo>
                <a:cubicBezTo>
                  <a:pt x="54" y="13"/>
                  <a:pt x="55" y="11"/>
                  <a:pt x="55" y="11"/>
                </a:cubicBezTo>
                <a:cubicBezTo>
                  <a:pt x="55" y="11"/>
                  <a:pt x="55" y="11"/>
                  <a:pt x="54" y="11"/>
                </a:cubicBezTo>
                <a:cubicBezTo>
                  <a:pt x="55" y="11"/>
                  <a:pt x="55" y="11"/>
                  <a:pt x="54" y="12"/>
                </a:cubicBezTo>
                <a:close/>
                <a:moveTo>
                  <a:pt x="54" y="9"/>
                </a:moveTo>
                <a:cubicBezTo>
                  <a:pt x="55" y="9"/>
                  <a:pt x="56" y="9"/>
                  <a:pt x="57" y="8"/>
                </a:cubicBezTo>
                <a:cubicBezTo>
                  <a:pt x="56" y="8"/>
                  <a:pt x="55" y="9"/>
                  <a:pt x="54" y="9"/>
                </a:cubicBezTo>
                <a:close/>
                <a:moveTo>
                  <a:pt x="57" y="10"/>
                </a:moveTo>
                <a:cubicBezTo>
                  <a:pt x="57" y="10"/>
                  <a:pt x="57" y="10"/>
                  <a:pt x="56" y="10"/>
                </a:cubicBezTo>
                <a:cubicBezTo>
                  <a:pt x="57" y="10"/>
                  <a:pt x="57" y="10"/>
                  <a:pt x="57" y="10"/>
                </a:cubicBezTo>
                <a:close/>
                <a:moveTo>
                  <a:pt x="62" y="9"/>
                </a:moveTo>
                <a:cubicBezTo>
                  <a:pt x="60" y="10"/>
                  <a:pt x="60" y="10"/>
                  <a:pt x="59" y="10"/>
                </a:cubicBezTo>
                <a:cubicBezTo>
                  <a:pt x="57" y="10"/>
                  <a:pt x="55" y="12"/>
                  <a:pt x="55" y="14"/>
                </a:cubicBezTo>
                <a:cubicBezTo>
                  <a:pt x="55" y="13"/>
                  <a:pt x="62" y="11"/>
                  <a:pt x="62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60"/>
          <p:cNvSpPr>
            <a:spLocks noEditPoints="1"/>
          </p:cNvSpPr>
          <p:nvPr userDrawn="1"/>
        </p:nvSpPr>
        <p:spPr bwMode="auto">
          <a:xfrm>
            <a:off x="1625601" y="1588111"/>
            <a:ext cx="595313" cy="471487"/>
          </a:xfrm>
          <a:custGeom>
            <a:avLst/>
            <a:gdLst>
              <a:gd name="T0" fmla="*/ 0 w 104"/>
              <a:gd name="T1" fmla="*/ 2147483647 h 82"/>
              <a:gd name="T2" fmla="*/ 2147483647 w 104"/>
              <a:gd name="T3" fmla="*/ 2147483647 h 82"/>
              <a:gd name="T4" fmla="*/ 2147483647 w 104"/>
              <a:gd name="T5" fmla="*/ 2147483647 h 82"/>
              <a:gd name="T6" fmla="*/ 2147483647 w 104"/>
              <a:gd name="T7" fmla="*/ 2147483647 h 82"/>
              <a:gd name="T8" fmla="*/ 2147483647 w 104"/>
              <a:gd name="T9" fmla="*/ 2147483647 h 82"/>
              <a:gd name="T10" fmla="*/ 2147483647 w 104"/>
              <a:gd name="T11" fmla="*/ 2147483647 h 82"/>
              <a:gd name="T12" fmla="*/ 2147483647 w 104"/>
              <a:gd name="T13" fmla="*/ 2147483647 h 82"/>
              <a:gd name="T14" fmla="*/ 2147483647 w 104"/>
              <a:gd name="T15" fmla="*/ 2147483647 h 82"/>
              <a:gd name="T16" fmla="*/ 2147483647 w 104"/>
              <a:gd name="T17" fmla="*/ 2147483647 h 82"/>
              <a:gd name="T18" fmla="*/ 2147483647 w 104"/>
              <a:gd name="T19" fmla="*/ 2147483647 h 82"/>
              <a:gd name="T20" fmla="*/ 2147483647 w 104"/>
              <a:gd name="T21" fmla="*/ 2147483647 h 82"/>
              <a:gd name="T22" fmla="*/ 2147483647 w 104"/>
              <a:gd name="T23" fmla="*/ 2147483647 h 82"/>
              <a:gd name="T24" fmla="*/ 2147483647 w 104"/>
              <a:gd name="T25" fmla="*/ 2147483647 h 82"/>
              <a:gd name="T26" fmla="*/ 2147483647 w 104"/>
              <a:gd name="T27" fmla="*/ 2147483647 h 82"/>
              <a:gd name="T28" fmla="*/ 2147483647 w 104"/>
              <a:gd name="T29" fmla="*/ 2147483647 h 82"/>
              <a:gd name="T30" fmla="*/ 2147483647 w 104"/>
              <a:gd name="T31" fmla="*/ 2147483647 h 82"/>
              <a:gd name="T32" fmla="*/ 2147483647 w 104"/>
              <a:gd name="T33" fmla="*/ 2147483647 h 82"/>
              <a:gd name="T34" fmla="*/ 2147483647 w 104"/>
              <a:gd name="T35" fmla="*/ 2147483647 h 82"/>
              <a:gd name="T36" fmla="*/ 2147483647 w 104"/>
              <a:gd name="T37" fmla="*/ 2147483647 h 82"/>
              <a:gd name="T38" fmla="*/ 2147483647 w 104"/>
              <a:gd name="T39" fmla="*/ 2147483647 h 82"/>
              <a:gd name="T40" fmla="*/ 2147483647 w 104"/>
              <a:gd name="T41" fmla="*/ 2147483647 h 82"/>
              <a:gd name="T42" fmla="*/ 2147483647 w 104"/>
              <a:gd name="T43" fmla="*/ 2147483647 h 82"/>
              <a:gd name="T44" fmla="*/ 2147483647 w 104"/>
              <a:gd name="T45" fmla="*/ 2147483647 h 82"/>
              <a:gd name="T46" fmla="*/ 2147483647 w 104"/>
              <a:gd name="T47" fmla="*/ 2147483647 h 82"/>
              <a:gd name="T48" fmla="*/ 2147483647 w 104"/>
              <a:gd name="T49" fmla="*/ 2147483647 h 82"/>
              <a:gd name="T50" fmla="*/ 2147483647 w 104"/>
              <a:gd name="T51" fmla="*/ 2147483647 h 82"/>
              <a:gd name="T52" fmla="*/ 2147483647 w 104"/>
              <a:gd name="T53" fmla="*/ 2147483647 h 82"/>
              <a:gd name="T54" fmla="*/ 2147483647 w 104"/>
              <a:gd name="T55" fmla="*/ 2147483647 h 82"/>
              <a:gd name="T56" fmla="*/ 2147483647 w 104"/>
              <a:gd name="T57" fmla="*/ 2147483647 h 82"/>
              <a:gd name="T58" fmla="*/ 2147483647 w 104"/>
              <a:gd name="T59" fmla="*/ 2147483647 h 82"/>
              <a:gd name="T60" fmla="*/ 2147483647 w 104"/>
              <a:gd name="T61" fmla="*/ 2147483647 h 82"/>
              <a:gd name="T62" fmla="*/ 2147483647 w 104"/>
              <a:gd name="T63" fmla="*/ 2147483647 h 82"/>
              <a:gd name="T64" fmla="*/ 2147483647 w 104"/>
              <a:gd name="T65" fmla="*/ 2147483647 h 82"/>
              <a:gd name="T66" fmla="*/ 2147483647 w 104"/>
              <a:gd name="T67" fmla="*/ 2147483647 h 82"/>
              <a:gd name="T68" fmla="*/ 2147483647 w 104"/>
              <a:gd name="T69" fmla="*/ 2147483647 h 82"/>
              <a:gd name="T70" fmla="*/ 2147483647 w 104"/>
              <a:gd name="T71" fmla="*/ 2147483647 h 82"/>
              <a:gd name="T72" fmla="*/ 2147483647 w 104"/>
              <a:gd name="T73" fmla="*/ 2147483647 h 82"/>
              <a:gd name="T74" fmla="*/ 2147483647 w 104"/>
              <a:gd name="T75" fmla="*/ 2147483647 h 82"/>
              <a:gd name="T76" fmla="*/ 2147483647 w 104"/>
              <a:gd name="T77" fmla="*/ 2147483647 h 82"/>
              <a:gd name="T78" fmla="*/ 2147483647 w 104"/>
              <a:gd name="T79" fmla="*/ 2147483647 h 82"/>
              <a:gd name="T80" fmla="*/ 2147483647 w 104"/>
              <a:gd name="T81" fmla="*/ 2147483647 h 82"/>
              <a:gd name="T82" fmla="*/ 2147483647 w 104"/>
              <a:gd name="T83" fmla="*/ 2147483647 h 82"/>
              <a:gd name="T84" fmla="*/ 2147483647 w 104"/>
              <a:gd name="T85" fmla="*/ 2147483647 h 82"/>
              <a:gd name="T86" fmla="*/ 2147483647 w 104"/>
              <a:gd name="T87" fmla="*/ 2147483647 h 82"/>
              <a:gd name="T88" fmla="*/ 2147483647 w 104"/>
              <a:gd name="T89" fmla="*/ 2147483647 h 82"/>
              <a:gd name="T90" fmla="*/ 2147483647 w 104"/>
              <a:gd name="T91" fmla="*/ 2147483647 h 82"/>
              <a:gd name="T92" fmla="*/ 2147483647 w 104"/>
              <a:gd name="T93" fmla="*/ 2147483647 h 82"/>
              <a:gd name="T94" fmla="*/ 2147483647 w 104"/>
              <a:gd name="T95" fmla="*/ 2147483647 h 82"/>
              <a:gd name="T96" fmla="*/ 2147483647 w 104"/>
              <a:gd name="T97" fmla="*/ 2147483647 h 82"/>
              <a:gd name="T98" fmla="*/ 2147483647 w 104"/>
              <a:gd name="T99" fmla="*/ 2147483647 h 82"/>
              <a:gd name="T100" fmla="*/ 2147483647 w 104"/>
              <a:gd name="T101" fmla="*/ 2147483647 h 82"/>
              <a:gd name="T102" fmla="*/ 2147483647 w 104"/>
              <a:gd name="T103" fmla="*/ 2147483647 h 82"/>
              <a:gd name="T104" fmla="*/ 2147483647 w 104"/>
              <a:gd name="T105" fmla="*/ 2147483647 h 82"/>
              <a:gd name="T106" fmla="*/ 2147483647 w 104"/>
              <a:gd name="T107" fmla="*/ 2147483647 h 82"/>
              <a:gd name="T108" fmla="*/ 2147483647 w 104"/>
              <a:gd name="T109" fmla="*/ 2147483647 h 82"/>
              <a:gd name="T110" fmla="*/ 2147483647 w 104"/>
              <a:gd name="T111" fmla="*/ 2147483647 h 82"/>
              <a:gd name="T112" fmla="*/ 2147483647 w 104"/>
              <a:gd name="T113" fmla="*/ 2147483647 h 82"/>
              <a:gd name="T114" fmla="*/ 2147483647 w 104"/>
              <a:gd name="T115" fmla="*/ 2147483647 h 82"/>
              <a:gd name="T116" fmla="*/ 2147483647 w 104"/>
              <a:gd name="T117" fmla="*/ 2147483647 h 82"/>
              <a:gd name="T118" fmla="*/ 2147483647 w 104"/>
              <a:gd name="T119" fmla="*/ 2147483647 h 82"/>
              <a:gd name="T120" fmla="*/ 2147483647 w 104"/>
              <a:gd name="T121" fmla="*/ 2147483647 h 82"/>
              <a:gd name="T122" fmla="*/ 2147483647 w 104"/>
              <a:gd name="T123" fmla="*/ 2147483647 h 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4" h="82">
                <a:moveTo>
                  <a:pt x="104" y="76"/>
                </a:moveTo>
                <a:cubicBezTo>
                  <a:pt x="87" y="51"/>
                  <a:pt x="87" y="51"/>
                  <a:pt x="87" y="51"/>
                </a:cubicBezTo>
                <a:cubicBezTo>
                  <a:pt x="86" y="50"/>
                  <a:pt x="86" y="50"/>
                  <a:pt x="86" y="50"/>
                </a:cubicBezTo>
                <a:cubicBezTo>
                  <a:pt x="85" y="50"/>
                  <a:pt x="85" y="49"/>
                  <a:pt x="84" y="49"/>
                </a:cubicBezTo>
                <a:cubicBezTo>
                  <a:pt x="84" y="49"/>
                  <a:pt x="83" y="49"/>
                  <a:pt x="82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5" y="48"/>
                  <a:pt x="87" y="46"/>
                  <a:pt x="87" y="44"/>
                </a:cubicBezTo>
                <a:cubicBezTo>
                  <a:pt x="87" y="5"/>
                  <a:pt x="87" y="5"/>
                  <a:pt x="87" y="5"/>
                </a:cubicBezTo>
                <a:cubicBezTo>
                  <a:pt x="87" y="2"/>
                  <a:pt x="84" y="0"/>
                  <a:pt x="8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2"/>
                  <a:pt x="17" y="5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6"/>
                  <a:pt x="19" y="48"/>
                  <a:pt x="22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9"/>
                  <a:pt x="20" y="49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8" y="50"/>
                  <a:pt x="18" y="50"/>
                  <a:pt x="17" y="5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0" y="78"/>
                  <a:pt x="0" y="78"/>
                </a:cubicBezTo>
                <a:cubicBezTo>
                  <a:pt x="0" y="79"/>
                  <a:pt x="0" y="80"/>
                  <a:pt x="0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3" y="81"/>
                  <a:pt x="4" y="82"/>
                  <a:pt x="5" y="82"/>
                </a:cubicBezTo>
                <a:cubicBezTo>
                  <a:pt x="99" y="82"/>
                  <a:pt x="99" y="82"/>
                  <a:pt x="99" y="82"/>
                </a:cubicBezTo>
                <a:cubicBezTo>
                  <a:pt x="101" y="82"/>
                  <a:pt x="101" y="81"/>
                  <a:pt x="102" y="81"/>
                </a:cubicBezTo>
                <a:cubicBezTo>
                  <a:pt x="103" y="81"/>
                  <a:pt x="104" y="81"/>
                  <a:pt x="104" y="80"/>
                </a:cubicBezTo>
                <a:cubicBezTo>
                  <a:pt x="104" y="80"/>
                  <a:pt x="104" y="79"/>
                  <a:pt x="104" y="78"/>
                </a:cubicBezTo>
                <a:cubicBezTo>
                  <a:pt x="104" y="78"/>
                  <a:pt x="104" y="77"/>
                  <a:pt x="104" y="76"/>
                </a:cubicBezTo>
                <a:close/>
                <a:moveTo>
                  <a:pt x="86" y="60"/>
                </a:moveTo>
                <a:cubicBezTo>
                  <a:pt x="86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2"/>
                  <a:pt x="87" y="62"/>
                </a:cubicBezTo>
                <a:cubicBezTo>
                  <a:pt x="87" y="62"/>
                  <a:pt x="87" y="62"/>
                  <a:pt x="86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9"/>
                  <a:pt x="80" y="59"/>
                  <a:pt x="80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6" y="60"/>
                </a:cubicBezTo>
                <a:close/>
                <a:moveTo>
                  <a:pt x="85" y="57"/>
                </a:moveTo>
                <a:cubicBezTo>
                  <a:pt x="85" y="57"/>
                  <a:pt x="85" y="57"/>
                  <a:pt x="85" y="57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56"/>
                  <a:pt x="80" y="56"/>
                  <a:pt x="80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7"/>
                </a:cubicBezTo>
                <a:cubicBezTo>
                  <a:pt x="84" y="57"/>
                  <a:pt x="84" y="57"/>
                  <a:pt x="85" y="57"/>
                </a:cubicBezTo>
                <a:cubicBezTo>
                  <a:pt x="85" y="57"/>
                  <a:pt x="85" y="57"/>
                  <a:pt x="85" y="57"/>
                </a:cubicBezTo>
                <a:close/>
                <a:moveTo>
                  <a:pt x="83" y="54"/>
                </a:moveTo>
                <a:cubicBezTo>
                  <a:pt x="84" y="54"/>
                  <a:pt x="84" y="54"/>
                  <a:pt x="84" y="55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3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5"/>
                  <a:pt x="78" y="55"/>
                  <a:pt x="78" y="55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9" y="54"/>
                  <a:pt x="79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lose/>
                <a:moveTo>
                  <a:pt x="52" y="52"/>
                </a:moveTo>
                <a:cubicBezTo>
                  <a:pt x="52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  <a:moveTo>
                  <a:pt x="52" y="51"/>
                </a:move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52" y="54"/>
                </a:moveTo>
                <a:cubicBezTo>
                  <a:pt x="52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5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52" y="57"/>
                </a:moveTo>
                <a:cubicBezTo>
                  <a:pt x="52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6"/>
                  <a:pt x="53" y="56"/>
                  <a:pt x="53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8"/>
                  <a:pt x="53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lose/>
                <a:moveTo>
                  <a:pt x="77" y="51"/>
                </a:moveTo>
                <a:cubicBezTo>
                  <a:pt x="77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lose/>
                <a:moveTo>
                  <a:pt x="77" y="54"/>
                </a:moveTo>
                <a:cubicBezTo>
                  <a:pt x="77" y="54"/>
                  <a:pt x="77" y="54"/>
                  <a:pt x="77" y="54"/>
                </a:cubicBezTo>
                <a:cubicBezTo>
                  <a:pt x="77" y="54"/>
                  <a:pt x="77" y="54"/>
                  <a:pt x="77" y="55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4"/>
                  <a:pt x="71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7" y="54"/>
                  <a:pt x="77" y="54"/>
                  <a:pt x="77" y="54"/>
                </a:cubicBezTo>
                <a:close/>
                <a:moveTo>
                  <a:pt x="76" y="52"/>
                </a:moveTo>
                <a:cubicBezTo>
                  <a:pt x="76" y="52"/>
                  <a:pt x="76" y="52"/>
                  <a:pt x="76" y="52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6" y="53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2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lose/>
                <a:moveTo>
                  <a:pt x="71" y="56"/>
                </a:move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0" y="56"/>
                  <a:pt x="70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1" y="54"/>
                  <a:pt x="71" y="55"/>
                </a:cubicBezTo>
                <a:lnTo>
                  <a:pt x="71" y="56"/>
                </a:lnTo>
                <a:close/>
                <a:moveTo>
                  <a:pt x="76" y="51"/>
                </a:moveTo>
                <a:cubicBezTo>
                  <a:pt x="76" y="51"/>
                  <a:pt x="76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1" y="50"/>
                  <a:pt x="71" y="50"/>
                  <a:pt x="71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lose/>
                <a:moveTo>
                  <a:pt x="70" y="52"/>
                </a:move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5" y="54"/>
                  <a:pt x="65" y="54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lose/>
                <a:moveTo>
                  <a:pt x="70" y="51"/>
                </a:move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64" y="53"/>
                </a:move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3" y="54"/>
                  <a:pt x="63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59" y="54"/>
                  <a:pt x="59" y="54"/>
                </a:cubicBezTo>
                <a:cubicBezTo>
                  <a:pt x="59" y="54"/>
                  <a:pt x="59" y="54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lnTo>
                  <a:pt x="64" y="53"/>
                </a:lnTo>
                <a:close/>
                <a:moveTo>
                  <a:pt x="64" y="51"/>
                </a:move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lose/>
                <a:moveTo>
                  <a:pt x="52" y="60"/>
                </a:move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4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8" y="61"/>
                </a:cubicBezTo>
                <a:cubicBezTo>
                  <a:pt x="58" y="61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1"/>
                  <a:pt x="53" y="61"/>
                </a:cubicBezTo>
                <a:cubicBezTo>
                  <a:pt x="53" y="61"/>
                  <a:pt x="53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lose/>
                <a:moveTo>
                  <a:pt x="59" y="55"/>
                </a:move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60" y="54"/>
                  <a:pt x="60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5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lnTo>
                  <a:pt x="59" y="55"/>
                </a:lnTo>
                <a:close/>
                <a:moveTo>
                  <a:pt x="59" y="57"/>
                </a:move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60" y="57"/>
                  <a:pt x="60" y="57"/>
                </a:cubicBezTo>
                <a:cubicBezTo>
                  <a:pt x="60" y="56"/>
                  <a:pt x="60" y="56"/>
                  <a:pt x="60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7"/>
                </a:cubicBezTo>
                <a:cubicBezTo>
                  <a:pt x="64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4" y="59"/>
                  <a:pt x="6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lose/>
                <a:moveTo>
                  <a:pt x="59" y="60"/>
                </a:moveTo>
                <a:cubicBezTo>
                  <a:pt x="59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0" y="62"/>
                  <a:pt x="60" y="62"/>
                </a:cubicBezTo>
                <a:cubicBezTo>
                  <a:pt x="60" y="62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lose/>
                <a:moveTo>
                  <a:pt x="66" y="57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6"/>
                  <a:pt x="67" y="56"/>
                  <a:pt x="67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1" y="56"/>
                  <a:pt x="71" y="56"/>
                  <a:pt x="7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57"/>
                  <a:pt x="71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6" y="59"/>
                  <a:pt x="66" y="59"/>
                </a:cubicBez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6" y="58"/>
                  <a:pt x="66" y="58"/>
                </a:cubicBezTo>
                <a:lnTo>
                  <a:pt x="66" y="57"/>
                </a:lnTo>
                <a:close/>
                <a:moveTo>
                  <a:pt x="66" y="60"/>
                </a:moveTo>
                <a:cubicBezTo>
                  <a:pt x="66" y="59"/>
                  <a:pt x="66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2" y="59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9"/>
                  <a:pt x="72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2"/>
                  <a:pt x="73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2"/>
                  <a:pt x="68" y="62"/>
                  <a:pt x="67" y="62"/>
                </a:cubicBezTo>
                <a:cubicBezTo>
                  <a:pt x="67" y="62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lose/>
                <a:moveTo>
                  <a:pt x="73" y="58"/>
                </a:moveTo>
                <a:cubicBezTo>
                  <a:pt x="73" y="58"/>
                  <a:pt x="73" y="58"/>
                  <a:pt x="73" y="58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3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6"/>
                  <a:pt x="73" y="56"/>
                  <a:pt x="73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9"/>
                </a:cubicBezTo>
                <a:cubicBezTo>
                  <a:pt x="79" y="59"/>
                  <a:pt x="79" y="59"/>
                  <a:pt x="78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8"/>
                  <a:pt x="73" y="58"/>
                  <a:pt x="73" y="58"/>
                </a:cubicBezTo>
                <a:close/>
                <a:moveTo>
                  <a:pt x="82" y="52"/>
                </a:move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3"/>
                </a:cubicBezTo>
                <a:cubicBezTo>
                  <a:pt x="78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8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lose/>
                <a:moveTo>
                  <a:pt x="19" y="43"/>
                </a:moveTo>
                <a:cubicBezTo>
                  <a:pt x="19" y="6"/>
                  <a:pt x="19" y="6"/>
                  <a:pt x="19" y="6"/>
                </a:cubicBezTo>
                <a:cubicBezTo>
                  <a:pt x="19" y="4"/>
                  <a:pt x="22" y="1"/>
                  <a:pt x="25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2" y="1"/>
                  <a:pt x="85" y="4"/>
                  <a:pt x="85" y="6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5"/>
                  <a:pt x="82" y="48"/>
                  <a:pt x="80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2" y="48"/>
                  <a:pt x="19" y="45"/>
                  <a:pt x="19" y="43"/>
                </a:cubicBezTo>
                <a:close/>
                <a:moveTo>
                  <a:pt x="40" y="52"/>
                </a:move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4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41" y="54"/>
                  <a:pt x="40" y="54"/>
                </a:cubicBezTo>
                <a:cubicBezTo>
                  <a:pt x="40" y="54"/>
                  <a:pt x="40" y="54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lose/>
                <a:moveTo>
                  <a:pt x="40" y="51"/>
                </a:move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2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lose/>
                <a:moveTo>
                  <a:pt x="40" y="51"/>
                </a:move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lnTo>
                  <a:pt x="40" y="51"/>
                </a:lnTo>
                <a:close/>
                <a:moveTo>
                  <a:pt x="35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5" y="52"/>
                  <a:pt x="35" y="52"/>
                </a:cubicBezTo>
                <a:close/>
                <a:moveTo>
                  <a:pt x="39" y="5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4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5"/>
                </a:cubicBezTo>
                <a:close/>
                <a:moveTo>
                  <a:pt x="34" y="51"/>
                </a:move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lnTo>
                  <a:pt x="34" y="51"/>
                </a:ln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3"/>
                </a:cubicBezTo>
                <a:cubicBezTo>
                  <a:pt x="28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9" y="52"/>
                  <a:pt x="29" y="52"/>
                </a:cubicBezTo>
                <a:close/>
                <a:moveTo>
                  <a:pt x="28" y="50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lose/>
                <a:moveTo>
                  <a:pt x="28" y="54"/>
                </a:moveTo>
                <a:cubicBezTo>
                  <a:pt x="28" y="54"/>
                  <a:pt x="28" y="54"/>
                  <a:pt x="28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3" y="54"/>
                  <a:pt x="33" y="54"/>
                </a:cubicBezTo>
                <a:cubicBezTo>
                  <a:pt x="33" y="54"/>
                  <a:pt x="33" y="54"/>
                  <a:pt x="33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lose/>
                <a:moveTo>
                  <a:pt x="27" y="57"/>
                </a:moveTo>
                <a:cubicBezTo>
                  <a:pt x="27" y="56"/>
                  <a:pt x="27" y="56"/>
                  <a:pt x="27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1" y="56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9"/>
                </a:cubicBezTo>
                <a:cubicBezTo>
                  <a:pt x="31" y="59"/>
                  <a:pt x="31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5" y="59"/>
                  <a:pt x="25" y="59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7" y="57"/>
                </a:cubicBezTo>
                <a:close/>
                <a:moveTo>
                  <a:pt x="31" y="60"/>
                </a:moveTo>
                <a:cubicBezTo>
                  <a:pt x="31" y="60"/>
                  <a:pt x="32" y="60"/>
                  <a:pt x="32" y="60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3" y="59"/>
                  <a:pt x="33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8" y="59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1" y="62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lnTo>
                  <a:pt x="31" y="60"/>
                </a:lnTo>
                <a:close/>
                <a:moveTo>
                  <a:pt x="38" y="59"/>
                </a:moveTo>
                <a:cubicBezTo>
                  <a:pt x="38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6"/>
                  <a:pt x="33" y="56"/>
                  <a:pt x="34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6"/>
                  <a:pt x="38" y="56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9"/>
                </a:cubicBezTo>
                <a:close/>
                <a:moveTo>
                  <a:pt x="38" y="60"/>
                </a:moveTo>
                <a:cubicBezTo>
                  <a:pt x="38" y="60"/>
                  <a:pt x="38" y="60"/>
                  <a:pt x="39" y="60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9"/>
                  <a:pt x="40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9"/>
                  <a:pt x="45" y="59"/>
                  <a:pt x="4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2"/>
                  <a:pt x="44" y="62"/>
                </a:cubicBezTo>
                <a:cubicBezTo>
                  <a:pt x="44" y="62"/>
                  <a:pt x="43" y="62"/>
                  <a:pt x="43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lnTo>
                  <a:pt x="38" y="60"/>
                </a:lnTo>
                <a:close/>
                <a:moveTo>
                  <a:pt x="45" y="59"/>
                </a:move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9"/>
                </a:cubicBezTo>
                <a:close/>
                <a:moveTo>
                  <a:pt x="45" y="56"/>
                </a:moveTo>
                <a:cubicBezTo>
                  <a:pt x="45" y="56"/>
                  <a:pt x="45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1" y="54"/>
                  <a:pt x="41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lose/>
                <a:moveTo>
                  <a:pt x="45" y="60"/>
                </a:moveTo>
                <a:cubicBezTo>
                  <a:pt x="45" y="60"/>
                  <a:pt x="45" y="60"/>
                  <a:pt x="46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1" y="61"/>
                  <a:pt x="51" y="61"/>
                </a:cubicBezTo>
                <a:cubicBezTo>
                  <a:pt x="51" y="61"/>
                  <a:pt x="51" y="62"/>
                  <a:pt x="51" y="62"/>
                </a:cubicBezTo>
                <a:cubicBezTo>
                  <a:pt x="51" y="62"/>
                  <a:pt x="51" y="62"/>
                  <a:pt x="50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1"/>
                  <a:pt x="46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lnTo>
                  <a:pt x="45" y="60"/>
                </a:lnTo>
                <a:close/>
                <a:moveTo>
                  <a:pt x="52" y="58"/>
                </a:moveTo>
                <a:cubicBezTo>
                  <a:pt x="52" y="58"/>
                  <a:pt x="51" y="58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6"/>
                  <a:pt x="47" y="56"/>
                  <a:pt x="47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lose/>
                <a:moveTo>
                  <a:pt x="52" y="56"/>
                </a:moveTo>
                <a:cubicBezTo>
                  <a:pt x="52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5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53"/>
                </a:moveTo>
                <a:cubicBezTo>
                  <a:pt x="52" y="53"/>
                  <a:pt x="52" y="53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6" y="54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lose/>
                <a:moveTo>
                  <a:pt x="52" y="51"/>
                </a:moveTo>
                <a:cubicBezTo>
                  <a:pt x="52" y="51"/>
                  <a:pt x="52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21" y="53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6" y="53"/>
                  <a:pt x="26" y="53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4"/>
                  <a:pt x="21" y="54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lose/>
                <a:moveTo>
                  <a:pt x="20" y="56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2" y="54"/>
                  <a:pt x="22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5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4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lose/>
                <a:moveTo>
                  <a:pt x="18" y="58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6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8"/>
                  <a:pt x="24" y="58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8" y="59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17" y="61"/>
                </a:move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4" y="59"/>
                  <a:pt x="24" y="59"/>
                </a:cubicBezTo>
                <a:cubicBezTo>
                  <a:pt x="24" y="59"/>
                  <a:pt x="24" y="59"/>
                  <a:pt x="24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2" y="61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lose/>
                <a:moveTo>
                  <a:pt x="22" y="63"/>
                </a:move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21" y="65"/>
                  <a:pt x="20" y="65"/>
                  <a:pt x="20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6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2"/>
                  <a:pt x="16" y="62"/>
                  <a:pt x="16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3"/>
                </a:cubicBezTo>
                <a:cubicBezTo>
                  <a:pt x="22" y="63"/>
                  <a:pt x="22" y="63"/>
                  <a:pt x="22" y="63"/>
                </a:cubicBezTo>
                <a:close/>
                <a:moveTo>
                  <a:pt x="29" y="64"/>
                </a:move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5"/>
                  <a:pt x="29" y="65"/>
                </a:cubicBezTo>
                <a:cubicBezTo>
                  <a:pt x="29" y="65"/>
                  <a:pt x="28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5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3"/>
                  <a:pt x="30" y="63"/>
                  <a:pt x="30" y="63"/>
                </a:cubicBezTo>
                <a:lnTo>
                  <a:pt x="29" y="64"/>
                </a:lnTo>
                <a:close/>
                <a:moveTo>
                  <a:pt x="29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4" y="62"/>
                  <a:pt x="24" y="62"/>
                </a:cubicBezTo>
                <a:cubicBezTo>
                  <a:pt x="24" y="62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1" y="59"/>
                </a:cubicBezTo>
                <a:cubicBezTo>
                  <a:pt x="31" y="59"/>
                  <a:pt x="31" y="59"/>
                  <a:pt x="31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2"/>
                  <a:pt x="29" y="62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78"/>
                  <a:pt x="43" y="78"/>
                  <a:pt x="43" y="78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78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lose/>
                <a:moveTo>
                  <a:pt x="61" y="77"/>
                </a:moveTo>
                <a:cubicBezTo>
                  <a:pt x="61" y="77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3" y="78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4" y="77"/>
                  <a:pt x="54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lose/>
                <a:moveTo>
                  <a:pt x="63" y="75"/>
                </a:moveTo>
                <a:cubicBezTo>
                  <a:pt x="63" y="75"/>
                  <a:pt x="62" y="75"/>
                  <a:pt x="62" y="75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76"/>
                  <a:pt x="43" y="76"/>
                  <a:pt x="42" y="76"/>
                </a:cubicBezTo>
                <a:cubicBezTo>
                  <a:pt x="42" y="76"/>
                  <a:pt x="42" y="76"/>
                  <a:pt x="42" y="75"/>
                </a:cubicBezTo>
                <a:cubicBezTo>
                  <a:pt x="42" y="75"/>
                  <a:pt x="41" y="75"/>
                  <a:pt x="41" y="75"/>
                </a:cubicBezTo>
                <a:cubicBezTo>
                  <a:pt x="41" y="75"/>
                  <a:pt x="41" y="75"/>
                  <a:pt x="41" y="74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3" y="68"/>
                  <a:pt x="43" y="67"/>
                  <a:pt x="43" y="67"/>
                </a:cubicBezTo>
                <a:cubicBezTo>
                  <a:pt x="43" y="67"/>
                  <a:pt x="43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1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7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3" y="75"/>
                  <a:pt x="63" y="75"/>
                </a:cubicBezTo>
                <a:close/>
                <a:moveTo>
                  <a:pt x="74" y="64"/>
                </a:moveTo>
                <a:cubicBezTo>
                  <a:pt x="74" y="64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1" y="65"/>
                  <a:pt x="31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1" y="63"/>
                  <a:pt x="31" y="63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2" y="62"/>
                  <a:pt x="3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3" y="62"/>
                  <a:pt x="73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2"/>
                  <a:pt x="73" y="62"/>
                  <a:pt x="7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59"/>
                  <a:pt x="73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8" y="59"/>
                  <a:pt x="79" y="59"/>
                  <a:pt x="79" y="59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59"/>
                  <a:pt x="79" y="59"/>
                  <a:pt x="79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2"/>
                  <a:pt x="80" y="62"/>
                </a:cubicBezTo>
                <a:cubicBezTo>
                  <a:pt x="80" y="62"/>
                  <a:pt x="79" y="62"/>
                  <a:pt x="79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4" y="61"/>
                  <a:pt x="74" y="61"/>
                </a:cubicBezTo>
                <a:cubicBezTo>
                  <a:pt x="74" y="61"/>
                  <a:pt x="74" y="61"/>
                  <a:pt x="74" y="61"/>
                </a:cubicBezTo>
                <a:close/>
                <a:moveTo>
                  <a:pt x="81" y="65"/>
                </a:moveTo>
                <a:cubicBezTo>
                  <a:pt x="81" y="65"/>
                  <a:pt x="81" y="65"/>
                  <a:pt x="81" y="65"/>
                </a:cubicBezTo>
                <a:cubicBezTo>
                  <a:pt x="81" y="65"/>
                  <a:pt x="81" y="65"/>
                  <a:pt x="81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5" y="65"/>
                </a:cubicBezTo>
                <a:cubicBezTo>
                  <a:pt x="75" y="65"/>
                  <a:pt x="75" y="64"/>
                  <a:pt x="75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79" y="62"/>
                  <a:pt x="79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1" y="62"/>
                  <a:pt x="81" y="62"/>
                  <a:pt x="81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5"/>
                  <a:pt x="81" y="65"/>
                </a:cubicBezTo>
                <a:close/>
                <a:moveTo>
                  <a:pt x="89" y="65"/>
                </a:moveTo>
                <a:cubicBezTo>
                  <a:pt x="89" y="65"/>
                  <a:pt x="89" y="65"/>
                  <a:pt x="89" y="65"/>
                </a:cubicBezTo>
                <a:cubicBezTo>
                  <a:pt x="89" y="65"/>
                  <a:pt x="88" y="65"/>
                  <a:pt x="88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65"/>
                  <a:pt x="84" y="65"/>
                  <a:pt x="83" y="65"/>
                </a:cubicBezTo>
                <a:cubicBezTo>
                  <a:pt x="83" y="65"/>
                  <a:pt x="83" y="65"/>
                  <a:pt x="83" y="65"/>
                </a:cubicBezTo>
                <a:cubicBezTo>
                  <a:pt x="83" y="65"/>
                  <a:pt x="83" y="64"/>
                  <a:pt x="83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3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8" y="62"/>
                  <a:pt x="88" y="62"/>
                </a:cubicBezTo>
                <a:cubicBezTo>
                  <a:pt x="88" y="62"/>
                  <a:pt x="88" y="62"/>
                  <a:pt x="88" y="63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5"/>
                  <a:pt x="89" y="65"/>
                </a:cubicBezTo>
                <a:close/>
                <a:moveTo>
                  <a:pt x="80" y="46"/>
                </a:moveTo>
                <a:cubicBezTo>
                  <a:pt x="82" y="46"/>
                  <a:pt x="83" y="45"/>
                  <a:pt x="83" y="4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4"/>
                  <a:pt x="82" y="3"/>
                  <a:pt x="80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2" y="3"/>
                  <a:pt x="21" y="4"/>
                  <a:pt x="21" y="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5"/>
                  <a:pt x="22" y="46"/>
                  <a:pt x="25" y="46"/>
                </a:cubicBezTo>
                <a:lnTo>
                  <a:pt x="80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5"/>
          <p:cNvSpPr>
            <a:spLocks noEditPoints="1"/>
          </p:cNvSpPr>
          <p:nvPr userDrawn="1"/>
        </p:nvSpPr>
        <p:spPr bwMode="auto">
          <a:xfrm>
            <a:off x="10029288" y="3601847"/>
            <a:ext cx="579437" cy="488950"/>
          </a:xfrm>
          <a:custGeom>
            <a:avLst/>
            <a:gdLst>
              <a:gd name="T0" fmla="*/ 2147483647 w 89"/>
              <a:gd name="T1" fmla="*/ 2147483647 h 75"/>
              <a:gd name="T2" fmla="*/ 2147483647 w 89"/>
              <a:gd name="T3" fmla="*/ 2147483647 h 75"/>
              <a:gd name="T4" fmla="*/ 2147483647 w 89"/>
              <a:gd name="T5" fmla="*/ 2147483647 h 75"/>
              <a:gd name="T6" fmla="*/ 2147483647 w 89"/>
              <a:gd name="T7" fmla="*/ 2147483647 h 75"/>
              <a:gd name="T8" fmla="*/ 2147483647 w 89"/>
              <a:gd name="T9" fmla="*/ 2147483647 h 75"/>
              <a:gd name="T10" fmla="*/ 2147483647 w 89"/>
              <a:gd name="T11" fmla="*/ 0 h 75"/>
              <a:gd name="T12" fmla="*/ 2147483647 w 89"/>
              <a:gd name="T13" fmla="*/ 2147483647 h 75"/>
              <a:gd name="T14" fmla="*/ 2147483647 w 89"/>
              <a:gd name="T15" fmla="*/ 2147483647 h 75"/>
              <a:gd name="T16" fmla="*/ 2147483647 w 89"/>
              <a:gd name="T17" fmla="*/ 2147483647 h 75"/>
              <a:gd name="T18" fmla="*/ 2147483647 w 89"/>
              <a:gd name="T19" fmla="*/ 2147483647 h 75"/>
              <a:gd name="T20" fmla="*/ 0 w 89"/>
              <a:gd name="T21" fmla="*/ 2147483647 h 75"/>
              <a:gd name="T22" fmla="*/ 2147483647 w 89"/>
              <a:gd name="T23" fmla="*/ 2147483647 h 75"/>
              <a:gd name="T24" fmla="*/ 2147483647 w 89"/>
              <a:gd name="T25" fmla="*/ 2147483647 h 75"/>
              <a:gd name="T26" fmla="*/ 2147483647 w 89"/>
              <a:gd name="T27" fmla="*/ 2147483647 h 75"/>
              <a:gd name="T28" fmla="*/ 2147483647 w 89"/>
              <a:gd name="T29" fmla="*/ 2147483647 h 75"/>
              <a:gd name="T30" fmla="*/ 2147483647 w 89"/>
              <a:gd name="T31" fmla="*/ 2147483647 h 75"/>
              <a:gd name="T32" fmla="*/ 2147483647 w 89"/>
              <a:gd name="T33" fmla="*/ 2147483647 h 75"/>
              <a:gd name="T34" fmla="*/ 2147483647 w 89"/>
              <a:gd name="T35" fmla="*/ 2147483647 h 75"/>
              <a:gd name="T36" fmla="*/ 2147483647 w 89"/>
              <a:gd name="T37" fmla="*/ 2147483647 h 75"/>
              <a:gd name="T38" fmla="*/ 2147483647 w 89"/>
              <a:gd name="T39" fmla="*/ 2147483647 h 75"/>
              <a:gd name="T40" fmla="*/ 2147483647 w 89"/>
              <a:gd name="T41" fmla="*/ 2147483647 h 75"/>
              <a:gd name="T42" fmla="*/ 2147483647 w 89"/>
              <a:gd name="T43" fmla="*/ 2147483647 h 75"/>
              <a:gd name="T44" fmla="*/ 2147483647 w 89"/>
              <a:gd name="T45" fmla="*/ 2147483647 h 75"/>
              <a:gd name="T46" fmla="*/ 2147483647 w 89"/>
              <a:gd name="T47" fmla="*/ 2147483647 h 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9" h="75">
                <a:moveTo>
                  <a:pt x="32" y="9"/>
                </a:moveTo>
                <a:cubicBezTo>
                  <a:pt x="38" y="10"/>
                  <a:pt x="44" y="11"/>
                  <a:pt x="49" y="13"/>
                </a:cubicBezTo>
                <a:cubicBezTo>
                  <a:pt x="53" y="15"/>
                  <a:pt x="56" y="17"/>
                  <a:pt x="60" y="20"/>
                </a:cubicBezTo>
                <a:cubicBezTo>
                  <a:pt x="54" y="29"/>
                  <a:pt x="54" y="29"/>
                  <a:pt x="5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71" y="0"/>
                  <a:pt x="71" y="0"/>
                  <a:pt x="71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7"/>
                  <a:pt x="57" y="5"/>
                  <a:pt x="52" y="4"/>
                </a:cubicBezTo>
                <a:cubicBezTo>
                  <a:pt x="45" y="3"/>
                  <a:pt x="38" y="2"/>
                  <a:pt x="32" y="3"/>
                </a:cubicBezTo>
                <a:cubicBezTo>
                  <a:pt x="25" y="3"/>
                  <a:pt x="19" y="5"/>
                  <a:pt x="13" y="8"/>
                </a:cubicBezTo>
                <a:cubicBezTo>
                  <a:pt x="7" y="11"/>
                  <a:pt x="2" y="16"/>
                  <a:pt x="0" y="22"/>
                </a:cubicBezTo>
                <a:cubicBezTo>
                  <a:pt x="6" y="10"/>
                  <a:pt x="20" y="8"/>
                  <a:pt x="32" y="9"/>
                </a:cubicBezTo>
                <a:close/>
                <a:moveTo>
                  <a:pt x="58" y="66"/>
                </a:moveTo>
                <a:cubicBezTo>
                  <a:pt x="52" y="65"/>
                  <a:pt x="46" y="64"/>
                  <a:pt x="41" y="61"/>
                </a:cubicBezTo>
                <a:cubicBezTo>
                  <a:pt x="37" y="60"/>
                  <a:pt x="34" y="58"/>
                  <a:pt x="30" y="55"/>
                </a:cubicBezTo>
                <a:cubicBezTo>
                  <a:pt x="35" y="46"/>
                  <a:pt x="35" y="46"/>
                  <a:pt x="35" y="46"/>
                </a:cubicBezTo>
                <a:cubicBezTo>
                  <a:pt x="1" y="45"/>
                  <a:pt x="1" y="45"/>
                  <a:pt x="1" y="45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6"/>
                  <a:pt x="24" y="66"/>
                  <a:pt x="24" y="66"/>
                </a:cubicBezTo>
                <a:cubicBezTo>
                  <a:pt x="28" y="67"/>
                  <a:pt x="33" y="70"/>
                  <a:pt x="38" y="71"/>
                </a:cubicBezTo>
                <a:cubicBezTo>
                  <a:pt x="44" y="72"/>
                  <a:pt x="51" y="73"/>
                  <a:pt x="58" y="72"/>
                </a:cubicBezTo>
                <a:cubicBezTo>
                  <a:pt x="64" y="72"/>
                  <a:pt x="71" y="70"/>
                  <a:pt x="77" y="67"/>
                </a:cubicBezTo>
                <a:cubicBezTo>
                  <a:pt x="83" y="64"/>
                  <a:pt x="87" y="59"/>
                  <a:pt x="89" y="53"/>
                </a:cubicBezTo>
                <a:cubicBezTo>
                  <a:pt x="83" y="65"/>
                  <a:pt x="69" y="67"/>
                  <a:pt x="58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07"/>
          <p:cNvSpPr>
            <a:spLocks noEditPoints="1"/>
          </p:cNvSpPr>
          <p:nvPr userDrawn="1"/>
        </p:nvSpPr>
        <p:spPr bwMode="auto">
          <a:xfrm>
            <a:off x="1681956" y="3545569"/>
            <a:ext cx="482600" cy="533400"/>
          </a:xfrm>
          <a:custGeom>
            <a:avLst/>
            <a:gdLst>
              <a:gd name="T0" fmla="*/ 2147483647 w 74"/>
              <a:gd name="T1" fmla="*/ 0 h 82"/>
              <a:gd name="T2" fmla="*/ 2147483647 w 74"/>
              <a:gd name="T3" fmla="*/ 2147483647 h 82"/>
              <a:gd name="T4" fmla="*/ 2147483647 w 74"/>
              <a:gd name="T5" fmla="*/ 2147483647 h 82"/>
              <a:gd name="T6" fmla="*/ 2147483647 w 74"/>
              <a:gd name="T7" fmla="*/ 0 h 82"/>
              <a:gd name="T8" fmla="*/ 2147483647 w 74"/>
              <a:gd name="T9" fmla="*/ 2147483647 h 82"/>
              <a:gd name="T10" fmla="*/ 2147483647 w 74"/>
              <a:gd name="T11" fmla="*/ 2147483647 h 82"/>
              <a:gd name="T12" fmla="*/ 0 w 74"/>
              <a:gd name="T13" fmla="*/ 0 h 82"/>
              <a:gd name="T14" fmla="*/ 2147483647 w 74"/>
              <a:gd name="T15" fmla="*/ 2147483647 h 82"/>
              <a:gd name="T16" fmla="*/ 2147483647 w 74"/>
              <a:gd name="T17" fmla="*/ 2147483647 h 82"/>
              <a:gd name="T18" fmla="*/ 2147483647 w 74"/>
              <a:gd name="T19" fmla="*/ 2147483647 h 82"/>
              <a:gd name="T20" fmla="*/ 2147483647 w 74"/>
              <a:gd name="T21" fmla="*/ 2147483647 h 82"/>
              <a:gd name="T22" fmla="*/ 2147483647 w 74"/>
              <a:gd name="T23" fmla="*/ 2147483647 h 82"/>
              <a:gd name="T24" fmla="*/ 2147483647 w 74"/>
              <a:gd name="T25" fmla="*/ 2147483647 h 82"/>
              <a:gd name="T26" fmla="*/ 2147483647 w 74"/>
              <a:gd name="T27" fmla="*/ 2147483647 h 82"/>
              <a:gd name="T28" fmla="*/ 2147483647 w 74"/>
              <a:gd name="T29" fmla="*/ 2147483647 h 82"/>
              <a:gd name="T30" fmla="*/ 2147483647 w 74"/>
              <a:gd name="T31" fmla="*/ 2147483647 h 82"/>
              <a:gd name="T32" fmla="*/ 2147483647 w 74"/>
              <a:gd name="T33" fmla="*/ 2147483647 h 82"/>
              <a:gd name="T34" fmla="*/ 2147483647 w 74"/>
              <a:gd name="T35" fmla="*/ 2147483647 h 82"/>
              <a:gd name="T36" fmla="*/ 2147483647 w 74"/>
              <a:gd name="T37" fmla="*/ 2147483647 h 82"/>
              <a:gd name="T38" fmla="*/ 2147483647 w 74"/>
              <a:gd name="T39" fmla="*/ 2147483647 h 82"/>
              <a:gd name="T40" fmla="*/ 2147483647 w 74"/>
              <a:gd name="T41" fmla="*/ 2147483647 h 82"/>
              <a:gd name="T42" fmla="*/ 2147483647 w 74"/>
              <a:gd name="T43" fmla="*/ 2147483647 h 82"/>
              <a:gd name="T44" fmla="*/ 2147483647 w 74"/>
              <a:gd name="T45" fmla="*/ 2147483647 h 82"/>
              <a:gd name="T46" fmla="*/ 2147483647 w 74"/>
              <a:gd name="T47" fmla="*/ 2147483647 h 82"/>
              <a:gd name="T48" fmla="*/ 2147483647 w 74"/>
              <a:gd name="T49" fmla="*/ 2147483647 h 82"/>
              <a:gd name="T50" fmla="*/ 2147483647 w 74"/>
              <a:gd name="T51" fmla="*/ 2147483647 h 82"/>
              <a:gd name="T52" fmla="*/ 2147483647 w 74"/>
              <a:gd name="T53" fmla="*/ 2147483647 h 82"/>
              <a:gd name="T54" fmla="*/ 2147483647 w 74"/>
              <a:gd name="T55" fmla="*/ 2147483647 h 82"/>
              <a:gd name="T56" fmla="*/ 2147483647 w 74"/>
              <a:gd name="T57" fmla="*/ 2147483647 h 82"/>
              <a:gd name="T58" fmla="*/ 2147483647 w 74"/>
              <a:gd name="T59" fmla="*/ 2147483647 h 82"/>
              <a:gd name="T60" fmla="*/ 2147483647 w 74"/>
              <a:gd name="T61" fmla="*/ 2147483647 h 82"/>
              <a:gd name="T62" fmla="*/ 2147483647 w 74"/>
              <a:gd name="T63" fmla="*/ 2147483647 h 82"/>
              <a:gd name="T64" fmla="*/ 2147483647 w 74"/>
              <a:gd name="T65" fmla="*/ 2147483647 h 82"/>
              <a:gd name="T66" fmla="*/ 2147483647 w 74"/>
              <a:gd name="T67" fmla="*/ 2147483647 h 82"/>
              <a:gd name="T68" fmla="*/ 2147483647 w 74"/>
              <a:gd name="T69" fmla="*/ 2147483647 h 82"/>
              <a:gd name="T70" fmla="*/ 2147483647 w 74"/>
              <a:gd name="T71" fmla="*/ 2147483647 h 82"/>
              <a:gd name="T72" fmla="*/ 2147483647 w 74"/>
              <a:gd name="T73" fmla="*/ 2147483647 h 82"/>
              <a:gd name="T74" fmla="*/ 2147483647 w 74"/>
              <a:gd name="T75" fmla="*/ 2147483647 h 82"/>
              <a:gd name="T76" fmla="*/ 2147483647 w 74"/>
              <a:gd name="T77" fmla="*/ 2147483647 h 82"/>
              <a:gd name="T78" fmla="*/ 2147483647 w 74"/>
              <a:gd name="T79" fmla="*/ 2147483647 h 82"/>
              <a:gd name="T80" fmla="*/ 2147483647 w 74"/>
              <a:gd name="T81" fmla="*/ 2147483647 h 82"/>
              <a:gd name="T82" fmla="*/ 2147483647 w 74"/>
              <a:gd name="T83" fmla="*/ 2147483647 h 82"/>
              <a:gd name="T84" fmla="*/ 2147483647 w 74"/>
              <a:gd name="T85" fmla="*/ 2147483647 h 82"/>
              <a:gd name="T86" fmla="*/ 2147483647 w 74"/>
              <a:gd name="T87" fmla="*/ 2147483647 h 82"/>
              <a:gd name="T88" fmla="*/ 2147483647 w 74"/>
              <a:gd name="T89" fmla="*/ 2147483647 h 82"/>
              <a:gd name="T90" fmla="*/ 2147483647 w 74"/>
              <a:gd name="T91" fmla="*/ 2147483647 h 82"/>
              <a:gd name="T92" fmla="*/ 2147483647 w 74"/>
              <a:gd name="T93" fmla="*/ 2147483647 h 82"/>
              <a:gd name="T94" fmla="*/ 2147483647 w 74"/>
              <a:gd name="T95" fmla="*/ 2147483647 h 82"/>
              <a:gd name="T96" fmla="*/ 2147483647 w 74"/>
              <a:gd name="T97" fmla="*/ 2147483647 h 82"/>
              <a:gd name="T98" fmla="*/ 2147483647 w 74"/>
              <a:gd name="T99" fmla="*/ 2147483647 h 8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4" h="82">
                <a:moveTo>
                  <a:pt x="74" y="0"/>
                </a:moveTo>
                <a:cubicBezTo>
                  <a:pt x="72" y="0"/>
                  <a:pt x="72" y="0"/>
                  <a:pt x="72" y="0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5"/>
                  <a:pt x="70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4"/>
                  <a:pt x="60" y="3"/>
                </a:cubicBezTo>
                <a:cubicBezTo>
                  <a:pt x="60" y="0"/>
                  <a:pt x="60" y="0"/>
                  <a:pt x="6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4"/>
                  <a:pt x="13" y="5"/>
                  <a:pt x="12" y="5"/>
                </a:cubicBezTo>
                <a:cubicBezTo>
                  <a:pt x="4" y="5"/>
                  <a:pt x="4" y="5"/>
                  <a:pt x="4" y="5"/>
                </a:cubicBezTo>
                <a:cubicBezTo>
                  <a:pt x="3" y="5"/>
                  <a:pt x="2" y="4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3" y="75"/>
                  <a:pt x="4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3" y="75"/>
                  <a:pt x="14" y="75"/>
                  <a:pt x="14" y="76"/>
                </a:cubicBezTo>
                <a:cubicBezTo>
                  <a:pt x="14" y="82"/>
                  <a:pt x="14" y="82"/>
                  <a:pt x="14" y="82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5"/>
                  <a:pt x="6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1" y="75"/>
                  <a:pt x="72" y="75"/>
                  <a:pt x="72" y="76"/>
                </a:cubicBezTo>
                <a:cubicBezTo>
                  <a:pt x="72" y="82"/>
                  <a:pt x="72" y="82"/>
                  <a:pt x="72" y="82"/>
                </a:cubicBezTo>
                <a:cubicBezTo>
                  <a:pt x="74" y="82"/>
                  <a:pt x="74" y="82"/>
                  <a:pt x="74" y="82"/>
                </a:cubicBezTo>
                <a:lnTo>
                  <a:pt x="74" y="0"/>
                </a:lnTo>
                <a:close/>
                <a:moveTo>
                  <a:pt x="14" y="66"/>
                </a:moveTo>
                <a:cubicBezTo>
                  <a:pt x="14" y="67"/>
                  <a:pt x="13" y="68"/>
                  <a:pt x="12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3" y="68"/>
                  <a:pt x="2" y="67"/>
                  <a:pt x="2" y="66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0"/>
                  <a:pt x="3" y="59"/>
                  <a:pt x="4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60"/>
                  <a:pt x="14" y="61"/>
                </a:cubicBezTo>
                <a:lnTo>
                  <a:pt x="14" y="66"/>
                </a:lnTo>
                <a:close/>
                <a:moveTo>
                  <a:pt x="14" y="51"/>
                </a:moveTo>
                <a:cubicBezTo>
                  <a:pt x="14" y="52"/>
                  <a:pt x="13" y="53"/>
                  <a:pt x="12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3" y="53"/>
                  <a:pt x="2" y="52"/>
                  <a:pt x="2" y="51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4"/>
                  <a:pt x="3" y="43"/>
                  <a:pt x="4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4" y="44"/>
                  <a:pt x="14" y="45"/>
                </a:cubicBezTo>
                <a:lnTo>
                  <a:pt x="14" y="51"/>
                </a:lnTo>
                <a:close/>
                <a:moveTo>
                  <a:pt x="14" y="35"/>
                </a:moveTo>
                <a:cubicBezTo>
                  <a:pt x="14" y="36"/>
                  <a:pt x="13" y="37"/>
                  <a:pt x="12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6"/>
                  <a:pt x="2" y="35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8"/>
                  <a:pt x="3" y="27"/>
                  <a:pt x="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4" y="28"/>
                  <a:pt x="14" y="29"/>
                </a:cubicBezTo>
                <a:lnTo>
                  <a:pt x="14" y="35"/>
                </a:lnTo>
                <a:close/>
                <a:moveTo>
                  <a:pt x="14" y="19"/>
                </a:moveTo>
                <a:cubicBezTo>
                  <a:pt x="14" y="20"/>
                  <a:pt x="13" y="21"/>
                  <a:pt x="12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2" y="20"/>
                  <a:pt x="2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3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2"/>
                  <a:pt x="14" y="12"/>
                  <a:pt x="14" y="13"/>
                </a:cubicBezTo>
                <a:lnTo>
                  <a:pt x="14" y="19"/>
                </a:lnTo>
                <a:close/>
                <a:moveTo>
                  <a:pt x="72" y="66"/>
                </a:moveTo>
                <a:cubicBezTo>
                  <a:pt x="72" y="67"/>
                  <a:pt x="71" y="68"/>
                  <a:pt x="70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0" y="68"/>
                  <a:pt x="60" y="67"/>
                  <a:pt x="60" y="66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0" y="59"/>
                  <a:pt x="6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1" y="59"/>
                  <a:pt x="72" y="60"/>
                  <a:pt x="72" y="61"/>
                </a:cubicBezTo>
                <a:lnTo>
                  <a:pt x="72" y="66"/>
                </a:lnTo>
                <a:close/>
                <a:moveTo>
                  <a:pt x="72" y="51"/>
                </a:moveTo>
                <a:cubicBezTo>
                  <a:pt x="72" y="52"/>
                  <a:pt x="71" y="53"/>
                  <a:pt x="70" y="53"/>
                </a:cubicBezTo>
                <a:cubicBezTo>
                  <a:pt x="61" y="53"/>
                  <a:pt x="61" y="53"/>
                  <a:pt x="61" y="53"/>
                </a:cubicBezTo>
                <a:cubicBezTo>
                  <a:pt x="60" y="53"/>
                  <a:pt x="60" y="52"/>
                  <a:pt x="60" y="51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0" y="43"/>
                  <a:pt x="61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3"/>
                  <a:pt x="72" y="44"/>
                  <a:pt x="72" y="45"/>
                </a:cubicBezTo>
                <a:lnTo>
                  <a:pt x="72" y="51"/>
                </a:lnTo>
                <a:close/>
                <a:moveTo>
                  <a:pt x="72" y="35"/>
                </a:moveTo>
                <a:cubicBezTo>
                  <a:pt x="72" y="36"/>
                  <a:pt x="71" y="37"/>
                  <a:pt x="70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60" y="36"/>
                  <a:pt x="60" y="35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28"/>
                  <a:pt x="60" y="27"/>
                  <a:pt x="61" y="27"/>
                </a:cubicBezTo>
                <a:cubicBezTo>
                  <a:pt x="70" y="27"/>
                  <a:pt x="70" y="27"/>
                  <a:pt x="70" y="27"/>
                </a:cubicBezTo>
                <a:cubicBezTo>
                  <a:pt x="71" y="27"/>
                  <a:pt x="72" y="28"/>
                  <a:pt x="72" y="29"/>
                </a:cubicBezTo>
                <a:lnTo>
                  <a:pt x="72" y="35"/>
                </a:lnTo>
                <a:close/>
                <a:moveTo>
                  <a:pt x="72" y="19"/>
                </a:moveTo>
                <a:cubicBezTo>
                  <a:pt x="72" y="20"/>
                  <a:pt x="71" y="21"/>
                  <a:pt x="7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0" y="21"/>
                  <a:pt x="60" y="20"/>
                  <a:pt x="60" y="19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2"/>
                  <a:pt x="60" y="12"/>
                  <a:pt x="6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1" y="12"/>
                  <a:pt x="72" y="12"/>
                  <a:pt x="72" y="13"/>
                </a:cubicBezTo>
                <a:lnTo>
                  <a:pt x="72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5" name="矩形 3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FF24-3E58-4FB6-A6ED-9B626513EBA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682083"/>
            <a:ext cx="5864451" cy="1493837"/>
          </a:xfrm>
        </p:spPr>
        <p:txBody>
          <a:bodyPr anchor="ctr">
            <a:normAutofit/>
          </a:bodyPr>
          <a:lstStyle>
            <a:lvl1pPr marL="0" indent="0" algn="l">
              <a:buNone/>
              <a:defRPr sz="7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BF9-10CA-43C6-B94A-3F2AC2CF0D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泪滴形 15"/>
          <p:cNvSpPr/>
          <p:nvPr userDrawn="1"/>
        </p:nvSpPr>
        <p:spPr>
          <a:xfrm rot="8100000">
            <a:off x="1338492" y="1449056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 userDrawn="1"/>
        </p:nvSpPr>
        <p:spPr>
          <a:xfrm rot="8100000">
            <a:off x="3205391" y="22269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/>
          <p:cNvSpPr/>
          <p:nvPr userDrawn="1"/>
        </p:nvSpPr>
        <p:spPr>
          <a:xfrm rot="8100000">
            <a:off x="5237391" y="260745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 userDrawn="1"/>
        </p:nvSpPr>
        <p:spPr>
          <a:xfrm rot="8100000">
            <a:off x="7688492" y="15421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 userDrawn="1"/>
        </p:nvSpPr>
        <p:spPr>
          <a:xfrm rot="8100000">
            <a:off x="10380891" y="145569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5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6" idx="7"/>
          </p:cNvCxnSpPr>
          <p:nvPr userDrawn="1"/>
        </p:nvCxnSpPr>
        <p:spPr>
          <a:xfrm rot="5400000">
            <a:off x="-330268" y="2502961"/>
            <a:ext cx="2442307" cy="1145279"/>
          </a:xfrm>
          <a:prstGeom prst="bentConnector4">
            <a:avLst>
              <a:gd name="adj1" fmla="val 48997"/>
              <a:gd name="adj2" fmla="val 119960"/>
            </a:avLst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7"/>
          </p:cNvCxnSpPr>
          <p:nvPr userDrawn="1"/>
        </p:nvCxnSpPr>
        <p:spPr>
          <a:xfrm rot="16200000" flipH="1">
            <a:off x="2284723" y="3678021"/>
            <a:ext cx="2452733" cy="36133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7"/>
          </p:cNvCxnSpPr>
          <p:nvPr userDrawn="1"/>
        </p:nvCxnSpPr>
        <p:spPr>
          <a:xfrm rot="16200000" flipH="1">
            <a:off x="4273295" y="4101969"/>
            <a:ext cx="2921951" cy="74369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9" idx="7"/>
          </p:cNvCxnSpPr>
          <p:nvPr userDrawn="1"/>
        </p:nvCxnSpPr>
        <p:spPr>
          <a:xfrm rot="16200000" flipH="1">
            <a:off x="6598236" y="3162809"/>
            <a:ext cx="3137533" cy="70695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7"/>
          </p:cNvCxnSpPr>
          <p:nvPr userDrawn="1"/>
        </p:nvCxnSpPr>
        <p:spPr>
          <a:xfrm rot="16200000" flipH="1">
            <a:off x="9910684" y="2456320"/>
            <a:ext cx="2578547" cy="1388071"/>
          </a:xfrm>
          <a:prstGeom prst="bentConnector4">
            <a:avLst>
              <a:gd name="adj1" fmla="val 49050"/>
              <a:gd name="adj2" fmla="val 116469"/>
            </a:avLst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345092" y="4230738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328041" y="4227694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6" hasCustomPrompt="1"/>
          </p:nvPr>
        </p:nvSpPr>
        <p:spPr>
          <a:xfrm>
            <a:off x="2273767" y="508505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7" hasCustomPrompt="1"/>
          </p:nvPr>
        </p:nvSpPr>
        <p:spPr>
          <a:xfrm>
            <a:off x="2256716" y="508200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4692400" y="59128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three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9" hasCustomPrompt="1"/>
          </p:nvPr>
        </p:nvSpPr>
        <p:spPr>
          <a:xfrm>
            <a:off x="4675349" y="59098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7108889" y="50920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 hasCustomPrompt="1"/>
          </p:nvPr>
        </p:nvSpPr>
        <p:spPr>
          <a:xfrm>
            <a:off x="7091839" y="50890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22" hasCustomPrompt="1"/>
          </p:nvPr>
        </p:nvSpPr>
        <p:spPr>
          <a:xfrm>
            <a:off x="9067992" y="4227037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 hasCustomPrompt="1"/>
          </p:nvPr>
        </p:nvSpPr>
        <p:spPr>
          <a:xfrm>
            <a:off x="9050941" y="4223993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18C-5D72-4D15-ABE0-D533D29458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035208"/>
            <a:ext cx="5006192" cy="7270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833376" y="5035208"/>
            <a:ext cx="1306571" cy="723868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6908800" y="4397375"/>
            <a:ext cx="4445000" cy="18875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AC6-ECD7-4720-82FD-0FF8B96AAC3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F72B-81E4-463C-91F0-45BA1ABB73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5D92-B466-4E1D-837C-464F5DFB54B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8"/>
          <p:cNvSpPr>
            <a:spLocks noChangeArrowheads="1"/>
          </p:cNvSpPr>
          <p:nvPr userDrawn="1"/>
        </p:nvSpPr>
        <p:spPr bwMode="auto">
          <a:xfrm rot="5400000">
            <a:off x="75422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7"/>
          <p:cNvSpPr>
            <a:spLocks noChangeArrowheads="1"/>
          </p:cNvSpPr>
          <p:nvPr userDrawn="1"/>
        </p:nvSpPr>
        <p:spPr bwMode="auto">
          <a:xfrm rot="5400000">
            <a:off x="43926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6"/>
          <p:cNvSpPr>
            <a:spLocks noChangeArrowheads="1"/>
          </p:cNvSpPr>
          <p:nvPr userDrawn="1"/>
        </p:nvSpPr>
        <p:spPr bwMode="auto">
          <a:xfrm rot="5400000">
            <a:off x="12430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 userDrawn="1"/>
        </p:nvSpPr>
        <p:spPr bwMode="auto">
          <a:xfrm>
            <a:off x="19304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 userDrawn="1"/>
        </p:nvSpPr>
        <p:spPr bwMode="auto">
          <a:xfrm>
            <a:off x="50800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 userDrawn="1"/>
        </p:nvSpPr>
        <p:spPr bwMode="auto">
          <a:xfrm>
            <a:off x="82296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Freeform 214"/>
          <p:cNvSpPr>
            <a:spLocks noChangeArrowheads="1"/>
          </p:cNvSpPr>
          <p:nvPr userDrawn="1"/>
        </p:nvSpPr>
        <p:spPr bwMode="auto">
          <a:xfrm>
            <a:off x="2638426" y="2576513"/>
            <a:ext cx="692151" cy="742950"/>
          </a:xfrm>
          <a:custGeom>
            <a:avLst/>
            <a:gdLst>
              <a:gd name="T0" fmla="*/ 174 w 184"/>
              <a:gd name="T1" fmla="*/ 91 h 198"/>
              <a:gd name="T2" fmla="*/ 180 w 184"/>
              <a:gd name="T3" fmla="*/ 66 h 198"/>
              <a:gd name="T4" fmla="*/ 172 w 184"/>
              <a:gd name="T5" fmla="*/ 58 h 198"/>
              <a:gd name="T6" fmla="*/ 149 w 184"/>
              <a:gd name="T7" fmla="*/ 54 h 198"/>
              <a:gd name="T8" fmla="*/ 138 w 184"/>
              <a:gd name="T9" fmla="*/ 52 h 198"/>
              <a:gd name="T10" fmla="*/ 132 w 184"/>
              <a:gd name="T11" fmla="*/ 31 h 198"/>
              <a:gd name="T12" fmla="*/ 122 w 184"/>
              <a:gd name="T13" fmla="*/ 24 h 198"/>
              <a:gd name="T14" fmla="*/ 100 w 184"/>
              <a:gd name="T15" fmla="*/ 7 h 198"/>
              <a:gd name="T16" fmla="*/ 98 w 184"/>
              <a:gd name="T17" fmla="*/ 4 h 198"/>
              <a:gd name="T18" fmla="*/ 86 w 184"/>
              <a:gd name="T19" fmla="*/ 4 h 198"/>
              <a:gd name="T20" fmla="*/ 62 w 184"/>
              <a:gd name="T21" fmla="*/ 24 h 198"/>
              <a:gd name="T22" fmla="*/ 62 w 184"/>
              <a:gd name="T23" fmla="*/ 24 h 198"/>
              <a:gd name="T24" fmla="*/ 52 w 184"/>
              <a:gd name="T25" fmla="*/ 31 h 198"/>
              <a:gd name="T26" fmla="*/ 46 w 184"/>
              <a:gd name="T27" fmla="*/ 52 h 198"/>
              <a:gd name="T28" fmla="*/ 35 w 184"/>
              <a:gd name="T29" fmla="*/ 54 h 198"/>
              <a:gd name="T30" fmla="*/ 12 w 184"/>
              <a:gd name="T31" fmla="*/ 58 h 198"/>
              <a:gd name="T32" fmla="*/ 4 w 184"/>
              <a:gd name="T33" fmla="*/ 66 h 198"/>
              <a:gd name="T34" fmla="*/ 4 w 184"/>
              <a:gd name="T35" fmla="*/ 94 h 198"/>
              <a:gd name="T36" fmla="*/ 3 w 184"/>
              <a:gd name="T37" fmla="*/ 105 h 198"/>
              <a:gd name="T38" fmla="*/ 43 w 184"/>
              <a:gd name="T39" fmla="*/ 139 h 198"/>
              <a:gd name="T40" fmla="*/ 41 w 184"/>
              <a:gd name="T41" fmla="*/ 155 h 198"/>
              <a:gd name="T42" fmla="*/ 47 w 184"/>
              <a:gd name="T43" fmla="*/ 157 h 198"/>
              <a:gd name="T44" fmla="*/ 74 w 184"/>
              <a:gd name="T45" fmla="*/ 191 h 198"/>
              <a:gd name="T46" fmla="*/ 76 w 184"/>
              <a:gd name="T47" fmla="*/ 196 h 198"/>
              <a:gd name="T48" fmla="*/ 103 w 184"/>
              <a:gd name="T49" fmla="*/ 198 h 198"/>
              <a:gd name="T50" fmla="*/ 110 w 184"/>
              <a:gd name="T51" fmla="*/ 191 h 198"/>
              <a:gd name="T52" fmla="*/ 135 w 184"/>
              <a:gd name="T53" fmla="*/ 157 h 198"/>
              <a:gd name="T54" fmla="*/ 138 w 184"/>
              <a:gd name="T55" fmla="*/ 157 h 198"/>
              <a:gd name="T56" fmla="*/ 138 w 184"/>
              <a:gd name="T57" fmla="*/ 157 h 198"/>
              <a:gd name="T58" fmla="*/ 145 w 184"/>
              <a:gd name="T59" fmla="*/ 151 h 198"/>
              <a:gd name="T60" fmla="*/ 141 w 184"/>
              <a:gd name="T61" fmla="*/ 138 h 198"/>
              <a:gd name="T62" fmla="*/ 142 w 184"/>
              <a:gd name="T63" fmla="*/ 138 h 198"/>
              <a:gd name="T64" fmla="*/ 182 w 184"/>
              <a:gd name="T65" fmla="*/ 105 h 198"/>
              <a:gd name="T66" fmla="*/ 180 w 184"/>
              <a:gd name="T67" fmla="*/ 94 h 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84"/>
              <a:gd name="T103" fmla="*/ 0 h 198"/>
              <a:gd name="T104" fmla="*/ 184 w 184"/>
              <a:gd name="T105" fmla="*/ 198 h 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84" h="198">
                <a:moveTo>
                  <a:pt x="180" y="94"/>
                </a:moveTo>
                <a:cubicBezTo>
                  <a:pt x="174" y="91"/>
                  <a:pt x="174" y="91"/>
                  <a:pt x="174" y="91"/>
                </a:cubicBezTo>
                <a:cubicBezTo>
                  <a:pt x="175" y="85"/>
                  <a:pt x="180" y="67"/>
                  <a:pt x="180" y="66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81" y="64"/>
                  <a:pt x="180" y="62"/>
                  <a:pt x="179" y="60"/>
                </a:cubicBezTo>
                <a:cubicBezTo>
                  <a:pt x="177" y="58"/>
                  <a:pt x="175" y="58"/>
                  <a:pt x="172" y="58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49" y="52"/>
                  <a:pt x="147" y="50"/>
                  <a:pt x="144" y="50"/>
                </a:cubicBezTo>
                <a:cubicBezTo>
                  <a:pt x="142" y="49"/>
                  <a:pt x="139" y="50"/>
                  <a:pt x="138" y="52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8" y="51"/>
                  <a:pt x="132" y="31"/>
                  <a:pt x="132" y="31"/>
                </a:cubicBezTo>
                <a:cubicBezTo>
                  <a:pt x="133" y="29"/>
                  <a:pt x="132" y="26"/>
                  <a:pt x="130" y="25"/>
                </a:cubicBezTo>
                <a:cubicBezTo>
                  <a:pt x="127" y="23"/>
                  <a:pt x="125" y="23"/>
                  <a:pt x="122" y="24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09" y="25"/>
                  <a:pt x="103" y="13"/>
                  <a:pt x="100" y="7"/>
                </a:cubicBezTo>
                <a:cubicBezTo>
                  <a:pt x="99" y="6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7" y="1"/>
                  <a:pt x="95" y="0"/>
                  <a:pt x="92" y="0"/>
                </a:cubicBezTo>
                <a:cubicBezTo>
                  <a:pt x="90" y="0"/>
                  <a:pt x="87" y="1"/>
                  <a:pt x="86" y="4"/>
                </a:cubicBezTo>
                <a:cubicBezTo>
                  <a:pt x="72" y="30"/>
                  <a:pt x="72" y="30"/>
                  <a:pt x="72" y="30"/>
                </a:cubicBezTo>
                <a:cubicBezTo>
                  <a:pt x="67" y="27"/>
                  <a:pt x="63" y="25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0" y="23"/>
                  <a:pt x="57" y="23"/>
                  <a:pt x="55" y="25"/>
                </a:cubicBezTo>
                <a:cubicBezTo>
                  <a:pt x="53" y="26"/>
                  <a:pt x="52" y="29"/>
                  <a:pt x="52" y="31"/>
                </a:cubicBezTo>
                <a:cubicBezTo>
                  <a:pt x="58" y="65"/>
                  <a:pt x="58" y="65"/>
                  <a:pt x="58" y="65"/>
                </a:cubicBezTo>
                <a:cubicBezTo>
                  <a:pt x="55" y="61"/>
                  <a:pt x="50" y="56"/>
                  <a:pt x="46" y="52"/>
                </a:cubicBezTo>
                <a:cubicBezTo>
                  <a:pt x="45" y="50"/>
                  <a:pt x="42" y="49"/>
                  <a:pt x="40" y="50"/>
                </a:cubicBezTo>
                <a:cubicBezTo>
                  <a:pt x="38" y="50"/>
                  <a:pt x="36" y="52"/>
                  <a:pt x="35" y="54"/>
                </a:cubicBezTo>
                <a:cubicBezTo>
                  <a:pt x="33" y="62"/>
                  <a:pt x="33" y="62"/>
                  <a:pt x="33" y="62"/>
                </a:cubicBezTo>
                <a:cubicBezTo>
                  <a:pt x="26" y="61"/>
                  <a:pt x="12" y="58"/>
                  <a:pt x="12" y="58"/>
                </a:cubicBezTo>
                <a:cubicBezTo>
                  <a:pt x="9" y="57"/>
                  <a:pt x="7" y="58"/>
                  <a:pt x="5" y="60"/>
                </a:cubicBezTo>
                <a:cubicBezTo>
                  <a:pt x="4" y="62"/>
                  <a:pt x="3" y="64"/>
                  <a:pt x="4" y="66"/>
                </a:cubicBezTo>
                <a:cubicBezTo>
                  <a:pt x="10" y="91"/>
                  <a:pt x="10" y="91"/>
                  <a:pt x="10" y="91"/>
                </a:cubicBezTo>
                <a:cubicBezTo>
                  <a:pt x="8" y="92"/>
                  <a:pt x="6" y="93"/>
                  <a:pt x="4" y="94"/>
                </a:cubicBezTo>
                <a:cubicBezTo>
                  <a:pt x="2" y="95"/>
                  <a:pt x="0" y="97"/>
                  <a:pt x="0" y="99"/>
                </a:cubicBezTo>
                <a:cubicBezTo>
                  <a:pt x="0" y="101"/>
                  <a:pt x="1" y="104"/>
                  <a:pt x="3" y="105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3" y="138"/>
                  <a:pt x="43" y="138"/>
                  <a:pt x="43" y="139"/>
                </a:cubicBezTo>
                <a:cubicBezTo>
                  <a:pt x="41" y="144"/>
                  <a:pt x="40" y="149"/>
                  <a:pt x="40" y="149"/>
                </a:cubicBezTo>
                <a:cubicBezTo>
                  <a:pt x="39" y="151"/>
                  <a:pt x="40" y="153"/>
                  <a:pt x="41" y="155"/>
                </a:cubicBezTo>
                <a:cubicBezTo>
                  <a:pt x="42" y="156"/>
                  <a:pt x="44" y="157"/>
                  <a:pt x="46" y="157"/>
                </a:cubicBezTo>
                <a:cubicBezTo>
                  <a:pt x="46" y="157"/>
                  <a:pt x="47" y="157"/>
                  <a:pt x="47" y="157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8" y="163"/>
                  <a:pt x="76" y="181"/>
                  <a:pt x="74" y="191"/>
                </a:cubicBezTo>
                <a:cubicBezTo>
                  <a:pt x="74" y="191"/>
                  <a:pt x="74" y="191"/>
                  <a:pt x="74" y="191"/>
                </a:cubicBezTo>
                <a:cubicBezTo>
                  <a:pt x="74" y="193"/>
                  <a:pt x="75" y="195"/>
                  <a:pt x="76" y="196"/>
                </a:cubicBezTo>
                <a:cubicBezTo>
                  <a:pt x="78" y="198"/>
                  <a:pt x="79" y="198"/>
                  <a:pt x="81" y="198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05" y="198"/>
                  <a:pt x="107" y="198"/>
                  <a:pt x="108" y="196"/>
                </a:cubicBezTo>
                <a:cubicBezTo>
                  <a:pt x="109" y="195"/>
                  <a:pt x="110" y="193"/>
                  <a:pt x="110" y="191"/>
                </a:cubicBezTo>
                <a:cubicBezTo>
                  <a:pt x="105" y="153"/>
                  <a:pt x="105" y="153"/>
                  <a:pt x="105" y="153"/>
                </a:cubicBezTo>
                <a:cubicBezTo>
                  <a:pt x="111" y="154"/>
                  <a:pt x="121" y="155"/>
                  <a:pt x="135" y="157"/>
                </a:cubicBezTo>
                <a:cubicBezTo>
                  <a:pt x="137" y="157"/>
                  <a:pt x="137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40" y="157"/>
                  <a:pt x="142" y="157"/>
                  <a:pt x="143" y="155"/>
                </a:cubicBezTo>
                <a:cubicBezTo>
                  <a:pt x="144" y="154"/>
                  <a:pt x="145" y="152"/>
                  <a:pt x="145" y="151"/>
                </a:cubicBezTo>
                <a:cubicBezTo>
                  <a:pt x="145" y="150"/>
                  <a:pt x="145" y="149"/>
                  <a:pt x="144" y="14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2" y="138"/>
                </a:cubicBezTo>
                <a:cubicBezTo>
                  <a:pt x="144" y="136"/>
                  <a:pt x="157" y="125"/>
                  <a:pt x="180" y="106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3" y="104"/>
                  <a:pt x="184" y="101"/>
                  <a:pt x="184" y="99"/>
                </a:cubicBezTo>
                <a:cubicBezTo>
                  <a:pt x="184" y="97"/>
                  <a:pt x="182" y="95"/>
                  <a:pt x="180" y="94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Freeform 548"/>
          <p:cNvSpPr>
            <a:spLocks noChangeArrowheads="1"/>
          </p:cNvSpPr>
          <p:nvPr userDrawn="1"/>
        </p:nvSpPr>
        <p:spPr bwMode="auto">
          <a:xfrm>
            <a:off x="5751512" y="2576513"/>
            <a:ext cx="754063" cy="742950"/>
          </a:xfrm>
          <a:custGeom>
            <a:avLst/>
            <a:gdLst>
              <a:gd name="T0" fmla="*/ 197 w 201"/>
              <a:gd name="T1" fmla="*/ 2 h 198"/>
              <a:gd name="T2" fmla="*/ 195 w 201"/>
              <a:gd name="T3" fmla="*/ 0 h 198"/>
              <a:gd name="T4" fmla="*/ 192 w 201"/>
              <a:gd name="T5" fmla="*/ 1 h 198"/>
              <a:gd name="T6" fmla="*/ 162 w 201"/>
              <a:gd name="T7" fmla="*/ 13 h 198"/>
              <a:gd name="T8" fmla="*/ 124 w 201"/>
              <a:gd name="T9" fmla="*/ 27 h 198"/>
              <a:gd name="T10" fmla="*/ 36 w 201"/>
              <a:gd name="T11" fmla="*/ 82 h 198"/>
              <a:gd name="T12" fmla="*/ 33 w 201"/>
              <a:gd name="T13" fmla="*/ 148 h 198"/>
              <a:gd name="T14" fmla="*/ 18 w 201"/>
              <a:gd name="T15" fmla="*/ 166 h 198"/>
              <a:gd name="T16" fmla="*/ 10 w 201"/>
              <a:gd name="T17" fmla="*/ 173 h 198"/>
              <a:gd name="T18" fmla="*/ 1 w 201"/>
              <a:gd name="T19" fmla="*/ 181 h 198"/>
              <a:gd name="T20" fmla="*/ 0 w 201"/>
              <a:gd name="T21" fmla="*/ 183 h 198"/>
              <a:gd name="T22" fmla="*/ 1 w 201"/>
              <a:gd name="T23" fmla="*/ 185 h 198"/>
              <a:gd name="T24" fmla="*/ 13 w 201"/>
              <a:gd name="T25" fmla="*/ 197 h 198"/>
              <a:gd name="T26" fmla="*/ 15 w 201"/>
              <a:gd name="T27" fmla="*/ 198 h 198"/>
              <a:gd name="T28" fmla="*/ 16 w 201"/>
              <a:gd name="T29" fmla="*/ 198 h 198"/>
              <a:gd name="T30" fmla="*/ 17 w 201"/>
              <a:gd name="T31" fmla="*/ 196 h 198"/>
              <a:gd name="T32" fmla="*/ 31 w 201"/>
              <a:gd name="T33" fmla="*/ 171 h 198"/>
              <a:gd name="T34" fmla="*/ 60 w 201"/>
              <a:gd name="T35" fmla="*/ 133 h 198"/>
              <a:gd name="T36" fmla="*/ 61 w 201"/>
              <a:gd name="T37" fmla="*/ 75 h 198"/>
              <a:gd name="T38" fmla="*/ 66 w 201"/>
              <a:gd name="T39" fmla="*/ 71 h 198"/>
              <a:gd name="T40" fmla="*/ 70 w 201"/>
              <a:gd name="T41" fmla="*/ 75 h 198"/>
              <a:gd name="T42" fmla="*/ 68 w 201"/>
              <a:gd name="T43" fmla="*/ 124 h 198"/>
              <a:gd name="T44" fmla="*/ 92 w 201"/>
              <a:gd name="T45" fmla="*/ 99 h 198"/>
              <a:gd name="T46" fmla="*/ 94 w 201"/>
              <a:gd name="T47" fmla="*/ 56 h 198"/>
              <a:gd name="T48" fmla="*/ 98 w 201"/>
              <a:gd name="T49" fmla="*/ 52 h 198"/>
              <a:gd name="T50" fmla="*/ 102 w 201"/>
              <a:gd name="T51" fmla="*/ 56 h 198"/>
              <a:gd name="T52" fmla="*/ 101 w 201"/>
              <a:gd name="T53" fmla="*/ 91 h 198"/>
              <a:gd name="T54" fmla="*/ 123 w 201"/>
              <a:gd name="T55" fmla="*/ 69 h 198"/>
              <a:gd name="T56" fmla="*/ 125 w 201"/>
              <a:gd name="T57" fmla="*/ 43 h 198"/>
              <a:gd name="T58" fmla="*/ 129 w 201"/>
              <a:gd name="T59" fmla="*/ 39 h 198"/>
              <a:gd name="T60" fmla="*/ 133 w 201"/>
              <a:gd name="T61" fmla="*/ 43 h 198"/>
              <a:gd name="T62" fmla="*/ 132 w 201"/>
              <a:gd name="T63" fmla="*/ 62 h 198"/>
              <a:gd name="T64" fmla="*/ 175 w 201"/>
              <a:gd name="T65" fmla="*/ 24 h 198"/>
              <a:gd name="T66" fmla="*/ 181 w 201"/>
              <a:gd name="T67" fmla="*/ 24 h 198"/>
              <a:gd name="T68" fmla="*/ 181 w 201"/>
              <a:gd name="T69" fmla="*/ 30 h 198"/>
              <a:gd name="T70" fmla="*/ 142 w 201"/>
              <a:gd name="T71" fmla="*/ 64 h 198"/>
              <a:gd name="T72" fmla="*/ 169 w 201"/>
              <a:gd name="T73" fmla="*/ 60 h 198"/>
              <a:gd name="T74" fmla="*/ 173 w 201"/>
              <a:gd name="T75" fmla="*/ 63 h 198"/>
              <a:gd name="T76" fmla="*/ 170 w 201"/>
              <a:gd name="T77" fmla="*/ 68 h 198"/>
              <a:gd name="T78" fmla="*/ 131 w 201"/>
              <a:gd name="T79" fmla="*/ 73 h 198"/>
              <a:gd name="T80" fmla="*/ 107 w 201"/>
              <a:gd name="T81" fmla="*/ 97 h 198"/>
              <a:gd name="T82" fmla="*/ 153 w 201"/>
              <a:gd name="T83" fmla="*/ 92 h 198"/>
              <a:gd name="T84" fmla="*/ 158 w 201"/>
              <a:gd name="T85" fmla="*/ 96 h 198"/>
              <a:gd name="T86" fmla="*/ 154 w 201"/>
              <a:gd name="T87" fmla="*/ 100 h 198"/>
              <a:gd name="T88" fmla="*/ 97 w 201"/>
              <a:gd name="T89" fmla="*/ 106 h 198"/>
              <a:gd name="T90" fmla="*/ 74 w 201"/>
              <a:gd name="T91" fmla="*/ 130 h 198"/>
              <a:gd name="T92" fmla="*/ 129 w 201"/>
              <a:gd name="T93" fmla="*/ 125 h 198"/>
              <a:gd name="T94" fmla="*/ 133 w 201"/>
              <a:gd name="T95" fmla="*/ 129 h 198"/>
              <a:gd name="T96" fmla="*/ 129 w 201"/>
              <a:gd name="T97" fmla="*/ 133 h 198"/>
              <a:gd name="T98" fmla="*/ 67 w 201"/>
              <a:gd name="T99" fmla="*/ 139 h 198"/>
              <a:gd name="T100" fmla="*/ 66 w 201"/>
              <a:gd name="T101" fmla="*/ 139 h 198"/>
              <a:gd name="T102" fmla="*/ 49 w 201"/>
              <a:gd name="T103" fmla="*/ 159 h 198"/>
              <a:gd name="T104" fmla="*/ 70 w 201"/>
              <a:gd name="T105" fmla="*/ 162 h 198"/>
              <a:gd name="T106" fmla="*/ 146 w 201"/>
              <a:gd name="T107" fmla="*/ 138 h 198"/>
              <a:gd name="T108" fmla="*/ 195 w 201"/>
              <a:gd name="T109" fmla="*/ 62 h 198"/>
              <a:gd name="T110" fmla="*/ 197 w 201"/>
              <a:gd name="T111" fmla="*/ 2 h 19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1"/>
              <a:gd name="T169" fmla="*/ 0 h 198"/>
              <a:gd name="T170" fmla="*/ 201 w 201"/>
              <a:gd name="T171" fmla="*/ 198 h 19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1" h="198">
                <a:moveTo>
                  <a:pt x="197" y="2"/>
                </a:moveTo>
                <a:cubicBezTo>
                  <a:pt x="197" y="1"/>
                  <a:pt x="196" y="0"/>
                  <a:pt x="195" y="0"/>
                </a:cubicBezTo>
                <a:cubicBezTo>
                  <a:pt x="194" y="0"/>
                  <a:pt x="193" y="0"/>
                  <a:pt x="192" y="1"/>
                </a:cubicBezTo>
                <a:cubicBezTo>
                  <a:pt x="190" y="4"/>
                  <a:pt x="176" y="9"/>
                  <a:pt x="162" y="13"/>
                </a:cubicBezTo>
                <a:cubicBezTo>
                  <a:pt x="151" y="17"/>
                  <a:pt x="137" y="21"/>
                  <a:pt x="124" y="27"/>
                </a:cubicBezTo>
                <a:cubicBezTo>
                  <a:pt x="89" y="41"/>
                  <a:pt x="53" y="58"/>
                  <a:pt x="36" y="82"/>
                </a:cubicBezTo>
                <a:cubicBezTo>
                  <a:pt x="23" y="102"/>
                  <a:pt x="21" y="135"/>
                  <a:pt x="33" y="148"/>
                </a:cubicBezTo>
                <a:cubicBezTo>
                  <a:pt x="32" y="151"/>
                  <a:pt x="25" y="159"/>
                  <a:pt x="18" y="166"/>
                </a:cubicBezTo>
                <a:cubicBezTo>
                  <a:pt x="17" y="166"/>
                  <a:pt x="13" y="169"/>
                  <a:pt x="10" y="173"/>
                </a:cubicBezTo>
                <a:cubicBezTo>
                  <a:pt x="1" y="181"/>
                  <a:pt x="1" y="181"/>
                  <a:pt x="1" y="181"/>
                </a:cubicBezTo>
                <a:cubicBezTo>
                  <a:pt x="0" y="182"/>
                  <a:pt x="0" y="182"/>
                  <a:pt x="0" y="183"/>
                </a:cubicBezTo>
                <a:cubicBezTo>
                  <a:pt x="0" y="184"/>
                  <a:pt x="0" y="185"/>
                  <a:pt x="1" y="185"/>
                </a:cubicBezTo>
                <a:cubicBezTo>
                  <a:pt x="13" y="197"/>
                  <a:pt x="13" y="197"/>
                  <a:pt x="13" y="197"/>
                </a:cubicBezTo>
                <a:cubicBezTo>
                  <a:pt x="14" y="198"/>
                  <a:pt x="14" y="198"/>
                  <a:pt x="15" y="198"/>
                </a:cubicBezTo>
                <a:cubicBezTo>
                  <a:pt x="15" y="198"/>
                  <a:pt x="15" y="198"/>
                  <a:pt x="16" y="198"/>
                </a:cubicBezTo>
                <a:cubicBezTo>
                  <a:pt x="16" y="198"/>
                  <a:pt x="17" y="197"/>
                  <a:pt x="17" y="196"/>
                </a:cubicBezTo>
                <a:cubicBezTo>
                  <a:pt x="18" y="196"/>
                  <a:pt x="23" y="181"/>
                  <a:pt x="31" y="171"/>
                </a:cubicBezTo>
                <a:cubicBezTo>
                  <a:pt x="38" y="160"/>
                  <a:pt x="48" y="147"/>
                  <a:pt x="60" y="133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73"/>
                  <a:pt x="63" y="71"/>
                  <a:pt x="66" y="71"/>
                </a:cubicBezTo>
                <a:cubicBezTo>
                  <a:pt x="68" y="71"/>
                  <a:pt x="70" y="73"/>
                  <a:pt x="70" y="75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76" y="116"/>
                  <a:pt x="84" y="107"/>
                  <a:pt x="92" y="99"/>
                </a:cubicBezTo>
                <a:cubicBezTo>
                  <a:pt x="94" y="56"/>
                  <a:pt x="94" y="56"/>
                  <a:pt x="94" y="56"/>
                </a:cubicBezTo>
                <a:cubicBezTo>
                  <a:pt x="94" y="53"/>
                  <a:pt x="96" y="51"/>
                  <a:pt x="98" y="52"/>
                </a:cubicBezTo>
                <a:cubicBezTo>
                  <a:pt x="100" y="52"/>
                  <a:pt x="102" y="54"/>
                  <a:pt x="102" y="5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9" y="83"/>
                  <a:pt x="116" y="76"/>
                  <a:pt x="123" y="69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25" y="41"/>
                  <a:pt x="127" y="39"/>
                  <a:pt x="129" y="39"/>
                </a:cubicBezTo>
                <a:cubicBezTo>
                  <a:pt x="132" y="39"/>
                  <a:pt x="133" y="41"/>
                  <a:pt x="133" y="43"/>
                </a:cubicBezTo>
                <a:cubicBezTo>
                  <a:pt x="132" y="62"/>
                  <a:pt x="132" y="62"/>
                  <a:pt x="132" y="62"/>
                </a:cubicBezTo>
                <a:cubicBezTo>
                  <a:pt x="155" y="40"/>
                  <a:pt x="173" y="25"/>
                  <a:pt x="175" y="24"/>
                </a:cubicBezTo>
                <a:cubicBezTo>
                  <a:pt x="177" y="22"/>
                  <a:pt x="180" y="23"/>
                  <a:pt x="181" y="24"/>
                </a:cubicBezTo>
                <a:cubicBezTo>
                  <a:pt x="183" y="26"/>
                  <a:pt x="182" y="29"/>
                  <a:pt x="181" y="30"/>
                </a:cubicBezTo>
                <a:cubicBezTo>
                  <a:pt x="180" y="31"/>
                  <a:pt x="164" y="44"/>
                  <a:pt x="142" y="64"/>
                </a:cubicBezTo>
                <a:cubicBezTo>
                  <a:pt x="169" y="60"/>
                  <a:pt x="169" y="60"/>
                  <a:pt x="169" y="60"/>
                </a:cubicBezTo>
                <a:cubicBezTo>
                  <a:pt x="171" y="59"/>
                  <a:pt x="173" y="61"/>
                  <a:pt x="173" y="63"/>
                </a:cubicBezTo>
                <a:cubicBezTo>
                  <a:pt x="174" y="65"/>
                  <a:pt x="172" y="67"/>
                  <a:pt x="170" y="68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23" y="81"/>
                  <a:pt x="115" y="88"/>
                  <a:pt x="107" y="97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5" y="92"/>
                  <a:pt x="157" y="93"/>
                  <a:pt x="158" y="96"/>
                </a:cubicBezTo>
                <a:cubicBezTo>
                  <a:pt x="158" y="98"/>
                  <a:pt x="156" y="100"/>
                  <a:pt x="154" y="100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9" y="114"/>
                  <a:pt x="82" y="122"/>
                  <a:pt x="74" y="130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31" y="125"/>
                  <a:pt x="133" y="126"/>
                  <a:pt x="133" y="129"/>
                </a:cubicBezTo>
                <a:cubicBezTo>
                  <a:pt x="133" y="131"/>
                  <a:pt x="132" y="133"/>
                  <a:pt x="129" y="133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6" y="139"/>
                  <a:pt x="66" y="139"/>
                  <a:pt x="66" y="139"/>
                </a:cubicBezTo>
                <a:cubicBezTo>
                  <a:pt x="60" y="146"/>
                  <a:pt x="54" y="153"/>
                  <a:pt x="49" y="159"/>
                </a:cubicBezTo>
                <a:cubicBezTo>
                  <a:pt x="55" y="161"/>
                  <a:pt x="62" y="162"/>
                  <a:pt x="70" y="162"/>
                </a:cubicBezTo>
                <a:cubicBezTo>
                  <a:pt x="97" y="162"/>
                  <a:pt x="128" y="152"/>
                  <a:pt x="146" y="138"/>
                </a:cubicBezTo>
                <a:cubicBezTo>
                  <a:pt x="171" y="119"/>
                  <a:pt x="188" y="92"/>
                  <a:pt x="195" y="62"/>
                </a:cubicBezTo>
                <a:cubicBezTo>
                  <a:pt x="200" y="37"/>
                  <a:pt x="201" y="17"/>
                  <a:pt x="197" y="2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7" name="Group 21"/>
          <p:cNvGrpSpPr/>
          <p:nvPr userDrawn="1"/>
        </p:nvGrpSpPr>
        <p:grpSpPr bwMode="auto">
          <a:xfrm>
            <a:off x="8910639" y="2576515"/>
            <a:ext cx="735012" cy="725487"/>
            <a:chOff x="0" y="0"/>
            <a:chExt cx="735013" cy="725488"/>
          </a:xfrm>
        </p:grpSpPr>
        <p:sp>
          <p:nvSpPr>
            <p:cNvPr id="18" name="Freeform 900"/>
            <p:cNvSpPr>
              <a:spLocks noChangeArrowheads="1"/>
            </p:cNvSpPr>
            <p:nvPr/>
          </p:nvSpPr>
          <p:spPr bwMode="auto">
            <a:xfrm>
              <a:off x="341312" y="454025"/>
              <a:ext cx="179388" cy="271463"/>
            </a:xfrm>
            <a:custGeom>
              <a:avLst/>
              <a:gdLst>
                <a:gd name="T0" fmla="*/ 42 w 48"/>
                <a:gd name="T1" fmla="*/ 42 h 72"/>
                <a:gd name="T2" fmla="*/ 35 w 48"/>
                <a:gd name="T3" fmla="*/ 48 h 72"/>
                <a:gd name="T4" fmla="*/ 24 w 48"/>
                <a:gd name="T5" fmla="*/ 59 h 72"/>
                <a:gd name="T6" fmla="*/ 13 w 48"/>
                <a:gd name="T7" fmla="*/ 48 h 72"/>
                <a:gd name="T8" fmla="*/ 13 w 48"/>
                <a:gd name="T9" fmla="*/ 0 h 72"/>
                <a:gd name="T10" fmla="*/ 0 w 48"/>
                <a:gd name="T11" fmla="*/ 0 h 72"/>
                <a:gd name="T12" fmla="*/ 0 w 48"/>
                <a:gd name="T13" fmla="*/ 48 h 72"/>
                <a:gd name="T14" fmla="*/ 24 w 48"/>
                <a:gd name="T15" fmla="*/ 72 h 72"/>
                <a:gd name="T16" fmla="*/ 48 w 48"/>
                <a:gd name="T17" fmla="*/ 48 h 72"/>
                <a:gd name="T18" fmla="*/ 42 w 48"/>
                <a:gd name="T19" fmla="*/ 42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72"/>
                <a:gd name="T32" fmla="*/ 48 w 4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72">
                  <a:moveTo>
                    <a:pt x="42" y="42"/>
                  </a:moveTo>
                  <a:cubicBezTo>
                    <a:pt x="38" y="42"/>
                    <a:pt x="35" y="45"/>
                    <a:pt x="35" y="48"/>
                  </a:cubicBezTo>
                  <a:cubicBezTo>
                    <a:pt x="35" y="55"/>
                    <a:pt x="30" y="59"/>
                    <a:pt x="24" y="59"/>
                  </a:cubicBezTo>
                  <a:cubicBezTo>
                    <a:pt x="18" y="59"/>
                    <a:pt x="13" y="55"/>
                    <a:pt x="13" y="4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38" y="72"/>
                    <a:pt x="48" y="62"/>
                    <a:pt x="48" y="48"/>
                  </a:cubicBezTo>
                  <a:cubicBezTo>
                    <a:pt x="48" y="45"/>
                    <a:pt x="45" y="42"/>
                    <a:pt x="42" y="4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Freeform 901"/>
            <p:cNvSpPr>
              <a:spLocks noChangeArrowheads="1"/>
            </p:cNvSpPr>
            <p:nvPr/>
          </p:nvSpPr>
          <p:spPr bwMode="auto">
            <a:xfrm>
              <a:off x="0" y="0"/>
              <a:ext cx="735013" cy="409575"/>
            </a:xfrm>
            <a:custGeom>
              <a:avLst/>
              <a:gdLst>
                <a:gd name="T0" fmla="*/ 196 w 196"/>
                <a:gd name="T1" fmla="*/ 102 h 109"/>
                <a:gd name="T2" fmla="*/ 104 w 196"/>
                <a:gd name="T3" fmla="*/ 15 h 109"/>
                <a:gd name="T4" fmla="*/ 104 w 196"/>
                <a:gd name="T5" fmla="*/ 6 h 109"/>
                <a:gd name="T6" fmla="*/ 98 w 196"/>
                <a:gd name="T7" fmla="*/ 0 h 109"/>
                <a:gd name="T8" fmla="*/ 91 w 196"/>
                <a:gd name="T9" fmla="*/ 6 h 109"/>
                <a:gd name="T10" fmla="*/ 91 w 196"/>
                <a:gd name="T11" fmla="*/ 15 h 109"/>
                <a:gd name="T12" fmla="*/ 0 w 196"/>
                <a:gd name="T13" fmla="*/ 102 h 109"/>
                <a:gd name="T14" fmla="*/ 6 w 196"/>
                <a:gd name="T15" fmla="*/ 109 h 109"/>
                <a:gd name="T16" fmla="*/ 8 w 196"/>
                <a:gd name="T17" fmla="*/ 109 h 109"/>
                <a:gd name="T18" fmla="*/ 14 w 196"/>
                <a:gd name="T19" fmla="*/ 105 h 109"/>
                <a:gd name="T20" fmla="*/ 29 w 196"/>
                <a:gd name="T21" fmla="*/ 93 h 109"/>
                <a:gd name="T22" fmla="*/ 45 w 196"/>
                <a:gd name="T23" fmla="*/ 105 h 109"/>
                <a:gd name="T24" fmla="*/ 51 w 196"/>
                <a:gd name="T25" fmla="*/ 109 h 109"/>
                <a:gd name="T26" fmla="*/ 54 w 196"/>
                <a:gd name="T27" fmla="*/ 109 h 109"/>
                <a:gd name="T28" fmla="*/ 60 w 196"/>
                <a:gd name="T29" fmla="*/ 105 h 109"/>
                <a:gd name="T30" fmla="*/ 75 w 196"/>
                <a:gd name="T31" fmla="*/ 93 h 109"/>
                <a:gd name="T32" fmla="*/ 91 w 196"/>
                <a:gd name="T33" fmla="*/ 105 h 109"/>
                <a:gd name="T34" fmla="*/ 97 w 196"/>
                <a:gd name="T35" fmla="*/ 109 h 109"/>
                <a:gd name="T36" fmla="*/ 99 w 196"/>
                <a:gd name="T37" fmla="*/ 109 h 109"/>
                <a:gd name="T38" fmla="*/ 105 w 196"/>
                <a:gd name="T39" fmla="*/ 105 h 109"/>
                <a:gd name="T40" fmla="*/ 120 w 196"/>
                <a:gd name="T41" fmla="*/ 93 h 109"/>
                <a:gd name="T42" fmla="*/ 136 w 196"/>
                <a:gd name="T43" fmla="*/ 105 h 109"/>
                <a:gd name="T44" fmla="*/ 142 w 196"/>
                <a:gd name="T45" fmla="*/ 109 h 109"/>
                <a:gd name="T46" fmla="*/ 145 w 196"/>
                <a:gd name="T47" fmla="*/ 109 h 109"/>
                <a:gd name="T48" fmla="*/ 151 w 196"/>
                <a:gd name="T49" fmla="*/ 105 h 109"/>
                <a:gd name="T50" fmla="*/ 166 w 196"/>
                <a:gd name="T51" fmla="*/ 93 h 109"/>
                <a:gd name="T52" fmla="*/ 182 w 196"/>
                <a:gd name="T53" fmla="*/ 105 h 109"/>
                <a:gd name="T54" fmla="*/ 188 w 196"/>
                <a:gd name="T55" fmla="*/ 109 h 109"/>
                <a:gd name="T56" fmla="*/ 190 w 196"/>
                <a:gd name="T57" fmla="*/ 109 h 109"/>
                <a:gd name="T58" fmla="*/ 190 w 196"/>
                <a:gd name="T59" fmla="*/ 109 h 109"/>
                <a:gd name="T60" fmla="*/ 196 w 196"/>
                <a:gd name="T61" fmla="*/ 102 h 109"/>
                <a:gd name="T62" fmla="*/ 196 w 196"/>
                <a:gd name="T63" fmla="*/ 102 h 1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6"/>
                <a:gd name="T97" fmla="*/ 0 h 109"/>
                <a:gd name="T98" fmla="*/ 196 w 196"/>
                <a:gd name="T99" fmla="*/ 109 h 10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6" h="109">
                  <a:moveTo>
                    <a:pt x="196" y="102"/>
                  </a:moveTo>
                  <a:cubicBezTo>
                    <a:pt x="196" y="55"/>
                    <a:pt x="155" y="18"/>
                    <a:pt x="104" y="15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3"/>
                    <a:pt x="101" y="0"/>
                    <a:pt x="98" y="0"/>
                  </a:cubicBezTo>
                  <a:cubicBezTo>
                    <a:pt x="94" y="0"/>
                    <a:pt x="91" y="3"/>
                    <a:pt x="91" y="6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40" y="18"/>
                    <a:pt x="0" y="56"/>
                    <a:pt x="0" y="102"/>
                  </a:cubicBezTo>
                  <a:cubicBezTo>
                    <a:pt x="0" y="106"/>
                    <a:pt x="3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09"/>
                    <a:pt x="13" y="107"/>
                    <a:pt x="14" y="105"/>
                  </a:cubicBezTo>
                  <a:cubicBezTo>
                    <a:pt x="16" y="98"/>
                    <a:pt x="22" y="93"/>
                    <a:pt x="29" y="93"/>
                  </a:cubicBezTo>
                  <a:cubicBezTo>
                    <a:pt x="36" y="93"/>
                    <a:pt x="43" y="98"/>
                    <a:pt x="45" y="105"/>
                  </a:cubicBezTo>
                  <a:cubicBezTo>
                    <a:pt x="46" y="107"/>
                    <a:pt x="48" y="109"/>
                    <a:pt x="51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6" y="109"/>
                    <a:pt x="59" y="107"/>
                    <a:pt x="60" y="105"/>
                  </a:cubicBezTo>
                  <a:cubicBezTo>
                    <a:pt x="62" y="98"/>
                    <a:pt x="68" y="93"/>
                    <a:pt x="75" y="93"/>
                  </a:cubicBezTo>
                  <a:cubicBezTo>
                    <a:pt x="82" y="93"/>
                    <a:pt x="89" y="98"/>
                    <a:pt x="91" y="105"/>
                  </a:cubicBezTo>
                  <a:cubicBezTo>
                    <a:pt x="92" y="107"/>
                    <a:pt x="94" y="109"/>
                    <a:pt x="97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1" y="109"/>
                    <a:pt x="104" y="107"/>
                    <a:pt x="105" y="105"/>
                  </a:cubicBezTo>
                  <a:cubicBezTo>
                    <a:pt x="107" y="98"/>
                    <a:pt x="113" y="93"/>
                    <a:pt x="120" y="93"/>
                  </a:cubicBezTo>
                  <a:cubicBezTo>
                    <a:pt x="127" y="93"/>
                    <a:pt x="134" y="98"/>
                    <a:pt x="136" y="105"/>
                  </a:cubicBezTo>
                  <a:cubicBezTo>
                    <a:pt x="137" y="107"/>
                    <a:pt x="139" y="109"/>
                    <a:pt x="142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7" y="109"/>
                    <a:pt x="150" y="107"/>
                    <a:pt x="151" y="105"/>
                  </a:cubicBezTo>
                  <a:cubicBezTo>
                    <a:pt x="153" y="98"/>
                    <a:pt x="159" y="93"/>
                    <a:pt x="166" y="93"/>
                  </a:cubicBezTo>
                  <a:cubicBezTo>
                    <a:pt x="173" y="93"/>
                    <a:pt x="180" y="98"/>
                    <a:pt x="182" y="105"/>
                  </a:cubicBezTo>
                  <a:cubicBezTo>
                    <a:pt x="183" y="107"/>
                    <a:pt x="185" y="109"/>
                    <a:pt x="188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4" y="109"/>
                    <a:pt x="196" y="106"/>
                    <a:pt x="196" y="102"/>
                  </a:cubicBezTo>
                  <a:cubicBezTo>
                    <a:pt x="196" y="102"/>
                    <a:pt x="196" y="102"/>
                    <a:pt x="196" y="10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1582058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1749427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737326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4904695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7874227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8" name="文本占位符 33"/>
          <p:cNvSpPr>
            <a:spLocks noGrp="1"/>
          </p:cNvSpPr>
          <p:nvPr>
            <p:ph type="body" sz="quarter" idx="18"/>
          </p:nvPr>
        </p:nvSpPr>
        <p:spPr>
          <a:xfrm>
            <a:off x="8041598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1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4B-C519-45B3-B0FA-A4A96B3017A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22"/>
          <p:cNvSpPr>
            <a:spLocks noChangeArrowheads="1"/>
          </p:cNvSpPr>
          <p:nvPr userDrawn="1"/>
        </p:nvSpPr>
        <p:spPr bwMode="auto">
          <a:xfrm flipV="1">
            <a:off x="7847014" y="4473575"/>
            <a:ext cx="1978025" cy="1422400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21"/>
          <p:cNvSpPr>
            <a:spLocks noChangeArrowheads="1"/>
          </p:cNvSpPr>
          <p:nvPr userDrawn="1"/>
        </p:nvSpPr>
        <p:spPr bwMode="auto">
          <a:xfrm>
            <a:off x="9486901" y="2825752"/>
            <a:ext cx="2006161" cy="1420813"/>
          </a:xfrm>
          <a:custGeom>
            <a:avLst/>
            <a:gdLst>
              <a:gd name="T0" fmla="*/ 233416 w 1655146"/>
              <a:gd name="T1" fmla="*/ 0 h 1421730"/>
              <a:gd name="T2" fmla="*/ 1655146 w 1655146"/>
              <a:gd name="T3" fmla="*/ 0 h 1421730"/>
              <a:gd name="T4" fmla="*/ 1655146 w 1655146"/>
              <a:gd name="T5" fmla="*/ 1421730 h 1421730"/>
              <a:gd name="T6" fmla="*/ 233416 w 1655146"/>
              <a:gd name="T7" fmla="*/ 1421730 h 1421730"/>
              <a:gd name="T8" fmla="*/ 233416 w 1655146"/>
              <a:gd name="T9" fmla="*/ 803581 h 1421730"/>
              <a:gd name="T10" fmla="*/ 0 w 1655146"/>
              <a:gd name="T11" fmla="*/ 668200 h 1421730"/>
              <a:gd name="T12" fmla="*/ 233416 w 1655146"/>
              <a:gd name="T13" fmla="*/ 532819 h 14217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5146"/>
              <a:gd name="T22" fmla="*/ 0 h 1421730"/>
              <a:gd name="T23" fmla="*/ 1655146 w 1655146"/>
              <a:gd name="T24" fmla="*/ 1421730 h 14217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5146" h="1421730">
                <a:moveTo>
                  <a:pt x="233416" y="0"/>
                </a:moveTo>
                <a:lnTo>
                  <a:pt x="1655146" y="0"/>
                </a:lnTo>
                <a:lnTo>
                  <a:pt x="1655146" y="1421730"/>
                </a:lnTo>
                <a:lnTo>
                  <a:pt x="233416" y="1421730"/>
                </a:lnTo>
                <a:lnTo>
                  <a:pt x="233416" y="803581"/>
                </a:lnTo>
                <a:lnTo>
                  <a:pt x="0" y="668200"/>
                </a:lnTo>
                <a:lnTo>
                  <a:pt x="233416" y="5328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18"/>
          <p:cNvSpPr>
            <a:spLocks noChangeArrowheads="1"/>
          </p:cNvSpPr>
          <p:nvPr userDrawn="1"/>
        </p:nvSpPr>
        <p:spPr bwMode="auto">
          <a:xfrm>
            <a:off x="7847014" y="1108077"/>
            <a:ext cx="1978025" cy="1420813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Freeform 44"/>
          <p:cNvSpPr>
            <a:spLocks noChangeArrowheads="1"/>
          </p:cNvSpPr>
          <p:nvPr userDrawn="1"/>
        </p:nvSpPr>
        <p:spPr bwMode="auto">
          <a:xfrm flipH="1">
            <a:off x="5746751" y="1985963"/>
            <a:ext cx="3025775" cy="3022600"/>
          </a:xfrm>
          <a:custGeom>
            <a:avLst/>
            <a:gdLst>
              <a:gd name="T0" fmla="*/ 2314 w 4620"/>
              <a:gd name="T1" fmla="*/ 0 h 4615"/>
              <a:gd name="T2" fmla="*/ 4620 w 4620"/>
              <a:gd name="T3" fmla="*/ 2306 h 4615"/>
              <a:gd name="T4" fmla="*/ 2314 w 4620"/>
              <a:gd name="T5" fmla="*/ 4615 h 4615"/>
              <a:gd name="T6" fmla="*/ 2044 w 4620"/>
              <a:gd name="T7" fmla="*/ 4345 h 4615"/>
              <a:gd name="T8" fmla="*/ 2397 w 4620"/>
              <a:gd name="T9" fmla="*/ 3993 h 4615"/>
              <a:gd name="T10" fmla="*/ 2397 w 4620"/>
              <a:gd name="T11" fmla="*/ 4286 h 4615"/>
              <a:gd name="T12" fmla="*/ 2607 w 4620"/>
              <a:gd name="T13" fmla="*/ 4286 h 4615"/>
              <a:gd name="T14" fmla="*/ 2607 w 4620"/>
              <a:gd name="T15" fmla="*/ 3631 h 4615"/>
              <a:gd name="T16" fmla="*/ 1952 w 4620"/>
              <a:gd name="T17" fmla="*/ 3631 h 4615"/>
              <a:gd name="T18" fmla="*/ 1952 w 4620"/>
              <a:gd name="T19" fmla="*/ 3844 h 4615"/>
              <a:gd name="T20" fmla="*/ 2245 w 4620"/>
              <a:gd name="T21" fmla="*/ 3844 h 4615"/>
              <a:gd name="T22" fmla="*/ 1893 w 4620"/>
              <a:gd name="T23" fmla="*/ 4196 h 4615"/>
              <a:gd name="T24" fmla="*/ 1623 w 4620"/>
              <a:gd name="T25" fmla="*/ 3927 h 4615"/>
              <a:gd name="T26" fmla="*/ 2756 w 4620"/>
              <a:gd name="T27" fmla="*/ 2794 h 4615"/>
              <a:gd name="T28" fmla="*/ 0 w 4620"/>
              <a:gd name="T29" fmla="*/ 2794 h 4615"/>
              <a:gd name="T30" fmla="*/ 0 w 4620"/>
              <a:gd name="T31" fmla="*/ 2413 h 4615"/>
              <a:gd name="T32" fmla="*/ 499 w 4620"/>
              <a:gd name="T33" fmla="*/ 2413 h 4615"/>
              <a:gd name="T34" fmla="*/ 291 w 4620"/>
              <a:gd name="T35" fmla="*/ 2621 h 4615"/>
              <a:gd name="T36" fmla="*/ 443 w 4620"/>
              <a:gd name="T37" fmla="*/ 2770 h 4615"/>
              <a:gd name="T38" fmla="*/ 906 w 4620"/>
              <a:gd name="T39" fmla="*/ 2306 h 4615"/>
              <a:gd name="T40" fmla="*/ 443 w 4620"/>
              <a:gd name="T41" fmla="*/ 1843 h 4615"/>
              <a:gd name="T42" fmla="*/ 291 w 4620"/>
              <a:gd name="T43" fmla="*/ 1994 h 4615"/>
              <a:gd name="T44" fmla="*/ 499 w 4620"/>
              <a:gd name="T45" fmla="*/ 2200 h 4615"/>
              <a:gd name="T46" fmla="*/ 0 w 4620"/>
              <a:gd name="T47" fmla="*/ 2200 h 4615"/>
              <a:gd name="T48" fmla="*/ 0 w 4620"/>
              <a:gd name="T49" fmla="*/ 1819 h 4615"/>
              <a:gd name="T50" fmla="*/ 2756 w 4620"/>
              <a:gd name="T51" fmla="*/ 1819 h 4615"/>
              <a:gd name="T52" fmla="*/ 1623 w 4620"/>
              <a:gd name="T53" fmla="*/ 688 h 4615"/>
              <a:gd name="T54" fmla="*/ 1893 w 4620"/>
              <a:gd name="T55" fmla="*/ 418 h 4615"/>
              <a:gd name="T56" fmla="*/ 2245 w 4620"/>
              <a:gd name="T57" fmla="*/ 771 h 4615"/>
              <a:gd name="T58" fmla="*/ 1952 w 4620"/>
              <a:gd name="T59" fmla="*/ 771 h 4615"/>
              <a:gd name="T60" fmla="*/ 1952 w 4620"/>
              <a:gd name="T61" fmla="*/ 981 h 4615"/>
              <a:gd name="T62" fmla="*/ 2607 w 4620"/>
              <a:gd name="T63" fmla="*/ 981 h 4615"/>
              <a:gd name="T64" fmla="*/ 2607 w 4620"/>
              <a:gd name="T65" fmla="*/ 326 h 4615"/>
              <a:gd name="T66" fmla="*/ 2397 w 4620"/>
              <a:gd name="T67" fmla="*/ 326 h 4615"/>
              <a:gd name="T68" fmla="*/ 2397 w 4620"/>
              <a:gd name="T69" fmla="*/ 619 h 4615"/>
              <a:gd name="T70" fmla="*/ 2044 w 4620"/>
              <a:gd name="T71" fmla="*/ 267 h 4615"/>
              <a:gd name="T72" fmla="*/ 2314 w 4620"/>
              <a:gd name="T73" fmla="*/ 0 h 46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20"/>
              <a:gd name="T112" fmla="*/ 0 h 4615"/>
              <a:gd name="T113" fmla="*/ 4620 w 4620"/>
              <a:gd name="T114" fmla="*/ 4615 h 461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20" h="4615">
                <a:moveTo>
                  <a:pt x="2314" y="0"/>
                </a:moveTo>
                <a:lnTo>
                  <a:pt x="4620" y="2306"/>
                </a:lnTo>
                <a:lnTo>
                  <a:pt x="2314" y="4615"/>
                </a:lnTo>
                <a:lnTo>
                  <a:pt x="2044" y="4345"/>
                </a:lnTo>
                <a:lnTo>
                  <a:pt x="2397" y="3993"/>
                </a:lnTo>
                <a:lnTo>
                  <a:pt x="2397" y="4286"/>
                </a:lnTo>
                <a:lnTo>
                  <a:pt x="2607" y="4286"/>
                </a:lnTo>
                <a:lnTo>
                  <a:pt x="2607" y="3631"/>
                </a:lnTo>
                <a:lnTo>
                  <a:pt x="1952" y="3631"/>
                </a:lnTo>
                <a:lnTo>
                  <a:pt x="1952" y="3844"/>
                </a:lnTo>
                <a:lnTo>
                  <a:pt x="2245" y="3844"/>
                </a:lnTo>
                <a:lnTo>
                  <a:pt x="1893" y="4196"/>
                </a:lnTo>
                <a:lnTo>
                  <a:pt x="1623" y="3927"/>
                </a:lnTo>
                <a:lnTo>
                  <a:pt x="2756" y="2794"/>
                </a:lnTo>
                <a:lnTo>
                  <a:pt x="0" y="2794"/>
                </a:lnTo>
                <a:lnTo>
                  <a:pt x="0" y="2413"/>
                </a:lnTo>
                <a:lnTo>
                  <a:pt x="499" y="2413"/>
                </a:lnTo>
                <a:lnTo>
                  <a:pt x="291" y="2621"/>
                </a:lnTo>
                <a:lnTo>
                  <a:pt x="443" y="2770"/>
                </a:lnTo>
                <a:lnTo>
                  <a:pt x="906" y="2306"/>
                </a:lnTo>
                <a:lnTo>
                  <a:pt x="443" y="1843"/>
                </a:lnTo>
                <a:lnTo>
                  <a:pt x="291" y="1994"/>
                </a:lnTo>
                <a:lnTo>
                  <a:pt x="499" y="2200"/>
                </a:lnTo>
                <a:lnTo>
                  <a:pt x="0" y="2200"/>
                </a:lnTo>
                <a:lnTo>
                  <a:pt x="0" y="1819"/>
                </a:lnTo>
                <a:lnTo>
                  <a:pt x="2756" y="1819"/>
                </a:lnTo>
                <a:lnTo>
                  <a:pt x="1623" y="688"/>
                </a:lnTo>
                <a:lnTo>
                  <a:pt x="1893" y="418"/>
                </a:lnTo>
                <a:lnTo>
                  <a:pt x="2245" y="771"/>
                </a:lnTo>
                <a:lnTo>
                  <a:pt x="1952" y="771"/>
                </a:lnTo>
                <a:lnTo>
                  <a:pt x="1952" y="981"/>
                </a:lnTo>
                <a:lnTo>
                  <a:pt x="2607" y="981"/>
                </a:lnTo>
                <a:lnTo>
                  <a:pt x="2607" y="326"/>
                </a:lnTo>
                <a:lnTo>
                  <a:pt x="2397" y="326"/>
                </a:lnTo>
                <a:lnTo>
                  <a:pt x="2397" y="619"/>
                </a:lnTo>
                <a:lnTo>
                  <a:pt x="2044" y="267"/>
                </a:lnTo>
                <a:lnTo>
                  <a:pt x="23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直接连接符 6"/>
          <p:cNvSpPr>
            <a:spLocks noChangeShapeType="1"/>
          </p:cNvSpPr>
          <p:nvPr userDrawn="1"/>
        </p:nvSpPr>
        <p:spPr bwMode="auto">
          <a:xfrm rot="16200000" flipV="1">
            <a:off x="4152901" y="3535363"/>
            <a:ext cx="2206625" cy="0"/>
          </a:xfrm>
          <a:prstGeom prst="line">
            <a:avLst/>
          </a:prstGeom>
          <a:noFill/>
          <a:ln w="50800" cap="flat" cmpd="sng">
            <a:solidFill>
              <a:srgbClr val="26B7C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107364" y="1108077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9775387" y="2811465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8108656" y="4459290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6"/>
          </p:nvPr>
        </p:nvSpPr>
        <p:spPr>
          <a:xfrm>
            <a:off x="838202" y="2298565"/>
            <a:ext cx="4194175" cy="28862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7"/>
          </p:nvPr>
        </p:nvSpPr>
        <p:spPr>
          <a:xfrm>
            <a:off x="838200" y="1597027"/>
            <a:ext cx="4114800" cy="525463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97DE-DC04-4317-9B8C-BAE830383C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838200" y="1196977"/>
            <a:ext cx="3030584" cy="1758853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580708" y="1196977"/>
            <a:ext cx="3030584" cy="1758853"/>
          </a:xfrm>
          <a:solidFill>
            <a:schemeClr val="accent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323216" y="1196977"/>
            <a:ext cx="3030584" cy="1758853"/>
          </a:xfr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38200" y="3868997"/>
            <a:ext cx="3030584" cy="1758853"/>
          </a:xfr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4580708" y="3868997"/>
            <a:ext cx="3030584" cy="1758853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8323216" y="3868997"/>
            <a:ext cx="3030584" cy="1758853"/>
          </a:xfrm>
          <a:solidFill>
            <a:schemeClr val="accent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1988600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17"/>
          <p:cNvSpPr>
            <a:spLocks noGrp="1"/>
          </p:cNvSpPr>
          <p:nvPr>
            <p:ph type="pic" sz="quarter" idx="20"/>
          </p:nvPr>
        </p:nvSpPr>
        <p:spPr>
          <a:xfrm>
            <a:off x="5731108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17"/>
          <p:cNvSpPr>
            <a:spLocks noGrp="1"/>
          </p:cNvSpPr>
          <p:nvPr>
            <p:ph type="pic" sz="quarter" idx="21"/>
          </p:nvPr>
        </p:nvSpPr>
        <p:spPr>
          <a:xfrm>
            <a:off x="9473616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1" name="图片占位符 17"/>
          <p:cNvSpPr>
            <a:spLocks noGrp="1"/>
          </p:cNvSpPr>
          <p:nvPr>
            <p:ph type="pic" sz="quarter" idx="22"/>
          </p:nvPr>
        </p:nvSpPr>
        <p:spPr>
          <a:xfrm>
            <a:off x="1988600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7"/>
          <p:cNvSpPr>
            <a:spLocks noGrp="1"/>
          </p:cNvSpPr>
          <p:nvPr>
            <p:ph type="pic" sz="quarter" idx="23"/>
          </p:nvPr>
        </p:nvSpPr>
        <p:spPr>
          <a:xfrm>
            <a:off x="5731108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17"/>
          <p:cNvSpPr>
            <a:spLocks noGrp="1"/>
          </p:cNvSpPr>
          <p:nvPr>
            <p:ph type="pic" sz="quarter" idx="24"/>
          </p:nvPr>
        </p:nvSpPr>
        <p:spPr>
          <a:xfrm>
            <a:off x="9473616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5"/>
          </p:nvPr>
        </p:nvSpPr>
        <p:spPr>
          <a:xfrm>
            <a:off x="838200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26"/>
          </p:nvPr>
        </p:nvSpPr>
        <p:spPr>
          <a:xfrm>
            <a:off x="4580753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27"/>
          </p:nvPr>
        </p:nvSpPr>
        <p:spPr>
          <a:xfrm>
            <a:off x="8323308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28"/>
          </p:nvPr>
        </p:nvSpPr>
        <p:spPr>
          <a:xfrm>
            <a:off x="838153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4580708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30"/>
          </p:nvPr>
        </p:nvSpPr>
        <p:spPr>
          <a:xfrm>
            <a:off x="8323261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2" name="矩形 31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C3B1-5E58-434E-A1F2-8D704214F44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557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01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5"/>
          </p:nvPr>
        </p:nvSpPr>
        <p:spPr>
          <a:xfrm>
            <a:off x="84664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9"/>
          </p:nvPr>
        </p:nvSpPr>
        <p:spPr>
          <a:xfrm>
            <a:off x="9913800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20"/>
          </p:nvPr>
        </p:nvSpPr>
        <p:spPr>
          <a:xfrm>
            <a:off x="557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21"/>
          </p:nvPr>
        </p:nvSpPr>
        <p:spPr>
          <a:xfrm>
            <a:off x="701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/>
          <p:cNvSpPr>
            <a:spLocks noGrp="1"/>
          </p:cNvSpPr>
          <p:nvPr>
            <p:ph type="pic" sz="quarter" idx="22"/>
          </p:nvPr>
        </p:nvSpPr>
        <p:spPr>
          <a:xfrm>
            <a:off x="84664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9"/>
          <p:cNvSpPr>
            <a:spLocks noGrp="1"/>
          </p:cNvSpPr>
          <p:nvPr>
            <p:ph type="pic" sz="quarter" idx="23"/>
          </p:nvPr>
        </p:nvSpPr>
        <p:spPr>
          <a:xfrm>
            <a:off x="9913800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4"/>
          </p:nvPr>
        </p:nvSpPr>
        <p:spPr>
          <a:xfrm>
            <a:off x="838200" y="1504116"/>
            <a:ext cx="4306888" cy="362784"/>
          </a:xfrm>
        </p:spPr>
        <p:txBody>
          <a:bodyPr anchor="t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5599611" y="4667143"/>
            <a:ext cx="5754189" cy="11757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sz="quarter" idx="27"/>
          </p:nvPr>
        </p:nvSpPr>
        <p:spPr>
          <a:xfrm>
            <a:off x="838200" y="2286727"/>
            <a:ext cx="4306888" cy="355613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2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18D-91EA-4078-AFED-3F2E7657AF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emf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1.jpeg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microsoft.com/office/2007/relationships/hdphoto" Target="../media/image35.wdp"/><Relationship Id="rId2" Type="http://schemas.openxmlformats.org/officeDocument/2006/relationships/image" Target="../media/image34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8.emf"/><Relationship Id="rId4" Type="http://schemas.openxmlformats.org/officeDocument/2006/relationships/image" Target="../media/image25.emf"/><Relationship Id="rId3" Type="http://schemas.openxmlformats.org/officeDocument/2006/relationships/image" Target="../media/image8.png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8.png"/><Relationship Id="rId1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emf"/><Relationship Id="rId8" Type="http://schemas.openxmlformats.org/officeDocument/2006/relationships/image" Target="../media/image47.emf"/><Relationship Id="rId7" Type="http://schemas.openxmlformats.org/officeDocument/2006/relationships/image" Target="../media/image46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3" Type="http://schemas.openxmlformats.org/officeDocument/2006/relationships/image" Target="../media/image26.emf"/><Relationship Id="rId2" Type="http://schemas.openxmlformats.org/officeDocument/2006/relationships/image" Target="../media/image28.emf"/><Relationship Id="rId12" Type="http://schemas.openxmlformats.org/officeDocument/2006/relationships/slideLayout" Target="../slideLayouts/slideLayout9.xml"/><Relationship Id="rId11" Type="http://schemas.openxmlformats.org/officeDocument/2006/relationships/image" Target="../media/image50.emf"/><Relationship Id="rId10" Type="http://schemas.openxmlformats.org/officeDocument/2006/relationships/image" Target="../media/image49.emf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1.emf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audio2.wav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oleObject" Target="../embeddings/oleObject16.bin"/><Relationship Id="rId3" Type="http://schemas.openxmlformats.org/officeDocument/2006/relationships/image" Target="../media/image57.png"/><Relationship Id="rId2" Type="http://schemas.openxmlformats.org/officeDocument/2006/relationships/oleObject" Target="../embeddings/oleObject15.bin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jpeg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audio3.wav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oleObject" Target="../embeddings/oleObject18.bin"/><Relationship Id="rId3" Type="http://schemas.openxmlformats.org/officeDocument/2006/relationships/image" Target="../media/image59.png"/><Relationship Id="rId2" Type="http://schemas.openxmlformats.org/officeDocument/2006/relationships/oleObject" Target="../embeddings/oleObject17.bin"/><Relationship Id="rId1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8.emf"/><Relationship Id="rId2" Type="http://schemas.openxmlformats.org/officeDocument/2006/relationships/image" Target="../media/image61.png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62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8.png"/><Relationship Id="rId2" Type="http://schemas.openxmlformats.org/officeDocument/2006/relationships/hyperlink" Target="https://www.baidu.com/link?url=mwY8oT4TrwuXLMt3z7gyoSs0IyrEo7s4Pa6_20qsrxxcSAWb5gJSJNZjmcphCoQKFNtJr9uer1lI4CGIB1moaa&amp;wd=&amp;eqid=f21b2a300001f847000000066200956b" TargetMode="External"/><Relationship Id="rId1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9.xml"/><Relationship Id="rId12" Type="http://schemas.openxmlformats.org/officeDocument/2006/relationships/oleObject" Target="../embeddings/oleObject11.bin"/><Relationship Id="rId11" Type="http://schemas.openxmlformats.org/officeDocument/2006/relationships/oleObject" Target="../embeddings/oleObject10.bin"/><Relationship Id="rId10" Type="http://schemas.openxmlformats.org/officeDocument/2006/relationships/oleObject" Target="../embeddings/oleObject9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折半查找的性能分析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12557" y="1263631"/>
            <a:ext cx="6922225" cy="3386005"/>
          </a:xfrm>
          <a:prstGeom prst="rect">
            <a:avLst/>
          </a:prstGeom>
          <a:solidFill>
            <a:schemeClr val="bg1"/>
          </a:solidFill>
          <a:ln>
            <a:solidFill>
              <a:srgbClr val="EAEAEA"/>
            </a:solidFill>
            <a:miter lim="800000"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二分查找过程可用二叉树来描述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二分查找判定树</a:t>
            </a:r>
            <a:r>
              <a:rPr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Decision Tree</a:t>
            </a:r>
            <a:r>
              <a:rPr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或比较树</a:t>
            </a:r>
            <a:r>
              <a:rPr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 Tree</a:t>
            </a:r>
            <a:r>
              <a:rPr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已知表中有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个结点，以当前查找区间的中点为根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左、右半区的结点分别作为根的左右子树，得到的二叉树，称为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="1" baseline="-25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二分查找的特点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查找效率高，但表需按关键字有序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适用于表结点稳定、很少做插入或删除操作的顺序表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讨论一下：二分查找是否适用于链表？</a:t>
            </a:r>
            <a:endParaRPr lang="en-US" altLang="zh-CN" b="1" dirty="0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9" name="Group 151"/>
          <p:cNvGrpSpPr/>
          <p:nvPr/>
        </p:nvGrpSpPr>
        <p:grpSpPr bwMode="auto">
          <a:xfrm>
            <a:off x="7334782" y="1478602"/>
            <a:ext cx="4592509" cy="362986"/>
            <a:chOff x="1565" y="1176"/>
            <a:chExt cx="3811" cy="273"/>
          </a:xfrm>
        </p:grpSpPr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5031" y="1176"/>
              <a:ext cx="345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4683" y="1176"/>
              <a:ext cx="34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4337" y="1176"/>
              <a:ext cx="346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992" y="1176"/>
              <a:ext cx="345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9"/>
            <p:cNvSpPr>
              <a:spLocks noChangeArrowheads="1"/>
            </p:cNvSpPr>
            <p:nvPr/>
          </p:nvSpPr>
          <p:spPr bwMode="auto">
            <a:xfrm>
              <a:off x="3644" y="1176"/>
              <a:ext cx="348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10"/>
            <p:cNvSpPr>
              <a:spLocks noChangeArrowheads="1"/>
            </p:cNvSpPr>
            <p:nvPr/>
          </p:nvSpPr>
          <p:spPr bwMode="auto">
            <a:xfrm>
              <a:off x="3297" y="1176"/>
              <a:ext cx="347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2952" y="1176"/>
              <a:ext cx="345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12"/>
            <p:cNvSpPr>
              <a:spLocks noChangeArrowheads="1"/>
            </p:cNvSpPr>
            <p:nvPr/>
          </p:nvSpPr>
          <p:spPr bwMode="auto">
            <a:xfrm>
              <a:off x="2605" y="1176"/>
              <a:ext cx="347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kumimoji="0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2258" y="1176"/>
              <a:ext cx="347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1911" y="1176"/>
              <a:ext cx="347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1565" y="1176"/>
              <a:ext cx="346" cy="2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FF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16"/>
            <p:cNvSpPr>
              <a:spLocks noChangeShapeType="1"/>
            </p:cNvSpPr>
            <p:nvPr/>
          </p:nvSpPr>
          <p:spPr bwMode="auto">
            <a:xfrm>
              <a:off x="1565" y="1176"/>
              <a:ext cx="38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17"/>
            <p:cNvSpPr>
              <a:spLocks noChangeShapeType="1"/>
            </p:cNvSpPr>
            <p:nvPr/>
          </p:nvSpPr>
          <p:spPr bwMode="auto">
            <a:xfrm>
              <a:off x="1565" y="1449"/>
              <a:ext cx="38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18"/>
            <p:cNvSpPr>
              <a:spLocks noChangeShapeType="1"/>
            </p:cNvSpPr>
            <p:nvPr/>
          </p:nvSpPr>
          <p:spPr bwMode="auto">
            <a:xfrm>
              <a:off x="1565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19"/>
            <p:cNvSpPr>
              <a:spLocks noChangeShapeType="1"/>
            </p:cNvSpPr>
            <p:nvPr/>
          </p:nvSpPr>
          <p:spPr bwMode="auto">
            <a:xfrm>
              <a:off x="1911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2258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>
              <a:off x="2605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2952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23"/>
            <p:cNvSpPr>
              <a:spLocks noChangeShapeType="1"/>
            </p:cNvSpPr>
            <p:nvPr/>
          </p:nvSpPr>
          <p:spPr bwMode="auto">
            <a:xfrm>
              <a:off x="3297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4"/>
            <p:cNvSpPr>
              <a:spLocks noChangeShapeType="1"/>
            </p:cNvSpPr>
            <p:nvPr/>
          </p:nvSpPr>
          <p:spPr bwMode="auto">
            <a:xfrm>
              <a:off x="3644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25"/>
            <p:cNvSpPr>
              <a:spLocks noChangeShapeType="1"/>
            </p:cNvSpPr>
            <p:nvPr/>
          </p:nvSpPr>
          <p:spPr bwMode="auto">
            <a:xfrm>
              <a:off x="3992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26"/>
            <p:cNvSpPr>
              <a:spLocks noChangeShapeType="1"/>
            </p:cNvSpPr>
            <p:nvPr/>
          </p:nvSpPr>
          <p:spPr bwMode="auto">
            <a:xfrm>
              <a:off x="4337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27"/>
            <p:cNvSpPr>
              <a:spLocks noChangeShapeType="1"/>
            </p:cNvSpPr>
            <p:nvPr/>
          </p:nvSpPr>
          <p:spPr bwMode="auto">
            <a:xfrm>
              <a:off x="4683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5031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>
              <a:off x="5376" y="117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6" name="Group 150"/>
          <p:cNvGraphicFramePr>
            <a:graphicFrameLocks noGrp="1"/>
          </p:cNvGraphicFramePr>
          <p:nvPr/>
        </p:nvGraphicFramePr>
        <p:xfrm>
          <a:off x="7334781" y="1085085"/>
          <a:ext cx="4591302" cy="523383"/>
        </p:xfrm>
        <a:graphic>
          <a:graphicData uri="http://schemas.openxmlformats.org/drawingml/2006/table">
            <a:tbl>
              <a:tblPr/>
              <a:tblGrid>
                <a:gridCol w="416953"/>
                <a:gridCol w="418158"/>
                <a:gridCol w="418159"/>
                <a:gridCol w="416953"/>
                <a:gridCol w="415748"/>
                <a:gridCol w="419363"/>
                <a:gridCol w="419363"/>
                <a:gridCol w="414542"/>
                <a:gridCol w="416953"/>
                <a:gridCol w="420568"/>
                <a:gridCol w="414542"/>
              </a:tblGrid>
              <a:tr h="523383"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7" name="Group 56"/>
          <p:cNvGrpSpPr/>
          <p:nvPr/>
        </p:nvGrpSpPr>
        <p:grpSpPr bwMode="auto">
          <a:xfrm>
            <a:off x="7700176" y="2205634"/>
            <a:ext cx="4019529" cy="2036262"/>
            <a:chOff x="476" y="1344"/>
            <a:chExt cx="4173" cy="2086"/>
          </a:xfrm>
        </p:grpSpPr>
        <p:sp>
          <p:nvSpPr>
            <p:cNvPr id="119" name="Line 68"/>
            <p:cNvSpPr>
              <a:spLocks noChangeShapeType="1"/>
            </p:cNvSpPr>
            <p:nvPr/>
          </p:nvSpPr>
          <p:spPr bwMode="auto">
            <a:xfrm flipH="1">
              <a:off x="1609" y="1571"/>
              <a:ext cx="31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69"/>
            <p:cNvSpPr>
              <a:spLocks noChangeShapeType="1"/>
            </p:cNvSpPr>
            <p:nvPr/>
          </p:nvSpPr>
          <p:spPr bwMode="auto">
            <a:xfrm flipV="1">
              <a:off x="1065" y="202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70"/>
            <p:cNvSpPr>
              <a:spLocks noChangeShapeType="1"/>
            </p:cNvSpPr>
            <p:nvPr/>
          </p:nvSpPr>
          <p:spPr bwMode="auto">
            <a:xfrm>
              <a:off x="1066" y="2523"/>
              <a:ext cx="13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71"/>
            <p:cNvSpPr>
              <a:spLocks noChangeShapeType="1"/>
            </p:cNvSpPr>
            <p:nvPr/>
          </p:nvSpPr>
          <p:spPr bwMode="auto">
            <a:xfrm>
              <a:off x="1564" y="2024"/>
              <a:ext cx="22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72"/>
            <p:cNvSpPr>
              <a:spLocks noChangeShapeType="1"/>
            </p:cNvSpPr>
            <p:nvPr/>
          </p:nvSpPr>
          <p:spPr bwMode="auto">
            <a:xfrm>
              <a:off x="1973" y="2478"/>
              <a:ext cx="1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73"/>
            <p:cNvSpPr>
              <a:spLocks noChangeShapeType="1"/>
            </p:cNvSpPr>
            <p:nvPr/>
          </p:nvSpPr>
          <p:spPr bwMode="auto">
            <a:xfrm>
              <a:off x="2244" y="1525"/>
              <a:ext cx="40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74"/>
            <p:cNvSpPr>
              <a:spLocks noChangeShapeType="1"/>
            </p:cNvSpPr>
            <p:nvPr/>
          </p:nvSpPr>
          <p:spPr bwMode="auto">
            <a:xfrm flipH="1">
              <a:off x="2608" y="2024"/>
              <a:ext cx="91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Line 75"/>
            <p:cNvSpPr>
              <a:spLocks noChangeShapeType="1"/>
            </p:cNvSpPr>
            <p:nvPr/>
          </p:nvSpPr>
          <p:spPr bwMode="auto">
            <a:xfrm>
              <a:off x="2925" y="1888"/>
              <a:ext cx="45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Line 76"/>
            <p:cNvSpPr>
              <a:spLocks noChangeShapeType="1"/>
            </p:cNvSpPr>
            <p:nvPr/>
          </p:nvSpPr>
          <p:spPr bwMode="auto">
            <a:xfrm>
              <a:off x="2744" y="2387"/>
              <a:ext cx="31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Line 77"/>
            <p:cNvSpPr>
              <a:spLocks noChangeShapeType="1"/>
            </p:cNvSpPr>
            <p:nvPr/>
          </p:nvSpPr>
          <p:spPr bwMode="auto">
            <a:xfrm>
              <a:off x="3651" y="2387"/>
              <a:ext cx="45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83"/>
            <p:cNvSpPr>
              <a:spLocks noChangeArrowheads="1"/>
            </p:cNvSpPr>
            <p:nvPr/>
          </p:nvSpPr>
          <p:spPr bwMode="auto">
            <a:xfrm>
              <a:off x="1519" y="2704"/>
              <a:ext cx="272" cy="27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Line 90"/>
            <p:cNvSpPr>
              <a:spLocks noChangeShapeType="1"/>
            </p:cNvSpPr>
            <p:nvPr/>
          </p:nvSpPr>
          <p:spPr bwMode="auto">
            <a:xfrm flipH="1">
              <a:off x="2426" y="2478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ine 91"/>
            <p:cNvSpPr>
              <a:spLocks noChangeShapeType="1"/>
            </p:cNvSpPr>
            <p:nvPr/>
          </p:nvSpPr>
          <p:spPr bwMode="auto">
            <a:xfrm flipH="1">
              <a:off x="1655" y="2523"/>
              <a:ext cx="1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Line 92"/>
            <p:cNvSpPr>
              <a:spLocks noChangeShapeType="1"/>
            </p:cNvSpPr>
            <p:nvPr/>
          </p:nvSpPr>
          <p:spPr bwMode="auto">
            <a:xfrm flipH="1">
              <a:off x="657" y="2523"/>
              <a:ext cx="183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Line 93"/>
            <p:cNvSpPr>
              <a:spLocks noChangeShapeType="1"/>
            </p:cNvSpPr>
            <p:nvPr/>
          </p:nvSpPr>
          <p:spPr bwMode="auto">
            <a:xfrm flipH="1">
              <a:off x="1020" y="2976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Line 94"/>
            <p:cNvSpPr>
              <a:spLocks noChangeShapeType="1"/>
            </p:cNvSpPr>
            <p:nvPr/>
          </p:nvSpPr>
          <p:spPr bwMode="auto">
            <a:xfrm>
              <a:off x="1338" y="2976"/>
              <a:ext cx="1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Line 95"/>
            <p:cNvSpPr>
              <a:spLocks noChangeShapeType="1"/>
            </p:cNvSpPr>
            <p:nvPr/>
          </p:nvSpPr>
          <p:spPr bwMode="auto">
            <a:xfrm flipH="1">
              <a:off x="1973" y="2976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Line 96"/>
            <p:cNvSpPr>
              <a:spLocks noChangeShapeType="1"/>
            </p:cNvSpPr>
            <p:nvPr/>
          </p:nvSpPr>
          <p:spPr bwMode="auto">
            <a:xfrm>
              <a:off x="2200" y="2931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Line 97"/>
            <p:cNvSpPr>
              <a:spLocks noChangeShapeType="1"/>
            </p:cNvSpPr>
            <p:nvPr/>
          </p:nvSpPr>
          <p:spPr bwMode="auto">
            <a:xfrm flipH="1">
              <a:off x="2925" y="2976"/>
              <a:ext cx="13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Line 98"/>
            <p:cNvSpPr>
              <a:spLocks noChangeShapeType="1"/>
            </p:cNvSpPr>
            <p:nvPr/>
          </p:nvSpPr>
          <p:spPr bwMode="auto">
            <a:xfrm>
              <a:off x="3152" y="2931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Line 99"/>
            <p:cNvSpPr>
              <a:spLocks noChangeShapeType="1"/>
            </p:cNvSpPr>
            <p:nvPr/>
          </p:nvSpPr>
          <p:spPr bwMode="auto">
            <a:xfrm flipH="1">
              <a:off x="3379" y="2478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Line 100"/>
            <p:cNvSpPr>
              <a:spLocks noChangeShapeType="1"/>
            </p:cNvSpPr>
            <p:nvPr/>
          </p:nvSpPr>
          <p:spPr bwMode="auto">
            <a:xfrm flipH="1">
              <a:off x="4014" y="2976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101"/>
            <p:cNvSpPr>
              <a:spLocks noChangeShapeType="1"/>
            </p:cNvSpPr>
            <p:nvPr/>
          </p:nvSpPr>
          <p:spPr bwMode="auto">
            <a:xfrm>
              <a:off x="4332" y="2886"/>
              <a:ext cx="22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57"/>
            <p:cNvSpPr>
              <a:spLocks noChangeArrowheads="1"/>
            </p:cNvSpPr>
            <p:nvPr/>
          </p:nvSpPr>
          <p:spPr bwMode="auto">
            <a:xfrm>
              <a:off x="1927" y="1344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0" lang="en-US" altLang="zh-CN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58"/>
            <p:cNvSpPr>
              <a:spLocks noChangeArrowheads="1"/>
            </p:cNvSpPr>
            <p:nvPr/>
          </p:nvSpPr>
          <p:spPr bwMode="auto">
            <a:xfrm>
              <a:off x="2607" y="1707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59"/>
            <p:cNvSpPr>
              <a:spLocks noChangeArrowheads="1"/>
            </p:cNvSpPr>
            <p:nvPr/>
          </p:nvSpPr>
          <p:spPr bwMode="auto">
            <a:xfrm>
              <a:off x="3334" y="2160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 60"/>
            <p:cNvSpPr>
              <a:spLocks noChangeArrowheads="1"/>
            </p:cNvSpPr>
            <p:nvPr/>
          </p:nvSpPr>
          <p:spPr bwMode="auto">
            <a:xfrm>
              <a:off x="2426" y="2160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61"/>
            <p:cNvSpPr>
              <a:spLocks noChangeArrowheads="1"/>
            </p:cNvSpPr>
            <p:nvPr/>
          </p:nvSpPr>
          <p:spPr bwMode="auto">
            <a:xfrm>
              <a:off x="2925" y="2659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62"/>
            <p:cNvSpPr>
              <a:spLocks noChangeArrowheads="1"/>
            </p:cNvSpPr>
            <p:nvPr/>
          </p:nvSpPr>
          <p:spPr bwMode="auto">
            <a:xfrm>
              <a:off x="4014" y="2659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63"/>
            <p:cNvSpPr>
              <a:spLocks noChangeArrowheads="1"/>
            </p:cNvSpPr>
            <p:nvPr/>
          </p:nvSpPr>
          <p:spPr bwMode="auto">
            <a:xfrm>
              <a:off x="1973" y="2659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en-US" altLang="zh-CN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64"/>
            <p:cNvSpPr>
              <a:spLocks noChangeArrowheads="1"/>
            </p:cNvSpPr>
            <p:nvPr/>
          </p:nvSpPr>
          <p:spPr bwMode="auto">
            <a:xfrm>
              <a:off x="1111" y="2704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val 65"/>
            <p:cNvSpPr>
              <a:spLocks noChangeArrowheads="1"/>
            </p:cNvSpPr>
            <p:nvPr/>
          </p:nvSpPr>
          <p:spPr bwMode="auto">
            <a:xfrm>
              <a:off x="1700" y="2206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66"/>
            <p:cNvSpPr>
              <a:spLocks noChangeArrowheads="1"/>
            </p:cNvSpPr>
            <p:nvPr/>
          </p:nvSpPr>
          <p:spPr bwMode="auto">
            <a:xfrm>
              <a:off x="793" y="2251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67"/>
            <p:cNvSpPr>
              <a:spLocks noChangeArrowheads="1"/>
            </p:cNvSpPr>
            <p:nvPr/>
          </p:nvSpPr>
          <p:spPr bwMode="auto">
            <a:xfrm>
              <a:off x="1292" y="1752"/>
              <a:ext cx="317" cy="318"/>
            </a:xfrm>
            <a:prstGeom prst="ellipse">
              <a:avLst/>
            </a:prstGeom>
            <a:solidFill>
              <a:srgbClr val="2679D9"/>
            </a:solidFill>
            <a:ln w="9525">
              <a:solidFill>
                <a:srgbClr val="00B0F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18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78"/>
            <p:cNvSpPr>
              <a:spLocks noChangeArrowheads="1"/>
            </p:cNvSpPr>
            <p:nvPr/>
          </p:nvSpPr>
          <p:spPr bwMode="auto">
            <a:xfrm>
              <a:off x="476" y="2750"/>
              <a:ext cx="272" cy="27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79"/>
            <p:cNvSpPr>
              <a:spLocks noChangeArrowheads="1"/>
            </p:cNvSpPr>
            <p:nvPr/>
          </p:nvSpPr>
          <p:spPr bwMode="auto">
            <a:xfrm>
              <a:off x="4377" y="3157"/>
              <a:ext cx="272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80"/>
            <p:cNvSpPr>
              <a:spLocks noChangeArrowheads="1"/>
            </p:cNvSpPr>
            <p:nvPr/>
          </p:nvSpPr>
          <p:spPr bwMode="auto">
            <a:xfrm>
              <a:off x="2336" y="2660"/>
              <a:ext cx="273" cy="27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81"/>
            <p:cNvSpPr>
              <a:spLocks noChangeArrowheads="1"/>
            </p:cNvSpPr>
            <p:nvPr/>
          </p:nvSpPr>
          <p:spPr bwMode="auto">
            <a:xfrm>
              <a:off x="840" y="3157"/>
              <a:ext cx="272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82"/>
            <p:cNvSpPr>
              <a:spLocks noChangeArrowheads="1"/>
            </p:cNvSpPr>
            <p:nvPr/>
          </p:nvSpPr>
          <p:spPr bwMode="auto">
            <a:xfrm>
              <a:off x="1429" y="3157"/>
              <a:ext cx="272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84"/>
            <p:cNvSpPr>
              <a:spLocks noChangeArrowheads="1"/>
            </p:cNvSpPr>
            <p:nvPr/>
          </p:nvSpPr>
          <p:spPr bwMode="auto">
            <a:xfrm>
              <a:off x="1837" y="3157"/>
              <a:ext cx="272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85"/>
            <p:cNvSpPr>
              <a:spLocks noChangeArrowheads="1"/>
            </p:cNvSpPr>
            <p:nvPr/>
          </p:nvSpPr>
          <p:spPr bwMode="auto">
            <a:xfrm>
              <a:off x="2290" y="3157"/>
              <a:ext cx="272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Rectangle 86"/>
            <p:cNvSpPr>
              <a:spLocks noChangeArrowheads="1"/>
            </p:cNvSpPr>
            <p:nvPr/>
          </p:nvSpPr>
          <p:spPr bwMode="auto">
            <a:xfrm>
              <a:off x="2789" y="3157"/>
              <a:ext cx="272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87"/>
            <p:cNvSpPr>
              <a:spLocks noChangeArrowheads="1"/>
            </p:cNvSpPr>
            <p:nvPr/>
          </p:nvSpPr>
          <p:spPr bwMode="auto">
            <a:xfrm>
              <a:off x="3242" y="3157"/>
              <a:ext cx="273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88"/>
            <p:cNvSpPr>
              <a:spLocks noChangeArrowheads="1"/>
            </p:cNvSpPr>
            <p:nvPr/>
          </p:nvSpPr>
          <p:spPr bwMode="auto">
            <a:xfrm>
              <a:off x="3923" y="3157"/>
              <a:ext cx="272" cy="27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89"/>
            <p:cNvSpPr>
              <a:spLocks noChangeArrowheads="1"/>
            </p:cNvSpPr>
            <p:nvPr/>
          </p:nvSpPr>
          <p:spPr bwMode="auto">
            <a:xfrm>
              <a:off x="3288" y="2660"/>
              <a:ext cx="272" cy="27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E7B82A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394457" y="5004326"/>
            <a:ext cx="1153162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虽然第一篇二分搜索的论文在</a:t>
            </a:r>
            <a:r>
              <a:rPr kumimoji="1" lang="en-US" altLang="zh-CN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1946</a:t>
            </a:r>
            <a:r>
              <a:rPr kumimoji="1" lang="zh-CN" alt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年就发表了，但是第一个没有错误的二分搜索程序却直到</a:t>
            </a:r>
            <a:r>
              <a:rPr kumimoji="1" lang="en-US" altLang="zh-CN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1962</a:t>
            </a:r>
            <a:r>
              <a:rPr kumimoji="1" lang="zh-CN" alt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年才出现</a:t>
            </a:r>
            <a:r>
              <a:rPr kumimoji="1" lang="en-US" altLang="zh-CN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—《The Art of Computer Programming》,</a:t>
            </a:r>
            <a:r>
              <a:rPr kumimoji="1" lang="zh-CN" alt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Volume</a:t>
            </a:r>
            <a:r>
              <a:rPr kumimoji="1" lang="zh-CN" alt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3:</a:t>
            </a:r>
            <a:r>
              <a:rPr kumimoji="1" lang="zh-CN" altLang="en-US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Sorting and Searching</a:t>
            </a:r>
            <a:endParaRPr kumimoji="1" lang="en-US" altLang="zh-CN" sz="1600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孙子曰：</a:t>
            </a:r>
            <a:r>
              <a:rPr lang="zh-CN" altLang="en-US" sz="16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“凡治众如治寡，分数是也；斗众如斗寡，形名是也”（</a:t>
            </a:r>
            <a:r>
              <a:rPr lang="en-US" altLang="zh-CN" sz="16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孙子兵法</a:t>
            </a:r>
            <a:r>
              <a:rPr lang="en-US" altLang="zh-CN" sz="16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16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兵势篇</a:t>
            </a:r>
            <a:r>
              <a:rPr lang="en-US" altLang="zh-CN" sz="16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600" b="1" i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600" b="1" i="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60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意思是治理庞大的军队如同治理少量的军队的方法，就是按一定编制将他们组织起来，比如一军分三师、一师分三旅、一旅分三团，直至一排分三班；让庞大军队像小队人马一样步调一致、听从指挥。</a:t>
            </a:r>
            <a:r>
              <a:rPr lang="zh-CN" altLang="en-US" sz="1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“治众如治寡”，这是孙子提出的一个方法论思想和一种管理学思想。</a:t>
            </a:r>
            <a:endParaRPr lang="zh-CN" altLang="en-US" sz="1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分块查找（索引查找）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4" name="Rectangle 8"/>
          <p:cNvSpPr txBox="1">
            <a:spLocks noChangeArrowheads="1"/>
          </p:cNvSpPr>
          <p:nvPr/>
        </p:nvSpPr>
        <p:spPr>
          <a:xfrm>
            <a:off x="569913" y="897403"/>
            <a:ext cx="10683674" cy="457631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查找过程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表元素分成几块，块内无序，块间有序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先确定待查记录所在块，再在块内查找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适用条件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后一个子表中，所有记录的关键字均大于前一个子表中的最大关键字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算法思路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存储待查数据元素，每个元素包含关键字域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建立索引表，每个索引表结点含有最大关键字域和指向本块第一个结点的指针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660033"/>
              </a:buClr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选用的存储结构分析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660033"/>
              </a:buClr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分块查找表由“分块有序”的数据表和索引表组成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660033"/>
              </a:buClr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块间有序，块内无序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660033"/>
              </a:buClr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索引表有序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660033"/>
              </a:buClr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多选用顺序存储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9" name="Group 74"/>
          <p:cNvGraphicFramePr>
            <a:graphicFrameLocks noGrp="1"/>
          </p:cNvGraphicFramePr>
          <p:nvPr/>
        </p:nvGraphicFramePr>
        <p:xfrm>
          <a:off x="3673866" y="4697129"/>
          <a:ext cx="8011621" cy="431800"/>
        </p:xfrm>
        <a:graphic>
          <a:graphicData uri="http://schemas.openxmlformats.org/drawingml/2006/table">
            <a:tbl>
              <a:tblPr/>
              <a:tblGrid>
                <a:gridCol w="459884"/>
                <a:gridCol w="438150"/>
                <a:gridCol w="344487"/>
                <a:gridCol w="360363"/>
                <a:gridCol w="358775"/>
                <a:gridCol w="433387"/>
                <a:gridCol w="431800"/>
                <a:gridCol w="431800"/>
                <a:gridCol w="431800"/>
                <a:gridCol w="504825"/>
                <a:gridCol w="503238"/>
                <a:gridCol w="504825"/>
                <a:gridCol w="503237"/>
                <a:gridCol w="473075"/>
                <a:gridCol w="439738"/>
                <a:gridCol w="441325"/>
                <a:gridCol w="446087"/>
                <a:gridCol w="504825"/>
              </a:tblGrid>
              <a:tr h="431800"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58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Group 75"/>
          <p:cNvGraphicFramePr>
            <a:graphicFrameLocks noGrp="1"/>
          </p:cNvGraphicFramePr>
          <p:nvPr/>
        </p:nvGraphicFramePr>
        <p:xfrm>
          <a:off x="5911750" y="5473718"/>
          <a:ext cx="2762250" cy="792480"/>
        </p:xfrm>
        <a:graphic>
          <a:graphicData uri="http://schemas.openxmlformats.org/drawingml/2006/table">
            <a:tbl>
              <a:tblPr/>
              <a:tblGrid>
                <a:gridCol w="936625"/>
                <a:gridCol w="904875"/>
                <a:gridCol w="920750"/>
              </a:tblGrid>
              <a:tr h="302096"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79D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679D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39"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1" name="Group 59"/>
          <p:cNvGrpSpPr/>
          <p:nvPr/>
        </p:nvGrpSpPr>
        <p:grpSpPr bwMode="auto">
          <a:xfrm>
            <a:off x="3970242" y="5006201"/>
            <a:ext cx="2249358" cy="467518"/>
            <a:chOff x="703" y="1706"/>
            <a:chExt cx="1678" cy="590"/>
          </a:xfrm>
        </p:grpSpPr>
        <p:sp>
          <p:nvSpPr>
            <p:cNvPr id="92" name="Line 60"/>
            <p:cNvSpPr>
              <a:spLocks noChangeShapeType="1"/>
            </p:cNvSpPr>
            <p:nvPr/>
          </p:nvSpPr>
          <p:spPr bwMode="auto">
            <a:xfrm flipV="1">
              <a:off x="703" y="170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61"/>
            <p:cNvSpPr>
              <a:spLocks noChangeShapeType="1"/>
            </p:cNvSpPr>
            <p:nvPr/>
          </p:nvSpPr>
          <p:spPr bwMode="auto">
            <a:xfrm>
              <a:off x="703" y="2160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62"/>
            <p:cNvSpPr>
              <a:spLocks noChangeShapeType="1"/>
            </p:cNvSpPr>
            <p:nvPr/>
          </p:nvSpPr>
          <p:spPr bwMode="auto">
            <a:xfrm>
              <a:off x="2381" y="216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Group 63"/>
          <p:cNvGrpSpPr/>
          <p:nvPr/>
        </p:nvGrpSpPr>
        <p:grpSpPr bwMode="auto">
          <a:xfrm>
            <a:off x="6297514" y="5006200"/>
            <a:ext cx="1223963" cy="600129"/>
            <a:chOff x="2381" y="1706"/>
            <a:chExt cx="590" cy="410"/>
          </a:xfrm>
        </p:grpSpPr>
        <p:sp>
          <p:nvSpPr>
            <p:cNvPr id="96" name="Line 64"/>
            <p:cNvSpPr>
              <a:spLocks noChangeShapeType="1"/>
            </p:cNvSpPr>
            <p:nvPr/>
          </p:nvSpPr>
          <p:spPr bwMode="auto">
            <a:xfrm flipV="1">
              <a:off x="2381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2381" y="1888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66"/>
            <p:cNvSpPr>
              <a:spLocks noChangeShapeType="1"/>
            </p:cNvSpPr>
            <p:nvPr/>
          </p:nvSpPr>
          <p:spPr bwMode="auto">
            <a:xfrm flipH="1">
              <a:off x="2971" y="1888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Group 67"/>
          <p:cNvGrpSpPr/>
          <p:nvPr/>
        </p:nvGrpSpPr>
        <p:grpSpPr bwMode="auto">
          <a:xfrm>
            <a:off x="8516838" y="5102620"/>
            <a:ext cx="625473" cy="503238"/>
            <a:chOff x="3560" y="1752"/>
            <a:chExt cx="454" cy="317"/>
          </a:xfrm>
        </p:grpSpPr>
        <p:sp>
          <p:nvSpPr>
            <p:cNvPr id="101" name="Line 69"/>
            <p:cNvSpPr>
              <a:spLocks noChangeShapeType="1"/>
            </p:cNvSpPr>
            <p:nvPr/>
          </p:nvSpPr>
          <p:spPr bwMode="auto">
            <a:xfrm>
              <a:off x="3560" y="206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70"/>
            <p:cNvSpPr>
              <a:spLocks noChangeShapeType="1"/>
            </p:cNvSpPr>
            <p:nvPr/>
          </p:nvSpPr>
          <p:spPr bwMode="auto">
            <a:xfrm flipV="1">
              <a:off x="4014" y="1752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分块查找的性能分析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1" name="Rectangle 2054"/>
          <p:cNvSpPr>
            <a:spLocks noChangeArrowheads="1"/>
          </p:cNvSpPr>
          <p:nvPr/>
        </p:nvSpPr>
        <p:spPr bwMode="auto">
          <a:xfrm>
            <a:off x="463126" y="1264106"/>
            <a:ext cx="5483964" cy="44526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400050" lvl="2" indent="0" rt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分块查找：在表</a:t>
            </a:r>
            <a:r>
              <a:rPr lang="en-US" altLang="zh-CN" sz="2000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（索引表为</a:t>
            </a:r>
            <a:r>
              <a:rPr lang="en-US" altLang="zh-CN" sz="2000" i="1" dirty="0" err="1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idtable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）中查询值为</a:t>
            </a:r>
            <a:r>
              <a:rPr lang="en-US" altLang="zh-CN" sz="2000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（主关键字）的元素的位置</a:t>
            </a:r>
            <a:endParaRPr lang="en-US" altLang="zh-CN" sz="20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算法思想：</a:t>
            </a:r>
            <a:endParaRPr lang="zh-CN" altLang="en-US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lang="en-US" altLang="zh-CN" sz="20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idtable</a:t>
            </a:r>
            <a:r>
              <a:rPr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，定位</a:t>
            </a:r>
            <a:r>
              <a:rPr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所处的块</a:t>
            </a:r>
            <a:endParaRPr kumimoji="0" lang="zh-CN" altLang="en-US" sz="20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idtable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是有序表，可用二分查找或顺序查找，确定</a:t>
            </a:r>
            <a:r>
              <a:rPr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所处的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kumimoji="0" lang="zh-CN" altLang="en-US" sz="20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若找不到索引块，</a:t>
            </a:r>
            <a:r>
              <a:rPr kumimoji="0" lang="en-US" altLang="zh-CN" sz="20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zh-CN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zh-CN" altLang="en-US" sz="20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否则进入</a:t>
            </a:r>
            <a:r>
              <a:rPr kumimoji="0" lang="en-US" altLang="zh-CN" sz="2000" b="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kumimoji="0" lang="en-US" altLang="zh-CN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zh-CN" altLang="en-US" sz="20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zh-CN" altLang="en-US" sz="2000" b="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在确定的块中顺序查找</a:t>
            </a:r>
            <a:r>
              <a:rPr lang="en-US" altLang="zh-CN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endParaRPr kumimoji="0" lang="zh-CN" altLang="en-US" sz="2000" b="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块内无序，只能用顺序查找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块内查找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起始地址到块结束地址之间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如找到则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pos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6091317" y="1264105"/>
                <a:ext cx="5737424" cy="43828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性能分析：</a:t>
                </a:r>
                <a:endParaRPr lang="en-US" altLang="zh-CN" b="1" dirty="0">
                  <a:ln>
                    <a:solidFill>
                      <a:srgbClr val="2679D9"/>
                    </a:solidFill>
                  </a:ln>
                  <a:solidFill>
                    <a:srgbClr val="2679D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分块查找是两次查找过程，其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是两次查找的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之和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块数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块中结点个数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如以二分查找确定块：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分块查找成功的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为：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en-US" altLang="zh-CN" sz="20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blk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0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en-US" altLang="zh-CN" sz="20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bn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:r>
                  <a:rPr lang="en-US" altLang="zh-CN" sz="20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en-US" altLang="zh-CN" sz="20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sq</a:t>
                </a:r>
                <a:endParaRPr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≈ 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log</a:t>
                </a:r>
                <a:r>
                  <a:rPr lang="en-US" altLang="zh-CN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+ 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+1)/2 ≈ 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log</a:t>
                </a:r>
                <a:r>
                  <a:rPr lang="en-US" altLang="zh-CN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+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s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/2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b="1" dirty="0">
                    <a:ln>
                      <a:solidFill>
                        <a:srgbClr val="2679D9"/>
                      </a:solidFill>
                    </a:ln>
                    <a:solidFill>
                      <a:srgbClr val="2679D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如以顺序查找确定块：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分块查找成功的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为：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20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en-US" altLang="zh-CN" sz="20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blks</a:t>
                </a:r>
                <a:r>
                  <a:rPr lang="en-US" altLang="zh-CN" sz="20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+1)/2+(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+1)/2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= 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30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+2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)/(2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0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ASL</a:t>
                </a:r>
                <a:r>
                  <a:rPr lang="en-US" altLang="zh-CN" sz="20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blks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取极小值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17" y="1264105"/>
                <a:ext cx="5737424" cy="4382839"/>
              </a:xfrm>
              <a:prstGeom prst="rect">
                <a:avLst/>
              </a:prstGeom>
              <a:blipFill rotWithShape="1">
                <a:blip r:embed="rId2"/>
                <a:stretch>
                  <a:fillRect l="-339" t="-445" r="-322" b="-423"/>
                </a:stretch>
              </a:blipFill>
              <a:ln w="3810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分块查找的性能分析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744119" y="998905"/>
            <a:ext cx="10703762" cy="4860189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假设表中有</a:t>
            </a:r>
            <a:r>
              <a:rPr lang="en-US" altLang="zh-CN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en-US" sz="24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</a:t>
            </a:r>
            <a:endParaRPr lang="zh-CN" altLang="en-US" sz="24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顺序查找的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endParaRPr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平均比较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en-US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二分查找的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平均比较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en-US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分块查找的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将其分成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个数据块，每块含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个数据元素</a:t>
            </a:r>
            <a:endParaRPr lang="zh-CN" altLang="en-US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顺序查找确定块，块内顺序查找，平均比较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endParaRPr lang="zh-CN" altLang="en-US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分块查找的效率于顺序和二分查找之间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并不一定要将块分成均等大小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例如：学校的学生登记表，可以班为块，将各块存放于不同的顺序表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或单链表</a:t>
            </a:r>
            <a:r>
              <a: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中，利用索引表访问</a:t>
            </a:r>
            <a:endParaRPr lang="zh-CN" altLang="en-US" sz="2000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插值查找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93667" y="6485187"/>
            <a:ext cx="2743200" cy="337130"/>
          </a:xfrm>
        </p:spPr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7839" y="977524"/>
            <a:ext cx="11237281" cy="304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137160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7145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4003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插值查找通过下列公式求取中点                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分别为表的两个端点下标，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为给定值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tbl.elem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[mid].key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high=mid-1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，继续左半区查找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tbl.elem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[mid].key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low=mid+1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，继续右半区查找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9795"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tbl.elem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[mid].key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，查找成功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14655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要求查找表有序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14655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查找表数据量大、数据分布比较均匀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153920" y="4387348"/>
                <a:ext cx="7010400" cy="698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ℎ𝑖𝑔ℎ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low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ℎ𝑖𝑔ℎ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20" y="4387348"/>
                <a:ext cx="7010400" cy="698846"/>
              </a:xfrm>
              <a:prstGeom prst="rect">
                <a:avLst/>
              </a:prstGeom>
              <a:blipFill rotWithShape="1">
                <a:blip r:embed="rId3"/>
                <a:stretch>
                  <a:fillRect t="-1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753360" y="5098146"/>
                <a:ext cx="6319520" cy="782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2679D9"/>
                          </a:solidFill>
                          <a:latin typeface="Cambria Math" panose="02040503050406030204" pitchFamily="18" charset="0"/>
                        </a:rPr>
                        <m:t>𝒎𝒊𝒅</m:t>
                      </m:r>
                      <m:r>
                        <a:rPr lang="en-US" altLang="zh-CN" sz="2400" b="1" i="1" smtClean="0">
                          <a:solidFill>
                            <a:srgbClr val="2679D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rgbClr val="2679D9"/>
                          </a:solidFill>
                          <a:latin typeface="Cambria Math" panose="02040503050406030204" pitchFamily="18" charset="0"/>
                        </a:rPr>
                        <m:t>𝐥𝐨𝐰</m:t>
                      </m:r>
                      <m:r>
                        <a:rPr lang="en-US" altLang="zh-CN" sz="2400" b="1" i="0" smtClean="0">
                          <a:solidFill>
                            <a:srgbClr val="2679D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𝒌𝒆𝒚</m:t>
                          </m:r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rgbClr val="2679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2679D9"/>
                                  </a:solidFill>
                                  <a:latin typeface="Cambria Math" panose="02040503050406030204" pitchFamily="18" charset="0"/>
                                </a:rPr>
                                <m:t>𝒍𝒐𝒘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rgbClr val="2679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2679D9"/>
                                  </a:solidFill>
                                  <a:latin typeface="Cambria Math" panose="02040503050406030204" pitchFamily="18" charset="0"/>
                                </a:rPr>
                                <m:t>𝒉𝒊𝒈𝒉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rgbClr val="2679D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2679D9"/>
                                  </a:solidFill>
                                  <a:latin typeface="Cambria Math" panose="02040503050406030204" pitchFamily="18" charset="0"/>
                                </a:rPr>
                                <m:t>𝒍𝒐𝒘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𝒉𝒊𝒈𝒉</m:t>
                          </m:r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2679D9"/>
                              </a:solidFill>
                              <a:latin typeface="Cambria Math" panose="02040503050406030204" pitchFamily="18" charset="0"/>
                            </a:rPr>
                            <m:t>𝒍𝒐𝒘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2679D9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60" y="5098146"/>
                <a:ext cx="6319520" cy="782330"/>
              </a:xfrm>
              <a:prstGeom prst="rect">
                <a:avLst/>
              </a:prstGeom>
              <a:blipFill rotWithShape="1">
                <a:blip r:embed="rId4"/>
                <a:stretch>
                  <a:fillRect t="-4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有序表的斐波那契查找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59300" y="2886986"/>
            <a:ext cx="76327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569913" y="4542563"/>
            <a:ext cx="11052174" cy="200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137160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7145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4003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kumimoji="0"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09262" y="4260765"/>
          <a:ext cx="8651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包" r:id="rId2" imgW="486410" imgH="466725" progId="Package">
                  <p:embed/>
                </p:oleObj>
              </mc:Choice>
              <mc:Fallback>
                <p:oleObj name="包" r:id="rId2" imgW="486410" imgH="466725" progId="Package">
                  <p:embed/>
                  <p:pic>
                    <p:nvPicPr>
                      <p:cNvPr id="0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9262" y="4260765"/>
                        <a:ext cx="8651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69913" y="940808"/>
            <a:ext cx="11124247" cy="301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137160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7145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4003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斐波那契查找通过斐波那契数列对有序表进行分割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查找区间的两个端点和中点都与斐波那契数有关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斐波那契数列定义如下： 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分割的思想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对表长为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的有序表，以相对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偏移量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F(i-1)-1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取中点，对表进行分割，即：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mid=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low+F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(i-1)-1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则左子表表长为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F(i-1)-1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，右子表表长为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)-1-[F(i-1)-1]-1=F(i-2)-1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可见，两个子表表长也都是某个斐波那契数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，因而，可以对子表继续分割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2182812" y="4329230"/>
          <a:ext cx="6192838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位图图像" r:id="rId4" imgW="2590800" imgH="552450" progId="Paint.Picture">
                  <p:embed/>
                </p:oleObj>
              </mc:Choice>
              <mc:Fallback>
                <p:oleObj name="位图图像" r:id="rId4" imgW="2590800" imgH="55245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2" y="4329230"/>
                        <a:ext cx="6192838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8" grpId="0" build="p"/>
      <p:bldP spid="4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270538" y="4724489"/>
            <a:ext cx="6926728" cy="727014"/>
          </a:xfrm>
        </p:spPr>
        <p:txBody>
          <a:bodyPr/>
          <a:lstStyle/>
          <a:p>
            <a:pPr algn="l"/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树表查找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265714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二叉排序树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Sort Tree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BST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0483" y="1091879"/>
            <a:ext cx="10997470" cy="269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二叉排序树定义</a:t>
            </a:r>
            <a:endParaRPr lang="zh-CN" altLang="en-US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二叉排序树或者是一棵空树；或者满足如下性质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若左子树不空，则左子树上所有结点的值均小于根结点的值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若右子树不空，则右子树上所有结点的值均大于根结点的值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左右子树本身也都是二叉排序树</a:t>
            </a:r>
            <a:endParaRPr lang="zh-CN" altLang="en-US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按中序遍历</a:t>
            </a:r>
            <a:r>
              <a:rPr kumimoji="0"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kumimoji="0"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树得到的序列是递增有序的</a:t>
            </a:r>
            <a:endParaRPr kumimoji="0"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也称二叉搜索树（</a:t>
            </a:r>
            <a:r>
              <a:rPr lang="en-US" altLang="zh-CN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Tree, BST</a:t>
            </a: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45"/>
          <p:cNvGrpSpPr/>
          <p:nvPr/>
        </p:nvGrpSpPr>
        <p:grpSpPr bwMode="auto">
          <a:xfrm>
            <a:off x="7932186" y="3429000"/>
            <a:ext cx="2817829" cy="2330223"/>
            <a:chOff x="4724" y="11878"/>
            <a:chExt cx="1979" cy="1614"/>
          </a:xfrm>
        </p:grpSpPr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6344" y="12821"/>
              <a:ext cx="179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Group 47"/>
            <p:cNvGrpSpPr/>
            <p:nvPr/>
          </p:nvGrpSpPr>
          <p:grpSpPr bwMode="auto">
            <a:xfrm>
              <a:off x="4724" y="11878"/>
              <a:ext cx="1668" cy="1614"/>
              <a:chOff x="1844" y="11566"/>
              <a:chExt cx="1668" cy="1614"/>
            </a:xfrm>
          </p:grpSpPr>
          <p:grpSp>
            <p:nvGrpSpPr>
              <p:cNvPr id="16" name="Group 48"/>
              <p:cNvGrpSpPr/>
              <p:nvPr/>
            </p:nvGrpSpPr>
            <p:grpSpPr bwMode="auto">
              <a:xfrm>
                <a:off x="1844" y="11566"/>
                <a:ext cx="1668" cy="1614"/>
                <a:chOff x="6164" y="9850"/>
                <a:chExt cx="1668" cy="1614"/>
              </a:xfrm>
            </p:grpSpPr>
            <p:sp>
              <p:nvSpPr>
                <p:cNvPr id="19" name="Oval 49"/>
                <p:cNvSpPr>
                  <a:spLocks noChangeArrowheads="1"/>
                </p:cNvSpPr>
                <p:nvPr/>
              </p:nvSpPr>
              <p:spPr bwMode="auto">
                <a:xfrm>
                  <a:off x="6164" y="1110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3600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 2</a:t>
                  </a:r>
                  <a:endPara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6345" y="10812"/>
                  <a:ext cx="227" cy="2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 sz="2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1" name="Group 51"/>
                <p:cNvGrpSpPr/>
                <p:nvPr/>
              </p:nvGrpSpPr>
              <p:grpSpPr bwMode="auto">
                <a:xfrm>
                  <a:off x="6524" y="9850"/>
                  <a:ext cx="1308" cy="990"/>
                  <a:chOff x="4364" y="10162"/>
                  <a:chExt cx="1308" cy="990"/>
                </a:xfrm>
              </p:grpSpPr>
              <p:grpSp>
                <p:nvGrpSpPr>
                  <p:cNvPr id="22" name="Group 52"/>
                  <p:cNvGrpSpPr/>
                  <p:nvPr/>
                </p:nvGrpSpPr>
                <p:grpSpPr bwMode="auto">
                  <a:xfrm>
                    <a:off x="4364" y="10162"/>
                    <a:ext cx="862" cy="990"/>
                    <a:chOff x="2744" y="10162"/>
                    <a:chExt cx="862" cy="990"/>
                  </a:xfrm>
                </p:grpSpPr>
                <p:sp>
                  <p:nvSpPr>
                    <p:cNvPr id="25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6" y="10162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36000" tIns="0" rIns="0" bIns="0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5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10792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36000" tIns="0" rIns="0" bIns="0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3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39" y="10480"/>
                      <a:ext cx="246" cy="3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spcBef>
                          <a:spcPct val="20000"/>
                        </a:spcBef>
                        <a:buFontTx/>
                        <a:buChar char="•"/>
                        <a:defRPr/>
                      </a:pPr>
                      <a:endParaRPr lang="zh-CN" altLang="en-US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2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312" y="10764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3600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7</a:t>
                    </a:r>
                    <a:endPara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173" y="10480"/>
                    <a:ext cx="246" cy="29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  <a:defRPr/>
                    </a:pPr>
                    <a:endParaRPr lang="zh-CN" altLang="en-US" sz="20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7" name="Oval 58"/>
              <p:cNvSpPr>
                <a:spLocks noChangeArrowheads="1"/>
              </p:cNvSpPr>
              <p:nvPr/>
            </p:nvSpPr>
            <p:spPr bwMode="auto">
              <a:xfrm>
                <a:off x="2564" y="12820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36000" tIns="0" rIns="0" bIns="0"/>
              <a:lstStyle>
                <a:lvl1pPr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2509" y="12521"/>
                <a:ext cx="229" cy="2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" name="Oval 60"/>
            <p:cNvSpPr>
              <a:spLocks noChangeArrowheads="1"/>
            </p:cNvSpPr>
            <p:nvPr/>
          </p:nvSpPr>
          <p:spPr bwMode="auto">
            <a:xfrm>
              <a:off x="6343" y="1309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8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2639" t="11933" r="1622" b="3815"/>
          <a:stretch>
            <a:fillRect/>
          </a:stretch>
        </p:blipFill>
        <p:spPr>
          <a:xfrm>
            <a:off x="4907356" y="3164094"/>
            <a:ext cx="6577807" cy="2958780"/>
          </a:xfrm>
          <a:prstGeom prst="rect">
            <a:avLst/>
          </a:prstGeom>
        </p:spPr>
      </p:pic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二叉排序树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06837" y="910831"/>
            <a:ext cx="8989917" cy="292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二叉排序树生成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从空树出发，经过一系列插入操作后，生成一棵二叉排序树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向二叉排序树中添加结点的思路：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若二叉排序树为空，则插入的结点应为新的根结点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否则，在其左、右子树上查找，直至某个结点的左子树或右子树为空为止，则插入结点应为该结点的左孩子或右孩子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输入结点序列：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16)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2800" b="1" i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7" name="Group 3"/>
          <p:cNvGrpSpPr/>
          <p:nvPr/>
        </p:nvGrpSpPr>
        <p:grpSpPr bwMode="auto">
          <a:xfrm>
            <a:off x="7955835" y="921684"/>
            <a:ext cx="3239842" cy="3015869"/>
            <a:chOff x="1565" y="1540"/>
            <a:chExt cx="2146" cy="178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837" y="2795"/>
              <a:ext cx="181" cy="2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31" y="1948"/>
              <a:ext cx="391" cy="333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565" y="2989"/>
              <a:ext cx="362" cy="338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7"/>
          <p:cNvSpPr txBox="1">
            <a:spLocks noChangeArrowheads="1"/>
          </p:cNvSpPr>
          <p:nvPr/>
        </p:nvSpPr>
        <p:spPr>
          <a:xfrm>
            <a:off x="588090" y="875945"/>
            <a:ext cx="6876506" cy="1652381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问题一：</a:t>
            </a:r>
            <a:endParaRPr kumimoji="1"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对结点序列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{5,3,7,2,4,8}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进行查询操作，请将该结点序列构造为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进行查询</a:t>
            </a:r>
            <a:endParaRPr kumimoji="1"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对结点序列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{20,15,30,21,11,9,17}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进行查询操作，请将该结点序列构造为</a:t>
            </a:r>
            <a:r>
              <a: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进行查询</a:t>
            </a: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endParaRPr kumimoji="1"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1037025" y="5174809"/>
            <a:ext cx="360179" cy="35855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 lIns="36000" tIns="0" rIns="0" bIns="0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rPr>
              <a:t>5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" name="Group 6"/>
          <p:cNvGrpSpPr/>
          <p:nvPr/>
        </p:nvGrpSpPr>
        <p:grpSpPr bwMode="auto">
          <a:xfrm>
            <a:off x="1924789" y="4817793"/>
            <a:ext cx="828094" cy="979126"/>
            <a:chOff x="2814" y="10168"/>
            <a:chExt cx="830" cy="984"/>
          </a:xfrm>
        </p:grpSpPr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284" y="1016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2814" y="1079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H="1">
              <a:off x="3067" y="10481"/>
              <a:ext cx="239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1504722" y="5345999"/>
            <a:ext cx="539429" cy="1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711580" y="5349399"/>
            <a:ext cx="539429" cy="15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12"/>
          <p:cNvGrpSpPr/>
          <p:nvPr/>
        </p:nvGrpSpPr>
        <p:grpSpPr bwMode="auto">
          <a:xfrm>
            <a:off x="4781722" y="4546914"/>
            <a:ext cx="1616614" cy="1598169"/>
            <a:chOff x="6164" y="9856"/>
            <a:chExt cx="1620" cy="1608"/>
          </a:xfrm>
        </p:grpSpPr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6164" y="1110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6344" y="10839"/>
              <a:ext cx="23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2" name="Group 15"/>
            <p:cNvGrpSpPr/>
            <p:nvPr/>
          </p:nvGrpSpPr>
          <p:grpSpPr bwMode="auto">
            <a:xfrm>
              <a:off x="6524" y="9856"/>
              <a:ext cx="1260" cy="984"/>
              <a:chOff x="4364" y="10168"/>
              <a:chExt cx="1260" cy="984"/>
            </a:xfrm>
          </p:grpSpPr>
          <p:grpSp>
            <p:nvGrpSpPr>
              <p:cNvPr id="33" name="Group 16"/>
              <p:cNvGrpSpPr/>
              <p:nvPr/>
            </p:nvGrpSpPr>
            <p:grpSpPr bwMode="auto">
              <a:xfrm>
                <a:off x="4364" y="10168"/>
                <a:ext cx="800" cy="984"/>
                <a:chOff x="2744" y="10168"/>
                <a:chExt cx="800" cy="984"/>
              </a:xfrm>
            </p:grpSpPr>
            <p:sp>
              <p:nvSpPr>
                <p:cNvPr id="36" name="Oval 17"/>
                <p:cNvSpPr>
                  <a:spLocks noChangeArrowheads="1"/>
                </p:cNvSpPr>
                <p:nvPr/>
              </p:nvSpPr>
              <p:spPr bwMode="auto">
                <a:xfrm>
                  <a:off x="3184" y="10168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3600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2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Oval 18"/>
                <p:cNvSpPr>
                  <a:spLocks noChangeArrowheads="1"/>
                </p:cNvSpPr>
                <p:nvPr/>
              </p:nvSpPr>
              <p:spPr bwMode="auto">
                <a:xfrm>
                  <a:off x="2744" y="10792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3600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23" y="10479"/>
                  <a:ext cx="288" cy="3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 sz="200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4" name="Oval 20"/>
              <p:cNvSpPr>
                <a:spLocks noChangeArrowheads="1"/>
              </p:cNvSpPr>
              <p:nvPr/>
            </p:nvSpPr>
            <p:spPr bwMode="auto">
              <a:xfrm>
                <a:off x="5264" y="10792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36000" tIns="0" rIns="0" bIns="0"/>
              <a:lstStyle>
                <a:lvl1pPr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5156" y="10449"/>
                <a:ext cx="288" cy="3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sz="200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4462474" y="5385547"/>
            <a:ext cx="539429" cy="1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oup 23"/>
          <p:cNvGrpSpPr/>
          <p:nvPr/>
        </p:nvGrpSpPr>
        <p:grpSpPr bwMode="auto">
          <a:xfrm>
            <a:off x="3166041" y="4826005"/>
            <a:ext cx="1256436" cy="979127"/>
            <a:chOff x="4364" y="10168"/>
            <a:chExt cx="1260" cy="984"/>
          </a:xfrm>
        </p:grpSpPr>
        <p:grpSp>
          <p:nvGrpSpPr>
            <p:cNvPr id="41" name="Group 24"/>
            <p:cNvGrpSpPr/>
            <p:nvPr/>
          </p:nvGrpSpPr>
          <p:grpSpPr bwMode="auto">
            <a:xfrm>
              <a:off x="4364" y="10168"/>
              <a:ext cx="852" cy="984"/>
              <a:chOff x="2744" y="10168"/>
              <a:chExt cx="852" cy="984"/>
            </a:xfrm>
          </p:grpSpPr>
          <p:sp>
            <p:nvSpPr>
              <p:cNvPr id="44" name="Oval 25"/>
              <p:cNvSpPr>
                <a:spLocks noChangeArrowheads="1"/>
              </p:cNvSpPr>
              <p:nvPr/>
            </p:nvSpPr>
            <p:spPr bwMode="auto">
              <a:xfrm>
                <a:off x="3236" y="10168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36000" tIns="0" rIns="0" bIns="0"/>
              <a:lstStyle>
                <a:lvl1pPr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Oval 26"/>
              <p:cNvSpPr>
                <a:spLocks noChangeArrowheads="1"/>
              </p:cNvSpPr>
              <p:nvPr/>
            </p:nvSpPr>
            <p:spPr bwMode="auto">
              <a:xfrm>
                <a:off x="2744" y="10792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36000" tIns="0" rIns="0" bIns="0"/>
              <a:lstStyle>
                <a:lvl1pPr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 flipH="1">
                <a:off x="2924" y="10481"/>
                <a:ext cx="361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sz="200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Oval 28"/>
            <p:cNvSpPr>
              <a:spLocks noChangeArrowheads="1"/>
            </p:cNvSpPr>
            <p:nvPr/>
          </p:nvSpPr>
          <p:spPr bwMode="auto">
            <a:xfrm>
              <a:off x="5264" y="1079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0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5156" y="10492"/>
              <a:ext cx="288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7" name="Line 30"/>
          <p:cNvSpPr>
            <a:spLocks noChangeShapeType="1"/>
          </p:cNvSpPr>
          <p:nvPr/>
        </p:nvSpPr>
        <p:spPr bwMode="auto">
          <a:xfrm>
            <a:off x="6513562" y="5385547"/>
            <a:ext cx="539429" cy="15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" name="Group 31"/>
          <p:cNvGrpSpPr/>
          <p:nvPr/>
        </p:nvGrpSpPr>
        <p:grpSpPr bwMode="auto">
          <a:xfrm>
            <a:off x="6964296" y="4493867"/>
            <a:ext cx="1616614" cy="1596636"/>
            <a:chOff x="1844" y="11572"/>
            <a:chExt cx="1620" cy="1608"/>
          </a:xfrm>
        </p:grpSpPr>
        <p:grpSp>
          <p:nvGrpSpPr>
            <p:cNvPr id="49" name="Group 32"/>
            <p:cNvGrpSpPr/>
            <p:nvPr/>
          </p:nvGrpSpPr>
          <p:grpSpPr bwMode="auto">
            <a:xfrm>
              <a:off x="1844" y="11572"/>
              <a:ext cx="1620" cy="1608"/>
              <a:chOff x="6164" y="9856"/>
              <a:chExt cx="1620" cy="1608"/>
            </a:xfrm>
          </p:grpSpPr>
          <p:sp>
            <p:nvSpPr>
              <p:cNvPr id="52" name="Oval 33"/>
              <p:cNvSpPr>
                <a:spLocks noChangeArrowheads="1"/>
              </p:cNvSpPr>
              <p:nvPr/>
            </p:nvSpPr>
            <p:spPr bwMode="auto">
              <a:xfrm>
                <a:off x="6164" y="11104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36000" tIns="0" rIns="0" bIns="0"/>
              <a:lstStyle>
                <a:lvl1pPr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6344" y="10793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sz="200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4" name="Group 35"/>
              <p:cNvGrpSpPr/>
              <p:nvPr/>
            </p:nvGrpSpPr>
            <p:grpSpPr bwMode="auto">
              <a:xfrm>
                <a:off x="6524" y="9856"/>
                <a:ext cx="1260" cy="984"/>
                <a:chOff x="4364" y="10168"/>
                <a:chExt cx="1260" cy="984"/>
              </a:xfrm>
            </p:grpSpPr>
            <p:grpSp>
              <p:nvGrpSpPr>
                <p:cNvPr id="55" name="Group 36"/>
                <p:cNvGrpSpPr/>
                <p:nvPr/>
              </p:nvGrpSpPr>
              <p:grpSpPr bwMode="auto">
                <a:xfrm>
                  <a:off x="4364" y="10168"/>
                  <a:ext cx="900" cy="984"/>
                  <a:chOff x="2744" y="10168"/>
                  <a:chExt cx="900" cy="984"/>
                </a:xfrm>
              </p:grpSpPr>
              <p:sp>
                <p:nvSpPr>
                  <p:cNvPr id="58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284" y="10168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3600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0792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3600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23" y="10480"/>
                    <a:ext cx="361" cy="3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  <a:defRPr/>
                    </a:pPr>
                    <a:endParaRPr lang="zh-CN" altLang="en-US" sz="2000"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56" name="Oval 40"/>
                <p:cNvSpPr>
                  <a:spLocks noChangeArrowheads="1"/>
                </p:cNvSpPr>
                <p:nvPr/>
              </p:nvSpPr>
              <p:spPr bwMode="auto">
                <a:xfrm>
                  <a:off x="5264" y="10792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3600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" name="Line 41"/>
                <p:cNvSpPr>
                  <a:spLocks noChangeShapeType="1"/>
                </p:cNvSpPr>
                <p:nvPr/>
              </p:nvSpPr>
              <p:spPr bwMode="auto">
                <a:xfrm>
                  <a:off x="5263" y="10480"/>
                  <a:ext cx="181" cy="3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 sz="200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2564" y="12820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2564" y="12509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Line 44"/>
          <p:cNvSpPr>
            <a:spLocks noChangeShapeType="1"/>
          </p:cNvSpPr>
          <p:nvPr/>
        </p:nvSpPr>
        <p:spPr bwMode="auto">
          <a:xfrm>
            <a:off x="8850066" y="5330471"/>
            <a:ext cx="539429" cy="15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endParaRPr lang="zh-CN" altLang="en-US" sz="200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2" name="Group 45"/>
          <p:cNvGrpSpPr/>
          <p:nvPr/>
        </p:nvGrpSpPr>
        <p:grpSpPr bwMode="auto">
          <a:xfrm>
            <a:off x="9255824" y="4484888"/>
            <a:ext cx="1939853" cy="1598169"/>
            <a:chOff x="4724" y="11884"/>
            <a:chExt cx="1943" cy="1608"/>
          </a:xfrm>
        </p:grpSpPr>
        <p:sp>
          <p:nvSpPr>
            <p:cNvPr id="63" name="Line 46"/>
            <p:cNvSpPr>
              <a:spLocks noChangeShapeType="1"/>
            </p:cNvSpPr>
            <p:nvPr/>
          </p:nvSpPr>
          <p:spPr bwMode="auto">
            <a:xfrm>
              <a:off x="6283" y="12820"/>
              <a:ext cx="181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4" name="Group 47"/>
            <p:cNvGrpSpPr/>
            <p:nvPr/>
          </p:nvGrpSpPr>
          <p:grpSpPr bwMode="auto">
            <a:xfrm>
              <a:off x="4724" y="11884"/>
              <a:ext cx="1620" cy="1608"/>
              <a:chOff x="1844" y="11572"/>
              <a:chExt cx="1620" cy="1608"/>
            </a:xfrm>
          </p:grpSpPr>
          <p:grpSp>
            <p:nvGrpSpPr>
              <p:cNvPr id="66" name="Group 48"/>
              <p:cNvGrpSpPr/>
              <p:nvPr/>
            </p:nvGrpSpPr>
            <p:grpSpPr bwMode="auto">
              <a:xfrm>
                <a:off x="1844" y="11572"/>
                <a:ext cx="1620" cy="1608"/>
                <a:chOff x="6164" y="9856"/>
                <a:chExt cx="1620" cy="1608"/>
              </a:xfrm>
            </p:grpSpPr>
            <p:sp>
              <p:nvSpPr>
                <p:cNvPr id="69" name="Oval 49"/>
                <p:cNvSpPr>
                  <a:spLocks noChangeArrowheads="1"/>
                </p:cNvSpPr>
                <p:nvPr/>
              </p:nvSpPr>
              <p:spPr bwMode="auto">
                <a:xfrm>
                  <a:off x="6164" y="1110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3600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6344" y="10792"/>
                  <a:ext cx="180" cy="3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 sz="200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71" name="Group 51"/>
                <p:cNvGrpSpPr/>
                <p:nvPr/>
              </p:nvGrpSpPr>
              <p:grpSpPr bwMode="auto">
                <a:xfrm>
                  <a:off x="6524" y="9856"/>
                  <a:ext cx="1260" cy="984"/>
                  <a:chOff x="4364" y="10168"/>
                  <a:chExt cx="1260" cy="984"/>
                </a:xfrm>
              </p:grpSpPr>
              <p:grpSp>
                <p:nvGrpSpPr>
                  <p:cNvPr id="72" name="Group 52"/>
                  <p:cNvGrpSpPr/>
                  <p:nvPr/>
                </p:nvGrpSpPr>
                <p:grpSpPr bwMode="auto">
                  <a:xfrm>
                    <a:off x="4364" y="10168"/>
                    <a:ext cx="900" cy="984"/>
                    <a:chOff x="2744" y="10168"/>
                    <a:chExt cx="900" cy="984"/>
                  </a:xfrm>
                </p:grpSpPr>
                <p:sp>
                  <p:nvSpPr>
                    <p:cNvPr id="75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0168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36000" tIns="0" rIns="0" bIns="0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6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10792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36000" tIns="0" rIns="0" bIns="0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23" y="10479"/>
                      <a:ext cx="361" cy="3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spcBef>
                          <a:spcPct val="20000"/>
                        </a:spcBef>
                        <a:buFontTx/>
                        <a:buChar char="•"/>
                        <a:defRPr/>
                      </a:pPr>
                      <a:endParaRPr lang="zh-CN" alt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264" y="10792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3600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rPr>
                      <a:t>7</a:t>
                    </a:r>
                    <a:endPara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262" y="10479"/>
                    <a:ext cx="181" cy="3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  <a:defRPr/>
                    </a:pPr>
                    <a:endParaRPr lang="zh-CN" altLang="en-US" sz="2000"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67" name="Oval 58"/>
              <p:cNvSpPr>
                <a:spLocks noChangeArrowheads="1"/>
              </p:cNvSpPr>
              <p:nvPr/>
            </p:nvSpPr>
            <p:spPr bwMode="auto">
              <a:xfrm>
                <a:off x="2564" y="12820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36000" tIns="0" rIns="0" bIns="0"/>
              <a:lstStyle>
                <a:lvl1pPr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Line 59"/>
              <p:cNvSpPr>
                <a:spLocks noChangeShapeType="1"/>
              </p:cNvSpPr>
              <p:nvPr/>
            </p:nvSpPr>
            <p:spPr bwMode="auto">
              <a:xfrm>
                <a:off x="2564" y="12508"/>
                <a:ext cx="180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sz="200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Oval 60"/>
            <p:cNvSpPr>
              <a:spLocks noChangeArrowheads="1"/>
            </p:cNvSpPr>
            <p:nvPr/>
          </p:nvSpPr>
          <p:spPr bwMode="auto">
            <a:xfrm>
              <a:off x="6307" y="13131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" name="Group 45"/>
          <p:cNvGrpSpPr/>
          <p:nvPr/>
        </p:nvGrpSpPr>
        <p:grpSpPr bwMode="auto">
          <a:xfrm>
            <a:off x="954862" y="2952716"/>
            <a:ext cx="1939853" cy="1598169"/>
            <a:chOff x="4724" y="11884"/>
            <a:chExt cx="1943" cy="1608"/>
          </a:xfrm>
        </p:grpSpPr>
        <p:sp>
          <p:nvSpPr>
            <p:cNvPr id="79" name="Line 46"/>
            <p:cNvSpPr>
              <a:spLocks noChangeShapeType="1"/>
            </p:cNvSpPr>
            <p:nvPr/>
          </p:nvSpPr>
          <p:spPr bwMode="auto">
            <a:xfrm>
              <a:off x="6283" y="12820"/>
              <a:ext cx="181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sz="20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0" name="Group 47"/>
            <p:cNvGrpSpPr/>
            <p:nvPr/>
          </p:nvGrpSpPr>
          <p:grpSpPr bwMode="auto">
            <a:xfrm>
              <a:off x="4724" y="11884"/>
              <a:ext cx="1620" cy="1608"/>
              <a:chOff x="1844" y="11572"/>
              <a:chExt cx="1620" cy="1608"/>
            </a:xfrm>
          </p:grpSpPr>
          <p:grpSp>
            <p:nvGrpSpPr>
              <p:cNvPr id="82" name="Group 48"/>
              <p:cNvGrpSpPr/>
              <p:nvPr/>
            </p:nvGrpSpPr>
            <p:grpSpPr bwMode="auto">
              <a:xfrm>
                <a:off x="1844" y="11572"/>
                <a:ext cx="1620" cy="1608"/>
                <a:chOff x="6164" y="9856"/>
                <a:chExt cx="1620" cy="1608"/>
              </a:xfrm>
            </p:grpSpPr>
            <p:sp>
              <p:nvSpPr>
                <p:cNvPr id="85" name="Oval 49"/>
                <p:cNvSpPr>
                  <a:spLocks noChangeArrowheads="1"/>
                </p:cNvSpPr>
                <p:nvPr/>
              </p:nvSpPr>
              <p:spPr bwMode="auto">
                <a:xfrm>
                  <a:off x="6164" y="11104"/>
                  <a:ext cx="360" cy="3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36000" tIns="0" rIns="0" bIns="0"/>
                <a:lstStyle>
                  <a:lvl1pPr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b="1">
                      <a:solidFill>
                        <a:srgbClr val="660033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6344" y="10792"/>
                  <a:ext cx="180" cy="3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 sz="200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87" name="Group 51"/>
                <p:cNvGrpSpPr/>
                <p:nvPr/>
              </p:nvGrpSpPr>
              <p:grpSpPr bwMode="auto">
                <a:xfrm>
                  <a:off x="6524" y="9856"/>
                  <a:ext cx="1260" cy="984"/>
                  <a:chOff x="4364" y="10168"/>
                  <a:chExt cx="1260" cy="984"/>
                </a:xfrm>
              </p:grpSpPr>
              <p:grpSp>
                <p:nvGrpSpPr>
                  <p:cNvPr id="88" name="Group 52"/>
                  <p:cNvGrpSpPr/>
                  <p:nvPr/>
                </p:nvGrpSpPr>
                <p:grpSpPr bwMode="auto">
                  <a:xfrm>
                    <a:off x="4364" y="10168"/>
                    <a:ext cx="900" cy="984"/>
                    <a:chOff x="2744" y="10168"/>
                    <a:chExt cx="900" cy="984"/>
                  </a:xfrm>
                </p:grpSpPr>
                <p:sp>
                  <p:nvSpPr>
                    <p:cNvPr id="91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0168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36000" tIns="0" rIns="0" bIns="0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4" y="10792"/>
                      <a:ext cx="3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lIns="36000" tIns="0" rIns="0" bIns="0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kumimoji="1" sz="2400" b="1">
                          <a:solidFill>
                            <a:srgbClr val="660033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3" name="Line 5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23" y="10479"/>
                      <a:ext cx="361" cy="3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spcBef>
                          <a:spcPct val="20000"/>
                        </a:spcBef>
                        <a:buFontTx/>
                        <a:buChar char="•"/>
                        <a:defRPr/>
                      </a:pPr>
                      <a:endParaRPr lang="zh-CN" altLang="en-US" sz="200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89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5264" y="10792"/>
                    <a:ext cx="3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36000" tIns="0" rIns="0" bIns="0"/>
                  <a:lstStyle>
                    <a:lvl1pPr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 b="1">
                        <a:solidFill>
                          <a:srgbClr val="660033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</a:rPr>
                      <a:t>7</a:t>
                    </a:r>
                    <a:endParaRPr lang="en-US" altLang="zh-CN" sz="2000">
                      <a:solidFill>
                        <a:schemeClr val="tx1">
                          <a:lumMod val="50000"/>
                        </a:schemeClr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262" y="10479"/>
                    <a:ext cx="181" cy="3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FontTx/>
                      <a:buChar char="•"/>
                      <a:defRPr/>
                    </a:pPr>
                    <a:endParaRPr lang="zh-CN" altLang="en-US" sz="2000">
                      <a:solidFill>
                        <a:schemeClr val="tx1">
                          <a:lumMod val="5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83" name="Oval 58"/>
              <p:cNvSpPr>
                <a:spLocks noChangeArrowheads="1"/>
              </p:cNvSpPr>
              <p:nvPr/>
            </p:nvSpPr>
            <p:spPr bwMode="auto">
              <a:xfrm>
                <a:off x="2564" y="12820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36000" tIns="0" rIns="0" bIns="0"/>
              <a:lstStyle>
                <a:lvl1pPr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b="1">
                    <a:solidFill>
                      <a:srgbClr val="660033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00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Line 59"/>
              <p:cNvSpPr>
                <a:spLocks noChangeShapeType="1"/>
              </p:cNvSpPr>
              <p:nvPr/>
            </p:nvSpPr>
            <p:spPr bwMode="auto">
              <a:xfrm>
                <a:off x="2564" y="12508"/>
                <a:ext cx="180" cy="3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sz="200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1" name="Oval 60"/>
            <p:cNvSpPr>
              <a:spLocks noChangeArrowheads="1"/>
            </p:cNvSpPr>
            <p:nvPr/>
          </p:nvSpPr>
          <p:spPr bwMode="auto">
            <a:xfrm>
              <a:off x="6307" y="13131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36000" tIns="0" rIns="0" bIns="0"/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zh-CN" sz="2800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Brief Introduction</a:t>
            </a:r>
            <a:endParaRPr lang="zh-CN" altLang="zh-CN" sz="28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75" y="329780"/>
            <a:ext cx="1403072" cy="287566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096000" y="1034589"/>
            <a:ext cx="5924144" cy="2557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本章教学时长约</a:t>
            </a:r>
            <a:r>
              <a:rPr lang="en-US" altLang="zh-CN" sz="2000" dirty="0">
                <a:latin typeface="Times New Roman" panose="02020603050405020304" pitchFamily="18" charset="0"/>
              </a:rPr>
              <a:t>4H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蓝色标题：本课程课内实验、课堂演示的内容，要求学生必须熟练掌握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橙色标题：学生课外自主学习，查阅资料，不在课堂讲授，但需根据情况进行课外答疑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本章教学中穿插课堂小测试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1142" y="4002888"/>
            <a:ext cx="5538767" cy="1929952"/>
            <a:chOff x="471147" y="3900233"/>
            <a:chExt cx="6121039" cy="1929952"/>
          </a:xfrm>
        </p:grpSpPr>
        <p:sp>
          <p:nvSpPr>
            <p:cNvPr id="7" name="矩形 6"/>
            <p:cNvSpPr/>
            <p:nvPr/>
          </p:nvSpPr>
          <p:spPr>
            <a:xfrm>
              <a:off x="471148" y="3900233"/>
              <a:ext cx="6121038" cy="192995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1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理解</a:t>
              </a:r>
              <a:r>
                <a:rPr lang="zh-CN" altLang="en-US" sz="2000" b="1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查找的相关基本概念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能编程实现、验证、测试各类查找算法，分析其时空开销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能根据应用的需求，选用查找算法解决问题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71147" y="3900636"/>
              <a:ext cx="6121037" cy="4476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2">
                      <a:lumMod val="50000"/>
                    </a:schemeClr>
                  </a:solidFill>
                  <a:ea typeface="+mj-ea"/>
                  <a:cs typeface="+mj-cs"/>
                </a:rPr>
                <a:t>教学目标</a:t>
              </a:r>
              <a:endParaRPr lang="en-US" altLang="zh-CN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095998" y="1034589"/>
            <a:ext cx="2425460" cy="447631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学习建议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1142" y="1034589"/>
            <a:ext cx="5538769" cy="2771528"/>
            <a:chOff x="471147" y="3900233"/>
            <a:chExt cx="6121039" cy="2771528"/>
          </a:xfrm>
        </p:grpSpPr>
        <p:sp>
          <p:nvSpPr>
            <p:cNvPr id="15" name="矩形 14"/>
            <p:cNvSpPr/>
            <p:nvPr/>
          </p:nvSpPr>
          <p:spPr>
            <a:xfrm>
              <a:off x="471148" y="3900233"/>
              <a:ext cx="6121038" cy="277152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altLang="zh-CN" sz="1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查找的基本概念</a:t>
              </a:r>
              <a:endPara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顺序查找</a:t>
              </a:r>
              <a:endPara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插值查找</a:t>
              </a:r>
              <a:endPara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二分查找</a:t>
              </a:r>
              <a:endParaRPr kumimoji="1"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索引查找 </a:t>
              </a:r>
              <a:endPara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树表查找：二叉排序树，平衡二叉树，</a:t>
              </a:r>
              <a:r>
                <a:rPr kumimoji="1"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B-tree</a:t>
              </a:r>
              <a:endPara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kumimoji="1"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散列查找</a:t>
              </a:r>
              <a:endParaRPr kumimoji="1"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1147" y="3900636"/>
              <a:ext cx="6121037" cy="4476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2">
                      <a:lumMod val="50000"/>
                    </a:schemeClr>
                  </a:solidFill>
                  <a:ea typeface="+mj-ea"/>
                  <a:cs typeface="+mj-cs"/>
                </a:rPr>
                <a:t>教学内容</a:t>
              </a:r>
              <a:endParaRPr lang="en-US" altLang="zh-CN" sz="24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682" t="417" r="381" b="1"/>
          <a:stretch>
            <a:fillRect/>
          </a:stretch>
        </p:blipFill>
        <p:spPr>
          <a:xfrm>
            <a:off x="6095996" y="177597"/>
            <a:ext cx="5781733" cy="66161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二叉排序树的查找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90867" y="975957"/>
            <a:ext cx="11072968" cy="388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二叉排序树的查找：在以</a:t>
            </a:r>
            <a:r>
              <a:rPr lang="en-US" altLang="zh-CN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为根的二叉排序树</a:t>
            </a:r>
            <a:r>
              <a:rPr lang="en-US" altLang="zh-CN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上查找指定的值</a:t>
            </a:r>
            <a:r>
              <a:rPr lang="en-US" altLang="zh-CN" i="1" dirty="0" err="1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endParaRPr lang="en-US" altLang="zh-CN" i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算法思路：</a:t>
            </a:r>
            <a:endParaRPr lang="en-US" altLang="zh-CN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1: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为空，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，否则进入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2: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与根结点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的关键字比较，若相等，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，否则进入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step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3: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转入子树进行查找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的关键字，进入以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的左子树，然后转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lchild</a:t>
            </a:r>
            <a:endParaRPr lang="zh-CN" altLang="en-US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的关键字，进入以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的右子树，然后转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rchild</a:t>
            </a:r>
            <a:endParaRPr lang="zh-CN" altLang="en-US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二叉排序树的性能分析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6440" y="1042257"/>
            <a:ext cx="6322971" cy="4773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是把表的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个结点依次插入生成的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b="1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与二叉树的形态有关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最坏情况：</a:t>
            </a: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是深度为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的单支树，其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与和顺序查找相同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5,4,3,2,1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+1)/2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最好情况：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形态匀称，得到与二分查找的判定树形态相似的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4,2,6,1,3,5,7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2000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660033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插入、删除、查找算法的时间复杂度均为</a:t>
            </a:r>
            <a:r>
              <a:rPr lang="en-US" altLang="zh-CN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b="1" i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b="1" baseline="-25000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16" y="887153"/>
            <a:ext cx="1764463" cy="20532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92" y="3437894"/>
            <a:ext cx="2970945" cy="254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二叉排序树的删除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3259" y="942299"/>
            <a:ext cx="4881253" cy="3493803"/>
          </a:xfrm>
          <a:prstGeom prst="rect">
            <a:avLst/>
          </a:prstGeom>
          <a:noFill/>
          <a:ln cap="flat">
            <a:noFill/>
            <a:prstDash val="sysDot"/>
            <a:miter lim="800000"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删除原则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从二叉排序树中删除一个结点，关键点是：应保证删除后的二叉树仍满足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算法思想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查找待删除结点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若找不到则返回，否则删除结点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删除结点</a:t>
            </a: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的子树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仍连接在树上，且保持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性质不变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237" y="5654541"/>
          <a:ext cx="13684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包" r:id="rId2" imgW="770255" imgH="462280" progId="Package">
                  <p:embed/>
                </p:oleObj>
              </mc:Choice>
              <mc:Fallback>
                <p:oleObj name="包" r:id="rId2" imgW="770255" imgH="462280" progId="Package">
                  <p:embed/>
                  <p:pic>
                    <p:nvPicPr>
                      <p:cNvPr id="0" name="Object 6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37" y="5654541"/>
                        <a:ext cx="13684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263760" y="942299"/>
            <a:ext cx="6564981" cy="5294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删除结点</a:t>
            </a: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的三种情况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是叶子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左右孩子均为空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无子树，只需将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中指向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的指针域置空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有一个孩子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child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child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的双亲连接，即可删去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有两个孩子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，将被删结点的地址保存在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的中序后继结点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，查找时用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记住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的双亲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的中序后继结点，是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的右子树中最左下的结点，它无左子树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3: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将删去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的操作，变成删去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的中序后继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的值复制到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删除结点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二叉排序树的删除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10" name="Group 76"/>
          <p:cNvGrpSpPr/>
          <p:nvPr/>
        </p:nvGrpSpPr>
        <p:grpSpPr bwMode="auto">
          <a:xfrm>
            <a:off x="950888" y="1078738"/>
            <a:ext cx="1632234" cy="2083190"/>
            <a:chOff x="2181" y="2596"/>
            <a:chExt cx="845" cy="1129"/>
          </a:xfrm>
        </p:grpSpPr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2552" y="2596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78"/>
            <p:cNvSpPr>
              <a:spLocks noChangeArrowheads="1"/>
            </p:cNvSpPr>
            <p:nvPr/>
          </p:nvSpPr>
          <p:spPr bwMode="auto">
            <a:xfrm>
              <a:off x="2203" y="2870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79"/>
            <p:cNvSpPr>
              <a:spLocks noChangeArrowheads="1"/>
            </p:cNvSpPr>
            <p:nvPr/>
          </p:nvSpPr>
          <p:spPr bwMode="auto">
            <a:xfrm>
              <a:off x="2826" y="2870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25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80"/>
            <p:cNvSpPr>
              <a:spLocks noChangeArrowheads="1"/>
            </p:cNvSpPr>
            <p:nvPr/>
          </p:nvSpPr>
          <p:spPr bwMode="auto">
            <a:xfrm>
              <a:off x="2371" y="3181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Oval 81"/>
            <p:cNvSpPr>
              <a:spLocks noChangeArrowheads="1"/>
            </p:cNvSpPr>
            <p:nvPr/>
          </p:nvSpPr>
          <p:spPr bwMode="auto">
            <a:xfrm>
              <a:off x="2636" y="3170"/>
              <a:ext cx="20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82"/>
            <p:cNvSpPr>
              <a:spLocks noChangeArrowheads="1"/>
            </p:cNvSpPr>
            <p:nvPr/>
          </p:nvSpPr>
          <p:spPr bwMode="auto">
            <a:xfrm>
              <a:off x="2181" y="3514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83"/>
            <p:cNvSpPr>
              <a:spLocks noChangeShapeType="1"/>
            </p:cNvSpPr>
            <p:nvPr/>
          </p:nvSpPr>
          <p:spPr bwMode="auto">
            <a:xfrm flipH="1">
              <a:off x="2384" y="2767"/>
              <a:ext cx="18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84"/>
            <p:cNvSpPr>
              <a:spLocks noChangeShapeType="1"/>
            </p:cNvSpPr>
            <p:nvPr/>
          </p:nvSpPr>
          <p:spPr bwMode="auto">
            <a:xfrm>
              <a:off x="2750" y="2753"/>
              <a:ext cx="13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85"/>
            <p:cNvSpPr>
              <a:spLocks noChangeShapeType="1"/>
            </p:cNvSpPr>
            <p:nvPr/>
          </p:nvSpPr>
          <p:spPr bwMode="auto">
            <a:xfrm>
              <a:off x="2362" y="3065"/>
              <a:ext cx="78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86"/>
            <p:cNvSpPr>
              <a:spLocks noChangeShapeType="1"/>
            </p:cNvSpPr>
            <p:nvPr/>
          </p:nvSpPr>
          <p:spPr bwMode="auto">
            <a:xfrm flipH="1">
              <a:off x="2750" y="3042"/>
              <a:ext cx="8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87"/>
            <p:cNvSpPr>
              <a:spLocks noChangeShapeType="1"/>
            </p:cNvSpPr>
            <p:nvPr/>
          </p:nvSpPr>
          <p:spPr bwMode="auto">
            <a:xfrm flipH="1">
              <a:off x="2312" y="3381"/>
              <a:ext cx="105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88"/>
          <p:cNvGrpSpPr/>
          <p:nvPr/>
        </p:nvGrpSpPr>
        <p:grpSpPr bwMode="auto">
          <a:xfrm>
            <a:off x="2932748" y="1435549"/>
            <a:ext cx="1556223" cy="637140"/>
            <a:chOff x="2111" y="1747"/>
            <a:chExt cx="778" cy="319"/>
          </a:xfrm>
        </p:grpSpPr>
        <p:sp>
          <p:nvSpPr>
            <p:cNvPr id="24" name="AutoShape 89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90"/>
            <p:cNvSpPr txBox="1">
              <a:spLocks noChangeArrowheads="1"/>
            </p:cNvSpPr>
            <p:nvPr/>
          </p:nvSpPr>
          <p:spPr bwMode="auto">
            <a:xfrm>
              <a:off x="2237" y="1747"/>
              <a:ext cx="41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zh-CN" sz="2000" b="1" dirty="0">
                  <a:ln>
                    <a:solidFill>
                      <a:srgbClr val="2679D9"/>
                    </a:solidFill>
                  </a:ln>
                  <a:solidFill>
                    <a:srgbClr val="2679D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删除5</a:t>
              </a:r>
              <a:endPara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76"/>
          <p:cNvGrpSpPr/>
          <p:nvPr/>
        </p:nvGrpSpPr>
        <p:grpSpPr bwMode="auto">
          <a:xfrm>
            <a:off x="4775012" y="1061502"/>
            <a:ext cx="1589738" cy="1468750"/>
            <a:chOff x="2203" y="2596"/>
            <a:chExt cx="823" cy="796"/>
          </a:xfrm>
        </p:grpSpPr>
        <p:sp>
          <p:nvSpPr>
            <p:cNvPr id="27" name="Oval 77"/>
            <p:cNvSpPr>
              <a:spLocks noChangeArrowheads="1"/>
            </p:cNvSpPr>
            <p:nvPr/>
          </p:nvSpPr>
          <p:spPr bwMode="auto">
            <a:xfrm>
              <a:off x="2552" y="2596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Oval 78"/>
            <p:cNvSpPr>
              <a:spLocks noChangeArrowheads="1"/>
            </p:cNvSpPr>
            <p:nvPr/>
          </p:nvSpPr>
          <p:spPr bwMode="auto">
            <a:xfrm>
              <a:off x="2203" y="2870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79"/>
            <p:cNvSpPr>
              <a:spLocks noChangeArrowheads="1"/>
            </p:cNvSpPr>
            <p:nvPr/>
          </p:nvSpPr>
          <p:spPr bwMode="auto">
            <a:xfrm>
              <a:off x="2826" y="2870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25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80"/>
            <p:cNvSpPr>
              <a:spLocks noChangeArrowheads="1"/>
            </p:cNvSpPr>
            <p:nvPr/>
          </p:nvSpPr>
          <p:spPr bwMode="auto">
            <a:xfrm>
              <a:off x="2371" y="3181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Oval 81"/>
            <p:cNvSpPr>
              <a:spLocks noChangeArrowheads="1"/>
            </p:cNvSpPr>
            <p:nvPr/>
          </p:nvSpPr>
          <p:spPr bwMode="auto">
            <a:xfrm>
              <a:off x="2636" y="3170"/>
              <a:ext cx="20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83"/>
            <p:cNvSpPr>
              <a:spLocks noChangeShapeType="1"/>
            </p:cNvSpPr>
            <p:nvPr/>
          </p:nvSpPr>
          <p:spPr bwMode="auto">
            <a:xfrm flipH="1">
              <a:off x="2384" y="2767"/>
              <a:ext cx="18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84"/>
            <p:cNvSpPr>
              <a:spLocks noChangeShapeType="1"/>
            </p:cNvSpPr>
            <p:nvPr/>
          </p:nvSpPr>
          <p:spPr bwMode="auto">
            <a:xfrm>
              <a:off x="2750" y="2753"/>
              <a:ext cx="13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>
              <a:off x="2362" y="3065"/>
              <a:ext cx="78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86"/>
            <p:cNvSpPr>
              <a:spLocks noChangeShapeType="1"/>
            </p:cNvSpPr>
            <p:nvPr/>
          </p:nvSpPr>
          <p:spPr bwMode="auto">
            <a:xfrm flipH="1">
              <a:off x="2765" y="3047"/>
              <a:ext cx="8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23"/>
          <p:cNvGrpSpPr/>
          <p:nvPr/>
        </p:nvGrpSpPr>
        <p:grpSpPr bwMode="auto">
          <a:xfrm>
            <a:off x="3030326" y="3840045"/>
            <a:ext cx="1428205" cy="616858"/>
            <a:chOff x="2111" y="1776"/>
            <a:chExt cx="778" cy="290"/>
          </a:xfrm>
        </p:grpSpPr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2176" y="1776"/>
              <a:ext cx="52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zh-CN" sz="2000" b="1" dirty="0">
                  <a:ln>
                    <a:solidFill>
                      <a:srgbClr val="2679D9"/>
                    </a:solidFill>
                  </a:ln>
                  <a:solidFill>
                    <a:srgbClr val="2679D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删除50</a:t>
              </a:r>
              <a:endParaRPr lang="en-US" altLang="zh-CN" sz="2000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4486" y="3472258"/>
            <a:ext cx="2234886" cy="2743084"/>
            <a:chOff x="659785" y="981963"/>
            <a:chExt cx="2234886" cy="2743084"/>
          </a:xfrm>
        </p:grpSpPr>
        <p:grpSp>
          <p:nvGrpSpPr>
            <p:cNvPr id="40" name="Group 5"/>
            <p:cNvGrpSpPr/>
            <p:nvPr/>
          </p:nvGrpSpPr>
          <p:grpSpPr bwMode="auto">
            <a:xfrm>
              <a:off x="659785" y="981963"/>
              <a:ext cx="2234886" cy="2743084"/>
              <a:chOff x="496" y="1323"/>
              <a:chExt cx="1222" cy="156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966" y="1323"/>
                <a:ext cx="245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auto">
              <a:xfrm>
                <a:off x="619" y="1640"/>
                <a:ext cx="211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8"/>
              <p:cNvSpPr>
                <a:spLocks noChangeArrowheads="1"/>
              </p:cNvSpPr>
              <p:nvPr/>
            </p:nvSpPr>
            <p:spPr bwMode="auto">
              <a:xfrm>
                <a:off x="1240" y="1640"/>
                <a:ext cx="233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9"/>
              <p:cNvSpPr>
                <a:spLocks noChangeArrowheads="1"/>
              </p:cNvSpPr>
              <p:nvPr/>
            </p:nvSpPr>
            <p:spPr bwMode="auto">
              <a:xfrm>
                <a:off x="808" y="1929"/>
                <a:ext cx="233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10"/>
              <p:cNvSpPr>
                <a:spLocks noChangeArrowheads="1"/>
              </p:cNvSpPr>
              <p:nvPr/>
            </p:nvSpPr>
            <p:spPr bwMode="auto">
              <a:xfrm>
                <a:off x="1073" y="1927"/>
                <a:ext cx="230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110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1497" y="1941"/>
                <a:ext cx="221" cy="2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12"/>
              <p:cNvSpPr>
                <a:spLocks noChangeArrowheads="1"/>
              </p:cNvSpPr>
              <p:nvPr/>
            </p:nvSpPr>
            <p:spPr bwMode="auto">
              <a:xfrm>
                <a:off x="650" y="2295"/>
                <a:ext cx="234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55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13"/>
              <p:cNvSpPr>
                <a:spLocks noChangeArrowheads="1"/>
              </p:cNvSpPr>
              <p:nvPr/>
            </p:nvSpPr>
            <p:spPr bwMode="auto">
              <a:xfrm>
                <a:off x="995" y="2295"/>
                <a:ext cx="234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14"/>
              <p:cNvSpPr>
                <a:spLocks noChangeArrowheads="1"/>
              </p:cNvSpPr>
              <p:nvPr/>
            </p:nvSpPr>
            <p:spPr bwMode="auto">
              <a:xfrm>
                <a:off x="496" y="2641"/>
                <a:ext cx="234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53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 flipH="1">
                <a:off x="794" y="1477"/>
                <a:ext cx="18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>
                <a:off x="1201" y="1512"/>
                <a:ext cx="128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17"/>
              <p:cNvSpPr>
                <a:spLocks noChangeShapeType="1"/>
              </p:cNvSpPr>
              <p:nvPr/>
            </p:nvSpPr>
            <p:spPr bwMode="auto">
              <a:xfrm>
                <a:off x="1450" y="1835"/>
                <a:ext cx="103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18"/>
              <p:cNvSpPr>
                <a:spLocks noChangeShapeType="1"/>
              </p:cNvSpPr>
              <p:nvPr/>
            </p:nvSpPr>
            <p:spPr bwMode="auto">
              <a:xfrm>
                <a:off x="794" y="1849"/>
                <a:ext cx="75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19"/>
              <p:cNvSpPr>
                <a:spLocks noChangeShapeType="1"/>
              </p:cNvSpPr>
              <p:nvPr/>
            </p:nvSpPr>
            <p:spPr bwMode="auto">
              <a:xfrm>
                <a:off x="1003" y="2150"/>
                <a:ext cx="86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20"/>
              <p:cNvSpPr>
                <a:spLocks noChangeShapeType="1"/>
              </p:cNvSpPr>
              <p:nvPr/>
            </p:nvSpPr>
            <p:spPr bwMode="auto">
              <a:xfrm flipH="1">
                <a:off x="1229" y="1854"/>
                <a:ext cx="56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21"/>
              <p:cNvSpPr>
                <a:spLocks noChangeShapeType="1"/>
              </p:cNvSpPr>
              <p:nvPr/>
            </p:nvSpPr>
            <p:spPr bwMode="auto">
              <a:xfrm flipH="1">
                <a:off x="762" y="2154"/>
                <a:ext cx="94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22"/>
              <p:cNvSpPr>
                <a:spLocks noChangeShapeType="1"/>
              </p:cNvSpPr>
              <p:nvPr/>
            </p:nvSpPr>
            <p:spPr bwMode="auto">
              <a:xfrm flipH="1">
                <a:off x="619" y="2516"/>
                <a:ext cx="67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1953555" y="3044832"/>
              <a:ext cx="149213" cy="24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1925366" y="3266595"/>
              <a:ext cx="404182" cy="40742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189973" y="3734554"/>
            <a:ext cx="2518362" cy="2121412"/>
            <a:chOff x="3901436" y="1339384"/>
            <a:chExt cx="2518362" cy="2121412"/>
          </a:xfrm>
        </p:grpSpPr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5099725" y="2823069"/>
              <a:ext cx="149213" cy="24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5"/>
            <p:cNvGrpSpPr/>
            <p:nvPr/>
          </p:nvGrpSpPr>
          <p:grpSpPr bwMode="auto">
            <a:xfrm>
              <a:off x="3901436" y="1339384"/>
              <a:ext cx="2518362" cy="2121412"/>
              <a:chOff x="307" y="1323"/>
              <a:chExt cx="1377" cy="1208"/>
            </a:xfrm>
          </p:grpSpPr>
          <p:sp>
            <p:nvSpPr>
              <p:cNvPr id="64" name="Oval 6"/>
              <p:cNvSpPr>
                <a:spLocks noChangeArrowheads="1"/>
              </p:cNvSpPr>
              <p:nvPr/>
            </p:nvSpPr>
            <p:spPr bwMode="auto">
              <a:xfrm>
                <a:off x="966" y="1323"/>
                <a:ext cx="245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10"/>
              <p:cNvSpPr>
                <a:spLocks noChangeArrowheads="1"/>
              </p:cNvSpPr>
              <p:nvPr/>
            </p:nvSpPr>
            <p:spPr bwMode="auto">
              <a:xfrm>
                <a:off x="1073" y="1927"/>
                <a:ext cx="230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110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Oval 12"/>
              <p:cNvSpPr>
                <a:spLocks noChangeArrowheads="1"/>
              </p:cNvSpPr>
              <p:nvPr/>
            </p:nvSpPr>
            <p:spPr bwMode="auto">
              <a:xfrm>
                <a:off x="461" y="1941"/>
                <a:ext cx="234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55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14"/>
              <p:cNvSpPr>
                <a:spLocks noChangeArrowheads="1"/>
              </p:cNvSpPr>
              <p:nvPr/>
            </p:nvSpPr>
            <p:spPr bwMode="auto">
              <a:xfrm>
                <a:off x="307" y="2287"/>
                <a:ext cx="234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53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15"/>
              <p:cNvSpPr>
                <a:spLocks noChangeShapeType="1"/>
              </p:cNvSpPr>
              <p:nvPr/>
            </p:nvSpPr>
            <p:spPr bwMode="auto">
              <a:xfrm flipH="1">
                <a:off x="794" y="1477"/>
                <a:ext cx="18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>
                <a:off x="1201" y="1512"/>
                <a:ext cx="128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17"/>
              <p:cNvSpPr>
                <a:spLocks noChangeShapeType="1"/>
              </p:cNvSpPr>
              <p:nvPr/>
            </p:nvSpPr>
            <p:spPr bwMode="auto">
              <a:xfrm>
                <a:off x="1441" y="1815"/>
                <a:ext cx="112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814" y="1796"/>
                <a:ext cx="86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 flipH="1">
                <a:off x="1229" y="1842"/>
                <a:ext cx="5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 flipH="1">
                <a:off x="573" y="1800"/>
                <a:ext cx="94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>
                <a:off x="430" y="2162"/>
                <a:ext cx="67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9"/>
              <p:cNvSpPr>
                <a:spLocks noChangeArrowheads="1"/>
              </p:cNvSpPr>
              <p:nvPr/>
            </p:nvSpPr>
            <p:spPr bwMode="auto">
              <a:xfrm>
                <a:off x="624" y="1601"/>
                <a:ext cx="233" cy="2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Oval 13"/>
              <p:cNvSpPr>
                <a:spLocks noChangeArrowheads="1"/>
              </p:cNvSpPr>
              <p:nvPr/>
            </p:nvSpPr>
            <p:spPr bwMode="auto">
              <a:xfrm>
                <a:off x="806" y="1941"/>
                <a:ext cx="234" cy="2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Oval 8"/>
              <p:cNvSpPr>
                <a:spLocks noChangeArrowheads="1"/>
              </p:cNvSpPr>
              <p:nvPr/>
            </p:nvSpPr>
            <p:spPr bwMode="auto">
              <a:xfrm>
                <a:off x="1233" y="1613"/>
                <a:ext cx="233" cy="2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Oval 11"/>
              <p:cNvSpPr>
                <a:spLocks noChangeArrowheads="1"/>
              </p:cNvSpPr>
              <p:nvPr/>
            </p:nvSpPr>
            <p:spPr bwMode="auto">
              <a:xfrm>
                <a:off x="1463" y="1927"/>
                <a:ext cx="221" cy="23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Oval 11"/>
            <p:cNvSpPr>
              <a:spLocks noChangeArrowheads="1"/>
            </p:cNvSpPr>
            <p:nvPr/>
          </p:nvSpPr>
          <p:spPr bwMode="auto">
            <a:xfrm>
              <a:off x="5071536" y="3044832"/>
              <a:ext cx="404182" cy="40742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6998161" y="914563"/>
            <a:ext cx="4787158" cy="282814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删除结点</a:t>
            </a: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的两种情况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是叶子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左右孩子均为空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无子树，只需将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中指向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的指针域置空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有一个孩子（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lchild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（或</a:t>
            </a: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rchild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的双亲连接，即可删去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58764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二叉排序树的删除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142" name="Group 42"/>
          <p:cNvGrpSpPr/>
          <p:nvPr/>
        </p:nvGrpSpPr>
        <p:grpSpPr bwMode="auto">
          <a:xfrm>
            <a:off x="3385753" y="4122921"/>
            <a:ext cx="1556223" cy="537275"/>
            <a:chOff x="2111" y="1797"/>
            <a:chExt cx="778" cy="269"/>
          </a:xfrm>
        </p:grpSpPr>
        <p:sp>
          <p:nvSpPr>
            <p:cNvPr id="143" name="AutoShape 43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44"/>
            <p:cNvSpPr txBox="1">
              <a:spLocks noChangeArrowheads="1"/>
            </p:cNvSpPr>
            <p:nvPr/>
          </p:nvSpPr>
          <p:spPr bwMode="auto">
            <a:xfrm>
              <a:off x="2171" y="1797"/>
              <a:ext cx="439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删除60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oup 59"/>
          <p:cNvGrpSpPr/>
          <p:nvPr/>
        </p:nvGrpSpPr>
        <p:grpSpPr bwMode="auto">
          <a:xfrm>
            <a:off x="771522" y="1041313"/>
            <a:ext cx="1906272" cy="2536578"/>
            <a:chOff x="296" y="2500"/>
            <a:chExt cx="1045" cy="1452"/>
          </a:xfrm>
        </p:grpSpPr>
        <p:sp>
          <p:nvSpPr>
            <p:cNvPr id="160" name="Oval 60"/>
            <p:cNvSpPr>
              <a:spLocks noChangeArrowheads="1"/>
            </p:cNvSpPr>
            <p:nvPr/>
          </p:nvSpPr>
          <p:spPr bwMode="auto">
            <a:xfrm>
              <a:off x="867" y="2500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Oval 61"/>
            <p:cNvSpPr>
              <a:spLocks noChangeArrowheads="1"/>
            </p:cNvSpPr>
            <p:nvPr/>
          </p:nvSpPr>
          <p:spPr bwMode="auto">
            <a:xfrm>
              <a:off x="518" y="2774"/>
              <a:ext cx="20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Oval 62"/>
            <p:cNvSpPr>
              <a:spLocks noChangeArrowheads="1"/>
            </p:cNvSpPr>
            <p:nvPr/>
          </p:nvSpPr>
          <p:spPr bwMode="auto">
            <a:xfrm>
              <a:off x="1141" y="2774"/>
              <a:ext cx="200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25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Oval 63"/>
            <p:cNvSpPr>
              <a:spLocks noChangeArrowheads="1"/>
            </p:cNvSpPr>
            <p:nvPr/>
          </p:nvSpPr>
          <p:spPr bwMode="auto">
            <a:xfrm>
              <a:off x="685" y="3085"/>
              <a:ext cx="200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Oval 64"/>
            <p:cNvSpPr>
              <a:spLocks noChangeArrowheads="1"/>
            </p:cNvSpPr>
            <p:nvPr/>
          </p:nvSpPr>
          <p:spPr bwMode="auto">
            <a:xfrm>
              <a:off x="951" y="3074"/>
              <a:ext cx="201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Oval 65"/>
            <p:cNvSpPr>
              <a:spLocks noChangeArrowheads="1"/>
            </p:cNvSpPr>
            <p:nvPr/>
          </p:nvSpPr>
          <p:spPr bwMode="auto">
            <a:xfrm>
              <a:off x="496" y="3418"/>
              <a:ext cx="20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Oval 66"/>
            <p:cNvSpPr>
              <a:spLocks noChangeArrowheads="1"/>
            </p:cNvSpPr>
            <p:nvPr/>
          </p:nvSpPr>
          <p:spPr bwMode="auto">
            <a:xfrm>
              <a:off x="296" y="3740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Line 67"/>
            <p:cNvSpPr>
              <a:spLocks noChangeShapeType="1"/>
            </p:cNvSpPr>
            <p:nvPr/>
          </p:nvSpPr>
          <p:spPr bwMode="auto">
            <a:xfrm flipH="1">
              <a:off x="697" y="2651"/>
              <a:ext cx="173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Line 68"/>
            <p:cNvSpPr>
              <a:spLocks noChangeShapeType="1"/>
            </p:cNvSpPr>
            <p:nvPr/>
          </p:nvSpPr>
          <p:spPr bwMode="auto">
            <a:xfrm>
              <a:off x="1058" y="2640"/>
              <a:ext cx="134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Line 69"/>
            <p:cNvSpPr>
              <a:spLocks noChangeShapeType="1"/>
            </p:cNvSpPr>
            <p:nvPr/>
          </p:nvSpPr>
          <p:spPr bwMode="auto">
            <a:xfrm>
              <a:off x="673" y="2968"/>
              <a:ext cx="86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70"/>
            <p:cNvSpPr>
              <a:spLocks noChangeShapeType="1"/>
            </p:cNvSpPr>
            <p:nvPr/>
          </p:nvSpPr>
          <p:spPr bwMode="auto">
            <a:xfrm flipH="1">
              <a:off x="1074" y="2960"/>
              <a:ext cx="93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Line 71"/>
            <p:cNvSpPr>
              <a:spLocks noChangeShapeType="1"/>
            </p:cNvSpPr>
            <p:nvPr/>
          </p:nvSpPr>
          <p:spPr bwMode="auto">
            <a:xfrm flipH="1">
              <a:off x="616" y="3265"/>
              <a:ext cx="101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Line 72"/>
            <p:cNvSpPr>
              <a:spLocks noChangeShapeType="1"/>
            </p:cNvSpPr>
            <p:nvPr/>
          </p:nvSpPr>
          <p:spPr bwMode="auto">
            <a:xfrm flipH="1">
              <a:off x="445" y="3605"/>
              <a:ext cx="8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Group 73"/>
          <p:cNvGrpSpPr/>
          <p:nvPr/>
        </p:nvGrpSpPr>
        <p:grpSpPr bwMode="auto">
          <a:xfrm>
            <a:off x="2686977" y="1590250"/>
            <a:ext cx="1556223" cy="537276"/>
            <a:chOff x="2111" y="1797"/>
            <a:chExt cx="778" cy="269"/>
          </a:xfrm>
        </p:grpSpPr>
        <p:sp>
          <p:nvSpPr>
            <p:cNvPr id="174" name="AutoShape 74"/>
            <p:cNvSpPr>
              <a:spLocks noChangeArrowheads="1"/>
            </p:cNvSpPr>
            <p:nvPr/>
          </p:nvSpPr>
          <p:spPr bwMode="auto">
            <a:xfrm>
              <a:off x="2111" y="1922"/>
              <a:ext cx="778" cy="144"/>
            </a:xfrm>
            <a:prstGeom prst="rightArrow">
              <a:avLst>
                <a:gd name="adj1" fmla="val 50000"/>
                <a:gd name="adj2" fmla="val 135069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" name="Text Box 75"/>
            <p:cNvSpPr txBox="1">
              <a:spLocks noChangeArrowheads="1"/>
            </p:cNvSpPr>
            <p:nvPr/>
          </p:nvSpPr>
          <p:spPr bwMode="auto">
            <a:xfrm>
              <a:off x="2171" y="1797"/>
              <a:ext cx="439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删除10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Group 76"/>
          <p:cNvGrpSpPr/>
          <p:nvPr/>
        </p:nvGrpSpPr>
        <p:grpSpPr bwMode="auto">
          <a:xfrm>
            <a:off x="4302672" y="1070245"/>
            <a:ext cx="1632234" cy="2083190"/>
            <a:chOff x="2181" y="2596"/>
            <a:chExt cx="845" cy="1129"/>
          </a:xfrm>
        </p:grpSpPr>
        <p:sp>
          <p:nvSpPr>
            <p:cNvPr id="177" name="Oval 77"/>
            <p:cNvSpPr>
              <a:spLocks noChangeArrowheads="1"/>
            </p:cNvSpPr>
            <p:nvPr/>
          </p:nvSpPr>
          <p:spPr bwMode="auto">
            <a:xfrm>
              <a:off x="2552" y="2596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" name="Oval 78"/>
            <p:cNvSpPr>
              <a:spLocks noChangeArrowheads="1"/>
            </p:cNvSpPr>
            <p:nvPr/>
          </p:nvSpPr>
          <p:spPr bwMode="auto">
            <a:xfrm>
              <a:off x="2203" y="2870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Oval 79"/>
            <p:cNvSpPr>
              <a:spLocks noChangeArrowheads="1"/>
            </p:cNvSpPr>
            <p:nvPr/>
          </p:nvSpPr>
          <p:spPr bwMode="auto">
            <a:xfrm>
              <a:off x="2826" y="2870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25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Oval 80"/>
            <p:cNvSpPr>
              <a:spLocks noChangeArrowheads="1"/>
            </p:cNvSpPr>
            <p:nvPr/>
          </p:nvSpPr>
          <p:spPr bwMode="auto">
            <a:xfrm>
              <a:off x="2371" y="3181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Oval 81"/>
            <p:cNvSpPr>
              <a:spLocks noChangeArrowheads="1"/>
            </p:cNvSpPr>
            <p:nvPr/>
          </p:nvSpPr>
          <p:spPr bwMode="auto">
            <a:xfrm>
              <a:off x="2636" y="3170"/>
              <a:ext cx="20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13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Oval 82"/>
            <p:cNvSpPr>
              <a:spLocks noChangeArrowheads="1"/>
            </p:cNvSpPr>
            <p:nvPr/>
          </p:nvSpPr>
          <p:spPr bwMode="auto">
            <a:xfrm>
              <a:off x="2181" y="3514"/>
              <a:ext cx="200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Line 83"/>
            <p:cNvSpPr>
              <a:spLocks noChangeShapeType="1"/>
            </p:cNvSpPr>
            <p:nvPr/>
          </p:nvSpPr>
          <p:spPr bwMode="auto">
            <a:xfrm flipH="1">
              <a:off x="2384" y="2767"/>
              <a:ext cx="18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Line 84"/>
            <p:cNvSpPr>
              <a:spLocks noChangeShapeType="1"/>
            </p:cNvSpPr>
            <p:nvPr/>
          </p:nvSpPr>
          <p:spPr bwMode="auto">
            <a:xfrm>
              <a:off x="2750" y="2753"/>
              <a:ext cx="13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" name="Line 85"/>
            <p:cNvSpPr>
              <a:spLocks noChangeShapeType="1"/>
            </p:cNvSpPr>
            <p:nvPr/>
          </p:nvSpPr>
          <p:spPr bwMode="auto">
            <a:xfrm>
              <a:off x="2362" y="3065"/>
              <a:ext cx="78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Line 86"/>
            <p:cNvSpPr>
              <a:spLocks noChangeShapeType="1"/>
            </p:cNvSpPr>
            <p:nvPr/>
          </p:nvSpPr>
          <p:spPr bwMode="auto">
            <a:xfrm flipH="1">
              <a:off x="2750" y="3042"/>
              <a:ext cx="8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Line 87"/>
            <p:cNvSpPr>
              <a:spLocks noChangeShapeType="1"/>
            </p:cNvSpPr>
            <p:nvPr/>
          </p:nvSpPr>
          <p:spPr bwMode="auto">
            <a:xfrm flipH="1">
              <a:off x="2312" y="3381"/>
              <a:ext cx="105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Rectangle 3"/>
          <p:cNvSpPr txBox="1">
            <a:spLocks noChangeArrowheads="1"/>
          </p:cNvSpPr>
          <p:nvPr/>
        </p:nvSpPr>
        <p:spPr>
          <a:xfrm>
            <a:off x="7042852" y="942300"/>
            <a:ext cx="4785889" cy="3109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删除结点</a:t>
            </a: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第三种情况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有两个孩子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方案一：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的中序遍历的直接前驱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的左子树上最右下方的结点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方案二：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的中序遍历的直接后继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的右子树上最左下方的结点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6096" y="3889441"/>
            <a:ext cx="2518362" cy="2121412"/>
            <a:chOff x="886096" y="3889441"/>
            <a:chExt cx="2518362" cy="2121412"/>
          </a:xfrm>
        </p:grpSpPr>
        <p:grpSp>
          <p:nvGrpSpPr>
            <p:cNvPr id="3" name="组合 2"/>
            <p:cNvGrpSpPr/>
            <p:nvPr/>
          </p:nvGrpSpPr>
          <p:grpSpPr>
            <a:xfrm>
              <a:off x="886096" y="3889441"/>
              <a:ext cx="2518362" cy="2121412"/>
              <a:chOff x="3901436" y="1339384"/>
              <a:chExt cx="2518362" cy="2121412"/>
            </a:xfrm>
          </p:grpSpPr>
          <p:sp>
            <p:nvSpPr>
              <p:cNvPr id="222" name="Line 17"/>
              <p:cNvSpPr>
                <a:spLocks noChangeShapeType="1"/>
              </p:cNvSpPr>
              <p:nvPr/>
            </p:nvSpPr>
            <p:spPr bwMode="auto">
              <a:xfrm>
                <a:off x="5099725" y="2823069"/>
                <a:ext cx="149213" cy="2490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2" name="Group 5"/>
              <p:cNvGrpSpPr/>
              <p:nvPr/>
            </p:nvGrpSpPr>
            <p:grpSpPr bwMode="auto">
              <a:xfrm>
                <a:off x="3901436" y="1339384"/>
                <a:ext cx="2518362" cy="2121412"/>
                <a:chOff x="307" y="1323"/>
                <a:chExt cx="1377" cy="1208"/>
              </a:xfrm>
            </p:grpSpPr>
            <p:sp>
              <p:nvSpPr>
                <p:cNvPr id="203" name="Oval 6"/>
                <p:cNvSpPr>
                  <a:spLocks noChangeArrowheads="1"/>
                </p:cNvSpPr>
                <p:nvPr/>
              </p:nvSpPr>
              <p:spPr bwMode="auto">
                <a:xfrm>
                  <a:off x="966" y="1323"/>
                  <a:ext cx="245" cy="2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80</a:t>
                  </a:r>
                  <a:endPara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Oval 10"/>
                <p:cNvSpPr>
                  <a:spLocks noChangeArrowheads="1"/>
                </p:cNvSpPr>
                <p:nvPr/>
              </p:nvSpPr>
              <p:spPr bwMode="auto">
                <a:xfrm>
                  <a:off x="1073" y="1927"/>
                  <a:ext cx="230" cy="2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110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Oval 12"/>
                <p:cNvSpPr>
                  <a:spLocks noChangeArrowheads="1"/>
                </p:cNvSpPr>
                <p:nvPr/>
              </p:nvSpPr>
              <p:spPr bwMode="auto">
                <a:xfrm>
                  <a:off x="461" y="1941"/>
                  <a:ext cx="234" cy="2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55</a:t>
                  </a:r>
                  <a:endPara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Oval 14"/>
                <p:cNvSpPr>
                  <a:spLocks noChangeArrowheads="1"/>
                </p:cNvSpPr>
                <p:nvPr/>
              </p:nvSpPr>
              <p:spPr bwMode="auto">
                <a:xfrm>
                  <a:off x="307" y="2287"/>
                  <a:ext cx="234" cy="2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53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794" y="1477"/>
                  <a:ext cx="180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Line 16"/>
                <p:cNvSpPr>
                  <a:spLocks noChangeShapeType="1"/>
                </p:cNvSpPr>
                <p:nvPr/>
              </p:nvSpPr>
              <p:spPr bwMode="auto">
                <a:xfrm>
                  <a:off x="1201" y="1512"/>
                  <a:ext cx="128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Line 17"/>
                <p:cNvSpPr>
                  <a:spLocks noChangeShapeType="1"/>
                </p:cNvSpPr>
                <p:nvPr/>
              </p:nvSpPr>
              <p:spPr bwMode="auto">
                <a:xfrm>
                  <a:off x="1441" y="1815"/>
                  <a:ext cx="112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Line 19"/>
                <p:cNvSpPr>
                  <a:spLocks noChangeShapeType="1"/>
                </p:cNvSpPr>
                <p:nvPr/>
              </p:nvSpPr>
              <p:spPr bwMode="auto">
                <a:xfrm>
                  <a:off x="814" y="1796"/>
                  <a:ext cx="86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229" y="1842"/>
                  <a:ext cx="56" cy="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73" y="1800"/>
                  <a:ext cx="94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30" y="2162"/>
                  <a:ext cx="67" cy="1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Tx/>
                    <a:buChar char="•"/>
                    <a:defRPr/>
                  </a:pPr>
                  <a:endParaRPr lang="zh-CN" altLang="en-US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Oval 9"/>
                <p:cNvSpPr>
                  <a:spLocks noChangeArrowheads="1"/>
                </p:cNvSpPr>
                <p:nvPr/>
              </p:nvSpPr>
              <p:spPr bwMode="auto">
                <a:xfrm>
                  <a:off x="624" y="1601"/>
                  <a:ext cx="233" cy="23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60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Oval 13"/>
                <p:cNvSpPr>
                  <a:spLocks noChangeArrowheads="1"/>
                </p:cNvSpPr>
                <p:nvPr/>
              </p:nvSpPr>
              <p:spPr bwMode="auto">
                <a:xfrm>
                  <a:off x="806" y="1941"/>
                  <a:ext cx="234" cy="2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70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Oval 8"/>
                <p:cNvSpPr>
                  <a:spLocks noChangeArrowheads="1"/>
                </p:cNvSpPr>
                <p:nvPr/>
              </p:nvSpPr>
              <p:spPr bwMode="auto">
                <a:xfrm>
                  <a:off x="1233" y="1613"/>
                  <a:ext cx="233" cy="23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120</a:t>
                  </a:r>
                  <a:endPara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Oval 11"/>
                <p:cNvSpPr>
                  <a:spLocks noChangeArrowheads="1"/>
                </p:cNvSpPr>
                <p:nvPr/>
              </p:nvSpPr>
              <p:spPr bwMode="auto">
                <a:xfrm>
                  <a:off x="1463" y="1927"/>
                  <a:ext cx="221" cy="2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r>
                    <a:rPr lang="en-US" altLang="zh-CN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150</a:t>
                  </a:r>
                  <a:endPara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3" name="Oval 11"/>
              <p:cNvSpPr>
                <a:spLocks noChangeArrowheads="1"/>
              </p:cNvSpPr>
              <p:nvPr/>
            </p:nvSpPr>
            <p:spPr bwMode="auto">
              <a:xfrm>
                <a:off x="5071536" y="3044832"/>
                <a:ext cx="404182" cy="4074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75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7" name="Line 17"/>
            <p:cNvSpPr>
              <a:spLocks noChangeShapeType="1"/>
            </p:cNvSpPr>
            <p:nvPr/>
          </p:nvSpPr>
          <p:spPr bwMode="auto">
            <a:xfrm flipH="1">
              <a:off x="1711024" y="5386898"/>
              <a:ext cx="194238" cy="2858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Oval 11"/>
            <p:cNvSpPr>
              <a:spLocks noChangeArrowheads="1"/>
            </p:cNvSpPr>
            <p:nvPr/>
          </p:nvSpPr>
          <p:spPr bwMode="auto">
            <a:xfrm>
              <a:off x="1508933" y="5603174"/>
              <a:ext cx="404182" cy="40742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46763" y="3939007"/>
            <a:ext cx="2580544" cy="2121412"/>
            <a:chOff x="4446763" y="3939007"/>
            <a:chExt cx="2580544" cy="2121412"/>
          </a:xfrm>
        </p:grpSpPr>
        <p:grpSp>
          <p:nvGrpSpPr>
            <p:cNvPr id="226" name="Group 5"/>
            <p:cNvGrpSpPr/>
            <p:nvPr/>
          </p:nvGrpSpPr>
          <p:grpSpPr bwMode="auto">
            <a:xfrm>
              <a:off x="4446763" y="3939007"/>
              <a:ext cx="2580544" cy="2121412"/>
              <a:chOff x="307" y="1323"/>
              <a:chExt cx="1411" cy="1208"/>
            </a:xfrm>
          </p:grpSpPr>
          <p:sp>
            <p:nvSpPr>
              <p:cNvPr id="228" name="Oval 6"/>
              <p:cNvSpPr>
                <a:spLocks noChangeArrowheads="1"/>
              </p:cNvSpPr>
              <p:nvPr/>
            </p:nvSpPr>
            <p:spPr bwMode="auto">
              <a:xfrm>
                <a:off x="966" y="1323"/>
                <a:ext cx="245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8"/>
              <p:cNvSpPr>
                <a:spLocks noChangeArrowheads="1"/>
              </p:cNvSpPr>
              <p:nvPr/>
            </p:nvSpPr>
            <p:spPr bwMode="auto">
              <a:xfrm>
                <a:off x="1240" y="1640"/>
                <a:ext cx="233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10"/>
              <p:cNvSpPr>
                <a:spLocks noChangeArrowheads="1"/>
              </p:cNvSpPr>
              <p:nvPr/>
            </p:nvSpPr>
            <p:spPr bwMode="auto">
              <a:xfrm>
                <a:off x="1073" y="1927"/>
                <a:ext cx="230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110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11"/>
              <p:cNvSpPr>
                <a:spLocks noChangeArrowheads="1"/>
              </p:cNvSpPr>
              <p:nvPr/>
            </p:nvSpPr>
            <p:spPr bwMode="auto">
              <a:xfrm>
                <a:off x="1497" y="1941"/>
                <a:ext cx="221" cy="2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150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12"/>
              <p:cNvSpPr>
                <a:spLocks noChangeArrowheads="1"/>
              </p:cNvSpPr>
              <p:nvPr/>
            </p:nvSpPr>
            <p:spPr bwMode="auto">
              <a:xfrm>
                <a:off x="461" y="1941"/>
                <a:ext cx="234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55</a:t>
                </a:r>
                <a:endPara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Oval 14"/>
              <p:cNvSpPr>
                <a:spLocks noChangeArrowheads="1"/>
              </p:cNvSpPr>
              <p:nvPr/>
            </p:nvSpPr>
            <p:spPr bwMode="auto">
              <a:xfrm>
                <a:off x="307" y="2287"/>
                <a:ext cx="234" cy="2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53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Line 15"/>
              <p:cNvSpPr>
                <a:spLocks noChangeShapeType="1"/>
              </p:cNvSpPr>
              <p:nvPr/>
            </p:nvSpPr>
            <p:spPr bwMode="auto">
              <a:xfrm flipH="1">
                <a:off x="794" y="1477"/>
                <a:ext cx="18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Line 16"/>
              <p:cNvSpPr>
                <a:spLocks noChangeShapeType="1"/>
              </p:cNvSpPr>
              <p:nvPr/>
            </p:nvSpPr>
            <p:spPr bwMode="auto">
              <a:xfrm>
                <a:off x="1207" y="1498"/>
                <a:ext cx="128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Line 17"/>
              <p:cNvSpPr>
                <a:spLocks noChangeShapeType="1"/>
              </p:cNvSpPr>
              <p:nvPr/>
            </p:nvSpPr>
            <p:spPr bwMode="auto">
              <a:xfrm>
                <a:off x="1450" y="1835"/>
                <a:ext cx="103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Line 19"/>
              <p:cNvSpPr>
                <a:spLocks noChangeShapeType="1"/>
              </p:cNvSpPr>
              <p:nvPr/>
            </p:nvSpPr>
            <p:spPr bwMode="auto">
              <a:xfrm>
                <a:off x="814" y="1796"/>
                <a:ext cx="86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Line 20"/>
              <p:cNvSpPr>
                <a:spLocks noChangeShapeType="1"/>
              </p:cNvSpPr>
              <p:nvPr/>
            </p:nvSpPr>
            <p:spPr bwMode="auto">
              <a:xfrm flipH="1">
                <a:off x="1229" y="1854"/>
                <a:ext cx="56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Line 21"/>
              <p:cNvSpPr>
                <a:spLocks noChangeShapeType="1"/>
              </p:cNvSpPr>
              <p:nvPr/>
            </p:nvSpPr>
            <p:spPr bwMode="auto">
              <a:xfrm flipH="1">
                <a:off x="573" y="1800"/>
                <a:ext cx="94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Line 22"/>
              <p:cNvSpPr>
                <a:spLocks noChangeShapeType="1"/>
              </p:cNvSpPr>
              <p:nvPr/>
            </p:nvSpPr>
            <p:spPr bwMode="auto">
              <a:xfrm flipH="1">
                <a:off x="430" y="2162"/>
                <a:ext cx="67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Tx/>
                  <a:buChar char="•"/>
                  <a:defRPr/>
                </a:pPr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Oval 9"/>
              <p:cNvSpPr>
                <a:spLocks noChangeArrowheads="1"/>
              </p:cNvSpPr>
              <p:nvPr/>
            </p:nvSpPr>
            <p:spPr bwMode="auto">
              <a:xfrm>
                <a:off x="619" y="1575"/>
                <a:ext cx="233" cy="2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65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Oval 13"/>
              <p:cNvSpPr>
                <a:spLocks noChangeArrowheads="1"/>
              </p:cNvSpPr>
              <p:nvPr/>
            </p:nvSpPr>
            <p:spPr bwMode="auto">
              <a:xfrm>
                <a:off x="806" y="1941"/>
                <a:ext cx="234" cy="2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Line 17"/>
            <p:cNvSpPr>
              <a:spLocks noChangeShapeType="1"/>
            </p:cNvSpPr>
            <p:nvPr/>
          </p:nvSpPr>
          <p:spPr bwMode="auto">
            <a:xfrm>
              <a:off x="5688802" y="5400709"/>
              <a:ext cx="149213" cy="24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5660613" y="5622472"/>
              <a:ext cx="404182" cy="40742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75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练习题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7" name="Group 3"/>
          <p:cNvGrpSpPr/>
          <p:nvPr/>
        </p:nvGrpSpPr>
        <p:grpSpPr bwMode="auto">
          <a:xfrm>
            <a:off x="514228" y="1866212"/>
            <a:ext cx="2479250" cy="2361864"/>
            <a:chOff x="1565" y="1540"/>
            <a:chExt cx="2146" cy="178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837" y="2795"/>
              <a:ext cx="181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31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565" y="2989"/>
              <a:ext cx="362" cy="338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7"/>
          <p:cNvSpPr txBox="1">
            <a:spLocks noChangeArrowheads="1"/>
          </p:cNvSpPr>
          <p:nvPr/>
        </p:nvSpPr>
        <p:spPr>
          <a:xfrm>
            <a:off x="668849" y="840965"/>
            <a:ext cx="11067522" cy="74504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问题：分别删除以下</a:t>
            </a:r>
            <a:r>
              <a:rPr kumimoji="1"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中值为</a:t>
            </a:r>
            <a:r>
              <a:rPr kumimoji="1"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的结点。画出分别删除这三个结点后，</a:t>
            </a:r>
            <a:r>
              <a:rPr kumimoji="1"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的形态。</a:t>
            </a:r>
            <a:endParaRPr kumimoji="1" lang="zh-CN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2" name="Group 3"/>
          <p:cNvGrpSpPr/>
          <p:nvPr/>
        </p:nvGrpSpPr>
        <p:grpSpPr bwMode="auto">
          <a:xfrm>
            <a:off x="3305797" y="1900769"/>
            <a:ext cx="2121110" cy="1699696"/>
            <a:chOff x="1875" y="1540"/>
            <a:chExt cx="1836" cy="128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2231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"/>
          <p:cNvGrpSpPr/>
          <p:nvPr/>
        </p:nvGrpSpPr>
        <p:grpSpPr bwMode="auto">
          <a:xfrm>
            <a:off x="6683097" y="1654250"/>
            <a:ext cx="2479250" cy="2361864"/>
            <a:chOff x="1565" y="1540"/>
            <a:chExt cx="2146" cy="178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H="1">
              <a:off x="1837" y="2795"/>
              <a:ext cx="181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2231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1565" y="2989"/>
              <a:ext cx="362" cy="338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3"/>
          <p:cNvGrpSpPr/>
          <p:nvPr/>
        </p:nvGrpSpPr>
        <p:grpSpPr bwMode="auto">
          <a:xfrm>
            <a:off x="8721228" y="1661543"/>
            <a:ext cx="2170831" cy="2361864"/>
            <a:chOff x="1565" y="1540"/>
            <a:chExt cx="1859" cy="1787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1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>
              <a:off x="1837" y="2795"/>
              <a:ext cx="181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2231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10"/>
            <p:cNvSpPr>
              <a:spLocks noChangeArrowheads="1"/>
            </p:cNvSpPr>
            <p:nvPr/>
          </p:nvSpPr>
          <p:spPr bwMode="auto">
            <a:xfrm>
              <a:off x="1565" y="2989"/>
              <a:ext cx="362" cy="338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3"/>
          <p:cNvGrpSpPr/>
          <p:nvPr/>
        </p:nvGrpSpPr>
        <p:grpSpPr bwMode="auto">
          <a:xfrm>
            <a:off x="1049224" y="4045683"/>
            <a:ext cx="2479250" cy="2361864"/>
            <a:chOff x="1565" y="1540"/>
            <a:chExt cx="2146" cy="1787"/>
          </a:xfrm>
          <a:solidFill>
            <a:srgbClr val="FF99CC"/>
          </a:solidFill>
        </p:grpSpPr>
        <p:sp>
          <p:nvSpPr>
            <p:cNvPr id="65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H="1">
              <a:off x="1837" y="2795"/>
              <a:ext cx="181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5"/>
            <p:cNvSpPr>
              <a:spLocks noChangeArrowheads="1"/>
            </p:cNvSpPr>
            <p:nvPr/>
          </p:nvSpPr>
          <p:spPr bwMode="auto">
            <a:xfrm>
              <a:off x="2231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10"/>
            <p:cNvSpPr>
              <a:spLocks noChangeArrowheads="1"/>
            </p:cNvSpPr>
            <p:nvPr/>
          </p:nvSpPr>
          <p:spPr bwMode="auto">
            <a:xfrm>
              <a:off x="1565" y="2989"/>
              <a:ext cx="362" cy="338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3"/>
          <p:cNvGrpSpPr/>
          <p:nvPr/>
        </p:nvGrpSpPr>
        <p:grpSpPr bwMode="auto">
          <a:xfrm>
            <a:off x="3246587" y="4072582"/>
            <a:ext cx="2479250" cy="2361864"/>
            <a:chOff x="1565" y="1540"/>
            <a:chExt cx="2146" cy="1787"/>
          </a:xfrm>
          <a:solidFill>
            <a:srgbClr val="FF99CC"/>
          </a:solidFill>
        </p:grpSpPr>
        <p:sp>
          <p:nvSpPr>
            <p:cNvPr id="79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 flipH="1">
              <a:off x="1837" y="2795"/>
              <a:ext cx="181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5"/>
            <p:cNvSpPr>
              <a:spLocks noChangeArrowheads="1"/>
            </p:cNvSpPr>
            <p:nvPr/>
          </p:nvSpPr>
          <p:spPr bwMode="auto">
            <a:xfrm>
              <a:off x="2174" y="1919"/>
              <a:ext cx="506" cy="39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10"/>
            <p:cNvSpPr>
              <a:spLocks noChangeArrowheads="1"/>
            </p:cNvSpPr>
            <p:nvPr/>
          </p:nvSpPr>
          <p:spPr bwMode="auto">
            <a:xfrm>
              <a:off x="1565" y="2989"/>
              <a:ext cx="362" cy="338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3"/>
          <p:cNvGrpSpPr/>
          <p:nvPr/>
        </p:nvGrpSpPr>
        <p:grpSpPr bwMode="auto">
          <a:xfrm>
            <a:off x="5735083" y="4100780"/>
            <a:ext cx="2213533" cy="1726130"/>
            <a:chOff x="1795" y="1540"/>
            <a:chExt cx="1916" cy="1306"/>
          </a:xfrm>
          <a:solidFill>
            <a:srgbClr val="FF99CC"/>
          </a:solidFill>
        </p:grpSpPr>
        <p:sp>
          <p:nvSpPr>
            <p:cNvPr id="106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5"/>
            <p:cNvSpPr>
              <a:spLocks noChangeArrowheads="1"/>
            </p:cNvSpPr>
            <p:nvPr/>
          </p:nvSpPr>
          <p:spPr bwMode="auto">
            <a:xfrm>
              <a:off x="2227" y="1956"/>
              <a:ext cx="460" cy="327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1795" y="2420"/>
              <a:ext cx="464" cy="426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Oval 7"/>
          <p:cNvSpPr>
            <a:spLocks noChangeArrowheads="1"/>
          </p:cNvSpPr>
          <p:nvPr/>
        </p:nvSpPr>
        <p:spPr bwMode="auto">
          <a:xfrm>
            <a:off x="10509778" y="2145436"/>
            <a:ext cx="620335" cy="56263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8776872" y="3896409"/>
            <a:ext cx="2479250" cy="2361864"/>
            <a:chOff x="1565" y="1540"/>
            <a:chExt cx="2146" cy="178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2561" y="1797"/>
              <a:ext cx="273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12"/>
            <p:cNvSpPr>
              <a:spLocks noChangeShapeType="1"/>
            </p:cNvSpPr>
            <p:nvPr/>
          </p:nvSpPr>
          <p:spPr bwMode="auto">
            <a:xfrm flipH="1">
              <a:off x="2109" y="2251"/>
              <a:ext cx="227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13"/>
            <p:cNvSpPr>
              <a:spLocks noChangeShapeType="1"/>
            </p:cNvSpPr>
            <p:nvPr/>
          </p:nvSpPr>
          <p:spPr bwMode="auto">
            <a:xfrm flipH="1">
              <a:off x="1837" y="2795"/>
              <a:ext cx="181" cy="22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408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15"/>
            <p:cNvSpPr>
              <a:spLocks noChangeShapeType="1"/>
            </p:cNvSpPr>
            <p:nvPr/>
          </p:nvSpPr>
          <p:spPr bwMode="auto">
            <a:xfrm>
              <a:off x="2517" y="2205"/>
              <a:ext cx="227" cy="318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>
              <a:off x="3198" y="2251"/>
              <a:ext cx="226" cy="27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4"/>
            <p:cNvSpPr>
              <a:spLocks noChangeArrowheads="1"/>
            </p:cNvSpPr>
            <p:nvPr/>
          </p:nvSpPr>
          <p:spPr bwMode="auto">
            <a:xfrm>
              <a:off x="2730" y="1540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5"/>
            <p:cNvSpPr>
              <a:spLocks noChangeArrowheads="1"/>
            </p:cNvSpPr>
            <p:nvPr/>
          </p:nvSpPr>
          <p:spPr bwMode="auto">
            <a:xfrm>
              <a:off x="2231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val 6"/>
            <p:cNvSpPr>
              <a:spLocks noChangeArrowheads="1"/>
            </p:cNvSpPr>
            <p:nvPr/>
          </p:nvSpPr>
          <p:spPr bwMode="auto">
            <a:xfrm>
              <a:off x="3320" y="1948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7"/>
            <p:cNvSpPr>
              <a:spLocks noChangeArrowheads="1"/>
            </p:cNvSpPr>
            <p:nvPr/>
          </p:nvSpPr>
          <p:spPr bwMode="auto">
            <a:xfrm>
              <a:off x="2549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val 8"/>
            <p:cNvSpPr>
              <a:spLocks noChangeArrowheads="1"/>
            </p:cNvSpPr>
            <p:nvPr/>
          </p:nvSpPr>
          <p:spPr bwMode="auto">
            <a:xfrm>
              <a:off x="1875" y="2493"/>
              <a:ext cx="378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9"/>
            <p:cNvSpPr>
              <a:spLocks noChangeArrowheads="1"/>
            </p:cNvSpPr>
            <p:nvPr/>
          </p:nvSpPr>
          <p:spPr bwMode="auto">
            <a:xfrm>
              <a:off x="2957" y="2493"/>
              <a:ext cx="391" cy="333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10"/>
            <p:cNvSpPr>
              <a:spLocks noChangeArrowheads="1"/>
            </p:cNvSpPr>
            <p:nvPr/>
          </p:nvSpPr>
          <p:spPr bwMode="auto">
            <a:xfrm>
              <a:off x="1565" y="2989"/>
              <a:ext cx="362" cy="338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二叉树排序树的查找及性能分析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559401" y="927609"/>
            <a:ext cx="6015903" cy="26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对给定的关键字序列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4,5,7,2,1,3,6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，用二叉排序树查找，给出查找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的次数及查找成功的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对二叉排序树：查找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ASL=(1+2+2+3+3+3+4)/7=18/7≈2.57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027" y="2117895"/>
            <a:ext cx="3119583" cy="2884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二叉排序树的查找算法分析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670094" y="842141"/>
            <a:ext cx="7657228" cy="5502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sz="2400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Q1</a:t>
            </a: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：对有序数据集，应该如何构建查找表？</a:t>
            </a:r>
            <a:endParaRPr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从平均时间性能看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的查找和二分查找差不多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从维护表的有序性看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BST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无须移动结点，只需修改指针即可完成插入和删除操作，其平均的执行时间均为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二分查找的有序表是顺序表，插入和删除操作中，为维护表的连续性所用代价是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zh-CN" b="1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US" altLang="zh-CN" b="1" i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当有序表主要用于静态查找，宜用顺序表作存储结构，用二分查找实现查找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当有序表主要用于动态查找，宜选用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作为存储结构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Q2</a:t>
            </a: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在什么情况下最差？</a:t>
            </a:r>
            <a:endParaRPr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单支树，不平衡树</a:t>
            </a:r>
            <a:endParaRPr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Q3</a:t>
            </a: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：如何尽可能地避免这种情况？</a:t>
            </a:r>
            <a:endParaRPr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构造平衡二叉树</a:t>
            </a:r>
            <a:endParaRPr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206" y="1041026"/>
            <a:ext cx="1764463" cy="20532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682" y="3591767"/>
            <a:ext cx="2970945" cy="254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平衡二叉树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Adelson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Velsky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平衡二叉树）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73039" y="1174847"/>
            <a:ext cx="7383572" cy="4829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结构特点分析</a:t>
            </a:r>
            <a:endParaRPr kumimoji="1" lang="zh-CN" altLang="en-US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若左右子树均匀分布，则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的查找类似于二分查找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若给定序列原本有序，则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蜕化为单支树，其查找效率与顺序查找一样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解决方案</a:t>
            </a:r>
            <a:endParaRPr kumimoji="1"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对均匀的</a:t>
            </a:r>
            <a:r>
              <a:rPr kumimoji="1"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进行插入或删除结点后，应对其调整，使其依然保持均匀</a:t>
            </a:r>
            <a:endParaRPr kumimoji="1"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平衡因子</a:t>
            </a:r>
            <a:r>
              <a:rPr kumimoji="1"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Balance Factor</a:t>
            </a:r>
            <a:r>
              <a:rPr kumimoji="1"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BF</a:t>
            </a:r>
            <a:r>
              <a:rPr kumimoji="1"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二叉树上节点的左子树高度减去右子树高度的值，称为该节点的平衡因子</a:t>
            </a:r>
            <a:r>
              <a:rPr kumimoji="1"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平衡二叉树的“平衡”，指高度平衡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 b="1" i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AVL</a:t>
            </a:r>
            <a:r>
              <a:rPr kumimoji="1"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平衡二叉树定义</a:t>
            </a:r>
            <a:endParaRPr kumimoji="1"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AVL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树或是一棵空树，或是具有下列性质的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endParaRPr kumimoji="1" lang="zh-CN" altLang="en-US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它的左子树和右子树都是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AVL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AVL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树中所有结点的平衡因子只能取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58" y="4189275"/>
            <a:ext cx="1684592" cy="171757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129" y="4091553"/>
            <a:ext cx="1369973" cy="2212321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4" r="8370"/>
          <a:stretch>
            <a:fillRect/>
          </a:stretch>
        </p:blipFill>
        <p:spPr bwMode="auto">
          <a:xfrm>
            <a:off x="10044440" y="1076963"/>
            <a:ext cx="1706380" cy="25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3254" r="51135" b="2759"/>
          <a:stretch>
            <a:fillRect/>
          </a:stretch>
        </p:blipFill>
        <p:spPr bwMode="auto">
          <a:xfrm>
            <a:off x="7824751" y="1214092"/>
            <a:ext cx="2161207" cy="23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平衡二叉树的查找及性能分析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461330" y="832254"/>
            <a:ext cx="11269340" cy="293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讨论一下：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对关键字序列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[4,5,7,2,1,3,6]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，分别构造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进行查找。计算为找到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所需的比较次数，以及查找成功的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：查找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ASL=(1+2+2+3+3+3+4)/7=18/7≈2.57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：查找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ASL=(1+2+2+3+3+3+3)=17/7≈2.43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的查找性能优于</a:t>
            </a:r>
            <a:r>
              <a:rPr lang="en-US" altLang="zh-CN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69" y="3882794"/>
            <a:ext cx="2596617" cy="24006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569" y="1825844"/>
            <a:ext cx="2400066" cy="2056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7649" y="4598416"/>
            <a:ext cx="660956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AVL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(Adelson-</a:t>
            </a:r>
            <a:r>
              <a:rPr lang="en-US" altLang="zh-CN" sz="14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Velsky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Landis Tree)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得名于它的发明者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G. M. Adelson-</a:t>
            </a:r>
            <a:r>
              <a:rPr lang="en-US" altLang="zh-CN" sz="14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Velsky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Evgenii Landis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，他们在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1962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年的论文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《An algorithm for the organization of information》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中公开了这一数据结构。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AVL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是在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的基础上增加了一个平衡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(Balance)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的属性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稳固算法复杂度到 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O(log</a:t>
            </a:r>
            <a:r>
              <a:rPr lang="en-US" altLang="zh-CN" sz="1400" b="0" i="0" baseline="-25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n), BST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算法复杂度受树结构的影响会游离于 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14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logn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)~O(n) 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加入了平衡属性后，则会降低到恒定为 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O(log</a:t>
            </a:r>
            <a:r>
              <a:rPr lang="en-US" altLang="zh-CN" sz="1400" b="0" i="0" baseline="-2500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  <a:endParaRPr lang="en-US" altLang="zh-CN" sz="14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838200" y="4964186"/>
            <a:ext cx="5006192" cy="727014"/>
          </a:xfrm>
        </p:spPr>
        <p:txBody>
          <a:bodyPr/>
          <a:lstStyle/>
          <a:p>
            <a:pPr algn="ctr"/>
            <a:r>
              <a:rPr lang="zh-CN" altLang="en-US" dirty="0"/>
              <a:t>   查找的基本概念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833376" y="4964186"/>
            <a:ext cx="1306571" cy="723868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树的调整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3836" y="1012259"/>
            <a:ext cx="10859964" cy="408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在树上插入或删除结点后，可能使树失去平衡，需对失衡树进行平衡化调整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调整原则</a:t>
            </a:r>
            <a:endParaRPr kumimoji="0" lang="en-US" altLang="zh-CN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kern="1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最小失衡子树：</a:t>
            </a:r>
            <a:r>
              <a:rPr lang="zh-CN" altLang="en-US" sz="2000" b="0" kern="1000" dirty="0">
                <a:solidFill>
                  <a:srgbClr val="000000"/>
                </a:solidFill>
              </a:rPr>
              <a:t>在新插入的结点向上查找，以第一个平衡因子的</a:t>
            </a:r>
            <a:r>
              <a:rPr lang="zh-CN" altLang="en-US" sz="2000" kern="1000" dirty="0">
                <a:solidFill>
                  <a:srgbClr val="000000"/>
                </a:solidFill>
              </a:rPr>
              <a:t>绝对值</a:t>
            </a:r>
            <a:r>
              <a:rPr lang="zh-CN" altLang="en-US" sz="2000" b="0" kern="1000" dirty="0">
                <a:solidFill>
                  <a:srgbClr val="000000"/>
                </a:solidFill>
              </a:rPr>
              <a:t>超过</a:t>
            </a:r>
            <a:r>
              <a:rPr lang="en-US" altLang="zh-CN" sz="2000" b="0" kern="1000" dirty="0">
                <a:solidFill>
                  <a:srgbClr val="000000"/>
                </a:solidFill>
              </a:rPr>
              <a:t>1</a:t>
            </a:r>
            <a:r>
              <a:rPr lang="zh-CN" altLang="en-US" sz="2000" b="0" kern="1000" dirty="0">
                <a:solidFill>
                  <a:srgbClr val="000000"/>
                </a:solidFill>
              </a:rPr>
              <a:t>的结点为根的子树称为最小不平衡子树。</a:t>
            </a:r>
            <a:endParaRPr lang="en-US" altLang="zh-CN" sz="2000" b="0" kern="1000" dirty="0">
              <a:solidFill>
                <a:srgbClr val="000000"/>
              </a:solidFill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kern="1000" dirty="0">
                <a:solidFill>
                  <a:srgbClr val="000000"/>
                </a:solidFill>
              </a:rPr>
              <a:t>一棵失衡的树，可能有多棵子树同时失衡</a:t>
            </a:r>
            <a:r>
              <a:rPr lang="en-US" altLang="zh-CN" sz="2000" b="0" kern="1000" dirty="0">
                <a:solidFill>
                  <a:srgbClr val="000000"/>
                </a:solidFill>
              </a:rPr>
              <a:t>,</a:t>
            </a:r>
            <a:r>
              <a:rPr lang="zh-CN" altLang="en-US" sz="2000" b="0" kern="1000" dirty="0">
                <a:solidFill>
                  <a:srgbClr val="000000"/>
                </a:solidFill>
              </a:rPr>
              <a:t>此时，调整最小的不平衡子树</a:t>
            </a:r>
            <a:endParaRPr kumimoji="0" lang="zh-CN" altLang="en-US" sz="2000" b="0" kern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kern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2000" kern="1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处理与插入点最近的、平衡因子大于</a:t>
            </a:r>
            <a:r>
              <a:rPr lang="en-US" altLang="zh-CN" sz="2000" kern="1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zh-CN" altLang="en-US" sz="2000" kern="1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或小于</a:t>
            </a:r>
            <a:r>
              <a:rPr lang="en-US" altLang="zh-CN" sz="2000" kern="1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-1</a:t>
            </a:r>
            <a:r>
              <a:rPr lang="zh-CN" altLang="en-US" sz="2000" kern="1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</a:rPr>
              <a:t>的结点</a:t>
            </a:r>
            <a:endParaRPr lang="en-US" altLang="zh-CN" sz="2000" kern="1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000000"/>
              </a:solidFill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调整策略</a:t>
            </a:r>
            <a:endParaRPr lang="en-US" altLang="zh-CN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左单旋转（ 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型的处理） 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右单旋转（ 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型的处理） 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先左后右双向旋转（ 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型的处理）</a:t>
            </a:r>
            <a:endParaRPr kumimoji="1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先右后左双向旋转（ </a:t>
            </a:r>
            <a:r>
              <a:rPr kumimoji="1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型的处理）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808832" y="3805104"/>
            <a:ext cx="5545137" cy="2676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kumimoji="1" lang="en-US" altLang="zh-CN" dirty="0">
              <a:cs typeface="Times New Roman" panose="02020603050405020304" pitchFamily="18" charset="0"/>
            </a:endParaRPr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7" r="14390" b="13065"/>
          <a:stretch>
            <a:fillRect/>
          </a:stretch>
        </p:blipFill>
        <p:spPr bwMode="auto">
          <a:xfrm>
            <a:off x="5687953" y="4285267"/>
            <a:ext cx="2922647" cy="17161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41" y="4286115"/>
            <a:ext cx="3048000" cy="1714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树的调整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808832" y="3805104"/>
            <a:ext cx="5545137" cy="2676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kumimoji="1" lang="en-US" altLang="zh-CN" dirty="0"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9" t="1828" r="3611" b="14316"/>
          <a:stretch>
            <a:fillRect/>
          </a:stretch>
        </p:blipFill>
        <p:spPr bwMode="auto">
          <a:xfrm>
            <a:off x="406167" y="1472801"/>
            <a:ext cx="11379666" cy="37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5481" y="4440422"/>
            <a:ext cx="1940177" cy="13567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61" y="3941242"/>
            <a:ext cx="1634357" cy="1901823"/>
          </a:xfrm>
          <a:prstGeom prst="rect">
            <a:avLst/>
          </a:prstGeom>
        </p:spPr>
      </p:pic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树的调整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6" name="Rectangle 69"/>
          <p:cNvSpPr>
            <a:spLocks noChangeArrowheads="1"/>
          </p:cNvSpPr>
          <p:nvPr/>
        </p:nvSpPr>
        <p:spPr bwMode="auto">
          <a:xfrm>
            <a:off x="518005" y="899848"/>
            <a:ext cx="5276016" cy="236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左左型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上插入一个左孩子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的平衡因子由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变成了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，成为不平衡二叉树序树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平衡处理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顺时针旋转，成为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的右子树，而原来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的右子树则变成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的左子树，待插入结点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的左子树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6096000" y="900634"/>
            <a:ext cx="5780254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左右型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上插入一个右孩子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的平衡因子由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变成了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，成为不平衡二叉排序树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平衡处理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变到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之间，使之成为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型，然后按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型处理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83"/>
          <p:cNvSpPr>
            <a:spLocks noChangeArrowheads="1"/>
          </p:cNvSpPr>
          <p:nvPr/>
        </p:nvSpPr>
        <p:spPr bwMode="auto">
          <a:xfrm>
            <a:off x="11165356" y="4246571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b="0">
              <a:solidFill>
                <a:schemeClr val="tx1"/>
              </a:solidFill>
              <a:latin typeface="Fences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87" y="3982692"/>
            <a:ext cx="1634357" cy="1901824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3139" y="4299891"/>
            <a:ext cx="1940177" cy="1356718"/>
          </a:xfrm>
          <a:prstGeom prst="rect">
            <a:avLst/>
          </a:prstGeom>
        </p:spPr>
      </p:pic>
      <p:grpSp>
        <p:nvGrpSpPr>
          <p:cNvPr id="165" name="组合 164"/>
          <p:cNvGrpSpPr/>
          <p:nvPr/>
        </p:nvGrpSpPr>
        <p:grpSpPr>
          <a:xfrm>
            <a:off x="8098782" y="4992820"/>
            <a:ext cx="1646982" cy="851562"/>
            <a:chOff x="1555086" y="4249613"/>
            <a:chExt cx="1646982" cy="851562"/>
          </a:xfrm>
        </p:grpSpPr>
        <p:sp>
          <p:nvSpPr>
            <p:cNvPr id="166" name="Rectangle 24"/>
            <p:cNvSpPr>
              <a:spLocks noChangeArrowheads="1"/>
            </p:cNvSpPr>
            <p:nvPr/>
          </p:nvSpPr>
          <p:spPr bwMode="auto">
            <a:xfrm>
              <a:off x="1815344" y="4249613"/>
              <a:ext cx="923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平衡处理</a:t>
              </a:r>
              <a:endParaRPr kumimoji="0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Freeform 27"/>
            <p:cNvSpPr/>
            <p:nvPr/>
          </p:nvSpPr>
          <p:spPr bwMode="auto">
            <a:xfrm>
              <a:off x="1611393" y="4497788"/>
              <a:ext cx="1590675" cy="290513"/>
            </a:xfrm>
            <a:custGeom>
              <a:avLst/>
              <a:gdLst>
                <a:gd name="T0" fmla="*/ 1044 w 1394"/>
                <a:gd name="T1" fmla="*/ 0 h 161"/>
                <a:gd name="T2" fmla="*/ 1044 w 1394"/>
                <a:gd name="T3" fmla="*/ 40 h 161"/>
                <a:gd name="T4" fmla="*/ 0 w 1394"/>
                <a:gd name="T5" fmla="*/ 40 h 161"/>
                <a:gd name="T6" fmla="*/ 0 w 1394"/>
                <a:gd name="T7" fmla="*/ 119 h 161"/>
                <a:gd name="T8" fmla="*/ 1044 w 1394"/>
                <a:gd name="T9" fmla="*/ 119 h 161"/>
                <a:gd name="T10" fmla="*/ 1044 w 1394"/>
                <a:gd name="T11" fmla="*/ 161 h 161"/>
                <a:gd name="T12" fmla="*/ 1394 w 1394"/>
                <a:gd name="T13" fmla="*/ 79 h 161"/>
                <a:gd name="T14" fmla="*/ 1044 w 1394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4" h="161">
                  <a:moveTo>
                    <a:pt x="1044" y="0"/>
                  </a:moveTo>
                  <a:lnTo>
                    <a:pt x="1044" y="40"/>
                  </a:lnTo>
                  <a:lnTo>
                    <a:pt x="0" y="40"/>
                  </a:lnTo>
                  <a:lnTo>
                    <a:pt x="0" y="119"/>
                  </a:lnTo>
                  <a:lnTo>
                    <a:pt x="1044" y="119"/>
                  </a:lnTo>
                  <a:lnTo>
                    <a:pt x="1044" y="161"/>
                  </a:lnTo>
                  <a:lnTo>
                    <a:pt x="1394" y="79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Rectangle 67"/>
            <p:cNvSpPr>
              <a:spLocks noChangeArrowheads="1"/>
            </p:cNvSpPr>
            <p:nvPr/>
          </p:nvSpPr>
          <p:spPr bwMode="auto">
            <a:xfrm>
              <a:off x="1555086" y="4824176"/>
              <a:ext cx="14362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LL</a:t>
              </a:r>
              <a:r>
                <a:rPr kumimoji="0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型平衡处理</a:t>
              </a:r>
              <a:endParaRPr kumimoji="0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79429" y="3978690"/>
            <a:ext cx="1590675" cy="567512"/>
            <a:chOff x="6307082" y="3604524"/>
            <a:chExt cx="1590675" cy="567512"/>
          </a:xfrm>
        </p:grpSpPr>
        <p:sp>
          <p:nvSpPr>
            <p:cNvPr id="139" name="Rectangle 86"/>
            <p:cNvSpPr>
              <a:spLocks noChangeArrowheads="1"/>
            </p:cNvSpPr>
            <p:nvPr/>
          </p:nvSpPr>
          <p:spPr bwMode="auto">
            <a:xfrm>
              <a:off x="6698204" y="3604524"/>
              <a:ext cx="5286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0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旋转</a:t>
              </a:r>
              <a:endParaRPr kumimoji="0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Freeform 27"/>
            <p:cNvSpPr/>
            <p:nvPr/>
          </p:nvSpPr>
          <p:spPr bwMode="auto">
            <a:xfrm>
              <a:off x="6307082" y="3881523"/>
              <a:ext cx="1590675" cy="290513"/>
            </a:xfrm>
            <a:custGeom>
              <a:avLst/>
              <a:gdLst>
                <a:gd name="T0" fmla="*/ 1044 w 1394"/>
                <a:gd name="T1" fmla="*/ 0 h 161"/>
                <a:gd name="T2" fmla="*/ 1044 w 1394"/>
                <a:gd name="T3" fmla="*/ 40 h 161"/>
                <a:gd name="T4" fmla="*/ 0 w 1394"/>
                <a:gd name="T5" fmla="*/ 40 h 161"/>
                <a:gd name="T6" fmla="*/ 0 w 1394"/>
                <a:gd name="T7" fmla="*/ 119 h 161"/>
                <a:gd name="T8" fmla="*/ 1044 w 1394"/>
                <a:gd name="T9" fmla="*/ 119 h 161"/>
                <a:gd name="T10" fmla="*/ 1044 w 1394"/>
                <a:gd name="T11" fmla="*/ 161 h 161"/>
                <a:gd name="T12" fmla="*/ 1394 w 1394"/>
                <a:gd name="T13" fmla="*/ 79 h 161"/>
                <a:gd name="T14" fmla="*/ 1044 w 1394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4" h="161">
                  <a:moveTo>
                    <a:pt x="1044" y="0"/>
                  </a:moveTo>
                  <a:lnTo>
                    <a:pt x="1044" y="40"/>
                  </a:lnTo>
                  <a:lnTo>
                    <a:pt x="0" y="40"/>
                  </a:lnTo>
                  <a:lnTo>
                    <a:pt x="0" y="119"/>
                  </a:lnTo>
                  <a:lnTo>
                    <a:pt x="1044" y="119"/>
                  </a:lnTo>
                  <a:lnTo>
                    <a:pt x="1044" y="161"/>
                  </a:lnTo>
                  <a:lnTo>
                    <a:pt x="1394" y="79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83078" y="4507823"/>
            <a:ext cx="1590675" cy="851562"/>
            <a:chOff x="1697038" y="4092206"/>
            <a:chExt cx="1590675" cy="851562"/>
          </a:xfrm>
        </p:grpSpPr>
        <p:grpSp>
          <p:nvGrpSpPr>
            <p:cNvPr id="9" name="组合 8"/>
            <p:cNvGrpSpPr/>
            <p:nvPr/>
          </p:nvGrpSpPr>
          <p:grpSpPr>
            <a:xfrm>
              <a:off x="1711996" y="4092206"/>
              <a:ext cx="1436291" cy="851562"/>
              <a:chOff x="1555086" y="4249613"/>
              <a:chExt cx="1436291" cy="851562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1815344" y="4249613"/>
                <a:ext cx="9233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0"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平衡处理</a:t>
                </a:r>
                <a:endParaRPr kumimoji="0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1555086" y="4824176"/>
                <a:ext cx="143629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kumimoji="0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LL</a:t>
                </a:r>
                <a:r>
                  <a:rPr kumimoji="0" lang="zh-CN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型平衡处理</a:t>
                </a:r>
                <a:endParaRPr kumimoji="0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1" name="Freeform 27"/>
            <p:cNvSpPr/>
            <p:nvPr/>
          </p:nvSpPr>
          <p:spPr bwMode="auto">
            <a:xfrm>
              <a:off x="1697038" y="4341257"/>
              <a:ext cx="1590675" cy="290513"/>
            </a:xfrm>
            <a:custGeom>
              <a:avLst/>
              <a:gdLst>
                <a:gd name="T0" fmla="*/ 1044 w 1394"/>
                <a:gd name="T1" fmla="*/ 0 h 161"/>
                <a:gd name="T2" fmla="*/ 1044 w 1394"/>
                <a:gd name="T3" fmla="*/ 40 h 161"/>
                <a:gd name="T4" fmla="*/ 0 w 1394"/>
                <a:gd name="T5" fmla="*/ 40 h 161"/>
                <a:gd name="T6" fmla="*/ 0 w 1394"/>
                <a:gd name="T7" fmla="*/ 119 h 161"/>
                <a:gd name="T8" fmla="*/ 1044 w 1394"/>
                <a:gd name="T9" fmla="*/ 119 h 161"/>
                <a:gd name="T10" fmla="*/ 1044 w 1394"/>
                <a:gd name="T11" fmla="*/ 161 h 161"/>
                <a:gd name="T12" fmla="*/ 1394 w 1394"/>
                <a:gd name="T13" fmla="*/ 79 h 161"/>
                <a:gd name="T14" fmla="*/ 1044 w 1394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4" h="161">
                  <a:moveTo>
                    <a:pt x="1044" y="0"/>
                  </a:moveTo>
                  <a:lnTo>
                    <a:pt x="1044" y="40"/>
                  </a:lnTo>
                  <a:lnTo>
                    <a:pt x="0" y="40"/>
                  </a:lnTo>
                  <a:lnTo>
                    <a:pt x="0" y="119"/>
                  </a:lnTo>
                  <a:lnTo>
                    <a:pt x="1044" y="119"/>
                  </a:lnTo>
                  <a:lnTo>
                    <a:pt x="1044" y="161"/>
                  </a:lnTo>
                  <a:lnTo>
                    <a:pt x="1394" y="79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706" y="4006180"/>
            <a:ext cx="993314" cy="1877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  <p:bldP spid="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1785" y="4602021"/>
            <a:ext cx="2000040" cy="1398580"/>
          </a:xfrm>
          <a:prstGeom prst="rect">
            <a:avLst/>
          </a:prstGeom>
        </p:spPr>
      </p:pic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非平衡二叉树的调整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616989" y="909577"/>
            <a:ext cx="5479011" cy="245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右右型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的右孩子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上插入一个右孩子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的平衡因子由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，成为不平衡的二叉排序树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平衡处理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逆时针旋转，成为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的左子树，而原来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的左子树则变成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的右子树，待插入结点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的右子树。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Rectangle 9"/>
          <p:cNvSpPr>
            <a:spLocks noChangeArrowheads="1"/>
          </p:cNvSpPr>
          <p:nvPr/>
        </p:nvSpPr>
        <p:spPr bwMode="auto">
          <a:xfrm>
            <a:off x="6025580" y="973931"/>
            <a:ext cx="5745264" cy="23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型的处理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右左型</a:t>
            </a:r>
            <a:r>
              <a:rPr lang="en-US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的右孩子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上插入一个左孩子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的平衡因子由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，成为不平衡的二叉排序树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平衡处理</a:t>
            </a:r>
            <a:endParaRPr lang="en-US" altLang="zh-CN" sz="20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变到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之间，使之成为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型，然后按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型处理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" name="Rectangle 12"/>
          <p:cNvSpPr>
            <a:spLocks noChangeArrowheads="1"/>
          </p:cNvSpPr>
          <p:nvPr/>
        </p:nvSpPr>
        <p:spPr bwMode="auto">
          <a:xfrm>
            <a:off x="7600377" y="4309867"/>
            <a:ext cx="354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endParaRPr kumimoji="0" lang="en-US" altLang="zh-CN" b="0">
              <a:solidFill>
                <a:schemeClr val="tx1"/>
              </a:solidFill>
              <a:latin typeface="Fences" pitchFamily="2" charset="0"/>
            </a:endParaRPr>
          </a:p>
        </p:txBody>
      </p:sp>
      <p:sp>
        <p:nvSpPr>
          <p:cNvPr id="228" name="Rectangle 13"/>
          <p:cNvSpPr>
            <a:spLocks noChangeArrowheads="1"/>
          </p:cNvSpPr>
          <p:nvPr/>
        </p:nvSpPr>
        <p:spPr bwMode="auto">
          <a:xfrm>
            <a:off x="14534637" y="3465254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6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b="0">
              <a:solidFill>
                <a:schemeClr val="tx1"/>
              </a:solidFill>
              <a:latin typeface="Fences" pitchFamily="2" charset="0"/>
            </a:endParaRPr>
          </a:p>
        </p:txBody>
      </p:sp>
      <p:sp>
        <p:nvSpPr>
          <p:cNvPr id="231" name="Rectangle 25"/>
          <p:cNvSpPr>
            <a:spLocks noChangeArrowheads="1"/>
          </p:cNvSpPr>
          <p:nvPr/>
        </p:nvSpPr>
        <p:spPr bwMode="auto">
          <a:xfrm>
            <a:off x="13367824" y="4451091"/>
            <a:ext cx="698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2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b="0">
              <a:solidFill>
                <a:schemeClr val="tx1"/>
              </a:solidFill>
              <a:latin typeface="Fences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7" y="4187961"/>
            <a:ext cx="1608296" cy="198955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818970" y="4260572"/>
            <a:ext cx="1711773" cy="940915"/>
            <a:chOff x="2085081" y="3999519"/>
            <a:chExt cx="1711773" cy="940915"/>
          </a:xfrm>
        </p:grpSpPr>
        <p:sp>
          <p:nvSpPr>
            <p:cNvPr id="176" name="Rectangle 24"/>
            <p:cNvSpPr>
              <a:spLocks noChangeArrowheads="1"/>
            </p:cNvSpPr>
            <p:nvPr/>
          </p:nvSpPr>
          <p:spPr bwMode="auto">
            <a:xfrm>
              <a:off x="2234387" y="3999519"/>
              <a:ext cx="13684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0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平衡处理</a:t>
              </a:r>
              <a:endPara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Rectangle 71"/>
            <p:cNvSpPr>
              <a:spLocks noChangeArrowheads="1"/>
            </p:cNvSpPr>
            <p:nvPr/>
          </p:nvSpPr>
          <p:spPr bwMode="auto">
            <a:xfrm>
              <a:off x="2171409" y="4632657"/>
              <a:ext cx="16254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RR</a:t>
              </a:r>
              <a:r>
                <a:rPr kumimoji="0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型平衡处理</a:t>
              </a:r>
              <a:endPara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Freeform 27"/>
            <p:cNvSpPr/>
            <p:nvPr/>
          </p:nvSpPr>
          <p:spPr bwMode="auto">
            <a:xfrm>
              <a:off x="2085081" y="4313319"/>
              <a:ext cx="1590675" cy="290513"/>
            </a:xfrm>
            <a:custGeom>
              <a:avLst/>
              <a:gdLst>
                <a:gd name="T0" fmla="*/ 1044 w 1394"/>
                <a:gd name="T1" fmla="*/ 0 h 161"/>
                <a:gd name="T2" fmla="*/ 1044 w 1394"/>
                <a:gd name="T3" fmla="*/ 40 h 161"/>
                <a:gd name="T4" fmla="*/ 0 w 1394"/>
                <a:gd name="T5" fmla="*/ 40 h 161"/>
                <a:gd name="T6" fmla="*/ 0 w 1394"/>
                <a:gd name="T7" fmla="*/ 119 h 161"/>
                <a:gd name="T8" fmla="*/ 1044 w 1394"/>
                <a:gd name="T9" fmla="*/ 119 h 161"/>
                <a:gd name="T10" fmla="*/ 1044 w 1394"/>
                <a:gd name="T11" fmla="*/ 161 h 161"/>
                <a:gd name="T12" fmla="*/ 1394 w 1394"/>
                <a:gd name="T13" fmla="*/ 79 h 161"/>
                <a:gd name="T14" fmla="*/ 1044 w 1394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4" h="161">
                  <a:moveTo>
                    <a:pt x="1044" y="0"/>
                  </a:moveTo>
                  <a:lnTo>
                    <a:pt x="1044" y="40"/>
                  </a:lnTo>
                  <a:lnTo>
                    <a:pt x="0" y="40"/>
                  </a:lnTo>
                  <a:lnTo>
                    <a:pt x="0" y="119"/>
                  </a:lnTo>
                  <a:lnTo>
                    <a:pt x="1044" y="119"/>
                  </a:lnTo>
                  <a:lnTo>
                    <a:pt x="1044" y="161"/>
                  </a:lnTo>
                  <a:lnTo>
                    <a:pt x="1394" y="79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78" y="4273613"/>
            <a:ext cx="1524772" cy="1941487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827735" y="4312459"/>
            <a:ext cx="1142869" cy="583901"/>
            <a:chOff x="7763861" y="3925730"/>
            <a:chExt cx="1142869" cy="583901"/>
          </a:xfrm>
        </p:grpSpPr>
        <p:sp>
          <p:nvSpPr>
            <p:cNvPr id="279" name="Rectangle 84"/>
            <p:cNvSpPr>
              <a:spLocks noChangeArrowheads="1"/>
            </p:cNvSpPr>
            <p:nvPr/>
          </p:nvSpPr>
          <p:spPr bwMode="auto">
            <a:xfrm>
              <a:off x="7898667" y="3925730"/>
              <a:ext cx="10080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旋转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 27"/>
            <p:cNvSpPr/>
            <p:nvPr/>
          </p:nvSpPr>
          <p:spPr bwMode="auto">
            <a:xfrm>
              <a:off x="7763861" y="4236779"/>
              <a:ext cx="992024" cy="272852"/>
            </a:xfrm>
            <a:custGeom>
              <a:avLst/>
              <a:gdLst>
                <a:gd name="T0" fmla="*/ 1044 w 1394"/>
                <a:gd name="T1" fmla="*/ 0 h 161"/>
                <a:gd name="T2" fmla="*/ 1044 w 1394"/>
                <a:gd name="T3" fmla="*/ 40 h 161"/>
                <a:gd name="T4" fmla="*/ 0 w 1394"/>
                <a:gd name="T5" fmla="*/ 40 h 161"/>
                <a:gd name="T6" fmla="*/ 0 w 1394"/>
                <a:gd name="T7" fmla="*/ 119 h 161"/>
                <a:gd name="T8" fmla="*/ 1044 w 1394"/>
                <a:gd name="T9" fmla="*/ 119 h 161"/>
                <a:gd name="T10" fmla="*/ 1044 w 1394"/>
                <a:gd name="T11" fmla="*/ 161 h 161"/>
                <a:gd name="T12" fmla="*/ 1394 w 1394"/>
                <a:gd name="T13" fmla="*/ 79 h 161"/>
                <a:gd name="T14" fmla="*/ 1044 w 1394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4" h="161">
                  <a:moveTo>
                    <a:pt x="1044" y="0"/>
                  </a:moveTo>
                  <a:lnTo>
                    <a:pt x="1044" y="40"/>
                  </a:lnTo>
                  <a:lnTo>
                    <a:pt x="0" y="40"/>
                  </a:lnTo>
                  <a:lnTo>
                    <a:pt x="0" y="119"/>
                  </a:lnTo>
                  <a:lnTo>
                    <a:pt x="1044" y="119"/>
                  </a:lnTo>
                  <a:lnTo>
                    <a:pt x="1044" y="161"/>
                  </a:lnTo>
                  <a:lnTo>
                    <a:pt x="1394" y="79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356" y="4151980"/>
            <a:ext cx="1512576" cy="1871140"/>
          </a:xfrm>
          <a:prstGeom prst="rect">
            <a:avLst/>
          </a:prstGeom>
        </p:spPr>
      </p:pic>
      <p:grpSp>
        <p:nvGrpSpPr>
          <p:cNvPr id="140" name="组合 139"/>
          <p:cNvGrpSpPr/>
          <p:nvPr/>
        </p:nvGrpSpPr>
        <p:grpSpPr>
          <a:xfrm>
            <a:off x="8692076" y="4331985"/>
            <a:ext cx="1517730" cy="593433"/>
            <a:chOff x="2085082" y="3999519"/>
            <a:chExt cx="1517730" cy="593433"/>
          </a:xfrm>
        </p:grpSpPr>
        <p:sp>
          <p:nvSpPr>
            <p:cNvPr id="141" name="Rectangle 24"/>
            <p:cNvSpPr>
              <a:spLocks noChangeArrowheads="1"/>
            </p:cNvSpPr>
            <p:nvPr/>
          </p:nvSpPr>
          <p:spPr bwMode="auto">
            <a:xfrm>
              <a:off x="2234387" y="3999519"/>
              <a:ext cx="13684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kumimoji="0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平衡处理</a:t>
              </a:r>
              <a:endPara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Freeform 27"/>
            <p:cNvSpPr/>
            <p:nvPr/>
          </p:nvSpPr>
          <p:spPr bwMode="auto">
            <a:xfrm>
              <a:off x="2085082" y="4313320"/>
              <a:ext cx="1271634" cy="279632"/>
            </a:xfrm>
            <a:custGeom>
              <a:avLst/>
              <a:gdLst>
                <a:gd name="T0" fmla="*/ 1044 w 1394"/>
                <a:gd name="T1" fmla="*/ 0 h 161"/>
                <a:gd name="T2" fmla="*/ 1044 w 1394"/>
                <a:gd name="T3" fmla="*/ 40 h 161"/>
                <a:gd name="T4" fmla="*/ 0 w 1394"/>
                <a:gd name="T5" fmla="*/ 40 h 161"/>
                <a:gd name="T6" fmla="*/ 0 w 1394"/>
                <a:gd name="T7" fmla="*/ 119 h 161"/>
                <a:gd name="T8" fmla="*/ 1044 w 1394"/>
                <a:gd name="T9" fmla="*/ 119 h 161"/>
                <a:gd name="T10" fmla="*/ 1044 w 1394"/>
                <a:gd name="T11" fmla="*/ 161 h 161"/>
                <a:gd name="T12" fmla="*/ 1394 w 1394"/>
                <a:gd name="T13" fmla="*/ 79 h 161"/>
                <a:gd name="T14" fmla="*/ 1044 w 1394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4" h="161">
                  <a:moveTo>
                    <a:pt x="1044" y="0"/>
                  </a:moveTo>
                  <a:lnTo>
                    <a:pt x="1044" y="40"/>
                  </a:lnTo>
                  <a:lnTo>
                    <a:pt x="0" y="40"/>
                  </a:lnTo>
                  <a:lnTo>
                    <a:pt x="0" y="119"/>
                  </a:lnTo>
                  <a:lnTo>
                    <a:pt x="1044" y="119"/>
                  </a:lnTo>
                  <a:lnTo>
                    <a:pt x="1044" y="161"/>
                  </a:lnTo>
                  <a:lnTo>
                    <a:pt x="1394" y="79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44" name="图片 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0804" y="4553277"/>
            <a:ext cx="2000040" cy="1398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  <p:bldP spid="22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平衡二叉树的生成示例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475401" y="752214"/>
            <a:ext cx="11166560" cy="108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给定一个关键字序列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{4,5,7,2,1,3,6},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请生成一棵平衡二叉树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分析：平衡二叉树实际上也是一棵二叉排序树，可以按建立二叉排序树的思想建立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在建立过程中，若遇到不平衡，则进行相应平衡处理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813" y="1549845"/>
            <a:ext cx="1834747" cy="16962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852" y="1510579"/>
            <a:ext cx="1775588" cy="15217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6" y="2087794"/>
            <a:ext cx="576186" cy="3673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314" y="2115559"/>
            <a:ext cx="1097126" cy="7111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440" y="2103611"/>
            <a:ext cx="2750080" cy="11014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211" y="2093665"/>
            <a:ext cx="1581269" cy="108267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5963" y="3502392"/>
            <a:ext cx="2102071" cy="108267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01" y="3323995"/>
            <a:ext cx="3463557" cy="141469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479" y="4907824"/>
            <a:ext cx="6399190" cy="1534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1"/>
          <a:srcRect r="34087"/>
          <a:stretch>
            <a:fillRect/>
          </a:stretch>
        </p:blipFill>
        <p:spPr>
          <a:xfrm>
            <a:off x="4582107" y="3394506"/>
            <a:ext cx="3302322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zh-CN" altLang="en-US" sz="2800" b="1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62181" y="719930"/>
            <a:ext cx="11166560" cy="46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给定一个关键字序列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{21,4,9,13,10,31,25,23,22},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请生成一棵平衡二叉树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36" y="1186627"/>
            <a:ext cx="9294533" cy="5395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270538" y="4724489"/>
            <a:ext cx="6926728" cy="727014"/>
          </a:xfrm>
        </p:spPr>
        <p:txBody>
          <a:bodyPr/>
          <a:lstStyle/>
          <a:p>
            <a:pPr algn="l"/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散列查找</a:t>
            </a:r>
            <a:endParaRPr lang="zh-CN" altLang="en-US" b="1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265714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哈希表查找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5347" y="856304"/>
            <a:ext cx="11383394" cy="3204019"/>
          </a:xfrm>
          <a:prstGeom prst="rect">
            <a:avLst/>
          </a:prstGeom>
          <a:ln>
            <a:solidFill>
              <a:srgbClr val="2679D9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顺序、二分法、索引、树表查找，都以关键字的比较作为查找基础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如果建立关键字与存储地址的映射关系，则已知关键字时，可直接定位到相应的存储位置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理想情况下，无须任何比较就可以找到待查关键字，查找的期望时间为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如有关键字集合：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{18,27,1,20,22,6,10,13,41,15,25}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建立关键字与存储位置的关系为：</a:t>
            </a:r>
            <a:endParaRPr lang="en-US" altLang="zh-CN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 11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如有关键字的集合：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{BEIJING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SHANXI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SICHUAN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HEBEI}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建立关键字与存储位置的关系为：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关键字的首字母在字母表中的序号</a:t>
            </a:r>
            <a:endParaRPr lang="en-US" altLang="zh-CN" sz="2000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363259" y="4692389"/>
            <a:ext cx="6408738" cy="525012"/>
            <a:chOff x="884" y="1071"/>
            <a:chExt cx="4037" cy="363"/>
          </a:xfrm>
          <a:solidFill>
            <a:schemeClr val="bg1"/>
          </a:solidFill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84" y="1071"/>
              <a:ext cx="4037" cy="36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prstDash val="sysDot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kumimoji="0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22       1       13     25     15     27     6      18     41     20     10</a:t>
              </a:r>
              <a:endParaRPr kumimoji="0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292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655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18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81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744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107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470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558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195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833" y="1071"/>
              <a:ext cx="0" cy="363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2" name="Picture 18" descr="图8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9" b="14388"/>
          <a:stretch>
            <a:fillRect/>
          </a:stretch>
        </p:blipFill>
        <p:spPr bwMode="auto">
          <a:xfrm>
            <a:off x="7503779" y="3155906"/>
            <a:ext cx="4242874" cy="84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63259" y="4167377"/>
            <a:ext cx="6408738" cy="525012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0"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0        1        2       3       4       5       6       7      8       9     10</a:t>
            </a:r>
            <a:endParaRPr kumimoji="0" lang="en-US" altLang="zh-CN" sz="2000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3259" y="6100268"/>
            <a:ext cx="6097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https://www.bilibili.com/video/BV1Vt411X7JF?p=2&amp;spm_id_from=pageDriver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160" y="4174923"/>
            <a:ext cx="4231582" cy="2399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哈希表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4072" y="844243"/>
            <a:ext cx="11082769" cy="4300411"/>
          </a:xfrm>
          <a:prstGeom prst="rect">
            <a:avLst/>
          </a:prstGeom>
          <a:noFill/>
          <a:ln w="9525">
            <a:noFill/>
            <a:prstDash val="sysDot"/>
            <a:miter lim="800000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kumimoji="0"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哈希表（散列表）</a:t>
            </a:r>
            <a:endParaRPr kumimoji="0" lang="en-US" altLang="zh-CN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以结点的关键字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为自变量，通过一个函数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，计算函数值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为关键字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的存储地址，将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存入存储位置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由此构成的表称为哈希表</a:t>
            </a:r>
            <a:r>
              <a:rPr kumimoji="0"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散列表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或杂凑表</a:t>
            </a:r>
            <a:endParaRPr kumimoji="0"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又称哈希方法、散列方法、称为关键字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地址转换法、杂凑法</a:t>
            </a:r>
            <a:endParaRPr lang="zh-CN" alt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1800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称为哈希函数，</a:t>
            </a:r>
            <a:r>
              <a:rPr lang="en-US" altLang="zh-CN" sz="1800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1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称为哈希地址 </a:t>
            </a:r>
            <a:endParaRPr lang="en-US" altLang="zh-CN" sz="18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哈希表的查找</a:t>
            </a:r>
            <a:endParaRPr lang="zh-CN" altLang="en-US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查找时，根据待查找的关键字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，用函数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 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，再到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存储位置</a:t>
            </a:r>
            <a:r>
              <a:rPr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r>
              <a:rPr kumimoji="0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去取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哈希表的冲突现象</a:t>
            </a:r>
            <a:endParaRPr lang="zh-CN" altLang="en-US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两个不同的关键字可能得到相同的散列值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被映射到表的同一位置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18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哈希碰撞</a:t>
            </a:r>
            <a:r>
              <a:rPr lang="en-US" altLang="zh-CN" sz="18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altLang="zh-CN" sz="18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或冲突</a:t>
            </a:r>
            <a:endParaRPr lang="zh-CN" altLang="en-US" sz="1800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发生哈希碰撞的两个关键字称为</a:t>
            </a:r>
            <a:r>
              <a:rPr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该散列函数的同义词 </a:t>
            </a:r>
            <a:endParaRPr lang="zh-CN" altLang="en-US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安全避免碰撞的策略</a:t>
            </a:r>
            <a:endParaRPr lang="zh-CN" altLang="en-US" sz="18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选择合适的散列函数 </a:t>
            </a:r>
            <a:endParaRPr lang="zh-CN" altLang="en-US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关键字的个数小于或等于散列表的长度</a:t>
            </a:r>
            <a:endParaRPr lang="zh-CN" altLang="en-US" sz="18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856" t="13409" r="13485" b="9313"/>
          <a:stretch>
            <a:fillRect/>
          </a:stretch>
        </p:blipFill>
        <p:spPr>
          <a:xfrm>
            <a:off x="8201087" y="3980937"/>
            <a:ext cx="3828001" cy="2547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4071" y="5094361"/>
            <a:ext cx="7765725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冲突是不可避免的吗</a:t>
            </a:r>
            <a:r>
              <a:rPr lang="en-US" altLang="zh-CN" sz="14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14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鸽巢原理的简单形式：如果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个物体被放进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个盒子，那么至少有一个盒子包含两个或更多物体。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b="1" i="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鸽巢原理</a:t>
            </a:r>
            <a:r>
              <a:rPr lang="zh-CN" altLang="en-US" sz="1400" b="0" i="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又名</a:t>
            </a:r>
            <a:r>
              <a:rPr lang="zh-CN" altLang="en-US" sz="1400" b="1" i="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抽屉原理</a:t>
            </a:r>
            <a:r>
              <a:rPr lang="zh-CN" altLang="en-US" sz="1400" b="0" i="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1400" b="1" i="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狄利克雷原理</a:t>
            </a:r>
            <a:r>
              <a:rPr lang="zh-CN" altLang="en-US" sz="1400" b="0" i="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由德国数学家狄利克雷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0" i="0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Divichlet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1805—1855)</a:t>
            </a:r>
            <a:r>
              <a:rPr lang="zh-CN" altLang="en-US" sz="14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首先发现。在组合学中占据重要地位，常被用来证明关于存在性的数学问题，在数论和密码学中有广泛应用。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7709" t="5729" r="32030" b="7647"/>
          <a:stretch>
            <a:fillRect/>
          </a:stretch>
        </p:blipFill>
        <p:spPr>
          <a:xfrm>
            <a:off x="9893028" y="716315"/>
            <a:ext cx="2136060" cy="1733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05" y="716315"/>
            <a:ext cx="2044523" cy="2259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哈希表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2223" y="969204"/>
            <a:ext cx="10617061" cy="372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冲突不可能完全避免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若关键字个数大于散列表的长度，则无论怎样设计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，也不可能避免冲突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设计散列函数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的思路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cs typeface="Times New Roman" panose="02020603050405020304" pitchFamily="18" charset="0"/>
              </a:rPr>
              <a:t>尽可能使冲突最少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cs typeface="Times New Roman" panose="02020603050405020304" pitchFamily="18" charset="0"/>
              </a:rPr>
              <a:t>需确定解决冲突的方法：使发生冲突的同义词能够存储到散列表中 </a:t>
            </a:r>
            <a:endParaRPr lang="zh-CN" altLang="en-US" sz="2000" dirty="0">
              <a:ln>
                <a:solidFill>
                  <a:srgbClr val="2679D9"/>
                </a:solidFill>
              </a:ln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影响冲突的因素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与表的填满程度相关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表示散列表的表长，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表示表中填入的结点个数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，将散列表的</a:t>
            </a:r>
            <a:r>
              <a:rPr lang="en-US" altLang="zh-CN" sz="20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装填因子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定义为：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000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越大，表越满，冲突的机会越大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尽可能令</a:t>
            </a:r>
            <a:r>
              <a:rPr kumimoji="0"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查找的基本概念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5356" y="841782"/>
            <a:ext cx="5595367" cy="4590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数据元素中的一个数据项，可以标识数据元素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主关键字，次关键字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查找表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具有同一属性的数据元素的集合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分为静态查找表和动态查找表两类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给定关键字值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，在表中找出关键字等于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若找到，则查找成功，返回该结点的信息或该结点在表中的位置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否则查找失败，返回相关的指示信息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42002" y="979668"/>
            <a:ext cx="4913738" cy="180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</a:rPr>
              <a:t>静态查找问题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</a:rPr>
              <a:t>查找过程中数据是不变的</a:t>
            </a:r>
            <a:endParaRPr lang="zh-CN" altLang="en-US" sz="2000" b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cs typeface="Times New Roman" panose="02020603050405020304" pitchFamily="18" charset="0"/>
              </a:rPr>
              <a:t>静态查找表结构</a:t>
            </a:r>
            <a:endParaRPr lang="zh-CN" altLang="en-US" sz="20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cs typeface="Times New Roman" panose="02020603050405020304" pitchFamily="18" charset="0"/>
              </a:rPr>
              <a:t>顺序表</a:t>
            </a:r>
            <a:endParaRPr lang="zh-CN" altLang="en-US" sz="20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cs typeface="Times New Roman" panose="02020603050405020304" pitchFamily="18" charset="0"/>
              </a:rPr>
              <a:t>线性链表</a:t>
            </a:r>
            <a:endParaRPr lang="en-US" altLang="zh-CN" sz="20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0" lang="zh-CN" altLang="en-US" sz="2000" b="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42001" y="3263055"/>
            <a:ext cx="5186739" cy="1997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4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sz="24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你认为按主关键字查找和按次关键字查找有什么不同？</a:t>
            </a:r>
            <a:endParaRPr lang="en-US" altLang="zh-CN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如何理解查找是“静态的”？</a:t>
            </a:r>
            <a:endParaRPr lang="en-US" altLang="zh-CN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查找是静态的还是动态的，对我们设计查找算法有什么影响？</a:t>
            </a:r>
            <a:endParaRPr lang="en-US" altLang="zh-CN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0116" y="5192558"/>
            <a:ext cx="432944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  struct </a:t>
            </a:r>
            <a:endParaRPr kumimoji="1" lang="en-US" altLang="zh-CN" sz="1800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kumimoji="1"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kumimoji="1" lang="en-US" altLang="zh-CN" sz="1800" b="1" i="1" dirty="0" err="1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KeyType</a:t>
            </a:r>
            <a:r>
              <a:rPr kumimoji="1" lang="en-US" altLang="zh-CN" sz="18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key;</a:t>
            </a:r>
            <a:r>
              <a:rPr kumimoji="1" lang="zh-CN" altLang="en-US" sz="18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8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18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关键字字段</a:t>
            </a:r>
            <a:endParaRPr lang="en-US" altLang="zh-CN" sz="18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                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其它字段 </a:t>
            </a:r>
            <a:endParaRPr kumimoji="1"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kumimoji="1" lang="en-US" altLang="zh-CN" sz="18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endParaRPr kumimoji="0" lang="zh-CN" altLang="en-US" sz="1800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常用哈希函数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698762" y="1058185"/>
            <a:ext cx="7056437" cy="318574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对数字的关键字可有下列构造方法</a:t>
            </a:r>
            <a:endParaRPr lang="zh-CN" altLang="en-US" b="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平方取中法</a:t>
            </a:r>
            <a:endParaRPr lang="zh-CN" altLang="en-US" b="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除留余数法</a:t>
            </a:r>
            <a:endParaRPr lang="zh-CN" altLang="en-US" b="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随机数法</a:t>
            </a:r>
            <a:endParaRPr lang="zh-CN" altLang="en-US" b="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直接定址法</a:t>
            </a:r>
            <a:endParaRPr lang="zh-CN" altLang="en-US" b="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数字分析法</a:t>
            </a:r>
            <a:endParaRPr lang="zh-CN" altLang="en-US" b="0" dirty="0">
              <a:solidFill>
                <a:srgbClr val="000000"/>
              </a:solidFill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折叠法</a:t>
            </a:r>
            <a:endParaRPr lang="zh-CN" altLang="en-US" b="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364" y="4853060"/>
            <a:ext cx="11053611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sz="32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有人说：散列是一种通过编码数据来组织数据的技巧，你如何看这种说法？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如果有人说：散列函数是一种将数据转换为某种形式数字指纹的方法，你如何看待这种说法？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散列表的本质是一种映射，新添加数据项的位置由散列函数决定？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常用哈希函数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093890" y="1032371"/>
            <a:ext cx="4649644" cy="3417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2200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除留余数法 </a:t>
            </a:r>
            <a:endParaRPr lang="zh-CN" altLang="en-US" sz="2200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％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{159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559}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p=100,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得到地址如下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{59,59,59,59,59}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p=1000,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则得到地址如下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{159,259,359,459,559};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最好为素数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的取值为表长度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97327" y="4231014"/>
            <a:ext cx="6224079" cy="1938547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2200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随机数法</a:t>
            </a:r>
            <a:endParaRPr lang="zh-CN" altLang="en-US" sz="2200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选择一个随机函数，取关键字的随机函数值为它的散列地址，即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h(key)=random(key)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为随机函数，应保证函数值在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m-1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97327" y="1032371"/>
            <a:ext cx="6224079" cy="3080468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zh-CN" altLang="en-US" sz="2200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平方取中法</a:t>
            </a:r>
            <a:endParaRPr lang="zh-CN" altLang="en-US" sz="2200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求关键字的平方值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扩大相近数的差别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然后根据表长度取中间的几位数作为散列函数值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{0100,0110,1010,1001,0111}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散列表长度为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平方后得到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{0010000,0012100,1020100,1002001,0012321}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根据表长度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可取中间三位数作为散列地址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{100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123}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常用哈希函数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84345" y="844704"/>
            <a:ext cx="11216423" cy="3099637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数字分析法：假设关键字集合中的每个关键字都由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位数字组成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(u1, u2, …, us)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，分析全体关键字，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并从中提取分布均匀的若干位或它们的组合作为地址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此法仅适合于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能预先估计出全体关键字的每一位上各种数字出现的频度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只取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       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只取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     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只取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>
              <a:buClr>
                <a:srgbClr val="000000"/>
              </a:buClr>
              <a:buNone/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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只取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5         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数字分布近乎随机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取任意两位或两位与另两位的叠加作哈希地址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7"/>
          <p:cNvGrpSpPr/>
          <p:nvPr/>
        </p:nvGrpSpPr>
        <p:grpSpPr bwMode="auto">
          <a:xfrm>
            <a:off x="8348203" y="1014702"/>
            <a:ext cx="2210632" cy="2738959"/>
            <a:chOff x="963" y="1880"/>
            <a:chExt cx="1379" cy="1906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987" y="2112"/>
              <a:ext cx="1355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8  1  3  4  6  5  3  2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8  1  3  7  2  2  4  2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8  1  3  8  7  4  2  2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8  1  3  0  1  3  6  7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8  1  3  2  2  8  1  7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8  1  3  3  8  9  6  7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8  1  3  6  8  5  3  7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8  1  4  1  9  3  5  5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63" y="1880"/>
              <a:ext cx="13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   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479" y="2234"/>
              <a:ext cx="0" cy="1552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111" y="2193"/>
              <a:ext cx="0" cy="159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84345" y="4022929"/>
            <a:ext cx="38833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折叠法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关键字分割成若干部分，然后取它们的叠加和为哈希地址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处理的方法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移位叠加、间界叠加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此法仅适合于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关键字的数字位数特别多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614168" y="4018947"/>
            <a:ext cx="68405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关键字为 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0442205864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，哈希地址位数为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9"/>
          <p:cNvGrpSpPr/>
          <p:nvPr/>
        </p:nvGrpSpPr>
        <p:grpSpPr bwMode="auto">
          <a:xfrm>
            <a:off x="4614168" y="4569811"/>
            <a:ext cx="3387097" cy="1757081"/>
            <a:chOff x="1049" y="2932"/>
            <a:chExt cx="2061" cy="979"/>
          </a:xfrm>
        </p:grpSpPr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321" y="2932"/>
              <a:ext cx="54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5 8 6 4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11"/>
            <p:cNvGrpSpPr/>
            <p:nvPr/>
          </p:nvGrpSpPr>
          <p:grpSpPr bwMode="auto">
            <a:xfrm>
              <a:off x="1049" y="3122"/>
              <a:ext cx="2061" cy="789"/>
              <a:chOff x="1049" y="3122"/>
              <a:chExt cx="2061" cy="789"/>
            </a:xfrm>
          </p:grpSpPr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1321" y="3122"/>
                <a:ext cx="54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4 2 2 0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1561" y="3285"/>
                <a:ext cx="307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0 4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1204" y="3471"/>
                <a:ext cx="659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1 0 0 8 8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1049" y="3688"/>
                <a:ext cx="954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H(key)=0088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AutoShape 17"/>
              <p:cNvSpPr>
                <a:spLocks noChangeArrowheads="1"/>
              </p:cNvSpPr>
              <p:nvPr/>
            </p:nvSpPr>
            <p:spPr bwMode="auto">
              <a:xfrm>
                <a:off x="2074" y="3267"/>
                <a:ext cx="1036" cy="313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移位叠加</a:t>
                </a:r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Group 18"/>
          <p:cNvGrpSpPr/>
          <p:nvPr/>
        </p:nvGrpSpPr>
        <p:grpSpPr bwMode="auto">
          <a:xfrm>
            <a:off x="8287643" y="4714272"/>
            <a:ext cx="3300413" cy="1598612"/>
            <a:chOff x="1049" y="2929"/>
            <a:chExt cx="2079" cy="1007"/>
          </a:xfrm>
        </p:grpSpPr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321" y="2929"/>
              <a:ext cx="5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5 8 6 4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2" name="Group 20"/>
            <p:cNvGrpSpPr/>
            <p:nvPr/>
          </p:nvGrpSpPr>
          <p:grpSpPr bwMode="auto">
            <a:xfrm>
              <a:off x="1049" y="3118"/>
              <a:ext cx="2079" cy="818"/>
              <a:chOff x="1049" y="3118"/>
              <a:chExt cx="2079" cy="818"/>
            </a:xfrm>
          </p:grpSpPr>
          <p:sp>
            <p:nvSpPr>
              <p:cNvPr id="33" name="Text Box 21"/>
              <p:cNvSpPr txBox="1">
                <a:spLocks noChangeArrowheads="1"/>
              </p:cNvSpPr>
              <p:nvPr/>
            </p:nvSpPr>
            <p:spPr bwMode="auto">
              <a:xfrm>
                <a:off x="1321" y="3118"/>
                <a:ext cx="5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0 2 2 4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2"/>
              <p:cNvSpPr txBox="1">
                <a:spLocks noChangeArrowheads="1"/>
              </p:cNvSpPr>
              <p:nvPr/>
            </p:nvSpPr>
            <p:spPr bwMode="auto">
              <a:xfrm>
                <a:off x="1561" y="3281"/>
                <a:ext cx="3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0 4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4"/>
              <p:cNvSpPr txBox="1">
                <a:spLocks noChangeArrowheads="1"/>
              </p:cNvSpPr>
              <p:nvPr/>
            </p:nvSpPr>
            <p:spPr bwMode="auto">
              <a:xfrm>
                <a:off x="1204" y="3468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6 0 9 2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5"/>
              <p:cNvSpPr txBox="1">
                <a:spLocks noChangeArrowheads="1"/>
              </p:cNvSpPr>
              <p:nvPr/>
            </p:nvSpPr>
            <p:spPr bwMode="auto">
              <a:xfrm>
                <a:off x="1049" y="3684"/>
                <a:ext cx="9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H(key)=6092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2056" y="3246"/>
                <a:ext cx="1072" cy="354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间界叠加</a:t>
                </a:r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37146" y="1009664"/>
            <a:ext cx="6408737" cy="35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处理冲突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为产生冲突的数据寻找下一个哈希地址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处理哲学：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先到先得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处理冲突方法有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开放定址法 （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Addressing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链地址法（拉链法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Separate Chaining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建立一个公共溢出区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探测开放定址法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6221" y="18487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    	</a:t>
            </a:r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4896" y="996206"/>
            <a:ext cx="4782623" cy="38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kumimoji="0" lang="zh-CN" altLang="en-US" sz="22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cs typeface="Times New Roman" panose="02020603050405020304" pitchFamily="18" charset="0"/>
              </a:rPr>
              <a:t>开放定址法</a:t>
            </a:r>
            <a:endParaRPr kumimoji="0" lang="zh-CN" altLang="en-US" sz="2200" dirty="0">
              <a:ln>
                <a:solidFill>
                  <a:srgbClr val="2679D9"/>
                </a:solidFill>
              </a:ln>
              <a:solidFill>
                <a:srgbClr val="2679D9"/>
              </a:solidFill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基本思想</a:t>
            </a:r>
            <a:endParaRPr kumimoji="0"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将一个关键字添加到散列表中时，如发生冲突</a:t>
            </a:r>
            <a:endParaRPr kumimoji="0"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使用某种探测技术在散列表中形成一个探测序列</a:t>
            </a:r>
            <a:endParaRPr kumimoji="0"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沿此序列逐个单元查找，直到找到下一个开放的地址为止</a:t>
            </a:r>
            <a:endParaRPr kumimoji="0"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只要散列表足够大，总能找到开放的地址</a:t>
            </a:r>
            <a:endParaRPr kumimoji="0"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将关键字添加到该位置</a:t>
            </a:r>
            <a:endParaRPr kumimoji="0" lang="zh-CN" altLang="en-US" sz="22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16598" y="996206"/>
            <a:ext cx="6412143" cy="4327723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线性探测：</a:t>
            </a:r>
            <a:endParaRPr lang="en-US" altLang="zh-CN" sz="2200" b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将散列表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T[0..m-1]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看成是一个循环向量，若初始探查的地址为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，则最长的探查序列为：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+l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+2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探查时从地址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开始，首先探查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，然后依次探查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T[m-1]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，此后又循环到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T[0]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T[1]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，直到探查到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为止。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堆积现象</a:t>
            </a:r>
            <a:endParaRPr lang="en-US" altLang="zh-CN" sz="2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散列地址不同的关键字，争夺同一个后继位置，使得非同义词也加入了探测序列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增加了探查的长度，即增加了查找时间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若散列函数不好或装填因子过大，会使堆积加剧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线性探测开放定址法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3944" y="777411"/>
            <a:ext cx="11016043" cy="2170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{26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51}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用除留余数法构造哈希函数，用线性探测法查找开放地址，解决冲突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试构造这组关键字的哈希表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为减少冲突，令装填因子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尽可能小 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α&lt;1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个，可以定义表长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m=13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α=0.77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构造哈希表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t[0..12]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哈希函数：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h(key)=key%13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510722" y="3209483"/>
            <a:ext cx="11149265" cy="345170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{26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51}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：构造哈希表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t[0..12]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哈希函数：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h(key)=key%13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哈希地址：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12}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(26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44)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没有冲突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发生冲突，用线性探测法，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h1=(2+1)%13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，得到位置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此位置未填值，是开放的位置，则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存进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t[3]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发生冲突，原本不是同义词的两个关键字，争夺同一个后继散列地址，出现堆积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用线性探测法，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h1=(3+1)%13,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存进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t[4];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冲突，用线性探测法，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h1=(12+1)%13,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此位置与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冲突</a:t>
            </a:r>
            <a:endParaRPr kumimoji="0"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继续线性探测，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h2=(12+2)%13,</a:t>
            </a:r>
            <a:r>
              <a:rPr kumimoji="0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开放地址，则</a:t>
            </a: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t[1]=12;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kumimoji="0"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处理冲突的方法示例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线性探测开放定址法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4063" y="1234514"/>
            <a:ext cx="7697479" cy="2736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{26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25}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要求：取表长为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用除留余数法构造散列函数如下：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H(key)=key%13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用线性探测法解决冲突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试构造哈希表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58"/>
          <p:cNvGraphicFramePr/>
          <p:nvPr/>
        </p:nvGraphicFramePr>
        <p:xfrm>
          <a:off x="1654257" y="3971364"/>
          <a:ext cx="8611537" cy="644815"/>
        </p:xfrm>
        <a:graphic>
          <a:graphicData uri="http://schemas.openxmlformats.org/drawingml/2006/table">
            <a:tbl>
              <a:tblPr/>
              <a:tblGrid>
                <a:gridCol w="573258"/>
                <a:gridCol w="575067"/>
                <a:gridCol w="573259"/>
                <a:gridCol w="575067"/>
                <a:gridCol w="573258"/>
                <a:gridCol w="575067"/>
                <a:gridCol w="573259"/>
                <a:gridCol w="575067"/>
                <a:gridCol w="573258"/>
                <a:gridCol w="575067"/>
                <a:gridCol w="573259"/>
                <a:gridCol w="575067"/>
                <a:gridCol w="573258"/>
                <a:gridCol w="575067"/>
                <a:gridCol w="573259"/>
              </a:tblGrid>
              <a:tr h="6448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99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6221" y="18487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    	</a:t>
            </a:r>
            <a:endParaRPr lang="en-US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3264" y="921489"/>
            <a:ext cx="10142405" cy="278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Hi=(Hash(key)±di) mod m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Hash(key)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为哈希函数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为哈希表长度，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要求是某个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4k+3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的质数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是整数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为增量序列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关键字集为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{47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3}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，哈希表表长为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Hash(key)=key mod 11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，用二次探测法处理冲突，建表如下：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8335998" y="2071267"/>
          <a:ext cx="12969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位图图像" r:id="rId2" imgW="809625" imgH="361950" progId="Paint.Picture">
                  <p:embed/>
                </p:oleObj>
              </mc:Choice>
              <mc:Fallback>
                <p:oleObj name="位图图像" r:id="rId2" imgW="809625" imgH="3619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98" y="2071267"/>
                        <a:ext cx="12969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656146" y="3733474"/>
          <a:ext cx="63373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位图图像" r:id="rId4" imgW="3181350" imgH="609600" progId="Paint.Picture">
                  <p:embed/>
                </p:oleObj>
              </mc:Choice>
              <mc:Fallback>
                <p:oleObj name="位图图像" r:id="rId4" imgW="3181350" imgH="6096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46" y="3733474"/>
                        <a:ext cx="63373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61129" y="5108143"/>
            <a:ext cx="6801292" cy="1015663"/>
            <a:chOff x="4316007" y="5374473"/>
            <a:chExt cx="7439025" cy="1015663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989482" y="5517348"/>
              <a:ext cx="647700" cy="144462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7989482" y="5804685"/>
              <a:ext cx="647700" cy="144463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7987894" y="6166635"/>
              <a:ext cx="647700" cy="144463"/>
            </a:xfrm>
            <a:prstGeom prst="rightArrow">
              <a:avLst>
                <a:gd name="adj1" fmla="val 50000"/>
                <a:gd name="adj2" fmla="val 112088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4316007" y="5374473"/>
              <a:ext cx="743902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Hash(3)=3</a:t>
              </a:r>
              <a:r>
                <a:rPr lang="zh-CN" altLang="en-US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　　　　　　　　　　　　哈希地址上冲突</a:t>
              </a:r>
              <a:endParaRPr lang="zh-CN" altLang="en-US" b="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由</a:t>
              </a:r>
              <a:r>
                <a:rPr lang="en-US" altLang="zh-CN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H1=(Hash(3)+12) mod 11=4    </a:t>
              </a:r>
              <a:r>
                <a:rPr lang="zh-CN" altLang="en-US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　   仍然冲突；</a:t>
              </a:r>
              <a:endParaRPr lang="zh-CN" altLang="en-US" b="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H2=(Hash(3)-12) mod 11=2    </a:t>
              </a:r>
              <a:r>
                <a:rPr lang="zh-CN" altLang="en-US" b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　　   找到空的哈希地址，存入。</a:t>
              </a:r>
              <a:endParaRPr lang="zh-CN" altLang="en-US" b="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双哈希函数法（开放定址法）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6221" y="18487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    	</a:t>
            </a:r>
            <a:endParaRPr lang="en-US" altLang="zh-C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43379" y="1380617"/>
            <a:ext cx="105999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Hi=(Hash(key)+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ReHash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(key)) mod m     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m-1)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Hash(key)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ReHash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是两个哈希函数，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为哈希表长度 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拉链法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Rectangle 4100"/>
          <p:cNvSpPr>
            <a:spLocks noChangeArrowheads="1"/>
          </p:cNvSpPr>
          <p:nvPr/>
        </p:nvSpPr>
        <p:spPr bwMode="auto">
          <a:xfrm>
            <a:off x="366546" y="1170718"/>
            <a:ext cx="5366996" cy="45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设哈希地址域在区间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上，以每个哈希地址作为一个指针，指向一个链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即建立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个空链表，由哈希函数对关键字转换后，映射到同一哈希地址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的同义词，均加入到对应的链表中 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已知一组关键字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(26,36,41,38,44,15,68,12,06,51)</a:t>
            </a:r>
            <a:b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取表长为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，用除留余数法建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函数，用拉链法解决冲突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构造这组关键字的散列表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87"/>
          <p:cNvGrpSpPr/>
          <p:nvPr/>
        </p:nvGrpSpPr>
        <p:grpSpPr bwMode="auto">
          <a:xfrm>
            <a:off x="5970394" y="1239044"/>
            <a:ext cx="5476552" cy="4593929"/>
            <a:chOff x="3101" y="3460"/>
            <a:chExt cx="6243" cy="6084"/>
          </a:xfrm>
        </p:grpSpPr>
        <p:grpSp>
          <p:nvGrpSpPr>
            <p:cNvPr id="12" name="Group 88"/>
            <p:cNvGrpSpPr/>
            <p:nvPr/>
          </p:nvGrpSpPr>
          <p:grpSpPr bwMode="auto">
            <a:xfrm>
              <a:off x="3101" y="3460"/>
              <a:ext cx="483" cy="6084"/>
              <a:chOff x="3101" y="3460"/>
              <a:chExt cx="483" cy="6084"/>
            </a:xfrm>
          </p:grpSpPr>
          <p:sp>
            <p:nvSpPr>
              <p:cNvPr id="68" name="Rectangle 89"/>
              <p:cNvSpPr>
                <a:spLocks noChangeArrowheads="1"/>
              </p:cNvSpPr>
              <p:nvPr/>
            </p:nvSpPr>
            <p:spPr bwMode="auto">
              <a:xfrm>
                <a:off x="3104" y="3460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0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90"/>
              <p:cNvSpPr>
                <a:spLocks noChangeArrowheads="1"/>
              </p:cNvSpPr>
              <p:nvPr/>
            </p:nvSpPr>
            <p:spPr bwMode="auto">
              <a:xfrm>
                <a:off x="3104" y="3928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1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ectangle 91"/>
              <p:cNvSpPr>
                <a:spLocks noChangeArrowheads="1"/>
              </p:cNvSpPr>
              <p:nvPr/>
            </p:nvSpPr>
            <p:spPr bwMode="auto">
              <a:xfrm>
                <a:off x="3104" y="4396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2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92"/>
              <p:cNvSpPr>
                <a:spLocks noChangeArrowheads="1"/>
              </p:cNvSpPr>
              <p:nvPr/>
            </p:nvSpPr>
            <p:spPr bwMode="auto">
              <a:xfrm>
                <a:off x="3104" y="4864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3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93"/>
              <p:cNvSpPr>
                <a:spLocks noChangeArrowheads="1"/>
              </p:cNvSpPr>
              <p:nvPr/>
            </p:nvSpPr>
            <p:spPr bwMode="auto">
              <a:xfrm>
                <a:off x="3104" y="5332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4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ectangle 94"/>
              <p:cNvSpPr>
                <a:spLocks noChangeArrowheads="1"/>
              </p:cNvSpPr>
              <p:nvPr/>
            </p:nvSpPr>
            <p:spPr bwMode="auto">
              <a:xfrm>
                <a:off x="3104" y="5800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5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Rectangle 95"/>
              <p:cNvSpPr>
                <a:spLocks noChangeArrowheads="1"/>
              </p:cNvSpPr>
              <p:nvPr/>
            </p:nvSpPr>
            <p:spPr bwMode="auto">
              <a:xfrm>
                <a:off x="3104" y="7204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8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96"/>
              <p:cNvSpPr>
                <a:spLocks noChangeArrowheads="1"/>
              </p:cNvSpPr>
              <p:nvPr/>
            </p:nvSpPr>
            <p:spPr bwMode="auto">
              <a:xfrm>
                <a:off x="3104" y="6268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6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Rectangle 97"/>
              <p:cNvSpPr>
                <a:spLocks noChangeArrowheads="1"/>
              </p:cNvSpPr>
              <p:nvPr/>
            </p:nvSpPr>
            <p:spPr bwMode="auto">
              <a:xfrm>
                <a:off x="3104" y="7672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9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98"/>
              <p:cNvSpPr>
                <a:spLocks noChangeArrowheads="1"/>
              </p:cNvSpPr>
              <p:nvPr/>
            </p:nvSpPr>
            <p:spPr bwMode="auto">
              <a:xfrm>
                <a:off x="3104" y="6736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7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Rectangle 99"/>
              <p:cNvSpPr>
                <a:spLocks noChangeArrowheads="1"/>
              </p:cNvSpPr>
              <p:nvPr/>
            </p:nvSpPr>
            <p:spPr bwMode="auto">
              <a:xfrm>
                <a:off x="3101" y="8140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10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Rectangle 100"/>
              <p:cNvSpPr>
                <a:spLocks noChangeArrowheads="1"/>
              </p:cNvSpPr>
              <p:nvPr/>
            </p:nvSpPr>
            <p:spPr bwMode="auto">
              <a:xfrm>
                <a:off x="3101" y="8608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11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angle 101"/>
              <p:cNvSpPr>
                <a:spLocks noChangeArrowheads="1"/>
              </p:cNvSpPr>
              <p:nvPr/>
            </p:nvSpPr>
            <p:spPr bwMode="auto">
              <a:xfrm>
                <a:off x="3101" y="9076"/>
                <a:ext cx="48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12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2"/>
            <p:cNvGrpSpPr/>
            <p:nvPr/>
          </p:nvGrpSpPr>
          <p:grpSpPr bwMode="auto">
            <a:xfrm>
              <a:off x="3644" y="3506"/>
              <a:ext cx="5700" cy="6038"/>
              <a:chOff x="3644" y="3506"/>
              <a:chExt cx="5700" cy="6038"/>
            </a:xfrm>
          </p:grpSpPr>
          <p:sp>
            <p:nvSpPr>
              <p:cNvPr id="14" name="Rectangle 103"/>
              <p:cNvSpPr>
                <a:spLocks noChangeArrowheads="1"/>
              </p:cNvSpPr>
              <p:nvPr/>
            </p:nvSpPr>
            <p:spPr bwMode="auto">
              <a:xfrm>
                <a:off x="3644" y="3506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3644" y="3974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∧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05"/>
              <p:cNvSpPr>
                <a:spLocks noChangeArrowheads="1"/>
              </p:cNvSpPr>
              <p:nvPr/>
            </p:nvSpPr>
            <p:spPr bwMode="auto">
              <a:xfrm>
                <a:off x="3644" y="4442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Rectangle 106"/>
              <p:cNvSpPr>
                <a:spLocks noChangeArrowheads="1"/>
              </p:cNvSpPr>
              <p:nvPr/>
            </p:nvSpPr>
            <p:spPr bwMode="auto">
              <a:xfrm>
                <a:off x="3644" y="4910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∧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  <a:p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07"/>
              <p:cNvSpPr>
                <a:spLocks noChangeArrowheads="1"/>
              </p:cNvSpPr>
              <p:nvPr/>
            </p:nvSpPr>
            <p:spPr bwMode="auto">
              <a:xfrm>
                <a:off x="3644" y="5378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108"/>
              <p:cNvSpPr>
                <a:spLocks noChangeArrowheads="1"/>
              </p:cNvSpPr>
              <p:nvPr/>
            </p:nvSpPr>
            <p:spPr bwMode="auto">
              <a:xfrm>
                <a:off x="3644" y="5846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109"/>
              <p:cNvSpPr>
                <a:spLocks noChangeArrowheads="1"/>
              </p:cNvSpPr>
              <p:nvPr/>
            </p:nvSpPr>
            <p:spPr bwMode="auto">
              <a:xfrm>
                <a:off x="3644" y="6314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Rectangle 110"/>
              <p:cNvSpPr>
                <a:spLocks noChangeArrowheads="1"/>
              </p:cNvSpPr>
              <p:nvPr/>
            </p:nvSpPr>
            <p:spPr bwMode="auto">
              <a:xfrm>
                <a:off x="3644" y="6782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∧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  <a:p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111"/>
              <p:cNvSpPr>
                <a:spLocks noChangeArrowheads="1"/>
              </p:cNvSpPr>
              <p:nvPr/>
            </p:nvSpPr>
            <p:spPr bwMode="auto">
              <a:xfrm>
                <a:off x="3644" y="7204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∧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  <a:p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112"/>
              <p:cNvSpPr>
                <a:spLocks noChangeArrowheads="1"/>
              </p:cNvSpPr>
              <p:nvPr/>
            </p:nvSpPr>
            <p:spPr bwMode="auto">
              <a:xfrm>
                <a:off x="3644" y="7672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∧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  <a:p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113"/>
              <p:cNvSpPr>
                <a:spLocks noChangeArrowheads="1"/>
              </p:cNvSpPr>
              <p:nvPr/>
            </p:nvSpPr>
            <p:spPr bwMode="auto">
              <a:xfrm>
                <a:off x="3644" y="8140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114"/>
              <p:cNvSpPr>
                <a:spLocks noChangeArrowheads="1"/>
              </p:cNvSpPr>
              <p:nvPr/>
            </p:nvSpPr>
            <p:spPr bwMode="auto">
              <a:xfrm>
                <a:off x="3644" y="8608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800" b="0">
                    <a:solidFill>
                      <a:srgbClr val="000000"/>
                    </a:solidFill>
                  </a:rPr>
                  <a:t>∧</a:t>
                </a:r>
                <a:endParaRPr lang="en-US" altLang="zh-CN" sz="1800" b="0">
                  <a:solidFill>
                    <a:srgbClr val="000000"/>
                  </a:solidFill>
                </a:endParaRPr>
              </a:p>
              <a:p>
                <a:endParaRPr lang="en-US" altLang="zh-CN" sz="18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115"/>
              <p:cNvSpPr>
                <a:spLocks noChangeArrowheads="1"/>
              </p:cNvSpPr>
              <p:nvPr/>
            </p:nvSpPr>
            <p:spPr bwMode="auto">
              <a:xfrm>
                <a:off x="3644" y="9076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" name="Group 116"/>
              <p:cNvGrpSpPr/>
              <p:nvPr/>
            </p:nvGrpSpPr>
            <p:grpSpPr bwMode="auto">
              <a:xfrm>
                <a:off x="5444" y="3616"/>
                <a:ext cx="1020" cy="468"/>
                <a:chOff x="5084" y="3616"/>
                <a:chExt cx="1020" cy="468"/>
              </a:xfrm>
            </p:grpSpPr>
            <p:sp>
              <p:nvSpPr>
                <p:cNvPr id="66" name="Rectangle 117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26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Rectangle 118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∧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9" name="Line 119"/>
              <p:cNvSpPr>
                <a:spLocks noChangeShapeType="1"/>
              </p:cNvSpPr>
              <p:nvPr/>
            </p:nvSpPr>
            <p:spPr bwMode="auto">
              <a:xfrm>
                <a:off x="4364" y="3772"/>
                <a:ext cx="10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0" name="Group 120"/>
              <p:cNvGrpSpPr/>
              <p:nvPr/>
            </p:nvGrpSpPr>
            <p:grpSpPr bwMode="auto">
              <a:xfrm>
                <a:off x="5444" y="4396"/>
                <a:ext cx="1020" cy="468"/>
                <a:chOff x="5084" y="3616"/>
                <a:chExt cx="1020" cy="468"/>
              </a:xfrm>
            </p:grpSpPr>
            <p:sp>
              <p:nvSpPr>
                <p:cNvPr id="64" name="Rectangle 121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15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Rectangle 122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1" name="Line 123"/>
              <p:cNvSpPr>
                <a:spLocks noChangeShapeType="1"/>
              </p:cNvSpPr>
              <p:nvPr/>
            </p:nvSpPr>
            <p:spPr bwMode="auto">
              <a:xfrm>
                <a:off x="4364" y="4708"/>
                <a:ext cx="10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" name="Group 124"/>
              <p:cNvGrpSpPr/>
              <p:nvPr/>
            </p:nvGrpSpPr>
            <p:grpSpPr bwMode="auto">
              <a:xfrm>
                <a:off x="6884" y="4396"/>
                <a:ext cx="1020" cy="468"/>
                <a:chOff x="5084" y="3616"/>
                <a:chExt cx="1020" cy="468"/>
              </a:xfrm>
            </p:grpSpPr>
            <p:sp>
              <p:nvSpPr>
                <p:cNvPr id="62" name="Rectangle 125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41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Rectangle 126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∧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3" name="Group 127"/>
              <p:cNvGrpSpPr/>
              <p:nvPr/>
            </p:nvGrpSpPr>
            <p:grpSpPr bwMode="auto">
              <a:xfrm>
                <a:off x="5264" y="9076"/>
                <a:ext cx="1020" cy="468"/>
                <a:chOff x="5084" y="3616"/>
                <a:chExt cx="1020" cy="468"/>
              </a:xfrm>
            </p:grpSpPr>
            <p:sp>
              <p:nvSpPr>
                <p:cNvPr id="60" name="Rectangle 128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12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Rectangle 129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" name="Group 130"/>
              <p:cNvGrpSpPr/>
              <p:nvPr/>
            </p:nvGrpSpPr>
            <p:grpSpPr bwMode="auto">
              <a:xfrm>
                <a:off x="5444" y="8140"/>
                <a:ext cx="1020" cy="468"/>
                <a:chOff x="5084" y="3616"/>
                <a:chExt cx="1020" cy="468"/>
              </a:xfrm>
            </p:grpSpPr>
            <p:sp>
              <p:nvSpPr>
                <p:cNvPr id="58" name="Rectangle 131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36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∧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5" name="Group 133"/>
              <p:cNvGrpSpPr/>
              <p:nvPr/>
            </p:nvGrpSpPr>
            <p:grpSpPr bwMode="auto">
              <a:xfrm>
                <a:off x="5444" y="5332"/>
                <a:ext cx="1020" cy="468"/>
                <a:chOff x="5084" y="3616"/>
                <a:chExt cx="1020" cy="468"/>
              </a:xfrm>
            </p:grpSpPr>
            <p:sp>
              <p:nvSpPr>
                <p:cNvPr id="56" name="Rectangle 134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68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Rectangle 135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∧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6" name="Group 136"/>
              <p:cNvGrpSpPr/>
              <p:nvPr/>
            </p:nvGrpSpPr>
            <p:grpSpPr bwMode="auto">
              <a:xfrm>
                <a:off x="5444" y="6268"/>
                <a:ext cx="1020" cy="468"/>
                <a:chOff x="5084" y="3616"/>
                <a:chExt cx="1020" cy="468"/>
              </a:xfrm>
            </p:grpSpPr>
            <p:sp>
              <p:nvSpPr>
                <p:cNvPr id="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06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Rectangle 138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∧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7" name="Group 139"/>
              <p:cNvGrpSpPr/>
              <p:nvPr/>
            </p:nvGrpSpPr>
            <p:grpSpPr bwMode="auto">
              <a:xfrm>
                <a:off x="6704" y="9076"/>
                <a:ext cx="1020" cy="468"/>
                <a:chOff x="5084" y="3616"/>
                <a:chExt cx="1020" cy="468"/>
              </a:xfrm>
            </p:grpSpPr>
            <p:sp>
              <p:nvSpPr>
                <p:cNvPr id="52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38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" name="Rectangle 141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" name="Group 142"/>
              <p:cNvGrpSpPr/>
              <p:nvPr/>
            </p:nvGrpSpPr>
            <p:grpSpPr bwMode="auto">
              <a:xfrm>
                <a:off x="5444" y="5800"/>
                <a:ext cx="1020" cy="468"/>
                <a:chOff x="5084" y="3616"/>
                <a:chExt cx="1020" cy="468"/>
              </a:xfrm>
            </p:grpSpPr>
            <p:sp>
              <p:nvSpPr>
                <p:cNvPr id="50" name="Rectangle 143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44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Rectangle 144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∧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" name="Line 145"/>
              <p:cNvSpPr>
                <a:spLocks noChangeShapeType="1"/>
              </p:cNvSpPr>
              <p:nvPr/>
            </p:nvSpPr>
            <p:spPr bwMode="auto">
              <a:xfrm>
                <a:off x="6164" y="4708"/>
                <a:ext cx="7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146"/>
              <p:cNvSpPr>
                <a:spLocks noChangeShapeType="1"/>
              </p:cNvSpPr>
              <p:nvPr/>
            </p:nvSpPr>
            <p:spPr bwMode="auto">
              <a:xfrm>
                <a:off x="4364" y="5644"/>
                <a:ext cx="10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Line 147"/>
              <p:cNvSpPr>
                <a:spLocks noChangeShapeType="1"/>
              </p:cNvSpPr>
              <p:nvPr/>
            </p:nvSpPr>
            <p:spPr bwMode="auto">
              <a:xfrm>
                <a:off x="4364" y="6112"/>
                <a:ext cx="10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Line 148"/>
              <p:cNvSpPr>
                <a:spLocks noChangeShapeType="1"/>
              </p:cNvSpPr>
              <p:nvPr/>
            </p:nvSpPr>
            <p:spPr bwMode="auto">
              <a:xfrm>
                <a:off x="4364" y="6580"/>
                <a:ext cx="10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Line 149"/>
              <p:cNvSpPr>
                <a:spLocks noChangeShapeType="1"/>
              </p:cNvSpPr>
              <p:nvPr/>
            </p:nvSpPr>
            <p:spPr bwMode="auto">
              <a:xfrm>
                <a:off x="4364" y="8452"/>
                <a:ext cx="108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4" name="Group 150"/>
              <p:cNvGrpSpPr/>
              <p:nvPr/>
            </p:nvGrpSpPr>
            <p:grpSpPr bwMode="auto">
              <a:xfrm>
                <a:off x="8324" y="9076"/>
                <a:ext cx="1020" cy="468"/>
                <a:chOff x="5084" y="3616"/>
                <a:chExt cx="1020" cy="468"/>
              </a:xfrm>
            </p:grpSpPr>
            <p:sp>
              <p:nvSpPr>
                <p:cNvPr id="48" name="Rectangle 151"/>
                <p:cNvSpPr>
                  <a:spLocks noChangeArrowheads="1"/>
                </p:cNvSpPr>
                <p:nvPr/>
              </p:nvSpPr>
              <p:spPr bwMode="auto">
                <a:xfrm>
                  <a:off x="5084" y="3616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51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Rectangle 152"/>
                <p:cNvSpPr>
                  <a:spLocks noChangeArrowheads="1"/>
                </p:cNvSpPr>
                <p:nvPr/>
              </p:nvSpPr>
              <p:spPr bwMode="auto">
                <a:xfrm>
                  <a:off x="5624" y="3616"/>
                  <a:ext cx="480" cy="468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800" b="0">
                      <a:solidFill>
                        <a:srgbClr val="000000"/>
                      </a:solidFill>
                    </a:rPr>
                    <a:t>∧</a:t>
                  </a:r>
                  <a:endParaRPr lang="en-US" altLang="zh-CN" sz="1800" b="0">
                    <a:solidFill>
                      <a:srgbClr val="000000"/>
                    </a:solidFill>
                  </a:endParaRPr>
                </a:p>
                <a:p>
                  <a:endParaRPr lang="en-US" altLang="zh-CN" sz="1800" b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5" name="Line 153"/>
              <p:cNvSpPr>
                <a:spLocks noChangeShapeType="1"/>
              </p:cNvSpPr>
              <p:nvPr/>
            </p:nvSpPr>
            <p:spPr bwMode="auto">
              <a:xfrm>
                <a:off x="4364" y="9388"/>
                <a:ext cx="90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Line 154"/>
              <p:cNvSpPr>
                <a:spLocks noChangeShapeType="1"/>
              </p:cNvSpPr>
              <p:nvPr/>
            </p:nvSpPr>
            <p:spPr bwMode="auto">
              <a:xfrm>
                <a:off x="5984" y="9388"/>
                <a:ext cx="7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155"/>
              <p:cNvSpPr>
                <a:spLocks noChangeShapeType="1"/>
              </p:cNvSpPr>
              <p:nvPr/>
            </p:nvSpPr>
            <p:spPr bwMode="auto">
              <a:xfrm>
                <a:off x="7604" y="9388"/>
                <a:ext cx="720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查找的评价方法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48656" y="1061488"/>
            <a:ext cx="5342599" cy="4047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查找效率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占用存储空间多少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算法本身复杂程度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kumimoji="1" lang="zh-CN" altLang="en-US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平均查找长度</a:t>
            </a:r>
            <a:r>
              <a:rPr kumimoji="1" lang="en-US" altLang="zh-CN" b="1" i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Average Search Length</a:t>
            </a:r>
            <a:r>
              <a:rPr kumimoji="1" lang="en-US" altLang="zh-CN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b="1" i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ASL</a:t>
            </a:r>
            <a:r>
              <a:rPr kumimoji="1" lang="en-US" altLang="zh-CN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kumimoji="1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为确定记录在表中的位置，</a:t>
            </a:r>
            <a:r>
              <a:rPr kumimoji="1" lang="zh-CN" altLang="zh-CN" sz="2000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</a:t>
            </a:r>
            <a:r>
              <a:rPr kumimoji="1" lang="zh-CN" altLang="en-US" sz="2000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zh-CN" altLang="zh-CN" sz="2000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给定值进行比较的关键字的个数的期望值</a:t>
            </a:r>
            <a:endParaRPr kumimoji="1" lang="en-US" altLang="zh-CN" sz="2000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30148" y="3306163"/>
          <a:ext cx="4914371" cy="172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2" imgW="4089400" imgH="1473200" progId="Equation.3">
                  <p:embed/>
                </p:oleObj>
              </mc:Choice>
              <mc:Fallback>
                <p:oleObj name="公式" r:id="rId2" imgW="4089400" imgH="147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48" y="3306163"/>
                        <a:ext cx="4914371" cy="1727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791256" y="2972343"/>
            <a:ext cx="6203350" cy="3320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为什么要设置评价方法？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如何设置评价指标来衡量算法？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经济学领域的古德哈特定律（</a:t>
            </a:r>
            <a:r>
              <a:rPr lang="en-US" altLang="zh-CN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Goodhart's law</a:t>
            </a: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查尔斯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古德哈特（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Charles Goodhart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）：英国科学院院士、伦敦政治经济学院银行和金融学荣休教授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评价标准的滥用</a:t>
            </a:r>
            <a:endParaRPr lang="zh-CN" altLang="en-US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b="1" i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a measure becomes a target, it ceases to be a good measure</a:t>
            </a:r>
            <a:endParaRPr lang="en-US" altLang="zh-CN" b="1" i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房地产公司的电话考核标准？</a:t>
            </a:r>
            <a:endParaRPr lang="en-US" altLang="zh-CN" sz="1600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钢琴老师的作业？自动摘要中的评价指标体系？</a:t>
            </a:r>
            <a:endParaRPr lang="en-US" altLang="zh-CN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r="6878"/>
          <a:stretch>
            <a:fillRect/>
          </a:stretch>
        </p:blipFill>
        <p:spPr bwMode="auto">
          <a:xfrm>
            <a:off x="8731848" y="777411"/>
            <a:ext cx="3274336" cy="21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拉链法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6221" y="18487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    	</a:t>
            </a:r>
            <a:endParaRPr lang="en-US" altLang="zh-CN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614208" y="944187"/>
            <a:ext cx="11214533" cy="45926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拉链法的特点</a:t>
            </a:r>
            <a:endParaRPr lang="en-US" altLang="zh-CN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处理冲突简单，且无堆积现象，非同义词不会发生冲突，因此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较短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链表上的结点空间是动态申请的，适合建表前无法确定表长的情况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开放定址法为减少冲突，要求装填因子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较小，故当结点规模较大时会浪费很多空间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而拉链法可取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α≥1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，且结点密度较大时，拉链法增加的指针域可忽略不计，空间效率较好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在拉链法构造的散列表中，删除结点的操作易于实现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只需删去链表上相应结点即可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拉链法的缺点</a:t>
            </a:r>
            <a:endParaRPr lang="zh-CN" altLang="en-US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指针需要额外的空间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当结点规模较小时，开放定址法较为节省空间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若将节省的指针空间用来扩大散列表的规模，可使装填因子变小，减少开放定址法的冲突，从而提高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哈希表的查找效率分析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6221" y="18487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    	</a:t>
            </a:r>
            <a:endParaRPr lang="en-US" altLang="zh-CN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2957" y="1216312"/>
            <a:ext cx="11058062" cy="47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哈希表的查找过程基本上和造表过程相同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一些关键字可通过哈希函数转换的地址直接找到，另一些关键字通过哈希函数得到的地址产生冲突，需要按处理冲突的方法进行查找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常见的、冲突后的查找仍然是将待查找的值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与关键字进行比较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对哈希表的查找效率度，用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衡量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影响产生冲突多少有以下三个因素：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哈希函数是否均匀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处理冲突的方法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哈希表的装填因子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查找时，关键字的比较次数，取决于产生冲突的多少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产生的冲突少，查找效率高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产生的冲突多，查找效率低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影响产生冲突多少的因素，也就是影响查找效率的因素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处理冲突的方法示例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6221" y="18487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    	</a:t>
            </a:r>
            <a:endParaRPr lang="en-US" altLang="zh-CN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5726" y="932775"/>
            <a:ext cx="108928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例：已知一组关键字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(19,14,23,1,68,20,84,27,55,11,10,79)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哈希函数为：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 MOD 13, </a:t>
            </a:r>
            <a:r>
              <a:rPr kumimoji="0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哈希表长为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m=16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设每个记录的查找概率相等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用线性探测处理冲突，即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Hi=(H(key)+di) MOD m</a:t>
            </a:r>
            <a:endParaRPr kumimoji="0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54"/>
          <p:cNvGrpSpPr/>
          <p:nvPr/>
        </p:nvGrpSpPr>
        <p:grpSpPr bwMode="auto">
          <a:xfrm>
            <a:off x="800180" y="2062826"/>
            <a:ext cx="6062663" cy="749300"/>
            <a:chOff x="839" y="1253"/>
            <a:chExt cx="3819" cy="472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73" y="1253"/>
              <a:ext cx="34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0    1    2    3    4    5    6    7    8    9   10   11 12  13  14  15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8"/>
            <p:cNvGrpSpPr/>
            <p:nvPr/>
          </p:nvGrpSpPr>
          <p:grpSpPr bwMode="auto">
            <a:xfrm>
              <a:off x="839" y="1486"/>
              <a:ext cx="3819" cy="239"/>
              <a:chOff x="1261" y="1365"/>
              <a:chExt cx="3819" cy="239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24"/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1053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14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1294" y="1464"/>
              <a:ext cx="2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1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534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68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1775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27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015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55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2256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2496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737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84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2977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79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218" y="1464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23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6"/>
            <p:cNvSpPr txBox="1">
              <a:spLocks noChangeArrowheads="1"/>
            </p:cNvSpPr>
            <p:nvPr/>
          </p:nvSpPr>
          <p:spPr bwMode="auto">
            <a:xfrm>
              <a:off x="3458" y="1464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5335667" y="238508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47524" y="2918578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H(19)=6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947524" y="3205916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H(14)=1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941174" y="3542466"/>
            <a:ext cx="1096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H(23)=10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953874" y="3853616"/>
            <a:ext cx="3845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H(1)=1 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H1=(1+1) MOD16=2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953874" y="4163178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H(68)=3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53874" y="4472741"/>
            <a:ext cx="981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H(20)=7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953874" y="4760078"/>
            <a:ext cx="38507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H(84)=6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H1=(6+1)MOD16=7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H2=(6+2)MOD16=8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953874" y="5398253"/>
            <a:ext cx="38507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H(27)=1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H1=(1+1)MOD16=2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H2=(1+2)MOD16=3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H3=(1+3)MOD16=4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7151781" y="1739660"/>
            <a:ext cx="37994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H(55)=3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H1=(3+1)MOD16=4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H2=(3+2)MOD16=5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7172419" y="3316048"/>
            <a:ext cx="385714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H(79)=1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H1=(1+1)MOD16=2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H2=(1+2)MOD16=3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H3=(1+3)MOD16=4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H4=(1+4)MOD16=5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H5=(1+5)MOD16=6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H6=(1+6)MOD16=7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H7=(1+7)MOD16=8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H8=(1+8)MOD16=9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7151781" y="5771954"/>
            <a:ext cx="4172937" cy="461665"/>
          </a:xfrm>
          <a:prstGeom prst="rect">
            <a:avLst/>
          </a:prstGeom>
          <a:solidFill>
            <a:srgbClr val="FF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ASL=(1*6+2+3*3+4+9)/12=2.5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7172419" y="2301635"/>
            <a:ext cx="1118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H(11)=11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7172419" y="2657235"/>
            <a:ext cx="4087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H(10)=10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H1=(10+1)MOD16=11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冲突，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H2=(10+2)MOD16=12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0" grpId="0" autoUpdateAnimBg="0" build="p"/>
      <p:bldP spid="41" grpId="0" autoUpdateAnimBg="0" build="p"/>
      <p:bldP spid="42" grpId="0" autoUpdateAnimBg="0" build="p"/>
      <p:bldP spid="43" grpId="0" autoUpdateAnimBg="0" build="p"/>
      <p:bldP spid="44" grpId="0" autoUpdateAnimBg="0" build="p"/>
      <p:bldP spid="45" grpId="0" autoUpdateAnimBg="0" build="p"/>
      <p:bldP spid="46" grpId="0" autoUpdateAnimBg="0" build="p"/>
      <p:bldP spid="47" grpId="0" autoUpdateAnimBg="0" build="p"/>
      <p:bldP spid="48" grpId="0" autoUpdateAnimBg="0" build="p"/>
      <p:bldP spid="49" grpId="0" autoUpdateAnimBg="0" build="p"/>
      <p:bldP spid="50" grpId="0" autoUpdateAnimBg="0" build="p"/>
      <p:bldP spid="51" grpId="0" animBg="1" autoUpdateAnimBg="0" build="p"/>
      <p:bldP spid="52" grpId="0" autoUpdateAnimBg="0" build="p"/>
      <p:bldP spid="53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处理冲突的方法示例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8" name="Group 3"/>
          <p:cNvGrpSpPr/>
          <p:nvPr/>
        </p:nvGrpSpPr>
        <p:grpSpPr bwMode="auto">
          <a:xfrm>
            <a:off x="1943517" y="2211481"/>
            <a:ext cx="5421313" cy="4149724"/>
            <a:chOff x="1303" y="1448"/>
            <a:chExt cx="3415" cy="2614"/>
          </a:xfrm>
        </p:grpSpPr>
        <p:grpSp>
          <p:nvGrpSpPr>
            <p:cNvPr id="9" name="Group 4"/>
            <p:cNvGrpSpPr/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Line 6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7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8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9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10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13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15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17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9"/>
            <p:cNvGrpSpPr/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362" y="1465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24"/>
            <p:cNvGrpSpPr/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2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28"/>
            <p:cNvGrpSpPr/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64" name="Rectangle 2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3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3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32"/>
            <p:cNvGrpSpPr/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61" name="Rectangle 3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79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3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3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36"/>
            <p:cNvGrpSpPr/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58" name="Rectangle 3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40"/>
            <p:cNvGrpSpPr/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55" name="Rectangle 4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44"/>
            <p:cNvGrpSpPr/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52" name="Rectangle 4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4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4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48"/>
            <p:cNvGrpSpPr/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49" name="Rectangle 4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84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Group 52"/>
            <p:cNvGrpSpPr/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46" name="Rectangle 5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5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5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56"/>
            <p:cNvGrpSpPr/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43" name="Rectangle 5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5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5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60"/>
            <p:cNvGrpSpPr/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40" name="Rectangle 6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6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6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64"/>
            <p:cNvGrpSpPr/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37" name="Rectangle 6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6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6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1362" y="1844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69"/>
            <p:cNvSpPr txBox="1">
              <a:spLocks noChangeArrowheads="1"/>
            </p:cNvSpPr>
            <p:nvPr/>
          </p:nvSpPr>
          <p:spPr bwMode="auto">
            <a:xfrm>
              <a:off x="1362" y="2216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70"/>
            <p:cNvSpPr txBox="1">
              <a:spLocks noChangeArrowheads="1"/>
            </p:cNvSpPr>
            <p:nvPr/>
          </p:nvSpPr>
          <p:spPr bwMode="auto">
            <a:xfrm>
              <a:off x="1362" y="2423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1362" y="3034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1362" y="3231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1362" y="3810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auto">
            <a:xfrm>
              <a:off x="4497" y="1616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2967" y="2010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76"/>
            <p:cNvSpPr txBox="1">
              <a:spLocks noChangeArrowheads="1"/>
            </p:cNvSpPr>
            <p:nvPr/>
          </p:nvSpPr>
          <p:spPr bwMode="auto">
            <a:xfrm>
              <a:off x="2956" y="2599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77"/>
            <p:cNvSpPr txBox="1">
              <a:spLocks noChangeArrowheads="1"/>
            </p:cNvSpPr>
            <p:nvPr/>
          </p:nvSpPr>
          <p:spPr bwMode="auto">
            <a:xfrm>
              <a:off x="2201" y="2868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78"/>
            <p:cNvSpPr txBox="1">
              <a:spLocks noChangeArrowheads="1"/>
            </p:cNvSpPr>
            <p:nvPr/>
          </p:nvSpPr>
          <p:spPr bwMode="auto">
            <a:xfrm>
              <a:off x="2956" y="3374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2211" y="3624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^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7089305" y="4159343"/>
            <a:ext cx="464195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ASL=(1*6+2*4+3+4)/12=1.75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 Box 84"/>
          <p:cNvSpPr txBox="1">
            <a:spLocks noChangeArrowheads="1"/>
          </p:cNvSpPr>
          <p:nvPr/>
        </p:nvSpPr>
        <p:spPr bwMode="auto">
          <a:xfrm>
            <a:off x="621963" y="903739"/>
            <a:ext cx="67238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例：已知一组关键字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(19,14,23,1,68,20,84,27,55,11,10,79)</a:t>
            </a:r>
            <a:endParaRPr kumimoji="0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哈希函数为：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H(key)=key MOD 13, </a:t>
            </a:r>
            <a:r>
              <a:rPr kumimoji="0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哈希表长为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m=16</a:t>
            </a:r>
            <a:endParaRPr kumimoji="0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0"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设每个记录的查找概率相等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用链地址法处理冲突</a:t>
            </a:r>
            <a:endParaRPr kumimoji="0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251573" y="2211483"/>
          <a:ext cx="659989" cy="4089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89"/>
              </a:tblGrid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569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装填因子分析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75468" y="993854"/>
            <a:ext cx="10868672" cy="169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是哈希表装满程度的标志因子。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由于表长是定值，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与“填入表中的元素个数”成正比，所以，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越大，填入表中的元素较多，产生冲突的可能性就越大；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越小，填入表中的元素较少，产生冲突的可能性就越小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83444" y="2684578"/>
          <a:ext cx="3478058" cy="134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位图图像" r:id="rId2" imgW="1647825" imgH="638175" progId="Paint.Picture">
                  <p:embed/>
                </p:oleObj>
              </mc:Choice>
              <mc:Fallback>
                <p:oleObj name="位图图像" r:id="rId2" imgW="1647825" imgH="63817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44" y="2684578"/>
                        <a:ext cx="3478058" cy="134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2"/>
          <p:cNvGraphicFramePr>
            <a:graphicFrameLocks noChangeAspect="1"/>
          </p:cNvGraphicFramePr>
          <p:nvPr/>
        </p:nvGraphicFramePr>
        <p:xfrm>
          <a:off x="3669477" y="2684578"/>
          <a:ext cx="7724067" cy="36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位图图像" r:id="rId4" imgW="4086225" imgH="1962150" progId="Paint.Picture">
                  <p:embed/>
                </p:oleObj>
              </mc:Choice>
              <mc:Fallback>
                <p:oleObj name="位图图像" r:id="rId4" imgW="4086225" imgH="1962150" progId="Paint.Picture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477" y="2684578"/>
                        <a:ext cx="7724067" cy="36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6057" y="809015"/>
            <a:ext cx="5898901" cy="3281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查找算法</a:t>
            </a:r>
            <a:endParaRPr lang="zh-CN" altLang="en-US" sz="1800" b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理解、熟练掌握查找的基本概念</a:t>
            </a:r>
            <a:endParaRPr kumimoji="1" lang="zh-CN" altLang="en-US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kumimoji="1" lang="zh-CN" alt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顺序查找、插值查找、二分查找、索引查找</a:t>
            </a:r>
            <a:r>
              <a:rPr kumimoji="1" lang="zh-CN" alt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相关算法的</a:t>
            </a:r>
            <a:r>
              <a:rPr kumimoji="1" lang="zh-CN" alt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原理、算法时空性能、适用场景</a:t>
            </a:r>
            <a:r>
              <a:rPr kumimoji="1" lang="zh-CN" alt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，能够</a:t>
            </a:r>
            <a:r>
              <a:rPr kumimoji="1" lang="zh-CN" alt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编程实现相关算法</a:t>
            </a:r>
            <a:endParaRPr kumimoji="1" lang="zh-CN" altLang="en-US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kumimoji="1" lang="zh-CN" alt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树表查找的原理、算法时空性能、适用场景</a:t>
            </a:r>
            <a:r>
              <a:rPr kumimoji="1" lang="zh-CN" alt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，</a:t>
            </a:r>
            <a:r>
              <a:rPr kumimoji="1" lang="zh-CN" alt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能够熟练编程实现二叉排序树的相关算法</a:t>
            </a:r>
            <a:endParaRPr kumimoji="1" lang="en-US" altLang="zh-CN" sz="1800" b="1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理解更多树表存储及查找策略，包括平衡二叉树基本原理</a:t>
            </a:r>
            <a:endParaRPr kumimoji="1" lang="en-US" altLang="zh-CN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</a:t>
            </a:r>
            <a:r>
              <a:rPr kumimoji="1" lang="zh-CN" altLang="en-US" sz="18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解散列查找概念、散列方法的原理、算法时空性能、适用场景，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能熟练编程实现散列查找相关算法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79216" y="777411"/>
            <a:ext cx="5340928" cy="19295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i="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sz="2000" b="1" i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在一些合理的假设下，在散列表中查找一个元素的平均时间是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 —《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算法导论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当实际存储的关键字数目比全部的可能关键字总数要小时，采用散列表就成为直接数组寻址的一种有效替代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—《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算法导论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6058" y="4177344"/>
            <a:ext cx="5963209" cy="1778051"/>
            <a:chOff x="7031665" y="3748446"/>
            <a:chExt cx="4797077" cy="233214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031666" y="3931454"/>
              <a:ext cx="4797076" cy="21491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prstDash val="dash"/>
              <a:miter lim="800000"/>
              <a:tailEnd type="none" w="med" len="lg"/>
            </a:ln>
            <a:effectLst/>
          </p:spPr>
          <p:txBody>
            <a:bodyPr wrap="square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2800" b="1" u="sng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课外任务</a:t>
              </a:r>
              <a:endParaRPr lang="en-US" altLang="zh-CN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阅读相关资料：请在线编辑，写写读后感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完成实验指导书相关章节练习题</a:t>
              </a:r>
              <a:endPara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按期参加</a:t>
              </a:r>
              <a:r>
                <a:rPr lang="en-US" altLang="zh-CN" sz="2000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ODAY</a:t>
              </a:r>
              <a:r>
                <a:rPr lang="zh-CN" altLang="en-US" sz="2000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活动， </a:t>
              </a:r>
              <a:r>
                <a:rPr lang="en-US" altLang="zh-CN" sz="2000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PTA</a:t>
              </a:r>
              <a:r>
                <a:rPr lang="zh-CN" altLang="en-US" sz="2000" b="1" u="sng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刷题</a:t>
              </a:r>
              <a:endParaRPr lang="en-US" altLang="zh-CN" sz="2000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031665" y="3748446"/>
              <a:ext cx="4797075" cy="615678"/>
            </a:xfrm>
            <a:prstGeom prst="rect">
              <a:avLst/>
            </a:prstGeom>
            <a:solidFill>
              <a:srgbClr val="2679D9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a typeface="+mj-ea"/>
                  <a:cs typeface="+mj-cs"/>
                </a:rPr>
                <a:t>课外任务</a:t>
              </a:r>
              <a:endParaRPr lang="en-US" altLang="zh-CN" sz="2400" b="1" dirty="0">
                <a:solidFill>
                  <a:schemeClr val="bg1"/>
                </a:solidFill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270537" y="4724489"/>
            <a:ext cx="7124747" cy="727014"/>
          </a:xfrm>
        </p:spPr>
        <p:txBody>
          <a:bodyPr/>
          <a:lstStyle/>
          <a:p>
            <a:pPr algn="l"/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红黑树，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树，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树，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2-3-4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zh-CN" altLang="en-US" b="1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265714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065249" y="914761"/>
            <a:ext cx="49548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int 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keynum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关键字个数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*parent;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双亲的指针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  key[m+1];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z="20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struct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[m+1];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孩子的指针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B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树结点类型</a:t>
            </a:r>
            <a:endParaRPr lang="zh-CN" altLang="en-US" sz="2000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1463" y="914761"/>
            <a:ext cx="10900066" cy="514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，或为空树，或为满足下列特性的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树中每个结点至多有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棵子树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若根结点不是叶子结点，则至少有两棵子树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除根结点外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所有非终端结点至少有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棵子树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非终端结点至少包含以下信息：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altLang="zh-CN" sz="2000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：关键字个数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=1,…,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为关键字，</a:t>
            </a:r>
            <a:r>
              <a:rPr lang="zh-CN" altLang="en-US" dirty="0"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CN" dirty="0"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altLang="zh-CN" dirty="0">
                <a:solidFill>
                  <a:srgbClr val="267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altLang="zh-CN" dirty="0"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=0,1,…,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为孩子的指针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-1(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=1,…,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所指孩子结点的关键字均小于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所指子树中所有结点的关键字均大于</a:t>
            </a:r>
            <a:r>
              <a:rPr lang="en-US" altLang="zh-CN" b="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所有叶子结点都出现在同一层上，并且不带信息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45806" y="1074900"/>
            <a:ext cx="10175874" cy="9589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树是一种平衡的多路查找树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B-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关键字：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{3,7,20,12,30,25,35,41,54,51,66,53,71,68,76,84,79,69,78,93}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" y="2725498"/>
            <a:ext cx="10797360" cy="34998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579" y="994867"/>
            <a:ext cx="2391615" cy="2211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树的查找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8685" y="5019167"/>
          <a:ext cx="12144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包装程序外壳对象" showAsIcon="1" r:id="rId2" imgW="904875" imgH="638175" progId="Package">
                  <p:embed/>
                </p:oleObj>
              </mc:Choice>
              <mc:Fallback>
                <p:oleObj name="包装程序外壳对象" showAsIcon="1" r:id="rId2" imgW="904875" imgH="638175" progId="Package">
                  <p:embed/>
                  <p:pic>
                    <p:nvPicPr>
                      <p:cNvPr id="0" name="Object 4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85" y="5019167"/>
                        <a:ext cx="12144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28083" y="1040429"/>
            <a:ext cx="11385750" cy="165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从根结点出发，沿指针搜索结点和在结点内进行顺序（或折半）查找两个过程交叉进行</a:t>
            </a:r>
            <a:endParaRPr lang="zh-CN" altLang="en-US" b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若查找成功，则返回指向被查关键字所在结点的指针和关键字在结点中的位置</a:t>
            </a:r>
            <a:endParaRPr lang="zh-CN" altLang="en-US" b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</a:rPr>
              <a:t>若查找不成功，则返回插入位置</a:t>
            </a:r>
            <a:endParaRPr lang="zh-CN" altLang="en-US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Object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53122" y="5125627"/>
          <a:ext cx="14874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包" r:id="rId4" imgW="770255" imgH="462280" progId="Package">
                  <p:embed/>
                </p:oleObj>
              </mc:Choice>
              <mc:Fallback>
                <p:oleObj name="包" r:id="rId4" imgW="770255" imgH="462280" progId="Package">
                  <p:embed/>
                  <p:pic>
                    <p:nvPicPr>
                      <p:cNvPr id="0" name="Object 38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22" y="5125627"/>
                        <a:ext cx="14874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270538" y="4724489"/>
            <a:ext cx="6926728" cy="727014"/>
          </a:xfrm>
        </p:spPr>
        <p:txBody>
          <a:bodyPr/>
          <a:lstStyle/>
          <a:p>
            <a:pPr algn="l"/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顺序、二分、插值和索引查找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265714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树结点的插入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8414" y="878996"/>
            <a:ext cx="11135172" cy="227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关键字插入的位置必定在最下层的非叶结点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有下列几种情况插入后，该结点的关键字个数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n&lt;m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，不修改指针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插入后，该结点的关键字个数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n=m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，则需进行结点分裂，令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m/2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，在原结点中保留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Ks-1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As-1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建新结点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Ks+1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  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An)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将（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）插入双亲结点；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若双亲为空，则建新的根结点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关键字：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{20,54,69,84,71,30,78,25,93,41,7,76,51,66,68,53,3,79,35,12,15,65}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树的删除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1009" y="906523"/>
            <a:ext cx="11101079" cy="20026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分两种情况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删除最底层结点中关键字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删除为非底层结点中关键字 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若所删除关键字非底层结点中的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，则可以指针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所指子树中的最小关键字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替代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，然后，再删除关键字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，直到这个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在最底层结点上，即转为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的情形。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9819" y="2731214"/>
            <a:ext cx="6661679" cy="139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09" y="4354808"/>
            <a:ext cx="6890513" cy="1781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B+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6324" y="777411"/>
            <a:ext cx="1150241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r>
              <a:rPr lang="en-US" altLang="zh-CN" b="1" u="sng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https://jishuin.proginn.com/p/763bfbd2447f</a:t>
            </a:r>
            <a:endParaRPr lang="en-US" altLang="zh-CN" b="1" i="0" u="sng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树是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树的一种变形形式</a:t>
            </a:r>
            <a:endParaRPr lang="en-US" altLang="zh-CN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树的叶子结点存储关键字以及相应记录的地址，叶子结点以上各层作为索引使用</a:t>
            </a:r>
            <a:endParaRPr lang="en-US" altLang="zh-CN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一棵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树定义如下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每个结点至多有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孩子</a:t>
            </a:r>
            <a:endParaRPr lang="zh-CN" alt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除根结点外，每个结点至少有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[m/2]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孩子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，根结点至少有两个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孩子</a:t>
            </a:r>
            <a:r>
              <a:rPr lang="zh-CN" altLang="en-US" sz="1600" b="0" i="0" u="none" strike="noStrike" dirty="0">
                <a:solidFill>
                  <a:srgbClr val="136EC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孩子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的结点必有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个关键字</a:t>
            </a:r>
            <a:endParaRPr lang="en-US" altLang="zh-CN" sz="1600" baseline="30000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树的不同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当索引部分某个结点的关键字与所查的关键字相等时，并不停止查找，应继续沿着这个关键字左边的指针向下，一直查到该关键字所在的叶子结点为止。</a:t>
            </a:r>
            <a:endParaRPr lang="en-US" altLang="zh-CN" sz="1600" baseline="30000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 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树有如下特征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每个结点的关键字数与孩子数相等，所有非最下层的内层结点的关键字是其子树上的最大关键字，最下层内部结点包含全部关键字 </a:t>
            </a:r>
            <a:endParaRPr lang="en-US" altLang="zh-CN" sz="16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除根结点外，每个内部结点有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m/2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个孩子</a:t>
            </a:r>
            <a:endParaRPr lang="en-US" altLang="zh-CN" sz="16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所有叶结点在树结构的同一层，且不含任何信息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可看成是外部结点或查找失败的结点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，因此，</a:t>
            </a:r>
            <a:r>
              <a:rPr lang="en-US" altLang="zh-CN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</a:t>
            </a:r>
            <a:r>
              <a:rPr lang="zh-CN" altLang="en-US" sz="16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树总是树高平衡的</a:t>
            </a:r>
            <a:endParaRPr lang="zh-CN" altLang="en-US" sz="16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296" name="Picture 8" descr="474af7db5bec9d5d7e34f99d5c2b9622.web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t="1213" r="1053" b="9800"/>
          <a:stretch>
            <a:fillRect/>
          </a:stretch>
        </p:blipFill>
        <p:spPr bwMode="auto">
          <a:xfrm>
            <a:off x="6384160" y="4622640"/>
            <a:ext cx="5201279" cy="198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1c332a9b6ea27df84d1777e0624069c3.web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909" r="2280" b="9431"/>
          <a:stretch>
            <a:fillRect/>
          </a:stretch>
        </p:blipFill>
        <p:spPr bwMode="auto">
          <a:xfrm>
            <a:off x="447021" y="4622639"/>
            <a:ext cx="5527990" cy="199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76221" y="18487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zh-CN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/>
              <a:t>    	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33670" y="955629"/>
            <a:ext cx="8554489" cy="3419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熟练掌握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顺序查找、带监视哨的顺序查找、二分查找、分块索引查找方法，以及各查找算法的特点及性能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熟练掌握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二叉排序树的构造、查找方法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二叉排序树删除操作的方法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掌握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二叉平衡树的维护平衡方法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理解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哈希方法与其它查找算法的区别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熟练掌握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构造哈希表的一般性方法，包括选择哈希函数、确认解决冲突的方式，以及如何通过设计减少冲突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能够熟练计算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各类查找算法的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，包括：顺序查找、带监视哨的顺序查找、二分查找、分块索引查找、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BST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树查找、哈希方法查找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2679D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理解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B-Tree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的特点及建树过程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63083" y="4633020"/>
            <a:ext cx="7065658" cy="18774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讨论一下：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没有免费的午餐定理（</a:t>
            </a: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Free Lunch Theorem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NFL) 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机器学习领域的定理，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由斯坦福大学</a:t>
            </a: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David Wolpert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Macerday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教授在最优化理论中提出的。</a:t>
            </a:r>
            <a:endParaRPr lang="en-US" altLang="zh-CN" sz="14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该定理证明：任何模型在所有问题上的性能都是相同的，其总误差和模型本身是没有关系的。一种算法（算法</a:t>
            </a: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）在特定数据集上的表现优于另一种算法（算法</a:t>
            </a: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）的同时，一定伴随着算法</a:t>
            </a: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在另外某一个特定的数据集上有着不如算法</a:t>
            </a: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的表现，所以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不能脱离具体问题来谈论算法的优劣，任何算法都有局限性，必须要具体问题具体分析</a:t>
            </a:r>
            <a:endParaRPr lang="en-US" altLang="zh-CN" sz="1400" b="1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b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https://www.santafe.edu/people/profile/david-wolpert</a:t>
            </a:r>
            <a:endParaRPr lang="zh-CN" altLang="en-US" sz="1400" b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hlinkClick r:id="rId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629" t="1174"/>
          <a:stretch>
            <a:fillRect/>
          </a:stretch>
        </p:blipFill>
        <p:spPr>
          <a:xfrm>
            <a:off x="9776575" y="2369907"/>
            <a:ext cx="2052166" cy="2063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顺序查找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686627" y="1062260"/>
            <a:ext cx="6778549" cy="776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查找过程：从表的一端开始，逐个进行记录的关键字和给定值的比较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" name="Group 6"/>
          <p:cNvGrpSpPr/>
          <p:nvPr/>
        </p:nvGrpSpPr>
        <p:grpSpPr bwMode="auto">
          <a:xfrm>
            <a:off x="10298987" y="3509236"/>
            <a:ext cx="254000" cy="615950"/>
            <a:chOff x="975" y="1167"/>
            <a:chExt cx="160" cy="388"/>
          </a:xfrm>
        </p:grpSpPr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975" y="130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27"/>
          <p:cNvGrpSpPr/>
          <p:nvPr/>
        </p:nvGrpSpPr>
        <p:grpSpPr bwMode="auto">
          <a:xfrm>
            <a:off x="7637604" y="3464786"/>
            <a:ext cx="254000" cy="615950"/>
            <a:chOff x="975" y="1167"/>
            <a:chExt cx="160" cy="388"/>
          </a:xfrm>
        </p:grpSpPr>
        <p:sp>
          <p:nvSpPr>
            <p:cNvPr id="72" name="Line 28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975" y="130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30"/>
          <p:cNvGrpSpPr/>
          <p:nvPr/>
        </p:nvGrpSpPr>
        <p:grpSpPr bwMode="auto">
          <a:xfrm>
            <a:off x="8323735" y="3464786"/>
            <a:ext cx="254000" cy="615950"/>
            <a:chOff x="975" y="1167"/>
            <a:chExt cx="160" cy="388"/>
          </a:xfrm>
        </p:grpSpPr>
        <p:sp>
          <p:nvSpPr>
            <p:cNvPr id="75" name="Line 31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975" y="130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oup 33"/>
          <p:cNvGrpSpPr/>
          <p:nvPr/>
        </p:nvGrpSpPr>
        <p:grpSpPr bwMode="auto">
          <a:xfrm>
            <a:off x="8954635" y="3464786"/>
            <a:ext cx="254000" cy="615950"/>
            <a:chOff x="975" y="1167"/>
            <a:chExt cx="160" cy="388"/>
          </a:xfrm>
        </p:grpSpPr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975" y="130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oup 36"/>
          <p:cNvGrpSpPr/>
          <p:nvPr/>
        </p:nvGrpSpPr>
        <p:grpSpPr bwMode="auto">
          <a:xfrm>
            <a:off x="9606173" y="3495906"/>
            <a:ext cx="254000" cy="615950"/>
            <a:chOff x="975" y="1167"/>
            <a:chExt cx="160" cy="388"/>
          </a:xfrm>
        </p:grpSpPr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975" y="130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b="1">
                  <a:solidFill>
                    <a:srgbClr val="660033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Text Box 39"/>
          <p:cNvSpPr txBox="1">
            <a:spLocks noChangeArrowheads="1"/>
          </p:cNvSpPr>
          <p:nvPr/>
        </p:nvSpPr>
        <p:spPr bwMode="auto">
          <a:xfrm>
            <a:off x="8971435" y="4182336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800428" y="3621541"/>
            <a:ext cx="324008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比较的次数：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个元素：1</a:t>
            </a:r>
            <a:endParaRPr lang="zh-CN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个元素：2</a:t>
            </a:r>
            <a:endParaRPr lang="zh-CN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……….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查找第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个元素：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="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查找第</a:t>
            </a:r>
            <a:r>
              <a:rPr lang="en-US" altLang="zh-CN" sz="2000" dirty="0" err="1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00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个元素：</a:t>
            </a:r>
            <a:r>
              <a:rPr lang="en-US" altLang="zh-CN" sz="2000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n-i+1</a:t>
            </a:r>
            <a:endParaRPr lang="en-US" altLang="zh-CN" sz="2000" i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查找失败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2785858" y="2204052"/>
          <a:ext cx="8127996" cy="126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6313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313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AutoShape 23"/>
          <p:cNvSpPr>
            <a:spLocks noChangeArrowheads="1"/>
          </p:cNvSpPr>
          <p:nvPr/>
        </p:nvSpPr>
        <p:spPr bwMode="auto">
          <a:xfrm>
            <a:off x="8215639" y="1062260"/>
            <a:ext cx="1384567" cy="633191"/>
          </a:xfrm>
          <a:prstGeom prst="wedgeEllipseCallout">
            <a:avLst>
              <a:gd name="adj1" fmla="val -68786"/>
              <a:gd name="adj2" fmla="val 24656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AutoShape 26"/>
          <p:cNvSpPr>
            <a:spLocks noChangeArrowheads="1"/>
          </p:cNvSpPr>
          <p:nvPr/>
        </p:nvSpPr>
        <p:spPr bwMode="auto">
          <a:xfrm>
            <a:off x="3912222" y="3878981"/>
            <a:ext cx="1885106" cy="728307"/>
          </a:xfrm>
          <a:prstGeom prst="cloudCallout">
            <a:avLst>
              <a:gd name="adj1" fmla="val -80403"/>
              <a:gd name="adj2" fmla="val -121506"/>
            </a:avLst>
          </a:prstGeom>
          <a:solidFill>
            <a:srgbClr val="2679D9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rgbClr val="66003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监视哨</a:t>
            </a:r>
            <a:endParaRPr lang="zh-CN" altLang="en-US" sz="20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j-ea"/>
              </a:rPr>
              <a:t>顺序查找性能分析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67" name="Object 3"/>
          <p:cNvGraphicFramePr>
            <a:graphicFrameLocks noChangeAspect="1"/>
          </p:cNvGraphicFramePr>
          <p:nvPr/>
        </p:nvGraphicFramePr>
        <p:xfrm>
          <a:off x="1061131" y="4044600"/>
          <a:ext cx="4628471" cy="135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2" imgW="3797300" imgH="1104900" progId="Equation.3">
                  <p:embed/>
                </p:oleObj>
              </mc:Choice>
              <mc:Fallback>
                <p:oleObj name="公式" r:id="rId2" imgW="3797300" imgH="1104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131" y="4044600"/>
                        <a:ext cx="4628471" cy="1358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1123952" y="3406484"/>
          <a:ext cx="4122443" cy="699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4" imgW="3124200" imgH="558800" progId="Equation.3">
                  <p:embed/>
                </p:oleObj>
              </mc:Choice>
              <mc:Fallback>
                <p:oleObj name="公式" r:id="rId4" imgW="31242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2" y="3406484"/>
                        <a:ext cx="4122443" cy="699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8"/>
          <p:cNvSpPr txBox="1">
            <a:spLocks noChangeArrowheads="1"/>
          </p:cNvSpPr>
          <p:nvPr/>
        </p:nvSpPr>
        <p:spPr>
          <a:xfrm>
            <a:off x="613725" y="870654"/>
            <a:ext cx="8935036" cy="309947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顺序查找的优点</a:t>
            </a:r>
            <a:endParaRPr lang="zh-CN" altLang="en-US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算法简单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顺序表或用链表均适用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结点是否按关键字有序，都同样适用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顺序查找的缺点</a:t>
            </a:r>
            <a:endParaRPr lang="zh-CN" altLang="en-US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查找效率低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查找成功时，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约为元素个数的一半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99829" y="870654"/>
            <a:ext cx="5628912" cy="4939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defRPr sz="2400" b="1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讨论一下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有哪些提高顺序查找效率的方案？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如果知道访问概率：</a:t>
            </a:r>
            <a:r>
              <a:rPr lang="zh-CN" altLang="en-US" sz="18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合理安排节点位置，使访问越频繁的数据，比较的次数越少</a:t>
            </a:r>
            <a:endParaRPr lang="en-US" altLang="zh-CN" sz="1800" b="0" dirty="0">
              <a:ln>
                <a:noFill/>
              </a:ln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空间换时间？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元素再添加一个域来记录当前数组的访问频度或访问次数。始终保持访问频度较高的在顺序表后，这个过程需要动态调整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</a:rPr>
              <a:t>最近被访问的放在最前面？</a:t>
            </a:r>
            <a:endParaRPr lang="en-US" altLang="zh-CN" sz="18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程序访问的局部性原理：时间局部性和空间局部性</a:t>
            </a:r>
            <a:endParaRPr lang="en-US" altLang="zh-CN" sz="18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空间局部性：</a:t>
            </a:r>
            <a:r>
              <a:rPr lang="zh-CN" altLang="en-US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在最近的未来要用到的信息（指令和数据），很可能与正在使用的信息在存储空间上是邻近的</a:t>
            </a:r>
            <a:endParaRPr lang="en-US" altLang="zh-CN" sz="1600" b="0" dirty="0">
              <a:ln>
                <a:noFill/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时间局部性：</a:t>
            </a:r>
            <a:r>
              <a:rPr lang="zh-CN" altLang="en-US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在最近的未来要用到的信息，很可能是正在使用的信息</a:t>
            </a:r>
            <a:endParaRPr lang="en-US" altLang="zh-CN" sz="1600" b="0" dirty="0">
              <a:ln>
                <a:noFill/>
              </a:ln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高速缓冲技术是利用程序访问的局部性原理，</a:t>
            </a:r>
            <a:r>
              <a:rPr lang="zh-CN" altLang="en-US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把程序中正在使用的部分存放在高速的、容量较小的</a:t>
            </a:r>
            <a:r>
              <a:rPr lang="en-US" altLang="zh-CN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Cache</a:t>
            </a:r>
            <a:r>
              <a:rPr lang="zh-CN" altLang="en-US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中，使</a:t>
            </a:r>
            <a:r>
              <a:rPr lang="en-US" altLang="zh-CN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CPU</a:t>
            </a:r>
            <a:r>
              <a:rPr lang="zh-CN" altLang="en-US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的访存操作大多针对</a:t>
            </a:r>
            <a:r>
              <a:rPr lang="en-US" altLang="zh-CN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Cache</a:t>
            </a:r>
            <a:r>
              <a:rPr lang="zh-CN" altLang="en-US" sz="1600" b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</a:rPr>
              <a:t>进行，提高程序执行速度</a:t>
            </a:r>
            <a:endParaRPr lang="zh-CN" altLang="en-US" sz="1600" b="0" dirty="0">
              <a:ln>
                <a:noFill/>
              </a:ln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折半查找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2" name="Rectangle 3"/>
          <p:cNvSpPr txBox="1">
            <a:spLocks noChangeArrowheads="1"/>
          </p:cNvSpPr>
          <p:nvPr/>
        </p:nvSpPr>
        <p:spPr>
          <a:xfrm>
            <a:off x="616294" y="713397"/>
            <a:ext cx="4986169" cy="5610621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二分查找（</a:t>
            </a:r>
            <a:r>
              <a:rPr lang="en-US" altLang="zh-CN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Binary Search</a:t>
            </a:r>
            <a:r>
              <a:rPr lang="zh-CN" altLang="en-US" b="1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顺序存储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表中数据元素按关键字有序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基本思想</a:t>
            </a: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在表</a:t>
            </a:r>
            <a:r>
              <a:rPr lang="en-US" altLang="zh-CN" b="1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中查询值为</a:t>
            </a:r>
            <a:r>
              <a:rPr lang="en-US" altLang="zh-CN" b="1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的元素的位置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初始化查找区间的下界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、上界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</a:t>
            </a:r>
            <a:endParaRPr lang="zh-CN" altLang="en-US" b="1" i="1" dirty="0">
              <a:solidFill>
                <a:srgbClr val="2679D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如查找区间上下界重叠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则查找失败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否则进入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step3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endParaRPr lang="en-US" altLang="zh-CN" sz="2000" b="1" dirty="0">
              <a:solidFill>
                <a:srgbClr val="2679D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2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</a:t>
            </a:r>
            <a:r>
              <a:rPr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floor</a:t>
            </a:r>
            <a:r>
              <a:rPr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</a:t>
            </a:r>
            <a:r>
              <a:rPr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r>
              <a:rPr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)/2)</a:t>
            </a:r>
            <a:endParaRPr lang="en-US" altLang="zh-CN" sz="2000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mid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else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调整查找区间，然后转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</a:t>
            </a:r>
            <a:r>
              <a:rPr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r>
              <a:rPr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和中点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mid</a:t>
            </a:r>
            <a:endParaRPr lang="en-US" altLang="zh-CN" sz="2000" b="1" i="1" dirty="0">
              <a:solidFill>
                <a:srgbClr val="2679D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low = mid +</a:t>
            </a:r>
            <a:r>
              <a:rPr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000" b="1" i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high=mid</a:t>
            </a:r>
            <a:r>
              <a:rPr lang="en-US" altLang="zh-CN" sz="2000" b="1" dirty="0">
                <a:solidFill>
                  <a:srgbClr val="2679D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endParaRPr lang="en-US" altLang="zh-CN" sz="2000" b="1" dirty="0">
              <a:solidFill>
                <a:srgbClr val="2679D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4"/>
          <p:cNvSpPr txBox="1">
            <a:spLocks noRot="1" noChangeArrowheads="1"/>
          </p:cNvSpPr>
          <p:nvPr/>
        </p:nvSpPr>
        <p:spPr>
          <a:xfrm>
            <a:off x="5759626" y="833675"/>
            <a:ext cx="6184952" cy="8651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85000"/>
              </a:schemeClr>
            </a:solidFill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查找的关键字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K=21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Rectangle 5"/>
          <p:cNvSpPr txBox="1">
            <a:spLocks noRot="1" noChangeArrowheads="1"/>
          </p:cNvSpPr>
          <p:nvPr/>
        </p:nvSpPr>
        <p:spPr>
          <a:xfrm>
            <a:off x="5759626" y="2727931"/>
            <a:ext cx="6123445" cy="3163888"/>
          </a:xfrm>
          <a:prstGeom prst="rect">
            <a:avLst/>
          </a:prstGeom>
          <a:solidFill>
            <a:schemeClr val="bg1"/>
          </a:solidFill>
          <a:ln cap="flat">
            <a:solidFill>
              <a:srgbClr val="99CC00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Object 6"/>
          <p:cNvGraphicFramePr>
            <a:graphicFrameLocks noChangeAspect="1"/>
          </p:cNvGraphicFramePr>
          <p:nvPr/>
        </p:nvGraphicFramePr>
        <p:xfrm>
          <a:off x="6093286" y="4262622"/>
          <a:ext cx="720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Microsoft 公式 3.0" r:id="rId2" imgW="393700" imgH="203200" progId="Equation.3">
                  <p:embed/>
                </p:oleObj>
              </mc:Choice>
              <mc:Fallback>
                <p:oleObj name="Microsoft 公式 3.0" r:id="rId2" imgW="393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286" y="4262622"/>
                        <a:ext cx="7207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"/>
          <p:cNvGraphicFramePr>
            <a:graphicFrameLocks noChangeAspect="1"/>
          </p:cNvGraphicFramePr>
          <p:nvPr/>
        </p:nvGraphicFramePr>
        <p:xfrm>
          <a:off x="6133898" y="3091595"/>
          <a:ext cx="7921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Microsoft 公式 3.0" r:id="rId4" imgW="393700" imgH="203200" progId="Equation.3">
                  <p:embed/>
                </p:oleObj>
              </mc:Choice>
              <mc:Fallback>
                <p:oleObj name="Microsoft 公式 3.0" r:id="rId4" imgW="393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898" y="3091595"/>
                        <a:ext cx="7921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8"/>
          <p:cNvGraphicFramePr>
            <a:graphicFrameLocks noChangeAspect="1"/>
          </p:cNvGraphicFramePr>
          <p:nvPr/>
        </p:nvGraphicFramePr>
        <p:xfrm>
          <a:off x="8652255" y="3091595"/>
          <a:ext cx="7921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Microsoft 公式 3.0" r:id="rId5" imgW="419100" imgH="203200" progId="Equation.3">
                  <p:embed/>
                </p:oleObj>
              </mc:Choice>
              <mc:Fallback>
                <p:oleObj name="Microsoft 公式 3.0" r:id="rId5" imgW="4191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2255" y="3091595"/>
                        <a:ext cx="7921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9"/>
          <p:cNvGraphicFramePr>
            <a:graphicFrameLocks noChangeAspect="1"/>
          </p:cNvGraphicFramePr>
          <p:nvPr/>
        </p:nvGraphicFramePr>
        <p:xfrm>
          <a:off x="11152415" y="3091595"/>
          <a:ext cx="7921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Microsoft 公式 3.0" r:id="rId7" imgW="444500" imgH="228600" progId="Equation.3">
                  <p:embed/>
                </p:oleObj>
              </mc:Choice>
              <mc:Fallback>
                <p:oleObj name="Microsoft 公式 3.0" r:id="rId7" imgW="444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415" y="3091595"/>
                        <a:ext cx="7921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0"/>
          <p:cNvGraphicFramePr>
            <a:graphicFrameLocks noChangeAspect="1"/>
          </p:cNvGraphicFramePr>
          <p:nvPr/>
        </p:nvGraphicFramePr>
        <p:xfrm>
          <a:off x="8151652" y="4262622"/>
          <a:ext cx="792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Microsoft 公式 3.0" r:id="rId9" imgW="444500" imgH="228600" progId="Equation.3">
                  <p:embed/>
                </p:oleObj>
              </mc:Choice>
              <mc:Fallback>
                <p:oleObj name="Microsoft 公式 3.0" r:id="rId9" imgW="444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652" y="4262622"/>
                        <a:ext cx="792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1"/>
          <p:cNvGraphicFramePr>
            <a:graphicFrameLocks noChangeAspect="1"/>
          </p:cNvGraphicFramePr>
          <p:nvPr/>
        </p:nvGraphicFramePr>
        <p:xfrm>
          <a:off x="7202327" y="4262622"/>
          <a:ext cx="792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Microsoft 公式 3.0" r:id="rId10" imgW="419100" imgH="203200" progId="Equation.3">
                  <p:embed/>
                </p:oleObj>
              </mc:Choice>
              <mc:Fallback>
                <p:oleObj name="Microsoft 公式 3.0" r:id="rId10" imgW="4191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327" y="4262622"/>
                        <a:ext cx="7921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2"/>
          <p:cNvGraphicFramePr>
            <a:graphicFrameLocks noChangeAspect="1"/>
          </p:cNvGraphicFramePr>
          <p:nvPr/>
        </p:nvGraphicFramePr>
        <p:xfrm>
          <a:off x="7606938" y="5416187"/>
          <a:ext cx="647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Microsoft 公式 3.0" r:id="rId11" imgW="393700" imgH="203200" progId="Equation.3">
                  <p:embed/>
                </p:oleObj>
              </mc:Choice>
              <mc:Fallback>
                <p:oleObj name="Microsoft 公式 3.0" r:id="rId11" imgW="393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938" y="5416187"/>
                        <a:ext cx="647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3"/>
          <p:cNvGraphicFramePr>
            <a:graphicFrameLocks noChangeAspect="1"/>
          </p:cNvGraphicFramePr>
          <p:nvPr/>
        </p:nvGraphicFramePr>
        <p:xfrm>
          <a:off x="8173648" y="5438166"/>
          <a:ext cx="647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Microsoft 公式 3.0" r:id="rId12" imgW="444500" imgH="228600" progId="Equation.3">
                  <p:embed/>
                </p:oleObj>
              </mc:Choice>
              <mc:Fallback>
                <p:oleObj name="Microsoft 公式 3.0" r:id="rId12" imgW="444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3648" y="5438166"/>
                        <a:ext cx="647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zRhNTlkNjQ4NDU5MmNkNmE4OGY1OTU0MGQzOWYyMzcifQ=="/>
</p:tagLst>
</file>

<file path=ppt/theme/theme1.xml><?xml version="1.0" encoding="utf-8"?>
<a:theme xmlns:a="http://schemas.openxmlformats.org/drawingml/2006/main" name="第一PPT，www.1ppt.com">
  <a:themeElements>
    <a:clrScheme name="Blue-green">
      <a:dk1>
        <a:srgbClr val="595959"/>
      </a:dk1>
      <a:lt1>
        <a:sysClr val="window" lastClr="FFFFFF"/>
      </a:lt1>
      <a:dk2>
        <a:srgbClr val="595959"/>
      </a:dk2>
      <a:lt2>
        <a:srgbClr val="E7E6E6"/>
      </a:lt2>
      <a:accent1>
        <a:srgbClr val="65AECF"/>
      </a:accent1>
      <a:accent2>
        <a:srgbClr val="84C4C3"/>
      </a:accent2>
      <a:accent3>
        <a:srgbClr val="84CEB0"/>
      </a:accent3>
      <a:accent4>
        <a:srgbClr val="65BFCF"/>
      </a:accent4>
      <a:accent5>
        <a:srgbClr val="86B6C6"/>
      </a:accent5>
      <a:accent6>
        <a:srgbClr val="87CBD1"/>
      </a:accent6>
      <a:hlink>
        <a:srgbClr val="FF7284"/>
      </a:hlink>
      <a:folHlink>
        <a:srgbClr val="00767E"/>
      </a:folHlink>
    </a:clrScheme>
    <a:fontScheme name="Backa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15741</Words>
  <Application>WPS 演示</Application>
  <PresentationFormat>宽屏</PresentationFormat>
  <Paragraphs>1733</Paragraphs>
  <Slides>64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64</vt:i4>
      </vt:variant>
    </vt:vector>
  </HeadingPairs>
  <TitlesOfParts>
    <vt:vector size="99" baseType="lpstr">
      <vt:lpstr>Arial</vt:lpstr>
      <vt:lpstr>宋体</vt:lpstr>
      <vt:lpstr>Wingdings</vt:lpstr>
      <vt:lpstr>Arial Narrow</vt:lpstr>
      <vt:lpstr>Calibri</vt:lpstr>
      <vt:lpstr>Times New Roman</vt:lpstr>
      <vt:lpstr>微软雅黑</vt:lpstr>
      <vt:lpstr>Garamond</vt:lpstr>
      <vt:lpstr>楷体</vt:lpstr>
      <vt:lpstr>Arial Unicode MS</vt:lpstr>
      <vt:lpstr>Cambria Math</vt:lpstr>
      <vt:lpstr>Fences</vt:lpstr>
      <vt:lpstr>Sitka Small</vt:lpstr>
      <vt:lpstr>Symbol</vt:lpstr>
      <vt:lpstr>第一PPT，www.1ppt.com</vt:lpstr>
      <vt:lpstr>Equation.3</vt:lpstr>
      <vt:lpstr>Equation.3</vt:lpstr>
      <vt:lpstr>Equation.3</vt:lpstr>
      <vt:lpstr>Package</vt:lpstr>
      <vt:lpstr>Paint.Picture</vt:lpstr>
      <vt:lpstr>Package</vt:lpstr>
      <vt:lpstr>Paint.Picture</vt:lpstr>
      <vt:lpstr>Paint.Picture</vt:lpstr>
      <vt:lpstr>Paint.Picture</vt:lpstr>
      <vt:lpstr>Paint.Picture</vt:lpstr>
      <vt:lpstr>Package</vt:lpstr>
      <vt:lpstr>Equation.3</vt:lpstr>
      <vt:lpstr>Package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数据结构</vt:lpstr>
      <vt:lpstr>Brief Introduction</vt:lpstr>
      <vt:lpstr>CONTENTS</vt:lpstr>
      <vt:lpstr>查找的基本概念</vt:lpstr>
      <vt:lpstr>查找的评价方法</vt:lpstr>
      <vt:lpstr>CONTENTS</vt:lpstr>
      <vt:lpstr>顺序查找</vt:lpstr>
      <vt:lpstr>顺序查找性能分析</vt:lpstr>
      <vt:lpstr>折半查找</vt:lpstr>
      <vt:lpstr>折半查找的性能分析</vt:lpstr>
      <vt:lpstr>分块查找（索引查找）</vt:lpstr>
      <vt:lpstr>分块查找的性能分析</vt:lpstr>
      <vt:lpstr>分块查找的性能分析</vt:lpstr>
      <vt:lpstr>插值查找</vt:lpstr>
      <vt:lpstr>有序表的斐波那契查找</vt:lpstr>
      <vt:lpstr>CONTENTS</vt:lpstr>
      <vt:lpstr>二叉排序树(Binary Sort Tree, BST树）</vt:lpstr>
      <vt:lpstr>二叉排序树</vt:lpstr>
      <vt:lpstr>exercise</vt:lpstr>
      <vt:lpstr>二叉排序树的查找</vt:lpstr>
      <vt:lpstr>二叉排序树的性能分析</vt:lpstr>
      <vt:lpstr>二叉排序树的删除</vt:lpstr>
      <vt:lpstr>二叉排序树的删除</vt:lpstr>
      <vt:lpstr>二叉排序树的删除</vt:lpstr>
      <vt:lpstr>练习题</vt:lpstr>
      <vt:lpstr>二叉树排序树的查找及性能分析</vt:lpstr>
      <vt:lpstr>二叉排序树的查找算法分析</vt:lpstr>
      <vt:lpstr>平衡二叉树—Adelson-Velsky-Landis Tree, AVL平衡二叉树）</vt:lpstr>
      <vt:lpstr>平衡二叉树的查找及性能分析</vt:lpstr>
      <vt:lpstr>非AVL树的调整</vt:lpstr>
      <vt:lpstr>非AVL树的调整</vt:lpstr>
      <vt:lpstr>非AVL树的调整</vt:lpstr>
      <vt:lpstr>非平衡二叉树的调整</vt:lpstr>
      <vt:lpstr>平衡二叉树的生成示例</vt:lpstr>
      <vt:lpstr>exercise</vt:lpstr>
      <vt:lpstr>CONTENTS</vt:lpstr>
      <vt:lpstr>哈希表查找</vt:lpstr>
      <vt:lpstr>哈希表</vt:lpstr>
      <vt:lpstr>哈希表</vt:lpstr>
      <vt:lpstr>常用哈希函数</vt:lpstr>
      <vt:lpstr>常用哈希函数</vt:lpstr>
      <vt:lpstr>常用哈希函数</vt:lpstr>
      <vt:lpstr>处理冲突的方法</vt:lpstr>
      <vt:lpstr>处理冲突的方法-探测开放定址法</vt:lpstr>
      <vt:lpstr>处理冲突的方法-线性探测开放定址法</vt:lpstr>
      <vt:lpstr>处理冲突的方法示例-线性探测开放定址法</vt:lpstr>
      <vt:lpstr>处理冲突的方法</vt:lpstr>
      <vt:lpstr>处理冲突的方法-双哈希函数法（开放定址法）</vt:lpstr>
      <vt:lpstr>处理冲突的方法-拉链法</vt:lpstr>
      <vt:lpstr>处理冲突的方法-拉链法</vt:lpstr>
      <vt:lpstr>哈希表的查找效率分析</vt:lpstr>
      <vt:lpstr>处理冲突的方法示例</vt:lpstr>
      <vt:lpstr>处理冲突的方法示例</vt:lpstr>
      <vt:lpstr>装填因子分析</vt:lpstr>
      <vt:lpstr>小结</vt:lpstr>
      <vt:lpstr>CONTENTS</vt:lpstr>
      <vt:lpstr>B-Tree</vt:lpstr>
      <vt:lpstr>B-树</vt:lpstr>
      <vt:lpstr>B-树的查找</vt:lpstr>
      <vt:lpstr>B-树结点的插入</vt:lpstr>
      <vt:lpstr>B-树的删除</vt:lpstr>
      <vt:lpstr>B+树</vt:lpstr>
      <vt:lpstr>小结</vt:lpstr>
      <vt:lpstr>数据结构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网页风格工作汇报</dc:title>
  <dc:creator>第一PPT</dc:creator>
  <cp:keywords>www.1ppt.com</cp:keywords>
  <dc:description>www.1ppt.com</dc:description>
  <cp:lastModifiedBy>何</cp:lastModifiedBy>
  <cp:revision>712</cp:revision>
  <dcterms:created xsi:type="dcterms:W3CDTF">2016-06-02T05:21:00Z</dcterms:created>
  <dcterms:modified xsi:type="dcterms:W3CDTF">2024-02-26T04:54:20Z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CF19596728CA425DB956759E5708B1F2_12</vt:lpwstr>
  </property>
  <property fmtid="{D5CDD505-2E9C-101B-9397-08002B2CF9AE}" pid="3" name="KSOProductBuildVer">
    <vt:lpwstr>2052-12.1.0.16250</vt:lpwstr>
  </property>
</Properties>
</file>