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10.04.2021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75293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53317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7392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281029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8601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496451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10.04.2021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716269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10.04.2021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82883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10.04.2021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5590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31856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14F8B37-F216-42C0-B996-E006A3119BFD}" type="datetimeFigureOut">
              <a:rPr lang="tr-TR" smtClean="0"/>
              <a:t>10.04.2021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43357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14F8B37-F216-42C0-B996-E006A3119BFD}" type="datetimeFigureOut">
              <a:rPr lang="tr-TR" smtClean="0"/>
              <a:t>10.04.2021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0234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14F8B37-F216-42C0-B996-E006A3119BFD}" type="datetimeFigureOut">
              <a:rPr lang="tr-TR" smtClean="0"/>
              <a:t>10.04.2021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93805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F8B37-F216-42C0-B996-E006A3119BFD}" type="datetimeFigureOut">
              <a:rPr lang="tr-TR" smtClean="0"/>
              <a:t>10.04.2021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85199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14F8B37-F216-42C0-B996-E006A3119BFD}" type="datetimeFigureOut">
              <a:rPr lang="tr-TR" smtClean="0"/>
              <a:t>10.04.2021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410250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14F8B37-F216-42C0-B996-E006A3119BFD}" type="datetimeFigureOut">
              <a:rPr lang="tr-TR" smtClean="0"/>
              <a:t>10.04.2021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24601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4F8B37-F216-42C0-B996-E006A3119BFD}" type="datetimeFigureOut">
              <a:rPr lang="tr-TR" smtClean="0"/>
              <a:t>10.04.2021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C8BC60-30F3-4BC8-A5A9-7AE860E409A6}" type="slidenum">
              <a:rPr lang="tr-TR" smtClean="0"/>
              <a:t>‹#›</a:t>
            </a:fld>
            <a:endParaRPr lang="tr-TR"/>
          </a:p>
        </p:txBody>
      </p:sp>
    </p:spTree>
    <p:extLst>
      <p:ext uri="{BB962C8B-B14F-4D97-AF65-F5344CB8AC3E}">
        <p14:creationId xmlns:p14="http://schemas.microsoft.com/office/powerpoint/2010/main" val="128732386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8" name="Dikdörtgen 7"/>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latin typeface="+mj-lt"/>
              </a:rPr>
              <a:t>HTML</a:t>
            </a:r>
          </a:p>
        </p:txBody>
      </p:sp>
      <p:sp>
        <p:nvSpPr>
          <p:cNvPr id="3" name="Dikdörtgen 2"/>
          <p:cNvSpPr/>
          <p:nvPr/>
        </p:nvSpPr>
        <p:spPr>
          <a:xfrm>
            <a:off x="99292" y="1433946"/>
            <a:ext cx="9240982" cy="1200329"/>
          </a:xfrm>
          <a:prstGeom prst="rect">
            <a:avLst/>
          </a:prstGeom>
        </p:spPr>
        <p:txBody>
          <a:bodyPr wrap="square">
            <a:spAutoFit/>
          </a:bodyPr>
          <a:lstStyle/>
          <a:p>
            <a:r>
              <a:rPr lang="tr-TR" dirty="0"/>
              <a:t>HTML Nedir? </a:t>
            </a:r>
            <a:endParaRPr lang="tr-TR" dirty="0" smtClean="0"/>
          </a:p>
          <a:p>
            <a:r>
              <a:rPr lang="tr-TR" dirty="0" smtClean="0"/>
              <a:t>Web </a:t>
            </a:r>
            <a:r>
              <a:rPr lang="tr-TR" dirty="0"/>
              <a:t>sayfalarının büyük çoğunluğu HTML içeren metin tabanlı sayfalar olarak hazırlanmaktadır. Bu sayfalar istemci tarafında çalıştığı için kaynak kodlar kullanıcı tarafından görülmektedir. </a:t>
            </a:r>
          </a:p>
        </p:txBody>
      </p:sp>
      <p:sp>
        <p:nvSpPr>
          <p:cNvPr id="6" name="Dikdörtgen 5"/>
          <p:cNvSpPr/>
          <p:nvPr/>
        </p:nvSpPr>
        <p:spPr>
          <a:xfrm>
            <a:off x="331176" y="3110544"/>
            <a:ext cx="10070123" cy="2031325"/>
          </a:xfrm>
          <a:prstGeom prst="rect">
            <a:avLst/>
          </a:prstGeom>
        </p:spPr>
        <p:txBody>
          <a:bodyPr wrap="square">
            <a:spAutoFit/>
          </a:bodyPr>
          <a:lstStyle/>
          <a:p>
            <a:r>
              <a:rPr lang="tr-TR" dirty="0"/>
              <a:t>İşlem basamakları </a:t>
            </a:r>
            <a:endParaRPr lang="tr-TR" dirty="0" smtClean="0"/>
          </a:p>
          <a:p>
            <a:pPr marL="342900" indent="-342900">
              <a:buAutoNum type="arabicPeriod"/>
            </a:pPr>
            <a:r>
              <a:rPr lang="tr-TR" dirty="0" smtClean="0"/>
              <a:t>İstemci Bilgisayar Web sunucudan sayfa isteğinde bulunur (Web tarayıcının adres çubuğuna Web sunucunun adresi ve istenen sayfa yazılır)</a:t>
            </a:r>
          </a:p>
          <a:p>
            <a:pPr marL="342900" indent="-342900">
              <a:buAutoNum type="arabicPeriod"/>
            </a:pPr>
            <a:r>
              <a:rPr lang="tr-TR" dirty="0" smtClean="0"/>
              <a:t>Web </a:t>
            </a:r>
            <a:r>
              <a:rPr lang="tr-TR" dirty="0"/>
              <a:t>sunucu istekte bulunulan adresin dosya uzantısından dosyanın bir html dosyası olduğunu algılar. </a:t>
            </a:r>
            <a:endParaRPr lang="tr-TR" dirty="0" smtClean="0"/>
          </a:p>
          <a:p>
            <a:pPr marL="342900" indent="-342900">
              <a:buAutoNum type="arabicPeriod"/>
            </a:pPr>
            <a:r>
              <a:rPr lang="tr-TR" dirty="0" smtClean="0"/>
              <a:t>HTML </a:t>
            </a:r>
            <a:r>
              <a:rPr lang="tr-TR" dirty="0"/>
              <a:t>dosya sabit diskten okunarak istemciye gönderilir. </a:t>
            </a:r>
            <a:endParaRPr lang="tr-TR" dirty="0" smtClean="0"/>
          </a:p>
          <a:p>
            <a:pPr marL="342900" indent="-342900">
              <a:buAutoNum type="arabicPeriod"/>
            </a:pPr>
            <a:r>
              <a:rPr lang="tr-TR" dirty="0" smtClean="0"/>
              <a:t>İstemcideki </a:t>
            </a:r>
            <a:r>
              <a:rPr lang="tr-TR" dirty="0"/>
              <a:t>web tarayıcı dosyayı yorumlar ve sonucu gösterir.</a:t>
            </a:r>
          </a:p>
        </p:txBody>
      </p:sp>
    </p:spTree>
    <p:extLst>
      <p:ext uri="{BB962C8B-B14F-4D97-AF65-F5344CB8AC3E}">
        <p14:creationId xmlns:p14="http://schemas.microsoft.com/office/powerpoint/2010/main" val="958314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8" name="Dikdörtgen 7"/>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 </a:t>
            </a:r>
            <a:r>
              <a:rPr lang="tr-TR" sz="2800" b="1" dirty="0">
                <a:solidFill>
                  <a:srgbClr val="FF0000"/>
                </a:solidFill>
              </a:rPr>
              <a:t>.NET nedir?</a:t>
            </a:r>
          </a:p>
        </p:txBody>
      </p:sp>
      <p:sp>
        <p:nvSpPr>
          <p:cNvPr id="3" name="Dikdörtgen 2"/>
          <p:cNvSpPr/>
          <p:nvPr/>
        </p:nvSpPr>
        <p:spPr>
          <a:xfrm>
            <a:off x="99292" y="1287476"/>
            <a:ext cx="11743946" cy="4524315"/>
          </a:xfrm>
          <a:prstGeom prst="rect">
            <a:avLst/>
          </a:prstGeom>
        </p:spPr>
        <p:txBody>
          <a:bodyPr wrap="square">
            <a:spAutoFit/>
          </a:bodyPr>
          <a:lstStyle/>
          <a:p>
            <a:r>
              <a:rPr lang="tr-TR" b="1" i="1" dirty="0">
                <a:solidFill>
                  <a:srgbClr val="FF0000"/>
                </a:solidFill>
              </a:rPr>
              <a:t>6) Ölçeklenebilirlik ve Elde Edilebilirlik </a:t>
            </a:r>
            <a:endParaRPr lang="tr-TR" b="1" i="1" dirty="0" smtClean="0">
              <a:solidFill>
                <a:srgbClr val="FF0000"/>
              </a:solidFill>
            </a:endParaRPr>
          </a:p>
          <a:p>
            <a:r>
              <a:rPr lang="tr-TR" dirty="0" smtClean="0"/>
              <a:t>ASP.NET</a:t>
            </a:r>
            <a:r>
              <a:rPr lang="tr-TR" dirty="0"/>
              <a:t>, ölçeklenebilirlik düşünülerek tasarlanmıştır. Bu nedenle, kümelenmiş ve çok-işlemcili ortamlarda performansı iyileştirmek üzere özel olarak tasarlanmış niteliklere sahiptir. Dahası, işlemler ASP.NET, çalıştırıcı (</a:t>
            </a:r>
            <a:r>
              <a:rPr lang="tr-TR" dirty="0" err="1"/>
              <a:t>runtime</a:t>
            </a:r>
            <a:r>
              <a:rPr lang="tr-TR" dirty="0"/>
              <a:t>) tarafından yakından izlenir ve yönetilir. Böylece yanlış davranan bir işlem (</a:t>
            </a:r>
            <a:r>
              <a:rPr lang="tr-TR" dirty="0" err="1"/>
              <a:t>leaks</a:t>
            </a:r>
            <a:r>
              <a:rPr lang="tr-TR" dirty="0"/>
              <a:t>, </a:t>
            </a:r>
            <a:r>
              <a:rPr lang="tr-TR" dirty="0" err="1"/>
              <a:t>deadlock</a:t>
            </a:r>
            <a:r>
              <a:rPr lang="tr-TR" dirty="0"/>
              <a:t>) varsa onun yerine uygulamanın istemleri devamlı şekilde yanıtlamasına yardım eden yeni bir işlem başlatılır. </a:t>
            </a:r>
            <a:endParaRPr lang="tr-TR" dirty="0" smtClean="0"/>
          </a:p>
          <a:p>
            <a:endParaRPr lang="tr-TR" dirty="0"/>
          </a:p>
          <a:p>
            <a:r>
              <a:rPr lang="tr-TR" b="1" i="1" dirty="0" smtClean="0">
                <a:solidFill>
                  <a:srgbClr val="FF0000"/>
                </a:solidFill>
              </a:rPr>
              <a:t>7</a:t>
            </a:r>
            <a:r>
              <a:rPr lang="tr-TR" b="1" i="1" dirty="0">
                <a:solidFill>
                  <a:srgbClr val="FF0000"/>
                </a:solidFill>
              </a:rPr>
              <a:t>) İsteğe Bağlı Biçimlendirme ve </a:t>
            </a:r>
            <a:r>
              <a:rPr lang="tr-TR" b="1" i="1" dirty="0" err="1">
                <a:solidFill>
                  <a:srgbClr val="FF0000"/>
                </a:solidFill>
              </a:rPr>
              <a:t>Uzatılabilirlik</a:t>
            </a:r>
            <a:r>
              <a:rPr lang="tr-TR" b="1" i="1" dirty="0">
                <a:solidFill>
                  <a:srgbClr val="FF0000"/>
                </a:solidFill>
              </a:rPr>
              <a:t> </a:t>
            </a:r>
            <a:endParaRPr lang="tr-TR" b="1" i="1" dirty="0" smtClean="0">
              <a:solidFill>
                <a:srgbClr val="FF0000"/>
              </a:solidFill>
            </a:endParaRPr>
          </a:p>
          <a:p>
            <a:r>
              <a:rPr lang="tr-TR" dirty="0" smtClean="0"/>
              <a:t>ASP.NET</a:t>
            </a:r>
            <a:r>
              <a:rPr lang="tr-TR" dirty="0"/>
              <a:t>, geliştiricilerin uygun gördüğü yerlerde kodlarına takı ("</a:t>
            </a:r>
            <a:r>
              <a:rPr lang="tr-TR" dirty="0" err="1"/>
              <a:t>plug</a:t>
            </a:r>
            <a:r>
              <a:rPr lang="tr-TR" dirty="0"/>
              <a:t>-in") yapmalarına izin veren iyi-faktörlü bir mimari sunmaktadır. Gerçekten de, ASP.NET çalıştırıcısının herhangi bir alt bileşenini kendi yazdığınız herhangi bir bileşenle zenginleştirebilir veya değiştirebilirsiniz. İsteğe bağlı doğrulama veya durum (</a:t>
            </a:r>
            <a:r>
              <a:rPr lang="tr-TR" dirty="0" err="1"/>
              <a:t>state</a:t>
            </a:r>
            <a:r>
              <a:rPr lang="tr-TR" dirty="0"/>
              <a:t>) servislerinin uygulanması hiçbir zaman olmadığından daha kolay hale </a:t>
            </a:r>
            <a:r>
              <a:rPr lang="tr-TR" dirty="0" smtClean="0"/>
              <a:t>getirilmiştir</a:t>
            </a:r>
          </a:p>
          <a:p>
            <a:endParaRPr lang="tr-TR" dirty="0"/>
          </a:p>
          <a:p>
            <a:r>
              <a:rPr lang="tr-TR" b="1" i="1" dirty="0">
                <a:solidFill>
                  <a:srgbClr val="FF0000"/>
                </a:solidFill>
              </a:rPr>
              <a:t>8) Programlama Dilinde Bağımsızlık </a:t>
            </a:r>
            <a:endParaRPr lang="tr-TR" b="1" i="1" dirty="0" smtClean="0">
              <a:solidFill>
                <a:srgbClr val="FF0000"/>
              </a:solidFill>
            </a:endParaRPr>
          </a:p>
          <a:p>
            <a:r>
              <a:rPr lang="tr-TR" dirty="0" smtClean="0"/>
              <a:t>ASP.NET </a:t>
            </a:r>
            <a:r>
              <a:rPr lang="tr-TR" dirty="0"/>
              <a:t>programlama dillerimden bağımsızdır. ASP.NET web yazılımları geliştirebilmek için 20 programlama dili ve fazlasını kullanabiliriz, örneğin, VB.NET, C#, JScript.NET, C++ </a:t>
            </a:r>
            <a:r>
              <a:rPr lang="tr-TR" dirty="0" err="1"/>
              <a:t>with</a:t>
            </a:r>
            <a:r>
              <a:rPr lang="tr-TR" dirty="0"/>
              <a:t> </a:t>
            </a:r>
            <a:r>
              <a:rPr lang="tr-TR" dirty="0" err="1"/>
              <a:t>Managed</a:t>
            </a:r>
            <a:r>
              <a:rPr lang="tr-TR" dirty="0"/>
              <a:t> Extensions, COBOL.NET, Perl.NET. </a:t>
            </a:r>
          </a:p>
        </p:txBody>
      </p:sp>
    </p:spTree>
    <p:extLst>
      <p:ext uri="{BB962C8B-B14F-4D97-AF65-F5344CB8AC3E}">
        <p14:creationId xmlns:p14="http://schemas.microsoft.com/office/powerpoint/2010/main" val="3390338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8" name="Dikdörtgen 7"/>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 </a:t>
            </a:r>
            <a:r>
              <a:rPr lang="tr-TR" sz="2800" b="1" dirty="0">
                <a:solidFill>
                  <a:srgbClr val="FF0000"/>
                </a:solidFill>
              </a:rPr>
              <a:t>.NET nedir?</a:t>
            </a:r>
          </a:p>
        </p:txBody>
      </p:sp>
      <p:sp>
        <p:nvSpPr>
          <p:cNvPr id="3" name="Dikdörtgen 2"/>
          <p:cNvSpPr/>
          <p:nvPr/>
        </p:nvSpPr>
        <p:spPr>
          <a:xfrm>
            <a:off x="99292" y="1302748"/>
            <a:ext cx="11735154" cy="4247317"/>
          </a:xfrm>
          <a:prstGeom prst="rect">
            <a:avLst/>
          </a:prstGeom>
        </p:spPr>
        <p:txBody>
          <a:bodyPr wrap="square">
            <a:spAutoFit/>
          </a:bodyPr>
          <a:lstStyle/>
          <a:p>
            <a:r>
              <a:rPr lang="tr-TR" b="1" i="1" dirty="0">
                <a:solidFill>
                  <a:srgbClr val="FF0000"/>
                </a:solidFill>
              </a:rPr>
              <a:t>9) Derlenmiş Kod </a:t>
            </a:r>
            <a:endParaRPr lang="tr-TR" b="1" i="1" dirty="0" smtClean="0">
              <a:solidFill>
                <a:srgbClr val="FF0000"/>
              </a:solidFill>
            </a:endParaRPr>
          </a:p>
          <a:p>
            <a:r>
              <a:rPr lang="tr-TR" dirty="0" smtClean="0"/>
              <a:t>Bildiğimiz </a:t>
            </a:r>
            <a:r>
              <a:rPr lang="tr-TR" dirty="0"/>
              <a:t>gibi </a:t>
            </a:r>
            <a:r>
              <a:rPr lang="tr-TR" dirty="0" err="1"/>
              <a:t>asp</a:t>
            </a:r>
            <a:r>
              <a:rPr lang="tr-TR" dirty="0"/>
              <a:t> </a:t>
            </a:r>
            <a:r>
              <a:rPr lang="tr-TR" dirty="0" err="1"/>
              <a:t>scripting</a:t>
            </a:r>
            <a:r>
              <a:rPr lang="tr-TR" dirty="0"/>
              <a:t> dilleriyle çalışıyor. Fakat ASP.NET derlenmiş kod ve güçlü tipli dillerle çalışıyor, yani gerçek programlama dilleriyle. ASP.NET bu nedenle gerçek veri tiplerini kullanıyor örneğin </a:t>
            </a:r>
            <a:r>
              <a:rPr lang="tr-TR" dirty="0" err="1"/>
              <a:t>integers</a:t>
            </a:r>
            <a:r>
              <a:rPr lang="tr-TR" dirty="0"/>
              <a:t> ve </a:t>
            </a:r>
            <a:r>
              <a:rPr lang="tr-TR" dirty="0" err="1"/>
              <a:t>strings</a:t>
            </a:r>
            <a:r>
              <a:rPr lang="tr-TR" dirty="0"/>
              <a:t>. ASP.NET de kullanılan programlama dilleri daha iyi olağanüstü durum işleme gücüne sahiptirler. ASP.NET içerisinde </a:t>
            </a:r>
            <a:r>
              <a:rPr lang="tr-TR" dirty="0" err="1"/>
              <a:t>try</a:t>
            </a:r>
            <a:r>
              <a:rPr lang="tr-TR" dirty="0"/>
              <a:t> … </a:t>
            </a:r>
            <a:r>
              <a:rPr lang="tr-TR" dirty="0" err="1"/>
              <a:t>catch</a:t>
            </a:r>
            <a:r>
              <a:rPr lang="tr-TR" dirty="0"/>
              <a:t> … </a:t>
            </a:r>
            <a:r>
              <a:rPr lang="tr-TR" dirty="0" err="1"/>
              <a:t>finally</a:t>
            </a:r>
            <a:r>
              <a:rPr lang="tr-TR" dirty="0"/>
              <a:t> deyimleri ile olağanüstü durum işleme imkanına sahibiz. </a:t>
            </a:r>
            <a:endParaRPr lang="tr-TR" dirty="0" smtClean="0"/>
          </a:p>
          <a:p>
            <a:endParaRPr lang="tr-TR" dirty="0"/>
          </a:p>
          <a:p>
            <a:r>
              <a:rPr lang="tr-TR" b="1" i="1" dirty="0">
                <a:solidFill>
                  <a:srgbClr val="FF0000"/>
                </a:solidFill>
              </a:rPr>
              <a:t>10) Sürükle </a:t>
            </a:r>
            <a:r>
              <a:rPr lang="tr-TR" b="1" i="1" dirty="0" smtClean="0">
                <a:solidFill>
                  <a:srgbClr val="FF0000"/>
                </a:solidFill>
              </a:rPr>
              <a:t> </a:t>
            </a:r>
            <a:r>
              <a:rPr lang="tr-TR" b="1" i="1" dirty="0">
                <a:solidFill>
                  <a:srgbClr val="FF0000"/>
                </a:solidFill>
              </a:rPr>
              <a:t>Bırak ve Olay Bazlı </a:t>
            </a:r>
            <a:r>
              <a:rPr lang="tr-TR" b="1" i="1" dirty="0" smtClean="0">
                <a:solidFill>
                  <a:srgbClr val="FF0000"/>
                </a:solidFill>
              </a:rPr>
              <a:t>Programlama</a:t>
            </a:r>
          </a:p>
          <a:p>
            <a:r>
              <a:rPr lang="tr-TR" dirty="0"/>
              <a:t>Eğer Visual Basic kullandıysanız, bilirsiniz ki </a:t>
            </a:r>
            <a:r>
              <a:rPr lang="tr-TR" dirty="0" err="1"/>
              <a:t>VB’nin</a:t>
            </a:r>
            <a:r>
              <a:rPr lang="tr-TR" dirty="0"/>
              <a:t> en güzel taraflarından birisi sürükle ve bırak objeleri sistemi ve olay bazlı programlama yani </a:t>
            </a:r>
            <a:r>
              <a:rPr lang="tr-TR" dirty="0" err="1"/>
              <a:t>click</a:t>
            </a:r>
            <a:r>
              <a:rPr lang="tr-TR" dirty="0"/>
              <a:t>, </a:t>
            </a:r>
            <a:r>
              <a:rPr lang="tr-TR" dirty="0" err="1"/>
              <a:t>doubleclick</a:t>
            </a:r>
            <a:r>
              <a:rPr lang="tr-TR" dirty="0"/>
              <a:t>, </a:t>
            </a:r>
            <a:r>
              <a:rPr lang="tr-TR" dirty="0" err="1"/>
              <a:t>textchange</a:t>
            </a:r>
            <a:r>
              <a:rPr lang="tr-TR" dirty="0"/>
              <a:t> gibi. ASP.NET bu özellikleri WEB Formlarıyla aynı şekilde </a:t>
            </a:r>
            <a:r>
              <a:rPr lang="tr-TR" dirty="0" err="1"/>
              <a:t>kullanabilirisiniz</a:t>
            </a:r>
            <a:r>
              <a:rPr lang="tr-TR" dirty="0"/>
              <a:t>. </a:t>
            </a:r>
            <a:r>
              <a:rPr lang="tr-TR" dirty="0" err="1"/>
              <a:t>VB’de</a:t>
            </a:r>
            <a:r>
              <a:rPr lang="tr-TR" dirty="0"/>
              <a:t> nasıl program geliştiriyorsanız, ASP.NET Web Formları da yani fonksiyonelliği sağlıyor. ASP.NET içerisinde gerçekten çok iyi dizayn edilmiş ve çok sayıda HTML kontrolleri vardır. Hemen hemen bir ASP.NET sayfasında bulunan bütün HTML kontrolleri Visual Basic, C#, C++ kodları ile kontrol edilebilir. ASP.NET buna ek olarak yeni nesneye dayalı programlamayı destekleyen, girdi kontrolleri, programlanabilir </a:t>
            </a:r>
            <a:r>
              <a:rPr lang="tr-TR" dirty="0" err="1"/>
              <a:t>listbox’lari</a:t>
            </a:r>
            <a:r>
              <a:rPr lang="tr-TR" dirty="0"/>
              <a:t>, yeni doğrulama kontrolleri (</a:t>
            </a:r>
            <a:r>
              <a:rPr lang="tr-TR" dirty="0" err="1"/>
              <a:t>validation</a:t>
            </a:r>
            <a:r>
              <a:rPr lang="tr-TR" dirty="0"/>
              <a:t> </a:t>
            </a:r>
            <a:r>
              <a:rPr lang="tr-TR" dirty="0" err="1"/>
              <a:t>controls</a:t>
            </a:r>
            <a:r>
              <a:rPr lang="tr-TR" dirty="0"/>
              <a:t>). ASP.NET içerisinde örneğin </a:t>
            </a:r>
            <a:r>
              <a:rPr lang="tr-TR" dirty="0" err="1"/>
              <a:t>DataGrid</a:t>
            </a:r>
            <a:r>
              <a:rPr lang="tr-TR" dirty="0"/>
              <a:t>, </a:t>
            </a:r>
            <a:r>
              <a:rPr lang="tr-TR" dirty="0" err="1"/>
              <a:t>DataList</a:t>
            </a:r>
            <a:r>
              <a:rPr lang="tr-TR" dirty="0"/>
              <a:t> kontrolleri olup bu kontroller web yazılım geliştiricisinin </a:t>
            </a:r>
            <a:r>
              <a:rPr lang="tr-TR" dirty="0" err="1"/>
              <a:t>hayatini</a:t>
            </a:r>
            <a:r>
              <a:rPr lang="tr-TR" dirty="0"/>
              <a:t> çok kolaylaştırmaktadır.</a:t>
            </a:r>
          </a:p>
        </p:txBody>
      </p:sp>
    </p:spTree>
    <p:extLst>
      <p:ext uri="{BB962C8B-B14F-4D97-AF65-F5344CB8AC3E}">
        <p14:creationId xmlns:p14="http://schemas.microsoft.com/office/powerpoint/2010/main" val="640380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8" name="Dikdörtgen 7"/>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 </a:t>
            </a:r>
            <a:r>
              <a:rPr lang="tr-TR" sz="2800" b="1" dirty="0">
                <a:solidFill>
                  <a:srgbClr val="FF0000"/>
                </a:solidFill>
              </a:rPr>
              <a:t>.NET nedir?</a:t>
            </a:r>
          </a:p>
        </p:txBody>
      </p:sp>
      <p:sp>
        <p:nvSpPr>
          <p:cNvPr id="3" name="Dikdörtgen 2"/>
          <p:cNvSpPr/>
          <p:nvPr/>
        </p:nvSpPr>
        <p:spPr>
          <a:xfrm>
            <a:off x="99292" y="1308210"/>
            <a:ext cx="11717570" cy="4524315"/>
          </a:xfrm>
          <a:prstGeom prst="rect">
            <a:avLst/>
          </a:prstGeom>
        </p:spPr>
        <p:txBody>
          <a:bodyPr wrap="square">
            <a:spAutoFit/>
          </a:bodyPr>
          <a:lstStyle/>
          <a:p>
            <a:r>
              <a:rPr lang="tr-TR" b="1" i="1" dirty="0">
                <a:solidFill>
                  <a:srgbClr val="FF0000"/>
                </a:solidFill>
              </a:rPr>
              <a:t>11) Mobile Programlama Desteği </a:t>
            </a:r>
            <a:endParaRPr lang="tr-TR" b="1" i="1" dirty="0" smtClean="0">
              <a:solidFill>
                <a:srgbClr val="FF0000"/>
              </a:solidFill>
            </a:endParaRPr>
          </a:p>
          <a:p>
            <a:r>
              <a:rPr lang="tr-TR" dirty="0" smtClean="0"/>
              <a:t>ASP.NET </a:t>
            </a:r>
            <a:r>
              <a:rPr lang="tr-TR" dirty="0"/>
              <a:t>ile sadece web yazılımları değil ayrıca mobil telefonları ve </a:t>
            </a:r>
            <a:r>
              <a:rPr lang="tr-TR" dirty="0" err="1"/>
              <a:t>PDA’lar</a:t>
            </a:r>
            <a:r>
              <a:rPr lang="tr-TR" dirty="0"/>
              <a:t> (Palm, </a:t>
            </a:r>
            <a:r>
              <a:rPr lang="tr-TR" dirty="0" err="1"/>
              <a:t>PocketPC’s</a:t>
            </a:r>
            <a:r>
              <a:rPr lang="tr-TR" dirty="0"/>
              <a:t>, RIM </a:t>
            </a:r>
            <a:r>
              <a:rPr lang="tr-TR" dirty="0" err="1"/>
              <a:t>devices</a:t>
            </a:r>
            <a:r>
              <a:rPr lang="tr-TR" dirty="0"/>
              <a:t>, </a:t>
            </a:r>
            <a:r>
              <a:rPr lang="tr-TR" dirty="0" err="1"/>
              <a:t>etc</a:t>
            </a:r>
            <a:r>
              <a:rPr lang="tr-TR" dirty="0"/>
              <a:t>) içinde yazılım geliştirebilirsiniz. ASP.NET de mobil aletleri için WML (Wireless </a:t>
            </a:r>
            <a:r>
              <a:rPr lang="tr-TR" dirty="0" err="1"/>
              <a:t>Markup</a:t>
            </a:r>
            <a:r>
              <a:rPr lang="tr-TR" dirty="0"/>
              <a:t> Language) veya HTML 3.2 (</a:t>
            </a:r>
            <a:r>
              <a:rPr lang="tr-TR" dirty="0" err="1"/>
              <a:t>Hyper</a:t>
            </a:r>
            <a:r>
              <a:rPr lang="tr-TR" dirty="0"/>
              <a:t> </a:t>
            </a:r>
            <a:r>
              <a:rPr lang="tr-TR" dirty="0" err="1"/>
              <a:t>Text</a:t>
            </a:r>
            <a:r>
              <a:rPr lang="tr-TR" dirty="0"/>
              <a:t> </a:t>
            </a:r>
            <a:r>
              <a:rPr lang="tr-TR" dirty="0" err="1"/>
              <a:t>Markup</a:t>
            </a:r>
            <a:r>
              <a:rPr lang="tr-TR" dirty="0"/>
              <a:t> Language) veya </a:t>
            </a:r>
            <a:r>
              <a:rPr lang="tr-TR" dirty="0" err="1"/>
              <a:t>cHTML</a:t>
            </a:r>
            <a:r>
              <a:rPr lang="tr-TR" dirty="0"/>
              <a:t> (Compact </a:t>
            </a:r>
            <a:r>
              <a:rPr lang="tr-TR" dirty="0" err="1"/>
              <a:t>Hyper</a:t>
            </a:r>
            <a:r>
              <a:rPr lang="tr-TR" dirty="0"/>
              <a:t> </a:t>
            </a:r>
            <a:r>
              <a:rPr lang="tr-TR" dirty="0" err="1"/>
              <a:t>Text</a:t>
            </a:r>
            <a:r>
              <a:rPr lang="tr-TR" dirty="0"/>
              <a:t> </a:t>
            </a:r>
            <a:r>
              <a:rPr lang="tr-TR" dirty="0" err="1"/>
              <a:t>Markup</a:t>
            </a:r>
            <a:r>
              <a:rPr lang="tr-TR" dirty="0"/>
              <a:t> Language) of I-</a:t>
            </a:r>
            <a:r>
              <a:rPr lang="tr-TR" dirty="0" err="1"/>
              <a:t>mode</a:t>
            </a:r>
            <a:r>
              <a:rPr lang="tr-TR" dirty="0"/>
              <a:t> aletlerini destek sağlar. ASP.NET mobil aletin kullandığı protokolü otomatik olarak belirler ve ona göre sonucu geri döndürür. </a:t>
            </a:r>
            <a:endParaRPr lang="tr-TR" dirty="0" smtClean="0"/>
          </a:p>
          <a:p>
            <a:endParaRPr lang="tr-TR" dirty="0"/>
          </a:p>
          <a:p>
            <a:r>
              <a:rPr lang="tr-TR" b="1" i="1" dirty="0" smtClean="0">
                <a:solidFill>
                  <a:srgbClr val="FF0000"/>
                </a:solidFill>
              </a:rPr>
              <a:t>12</a:t>
            </a:r>
            <a:r>
              <a:rPr lang="tr-TR" b="1" i="1" dirty="0">
                <a:solidFill>
                  <a:srgbClr val="FF0000"/>
                </a:solidFill>
              </a:rPr>
              <a:t>) Bağlantısız Veri Erişimi </a:t>
            </a:r>
            <a:endParaRPr lang="tr-TR" b="1" i="1" dirty="0" smtClean="0">
              <a:solidFill>
                <a:srgbClr val="FF0000"/>
              </a:solidFill>
            </a:endParaRPr>
          </a:p>
          <a:p>
            <a:r>
              <a:rPr lang="tr-TR" dirty="0" err="1" smtClean="0"/>
              <a:t>Asp</a:t>
            </a:r>
            <a:r>
              <a:rPr lang="tr-TR" dirty="0" smtClean="0"/>
              <a:t> </a:t>
            </a:r>
            <a:r>
              <a:rPr lang="tr-TR" dirty="0"/>
              <a:t>ve ADO </a:t>
            </a:r>
            <a:r>
              <a:rPr lang="tr-TR" dirty="0" err="1"/>
              <a:t>nun</a:t>
            </a:r>
            <a:r>
              <a:rPr lang="tr-TR" dirty="0"/>
              <a:t> en önemli sorunlarından birisi ADO her zaman </a:t>
            </a:r>
            <a:r>
              <a:rPr lang="tr-TR" dirty="0" err="1"/>
              <a:t>veritabanına</a:t>
            </a:r>
            <a:r>
              <a:rPr lang="tr-TR" dirty="0"/>
              <a:t> canlı bağlantıyı tutar. Buda </a:t>
            </a:r>
            <a:r>
              <a:rPr lang="tr-TR" dirty="0" err="1"/>
              <a:t>asp</a:t>
            </a:r>
            <a:r>
              <a:rPr lang="tr-TR" dirty="0"/>
              <a:t> sayfalarının çalıştırılmasını önemli ölçüde yavaşlatır. ADO.NET bağlantısız veri erişimini sağlayan sistemi bizim kullanımımıza sunar. </a:t>
            </a:r>
            <a:endParaRPr lang="tr-TR" dirty="0" smtClean="0"/>
          </a:p>
          <a:p>
            <a:endParaRPr lang="tr-TR" dirty="0"/>
          </a:p>
          <a:p>
            <a:r>
              <a:rPr lang="tr-TR" b="1" i="1" dirty="0" smtClean="0">
                <a:solidFill>
                  <a:srgbClr val="FF0000"/>
                </a:solidFill>
              </a:rPr>
              <a:t>13</a:t>
            </a:r>
            <a:r>
              <a:rPr lang="tr-TR" b="1" i="1" dirty="0">
                <a:solidFill>
                  <a:srgbClr val="FF0000"/>
                </a:solidFill>
              </a:rPr>
              <a:t>) </a:t>
            </a:r>
            <a:r>
              <a:rPr lang="tr-TR" b="1" i="1" dirty="0" err="1">
                <a:solidFill>
                  <a:srgbClr val="FF0000"/>
                </a:solidFill>
              </a:rPr>
              <a:t>Session</a:t>
            </a:r>
            <a:r>
              <a:rPr lang="tr-TR" b="1" i="1" dirty="0">
                <a:solidFill>
                  <a:srgbClr val="FF0000"/>
                </a:solidFill>
              </a:rPr>
              <a:t> </a:t>
            </a:r>
            <a:r>
              <a:rPr lang="tr-TR" b="1" i="1" dirty="0" err="1">
                <a:solidFill>
                  <a:srgbClr val="FF0000"/>
                </a:solidFill>
              </a:rPr>
              <a:t>state</a:t>
            </a:r>
            <a:r>
              <a:rPr lang="tr-TR" b="1" i="1" dirty="0">
                <a:solidFill>
                  <a:srgbClr val="FF0000"/>
                </a:solidFill>
              </a:rPr>
              <a:t> </a:t>
            </a:r>
            <a:endParaRPr lang="tr-TR" b="1" i="1" dirty="0" smtClean="0">
              <a:solidFill>
                <a:srgbClr val="FF0000"/>
              </a:solidFill>
            </a:endParaRPr>
          </a:p>
          <a:p>
            <a:r>
              <a:rPr lang="tr-TR" dirty="0" err="1" smtClean="0"/>
              <a:t>Asp</a:t>
            </a:r>
            <a:r>
              <a:rPr lang="tr-TR" dirty="0" smtClean="0"/>
              <a:t> </a:t>
            </a:r>
            <a:r>
              <a:rPr lang="tr-TR" dirty="0" err="1"/>
              <a:t>session</a:t>
            </a:r>
            <a:r>
              <a:rPr lang="tr-TR" dirty="0"/>
              <a:t> değişkenleri desteği çok sınırlıdır ve birden fazla web server dan oluşan sistemde </a:t>
            </a:r>
            <a:r>
              <a:rPr lang="tr-TR" dirty="0" err="1"/>
              <a:t>session</a:t>
            </a:r>
            <a:r>
              <a:rPr lang="tr-TR" dirty="0"/>
              <a:t> değişkenlerini hiç desteklemez. ASP.NET de ise olay tamamen değişiyor, birçok </a:t>
            </a:r>
            <a:r>
              <a:rPr lang="tr-TR" dirty="0" err="1"/>
              <a:t>session</a:t>
            </a:r>
            <a:r>
              <a:rPr lang="tr-TR" dirty="0"/>
              <a:t> depolama metodunu destekler örneğin </a:t>
            </a:r>
            <a:r>
              <a:rPr lang="tr-TR" dirty="0" err="1"/>
              <a:t>InProcess</a:t>
            </a:r>
            <a:r>
              <a:rPr lang="tr-TR" dirty="0"/>
              <a:t> (</a:t>
            </a:r>
            <a:r>
              <a:rPr lang="tr-TR" dirty="0" err="1"/>
              <a:t>asp</a:t>
            </a:r>
            <a:r>
              <a:rPr lang="tr-TR" dirty="0"/>
              <a:t> ile ayni), </a:t>
            </a:r>
            <a:r>
              <a:rPr lang="tr-TR" dirty="0" err="1"/>
              <a:t>out</a:t>
            </a:r>
            <a:r>
              <a:rPr lang="tr-TR" dirty="0"/>
              <a:t>-of-</a:t>
            </a:r>
            <a:r>
              <a:rPr lang="tr-TR" dirty="0" err="1"/>
              <a:t>process</a:t>
            </a:r>
            <a:r>
              <a:rPr lang="tr-TR" dirty="0"/>
              <a:t> (</a:t>
            </a:r>
            <a:r>
              <a:rPr lang="tr-TR" dirty="0" err="1"/>
              <a:t>session</a:t>
            </a:r>
            <a:r>
              <a:rPr lang="tr-TR" dirty="0"/>
              <a:t> durumu başka bir bilgisayardaki Windows Servis ile sağlanır) ve SQL </a:t>
            </a:r>
            <a:r>
              <a:rPr lang="tr-TR" dirty="0" err="1"/>
              <a:t>Server’da</a:t>
            </a:r>
            <a:r>
              <a:rPr lang="tr-TR" dirty="0"/>
              <a:t>. </a:t>
            </a:r>
            <a:r>
              <a:rPr lang="tr-TR" dirty="0" err="1"/>
              <a:t>Out</a:t>
            </a:r>
            <a:r>
              <a:rPr lang="tr-TR" dirty="0"/>
              <a:t>-of-</a:t>
            </a:r>
            <a:r>
              <a:rPr lang="tr-TR" dirty="0" err="1"/>
              <a:t>process</a:t>
            </a:r>
            <a:r>
              <a:rPr lang="tr-TR" dirty="0"/>
              <a:t> ve SQL Server seçenekleri web form desteği sağlar.</a:t>
            </a:r>
          </a:p>
        </p:txBody>
      </p:sp>
    </p:spTree>
    <p:extLst>
      <p:ext uri="{BB962C8B-B14F-4D97-AF65-F5344CB8AC3E}">
        <p14:creationId xmlns:p14="http://schemas.microsoft.com/office/powerpoint/2010/main" val="8226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8" name="Dikdörtgen 7"/>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 </a:t>
            </a:r>
            <a:r>
              <a:rPr lang="tr-TR" sz="2800" b="1" dirty="0">
                <a:solidFill>
                  <a:srgbClr val="FF0000"/>
                </a:solidFill>
              </a:rPr>
              <a:t>.NET nedir?</a:t>
            </a:r>
          </a:p>
        </p:txBody>
      </p:sp>
      <p:sp>
        <p:nvSpPr>
          <p:cNvPr id="3" name="Dikdörtgen 2"/>
          <p:cNvSpPr/>
          <p:nvPr/>
        </p:nvSpPr>
        <p:spPr>
          <a:xfrm>
            <a:off x="99292" y="1231151"/>
            <a:ext cx="11858246" cy="4770537"/>
          </a:xfrm>
          <a:prstGeom prst="rect">
            <a:avLst/>
          </a:prstGeom>
        </p:spPr>
        <p:txBody>
          <a:bodyPr wrap="square">
            <a:spAutoFit/>
          </a:bodyPr>
          <a:lstStyle/>
          <a:p>
            <a:r>
              <a:rPr lang="tr-TR" sz="1600" b="1" i="1" dirty="0">
                <a:solidFill>
                  <a:srgbClr val="FF0000"/>
                </a:solidFill>
              </a:rPr>
              <a:t>14) Güvenlik Desteği </a:t>
            </a:r>
            <a:endParaRPr lang="tr-TR" sz="1600" b="1" i="1" dirty="0" smtClean="0">
              <a:solidFill>
                <a:srgbClr val="FF0000"/>
              </a:solidFill>
            </a:endParaRPr>
          </a:p>
          <a:p>
            <a:r>
              <a:rPr lang="tr-TR" sz="1600" dirty="0" err="1" smtClean="0"/>
              <a:t>Asp</a:t>
            </a:r>
            <a:r>
              <a:rPr lang="tr-TR" sz="1600" dirty="0" smtClean="0"/>
              <a:t> </a:t>
            </a:r>
            <a:r>
              <a:rPr lang="tr-TR" sz="1600" dirty="0"/>
              <a:t>sadece IIS </a:t>
            </a:r>
            <a:r>
              <a:rPr lang="tr-TR" sz="1600" dirty="0" err="1"/>
              <a:t>authentication</a:t>
            </a:r>
            <a:r>
              <a:rPr lang="tr-TR" sz="1600" dirty="0"/>
              <a:t> </a:t>
            </a:r>
            <a:r>
              <a:rPr lang="tr-TR" sz="1600" dirty="0" err="1"/>
              <a:t>metodlarını</a:t>
            </a:r>
            <a:r>
              <a:rPr lang="tr-TR" sz="1600" dirty="0"/>
              <a:t> desteklerken ASP.NET daha geniş güvenlik sistemini destekliyor örneğin IIS/Windows doğrulama sistemlerinden Basic doğrulama, Digest doğrulama, </a:t>
            </a:r>
            <a:r>
              <a:rPr lang="tr-TR" sz="1600" dirty="0" err="1"/>
              <a:t>Integrated</a:t>
            </a:r>
            <a:r>
              <a:rPr lang="tr-TR" sz="1600" dirty="0"/>
              <a:t> Windows doğrulama, Form bazlı doğrulama ve Microsoft Passport doğrulama. ASP.NET içerisinde yeni olarak Windows kullanıcı doğrulama (</a:t>
            </a:r>
            <a:r>
              <a:rPr lang="tr-TR" sz="1600" dirty="0" err="1"/>
              <a:t>windows</a:t>
            </a:r>
            <a:r>
              <a:rPr lang="tr-TR" sz="1600" dirty="0"/>
              <a:t> </a:t>
            </a:r>
            <a:r>
              <a:rPr lang="tr-TR" sz="1600" dirty="0" err="1"/>
              <a:t>authentication</a:t>
            </a:r>
            <a:r>
              <a:rPr lang="tr-TR" sz="1600" dirty="0"/>
              <a:t>) sistemine ek olarak form bazlı kullanıcı doğrulama (</a:t>
            </a:r>
            <a:r>
              <a:rPr lang="tr-TR" sz="1600" dirty="0" err="1"/>
              <a:t>forms-based</a:t>
            </a:r>
            <a:r>
              <a:rPr lang="tr-TR" sz="1600" dirty="0"/>
              <a:t> </a:t>
            </a:r>
            <a:r>
              <a:rPr lang="tr-TR" sz="1600" dirty="0" err="1"/>
              <a:t>user</a:t>
            </a:r>
            <a:r>
              <a:rPr lang="tr-TR" sz="1600" dirty="0"/>
              <a:t> </a:t>
            </a:r>
            <a:r>
              <a:rPr lang="tr-TR" sz="1600" dirty="0" err="1"/>
              <a:t>authentication</a:t>
            </a:r>
            <a:r>
              <a:rPr lang="tr-TR" sz="1600" dirty="0"/>
              <a:t>) sistemi geliştirilmiştir. Bu yeni sistemde çerez yönetimi (</a:t>
            </a:r>
            <a:r>
              <a:rPr lang="tr-TR" sz="1600" dirty="0" err="1"/>
              <a:t>cookie</a:t>
            </a:r>
            <a:r>
              <a:rPr lang="tr-TR" sz="1600" dirty="0"/>
              <a:t> </a:t>
            </a:r>
            <a:r>
              <a:rPr lang="tr-TR" sz="1600" dirty="0" err="1"/>
              <a:t>management</a:t>
            </a:r>
            <a:r>
              <a:rPr lang="tr-TR" sz="1600" dirty="0"/>
              <a:t>) ve otomatik olarak doğrulanmayan kullanıcıların başka bir web sayfasına gönderilmesi (</a:t>
            </a:r>
            <a:r>
              <a:rPr lang="tr-TR" sz="1600" dirty="0" err="1"/>
              <a:t>automatic</a:t>
            </a:r>
            <a:r>
              <a:rPr lang="tr-TR" sz="1600" dirty="0"/>
              <a:t> </a:t>
            </a:r>
            <a:r>
              <a:rPr lang="tr-TR" sz="1600" dirty="0" err="1"/>
              <a:t>redirecting</a:t>
            </a:r>
            <a:r>
              <a:rPr lang="tr-TR" sz="1600" dirty="0"/>
              <a:t> of </a:t>
            </a:r>
            <a:r>
              <a:rPr lang="tr-TR" sz="1600" dirty="0" err="1"/>
              <a:t>unauthorized</a:t>
            </a:r>
            <a:r>
              <a:rPr lang="tr-TR" sz="1600" dirty="0"/>
              <a:t> </a:t>
            </a:r>
            <a:r>
              <a:rPr lang="tr-TR" sz="1600" dirty="0" err="1"/>
              <a:t>logins</a:t>
            </a:r>
            <a:r>
              <a:rPr lang="tr-TR" sz="1600" dirty="0"/>
              <a:t>) gibi güzel özellikler eklenmiştir. İzlemek, </a:t>
            </a:r>
            <a:r>
              <a:rPr lang="tr-TR" sz="1600" dirty="0" err="1"/>
              <a:t>Debug</a:t>
            </a:r>
            <a:r>
              <a:rPr lang="tr-TR" sz="1600" dirty="0"/>
              <a:t>, ve </a:t>
            </a:r>
            <a:r>
              <a:rPr lang="tr-TR" sz="1600" dirty="0" err="1"/>
              <a:t>Bellekleme</a:t>
            </a:r>
            <a:r>
              <a:rPr lang="tr-TR" sz="1600" dirty="0"/>
              <a:t> Desteği (</a:t>
            </a:r>
            <a:r>
              <a:rPr lang="tr-TR" sz="1600" dirty="0" err="1"/>
              <a:t>Tracing</a:t>
            </a:r>
            <a:r>
              <a:rPr lang="tr-TR" sz="1600" dirty="0"/>
              <a:t>, </a:t>
            </a:r>
            <a:r>
              <a:rPr lang="tr-TR" sz="1600" dirty="0" err="1"/>
              <a:t>debugging</a:t>
            </a:r>
            <a:r>
              <a:rPr lang="tr-TR" sz="1600" dirty="0"/>
              <a:t> </a:t>
            </a:r>
            <a:r>
              <a:rPr lang="tr-TR" sz="1600" dirty="0" err="1"/>
              <a:t>and</a:t>
            </a:r>
            <a:r>
              <a:rPr lang="tr-TR" sz="1600" dirty="0"/>
              <a:t> </a:t>
            </a:r>
            <a:r>
              <a:rPr lang="tr-TR" sz="1600" dirty="0" err="1"/>
              <a:t>caching</a:t>
            </a:r>
            <a:r>
              <a:rPr lang="tr-TR" sz="1600" dirty="0"/>
              <a:t> </a:t>
            </a:r>
            <a:r>
              <a:rPr lang="tr-TR" sz="1600" dirty="0" err="1"/>
              <a:t>support</a:t>
            </a:r>
            <a:r>
              <a:rPr lang="tr-TR" sz="1600" dirty="0"/>
              <a:t>) </a:t>
            </a:r>
            <a:r>
              <a:rPr lang="tr-TR" sz="1600" dirty="0" err="1"/>
              <a:t>asp</a:t>
            </a:r>
            <a:r>
              <a:rPr lang="tr-TR" sz="1600" dirty="0"/>
              <a:t> sisteminde kodu izlemek ve </a:t>
            </a:r>
            <a:r>
              <a:rPr lang="tr-TR" sz="1600" dirty="0" err="1"/>
              <a:t>BUG’lari</a:t>
            </a:r>
            <a:r>
              <a:rPr lang="tr-TR" sz="1600" dirty="0"/>
              <a:t> bulmak bir derttir. Fakat ASP.NET içerisinde bu sistem çok daha geliştirilmiş, adım adım </a:t>
            </a:r>
            <a:r>
              <a:rPr lang="tr-TR" sz="1600" dirty="0" err="1"/>
              <a:t>debug</a:t>
            </a:r>
            <a:r>
              <a:rPr lang="tr-TR" sz="1600" dirty="0"/>
              <a:t> olayı ve diğer </a:t>
            </a:r>
            <a:r>
              <a:rPr lang="tr-TR" sz="1600" dirty="0" err="1"/>
              <a:t>trace</a:t>
            </a:r>
            <a:r>
              <a:rPr lang="tr-TR" sz="1600" dirty="0"/>
              <a:t> ve </a:t>
            </a:r>
            <a:r>
              <a:rPr lang="tr-TR" sz="1600" dirty="0" err="1"/>
              <a:t>debug</a:t>
            </a:r>
            <a:r>
              <a:rPr lang="tr-TR" sz="1600" dirty="0"/>
              <a:t> metotlarını desteklemektedir. ASP.NET bunlara ek olarak mükemmel </a:t>
            </a:r>
            <a:r>
              <a:rPr lang="tr-TR" sz="1600" dirty="0" err="1"/>
              <a:t>bellekleme</a:t>
            </a:r>
            <a:r>
              <a:rPr lang="tr-TR" sz="1600" dirty="0"/>
              <a:t> (</a:t>
            </a:r>
            <a:r>
              <a:rPr lang="tr-TR" sz="1600" dirty="0" err="1"/>
              <a:t>caching</a:t>
            </a:r>
            <a:r>
              <a:rPr lang="tr-TR" sz="1600" dirty="0"/>
              <a:t> API) sağlamaktadır. Verileri </a:t>
            </a:r>
            <a:r>
              <a:rPr lang="tr-TR" sz="1600" dirty="0" err="1"/>
              <a:t>bellekleme</a:t>
            </a:r>
            <a:r>
              <a:rPr lang="tr-TR" sz="1600" dirty="0"/>
              <a:t> sistem </a:t>
            </a:r>
            <a:r>
              <a:rPr lang="tr-TR" sz="1600" dirty="0" err="1"/>
              <a:t>output</a:t>
            </a:r>
            <a:r>
              <a:rPr lang="tr-TR" sz="1600" dirty="0"/>
              <a:t> </a:t>
            </a:r>
            <a:r>
              <a:rPr lang="tr-TR" sz="1600" dirty="0" err="1"/>
              <a:t>caching</a:t>
            </a:r>
            <a:r>
              <a:rPr lang="tr-TR" sz="1600" dirty="0"/>
              <a:t>, data </a:t>
            </a:r>
            <a:r>
              <a:rPr lang="tr-TR" sz="1600" dirty="0" err="1"/>
              <a:t>caching</a:t>
            </a:r>
            <a:r>
              <a:rPr lang="tr-TR" sz="1600" dirty="0"/>
              <a:t>, </a:t>
            </a:r>
            <a:r>
              <a:rPr lang="tr-TR" sz="1600" dirty="0" err="1"/>
              <a:t>dependent</a:t>
            </a:r>
            <a:r>
              <a:rPr lang="tr-TR" sz="1600" dirty="0"/>
              <a:t> </a:t>
            </a:r>
            <a:r>
              <a:rPr lang="tr-TR" sz="1600" dirty="0" err="1"/>
              <a:t>caching</a:t>
            </a:r>
            <a:r>
              <a:rPr lang="tr-TR" sz="1600" dirty="0"/>
              <a:t> ve </a:t>
            </a:r>
            <a:r>
              <a:rPr lang="tr-TR" sz="1600" dirty="0" err="1"/>
              <a:t>fragment</a:t>
            </a:r>
            <a:r>
              <a:rPr lang="tr-TR" sz="1600" dirty="0"/>
              <a:t> </a:t>
            </a:r>
            <a:r>
              <a:rPr lang="tr-TR" sz="1600" dirty="0" err="1"/>
              <a:t>caching</a:t>
            </a:r>
            <a:r>
              <a:rPr lang="tr-TR" sz="1600" dirty="0"/>
              <a:t> </a:t>
            </a:r>
            <a:r>
              <a:rPr lang="tr-TR" sz="1600" dirty="0" err="1"/>
              <a:t>metodlarını</a:t>
            </a:r>
            <a:r>
              <a:rPr lang="tr-TR" sz="1600" dirty="0"/>
              <a:t> destekler. </a:t>
            </a:r>
            <a:endParaRPr lang="tr-TR" sz="1600" dirty="0" smtClean="0"/>
          </a:p>
          <a:p>
            <a:endParaRPr lang="tr-TR" sz="1600" dirty="0"/>
          </a:p>
          <a:p>
            <a:r>
              <a:rPr lang="tr-TR" sz="1600" b="1" i="1" dirty="0" smtClean="0">
                <a:solidFill>
                  <a:srgbClr val="FF0000"/>
                </a:solidFill>
              </a:rPr>
              <a:t>15</a:t>
            </a:r>
            <a:r>
              <a:rPr lang="tr-TR" sz="1600" b="1" i="1" dirty="0">
                <a:solidFill>
                  <a:srgbClr val="FF0000"/>
                </a:solidFill>
              </a:rPr>
              <a:t>) XML Bazlı Konfigürasyon </a:t>
            </a:r>
            <a:endParaRPr lang="tr-TR" sz="1600" b="1" i="1" dirty="0" smtClean="0">
              <a:solidFill>
                <a:srgbClr val="FF0000"/>
              </a:solidFill>
            </a:endParaRPr>
          </a:p>
          <a:p>
            <a:r>
              <a:rPr lang="tr-TR" sz="1600" dirty="0" err="1" smtClean="0"/>
              <a:t>Asp</a:t>
            </a:r>
            <a:r>
              <a:rPr lang="tr-TR" sz="1600" dirty="0" smtClean="0"/>
              <a:t> </a:t>
            </a:r>
            <a:r>
              <a:rPr lang="tr-TR" sz="1600" dirty="0"/>
              <a:t>içerisinde ise konfigürasyon bilgileri çok değişik yerlerde saklanıyordu. Örneğin, IIS bilgileri IIS ****</a:t>
            </a:r>
            <a:r>
              <a:rPr lang="tr-TR" sz="1600" dirty="0" err="1"/>
              <a:t>base</a:t>
            </a:r>
            <a:r>
              <a:rPr lang="tr-TR" sz="1600" dirty="0"/>
              <a:t> (</a:t>
            </a:r>
            <a:r>
              <a:rPr lang="tr-TR" sz="1600" dirty="0" err="1"/>
              <a:t>registry</a:t>
            </a:r>
            <a:r>
              <a:rPr lang="tr-TR" sz="1600" dirty="0"/>
              <a:t>) de saklanmaktadır. Eğer COM/ COM+ bileşenlerini kullanıyorsanız, COM ve COM+ bileşenlerinin bütün bilgileri </a:t>
            </a:r>
            <a:r>
              <a:rPr lang="tr-TR" sz="1600" dirty="0" err="1"/>
              <a:t>registry</a:t>
            </a:r>
            <a:r>
              <a:rPr lang="tr-TR" sz="1600" dirty="0"/>
              <a:t> ve COM+ </a:t>
            </a:r>
            <a:r>
              <a:rPr lang="tr-TR" sz="1600" dirty="0" err="1"/>
              <a:t>Catalog</a:t>
            </a:r>
            <a:r>
              <a:rPr lang="tr-TR" sz="1600" dirty="0"/>
              <a:t> da saklanır. ASP.NET konfigürasyonu metin dosyaları ile yapılır. Bu metin dosyaları XML dosyalarıdır. ASP.NET de XML ayrı bir önem kazanmıştır. ASP.NET de çalışan programı kesmeden bu konfigürasyon dosyaları değiştirilebilir. ASP.NET bunu arka planda, kullanıcıdan saklayarak halleder. Yeni bir web isteği geldiğinde ASP.NET </a:t>
            </a:r>
            <a:r>
              <a:rPr lang="tr-TR" sz="1600" dirty="0" err="1"/>
              <a:t>worker</a:t>
            </a:r>
            <a:r>
              <a:rPr lang="tr-TR" sz="1600" dirty="0"/>
              <a:t> </a:t>
            </a:r>
            <a:r>
              <a:rPr lang="tr-TR" sz="1600" dirty="0" err="1"/>
              <a:t>process</a:t>
            </a:r>
            <a:r>
              <a:rPr lang="tr-TR" sz="1600" dirty="0"/>
              <a:t> (çalışan işlemci) yeni konfigürasyonla isleme devam eder.</a:t>
            </a:r>
          </a:p>
        </p:txBody>
      </p:sp>
    </p:spTree>
    <p:extLst>
      <p:ext uri="{BB962C8B-B14F-4D97-AF65-F5344CB8AC3E}">
        <p14:creationId xmlns:p14="http://schemas.microsoft.com/office/powerpoint/2010/main" val="1666759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8" name="Dikdörtgen 7"/>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 </a:t>
            </a:r>
            <a:r>
              <a:rPr lang="tr-TR" sz="2800" b="1" dirty="0">
                <a:solidFill>
                  <a:srgbClr val="FF0000"/>
                </a:solidFill>
              </a:rPr>
              <a:t>.NET nedir?</a:t>
            </a:r>
          </a:p>
        </p:txBody>
      </p:sp>
      <p:sp>
        <p:nvSpPr>
          <p:cNvPr id="3" name="Dikdörtgen 2"/>
          <p:cNvSpPr/>
          <p:nvPr/>
        </p:nvSpPr>
        <p:spPr>
          <a:xfrm>
            <a:off x="83815" y="1287476"/>
            <a:ext cx="12022781" cy="5355312"/>
          </a:xfrm>
          <a:prstGeom prst="rect">
            <a:avLst/>
          </a:prstGeom>
        </p:spPr>
        <p:txBody>
          <a:bodyPr wrap="square">
            <a:spAutoFit/>
          </a:bodyPr>
          <a:lstStyle/>
          <a:p>
            <a:r>
              <a:rPr lang="tr-TR" b="1" i="1" dirty="0">
                <a:solidFill>
                  <a:srgbClr val="FF0000"/>
                </a:solidFill>
              </a:rPr>
              <a:t>16) </a:t>
            </a:r>
            <a:r>
              <a:rPr lang="tr-TR" b="1" i="1" dirty="0" err="1">
                <a:solidFill>
                  <a:srgbClr val="FF0000"/>
                </a:solidFill>
              </a:rPr>
              <a:t>XCopy</a:t>
            </a:r>
            <a:r>
              <a:rPr lang="tr-TR" b="1" i="1" dirty="0">
                <a:solidFill>
                  <a:srgbClr val="FF0000"/>
                </a:solidFill>
              </a:rPr>
              <a:t> Kurulum </a:t>
            </a:r>
            <a:endParaRPr lang="tr-TR" b="1" i="1" dirty="0" smtClean="0">
              <a:solidFill>
                <a:srgbClr val="FF0000"/>
              </a:solidFill>
            </a:endParaRPr>
          </a:p>
          <a:p>
            <a:r>
              <a:rPr lang="tr-TR" dirty="0" smtClean="0"/>
              <a:t>COM </a:t>
            </a:r>
            <a:r>
              <a:rPr lang="tr-TR" dirty="0"/>
              <a:t>bileşenlerinden farklı olarak .NET bileşenleri Windows </a:t>
            </a:r>
            <a:r>
              <a:rPr lang="tr-TR" dirty="0" err="1"/>
              <a:t>registry’e</a:t>
            </a:r>
            <a:r>
              <a:rPr lang="tr-TR" dirty="0"/>
              <a:t> kayıt edilmesine gerek yoktur. Yapmamız gereken tek şey bileşeni derlemek, ASP.NET yazılımının bulunduğu klasörde BIN isimli bir klasöre ekledikten sonra bu derlediğimiz bileşeni kopyalamaktır. Gördüğünüz gibi artık </a:t>
            </a:r>
            <a:r>
              <a:rPr lang="tr-TR" dirty="0" err="1"/>
              <a:t>registry</a:t>
            </a:r>
            <a:r>
              <a:rPr lang="tr-TR" dirty="0"/>
              <a:t> ile uğraşmak yok. Bu gerçekten Microsoft’un uzun zamandır yapması gereken bir değişiklik idi. </a:t>
            </a:r>
            <a:endParaRPr lang="tr-TR" dirty="0" smtClean="0"/>
          </a:p>
          <a:p>
            <a:endParaRPr lang="tr-TR" b="1" i="1" dirty="0">
              <a:solidFill>
                <a:srgbClr val="FF0000"/>
              </a:solidFill>
            </a:endParaRPr>
          </a:p>
          <a:p>
            <a:r>
              <a:rPr lang="tr-TR" b="1" i="1" dirty="0" smtClean="0">
                <a:solidFill>
                  <a:srgbClr val="FF0000"/>
                </a:solidFill>
              </a:rPr>
              <a:t>17</a:t>
            </a:r>
            <a:r>
              <a:rPr lang="tr-TR" b="1" i="1" dirty="0">
                <a:solidFill>
                  <a:srgbClr val="FF0000"/>
                </a:solidFill>
              </a:rPr>
              <a:t>) </a:t>
            </a:r>
            <a:r>
              <a:rPr lang="tr-TR" b="1" i="1" dirty="0" err="1">
                <a:solidFill>
                  <a:srgbClr val="FF0000"/>
                </a:solidFill>
              </a:rPr>
              <a:t>Hosting</a:t>
            </a:r>
            <a:r>
              <a:rPr lang="tr-TR" b="1" i="1" dirty="0">
                <a:solidFill>
                  <a:srgbClr val="FF0000"/>
                </a:solidFill>
              </a:rPr>
              <a:t> Seçenekleri </a:t>
            </a:r>
            <a:endParaRPr lang="tr-TR" b="1" i="1" dirty="0" smtClean="0">
              <a:solidFill>
                <a:srgbClr val="FF0000"/>
              </a:solidFill>
            </a:endParaRPr>
          </a:p>
          <a:p>
            <a:r>
              <a:rPr lang="tr-TR" dirty="0" err="1" smtClean="0"/>
              <a:t>Asp</a:t>
            </a:r>
            <a:r>
              <a:rPr lang="tr-TR" dirty="0" smtClean="0"/>
              <a:t> </a:t>
            </a:r>
            <a:r>
              <a:rPr lang="tr-TR" dirty="0"/>
              <a:t>bir ISAPI programı olup IIS e </a:t>
            </a:r>
            <a:r>
              <a:rPr lang="tr-TR" dirty="0" err="1"/>
              <a:t>bağlıdır.Buna</a:t>
            </a:r>
            <a:r>
              <a:rPr lang="tr-TR" dirty="0"/>
              <a:t> karsın, ASP.NET ise .NET </a:t>
            </a:r>
            <a:r>
              <a:rPr lang="tr-TR" dirty="0" err="1"/>
              <a:t>framework</a:t>
            </a:r>
            <a:r>
              <a:rPr lang="tr-TR" dirty="0"/>
              <a:t> üzerinde çalışır, böylece ASP.NET sayfaları bu nedenle IIS dışındaki web serverları tarafından da sunulabilecektir. </a:t>
            </a:r>
            <a:endParaRPr lang="tr-TR" dirty="0" smtClean="0"/>
          </a:p>
          <a:p>
            <a:endParaRPr lang="tr-TR" dirty="0"/>
          </a:p>
          <a:p>
            <a:r>
              <a:rPr lang="tr-TR" b="1" i="1" dirty="0" smtClean="0">
                <a:solidFill>
                  <a:srgbClr val="FF0000"/>
                </a:solidFill>
              </a:rPr>
              <a:t>18</a:t>
            </a:r>
            <a:r>
              <a:rPr lang="tr-TR" b="1" i="1" dirty="0">
                <a:solidFill>
                  <a:srgbClr val="FF0000"/>
                </a:solidFill>
              </a:rPr>
              <a:t>) Daha hızlı web uygulamaları </a:t>
            </a:r>
            <a:endParaRPr lang="tr-TR" b="1" i="1" dirty="0" smtClean="0">
              <a:solidFill>
                <a:srgbClr val="FF0000"/>
              </a:solidFill>
            </a:endParaRPr>
          </a:p>
          <a:p>
            <a:r>
              <a:rPr lang="tr-TR" dirty="0" smtClean="0"/>
              <a:t>ASP.NET </a:t>
            </a:r>
            <a:r>
              <a:rPr lang="tr-TR" dirty="0"/>
              <a:t>derlenmiş kod ve saklanma işlemi ile hız kazanıyor. Daha önceki ASP sürümlerinde bir kullanıcı web sitesine girdiği zaman bilgisayar üzerinde anlık derlemeler yapılırdı ve bu hız kaybına neden olurdu. Artık ASP.NET ile hazırlanmış bir kod, bir ziyaretçi tarafından hiçbir zaman ziyaret edilmese bile derleniyor. Saklama işlemiyle de hafızaya bilgi depolanıp, bu sayede kullanıcılara verilerin daha hızlı yollanması sağlanabiliyor. </a:t>
            </a:r>
            <a:endParaRPr lang="tr-TR" dirty="0" smtClean="0"/>
          </a:p>
          <a:p>
            <a:r>
              <a:rPr lang="tr-TR" dirty="0" smtClean="0"/>
              <a:t>ASP.NET </a:t>
            </a:r>
            <a:r>
              <a:rPr lang="tr-TR" dirty="0"/>
              <a:t>ile programcılar sayfalarını her kullanımda yeniden aratmak yerine bir kısmını "</a:t>
            </a:r>
            <a:r>
              <a:rPr lang="tr-TR" dirty="0" err="1"/>
              <a:t>caching</a:t>
            </a:r>
            <a:r>
              <a:rPr lang="tr-TR" dirty="0"/>
              <a:t>" yani </a:t>
            </a:r>
            <a:r>
              <a:rPr lang="tr-TR" dirty="0" err="1"/>
              <a:t>tamponlama</a:t>
            </a:r>
            <a:r>
              <a:rPr lang="tr-TR" dirty="0"/>
              <a:t> işlemi sayesinde daha hızlı erişilebilir hale getirebiliyorlar. Bir diğer değişiklik ise ASP.NET ile </a:t>
            </a:r>
            <a:r>
              <a:rPr lang="tr-TR" dirty="0" err="1"/>
              <a:t>veritabanındaki</a:t>
            </a:r>
            <a:r>
              <a:rPr lang="tr-TR" dirty="0"/>
              <a:t> belirli verilerin saklanabilir hale getirilebilmesi. Bu sayede çok değişmeyen bir </a:t>
            </a:r>
            <a:r>
              <a:rPr lang="tr-TR" dirty="0" err="1"/>
              <a:t>veritabanını</a:t>
            </a:r>
            <a:r>
              <a:rPr lang="tr-TR" dirty="0"/>
              <a:t> her seferinde tekrar yüklenmek yerine, hızlı erişilebilir forma sokulmuş oluyor. </a:t>
            </a:r>
          </a:p>
        </p:txBody>
      </p:sp>
    </p:spTree>
    <p:extLst>
      <p:ext uri="{BB962C8B-B14F-4D97-AF65-F5344CB8AC3E}">
        <p14:creationId xmlns:p14="http://schemas.microsoft.com/office/powerpoint/2010/main" val="1669239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8" name="Dikdörtgen 7"/>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 </a:t>
            </a:r>
            <a:r>
              <a:rPr lang="tr-TR" sz="2800" b="1" dirty="0">
                <a:solidFill>
                  <a:srgbClr val="FF0000"/>
                </a:solidFill>
              </a:rPr>
              <a:t>.NET nedir?</a:t>
            </a:r>
          </a:p>
        </p:txBody>
      </p:sp>
      <p:sp>
        <p:nvSpPr>
          <p:cNvPr id="3" name="Dikdörtgen 2"/>
          <p:cNvSpPr/>
          <p:nvPr/>
        </p:nvSpPr>
        <p:spPr>
          <a:xfrm>
            <a:off x="99292" y="1300067"/>
            <a:ext cx="11647231" cy="3970318"/>
          </a:xfrm>
          <a:prstGeom prst="rect">
            <a:avLst/>
          </a:prstGeom>
        </p:spPr>
        <p:txBody>
          <a:bodyPr wrap="square">
            <a:spAutoFit/>
          </a:bodyPr>
          <a:lstStyle/>
          <a:p>
            <a:r>
              <a:rPr lang="tr-TR" b="1" i="1" dirty="0">
                <a:solidFill>
                  <a:srgbClr val="FF0000"/>
                </a:solidFill>
              </a:rPr>
              <a:t>19) Güçlü </a:t>
            </a:r>
            <a:r>
              <a:rPr lang="tr-TR" b="1" i="1" dirty="0" err="1">
                <a:solidFill>
                  <a:srgbClr val="FF0000"/>
                </a:solidFill>
              </a:rPr>
              <a:t>veritabanı</a:t>
            </a:r>
            <a:r>
              <a:rPr lang="tr-TR" b="1" i="1" dirty="0">
                <a:solidFill>
                  <a:srgbClr val="FF0000"/>
                </a:solidFill>
              </a:rPr>
              <a:t> fonksiyonları </a:t>
            </a:r>
            <a:endParaRPr lang="tr-TR" b="1" i="1" dirty="0" smtClean="0">
              <a:solidFill>
                <a:srgbClr val="FF0000"/>
              </a:solidFill>
            </a:endParaRPr>
          </a:p>
          <a:p>
            <a:r>
              <a:rPr lang="tr-TR" dirty="0" smtClean="0"/>
              <a:t>ASP </a:t>
            </a:r>
            <a:r>
              <a:rPr lang="tr-TR" dirty="0"/>
              <a:t>gibi ASP.NET de programcıların veri tabanlarıyla etkileşimli çalışabilen web uygulamaları yapabilmesine izin veriyor. </a:t>
            </a:r>
            <a:r>
              <a:rPr lang="tr-TR" dirty="0" err="1"/>
              <a:t>ASP.NET"in</a:t>
            </a:r>
            <a:r>
              <a:rPr lang="tr-TR" dirty="0"/>
              <a:t> asıl avantajlı bir çok programlama aracına imkan veren Nesne Merkezli (Object </a:t>
            </a:r>
            <a:r>
              <a:rPr lang="tr-TR" dirty="0" err="1"/>
              <a:t>Oriented</a:t>
            </a:r>
            <a:r>
              <a:rPr lang="tr-TR" dirty="0"/>
              <a:t>) programlama ile çalışması. Bu sayede daha fonksiyonel ve daha hızlı tasarıma imkân sağlıyor. </a:t>
            </a:r>
            <a:endParaRPr lang="tr-TR" dirty="0" smtClean="0"/>
          </a:p>
          <a:p>
            <a:endParaRPr lang="tr-TR" dirty="0"/>
          </a:p>
          <a:p>
            <a:r>
              <a:rPr lang="tr-TR" b="1" i="1" dirty="0" smtClean="0">
                <a:solidFill>
                  <a:srgbClr val="FF0000"/>
                </a:solidFill>
              </a:rPr>
              <a:t>20</a:t>
            </a:r>
            <a:r>
              <a:rPr lang="tr-TR" b="1" i="1" dirty="0">
                <a:solidFill>
                  <a:srgbClr val="FF0000"/>
                </a:solidFill>
              </a:rPr>
              <a:t>) Hafıza sızıntısı ve çökme koruması </a:t>
            </a:r>
            <a:endParaRPr lang="tr-TR" b="1" i="1" dirty="0" smtClean="0">
              <a:solidFill>
                <a:srgbClr val="FF0000"/>
              </a:solidFill>
            </a:endParaRPr>
          </a:p>
          <a:p>
            <a:r>
              <a:rPr lang="tr-TR" dirty="0" smtClean="0"/>
              <a:t>ASP.NET </a:t>
            </a:r>
            <a:r>
              <a:rPr lang="tr-TR" dirty="0"/>
              <a:t>teki en çok beğenilen yeniliklerin başında hafıza sızıntısı ve çökme koruması özellikleri geliyor. Özellikle hafıza sızıntısı, çoğu kullanıcı tarafından pek bilinen bir konu değilken, sistem yöneticilerini sıkıntıya sokan durumlardan biridir. ASP.NET ile bu hatalar otomatik olarak düzeltilerek, kullanıcıların her zaman web sitesine ulaşabilmesi sağlanıyor. </a:t>
            </a:r>
            <a:endParaRPr lang="tr-TR" dirty="0" smtClean="0"/>
          </a:p>
          <a:p>
            <a:endParaRPr lang="tr-TR" dirty="0"/>
          </a:p>
          <a:p>
            <a:r>
              <a:rPr lang="tr-TR" b="1" i="1" dirty="0" smtClean="0">
                <a:solidFill>
                  <a:srgbClr val="FF0000"/>
                </a:solidFill>
              </a:rPr>
              <a:t>21</a:t>
            </a:r>
            <a:r>
              <a:rPr lang="tr-TR" b="1" i="1" dirty="0">
                <a:solidFill>
                  <a:srgbClr val="FF0000"/>
                </a:solidFill>
              </a:rPr>
              <a:t>) Çoklu dil desteği </a:t>
            </a:r>
            <a:endParaRPr lang="tr-TR" b="1" i="1" dirty="0" smtClean="0">
              <a:solidFill>
                <a:srgbClr val="FF0000"/>
              </a:solidFill>
            </a:endParaRPr>
          </a:p>
          <a:p>
            <a:r>
              <a:rPr lang="tr-TR" dirty="0" smtClean="0"/>
              <a:t>Programcılar </a:t>
            </a:r>
            <a:r>
              <a:rPr lang="tr-TR" dirty="0"/>
              <a:t>artık 25"ten fazla .NET dili ile </a:t>
            </a:r>
            <a:r>
              <a:rPr lang="tr-TR" dirty="0" err="1"/>
              <a:t>ASP.NET"i</a:t>
            </a:r>
            <a:r>
              <a:rPr lang="tr-TR" dirty="0"/>
              <a:t> kullanabiliyorlar. Bu dillerden bazıları VB.NET, C# ve </a:t>
            </a:r>
            <a:r>
              <a:rPr lang="tr-TR" dirty="0" err="1"/>
              <a:t>Jscript</a:t>
            </a:r>
            <a:r>
              <a:rPr lang="tr-TR" dirty="0"/>
              <a:t> NET. Geniş dil desteği sayesinde birçok programcı web uygulamalarını kolayca hizmete sunabiliyor. </a:t>
            </a:r>
          </a:p>
        </p:txBody>
      </p:sp>
    </p:spTree>
    <p:extLst>
      <p:ext uri="{BB962C8B-B14F-4D97-AF65-F5344CB8AC3E}">
        <p14:creationId xmlns:p14="http://schemas.microsoft.com/office/powerpoint/2010/main" val="3738180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8" name="Dikdörtgen 7"/>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 </a:t>
            </a:r>
            <a:r>
              <a:rPr lang="tr-TR" sz="2800" b="1" dirty="0">
                <a:solidFill>
                  <a:srgbClr val="FF0000"/>
                </a:solidFill>
              </a:rPr>
              <a:t>.NET nedir?</a:t>
            </a:r>
          </a:p>
        </p:txBody>
      </p:sp>
      <p:sp>
        <p:nvSpPr>
          <p:cNvPr id="3" name="Dikdörtgen 2"/>
          <p:cNvSpPr/>
          <p:nvPr/>
        </p:nvSpPr>
        <p:spPr>
          <a:xfrm>
            <a:off x="99292" y="1433946"/>
            <a:ext cx="10943846" cy="2308324"/>
          </a:xfrm>
          <a:prstGeom prst="rect">
            <a:avLst/>
          </a:prstGeom>
        </p:spPr>
        <p:txBody>
          <a:bodyPr wrap="square">
            <a:spAutoFit/>
          </a:bodyPr>
          <a:lstStyle/>
          <a:p>
            <a:r>
              <a:rPr lang="tr-TR" b="1" i="1" dirty="0">
                <a:solidFill>
                  <a:srgbClr val="FF0000"/>
                </a:solidFill>
              </a:rPr>
              <a:t>22) .</a:t>
            </a:r>
            <a:r>
              <a:rPr lang="tr-TR" b="1" i="1" dirty="0" err="1">
                <a:solidFill>
                  <a:srgbClr val="FF0000"/>
                </a:solidFill>
              </a:rPr>
              <a:t>NET"in</a:t>
            </a:r>
            <a:r>
              <a:rPr lang="tr-TR" b="1" i="1" dirty="0">
                <a:solidFill>
                  <a:srgbClr val="FF0000"/>
                </a:solidFill>
              </a:rPr>
              <a:t> parçası olmak </a:t>
            </a:r>
            <a:endParaRPr lang="tr-TR" b="1" i="1" dirty="0" smtClean="0">
              <a:solidFill>
                <a:srgbClr val="FF0000"/>
              </a:solidFill>
            </a:endParaRPr>
          </a:p>
          <a:p>
            <a:r>
              <a:rPr lang="tr-TR" dirty="0" smtClean="0"/>
              <a:t>.</a:t>
            </a:r>
            <a:r>
              <a:rPr lang="tr-TR" dirty="0"/>
              <a:t>NET çatısı 3400"den fazla sınıftan oluşan bir yapıya sahip, ASP.NET de .</a:t>
            </a:r>
            <a:r>
              <a:rPr lang="tr-TR" dirty="0" err="1"/>
              <a:t>NET"in</a:t>
            </a:r>
            <a:r>
              <a:rPr lang="tr-TR" dirty="0"/>
              <a:t> bir parçası olduğu için neredeyse web uygulaması olarak yapılamayacak hiçbir şey yokmuş gibi gözüküyor. </a:t>
            </a:r>
            <a:endParaRPr lang="tr-TR" dirty="0" smtClean="0"/>
          </a:p>
          <a:p>
            <a:endParaRPr lang="tr-TR" dirty="0"/>
          </a:p>
          <a:p>
            <a:r>
              <a:rPr lang="tr-TR" b="1" i="1" dirty="0" smtClean="0">
                <a:solidFill>
                  <a:srgbClr val="FF0000"/>
                </a:solidFill>
              </a:rPr>
              <a:t>23</a:t>
            </a:r>
            <a:r>
              <a:rPr lang="tr-TR" b="1" i="1" dirty="0">
                <a:solidFill>
                  <a:srgbClr val="FF0000"/>
                </a:solidFill>
              </a:rPr>
              <a:t>) Programlar ve HTML artık aynı sayfada değil </a:t>
            </a:r>
            <a:endParaRPr lang="tr-TR" b="1" i="1" dirty="0" smtClean="0">
              <a:solidFill>
                <a:srgbClr val="FF0000"/>
              </a:solidFill>
            </a:endParaRPr>
          </a:p>
          <a:p>
            <a:r>
              <a:rPr lang="tr-TR" dirty="0" smtClean="0"/>
              <a:t>Önceki </a:t>
            </a:r>
            <a:r>
              <a:rPr lang="tr-TR" dirty="0"/>
              <a:t>sürüm </a:t>
            </a:r>
            <a:r>
              <a:rPr lang="tr-TR" dirty="0" err="1"/>
              <a:t>ASP’lerde</a:t>
            </a:r>
            <a:r>
              <a:rPr lang="tr-TR" dirty="0"/>
              <a:t> göze çarpan sorunlardan biri HTML sayfasında programlamanın da görünmesiydi. Diğer bir deyişle, </a:t>
            </a:r>
            <a:r>
              <a:rPr lang="tr-TR" dirty="0" err="1"/>
              <a:t>scriptler</a:t>
            </a:r>
            <a:r>
              <a:rPr lang="tr-TR" dirty="0"/>
              <a:t> ve HTML aynı sayfadaydı. Artık gösterilen kod ile </a:t>
            </a:r>
            <a:r>
              <a:rPr lang="tr-TR" dirty="0" err="1"/>
              <a:t>script</a:t>
            </a:r>
            <a:r>
              <a:rPr lang="tr-TR" dirty="0"/>
              <a:t> kodu ayrılmış olduğundan, Microsoft bunun önüne geçmek için bir önlem almış gibi görünüyor.</a:t>
            </a:r>
          </a:p>
        </p:txBody>
      </p:sp>
    </p:spTree>
    <p:extLst>
      <p:ext uri="{BB962C8B-B14F-4D97-AF65-F5344CB8AC3E}">
        <p14:creationId xmlns:p14="http://schemas.microsoft.com/office/powerpoint/2010/main" val="1028623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8" name="Dikdörtgen 7"/>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latin typeface="+mj-lt"/>
              </a:rPr>
              <a:t>HTML</a:t>
            </a:r>
          </a:p>
        </p:txBody>
      </p:sp>
      <p:sp>
        <p:nvSpPr>
          <p:cNvPr id="7" name="Dikdörtgen 6"/>
          <p:cNvSpPr/>
          <p:nvPr/>
        </p:nvSpPr>
        <p:spPr>
          <a:xfrm>
            <a:off x="1644074" y="1759261"/>
            <a:ext cx="7696200" cy="3139321"/>
          </a:xfrm>
          <a:prstGeom prst="rect">
            <a:avLst/>
          </a:prstGeom>
        </p:spPr>
        <p:txBody>
          <a:bodyPr wrap="square">
            <a:spAutoFit/>
          </a:bodyPr>
          <a:lstStyle/>
          <a:p>
            <a:r>
              <a:rPr lang="tr-TR" dirty="0"/>
              <a:t>HTML avantajları </a:t>
            </a:r>
            <a:endParaRPr lang="tr-TR" dirty="0" smtClean="0"/>
          </a:p>
          <a:p>
            <a:pPr marL="342900" indent="-342900">
              <a:buAutoNum type="arabicPeriod"/>
            </a:pPr>
            <a:r>
              <a:rPr lang="tr-TR" dirty="0" smtClean="0"/>
              <a:t>Tüm </a:t>
            </a:r>
            <a:r>
              <a:rPr lang="tr-TR" dirty="0"/>
              <a:t>tarayıcılarda düzgün bir şekilde gösterilebilir. </a:t>
            </a:r>
            <a:endParaRPr lang="tr-TR" dirty="0" smtClean="0"/>
          </a:p>
          <a:p>
            <a:pPr marL="342900" indent="-342900">
              <a:buAutoNum type="arabicPeriod"/>
            </a:pPr>
            <a:r>
              <a:rPr lang="tr-TR" dirty="0" smtClean="0"/>
              <a:t>Her </a:t>
            </a:r>
            <a:r>
              <a:rPr lang="tr-TR" dirty="0"/>
              <a:t>istek hızlı gerçekleştirilir ve en az düzeyde kaynak kullanılır. </a:t>
            </a:r>
            <a:endParaRPr lang="tr-TR" dirty="0" smtClean="0"/>
          </a:p>
          <a:p>
            <a:pPr marL="342900" indent="-342900">
              <a:buAutoNum type="arabicPeriod"/>
            </a:pPr>
            <a:r>
              <a:rPr lang="tr-TR" dirty="0" smtClean="0"/>
              <a:t>Öğrenmek </a:t>
            </a:r>
            <a:r>
              <a:rPr lang="tr-TR" dirty="0"/>
              <a:t>kolaydır. </a:t>
            </a:r>
            <a:endParaRPr lang="tr-TR" dirty="0" smtClean="0"/>
          </a:p>
          <a:p>
            <a:pPr marL="342900" indent="-342900">
              <a:buAutoNum type="arabicPeriod"/>
            </a:pPr>
            <a:endParaRPr lang="tr-TR" dirty="0" smtClean="0"/>
          </a:p>
          <a:p>
            <a:pPr marL="342900" indent="-342900">
              <a:buAutoNum type="arabicPeriod"/>
            </a:pPr>
            <a:endParaRPr lang="tr-TR" dirty="0"/>
          </a:p>
          <a:p>
            <a:r>
              <a:rPr lang="tr-TR" dirty="0" smtClean="0"/>
              <a:t>HTML </a:t>
            </a:r>
            <a:r>
              <a:rPr lang="tr-TR" dirty="0"/>
              <a:t>dezavantajları </a:t>
            </a:r>
            <a:endParaRPr lang="tr-TR" dirty="0" smtClean="0"/>
          </a:p>
          <a:p>
            <a:pPr marL="342900" indent="-342900">
              <a:buAutoNum type="arabicPeriod"/>
            </a:pPr>
            <a:r>
              <a:rPr lang="tr-TR" dirty="0" smtClean="0"/>
              <a:t>Çok </a:t>
            </a:r>
            <a:r>
              <a:rPr lang="tr-TR" dirty="0"/>
              <a:t>etkileşimli değildir. </a:t>
            </a:r>
            <a:endParaRPr lang="tr-TR" dirty="0" smtClean="0"/>
          </a:p>
          <a:p>
            <a:pPr marL="342900" indent="-342900">
              <a:buAutoNum type="arabicPeriod"/>
            </a:pPr>
            <a:r>
              <a:rPr lang="tr-TR" dirty="0" smtClean="0"/>
              <a:t>Tasarımları </a:t>
            </a:r>
            <a:r>
              <a:rPr lang="tr-TR" dirty="0"/>
              <a:t>düzenlenmesi ve kontrolü zordur. </a:t>
            </a:r>
            <a:endParaRPr lang="tr-TR" dirty="0" smtClean="0"/>
          </a:p>
          <a:p>
            <a:pPr marL="342900" indent="-342900">
              <a:buAutoNum type="arabicPeriod"/>
            </a:pPr>
            <a:r>
              <a:rPr lang="tr-TR" dirty="0" smtClean="0"/>
              <a:t>Çok </a:t>
            </a:r>
            <a:r>
              <a:rPr lang="tr-TR" dirty="0"/>
              <a:t>sayıda sayfa içeren siteler için kullanışlı değildir</a:t>
            </a:r>
            <a:r>
              <a:rPr lang="tr-TR" dirty="0" smtClean="0"/>
              <a:t>.</a:t>
            </a:r>
          </a:p>
          <a:p>
            <a:pPr marL="342900" indent="-342900">
              <a:buAutoNum type="arabicPeriod"/>
            </a:pPr>
            <a:r>
              <a:rPr lang="tr-TR" dirty="0" smtClean="0"/>
              <a:t>Hızlı </a:t>
            </a:r>
            <a:r>
              <a:rPr lang="tr-TR" dirty="0"/>
              <a:t>değişen içerik ve kişiselleştirmeler için kullanışlı değildir. </a:t>
            </a:r>
          </a:p>
        </p:txBody>
      </p:sp>
    </p:spTree>
    <p:extLst>
      <p:ext uri="{BB962C8B-B14F-4D97-AF65-F5344CB8AC3E}">
        <p14:creationId xmlns:p14="http://schemas.microsoft.com/office/powerpoint/2010/main" val="1045025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8" name="Dikdörtgen 7"/>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a:solidFill>
                  <a:srgbClr val="FF0000"/>
                </a:solidFill>
                <a:latin typeface="+mj-lt"/>
              </a:rPr>
              <a:t>Microsoft .NET nedir?</a:t>
            </a:r>
            <a:endParaRPr lang="tr-TR" sz="2800" b="1" dirty="0" smtClean="0">
              <a:solidFill>
                <a:srgbClr val="FF0000"/>
              </a:solidFill>
              <a:latin typeface="+mj-lt"/>
            </a:endParaRPr>
          </a:p>
        </p:txBody>
      </p:sp>
      <p:sp>
        <p:nvSpPr>
          <p:cNvPr id="3" name="Dikdörtgen 2"/>
          <p:cNvSpPr/>
          <p:nvPr/>
        </p:nvSpPr>
        <p:spPr>
          <a:xfrm>
            <a:off x="181707" y="1536367"/>
            <a:ext cx="10870223" cy="2862322"/>
          </a:xfrm>
          <a:prstGeom prst="rect">
            <a:avLst/>
          </a:prstGeom>
        </p:spPr>
        <p:txBody>
          <a:bodyPr wrap="square">
            <a:spAutoFit/>
          </a:bodyPr>
          <a:lstStyle/>
          <a:p>
            <a:r>
              <a:rPr lang="tr-TR" dirty="0"/>
              <a:t>Microsoft .NET insanların, bilginin, sistemlerin ve cihazların iletişimini sağlayan bir platformdur. İstemci ve sunucu uygulamaların yanı sıra geliştirme araçlarını da kapsamaktadır. </a:t>
            </a:r>
            <a:endParaRPr lang="tr-TR" dirty="0" smtClean="0"/>
          </a:p>
          <a:p>
            <a:endParaRPr lang="tr-TR" dirty="0"/>
          </a:p>
          <a:p>
            <a:r>
              <a:rPr lang="tr-TR" dirty="0" smtClean="0"/>
              <a:t>Bu </a:t>
            </a:r>
            <a:r>
              <a:rPr lang="tr-TR" dirty="0"/>
              <a:t>oluşum içerisinde aynı </a:t>
            </a:r>
            <a:r>
              <a:rPr lang="tr-TR" dirty="0" smtClean="0"/>
              <a:t>zamanda Web </a:t>
            </a:r>
            <a:r>
              <a:rPr lang="tr-TR" dirty="0"/>
              <a:t>tabanlı uygulamaların, web servislerinin ve her türlü uygulamanın geliştirilip çalıştırılabildiği bir platform olan .NET Framework de bulunmaktadır. </a:t>
            </a:r>
            <a:endParaRPr lang="tr-TR" dirty="0" smtClean="0"/>
          </a:p>
          <a:p>
            <a:endParaRPr lang="tr-TR" dirty="0"/>
          </a:p>
          <a:p>
            <a:r>
              <a:rPr lang="tr-TR" dirty="0" smtClean="0"/>
              <a:t>.</a:t>
            </a:r>
            <a:r>
              <a:rPr lang="tr-TR" dirty="0"/>
              <a:t>NET Framework ile uygulamalar iletişim standartlarına (SOAP, XML, HTTP </a:t>
            </a:r>
            <a:r>
              <a:rPr lang="tr-TR" dirty="0" err="1"/>
              <a:t>vb</a:t>
            </a:r>
            <a:r>
              <a:rPr lang="tr-TR" dirty="0"/>
              <a:t>) uygun olarak geliştirilebilmektedir. Visual </a:t>
            </a:r>
            <a:r>
              <a:rPr lang="tr-TR" dirty="0" err="1"/>
              <a:t>Studio</a:t>
            </a:r>
            <a:r>
              <a:rPr lang="tr-TR" dirty="0"/>
              <a:t> .NET, entegre geliştirme ortamlarına (</a:t>
            </a:r>
            <a:r>
              <a:rPr lang="tr-TR" dirty="0" err="1"/>
              <a:t>Integrated</a:t>
            </a:r>
            <a:r>
              <a:rPr lang="tr-TR" dirty="0"/>
              <a:t> Development Environment - IDE ) ve araçlara sahiptir. Bu araçlar sayesinde .NET Framework ile uygulama geliştirme daha kolay hale gelmekte ve verimlilik maksimum düzeye ulaşmaktadır.</a:t>
            </a:r>
          </a:p>
        </p:txBody>
      </p:sp>
      <p:pic>
        <p:nvPicPr>
          <p:cNvPr id="6" name="Resim 5"/>
          <p:cNvPicPr>
            <a:picLocks noChangeAspect="1"/>
          </p:cNvPicPr>
          <p:nvPr/>
        </p:nvPicPr>
        <p:blipFill>
          <a:blip r:embed="rId2"/>
          <a:stretch>
            <a:fillRect/>
          </a:stretch>
        </p:blipFill>
        <p:spPr>
          <a:xfrm>
            <a:off x="181707" y="4647580"/>
            <a:ext cx="3552825" cy="2219325"/>
          </a:xfrm>
          <a:prstGeom prst="rect">
            <a:avLst/>
          </a:prstGeom>
        </p:spPr>
      </p:pic>
    </p:spTree>
    <p:extLst>
      <p:ext uri="{BB962C8B-B14F-4D97-AF65-F5344CB8AC3E}">
        <p14:creationId xmlns:p14="http://schemas.microsoft.com/office/powerpoint/2010/main" val="2945260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8" name="Dikdörtgen 7"/>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a:solidFill>
                  <a:srgbClr val="FF0000"/>
                </a:solidFill>
              </a:rPr>
              <a:t>.NET Framework nedir?</a:t>
            </a:r>
          </a:p>
        </p:txBody>
      </p:sp>
      <p:pic>
        <p:nvPicPr>
          <p:cNvPr id="3" name="Resim 2"/>
          <p:cNvPicPr>
            <a:picLocks noChangeAspect="1"/>
          </p:cNvPicPr>
          <p:nvPr/>
        </p:nvPicPr>
        <p:blipFill>
          <a:blip r:embed="rId2"/>
          <a:stretch>
            <a:fillRect/>
          </a:stretch>
        </p:blipFill>
        <p:spPr>
          <a:xfrm>
            <a:off x="213609" y="1650443"/>
            <a:ext cx="4506174" cy="4475257"/>
          </a:xfrm>
          <a:prstGeom prst="rect">
            <a:avLst/>
          </a:prstGeom>
        </p:spPr>
      </p:pic>
      <p:sp>
        <p:nvSpPr>
          <p:cNvPr id="6" name="Dikdörtgen 5"/>
          <p:cNvSpPr/>
          <p:nvPr/>
        </p:nvSpPr>
        <p:spPr>
          <a:xfrm>
            <a:off x="4719784" y="1287476"/>
            <a:ext cx="7272924" cy="4524315"/>
          </a:xfrm>
          <a:prstGeom prst="rect">
            <a:avLst/>
          </a:prstGeom>
        </p:spPr>
        <p:txBody>
          <a:bodyPr wrap="square">
            <a:spAutoFit/>
          </a:bodyPr>
          <a:lstStyle/>
          <a:p>
            <a:r>
              <a:rPr lang="tr-TR" sz="1600" dirty="0"/>
              <a:t>Microsoft .NET Framework, uygulamaların ve web servislerinin inşa edilebildiği (</a:t>
            </a:r>
            <a:r>
              <a:rPr lang="tr-TR" sz="1600" dirty="0" err="1"/>
              <a:t>build</a:t>
            </a:r>
            <a:r>
              <a:rPr lang="tr-TR" sz="1600" dirty="0"/>
              <a:t>), yayımının yapılabildiği </a:t>
            </a:r>
            <a:r>
              <a:rPr lang="tr-TR" sz="1600" dirty="0" smtClean="0"/>
              <a:t>(</a:t>
            </a:r>
            <a:r>
              <a:rPr lang="tr-TR" sz="1600" dirty="0" err="1"/>
              <a:t>deploy</a:t>
            </a:r>
            <a:r>
              <a:rPr lang="tr-TR" sz="1600" dirty="0"/>
              <a:t>) ve </a:t>
            </a:r>
            <a:r>
              <a:rPr lang="tr-TR" sz="1600" dirty="0" smtClean="0"/>
              <a:t>çalıştırılabildiği </a:t>
            </a:r>
            <a:r>
              <a:rPr lang="tr-TR" sz="1600" dirty="0"/>
              <a:t>(</a:t>
            </a:r>
            <a:r>
              <a:rPr lang="tr-TR" sz="1600" dirty="0" err="1"/>
              <a:t>run</a:t>
            </a:r>
            <a:r>
              <a:rPr lang="tr-TR" sz="1600" dirty="0"/>
              <a:t>) bir platformdur. </a:t>
            </a:r>
            <a:endParaRPr lang="tr-TR" sz="1600" dirty="0" smtClean="0"/>
          </a:p>
          <a:p>
            <a:endParaRPr lang="tr-TR" sz="1600" dirty="0"/>
          </a:p>
          <a:p>
            <a:r>
              <a:rPr lang="tr-TR" sz="1600" dirty="0"/>
              <a:t>"</a:t>
            </a:r>
            <a:r>
              <a:rPr lang="tr-TR" sz="1600" dirty="0" err="1"/>
              <a:t>Build</a:t>
            </a:r>
            <a:r>
              <a:rPr lang="tr-TR" sz="1600" dirty="0"/>
              <a:t> - </a:t>
            </a:r>
            <a:r>
              <a:rPr lang="tr-TR" sz="1600" dirty="0" err="1"/>
              <a:t>Deploy</a:t>
            </a:r>
            <a:r>
              <a:rPr lang="tr-TR" sz="1600" dirty="0"/>
              <a:t> - Run" .NET Framework platformu için üç anahtar kelimedir. Verimliliği yüksek, standartlara uygun </a:t>
            </a:r>
            <a:r>
              <a:rPr lang="tr-TR" sz="1600" dirty="0" smtClean="0"/>
              <a:t>ve </a:t>
            </a:r>
            <a:r>
              <a:rPr lang="tr-TR" sz="1600" dirty="0"/>
              <a:t>çoklu dil desteği bulunan bir platformdur. Internet ölçekli uygulamaların operasyonu ve yayımlanması için </a:t>
            </a:r>
            <a:r>
              <a:rPr lang="tr-TR" sz="1600" dirty="0" smtClean="0"/>
              <a:t>karşımıza </a:t>
            </a:r>
            <a:r>
              <a:rPr lang="tr-TR" sz="1600" dirty="0"/>
              <a:t>çıkan zorluklar .NET </a:t>
            </a:r>
            <a:r>
              <a:rPr lang="tr-TR" sz="1600" dirty="0" err="1"/>
              <a:t>Framework'ün</a:t>
            </a:r>
            <a:r>
              <a:rPr lang="tr-TR" sz="1600" dirty="0"/>
              <a:t> sağladığı servisler sayesinde rahatlıkla aşılabilmektedir. </a:t>
            </a:r>
            <a:endParaRPr lang="tr-TR" sz="1600" dirty="0" smtClean="0"/>
          </a:p>
          <a:p>
            <a:endParaRPr lang="tr-TR" sz="1600" dirty="0" smtClean="0"/>
          </a:p>
          <a:p>
            <a:r>
              <a:rPr lang="tr-TR" sz="1600" dirty="0" smtClean="0"/>
              <a:t>.</a:t>
            </a:r>
            <a:r>
              <a:rPr lang="tr-TR" sz="1600" dirty="0"/>
              <a:t>NET </a:t>
            </a:r>
            <a:r>
              <a:rPr lang="tr-TR" sz="1600" dirty="0" smtClean="0"/>
              <a:t>Framework </a:t>
            </a:r>
            <a:r>
              <a:rPr lang="tr-TR" sz="1600" dirty="0"/>
              <a:t>iki temel bölümden oluşmaktadır: </a:t>
            </a:r>
            <a:r>
              <a:rPr lang="tr-TR" sz="1600" dirty="0" err="1"/>
              <a:t>Common</a:t>
            </a:r>
            <a:r>
              <a:rPr lang="tr-TR" sz="1600" dirty="0"/>
              <a:t> </a:t>
            </a:r>
            <a:r>
              <a:rPr lang="tr-TR" sz="1600" dirty="0" err="1"/>
              <a:t>Lanuguage</a:t>
            </a:r>
            <a:r>
              <a:rPr lang="tr-TR" sz="1600" dirty="0"/>
              <a:t> Runtime, Hiyerarşik düzendeki sınıf </a:t>
            </a:r>
            <a:r>
              <a:rPr lang="tr-TR" sz="1600" dirty="0" smtClean="0"/>
              <a:t>kütüphanesi.</a:t>
            </a:r>
          </a:p>
          <a:p>
            <a:endParaRPr lang="tr-TR" sz="1600" dirty="0"/>
          </a:p>
          <a:p>
            <a:r>
              <a:rPr lang="tr-TR" sz="1600" dirty="0"/>
              <a:t>.NET Framework: 20 den fazla programlama diline destek vermekte, uygulama geliştiricilerin iş mantığı (</a:t>
            </a:r>
            <a:r>
              <a:rPr lang="tr-TR" sz="1600" dirty="0" err="1"/>
              <a:t>business</a:t>
            </a:r>
            <a:r>
              <a:rPr lang="tr-TR" sz="1600" dirty="0"/>
              <a:t> </a:t>
            </a:r>
            <a:r>
              <a:rPr lang="tr-TR" sz="1600" dirty="0" err="1" smtClean="0"/>
              <a:t>logic</a:t>
            </a:r>
            <a:r>
              <a:rPr lang="tr-TR" sz="1600" dirty="0"/>
              <a:t>) içeren kod kısmına yoğunlaşmalarını sağlamakta, güvenli, sağlam, yüksek performanslı uygulamaların </a:t>
            </a:r>
            <a:r>
              <a:rPr lang="tr-TR" sz="1600" dirty="0" smtClean="0"/>
              <a:t>geliştirilebilmesini </a:t>
            </a:r>
            <a:r>
              <a:rPr lang="tr-TR" sz="1600" dirty="0"/>
              <a:t>sağlamaktadır. Eskiye göre; geliştirme, yayımlama ve yönetimin çok daha kolay olduğu bir </a:t>
            </a:r>
            <a:r>
              <a:rPr lang="tr-TR" sz="1600" dirty="0" smtClean="0"/>
              <a:t>platformdur</a:t>
            </a:r>
            <a:r>
              <a:rPr lang="tr-TR" sz="1600" dirty="0"/>
              <a:t>.</a:t>
            </a:r>
          </a:p>
        </p:txBody>
      </p:sp>
    </p:spTree>
    <p:extLst>
      <p:ext uri="{BB962C8B-B14F-4D97-AF65-F5344CB8AC3E}">
        <p14:creationId xmlns:p14="http://schemas.microsoft.com/office/powerpoint/2010/main" val="1139395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8" name="Dikdörtgen 7"/>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a:solidFill>
                  <a:srgbClr val="FF0000"/>
                </a:solidFill>
              </a:rPr>
              <a:t>.NET Framework</a:t>
            </a:r>
            <a:r>
              <a:rPr lang="tr-TR" sz="2800" b="1" dirty="0" smtClean="0">
                <a:solidFill>
                  <a:srgbClr val="FF0000"/>
                </a:solidFill>
              </a:rPr>
              <a:t> nedir</a:t>
            </a:r>
            <a:r>
              <a:rPr lang="tr-TR" sz="2800" b="1" dirty="0">
                <a:solidFill>
                  <a:srgbClr val="FF0000"/>
                </a:solidFill>
              </a:rPr>
              <a:t>?</a:t>
            </a:r>
          </a:p>
        </p:txBody>
      </p:sp>
      <p:pic>
        <p:nvPicPr>
          <p:cNvPr id="3" name="Resim 2"/>
          <p:cNvPicPr>
            <a:picLocks noChangeAspect="1"/>
          </p:cNvPicPr>
          <p:nvPr/>
        </p:nvPicPr>
        <p:blipFill>
          <a:blip r:embed="rId2"/>
          <a:stretch>
            <a:fillRect/>
          </a:stretch>
        </p:blipFill>
        <p:spPr>
          <a:xfrm>
            <a:off x="6363945" y="831273"/>
            <a:ext cx="5673968" cy="2045268"/>
          </a:xfrm>
          <a:prstGeom prst="rect">
            <a:avLst/>
          </a:prstGeom>
        </p:spPr>
      </p:pic>
      <p:sp>
        <p:nvSpPr>
          <p:cNvPr id="6" name="Dikdörtgen 5"/>
          <p:cNvSpPr/>
          <p:nvPr/>
        </p:nvSpPr>
        <p:spPr>
          <a:xfrm>
            <a:off x="183173" y="1287476"/>
            <a:ext cx="8619392" cy="4401205"/>
          </a:xfrm>
          <a:prstGeom prst="rect">
            <a:avLst/>
          </a:prstGeom>
        </p:spPr>
        <p:txBody>
          <a:bodyPr wrap="square">
            <a:spAutoFit/>
          </a:bodyPr>
          <a:lstStyle/>
          <a:p>
            <a:r>
              <a:rPr lang="tr-TR" sz="1400" dirty="0"/>
              <a:t>ASP Nedir?</a:t>
            </a:r>
          </a:p>
          <a:p>
            <a:r>
              <a:rPr lang="tr-TR" sz="1400" dirty="0"/>
              <a:t>Sunucu taraflı bir teknoloji olan ASP, kullanıcı tarafına etkileşimli, </a:t>
            </a:r>
            <a:endParaRPr lang="tr-TR" sz="1400" dirty="0" smtClean="0"/>
          </a:p>
          <a:p>
            <a:r>
              <a:rPr lang="tr-TR" sz="1400" dirty="0" smtClean="0"/>
              <a:t>dinamik </a:t>
            </a:r>
            <a:r>
              <a:rPr lang="tr-TR" sz="1400" dirty="0"/>
              <a:t>Web sayfaları göndermek için kullanılır. </a:t>
            </a:r>
          </a:p>
          <a:p>
            <a:r>
              <a:rPr lang="tr-TR" sz="1400" dirty="0"/>
              <a:t>ASP, Web programcılarına HTML, </a:t>
            </a:r>
            <a:r>
              <a:rPr lang="tr-TR" sz="1400" dirty="0" err="1"/>
              <a:t>scripting</a:t>
            </a:r>
            <a:r>
              <a:rPr lang="tr-TR" sz="1400" dirty="0"/>
              <a:t> ve kullanıcıdan bağımsız </a:t>
            </a:r>
            <a:endParaRPr lang="tr-TR" sz="1400" dirty="0" smtClean="0"/>
          </a:p>
          <a:p>
            <a:r>
              <a:rPr lang="tr-TR" sz="1400" dirty="0" smtClean="0"/>
              <a:t>Veri tabanı </a:t>
            </a:r>
            <a:r>
              <a:rPr lang="tr-TR" sz="1400" dirty="0"/>
              <a:t>uygulamalarını özgürce kullanma </a:t>
            </a:r>
            <a:r>
              <a:rPr lang="tr-TR" sz="1400" dirty="0" smtClean="0"/>
              <a:t>fırsatı </a:t>
            </a:r>
            <a:r>
              <a:rPr lang="tr-TR" sz="1400" dirty="0"/>
              <a:t>verir</a:t>
            </a:r>
            <a:r>
              <a:rPr lang="tr-TR" sz="1400" dirty="0" smtClean="0"/>
              <a:t>.</a:t>
            </a:r>
          </a:p>
          <a:p>
            <a:endParaRPr lang="tr-TR" sz="1400" dirty="0"/>
          </a:p>
          <a:p>
            <a:r>
              <a:rPr lang="tr-TR" sz="1400" dirty="0" smtClean="0"/>
              <a:t> </a:t>
            </a:r>
            <a:endParaRPr lang="tr-TR" sz="1400" dirty="0"/>
          </a:p>
          <a:p>
            <a:r>
              <a:rPr lang="tr-TR" sz="1400" dirty="0"/>
              <a:t>ASP programlama ortamının özgür olmasının sebebi tüm derleme işleminin sunucu tarafında bitmesi ve kullanıcının </a:t>
            </a:r>
            <a:r>
              <a:rPr lang="tr-TR" sz="1400" dirty="0" smtClean="0"/>
              <a:t>sadece </a:t>
            </a:r>
            <a:r>
              <a:rPr lang="tr-TR" sz="1400" dirty="0"/>
              <a:t>sonuçta oluşan HTML sayfalarını görmesidir</a:t>
            </a:r>
            <a:r>
              <a:rPr lang="tr-TR" sz="1400" dirty="0" smtClean="0"/>
              <a:t>.</a:t>
            </a:r>
          </a:p>
          <a:p>
            <a:endParaRPr lang="tr-TR" sz="1400" dirty="0"/>
          </a:p>
          <a:p>
            <a:r>
              <a:rPr lang="tr-TR" sz="1400" dirty="0"/>
              <a:t>ASP Nasıl Çalışır?</a:t>
            </a:r>
          </a:p>
          <a:p>
            <a:r>
              <a:rPr lang="tr-TR" sz="1400" dirty="0"/>
              <a:t>Tarayıcıya açmasını istediğiniz dosyanın adresini yazıp çağırdığımızda (Sunucu) kendisinden icra etmesini istediğiniz </a:t>
            </a:r>
            <a:r>
              <a:rPr lang="tr-TR" sz="1400" dirty="0" smtClean="0"/>
              <a:t>dosyayı </a:t>
            </a:r>
            <a:r>
              <a:rPr lang="tr-TR" sz="1400" dirty="0"/>
              <a:t>arar bulur ve eğer bulursa, bu dosyayı hemen "asp.dll" adlı bir programa iletir. </a:t>
            </a:r>
            <a:r>
              <a:rPr lang="tr-TR" sz="1400" dirty="0" err="1"/>
              <a:t>asp.dll'de</a:t>
            </a:r>
            <a:r>
              <a:rPr lang="tr-TR" sz="1400" dirty="0"/>
              <a:t> aldığı bu dosyayı </a:t>
            </a:r>
            <a:r>
              <a:rPr lang="tr-TR" sz="1400" dirty="0" smtClean="0"/>
              <a:t>hemen </a:t>
            </a:r>
            <a:r>
              <a:rPr lang="tr-TR" sz="1400" dirty="0"/>
              <a:t>yorumlamaz. "Global. asa" adlı dosyanın çalışıp çalışmadığını kontrol eder. </a:t>
            </a:r>
          </a:p>
          <a:p>
            <a:r>
              <a:rPr lang="tr-TR" sz="1400" dirty="0"/>
              <a:t>Asp.dll önce gelen dosyada hangi </a:t>
            </a:r>
            <a:r>
              <a:rPr lang="tr-TR" sz="1400" dirty="0" err="1"/>
              <a:t>script</a:t>
            </a:r>
            <a:r>
              <a:rPr lang="tr-TR" sz="1400" dirty="0"/>
              <a:t> dilinin kullanıldığına bakar. Ve buna göre kendini hazırlar. Asp.dll sonra bu </a:t>
            </a:r>
            <a:r>
              <a:rPr lang="tr-TR" sz="1400" dirty="0" smtClean="0"/>
              <a:t>derlediği </a:t>
            </a:r>
            <a:r>
              <a:rPr lang="tr-TR" sz="1400" dirty="0"/>
              <a:t>bilgileri, tamamen </a:t>
            </a:r>
            <a:r>
              <a:rPr lang="tr-TR" sz="1400" dirty="0" err="1"/>
              <a:t>asp</a:t>
            </a:r>
            <a:r>
              <a:rPr lang="tr-TR" sz="1400" dirty="0"/>
              <a:t> kodlarından ayrılmış, temiz bir halde </a:t>
            </a:r>
            <a:r>
              <a:rPr lang="tr-TR" sz="1400" dirty="0" err="1"/>
              <a:t>browser'a</a:t>
            </a:r>
            <a:r>
              <a:rPr lang="tr-TR" sz="1400" dirty="0"/>
              <a:t> gönderir. Bizde böylece </a:t>
            </a:r>
            <a:r>
              <a:rPr lang="tr-TR" sz="1400" dirty="0" smtClean="0"/>
              <a:t>sadece</a:t>
            </a:r>
          </a:p>
          <a:p>
            <a:r>
              <a:rPr lang="tr-TR" sz="1400" dirty="0" smtClean="0"/>
              <a:t> </a:t>
            </a:r>
            <a:endParaRPr lang="tr-TR" sz="1400" dirty="0"/>
          </a:p>
          <a:p>
            <a:r>
              <a:rPr lang="tr-TR" sz="1400" dirty="0"/>
              <a:t>HTML kodlarını görürüz.</a:t>
            </a:r>
          </a:p>
        </p:txBody>
      </p:sp>
    </p:spTree>
    <p:extLst>
      <p:ext uri="{BB962C8B-B14F-4D97-AF65-F5344CB8AC3E}">
        <p14:creationId xmlns:p14="http://schemas.microsoft.com/office/powerpoint/2010/main" val="1463371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8" name="Dikdörtgen 7"/>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 </a:t>
            </a:r>
            <a:r>
              <a:rPr lang="tr-TR" sz="2800" b="1" dirty="0">
                <a:solidFill>
                  <a:srgbClr val="FF0000"/>
                </a:solidFill>
              </a:rPr>
              <a:t>.NET nedir?</a:t>
            </a:r>
          </a:p>
        </p:txBody>
      </p:sp>
      <p:sp>
        <p:nvSpPr>
          <p:cNvPr id="3" name="Dikdörtgen 2"/>
          <p:cNvSpPr/>
          <p:nvPr/>
        </p:nvSpPr>
        <p:spPr>
          <a:xfrm>
            <a:off x="181708" y="1287476"/>
            <a:ext cx="10799884" cy="1754326"/>
          </a:xfrm>
          <a:prstGeom prst="rect">
            <a:avLst/>
          </a:prstGeom>
        </p:spPr>
        <p:txBody>
          <a:bodyPr wrap="square">
            <a:spAutoFit/>
          </a:bodyPr>
          <a:lstStyle/>
          <a:p>
            <a:r>
              <a:rPr lang="tr-TR" dirty="0"/>
              <a:t>Asp.net Microsoft tarafından tasarlanan web uygulama dilidir. Programcılar asp.net kullanarak dinamik web siteleri, web uygulamaları ve XML web servisleri geliştirebilirler. Asp.net .Net platformunun bir parçasıdır ve </a:t>
            </a:r>
            <a:r>
              <a:rPr lang="tr-TR" dirty="0" err="1" smtClean="0"/>
              <a:t>ASP’nin</a:t>
            </a:r>
            <a:r>
              <a:rPr lang="tr-TR" dirty="0" smtClean="0"/>
              <a:t> </a:t>
            </a:r>
            <a:r>
              <a:rPr lang="tr-TR" dirty="0"/>
              <a:t>devamı olarak nitelendirilmektedir. </a:t>
            </a:r>
            <a:endParaRPr lang="tr-TR" dirty="0" smtClean="0"/>
          </a:p>
          <a:p>
            <a:endParaRPr lang="tr-TR" dirty="0"/>
          </a:p>
          <a:p>
            <a:r>
              <a:rPr lang="tr-TR" dirty="0"/>
              <a:t>Asp.net </a:t>
            </a:r>
            <a:r>
              <a:rPr lang="tr-TR" dirty="0" err="1"/>
              <a:t>Common</a:t>
            </a:r>
            <a:r>
              <a:rPr lang="tr-TR" dirty="0"/>
              <a:t> Language Runtime üzerine inşa edilmiştir, bu </a:t>
            </a:r>
            <a:r>
              <a:rPr lang="tr-TR" dirty="0" err="1"/>
              <a:t>demektirki</a:t>
            </a:r>
            <a:r>
              <a:rPr lang="tr-TR" dirty="0"/>
              <a:t> programcılar herhangi bir Microsoft .NET dilini kullanarak asp.net kodu üretebilirler.</a:t>
            </a:r>
          </a:p>
        </p:txBody>
      </p:sp>
      <p:sp>
        <p:nvSpPr>
          <p:cNvPr id="6" name="Dikdörtgen 5"/>
          <p:cNvSpPr/>
          <p:nvPr/>
        </p:nvSpPr>
        <p:spPr>
          <a:xfrm>
            <a:off x="181708" y="3158341"/>
            <a:ext cx="11459307" cy="3139321"/>
          </a:xfrm>
          <a:prstGeom prst="rect">
            <a:avLst/>
          </a:prstGeom>
        </p:spPr>
        <p:txBody>
          <a:bodyPr wrap="square">
            <a:spAutoFit/>
          </a:bodyPr>
          <a:lstStyle/>
          <a:p>
            <a:r>
              <a:rPr lang="tr-TR" b="1" dirty="0">
                <a:solidFill>
                  <a:srgbClr val="FF0000"/>
                </a:solidFill>
              </a:rPr>
              <a:t>ASPX Uzantısı </a:t>
            </a:r>
            <a:endParaRPr lang="tr-TR" b="1" dirty="0" smtClean="0">
              <a:solidFill>
                <a:srgbClr val="FF0000"/>
              </a:solidFill>
            </a:endParaRPr>
          </a:p>
          <a:p>
            <a:r>
              <a:rPr lang="tr-TR" dirty="0" err="1" smtClean="0"/>
              <a:t>Aspx</a:t>
            </a:r>
            <a:r>
              <a:rPr lang="tr-TR" dirty="0" smtClean="0"/>
              <a:t> </a:t>
            </a:r>
            <a:r>
              <a:rPr lang="tr-TR" dirty="0"/>
              <a:t>uzantısı asp.net de programlanan web sitelerinin uzantısıdır. Eğer bir web sayfasının </a:t>
            </a:r>
            <a:r>
              <a:rPr lang="tr-TR" dirty="0" err="1"/>
              <a:t>uzatısı</a:t>
            </a:r>
            <a:r>
              <a:rPr lang="tr-TR" dirty="0"/>
              <a:t> </a:t>
            </a:r>
            <a:r>
              <a:rPr lang="tr-TR" dirty="0" err="1"/>
              <a:t>aspx</a:t>
            </a:r>
            <a:r>
              <a:rPr lang="tr-TR" dirty="0"/>
              <a:t> ise bu demektir ki, bu web sitesi asp.net kullanarak tasarlanmıştır. </a:t>
            </a:r>
            <a:r>
              <a:rPr lang="tr-TR" dirty="0" err="1"/>
              <a:t>Aspx</a:t>
            </a:r>
            <a:r>
              <a:rPr lang="tr-TR" dirty="0"/>
              <a:t> dosyası içerisinde </a:t>
            </a:r>
            <a:r>
              <a:rPr lang="tr-TR" dirty="0" err="1"/>
              <a:t>php</a:t>
            </a:r>
            <a:r>
              <a:rPr lang="tr-TR" dirty="0" smtClean="0"/>
              <a:t>, </a:t>
            </a:r>
            <a:r>
              <a:rPr lang="tr-TR" dirty="0" err="1" smtClean="0"/>
              <a:t>jsp</a:t>
            </a:r>
            <a:r>
              <a:rPr lang="tr-TR" dirty="0" smtClean="0"/>
              <a:t> </a:t>
            </a:r>
            <a:r>
              <a:rPr lang="tr-TR" dirty="0"/>
              <a:t>ve </a:t>
            </a:r>
            <a:r>
              <a:rPr lang="tr-TR" dirty="0" err="1"/>
              <a:t>asp’de</a:t>
            </a:r>
            <a:r>
              <a:rPr lang="tr-TR" dirty="0"/>
              <a:t> de olduğu gibi direk sayfa üzerinde asp.net </a:t>
            </a:r>
            <a:r>
              <a:rPr lang="tr-TR" dirty="0" smtClean="0"/>
              <a:t>kodları da </a:t>
            </a:r>
            <a:r>
              <a:rPr lang="tr-TR" dirty="0"/>
              <a:t>yazılabilir. Fakat tavsiye edilen asp.net kodlarının </a:t>
            </a:r>
            <a:r>
              <a:rPr lang="tr-TR" dirty="0" err="1"/>
              <a:t>code-behind</a:t>
            </a:r>
            <a:r>
              <a:rPr lang="tr-TR" dirty="0"/>
              <a:t> modelinde yazılmasıdır ( Arka plan kodları ). </a:t>
            </a:r>
            <a:endParaRPr lang="tr-TR" dirty="0" smtClean="0"/>
          </a:p>
          <a:p>
            <a:endParaRPr lang="tr-TR" dirty="0"/>
          </a:p>
          <a:p>
            <a:r>
              <a:rPr lang="tr-TR" dirty="0" smtClean="0"/>
              <a:t>Bu </a:t>
            </a:r>
            <a:r>
              <a:rPr lang="tr-TR" dirty="0"/>
              <a:t>modeli kullandığımızda asp.net kodlarını başka bir sayfaya kaydeder. Örnek olarak: </a:t>
            </a:r>
            <a:r>
              <a:rPr lang="tr-TR" b="1" dirty="0" err="1">
                <a:solidFill>
                  <a:srgbClr val="FF0000"/>
                </a:solidFill>
              </a:rPr>
              <a:t>index.aspx.cs</a:t>
            </a:r>
            <a:r>
              <a:rPr lang="tr-TR" dirty="0"/>
              <a:t> veya </a:t>
            </a:r>
            <a:r>
              <a:rPr lang="tr-TR" b="1" dirty="0" err="1">
                <a:solidFill>
                  <a:srgbClr val="FF0000"/>
                </a:solidFill>
              </a:rPr>
              <a:t>index.aspx.vb</a:t>
            </a:r>
            <a:r>
              <a:rPr lang="tr-TR" dirty="0"/>
              <a:t> bu sayfaları Microsoft Visual </a:t>
            </a:r>
            <a:r>
              <a:rPr lang="tr-TR" dirty="0" err="1"/>
              <a:t>Studio</a:t>
            </a:r>
            <a:r>
              <a:rPr lang="tr-TR" dirty="0"/>
              <a:t> otomatik olarak sizin için yaratır. Bu şekilde yazılan bir web sitesinde programcılar bir olay üzerine kod yazabilirler. </a:t>
            </a:r>
            <a:endParaRPr lang="tr-TR" dirty="0" smtClean="0"/>
          </a:p>
          <a:p>
            <a:endParaRPr lang="tr-TR" dirty="0"/>
          </a:p>
          <a:p>
            <a:r>
              <a:rPr lang="tr-TR" dirty="0" smtClean="0"/>
              <a:t>Örnek </a:t>
            </a:r>
            <a:r>
              <a:rPr lang="tr-TR" dirty="0"/>
              <a:t>olarak: </a:t>
            </a:r>
            <a:r>
              <a:rPr lang="tr-TR" b="1" dirty="0" err="1">
                <a:solidFill>
                  <a:srgbClr val="FF0000"/>
                </a:solidFill>
              </a:rPr>
              <a:t>Page_load</a:t>
            </a:r>
            <a:r>
              <a:rPr lang="tr-TR" dirty="0"/>
              <a:t> (Sayfa üretildiğinde )</a:t>
            </a:r>
          </a:p>
        </p:txBody>
      </p:sp>
    </p:spTree>
    <p:extLst>
      <p:ext uri="{BB962C8B-B14F-4D97-AF65-F5344CB8AC3E}">
        <p14:creationId xmlns:p14="http://schemas.microsoft.com/office/powerpoint/2010/main" val="2579831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8" name="Dikdörtgen 7"/>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 </a:t>
            </a:r>
            <a:r>
              <a:rPr lang="tr-TR" sz="2800" b="1" dirty="0">
                <a:solidFill>
                  <a:srgbClr val="FF0000"/>
                </a:solidFill>
              </a:rPr>
              <a:t>.NET nedir?</a:t>
            </a:r>
          </a:p>
        </p:txBody>
      </p:sp>
      <p:sp>
        <p:nvSpPr>
          <p:cNvPr id="3" name="Dikdörtgen 2"/>
          <p:cNvSpPr/>
          <p:nvPr/>
        </p:nvSpPr>
        <p:spPr>
          <a:xfrm>
            <a:off x="99292" y="1256583"/>
            <a:ext cx="11629646" cy="923330"/>
          </a:xfrm>
          <a:prstGeom prst="rect">
            <a:avLst/>
          </a:prstGeom>
        </p:spPr>
        <p:txBody>
          <a:bodyPr wrap="square">
            <a:spAutoFit/>
          </a:bodyPr>
          <a:lstStyle/>
          <a:p>
            <a:r>
              <a:rPr lang="tr-TR" dirty="0"/>
              <a:t>ASP.NET de Performans ASPX ve diğer dosyalar IIS </a:t>
            </a:r>
            <a:r>
              <a:rPr lang="tr-TR" dirty="0" err="1"/>
              <a:t>virtual</a:t>
            </a:r>
            <a:r>
              <a:rPr lang="tr-TR" dirty="0"/>
              <a:t> </a:t>
            </a:r>
            <a:r>
              <a:rPr lang="tr-TR" dirty="0" err="1"/>
              <a:t>host</a:t>
            </a:r>
            <a:r>
              <a:rPr lang="tr-TR" dirty="0"/>
              <a:t> denilen yerde tutulurlar. İlk sayfa açılışında .NET Framework dosyaları .NET </a:t>
            </a:r>
            <a:r>
              <a:rPr lang="tr-TR" dirty="0" err="1"/>
              <a:t>assembly</a:t>
            </a:r>
            <a:r>
              <a:rPr lang="tr-TR" dirty="0"/>
              <a:t> diline çevirerek cevap verir ve </a:t>
            </a:r>
            <a:r>
              <a:rPr lang="tr-TR" dirty="0" err="1"/>
              <a:t>dll</a:t>
            </a:r>
            <a:r>
              <a:rPr lang="tr-TR" dirty="0"/>
              <a:t> dosyası yaratır. Diğer açılışlarda da bu </a:t>
            </a:r>
            <a:r>
              <a:rPr lang="tr-TR" dirty="0" err="1"/>
              <a:t>dll</a:t>
            </a:r>
            <a:r>
              <a:rPr lang="tr-TR" dirty="0"/>
              <a:t> </a:t>
            </a:r>
            <a:r>
              <a:rPr lang="tr-TR" dirty="0" err="1"/>
              <a:t>leri</a:t>
            </a:r>
            <a:r>
              <a:rPr lang="tr-TR" dirty="0"/>
              <a:t> kullanır ve bu bize çok büyük bir performans sağlar. </a:t>
            </a:r>
          </a:p>
        </p:txBody>
      </p:sp>
      <p:sp>
        <p:nvSpPr>
          <p:cNvPr id="6" name="Dikdörtgen 5"/>
          <p:cNvSpPr/>
          <p:nvPr/>
        </p:nvSpPr>
        <p:spPr>
          <a:xfrm>
            <a:off x="99292" y="2329687"/>
            <a:ext cx="11629646" cy="2862322"/>
          </a:xfrm>
          <a:prstGeom prst="rect">
            <a:avLst/>
          </a:prstGeom>
        </p:spPr>
        <p:txBody>
          <a:bodyPr wrap="square">
            <a:spAutoFit/>
          </a:bodyPr>
          <a:lstStyle/>
          <a:p>
            <a:r>
              <a:rPr lang="tr-TR" b="1" dirty="0">
                <a:solidFill>
                  <a:srgbClr val="FF0000"/>
                </a:solidFill>
              </a:rPr>
              <a:t>Avantajları Nelerdir</a:t>
            </a:r>
            <a:r>
              <a:rPr lang="tr-TR" b="1" dirty="0" smtClean="0">
                <a:solidFill>
                  <a:srgbClr val="FF0000"/>
                </a:solidFill>
              </a:rPr>
              <a:t>?</a:t>
            </a:r>
          </a:p>
          <a:p>
            <a:r>
              <a:rPr lang="tr-TR" dirty="0" smtClean="0"/>
              <a:t>ASP.NET</a:t>
            </a:r>
            <a:r>
              <a:rPr lang="tr-TR" dirty="0"/>
              <a:t>, daha önce kullanılan Web geliştirme (ASP, JSP gibi) modellerine göre aşağıda listelenen birçok önemli avantajı sağlamaktadır: </a:t>
            </a:r>
            <a:endParaRPr lang="tr-TR" dirty="0" smtClean="0"/>
          </a:p>
          <a:p>
            <a:endParaRPr lang="tr-TR" dirty="0" smtClean="0"/>
          </a:p>
          <a:p>
            <a:r>
              <a:rPr lang="tr-TR" b="1" i="1" dirty="0" smtClean="0">
                <a:solidFill>
                  <a:srgbClr val="FF0000"/>
                </a:solidFill>
              </a:rPr>
              <a:t>1) Geliştirilmiş Performans</a:t>
            </a:r>
          </a:p>
          <a:p>
            <a:r>
              <a:rPr lang="tr-TR" dirty="0" err="1" smtClean="0"/>
              <a:t>ASP.Net</a:t>
            </a:r>
            <a:r>
              <a:rPr lang="tr-TR" dirty="0" smtClean="0"/>
              <a:t> </a:t>
            </a:r>
            <a:r>
              <a:rPr lang="tr-TR" dirty="0"/>
              <a:t>sayfaları, sunucu üzerinde çalıştırılan NGWS çalıştırıcısı kodlarıdır. Yorumlama temeline göre çalışan daha öncekilerle (ASP gibi) karşılaştırıldığında, erken bağdaştırma (</a:t>
            </a:r>
            <a:r>
              <a:rPr lang="tr-TR" dirty="0" err="1"/>
              <a:t>early</a:t>
            </a:r>
            <a:r>
              <a:rPr lang="tr-TR" dirty="0"/>
              <a:t> </a:t>
            </a:r>
            <a:r>
              <a:rPr lang="tr-TR" dirty="0" err="1"/>
              <a:t>binding</a:t>
            </a:r>
            <a:r>
              <a:rPr lang="tr-TR" dirty="0"/>
              <a:t>), tam zamanında derleme (</a:t>
            </a:r>
            <a:r>
              <a:rPr lang="tr-TR" dirty="0" err="1"/>
              <a:t>just</a:t>
            </a:r>
            <a:r>
              <a:rPr lang="tr-TR" dirty="0"/>
              <a:t>-in-time </a:t>
            </a:r>
            <a:r>
              <a:rPr lang="tr-TR" dirty="0" err="1"/>
              <a:t>compilation</a:t>
            </a:r>
            <a:r>
              <a:rPr lang="tr-TR" dirty="0"/>
              <a:t>) ve doğal </a:t>
            </a:r>
            <a:r>
              <a:rPr lang="tr-TR" dirty="0" err="1"/>
              <a:t>iyileme</a:t>
            </a:r>
            <a:r>
              <a:rPr lang="tr-TR" dirty="0"/>
              <a:t> (</a:t>
            </a:r>
            <a:r>
              <a:rPr lang="tr-TR" dirty="0" err="1"/>
              <a:t>native</a:t>
            </a:r>
            <a:r>
              <a:rPr lang="tr-TR" dirty="0"/>
              <a:t> </a:t>
            </a:r>
            <a:r>
              <a:rPr lang="tr-TR" dirty="0" err="1"/>
              <a:t>optimization</a:t>
            </a:r>
            <a:r>
              <a:rPr lang="tr-TR" dirty="0"/>
              <a:t>) ve </a:t>
            </a:r>
            <a:r>
              <a:rPr lang="tr-TR" dirty="0" err="1"/>
              <a:t>tamponlama</a:t>
            </a:r>
            <a:r>
              <a:rPr lang="tr-TR" dirty="0"/>
              <a:t> hizmetleri (</a:t>
            </a:r>
            <a:r>
              <a:rPr lang="tr-TR" dirty="0" err="1"/>
              <a:t>caching</a:t>
            </a:r>
            <a:r>
              <a:rPr lang="tr-TR" dirty="0"/>
              <a:t> </a:t>
            </a:r>
            <a:r>
              <a:rPr lang="tr-TR" dirty="0" err="1"/>
              <a:t>services</a:t>
            </a:r>
            <a:r>
              <a:rPr lang="tr-TR" dirty="0"/>
              <a:t>) gibi avantajlar sağlamaktadır. Yukarıda anılan bu özellikler, geliştiriciler için daha kod yazmaya başlamadan önce sağlanan çarpıcı performans iyileştirmeleridir. </a:t>
            </a:r>
          </a:p>
        </p:txBody>
      </p:sp>
    </p:spTree>
    <p:extLst>
      <p:ext uri="{BB962C8B-B14F-4D97-AF65-F5344CB8AC3E}">
        <p14:creationId xmlns:p14="http://schemas.microsoft.com/office/powerpoint/2010/main" val="2250593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8" name="Dikdörtgen 7"/>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 </a:t>
            </a:r>
            <a:r>
              <a:rPr lang="tr-TR" sz="2800" b="1" dirty="0">
                <a:solidFill>
                  <a:srgbClr val="FF0000"/>
                </a:solidFill>
              </a:rPr>
              <a:t>.NET nedir?</a:t>
            </a:r>
          </a:p>
        </p:txBody>
      </p:sp>
      <p:sp>
        <p:nvSpPr>
          <p:cNvPr id="3" name="Dikdörtgen 2"/>
          <p:cNvSpPr/>
          <p:nvPr/>
        </p:nvSpPr>
        <p:spPr>
          <a:xfrm>
            <a:off x="99292" y="1405522"/>
            <a:ext cx="11480177" cy="4247317"/>
          </a:xfrm>
          <a:prstGeom prst="rect">
            <a:avLst/>
          </a:prstGeom>
        </p:spPr>
        <p:txBody>
          <a:bodyPr wrap="square">
            <a:spAutoFit/>
          </a:bodyPr>
          <a:lstStyle/>
          <a:p>
            <a:r>
              <a:rPr lang="tr-TR" b="1" i="1" dirty="0">
                <a:solidFill>
                  <a:srgbClr val="FF0000"/>
                </a:solidFill>
              </a:rPr>
              <a:t>2) Üstün Nitelikli Araç Desteği </a:t>
            </a:r>
            <a:endParaRPr lang="tr-TR" b="1" i="1" dirty="0" smtClean="0">
              <a:solidFill>
                <a:srgbClr val="FF0000"/>
              </a:solidFill>
            </a:endParaRPr>
          </a:p>
          <a:p>
            <a:r>
              <a:rPr lang="tr-TR" dirty="0" err="1" smtClean="0"/>
              <a:t>ASP.Net</a:t>
            </a:r>
            <a:r>
              <a:rPr lang="tr-TR" dirty="0" smtClean="0"/>
              <a:t> </a:t>
            </a:r>
            <a:r>
              <a:rPr lang="tr-TR" dirty="0"/>
              <a:t>çatısı, geliştirme ortamıyla bütünleştirilmiş olan Visual </a:t>
            </a:r>
            <a:r>
              <a:rPr lang="tr-TR" dirty="0" err="1"/>
              <a:t>Studio</a:t>
            </a:r>
            <a:r>
              <a:rPr lang="tr-TR" dirty="0"/>
              <a:t> ile sunulan zengin bir araç takımı ve tasarımcısı ile tamamlanmıştır. WYSIWYG düzenleme (</a:t>
            </a:r>
            <a:r>
              <a:rPr lang="tr-TR" dirty="0" err="1"/>
              <a:t>editing</a:t>
            </a:r>
            <a:r>
              <a:rPr lang="tr-TR" dirty="0"/>
              <a:t>), sürükle-bırak tarzı sunucu denetimleri (server </a:t>
            </a:r>
            <a:r>
              <a:rPr lang="tr-TR" dirty="0" err="1"/>
              <a:t>controls</a:t>
            </a:r>
            <a:r>
              <a:rPr lang="tr-TR" dirty="0"/>
              <a:t>) ve otomatik dağıtım (</a:t>
            </a:r>
            <a:r>
              <a:rPr lang="tr-TR" dirty="0" err="1"/>
              <a:t>deployment</a:t>
            </a:r>
            <a:r>
              <a:rPr lang="tr-TR" dirty="0"/>
              <a:t>) bu güçlü araçların sağlamış olduğu özelliklerin yalnızca birkaç tanesinden bazılarıdır. </a:t>
            </a:r>
            <a:endParaRPr lang="tr-TR" dirty="0" smtClean="0"/>
          </a:p>
          <a:p>
            <a:endParaRPr lang="tr-TR" dirty="0"/>
          </a:p>
          <a:p>
            <a:r>
              <a:rPr lang="tr-TR" b="1" i="1" dirty="0" smtClean="0">
                <a:solidFill>
                  <a:srgbClr val="FF0000"/>
                </a:solidFill>
              </a:rPr>
              <a:t>3</a:t>
            </a:r>
            <a:r>
              <a:rPr lang="tr-TR" b="1" i="1" dirty="0">
                <a:solidFill>
                  <a:srgbClr val="FF0000"/>
                </a:solidFill>
              </a:rPr>
              <a:t>) Güç ve Esneklik </a:t>
            </a:r>
            <a:endParaRPr lang="tr-TR" b="1" i="1" dirty="0" smtClean="0">
              <a:solidFill>
                <a:srgbClr val="FF0000"/>
              </a:solidFill>
            </a:endParaRPr>
          </a:p>
          <a:p>
            <a:r>
              <a:rPr lang="tr-TR" dirty="0" err="1" smtClean="0"/>
              <a:t>ASP.Net</a:t>
            </a:r>
            <a:r>
              <a:rPr lang="tr-TR" dirty="0"/>
              <a:t>, NGWS çalıştırıcısı üzerine temellendirildiğinden, bu platformun tüm esneklik ve gücü Web uygulama geliştiricisi tarafından kullanılabilir durumdadır. NGWS çalıştırıcısının Temel Sınıf Kütüphaneleri (Base Class </a:t>
            </a:r>
            <a:r>
              <a:rPr lang="tr-TR" dirty="0" err="1"/>
              <a:t>libraries</a:t>
            </a:r>
            <a:r>
              <a:rPr lang="tr-TR" dirty="0"/>
              <a:t>), iletim (</a:t>
            </a:r>
            <a:r>
              <a:rPr lang="tr-TR" dirty="0" err="1"/>
              <a:t>messaging</a:t>
            </a:r>
            <a:r>
              <a:rPr lang="tr-TR" dirty="0"/>
              <a:t>) ve veri erişim (data </a:t>
            </a:r>
            <a:r>
              <a:rPr lang="tr-TR" dirty="0" err="1"/>
              <a:t>access</a:t>
            </a:r>
            <a:r>
              <a:rPr lang="tr-TR" dirty="0"/>
              <a:t>) çözümleri, benzeri olmayan bir biçimde </a:t>
            </a:r>
            <a:r>
              <a:rPr lang="tr-TR" dirty="0" err="1"/>
              <a:t>Web"ten</a:t>
            </a:r>
            <a:r>
              <a:rPr lang="tr-TR" dirty="0"/>
              <a:t> erişilebilir </a:t>
            </a:r>
            <a:r>
              <a:rPr lang="tr-TR" dirty="0" smtClean="0"/>
              <a:t>durumdadır</a:t>
            </a:r>
            <a:r>
              <a:rPr lang="tr-TR" dirty="0"/>
              <a:t>. ASP.NET, ayrıca dile bağımlı değildir, şöyle ki, geliştiriciler uygulamalarında en uygun olan dili seçerek kodlama yapabilir. Hatta uygulamaların değişik bölümleri değişik dillerde yazılarak karma programlama avantajlarından yararlanmak söz konusudur. Dahası, </a:t>
            </a:r>
            <a:r>
              <a:rPr lang="tr-TR" dirty="0" err="1"/>
              <a:t>ASP.Net"a</a:t>
            </a:r>
            <a:r>
              <a:rPr lang="tr-TR" dirty="0"/>
              <a:t> geçiş söz konusu olduğunda, hali hazır kullanılmakta olan COM tabanlı uygulamalara yapılan yatırımlar NGWS çalıştırıcısının karşılıklı </a:t>
            </a:r>
            <a:r>
              <a:rPr lang="tr-TR" dirty="0" err="1"/>
              <a:t>işleyebilirlik</a:t>
            </a:r>
            <a:r>
              <a:rPr lang="tr-TR" dirty="0"/>
              <a:t> (</a:t>
            </a:r>
            <a:r>
              <a:rPr lang="tr-TR" dirty="0" err="1"/>
              <a:t>interoperability</a:t>
            </a:r>
            <a:r>
              <a:rPr lang="tr-TR" dirty="0"/>
              <a:t>) desteğiyle ile garanti altına alınmaktadır. </a:t>
            </a:r>
          </a:p>
        </p:txBody>
      </p:sp>
    </p:spTree>
    <p:extLst>
      <p:ext uri="{BB962C8B-B14F-4D97-AF65-F5344CB8AC3E}">
        <p14:creationId xmlns:p14="http://schemas.microsoft.com/office/powerpoint/2010/main" val="2601166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8" name="Dikdörtgen 7"/>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 </a:t>
            </a:r>
            <a:r>
              <a:rPr lang="tr-TR" sz="2800" b="1" dirty="0">
                <a:solidFill>
                  <a:srgbClr val="FF0000"/>
                </a:solidFill>
              </a:rPr>
              <a:t>.NET nedir?</a:t>
            </a:r>
          </a:p>
        </p:txBody>
      </p:sp>
      <p:sp>
        <p:nvSpPr>
          <p:cNvPr id="3" name="Dikdörtgen 2"/>
          <p:cNvSpPr/>
          <p:nvPr/>
        </p:nvSpPr>
        <p:spPr>
          <a:xfrm>
            <a:off x="99291" y="1508150"/>
            <a:ext cx="11638439" cy="4247317"/>
          </a:xfrm>
          <a:prstGeom prst="rect">
            <a:avLst/>
          </a:prstGeom>
        </p:spPr>
        <p:txBody>
          <a:bodyPr wrap="square">
            <a:spAutoFit/>
          </a:bodyPr>
          <a:lstStyle/>
          <a:p>
            <a:r>
              <a:rPr lang="tr-TR" b="1" i="1" dirty="0">
                <a:solidFill>
                  <a:srgbClr val="FF0000"/>
                </a:solidFill>
              </a:rPr>
              <a:t>4) Basitlik </a:t>
            </a:r>
            <a:endParaRPr lang="tr-TR" b="1" i="1" dirty="0" smtClean="0">
              <a:solidFill>
                <a:srgbClr val="FF0000"/>
              </a:solidFill>
            </a:endParaRPr>
          </a:p>
          <a:p>
            <a:r>
              <a:rPr lang="tr-TR" dirty="0" smtClean="0"/>
              <a:t>ASP.NET</a:t>
            </a:r>
            <a:r>
              <a:rPr lang="tr-TR" dirty="0"/>
              <a:t>, basit form bilgileri gönderiminden, kimlik doğrulama, kullanıcı tanıma, uygulama dağıtımı ve site yapılandırmaya kadar tüm genel görevleri yapmayı son derece basitleştirmektedir. Örneğin, ASP.NET Sayfa </a:t>
            </a:r>
            <a:r>
              <a:rPr lang="tr-TR" dirty="0" err="1"/>
              <a:t>Anaçatısı</a:t>
            </a:r>
            <a:r>
              <a:rPr lang="tr-TR" dirty="0"/>
              <a:t>, uygulama mantığı, olay </a:t>
            </a:r>
            <a:r>
              <a:rPr lang="tr-TR" dirty="0" err="1"/>
              <a:t>eldesi</a:t>
            </a:r>
            <a:r>
              <a:rPr lang="tr-TR" dirty="0"/>
              <a:t> ve sunum (veya görüntüleme) kodlarının tıpkı VB-benzeri form işleme modelinde olduğu gibi net şekilde ayrılmasını sağlayarak daha kolay okunabilir ve yönetilebilir kullanıcı </a:t>
            </a:r>
            <a:r>
              <a:rPr lang="tr-TR" dirty="0" err="1"/>
              <a:t>arayüzleri</a:t>
            </a:r>
            <a:r>
              <a:rPr lang="tr-TR" dirty="0"/>
              <a:t> oluşturulmasını mümkün kılmaktadır. NGWS çalıştırıcısı ayrıca otomatik referans sayımı ve çöp toplama gibi yönetilebilen kod servisleri ile de geliştirme işlemini basitleştirmektedir. </a:t>
            </a:r>
            <a:endParaRPr lang="tr-TR" dirty="0" smtClean="0"/>
          </a:p>
          <a:p>
            <a:endParaRPr lang="tr-TR" b="1" i="1" dirty="0">
              <a:solidFill>
                <a:srgbClr val="FF0000"/>
              </a:solidFill>
            </a:endParaRPr>
          </a:p>
          <a:p>
            <a:r>
              <a:rPr lang="tr-TR" b="1" i="1" dirty="0" smtClean="0">
                <a:solidFill>
                  <a:srgbClr val="FF0000"/>
                </a:solidFill>
              </a:rPr>
              <a:t>5</a:t>
            </a:r>
            <a:r>
              <a:rPr lang="tr-TR" b="1" i="1" dirty="0">
                <a:solidFill>
                  <a:srgbClr val="FF0000"/>
                </a:solidFill>
              </a:rPr>
              <a:t>) Yönetilebilirlik </a:t>
            </a:r>
            <a:endParaRPr lang="tr-TR" b="1" i="1" dirty="0" smtClean="0">
              <a:solidFill>
                <a:srgbClr val="FF0000"/>
              </a:solidFill>
            </a:endParaRPr>
          </a:p>
          <a:p>
            <a:r>
              <a:rPr lang="tr-TR" dirty="0" smtClean="0"/>
              <a:t>ASP.NET</a:t>
            </a:r>
            <a:r>
              <a:rPr lang="tr-TR" dirty="0"/>
              <a:t>, metin-tabanlı ve hiyerarşik bir yapılandırma sistemi kullanır. Böylelikle sunucu ortamı ve Web uygulamasına özel ayarların yapılması son derece basitleştirilmiştir. Çünkü yapılandırma bilgisi düz metin olarak depolanır, yeni ayarlar yerel yönetim araçlarını kullanmaksızın basit bir metin işlemci aracılığıyla yapılabilir. "Sıfır Yerel Yönetim" </a:t>
            </a:r>
            <a:r>
              <a:rPr lang="tr-TR" dirty="0" err="1"/>
              <a:t>filozofisi</a:t>
            </a:r>
            <a:r>
              <a:rPr lang="tr-TR" dirty="0"/>
              <a:t> ASP.NET uygulamalarının dağıtımını oldukça basitleştirir. Bir ASP.NET uygulaması, çok basit bir biçimde gerekli dosyaların sunucuya kopyalanması şeklinde dağıtılır. Sunucuyu yeniden başlatma veya derlenmiş kodun değiştirilmesi gibi işlemlere gerek yoktur. </a:t>
            </a:r>
          </a:p>
        </p:txBody>
      </p:sp>
    </p:spTree>
    <p:extLst>
      <p:ext uri="{BB962C8B-B14F-4D97-AF65-F5344CB8AC3E}">
        <p14:creationId xmlns:p14="http://schemas.microsoft.com/office/powerpoint/2010/main" val="2881000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149</TotalTime>
  <Words>2761</Words>
  <Application>Microsoft Office PowerPoint</Application>
  <PresentationFormat>Geniş ekran</PresentationFormat>
  <Paragraphs>197</Paragraphs>
  <Slides>16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16</vt:i4>
      </vt:variant>
    </vt:vector>
  </HeadingPairs>
  <TitlesOfParts>
    <vt:vector size="20" baseType="lpstr">
      <vt:lpstr>Arial</vt:lpstr>
      <vt:lpstr>Trebuchet MS</vt:lpstr>
      <vt:lpstr>Wingdings 3</vt:lpstr>
      <vt:lpstr>Yüzeyler</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VERİTABANI YÖNETİM SİSTEMLERİ</dc:title>
  <dc:creator>Kamil Özcan</dc:creator>
  <cp:lastModifiedBy>Kamil Özcan</cp:lastModifiedBy>
  <cp:revision>34</cp:revision>
  <dcterms:created xsi:type="dcterms:W3CDTF">2020-10-31T14:58:26Z</dcterms:created>
  <dcterms:modified xsi:type="dcterms:W3CDTF">2021-04-10T17:25:06Z</dcterms:modified>
</cp:coreProperties>
</file>