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4"/>
  </p:notesMasterIdLst>
  <p:sldIdLst>
    <p:sldId id="331" r:id="rId2"/>
    <p:sldId id="332" r:id="rId3"/>
    <p:sldId id="333" r:id="rId4"/>
    <p:sldId id="342" r:id="rId5"/>
    <p:sldId id="334" r:id="rId6"/>
    <p:sldId id="335" r:id="rId7"/>
    <p:sldId id="336" r:id="rId8"/>
    <p:sldId id="338" r:id="rId9"/>
    <p:sldId id="343" r:id="rId10"/>
    <p:sldId id="339" r:id="rId11"/>
    <p:sldId id="340" r:id="rId12"/>
    <p:sldId id="34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10" autoAdjust="0"/>
  </p:normalViewPr>
  <p:slideViewPr>
    <p:cSldViewPr snapToGrid="0">
      <p:cViewPr>
        <p:scale>
          <a:sx n="80" d="100"/>
          <a:sy n="80" d="100"/>
        </p:scale>
        <p:origin x="78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6A5F3-FF9C-4380-9664-A04F842F2581}" type="datetimeFigureOut">
              <a:rPr lang="tr-TR" smtClean="0"/>
              <a:t>4.06.2021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673DA-CE96-4825-9130-59350A71A00C}" type="slidenum">
              <a:rPr lang="tr-TR" smtClean="0"/>
              <a:t>‹#›</a:t>
            </a:fld>
            <a:endParaRPr lang="tr-TR"/>
          </a:p>
        </p:txBody>
      </p:sp>
    </p:spTree>
    <p:extLst>
      <p:ext uri="{BB962C8B-B14F-4D97-AF65-F5344CB8AC3E}">
        <p14:creationId xmlns:p14="http://schemas.microsoft.com/office/powerpoint/2010/main" val="3823185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75293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533170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7392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281029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8601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496451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716269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82883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5590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31856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14F8B37-F216-42C0-B996-E006A3119BFD}" type="datetimeFigureOut">
              <a:rPr lang="tr-TR" smtClean="0"/>
              <a:t>4.06.2021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43357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14F8B37-F216-42C0-B996-E006A3119BFD}" type="datetimeFigureOut">
              <a:rPr lang="tr-TR" smtClean="0"/>
              <a:t>4.06.2021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0234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514F8B37-F216-42C0-B996-E006A3119BFD}" type="datetimeFigureOut">
              <a:rPr lang="tr-TR" smtClean="0"/>
              <a:t>4.06.2021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938051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4F8B37-F216-42C0-B996-E006A3119BFD}" type="datetimeFigureOut">
              <a:rPr lang="tr-TR" smtClean="0"/>
              <a:t>4.06.2021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851994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14F8B37-F216-42C0-B996-E006A3119BFD}" type="datetimeFigureOut">
              <a:rPr lang="tr-TR" smtClean="0"/>
              <a:t>4.06.2021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410250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14F8B37-F216-42C0-B996-E006A3119BFD}" type="datetimeFigureOut">
              <a:rPr lang="tr-TR" smtClean="0"/>
              <a:t>4.06.2021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24601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4F8B37-F216-42C0-B996-E006A3119BFD}" type="datetimeFigureOut">
              <a:rPr lang="tr-TR" smtClean="0"/>
              <a:t>4.06.2021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C8BC60-30F3-4BC8-A5A9-7AE860E409A6}" type="slidenum">
              <a:rPr lang="tr-TR" smtClean="0"/>
              <a:t>‹#›</a:t>
            </a:fld>
            <a:endParaRPr lang="tr-TR"/>
          </a:p>
        </p:txBody>
      </p:sp>
    </p:spTree>
    <p:extLst>
      <p:ext uri="{BB962C8B-B14F-4D97-AF65-F5344CB8AC3E}">
        <p14:creationId xmlns:p14="http://schemas.microsoft.com/office/powerpoint/2010/main" val="128732386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sp>
        <p:nvSpPr>
          <p:cNvPr id="3" name="Metin kutusu 2"/>
          <p:cNvSpPr txBox="1"/>
          <p:nvPr/>
        </p:nvSpPr>
        <p:spPr>
          <a:xfrm>
            <a:off x="904874" y="1504950"/>
            <a:ext cx="10529743" cy="646331"/>
          </a:xfrm>
          <a:prstGeom prst="rect">
            <a:avLst/>
          </a:prstGeom>
          <a:noFill/>
        </p:spPr>
        <p:txBody>
          <a:bodyPr wrap="square" rtlCol="0">
            <a:spAutoFit/>
          </a:bodyPr>
          <a:lstStyle/>
          <a:p>
            <a:r>
              <a:rPr lang="tr-TR" dirty="0" smtClean="0"/>
              <a:t>Banner için tanımladığımız sayfa genişliği ölçüsünde bir banner resmi hazırlayınız. Sayfamızın genişliği 1024px olarak ayarlamıştık. Resmimizin genişliği 1024px’i geçmemelidir.</a:t>
            </a:r>
            <a:endParaRPr lang="tr-TR" dirty="0"/>
          </a:p>
        </p:txBody>
      </p:sp>
      <p:pic>
        <p:nvPicPr>
          <p:cNvPr id="7" name="Resim 6"/>
          <p:cNvPicPr>
            <a:picLocks noChangeAspect="1"/>
          </p:cNvPicPr>
          <p:nvPr/>
        </p:nvPicPr>
        <p:blipFill>
          <a:blip r:embed="rId2"/>
          <a:stretch>
            <a:fillRect/>
          </a:stretch>
        </p:blipFill>
        <p:spPr>
          <a:xfrm>
            <a:off x="258031" y="2219374"/>
            <a:ext cx="2457450" cy="2352675"/>
          </a:xfrm>
          <a:prstGeom prst="rect">
            <a:avLst/>
          </a:prstGeom>
        </p:spPr>
      </p:pic>
      <p:sp>
        <p:nvSpPr>
          <p:cNvPr id="8" name="Metin kutusu 7"/>
          <p:cNvSpPr txBox="1"/>
          <p:nvPr/>
        </p:nvSpPr>
        <p:spPr>
          <a:xfrm>
            <a:off x="2724297" y="2219374"/>
            <a:ext cx="8277774" cy="646331"/>
          </a:xfrm>
          <a:prstGeom prst="rect">
            <a:avLst/>
          </a:prstGeom>
          <a:noFill/>
        </p:spPr>
        <p:txBody>
          <a:bodyPr wrap="square" rtlCol="0">
            <a:spAutoFit/>
          </a:bodyPr>
          <a:lstStyle/>
          <a:p>
            <a:r>
              <a:rPr lang="tr-TR" dirty="0" smtClean="0"/>
              <a:t>Web sitemizi şekillendiren resimler için «Resim» adında bir klasör oluşturuyoruz. Bu klasöre Ekle &gt; Var olan öğe seçeneği ile resmimizi ekliyoruz.</a:t>
            </a:r>
            <a:endParaRPr lang="tr-TR" dirty="0"/>
          </a:p>
        </p:txBody>
      </p:sp>
      <p:pic>
        <p:nvPicPr>
          <p:cNvPr id="9" name="Resim 8"/>
          <p:cNvPicPr>
            <a:picLocks noChangeAspect="1"/>
          </p:cNvPicPr>
          <p:nvPr/>
        </p:nvPicPr>
        <p:blipFill>
          <a:blip r:embed="rId3"/>
          <a:stretch>
            <a:fillRect/>
          </a:stretch>
        </p:blipFill>
        <p:spPr>
          <a:xfrm>
            <a:off x="3425902" y="3105199"/>
            <a:ext cx="6477000" cy="2933700"/>
          </a:xfrm>
          <a:prstGeom prst="rect">
            <a:avLst/>
          </a:prstGeom>
        </p:spPr>
      </p:pic>
    </p:spTree>
    <p:extLst>
      <p:ext uri="{BB962C8B-B14F-4D97-AF65-F5344CB8AC3E}">
        <p14:creationId xmlns:p14="http://schemas.microsoft.com/office/powerpoint/2010/main" val="801623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sp>
        <p:nvSpPr>
          <p:cNvPr id="3" name="Metin kutusu 2"/>
          <p:cNvSpPr txBox="1"/>
          <p:nvPr/>
        </p:nvSpPr>
        <p:spPr>
          <a:xfrm>
            <a:off x="175846" y="1222131"/>
            <a:ext cx="11711354" cy="369332"/>
          </a:xfrm>
          <a:prstGeom prst="rect">
            <a:avLst/>
          </a:prstGeom>
          <a:noFill/>
        </p:spPr>
        <p:txBody>
          <a:bodyPr wrap="square" rtlCol="0">
            <a:spAutoFit/>
          </a:bodyPr>
          <a:lstStyle/>
          <a:p>
            <a:r>
              <a:rPr lang="tr-TR" dirty="0" smtClean="0"/>
              <a:t>«UyeGiris.ascx» isimli </a:t>
            </a:r>
            <a:r>
              <a:rPr lang="tr-TR" dirty="0" err="1" smtClean="0"/>
              <a:t>UserControl’ün</a:t>
            </a:r>
            <a:r>
              <a:rPr lang="tr-TR" dirty="0" smtClean="0"/>
              <a:t> kodlarını aşağıdaki gibi düzenleyelim</a:t>
            </a:r>
            <a:endParaRPr lang="tr-TR" dirty="0"/>
          </a:p>
        </p:txBody>
      </p:sp>
      <p:pic>
        <p:nvPicPr>
          <p:cNvPr id="7" name="Resim 6"/>
          <p:cNvPicPr>
            <a:picLocks noChangeAspect="1"/>
          </p:cNvPicPr>
          <p:nvPr/>
        </p:nvPicPr>
        <p:blipFill>
          <a:blip r:embed="rId2"/>
          <a:stretch>
            <a:fillRect/>
          </a:stretch>
        </p:blipFill>
        <p:spPr>
          <a:xfrm>
            <a:off x="175846" y="2106412"/>
            <a:ext cx="9495692" cy="4202425"/>
          </a:xfrm>
          <a:prstGeom prst="rect">
            <a:avLst/>
          </a:prstGeom>
        </p:spPr>
      </p:pic>
      <p:pic>
        <p:nvPicPr>
          <p:cNvPr id="8" name="Resim 7"/>
          <p:cNvPicPr>
            <a:picLocks noChangeAspect="1"/>
          </p:cNvPicPr>
          <p:nvPr/>
        </p:nvPicPr>
        <p:blipFill rotWithShape="1">
          <a:blip r:embed="rId3"/>
          <a:srcRect t="1" b="48492"/>
          <a:stretch/>
        </p:blipFill>
        <p:spPr>
          <a:xfrm>
            <a:off x="99292" y="1591464"/>
            <a:ext cx="3114675" cy="210960"/>
          </a:xfrm>
          <a:prstGeom prst="rect">
            <a:avLst/>
          </a:prstGeom>
        </p:spPr>
      </p:pic>
      <p:sp>
        <p:nvSpPr>
          <p:cNvPr id="9" name="Metin kutusu 8"/>
          <p:cNvSpPr txBox="1"/>
          <p:nvPr/>
        </p:nvSpPr>
        <p:spPr>
          <a:xfrm>
            <a:off x="2235956" y="1524727"/>
            <a:ext cx="4967654" cy="307777"/>
          </a:xfrm>
          <a:prstGeom prst="rect">
            <a:avLst/>
          </a:prstGeom>
          <a:noFill/>
        </p:spPr>
        <p:txBody>
          <a:bodyPr wrap="square" rtlCol="0">
            <a:spAutoFit/>
          </a:bodyPr>
          <a:lstStyle/>
          <a:p>
            <a:r>
              <a:rPr lang="tr-TR" sz="1400" dirty="0" smtClean="0"/>
              <a:t>Sayfanın başlangıç kısmına eklenir</a:t>
            </a:r>
            <a:endParaRPr lang="tr-TR" sz="1400" dirty="0"/>
          </a:p>
        </p:txBody>
      </p:sp>
    </p:spTree>
    <p:extLst>
      <p:ext uri="{BB962C8B-B14F-4D97-AF65-F5344CB8AC3E}">
        <p14:creationId xmlns:p14="http://schemas.microsoft.com/office/powerpoint/2010/main" val="3315452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99292" y="1287476"/>
            <a:ext cx="7356585" cy="2458047"/>
          </a:xfrm>
          <a:prstGeom prst="rect">
            <a:avLst/>
          </a:prstGeom>
        </p:spPr>
      </p:pic>
      <p:pic>
        <p:nvPicPr>
          <p:cNvPr id="7" name="Resim 6"/>
          <p:cNvPicPr>
            <a:picLocks noChangeAspect="1"/>
          </p:cNvPicPr>
          <p:nvPr/>
        </p:nvPicPr>
        <p:blipFill>
          <a:blip r:embed="rId3"/>
          <a:stretch>
            <a:fillRect/>
          </a:stretch>
        </p:blipFill>
        <p:spPr>
          <a:xfrm>
            <a:off x="99292" y="3983593"/>
            <a:ext cx="5536577" cy="2296719"/>
          </a:xfrm>
          <a:prstGeom prst="rect">
            <a:avLst/>
          </a:prstGeom>
        </p:spPr>
      </p:pic>
    </p:spTree>
    <p:extLst>
      <p:ext uri="{BB962C8B-B14F-4D97-AF65-F5344CB8AC3E}">
        <p14:creationId xmlns:p14="http://schemas.microsoft.com/office/powerpoint/2010/main" val="2778953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99292" y="1433946"/>
            <a:ext cx="5753100" cy="771525"/>
          </a:xfrm>
          <a:prstGeom prst="rect">
            <a:avLst/>
          </a:prstGeom>
        </p:spPr>
      </p:pic>
      <p:pic>
        <p:nvPicPr>
          <p:cNvPr id="7" name="Resim 6"/>
          <p:cNvPicPr>
            <a:picLocks noChangeAspect="1"/>
          </p:cNvPicPr>
          <p:nvPr/>
        </p:nvPicPr>
        <p:blipFill>
          <a:blip r:embed="rId3"/>
          <a:stretch>
            <a:fillRect/>
          </a:stretch>
        </p:blipFill>
        <p:spPr>
          <a:xfrm>
            <a:off x="640739" y="3172924"/>
            <a:ext cx="10048875" cy="2657475"/>
          </a:xfrm>
          <a:prstGeom prst="rect">
            <a:avLst/>
          </a:prstGeom>
        </p:spPr>
      </p:pic>
      <p:sp>
        <p:nvSpPr>
          <p:cNvPr id="8" name="Metin kutusu 7"/>
          <p:cNvSpPr txBox="1"/>
          <p:nvPr/>
        </p:nvSpPr>
        <p:spPr>
          <a:xfrm>
            <a:off x="668215" y="2559334"/>
            <a:ext cx="9311054" cy="369332"/>
          </a:xfrm>
          <a:prstGeom prst="rect">
            <a:avLst/>
          </a:prstGeom>
          <a:noFill/>
        </p:spPr>
        <p:txBody>
          <a:bodyPr wrap="square" rtlCol="0">
            <a:spAutoFit/>
          </a:bodyPr>
          <a:lstStyle/>
          <a:p>
            <a:r>
              <a:rPr lang="tr-TR" dirty="0" smtClean="0"/>
              <a:t>Web sitemizi çalıştırıp üye girişi yaptığımızda gelen görüntü</a:t>
            </a:r>
            <a:endParaRPr lang="tr-TR" dirty="0"/>
          </a:p>
        </p:txBody>
      </p:sp>
    </p:spTree>
    <p:extLst>
      <p:ext uri="{BB962C8B-B14F-4D97-AF65-F5344CB8AC3E}">
        <p14:creationId xmlns:p14="http://schemas.microsoft.com/office/powerpoint/2010/main" val="3008933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928833" y="1890149"/>
            <a:ext cx="7581900" cy="1314450"/>
          </a:xfrm>
          <a:prstGeom prst="rect">
            <a:avLst/>
          </a:prstGeom>
          <a:ln>
            <a:solidFill>
              <a:schemeClr val="tx1">
                <a:lumMod val="95000"/>
                <a:lumOff val="5000"/>
              </a:schemeClr>
            </a:solidFill>
          </a:ln>
        </p:spPr>
      </p:pic>
      <p:sp>
        <p:nvSpPr>
          <p:cNvPr id="7" name="Metin kutusu 6"/>
          <p:cNvSpPr txBox="1"/>
          <p:nvPr/>
        </p:nvSpPr>
        <p:spPr>
          <a:xfrm>
            <a:off x="173150" y="3475304"/>
            <a:ext cx="11020133" cy="369332"/>
          </a:xfrm>
          <a:prstGeom prst="rect">
            <a:avLst/>
          </a:prstGeom>
          <a:noFill/>
        </p:spPr>
        <p:txBody>
          <a:bodyPr wrap="none" rtlCol="0">
            <a:spAutoFit/>
          </a:bodyPr>
          <a:lstStyle/>
          <a:p>
            <a:r>
              <a:rPr lang="tr-TR" dirty="0" err="1" smtClean="0"/>
              <a:t>Ana.master</a:t>
            </a:r>
            <a:r>
              <a:rPr lang="tr-TR" dirty="0" smtClean="0"/>
              <a:t> içinde banner yerleştireceğimiz Tablo hücresi içine html </a:t>
            </a:r>
            <a:r>
              <a:rPr lang="tr-TR" dirty="0" err="1" smtClean="0"/>
              <a:t>img</a:t>
            </a:r>
            <a:r>
              <a:rPr lang="tr-TR" dirty="0" smtClean="0"/>
              <a:t> </a:t>
            </a:r>
            <a:r>
              <a:rPr lang="tr-TR" dirty="0" err="1" smtClean="0"/>
              <a:t>tag’ı</a:t>
            </a:r>
            <a:r>
              <a:rPr lang="tr-TR" dirty="0" smtClean="0"/>
              <a:t> kullanarak resmi ekliyoruz.</a:t>
            </a:r>
            <a:endParaRPr lang="tr-TR" dirty="0"/>
          </a:p>
        </p:txBody>
      </p:sp>
    </p:spTree>
    <p:extLst>
      <p:ext uri="{BB962C8B-B14F-4D97-AF65-F5344CB8AC3E}">
        <p14:creationId xmlns:p14="http://schemas.microsoft.com/office/powerpoint/2010/main" val="923049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7" name="Resim 6"/>
          <p:cNvPicPr>
            <a:picLocks noChangeAspect="1"/>
          </p:cNvPicPr>
          <p:nvPr/>
        </p:nvPicPr>
        <p:blipFill>
          <a:blip r:embed="rId2"/>
          <a:stretch>
            <a:fillRect/>
          </a:stretch>
        </p:blipFill>
        <p:spPr>
          <a:xfrm>
            <a:off x="99292" y="1370574"/>
            <a:ext cx="2457450" cy="2162175"/>
          </a:xfrm>
          <a:prstGeom prst="rect">
            <a:avLst/>
          </a:prstGeom>
        </p:spPr>
      </p:pic>
      <p:sp>
        <p:nvSpPr>
          <p:cNvPr id="3" name="Metin kutusu 2"/>
          <p:cNvSpPr txBox="1"/>
          <p:nvPr/>
        </p:nvSpPr>
        <p:spPr>
          <a:xfrm>
            <a:off x="2831123" y="1287476"/>
            <a:ext cx="9170377" cy="1477328"/>
          </a:xfrm>
          <a:prstGeom prst="rect">
            <a:avLst/>
          </a:prstGeom>
          <a:noFill/>
        </p:spPr>
        <p:txBody>
          <a:bodyPr wrap="square" rtlCol="0">
            <a:spAutoFit/>
          </a:bodyPr>
          <a:lstStyle/>
          <a:p>
            <a:r>
              <a:rPr lang="tr-TR" dirty="0" smtClean="0"/>
              <a:t>Üye girişi yapılabilmesi için bir «</a:t>
            </a:r>
            <a:r>
              <a:rPr lang="tr-TR" dirty="0" err="1" smtClean="0"/>
              <a:t>UserControl</a:t>
            </a:r>
            <a:r>
              <a:rPr lang="tr-TR" dirty="0" smtClean="0"/>
              <a:t>» klasörüne «UyeGiris.ascx» isminde bir User Control oluşturalım.</a:t>
            </a:r>
          </a:p>
          <a:p>
            <a:endParaRPr lang="tr-TR" dirty="0"/>
          </a:p>
          <a:p>
            <a:r>
              <a:rPr lang="tr-TR" dirty="0" smtClean="0"/>
              <a:t>Bu </a:t>
            </a:r>
            <a:r>
              <a:rPr lang="tr-TR" dirty="0" err="1" smtClean="0"/>
              <a:t>UserControl</a:t>
            </a:r>
            <a:r>
              <a:rPr lang="tr-TR" dirty="0" smtClean="0"/>
              <a:t> </a:t>
            </a:r>
            <a:r>
              <a:rPr lang="tr-TR" dirty="0" err="1" smtClean="0"/>
              <a:t>Ana.Master</a:t>
            </a:r>
            <a:r>
              <a:rPr lang="tr-TR" dirty="0" smtClean="0"/>
              <a:t> sayfasında </a:t>
            </a:r>
            <a:r>
              <a:rPr lang="tr-TR" dirty="0" err="1" smtClean="0"/>
              <a:t>uye</a:t>
            </a:r>
            <a:r>
              <a:rPr lang="tr-TR" dirty="0" smtClean="0"/>
              <a:t> giriş hücresine sürükle bırak ile ekliyoruz.</a:t>
            </a:r>
          </a:p>
          <a:p>
            <a:r>
              <a:rPr lang="tr-TR" dirty="0" smtClean="0"/>
              <a:t> </a:t>
            </a:r>
            <a:endParaRPr lang="tr-TR" dirty="0"/>
          </a:p>
        </p:txBody>
      </p:sp>
      <p:pic>
        <p:nvPicPr>
          <p:cNvPr id="8" name="Resim 7"/>
          <p:cNvPicPr>
            <a:picLocks noChangeAspect="1"/>
          </p:cNvPicPr>
          <p:nvPr/>
        </p:nvPicPr>
        <p:blipFill>
          <a:blip r:embed="rId3"/>
          <a:stretch>
            <a:fillRect/>
          </a:stretch>
        </p:blipFill>
        <p:spPr>
          <a:xfrm>
            <a:off x="2796954" y="3046636"/>
            <a:ext cx="6366073" cy="3228250"/>
          </a:xfrm>
          <a:prstGeom prst="rect">
            <a:avLst/>
          </a:prstGeom>
        </p:spPr>
      </p:pic>
    </p:spTree>
    <p:extLst>
      <p:ext uri="{BB962C8B-B14F-4D97-AF65-F5344CB8AC3E}">
        <p14:creationId xmlns:p14="http://schemas.microsoft.com/office/powerpoint/2010/main" val="3671846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9" name="Resim 8"/>
          <p:cNvPicPr>
            <a:picLocks noChangeAspect="1"/>
          </p:cNvPicPr>
          <p:nvPr/>
        </p:nvPicPr>
        <p:blipFill>
          <a:blip r:embed="rId2"/>
          <a:stretch>
            <a:fillRect/>
          </a:stretch>
        </p:blipFill>
        <p:spPr>
          <a:xfrm>
            <a:off x="99292" y="1287476"/>
            <a:ext cx="6281050" cy="3725368"/>
          </a:xfrm>
          <a:prstGeom prst="rect">
            <a:avLst/>
          </a:prstGeom>
        </p:spPr>
      </p:pic>
      <p:pic>
        <p:nvPicPr>
          <p:cNvPr id="10" name="Resim 9"/>
          <p:cNvPicPr>
            <a:picLocks noChangeAspect="1"/>
          </p:cNvPicPr>
          <p:nvPr/>
        </p:nvPicPr>
        <p:blipFill>
          <a:blip r:embed="rId3"/>
          <a:stretch>
            <a:fillRect/>
          </a:stretch>
        </p:blipFill>
        <p:spPr>
          <a:xfrm>
            <a:off x="926837" y="4915392"/>
            <a:ext cx="6036671" cy="1819026"/>
          </a:xfrm>
          <a:prstGeom prst="rect">
            <a:avLst/>
          </a:prstGeom>
        </p:spPr>
      </p:pic>
      <p:sp>
        <p:nvSpPr>
          <p:cNvPr id="3" name="Metin kutusu 2"/>
          <p:cNvSpPr txBox="1"/>
          <p:nvPr/>
        </p:nvSpPr>
        <p:spPr>
          <a:xfrm>
            <a:off x="6260123" y="945074"/>
            <a:ext cx="5846473" cy="3970318"/>
          </a:xfrm>
          <a:prstGeom prst="rect">
            <a:avLst/>
          </a:prstGeom>
          <a:noFill/>
        </p:spPr>
        <p:txBody>
          <a:bodyPr wrap="square" rtlCol="0">
            <a:spAutoFit/>
          </a:bodyPr>
          <a:lstStyle/>
          <a:p>
            <a:r>
              <a:rPr lang="tr-TR" dirty="0" smtClean="0"/>
              <a:t>UyeGiris.ascx içine bir </a:t>
            </a:r>
            <a:r>
              <a:rPr lang="tr-TR" dirty="0" err="1" smtClean="0"/>
              <a:t>MultiView</a:t>
            </a:r>
            <a:r>
              <a:rPr lang="tr-TR" dirty="0" smtClean="0"/>
              <a:t> ve içine 3 adet </a:t>
            </a:r>
            <a:r>
              <a:rPr lang="tr-TR" dirty="0" err="1" smtClean="0"/>
              <a:t>View</a:t>
            </a:r>
            <a:r>
              <a:rPr lang="tr-TR" dirty="0" smtClean="0"/>
              <a:t> oluşturuyoruz.</a:t>
            </a:r>
          </a:p>
          <a:p>
            <a:endParaRPr lang="tr-TR" dirty="0"/>
          </a:p>
          <a:p>
            <a:r>
              <a:rPr lang="tr-TR" dirty="0" smtClean="0"/>
              <a:t>1.View: İlk başlangıç şekli yani üye girişi yapılmamış görünüm.</a:t>
            </a:r>
          </a:p>
          <a:p>
            <a:endParaRPr lang="tr-TR" dirty="0"/>
          </a:p>
          <a:p>
            <a:r>
              <a:rPr lang="tr-TR" dirty="0" smtClean="0"/>
              <a:t>2.View: Üye girişi yapıldığındaki görünüm</a:t>
            </a:r>
          </a:p>
          <a:p>
            <a:endParaRPr lang="tr-TR" dirty="0"/>
          </a:p>
          <a:p>
            <a:r>
              <a:rPr lang="tr-TR" dirty="0" smtClean="0"/>
              <a:t>3.View: Parolamı unuttum işlemi için görünüm</a:t>
            </a:r>
          </a:p>
          <a:p>
            <a:endParaRPr lang="tr-TR" dirty="0"/>
          </a:p>
          <a:p>
            <a:r>
              <a:rPr lang="tr-TR" dirty="0" smtClean="0"/>
              <a:t>Aşağıdaki resimde de tasarım görünümü görülmektedir.</a:t>
            </a:r>
          </a:p>
          <a:p>
            <a:endParaRPr lang="tr-TR" dirty="0"/>
          </a:p>
          <a:p>
            <a:r>
              <a:rPr lang="tr-TR" dirty="0" smtClean="0"/>
              <a:t>İlk aşamada </a:t>
            </a:r>
            <a:r>
              <a:rPr lang="tr-TR" dirty="0" err="1" smtClean="0"/>
              <a:t>Multiview</a:t>
            </a:r>
            <a:r>
              <a:rPr lang="tr-TR" dirty="0" smtClean="0"/>
              <a:t> </a:t>
            </a:r>
            <a:r>
              <a:rPr lang="tr-TR" dirty="0" err="1" smtClean="0"/>
              <a:t>ActiveViewIndex</a:t>
            </a:r>
            <a:r>
              <a:rPr lang="tr-TR" dirty="0" smtClean="0"/>
              <a:t> özelliğini 0 yaparak ilk </a:t>
            </a:r>
            <a:r>
              <a:rPr lang="tr-TR" dirty="0" err="1" smtClean="0"/>
              <a:t>View’in</a:t>
            </a:r>
            <a:r>
              <a:rPr lang="tr-TR" dirty="0" smtClean="0"/>
              <a:t> açılması sağlanır.</a:t>
            </a:r>
            <a:endParaRPr lang="tr-TR" dirty="0"/>
          </a:p>
        </p:txBody>
      </p:sp>
    </p:spTree>
    <p:extLst>
      <p:ext uri="{BB962C8B-B14F-4D97-AF65-F5344CB8AC3E}">
        <p14:creationId xmlns:p14="http://schemas.microsoft.com/office/powerpoint/2010/main" val="3990776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sp>
        <p:nvSpPr>
          <p:cNvPr id="3" name="Metin kutusu 2"/>
          <p:cNvSpPr txBox="1"/>
          <p:nvPr/>
        </p:nvSpPr>
        <p:spPr>
          <a:xfrm>
            <a:off x="99292" y="1287476"/>
            <a:ext cx="11165305" cy="1477328"/>
          </a:xfrm>
          <a:prstGeom prst="rect">
            <a:avLst/>
          </a:prstGeom>
          <a:noFill/>
        </p:spPr>
        <p:txBody>
          <a:bodyPr wrap="square" rtlCol="0">
            <a:spAutoFit/>
          </a:bodyPr>
          <a:lstStyle/>
          <a:p>
            <a:r>
              <a:rPr lang="tr-TR" dirty="0" smtClean="0"/>
              <a:t>Kullanıcı girişi için kullanıcı bilgilerinin veri tabanında saklanması gerekir. Aslında </a:t>
            </a:r>
            <a:r>
              <a:rPr lang="tr-TR" dirty="0" err="1" smtClean="0"/>
              <a:t>ASP.NET’te</a:t>
            </a:r>
            <a:r>
              <a:rPr lang="tr-TR" dirty="0" smtClean="0"/>
              <a:t> gelişmiş veri tabanı olarak SQL Server kullanılır. Fakat Ödevlerin verilmesinde ve gönderilmesinde sıkıntıların oluşmaması için Access veri tabanı kullanacağız. </a:t>
            </a:r>
          </a:p>
          <a:p>
            <a:endParaRPr lang="tr-TR" dirty="0" smtClean="0"/>
          </a:p>
          <a:p>
            <a:r>
              <a:rPr lang="tr-TR" dirty="0" smtClean="0"/>
              <a:t>Veri tabanı için Projemizde «</a:t>
            </a:r>
            <a:r>
              <a:rPr lang="tr-TR" dirty="0" err="1" smtClean="0"/>
              <a:t>App_Data</a:t>
            </a:r>
            <a:r>
              <a:rPr lang="tr-TR" dirty="0" smtClean="0"/>
              <a:t>» isminde klasör oluşturuyoruz. </a:t>
            </a:r>
            <a:endParaRPr lang="tr-TR" dirty="0"/>
          </a:p>
        </p:txBody>
      </p:sp>
      <p:pic>
        <p:nvPicPr>
          <p:cNvPr id="7" name="Resim 6"/>
          <p:cNvPicPr>
            <a:picLocks noChangeAspect="1"/>
          </p:cNvPicPr>
          <p:nvPr/>
        </p:nvPicPr>
        <p:blipFill>
          <a:blip r:embed="rId2"/>
          <a:stretch>
            <a:fillRect/>
          </a:stretch>
        </p:blipFill>
        <p:spPr>
          <a:xfrm>
            <a:off x="270247" y="3097812"/>
            <a:ext cx="8315325" cy="2914650"/>
          </a:xfrm>
          <a:prstGeom prst="rect">
            <a:avLst/>
          </a:prstGeom>
        </p:spPr>
      </p:pic>
    </p:spTree>
    <p:extLst>
      <p:ext uri="{BB962C8B-B14F-4D97-AF65-F5344CB8AC3E}">
        <p14:creationId xmlns:p14="http://schemas.microsoft.com/office/powerpoint/2010/main" val="2711474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8" name="Resim 7"/>
          <p:cNvPicPr>
            <a:picLocks noChangeAspect="1"/>
          </p:cNvPicPr>
          <p:nvPr/>
        </p:nvPicPr>
        <p:blipFill>
          <a:blip r:embed="rId2"/>
          <a:stretch>
            <a:fillRect/>
          </a:stretch>
        </p:blipFill>
        <p:spPr>
          <a:xfrm>
            <a:off x="5463009" y="2998133"/>
            <a:ext cx="4638675" cy="1666875"/>
          </a:xfrm>
          <a:prstGeom prst="rect">
            <a:avLst/>
          </a:prstGeom>
        </p:spPr>
      </p:pic>
      <p:pic>
        <p:nvPicPr>
          <p:cNvPr id="9" name="Resim 8"/>
          <p:cNvPicPr>
            <a:picLocks noChangeAspect="1"/>
          </p:cNvPicPr>
          <p:nvPr/>
        </p:nvPicPr>
        <p:blipFill>
          <a:blip r:embed="rId3"/>
          <a:stretch>
            <a:fillRect/>
          </a:stretch>
        </p:blipFill>
        <p:spPr>
          <a:xfrm>
            <a:off x="5380892" y="5312340"/>
            <a:ext cx="5734050" cy="1000125"/>
          </a:xfrm>
          <a:prstGeom prst="rect">
            <a:avLst/>
          </a:prstGeom>
        </p:spPr>
      </p:pic>
      <p:sp>
        <p:nvSpPr>
          <p:cNvPr id="10" name="Metin kutusu 9"/>
          <p:cNvSpPr txBox="1"/>
          <p:nvPr/>
        </p:nvSpPr>
        <p:spPr>
          <a:xfrm>
            <a:off x="237392" y="1362808"/>
            <a:ext cx="11869204" cy="646331"/>
          </a:xfrm>
          <a:prstGeom prst="rect">
            <a:avLst/>
          </a:prstGeom>
          <a:noFill/>
        </p:spPr>
        <p:txBody>
          <a:bodyPr wrap="square" rtlCol="0">
            <a:spAutoFit/>
          </a:bodyPr>
          <a:lstStyle/>
          <a:p>
            <a:r>
              <a:rPr lang="tr-TR" dirty="0" smtClean="0"/>
              <a:t>Access açıldıktan sonra dosya adı ve sürümü aşağıdaki resimde görüldüğü gibi belirlenerek oluşturulmalıdır.</a:t>
            </a:r>
          </a:p>
          <a:p>
            <a:endParaRPr lang="tr-TR" dirty="0"/>
          </a:p>
        </p:txBody>
      </p:sp>
      <p:pic>
        <p:nvPicPr>
          <p:cNvPr id="11" name="Resim 10"/>
          <p:cNvPicPr>
            <a:picLocks noChangeAspect="1"/>
          </p:cNvPicPr>
          <p:nvPr/>
        </p:nvPicPr>
        <p:blipFill>
          <a:blip r:embed="rId4"/>
          <a:stretch>
            <a:fillRect/>
          </a:stretch>
        </p:blipFill>
        <p:spPr>
          <a:xfrm>
            <a:off x="129781" y="1762460"/>
            <a:ext cx="4588486" cy="3294958"/>
          </a:xfrm>
          <a:prstGeom prst="rect">
            <a:avLst/>
          </a:prstGeom>
          <a:ln>
            <a:solidFill>
              <a:schemeClr val="tx1"/>
            </a:solidFill>
          </a:ln>
        </p:spPr>
      </p:pic>
      <p:sp>
        <p:nvSpPr>
          <p:cNvPr id="12" name="Metin kutusu 11"/>
          <p:cNvSpPr txBox="1"/>
          <p:nvPr/>
        </p:nvSpPr>
        <p:spPr>
          <a:xfrm>
            <a:off x="5380892" y="1762460"/>
            <a:ext cx="6525152" cy="1200329"/>
          </a:xfrm>
          <a:prstGeom prst="rect">
            <a:avLst/>
          </a:prstGeom>
          <a:noFill/>
        </p:spPr>
        <p:txBody>
          <a:bodyPr wrap="square" rtlCol="0">
            <a:spAutoFit/>
          </a:bodyPr>
          <a:lstStyle/>
          <a:p>
            <a:r>
              <a:rPr lang="tr-TR" dirty="0" smtClean="0"/>
              <a:t>vt.mdb isimli veri tabanında «</a:t>
            </a:r>
            <a:r>
              <a:rPr lang="tr-TR" dirty="0" err="1" smtClean="0"/>
              <a:t>kullanici</a:t>
            </a:r>
            <a:r>
              <a:rPr lang="tr-TR" dirty="0" smtClean="0"/>
              <a:t>» adında bir tablo oluşturalım. Ders uygulaması için sadece en gerekli alanları ekliyoruz. Aşağıdaki tasarımda alan tipleri ve özellikleri yanında yazılmıştır.</a:t>
            </a:r>
            <a:endParaRPr lang="tr-TR" dirty="0"/>
          </a:p>
        </p:txBody>
      </p:sp>
      <p:sp>
        <p:nvSpPr>
          <p:cNvPr id="13" name="Metin kutusu 12"/>
          <p:cNvSpPr txBox="1"/>
          <p:nvPr/>
        </p:nvSpPr>
        <p:spPr>
          <a:xfrm>
            <a:off x="5380892" y="4665008"/>
            <a:ext cx="5987562" cy="369332"/>
          </a:xfrm>
          <a:prstGeom prst="rect">
            <a:avLst/>
          </a:prstGeom>
          <a:noFill/>
        </p:spPr>
        <p:txBody>
          <a:bodyPr wrap="square" rtlCol="0">
            <a:spAutoFit/>
          </a:bodyPr>
          <a:lstStyle/>
          <a:p>
            <a:r>
              <a:rPr lang="tr-TR" dirty="0" smtClean="0"/>
              <a:t>Tabloya da örnek veri olarak iki adet kayıt giriyoruz.</a:t>
            </a:r>
            <a:endParaRPr lang="tr-TR" dirty="0"/>
          </a:p>
        </p:txBody>
      </p:sp>
      <p:sp>
        <p:nvSpPr>
          <p:cNvPr id="14" name="Metin kutusu 13"/>
          <p:cNvSpPr txBox="1"/>
          <p:nvPr/>
        </p:nvSpPr>
        <p:spPr>
          <a:xfrm>
            <a:off x="55347" y="5296802"/>
            <a:ext cx="5165707" cy="1200329"/>
          </a:xfrm>
          <a:prstGeom prst="rect">
            <a:avLst/>
          </a:prstGeom>
          <a:noFill/>
        </p:spPr>
        <p:txBody>
          <a:bodyPr wrap="square" rtlCol="0">
            <a:spAutoFit/>
          </a:bodyPr>
          <a:lstStyle/>
          <a:p>
            <a:r>
              <a:rPr lang="tr-TR" sz="1200" dirty="0" smtClean="0">
                <a:solidFill>
                  <a:srgbClr val="FF0000"/>
                </a:solidFill>
              </a:rPr>
              <a:t>DİKKAT: aslında bizim örneğimizdeki durum Web sitesi için açık vermemize sebep olabilir. Normal bir kullanıcı tablosunda ilk kayda kesinlikle Yönetici yetkili kullanıcı tanımlanmamalıdır. Çünkü kullanıcı girişinde tablodaki ilk kullanıcı ile giriş için bazı hileler vardır. Böylece ilk kullanıcı ile site açıldığında yönetici yetkisi ile giriş yapabilir. Bunun önüne geçmek için ilk kullanıcı kaydı en düşük yetkili kullanıcı olmalıdır.</a:t>
            </a:r>
            <a:endParaRPr lang="tr-TR" sz="1200" dirty="0">
              <a:solidFill>
                <a:srgbClr val="FF0000"/>
              </a:solidFill>
            </a:endParaRPr>
          </a:p>
        </p:txBody>
      </p:sp>
    </p:spTree>
    <p:extLst>
      <p:ext uri="{BB962C8B-B14F-4D97-AF65-F5344CB8AC3E}">
        <p14:creationId xmlns:p14="http://schemas.microsoft.com/office/powerpoint/2010/main" val="306939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175846" y="1287476"/>
            <a:ext cx="2133600" cy="1838325"/>
          </a:xfrm>
          <a:prstGeom prst="rect">
            <a:avLst/>
          </a:prstGeom>
        </p:spPr>
      </p:pic>
      <p:sp>
        <p:nvSpPr>
          <p:cNvPr id="7" name="Metin kutusu 6"/>
          <p:cNvSpPr txBox="1"/>
          <p:nvPr/>
        </p:nvSpPr>
        <p:spPr>
          <a:xfrm>
            <a:off x="2540977" y="1287476"/>
            <a:ext cx="9565619" cy="2308324"/>
          </a:xfrm>
          <a:prstGeom prst="rect">
            <a:avLst/>
          </a:prstGeom>
          <a:noFill/>
        </p:spPr>
        <p:txBody>
          <a:bodyPr wrap="square" rtlCol="0">
            <a:spAutoFit/>
          </a:bodyPr>
          <a:lstStyle/>
          <a:p>
            <a:r>
              <a:rPr lang="tr-TR" dirty="0" smtClean="0"/>
              <a:t>Veri tabanı işlemlerinin tek bir yerden topluca gerçekleştirilmesi kod kalabalığını önlediği gibi kullanım kolaylığı ve sonradan değişiklikler için kolaylık sağlayacaktır. Bunun için «</a:t>
            </a:r>
            <a:r>
              <a:rPr lang="tr-TR" dirty="0" err="1" smtClean="0"/>
              <a:t>VeriTabani.cs</a:t>
            </a:r>
            <a:r>
              <a:rPr lang="tr-TR" dirty="0" smtClean="0"/>
              <a:t>» isminde bir Class oluşturarak tüm veri tabanı tanımlamalarını tek bir yerde toplayacağız. </a:t>
            </a:r>
          </a:p>
          <a:p>
            <a:endParaRPr lang="tr-TR" dirty="0"/>
          </a:p>
          <a:p>
            <a:r>
              <a:rPr lang="tr-TR" dirty="0" smtClean="0"/>
              <a:t>ASP.NET Web sitelerinde </a:t>
            </a:r>
            <a:r>
              <a:rPr lang="tr-TR" dirty="0" err="1" smtClean="0"/>
              <a:t>class</a:t>
            </a:r>
            <a:r>
              <a:rPr lang="tr-TR" dirty="0" smtClean="0"/>
              <a:t> tanımları genelde belirli bir klasör içinde olması kolaylık sağlar. Bu nedenle «</a:t>
            </a:r>
            <a:r>
              <a:rPr lang="tr-TR" dirty="0" err="1" smtClean="0"/>
              <a:t>App_Code</a:t>
            </a:r>
            <a:r>
              <a:rPr lang="tr-TR" dirty="0" smtClean="0"/>
              <a:t>» isminde bir klasör oluşturuyoruz. Bu klasör içine «</a:t>
            </a:r>
            <a:r>
              <a:rPr lang="tr-TR" dirty="0" err="1" smtClean="0"/>
              <a:t>VeriTabani.cs</a:t>
            </a:r>
            <a:r>
              <a:rPr lang="tr-TR" dirty="0" smtClean="0"/>
              <a:t>» isminde bir Class ekliyoruz. </a:t>
            </a:r>
          </a:p>
        </p:txBody>
      </p:sp>
      <p:pic>
        <p:nvPicPr>
          <p:cNvPr id="8" name="Resim 7"/>
          <p:cNvPicPr>
            <a:picLocks noChangeAspect="1"/>
          </p:cNvPicPr>
          <p:nvPr/>
        </p:nvPicPr>
        <p:blipFill>
          <a:blip r:embed="rId3"/>
          <a:stretch>
            <a:fillRect/>
          </a:stretch>
        </p:blipFill>
        <p:spPr>
          <a:xfrm>
            <a:off x="1" y="3871201"/>
            <a:ext cx="2958080" cy="2891231"/>
          </a:xfrm>
          <a:prstGeom prst="rect">
            <a:avLst/>
          </a:prstGeom>
        </p:spPr>
      </p:pic>
      <p:sp>
        <p:nvSpPr>
          <p:cNvPr id="9" name="Metin kutusu 8"/>
          <p:cNvSpPr txBox="1"/>
          <p:nvPr/>
        </p:nvSpPr>
        <p:spPr>
          <a:xfrm>
            <a:off x="3235569" y="3871201"/>
            <a:ext cx="8535037" cy="1200329"/>
          </a:xfrm>
          <a:prstGeom prst="rect">
            <a:avLst/>
          </a:prstGeom>
          <a:noFill/>
        </p:spPr>
        <p:txBody>
          <a:bodyPr wrap="square" rtlCol="0">
            <a:spAutoFit/>
          </a:bodyPr>
          <a:lstStyle/>
          <a:p>
            <a:r>
              <a:rPr lang="tr-TR" dirty="0" smtClean="0"/>
              <a:t>Bu </a:t>
            </a:r>
            <a:r>
              <a:rPr lang="tr-TR" dirty="0"/>
              <a:t>yapıda Eklenen Class tanımının Web sitesindeki tüm dosyalardan ulaşılabilmesi için bu </a:t>
            </a:r>
            <a:r>
              <a:rPr lang="tr-TR" dirty="0" err="1"/>
              <a:t>class’ı</a:t>
            </a:r>
            <a:r>
              <a:rPr lang="tr-TR" dirty="0"/>
              <a:t> seçip altındaki özellikler penceresinde aşağıdaki gibi değişiklik yapıyoruz.</a:t>
            </a:r>
          </a:p>
          <a:p>
            <a:endParaRPr lang="tr-TR" dirty="0"/>
          </a:p>
        </p:txBody>
      </p:sp>
    </p:spTree>
    <p:extLst>
      <p:ext uri="{BB962C8B-B14F-4D97-AF65-F5344CB8AC3E}">
        <p14:creationId xmlns:p14="http://schemas.microsoft.com/office/powerpoint/2010/main" val="3120929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9" name="Resim 8"/>
          <p:cNvPicPr>
            <a:picLocks noChangeAspect="1"/>
          </p:cNvPicPr>
          <p:nvPr/>
        </p:nvPicPr>
        <p:blipFill rotWithShape="1">
          <a:blip r:embed="rId2"/>
          <a:srcRect b="6777"/>
          <a:stretch/>
        </p:blipFill>
        <p:spPr>
          <a:xfrm>
            <a:off x="99292" y="1245383"/>
            <a:ext cx="5972506" cy="5113853"/>
          </a:xfrm>
          <a:prstGeom prst="rect">
            <a:avLst/>
          </a:prstGeom>
        </p:spPr>
      </p:pic>
      <p:sp>
        <p:nvSpPr>
          <p:cNvPr id="3" name="Metin kutusu 2"/>
          <p:cNvSpPr txBox="1"/>
          <p:nvPr/>
        </p:nvSpPr>
        <p:spPr>
          <a:xfrm>
            <a:off x="3554401" y="1438223"/>
            <a:ext cx="5266592" cy="646331"/>
          </a:xfrm>
          <a:prstGeom prst="rect">
            <a:avLst/>
          </a:prstGeom>
          <a:noFill/>
        </p:spPr>
        <p:txBody>
          <a:bodyPr wrap="square" rtlCol="0">
            <a:spAutoFit/>
          </a:bodyPr>
          <a:lstStyle/>
          <a:p>
            <a:r>
              <a:rPr lang="tr-TR" dirty="0" smtClean="0"/>
              <a:t>Başlangıç olarak «</a:t>
            </a:r>
            <a:r>
              <a:rPr lang="tr-TR" dirty="0" err="1" smtClean="0"/>
              <a:t>VeriTabani.cs</a:t>
            </a:r>
            <a:r>
              <a:rPr lang="tr-TR" dirty="0" smtClean="0"/>
              <a:t>» </a:t>
            </a:r>
            <a:r>
              <a:rPr lang="tr-TR" dirty="0" err="1" smtClean="0"/>
              <a:t>Class’ını</a:t>
            </a:r>
            <a:r>
              <a:rPr lang="tr-TR" dirty="0" smtClean="0"/>
              <a:t> aşağıdaki gibi düzenliyoruz. </a:t>
            </a:r>
            <a:endParaRPr lang="tr-TR" dirty="0"/>
          </a:p>
        </p:txBody>
      </p:sp>
      <p:sp>
        <p:nvSpPr>
          <p:cNvPr id="10" name="Metin kutusu 9"/>
          <p:cNvSpPr txBox="1"/>
          <p:nvPr/>
        </p:nvSpPr>
        <p:spPr>
          <a:xfrm>
            <a:off x="6071798" y="2177809"/>
            <a:ext cx="6034798" cy="1200329"/>
          </a:xfrm>
          <a:prstGeom prst="rect">
            <a:avLst/>
          </a:prstGeom>
          <a:noFill/>
        </p:spPr>
        <p:txBody>
          <a:bodyPr wrap="square" rtlCol="0">
            <a:spAutoFit/>
          </a:bodyPr>
          <a:lstStyle/>
          <a:p>
            <a:r>
              <a:rPr lang="tr-TR" dirty="0" err="1" smtClean="0">
                <a:solidFill>
                  <a:srgbClr val="FF0000"/>
                </a:solidFill>
              </a:rPr>
              <a:t>namespace</a:t>
            </a:r>
            <a:r>
              <a:rPr lang="tr-TR" dirty="0" smtClean="0">
                <a:solidFill>
                  <a:srgbClr val="FF0000"/>
                </a:solidFill>
              </a:rPr>
              <a:t> satırı </a:t>
            </a:r>
            <a:r>
              <a:rPr lang="tr-TR" dirty="0" err="1" smtClean="0">
                <a:solidFill>
                  <a:srgbClr val="FF0000"/>
                </a:solidFill>
              </a:rPr>
              <a:t>sonudaki</a:t>
            </a:r>
            <a:r>
              <a:rPr lang="tr-TR" dirty="0" smtClean="0">
                <a:solidFill>
                  <a:srgbClr val="FF0000"/>
                </a:solidFill>
              </a:rPr>
              <a:t> «.</a:t>
            </a:r>
            <a:r>
              <a:rPr lang="tr-TR" dirty="0" err="1" smtClean="0">
                <a:solidFill>
                  <a:srgbClr val="FF0000"/>
                </a:solidFill>
              </a:rPr>
              <a:t>App_Code</a:t>
            </a:r>
            <a:r>
              <a:rPr lang="tr-TR" dirty="0" smtClean="0">
                <a:solidFill>
                  <a:srgbClr val="FF0000"/>
                </a:solidFill>
              </a:rPr>
              <a:t>» kısmı silinmelidir. Böylece oluşturduğumuz Class Web Uygulamamız içindeki her yerden ulaşılabilir hale gelecektir.</a:t>
            </a:r>
            <a:endParaRPr lang="tr-TR" dirty="0">
              <a:solidFill>
                <a:srgbClr val="FF0000"/>
              </a:solidFill>
            </a:endParaRPr>
          </a:p>
        </p:txBody>
      </p:sp>
      <p:sp>
        <p:nvSpPr>
          <p:cNvPr id="11" name="Metin kutusu 10"/>
          <p:cNvSpPr txBox="1"/>
          <p:nvPr/>
        </p:nvSpPr>
        <p:spPr>
          <a:xfrm>
            <a:off x="6502400" y="3644900"/>
            <a:ext cx="5604196" cy="1200329"/>
          </a:xfrm>
          <a:prstGeom prst="rect">
            <a:avLst/>
          </a:prstGeom>
          <a:noFill/>
        </p:spPr>
        <p:txBody>
          <a:bodyPr wrap="square" rtlCol="0">
            <a:spAutoFit/>
          </a:bodyPr>
          <a:lstStyle/>
          <a:p>
            <a:r>
              <a:rPr lang="tr-TR" dirty="0" smtClean="0"/>
              <a:t>«</a:t>
            </a:r>
            <a:r>
              <a:rPr lang="tr-TR" dirty="0" err="1" smtClean="0"/>
              <a:t>con</a:t>
            </a:r>
            <a:r>
              <a:rPr lang="tr-TR" dirty="0" smtClean="0"/>
              <a:t>» isminde </a:t>
            </a:r>
            <a:r>
              <a:rPr lang="tr-TR" dirty="0" err="1" smtClean="0"/>
              <a:t>OleDbConnection</a:t>
            </a:r>
            <a:r>
              <a:rPr lang="tr-TR" dirty="0" smtClean="0"/>
              <a:t> değişkeni ve bu değişkene değer ataması için «</a:t>
            </a:r>
            <a:r>
              <a:rPr lang="tr-TR" dirty="0" err="1" smtClean="0"/>
              <a:t>Con</a:t>
            </a:r>
            <a:r>
              <a:rPr lang="tr-TR" dirty="0" smtClean="0"/>
              <a:t>» adında bir </a:t>
            </a:r>
            <a:r>
              <a:rPr lang="tr-TR" dirty="0" err="1" smtClean="0"/>
              <a:t>Property</a:t>
            </a:r>
            <a:r>
              <a:rPr lang="tr-TR" dirty="0" smtClean="0"/>
              <a:t> oluşturuyoruz. Tüm veri tabanı bağlantı işlemlerinde bu </a:t>
            </a:r>
            <a:r>
              <a:rPr lang="tr-TR" dirty="0" err="1" smtClean="0"/>
              <a:t>Property’i</a:t>
            </a:r>
            <a:r>
              <a:rPr lang="tr-TR" dirty="0" smtClean="0"/>
              <a:t> kullanıyoruz. </a:t>
            </a:r>
            <a:endParaRPr lang="tr-TR" dirty="0"/>
          </a:p>
        </p:txBody>
      </p:sp>
    </p:spTree>
    <p:extLst>
      <p:ext uri="{BB962C8B-B14F-4D97-AF65-F5344CB8AC3E}">
        <p14:creationId xmlns:p14="http://schemas.microsoft.com/office/powerpoint/2010/main" val="3887057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11" name="Resim 10"/>
          <p:cNvPicPr>
            <a:picLocks noChangeAspect="1"/>
          </p:cNvPicPr>
          <p:nvPr/>
        </p:nvPicPr>
        <p:blipFill>
          <a:blip r:embed="rId2"/>
          <a:stretch>
            <a:fillRect/>
          </a:stretch>
        </p:blipFill>
        <p:spPr>
          <a:xfrm>
            <a:off x="231639" y="1433946"/>
            <a:ext cx="5305425" cy="2085975"/>
          </a:xfrm>
          <a:prstGeom prst="rect">
            <a:avLst/>
          </a:prstGeom>
        </p:spPr>
      </p:pic>
      <p:sp>
        <p:nvSpPr>
          <p:cNvPr id="3" name="Metin kutusu 2"/>
          <p:cNvSpPr txBox="1"/>
          <p:nvPr/>
        </p:nvSpPr>
        <p:spPr>
          <a:xfrm>
            <a:off x="385010" y="3922295"/>
            <a:ext cx="9962147" cy="1200329"/>
          </a:xfrm>
          <a:prstGeom prst="rect">
            <a:avLst/>
          </a:prstGeom>
          <a:noFill/>
        </p:spPr>
        <p:txBody>
          <a:bodyPr wrap="square" rtlCol="0">
            <a:spAutoFit/>
          </a:bodyPr>
          <a:lstStyle/>
          <a:p>
            <a:r>
              <a:rPr lang="tr-TR" dirty="0" smtClean="0"/>
              <a:t>Veri tabanı </a:t>
            </a:r>
            <a:r>
              <a:rPr lang="tr-TR" dirty="0" err="1" smtClean="0"/>
              <a:t>Class’ı</a:t>
            </a:r>
            <a:r>
              <a:rPr lang="tr-TR" dirty="0" smtClean="0"/>
              <a:t> ile Uygulamamız içinde bir çok yerde veri tabanı işlemleri yaparken kolaylık sağlayacaktır. Ayrıca Veri tabanı bağlantısında bir değişiklik yapacağınızda sadece Veri tabanı </a:t>
            </a:r>
            <a:r>
              <a:rPr lang="tr-TR" dirty="0" err="1" smtClean="0"/>
              <a:t>class’ı</a:t>
            </a:r>
            <a:r>
              <a:rPr lang="tr-TR" dirty="0" smtClean="0"/>
              <a:t> içinde yapmamız yeterli olacaktır. Aksi halde Her veri tabanı bağlantısı yaptığımız sayfada düzenleme yapmamız gerekecektir.</a:t>
            </a:r>
            <a:endParaRPr lang="tr-TR" dirty="0"/>
          </a:p>
        </p:txBody>
      </p:sp>
    </p:spTree>
    <p:extLst>
      <p:ext uri="{BB962C8B-B14F-4D97-AF65-F5344CB8AC3E}">
        <p14:creationId xmlns:p14="http://schemas.microsoft.com/office/powerpoint/2010/main" val="585772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692</TotalTime>
  <Words>721</Words>
  <Application>Microsoft Office PowerPoint</Application>
  <PresentationFormat>Geniş ekran</PresentationFormat>
  <Paragraphs>96</Paragraphs>
  <Slides>12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Arial</vt:lpstr>
      <vt:lpstr>Calibri</vt:lpstr>
      <vt:lpstr>Trebuchet MS</vt:lpstr>
      <vt:lpstr>Wingdings 3</vt:lpstr>
      <vt:lpstr>Yüzeyler</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VERİTABANI YÖNETİM SİSTEMLERİ</dc:title>
  <dc:creator>Kamil Özcan</dc:creator>
  <cp:lastModifiedBy>Kamil Özcan</cp:lastModifiedBy>
  <cp:revision>120</cp:revision>
  <dcterms:created xsi:type="dcterms:W3CDTF">2020-10-31T14:58:26Z</dcterms:created>
  <dcterms:modified xsi:type="dcterms:W3CDTF">2021-06-04T09:49:37Z</dcterms:modified>
</cp:coreProperties>
</file>