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7"/>
  </p:notesMasterIdLst>
  <p:sldIdLst>
    <p:sldId id="331" r:id="rId2"/>
    <p:sldId id="342" r:id="rId3"/>
    <p:sldId id="344" r:id="rId4"/>
    <p:sldId id="345" r:id="rId5"/>
    <p:sldId id="346" r:id="rId6"/>
    <p:sldId id="332" r:id="rId7"/>
    <p:sldId id="333" r:id="rId8"/>
    <p:sldId id="334" r:id="rId9"/>
    <p:sldId id="335" r:id="rId10"/>
    <p:sldId id="336" r:id="rId11"/>
    <p:sldId id="338" r:id="rId12"/>
    <p:sldId id="339" r:id="rId13"/>
    <p:sldId id="340" r:id="rId14"/>
    <p:sldId id="341" r:id="rId15"/>
    <p:sldId id="33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A5F3-FF9C-4380-9664-A04F842F2581}" type="datetimeFigureOut">
              <a:rPr lang="tr-TR" smtClean="0"/>
              <a:t>4.06.2021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73DA-CE96-4825-9130-59350A71A00C}" type="slidenum">
              <a:rPr lang="tr-TR" smtClean="0"/>
              <a:t>‹#›</a:t>
            </a:fld>
            <a:endParaRPr lang="tr-TR"/>
          </a:p>
        </p:txBody>
      </p:sp>
    </p:spTree>
    <p:extLst>
      <p:ext uri="{BB962C8B-B14F-4D97-AF65-F5344CB8AC3E}">
        <p14:creationId xmlns:p14="http://schemas.microsoft.com/office/powerpoint/2010/main" val="382318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4.06.2021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4.06.2021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4.06.2021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4.06.2021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4.06.2021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4.06.2021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11" name="Resim 10"/>
          <p:cNvPicPr>
            <a:picLocks noChangeAspect="1"/>
          </p:cNvPicPr>
          <p:nvPr/>
        </p:nvPicPr>
        <p:blipFill>
          <a:blip r:embed="rId2"/>
          <a:stretch>
            <a:fillRect/>
          </a:stretch>
        </p:blipFill>
        <p:spPr>
          <a:xfrm>
            <a:off x="319233" y="1498293"/>
            <a:ext cx="4400550" cy="1933575"/>
          </a:xfrm>
          <a:prstGeom prst="rect">
            <a:avLst/>
          </a:prstGeom>
        </p:spPr>
      </p:pic>
      <p:pic>
        <p:nvPicPr>
          <p:cNvPr id="12" name="Resim 11"/>
          <p:cNvPicPr>
            <a:picLocks noChangeAspect="1"/>
          </p:cNvPicPr>
          <p:nvPr/>
        </p:nvPicPr>
        <p:blipFill>
          <a:blip r:embed="rId3"/>
          <a:stretch>
            <a:fillRect/>
          </a:stretch>
        </p:blipFill>
        <p:spPr>
          <a:xfrm>
            <a:off x="319233" y="3645553"/>
            <a:ext cx="3695700" cy="2628900"/>
          </a:xfrm>
          <a:prstGeom prst="rect">
            <a:avLst/>
          </a:prstGeom>
        </p:spPr>
      </p:pic>
      <p:sp>
        <p:nvSpPr>
          <p:cNvPr id="3" name="Metin kutusu 2"/>
          <p:cNvSpPr txBox="1"/>
          <p:nvPr/>
        </p:nvSpPr>
        <p:spPr>
          <a:xfrm>
            <a:off x="5051502" y="1287476"/>
            <a:ext cx="6880303" cy="1200329"/>
          </a:xfrm>
          <a:prstGeom prst="rect">
            <a:avLst/>
          </a:prstGeom>
          <a:noFill/>
        </p:spPr>
        <p:txBody>
          <a:bodyPr wrap="square" rtlCol="0">
            <a:spAutoFit/>
          </a:bodyPr>
          <a:lstStyle/>
          <a:p>
            <a:r>
              <a:rPr lang="tr-TR" dirty="0" smtClean="0"/>
              <a:t>Web sitemize üye olacak kullanıcılar için bir Sayfa düzenleyelim. Bu sayfada kullanıcılar ile iletişimi sağlayabilmek için bir eposta bilgisine ihtiyaç olacaktır. Bu sebeple öncelikle veri tabanından kullanıcı tablosuna eposta sütununu ekliyoruz.</a:t>
            </a:r>
            <a:endParaRPr lang="tr-TR" dirty="0"/>
          </a:p>
        </p:txBody>
      </p:sp>
      <p:sp>
        <p:nvSpPr>
          <p:cNvPr id="7" name="Metin kutusu 6"/>
          <p:cNvSpPr txBox="1"/>
          <p:nvPr/>
        </p:nvSpPr>
        <p:spPr>
          <a:xfrm>
            <a:off x="5051502" y="3645553"/>
            <a:ext cx="6880303" cy="1754326"/>
          </a:xfrm>
          <a:prstGeom prst="rect">
            <a:avLst/>
          </a:prstGeom>
          <a:noFill/>
        </p:spPr>
        <p:txBody>
          <a:bodyPr wrap="square" rtlCol="0">
            <a:spAutoFit/>
          </a:bodyPr>
          <a:lstStyle/>
          <a:p>
            <a:r>
              <a:rPr lang="tr-TR" dirty="0" smtClean="0"/>
              <a:t>Web sitemize bununla ilgili olarak «UyeDetay.aspx» isminde </a:t>
            </a:r>
            <a:r>
              <a:rPr lang="tr-TR" dirty="0" err="1" smtClean="0"/>
              <a:t>Ana.master</a:t>
            </a:r>
            <a:r>
              <a:rPr lang="tr-TR" dirty="0" smtClean="0"/>
              <a:t> sayfasına bağlı bir sayfa ekliyoruz. Sayfanın tasarımını da solda resimde görüldüğü gibi düzenliyoruz.</a:t>
            </a:r>
          </a:p>
          <a:p>
            <a:endParaRPr lang="tr-TR" dirty="0"/>
          </a:p>
          <a:p>
            <a:r>
              <a:rPr lang="tr-TR" dirty="0" err="1" smtClean="0"/>
              <a:t>TextBox</a:t>
            </a:r>
            <a:r>
              <a:rPr lang="tr-TR" dirty="0" smtClean="0"/>
              <a:t> kontrollerinin sağ taraflarına </a:t>
            </a:r>
            <a:r>
              <a:rPr lang="tr-TR" dirty="0" err="1" smtClean="0"/>
              <a:t>ValidationController</a:t>
            </a:r>
            <a:r>
              <a:rPr lang="tr-TR" dirty="0" smtClean="0"/>
              <a:t> ekliyoruz.</a:t>
            </a:r>
            <a:endParaRPr lang="tr-TR" dirty="0"/>
          </a:p>
        </p:txBody>
      </p:sp>
    </p:spTree>
    <p:extLst>
      <p:ext uri="{BB962C8B-B14F-4D97-AF65-F5344CB8AC3E}">
        <p14:creationId xmlns:p14="http://schemas.microsoft.com/office/powerpoint/2010/main" val="80162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77979" y="2555070"/>
            <a:ext cx="3562350" cy="1104900"/>
          </a:xfrm>
          <a:prstGeom prst="rect">
            <a:avLst/>
          </a:prstGeom>
        </p:spPr>
      </p:pic>
      <p:pic>
        <p:nvPicPr>
          <p:cNvPr id="8" name="Resim 7"/>
          <p:cNvPicPr>
            <a:picLocks noChangeAspect="1"/>
          </p:cNvPicPr>
          <p:nvPr/>
        </p:nvPicPr>
        <p:blipFill>
          <a:blip r:embed="rId3"/>
          <a:stretch>
            <a:fillRect/>
          </a:stretch>
        </p:blipFill>
        <p:spPr>
          <a:xfrm>
            <a:off x="277979" y="4241764"/>
            <a:ext cx="4010025" cy="1371600"/>
          </a:xfrm>
          <a:prstGeom prst="rect">
            <a:avLst/>
          </a:prstGeom>
        </p:spPr>
      </p:pic>
      <p:pic>
        <p:nvPicPr>
          <p:cNvPr id="9" name="Resim 8"/>
          <p:cNvPicPr>
            <a:picLocks noChangeAspect="1"/>
          </p:cNvPicPr>
          <p:nvPr/>
        </p:nvPicPr>
        <p:blipFill>
          <a:blip r:embed="rId4"/>
          <a:stretch>
            <a:fillRect/>
          </a:stretch>
        </p:blipFill>
        <p:spPr>
          <a:xfrm>
            <a:off x="206541" y="1235857"/>
            <a:ext cx="3705225" cy="1019175"/>
          </a:xfrm>
          <a:prstGeom prst="rect">
            <a:avLst/>
          </a:prstGeom>
        </p:spPr>
      </p:pic>
      <p:sp>
        <p:nvSpPr>
          <p:cNvPr id="7" name="Metin kutusu 6"/>
          <p:cNvSpPr txBox="1"/>
          <p:nvPr/>
        </p:nvSpPr>
        <p:spPr>
          <a:xfrm>
            <a:off x="4583151" y="1235857"/>
            <a:ext cx="7304049" cy="4770537"/>
          </a:xfrm>
          <a:prstGeom prst="rect">
            <a:avLst/>
          </a:prstGeom>
          <a:noFill/>
        </p:spPr>
        <p:txBody>
          <a:bodyPr wrap="square" rtlCol="0">
            <a:spAutoFit/>
          </a:bodyPr>
          <a:lstStyle/>
          <a:p>
            <a:r>
              <a:rPr lang="tr-TR" sz="1600" dirty="0" smtClean="0"/>
              <a:t>Web sitelerinde form doldurularak mesaj gönderildiği durumlarda bir açık oluşmaktadır. Böyle formlar bir program aracılığı ile çağrılarak sonsuz döngü ile form doldurulup gönderilmektedir. Bu da veri tabanının dolmasına ve Web sunucunun trafiğinin artarak kilitlenmesine kadar gitmektedir.</a:t>
            </a:r>
          </a:p>
          <a:p>
            <a:endParaRPr lang="tr-TR" sz="1600" dirty="0"/>
          </a:p>
          <a:p>
            <a:r>
              <a:rPr lang="tr-TR" sz="1600" dirty="0" smtClean="0"/>
              <a:t>Bu sorunun önüne geçebilmek için form üzerinde gösterilen bir sayının bir </a:t>
            </a:r>
            <a:r>
              <a:rPr lang="tr-TR" sz="1600" dirty="0" err="1" smtClean="0"/>
              <a:t>TextBox’a</a:t>
            </a:r>
            <a:r>
              <a:rPr lang="tr-TR" sz="1600" dirty="0" smtClean="0"/>
              <a:t> girilmesi istenmekte ve doğruluğu kontrol edilmektedir. Form üzerinde gösterilen sayı genelde bir resim olarak gösterilmektedir. Bu resim üzerinde harfler düzgün olmayıp desenler içine gömüşmüş vaziyettedir.</a:t>
            </a:r>
          </a:p>
          <a:p>
            <a:endParaRPr lang="tr-TR" sz="1600" dirty="0" smtClean="0"/>
          </a:p>
          <a:p>
            <a:r>
              <a:rPr lang="tr-TR" sz="1600" dirty="0" smtClean="0"/>
              <a:t>İnsanlar bu harflerin ne olduğunu anlayabilmektedir. Fakat Yazılımların bu yazıyı çözmesi mümkün olmamaktadır. </a:t>
            </a:r>
          </a:p>
          <a:p>
            <a:endParaRPr lang="tr-TR" sz="1600" dirty="0"/>
          </a:p>
          <a:p>
            <a:r>
              <a:rPr lang="tr-TR" sz="1600" dirty="0" smtClean="0"/>
              <a:t>Biz daha basit olarak Sadece Form üzerinde sayı göstereceğiz ve bu sayının </a:t>
            </a:r>
            <a:r>
              <a:rPr lang="tr-TR" sz="1600" dirty="0" err="1" smtClean="0"/>
              <a:t>TextBox’a</a:t>
            </a:r>
            <a:r>
              <a:rPr lang="tr-TR" sz="1600" dirty="0" smtClean="0"/>
              <a:t> girilmesini isteyeceğiz. Normalde bu tip bir güvenlik yazılımlar ile geçilebilir. Fakat örnek olması için bu şekilde yaptık.</a:t>
            </a:r>
          </a:p>
          <a:p>
            <a:endParaRPr lang="tr-TR" sz="1600" dirty="0" smtClean="0"/>
          </a:p>
          <a:p>
            <a:r>
              <a:rPr lang="tr-TR" sz="1600" dirty="0" smtClean="0"/>
              <a:t>Sizler buraya yazdırdığım sayısı bir resim üzerine yazdırarak form üzerinde gösterebilirsiniz.  </a:t>
            </a:r>
            <a:endParaRPr lang="tr-TR" sz="1600" dirty="0"/>
          </a:p>
        </p:txBody>
      </p:sp>
    </p:spTree>
    <p:extLst>
      <p:ext uri="{BB962C8B-B14F-4D97-AF65-F5344CB8AC3E}">
        <p14:creationId xmlns:p14="http://schemas.microsoft.com/office/powerpoint/2010/main" val="1243242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44258" y="1802595"/>
            <a:ext cx="6753225" cy="3714750"/>
          </a:xfrm>
          <a:prstGeom prst="rect">
            <a:avLst/>
          </a:prstGeom>
        </p:spPr>
      </p:pic>
    </p:spTree>
    <p:extLst>
      <p:ext uri="{BB962C8B-B14F-4D97-AF65-F5344CB8AC3E}">
        <p14:creationId xmlns:p14="http://schemas.microsoft.com/office/powerpoint/2010/main" val="982540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12580" y="1355419"/>
            <a:ext cx="7305675" cy="4152900"/>
          </a:xfrm>
          <a:prstGeom prst="rect">
            <a:avLst/>
          </a:prstGeom>
        </p:spPr>
      </p:pic>
    </p:spTree>
    <p:extLst>
      <p:ext uri="{BB962C8B-B14F-4D97-AF65-F5344CB8AC3E}">
        <p14:creationId xmlns:p14="http://schemas.microsoft.com/office/powerpoint/2010/main" val="4091876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01387" y="1433946"/>
            <a:ext cx="4676775" cy="990600"/>
          </a:xfrm>
          <a:prstGeom prst="rect">
            <a:avLst/>
          </a:prstGeom>
        </p:spPr>
      </p:pic>
      <p:sp>
        <p:nvSpPr>
          <p:cNvPr id="7" name="Metin kutusu 6"/>
          <p:cNvSpPr txBox="1"/>
          <p:nvPr/>
        </p:nvSpPr>
        <p:spPr>
          <a:xfrm>
            <a:off x="211873" y="2676293"/>
            <a:ext cx="11558733" cy="2031325"/>
          </a:xfrm>
          <a:prstGeom prst="rect">
            <a:avLst/>
          </a:prstGeom>
          <a:noFill/>
        </p:spPr>
        <p:txBody>
          <a:bodyPr wrap="square" rtlCol="0">
            <a:spAutoFit/>
          </a:bodyPr>
          <a:lstStyle/>
          <a:p>
            <a:r>
              <a:rPr lang="tr-TR" dirty="0" smtClean="0"/>
              <a:t>Burada «</a:t>
            </a:r>
            <a:r>
              <a:rPr lang="tr-TR" dirty="0" err="1" smtClean="0"/>
              <a:t>DetayUyeNo</a:t>
            </a:r>
            <a:r>
              <a:rPr lang="tr-TR" dirty="0" smtClean="0"/>
              <a:t>» isimli bir </a:t>
            </a:r>
            <a:r>
              <a:rPr lang="tr-TR" dirty="0" err="1" smtClean="0"/>
              <a:t>Session</a:t>
            </a:r>
            <a:r>
              <a:rPr lang="tr-TR" dirty="0" smtClean="0"/>
              <a:t> değişkeni kullanıyoruz. Bu değişkeni kullanmamızdaki amaç «UyeDetay.aspx» sayfası çağrıldığında yeni üyelik mi yapılacağı veya mevcut bir üyenin bilileri mi listeleneceği belirlenmektedir.</a:t>
            </a:r>
          </a:p>
          <a:p>
            <a:endParaRPr lang="tr-TR" dirty="0"/>
          </a:p>
          <a:p>
            <a:r>
              <a:rPr lang="tr-TR" dirty="0" smtClean="0"/>
              <a:t>«</a:t>
            </a:r>
            <a:r>
              <a:rPr lang="tr-TR" dirty="0" err="1" smtClean="0"/>
              <a:t>DetayUyeNo</a:t>
            </a:r>
            <a:r>
              <a:rPr lang="tr-TR" dirty="0" smtClean="0"/>
              <a:t>» «0» değerini alırsa yeni üyelik olduğu anlaşılmakta ve Form boş olarak gösterilmektedir.</a:t>
            </a:r>
          </a:p>
          <a:p>
            <a:r>
              <a:rPr lang="tr-TR" dirty="0" smtClean="0"/>
              <a:t>Fakat bunun dışında bir değer gelirse bu gösterilecek olan kullanıcının üye numarasıdır. Bu numaraya bakarak Form doldurulur.</a:t>
            </a:r>
            <a:endParaRPr lang="tr-TR" dirty="0"/>
          </a:p>
        </p:txBody>
      </p:sp>
    </p:spTree>
    <p:extLst>
      <p:ext uri="{BB962C8B-B14F-4D97-AF65-F5344CB8AC3E}">
        <p14:creationId xmlns:p14="http://schemas.microsoft.com/office/powerpoint/2010/main" val="363563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99292" y="1287476"/>
            <a:ext cx="8353425" cy="5048250"/>
          </a:xfrm>
          <a:prstGeom prst="rect">
            <a:avLst/>
          </a:prstGeom>
        </p:spPr>
      </p:pic>
    </p:spTree>
    <p:extLst>
      <p:ext uri="{BB962C8B-B14F-4D97-AF65-F5344CB8AC3E}">
        <p14:creationId xmlns:p14="http://schemas.microsoft.com/office/powerpoint/2010/main" val="2748883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433946"/>
            <a:ext cx="5495925" cy="2686050"/>
          </a:xfrm>
          <a:prstGeom prst="rect">
            <a:avLst/>
          </a:prstGeom>
        </p:spPr>
      </p:pic>
    </p:spTree>
    <p:extLst>
      <p:ext uri="{BB962C8B-B14F-4D97-AF65-F5344CB8AC3E}">
        <p14:creationId xmlns:p14="http://schemas.microsoft.com/office/powerpoint/2010/main" val="91062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99292" y="1384642"/>
            <a:ext cx="11899420" cy="646331"/>
          </a:xfrm>
          <a:prstGeom prst="rect">
            <a:avLst/>
          </a:prstGeom>
          <a:noFill/>
        </p:spPr>
        <p:txBody>
          <a:bodyPr wrap="square" rtlCol="0">
            <a:spAutoFit/>
          </a:bodyPr>
          <a:lstStyle/>
          <a:p>
            <a:r>
              <a:rPr lang="tr-TR" dirty="0" err="1" smtClean="0"/>
              <a:t>Validation</a:t>
            </a:r>
            <a:r>
              <a:rPr lang="tr-TR" dirty="0" smtClean="0"/>
              <a:t> </a:t>
            </a:r>
            <a:r>
              <a:rPr lang="tr-TR" dirty="0" smtClean="0"/>
              <a:t>Kontroller, </a:t>
            </a:r>
            <a:r>
              <a:rPr lang="tr-TR" dirty="0" err="1" smtClean="0"/>
              <a:t>ASP.Net</a:t>
            </a:r>
            <a:r>
              <a:rPr lang="tr-TR" dirty="0" smtClean="0"/>
              <a:t> Web sayfalarında hazırladığımız formlardaki bilgilerin doğruluğunun kontrolünü yaparlar. </a:t>
            </a:r>
            <a:r>
              <a:rPr lang="tr-TR" dirty="0"/>
              <a:t>Kullanıcıların hatasız ve eksiksiz olarak formların doldurulmasında önemli rol oynamaktadır. </a:t>
            </a:r>
            <a:endParaRPr lang="tr-TR" dirty="0"/>
          </a:p>
        </p:txBody>
      </p:sp>
      <p:graphicFrame>
        <p:nvGraphicFramePr>
          <p:cNvPr id="7" name="Tablo 6"/>
          <p:cNvGraphicFramePr>
            <a:graphicFrameLocks noGrp="1"/>
          </p:cNvGraphicFramePr>
          <p:nvPr>
            <p:extLst>
              <p:ext uri="{D42A27DB-BD31-4B8C-83A1-F6EECF244321}">
                <p14:modId xmlns:p14="http://schemas.microsoft.com/office/powerpoint/2010/main" val="403689785"/>
              </p:ext>
            </p:extLst>
          </p:nvPr>
        </p:nvGraphicFramePr>
        <p:xfrm>
          <a:off x="367990" y="2312805"/>
          <a:ext cx="11407697" cy="2849880"/>
        </p:xfrm>
        <a:graphic>
          <a:graphicData uri="http://schemas.openxmlformats.org/drawingml/2006/table">
            <a:tbl>
              <a:tblPr firstRow="1" bandRow="1">
                <a:tableStyleId>{5C22544A-7EE6-4342-B048-85BDC9FD1C3A}</a:tableStyleId>
              </a:tblPr>
              <a:tblGrid>
                <a:gridCol w="3642298">
                  <a:extLst>
                    <a:ext uri="{9D8B030D-6E8A-4147-A177-3AD203B41FA5}">
                      <a16:colId xmlns:a16="http://schemas.microsoft.com/office/drawing/2014/main" val="2929028925"/>
                    </a:ext>
                  </a:extLst>
                </a:gridCol>
                <a:gridCol w="7765399">
                  <a:extLst>
                    <a:ext uri="{9D8B030D-6E8A-4147-A177-3AD203B41FA5}">
                      <a16:colId xmlns:a16="http://schemas.microsoft.com/office/drawing/2014/main" val="507344118"/>
                    </a:ext>
                  </a:extLst>
                </a:gridCol>
              </a:tblGrid>
              <a:tr h="370840">
                <a:tc>
                  <a:txBody>
                    <a:bodyPr/>
                    <a:lstStyle/>
                    <a:p>
                      <a:r>
                        <a:rPr lang="tr-TR" sz="1600" b="0" dirty="0" err="1" smtClean="0"/>
                        <a:t>Validation</a:t>
                      </a:r>
                      <a:r>
                        <a:rPr lang="tr-TR" sz="1600" b="0" dirty="0" smtClean="0"/>
                        <a:t> Control</a:t>
                      </a:r>
                      <a:endParaRPr lang="tr-TR" sz="1600" b="0" dirty="0"/>
                    </a:p>
                  </a:txBody>
                  <a:tcPr/>
                </a:tc>
                <a:tc>
                  <a:txBody>
                    <a:bodyPr/>
                    <a:lstStyle/>
                    <a:p>
                      <a:r>
                        <a:rPr lang="tr-TR" sz="1600" b="0" dirty="0" smtClean="0"/>
                        <a:t>Açıklama</a:t>
                      </a:r>
                      <a:endParaRPr lang="tr-TR" sz="1600" b="0" dirty="0"/>
                    </a:p>
                  </a:txBody>
                  <a:tcPr/>
                </a:tc>
                <a:extLst>
                  <a:ext uri="{0D108BD9-81ED-4DB2-BD59-A6C34878D82A}">
                    <a16:rowId xmlns:a16="http://schemas.microsoft.com/office/drawing/2014/main" val="669864208"/>
                  </a:ext>
                </a:extLst>
              </a:tr>
              <a:tr h="370840">
                <a:tc>
                  <a:txBody>
                    <a:bodyPr/>
                    <a:lstStyle/>
                    <a:p>
                      <a:r>
                        <a:rPr lang="tr-TR" sz="1600" b="0" dirty="0" err="1" smtClean="0"/>
                        <a:t>RequredFieldValidator</a:t>
                      </a:r>
                      <a:endParaRPr lang="tr-TR" sz="1600" b="0" dirty="0"/>
                    </a:p>
                  </a:txBody>
                  <a:tcPr/>
                </a:tc>
                <a:tc>
                  <a:txBody>
                    <a:bodyPr/>
                    <a:lstStyle/>
                    <a:p>
                      <a:r>
                        <a:rPr lang="tr-TR" sz="1600" b="0" dirty="0" err="1" smtClean="0"/>
                        <a:t>Kontorl</a:t>
                      </a:r>
                      <a:r>
                        <a:rPr lang="tr-TR" sz="1600" b="0" dirty="0" smtClean="0"/>
                        <a:t> içinde veri girilip girilmediğini kontrol eder ce boş bırakılarak geçilemez. Mutlaka</a:t>
                      </a:r>
                      <a:r>
                        <a:rPr lang="tr-TR" sz="1600" b="0" baseline="0" dirty="0" smtClean="0"/>
                        <a:t> veri girişi yapılmalıdır.</a:t>
                      </a:r>
                      <a:endParaRPr lang="tr-TR" sz="1600" b="0" dirty="0"/>
                    </a:p>
                  </a:txBody>
                  <a:tcPr/>
                </a:tc>
                <a:extLst>
                  <a:ext uri="{0D108BD9-81ED-4DB2-BD59-A6C34878D82A}">
                    <a16:rowId xmlns:a16="http://schemas.microsoft.com/office/drawing/2014/main" val="952139230"/>
                  </a:ext>
                </a:extLst>
              </a:tr>
              <a:tr h="370840">
                <a:tc>
                  <a:txBody>
                    <a:bodyPr/>
                    <a:lstStyle/>
                    <a:p>
                      <a:r>
                        <a:rPr lang="tr-TR" sz="1600" b="0" dirty="0" err="1" smtClean="0"/>
                        <a:t>RangeValidator</a:t>
                      </a:r>
                      <a:endParaRPr lang="tr-TR" sz="1600" b="0" dirty="0"/>
                    </a:p>
                  </a:txBody>
                  <a:tcPr/>
                </a:tc>
                <a:tc>
                  <a:txBody>
                    <a:bodyPr/>
                    <a:lstStyle/>
                    <a:p>
                      <a:r>
                        <a:rPr lang="tr-TR" sz="1600" b="0" dirty="0" smtClean="0"/>
                        <a:t>Belirlenen iki değer arasında veri girişine izin verir</a:t>
                      </a:r>
                      <a:endParaRPr lang="tr-TR" sz="1600" b="0" dirty="0"/>
                    </a:p>
                  </a:txBody>
                  <a:tcPr/>
                </a:tc>
                <a:extLst>
                  <a:ext uri="{0D108BD9-81ED-4DB2-BD59-A6C34878D82A}">
                    <a16:rowId xmlns:a16="http://schemas.microsoft.com/office/drawing/2014/main" val="341167683"/>
                  </a:ext>
                </a:extLst>
              </a:tr>
              <a:tr h="370840">
                <a:tc>
                  <a:txBody>
                    <a:bodyPr/>
                    <a:lstStyle/>
                    <a:p>
                      <a:r>
                        <a:rPr lang="tr-TR" sz="1600" b="0" dirty="0" err="1" smtClean="0"/>
                        <a:t>RegularExpressionValidator</a:t>
                      </a:r>
                      <a:endParaRPr lang="tr-TR" sz="1600" b="0" dirty="0"/>
                    </a:p>
                  </a:txBody>
                  <a:tcPr/>
                </a:tc>
                <a:tc>
                  <a:txBody>
                    <a:bodyPr/>
                    <a:lstStyle/>
                    <a:p>
                      <a:r>
                        <a:rPr lang="tr-TR" sz="1600" b="0" dirty="0" smtClean="0"/>
                        <a:t>Karakter kontrolü yapar. Eposta adresi, web adresi gibi bilgilerin doğru formatta girilip girilmediğini kontrol eder</a:t>
                      </a:r>
                      <a:endParaRPr lang="tr-TR" sz="1600" b="0" dirty="0"/>
                    </a:p>
                  </a:txBody>
                  <a:tcPr/>
                </a:tc>
                <a:extLst>
                  <a:ext uri="{0D108BD9-81ED-4DB2-BD59-A6C34878D82A}">
                    <a16:rowId xmlns:a16="http://schemas.microsoft.com/office/drawing/2014/main" val="3019157330"/>
                  </a:ext>
                </a:extLst>
              </a:tr>
              <a:tr h="370840">
                <a:tc>
                  <a:txBody>
                    <a:bodyPr/>
                    <a:lstStyle/>
                    <a:p>
                      <a:r>
                        <a:rPr lang="tr-TR" sz="1600" b="0" dirty="0" err="1" smtClean="0"/>
                        <a:t>CompareValidator</a:t>
                      </a:r>
                      <a:endParaRPr lang="tr-TR" sz="1600" b="0" dirty="0"/>
                    </a:p>
                  </a:txBody>
                  <a:tcPr/>
                </a:tc>
                <a:tc>
                  <a:txBody>
                    <a:bodyPr/>
                    <a:lstStyle/>
                    <a:p>
                      <a:r>
                        <a:rPr lang="tr-TR" sz="1600" b="0" dirty="0" smtClean="0"/>
                        <a:t>İki veri giriş kontrolündeki</a:t>
                      </a:r>
                      <a:r>
                        <a:rPr lang="tr-TR" sz="1600" b="0" baseline="0" dirty="0" smtClean="0"/>
                        <a:t> girilen değerlerin aynı olup olmadığını kontrol eder. (Parola ve Tekrar Parola gibi)</a:t>
                      </a:r>
                      <a:endParaRPr lang="tr-TR" sz="1600" b="0" dirty="0"/>
                    </a:p>
                  </a:txBody>
                  <a:tcPr/>
                </a:tc>
                <a:extLst>
                  <a:ext uri="{0D108BD9-81ED-4DB2-BD59-A6C34878D82A}">
                    <a16:rowId xmlns:a16="http://schemas.microsoft.com/office/drawing/2014/main" val="3432741315"/>
                  </a:ext>
                </a:extLst>
              </a:tr>
              <a:tr h="370840">
                <a:tc>
                  <a:txBody>
                    <a:bodyPr/>
                    <a:lstStyle/>
                    <a:p>
                      <a:r>
                        <a:rPr lang="tr-TR" sz="1600" b="0" dirty="0" err="1" smtClean="0"/>
                        <a:t>CustomValidator</a:t>
                      </a:r>
                      <a:endParaRPr lang="tr-TR" sz="1600" b="0" dirty="0"/>
                    </a:p>
                  </a:txBody>
                  <a:tcPr/>
                </a:tc>
                <a:tc>
                  <a:txBody>
                    <a:bodyPr/>
                    <a:lstStyle/>
                    <a:p>
                      <a:r>
                        <a:rPr lang="tr-TR" sz="1600" b="0" dirty="0" err="1" smtClean="0"/>
                        <a:t>Validation</a:t>
                      </a:r>
                      <a:r>
                        <a:rPr lang="tr-TR" sz="1600" b="0" dirty="0" smtClean="0"/>
                        <a:t> için kendi kodumuzu yazmamıza</a:t>
                      </a:r>
                      <a:r>
                        <a:rPr lang="tr-TR" sz="1600" b="0" baseline="0" dirty="0" smtClean="0"/>
                        <a:t> izin verir.</a:t>
                      </a:r>
                      <a:endParaRPr lang="tr-TR" sz="1600" b="0" dirty="0"/>
                    </a:p>
                  </a:txBody>
                  <a:tcPr/>
                </a:tc>
                <a:extLst>
                  <a:ext uri="{0D108BD9-81ED-4DB2-BD59-A6C34878D82A}">
                    <a16:rowId xmlns:a16="http://schemas.microsoft.com/office/drawing/2014/main" val="4051882112"/>
                  </a:ext>
                </a:extLst>
              </a:tr>
            </a:tbl>
          </a:graphicData>
        </a:graphic>
      </p:graphicFrame>
    </p:spTree>
    <p:extLst>
      <p:ext uri="{BB962C8B-B14F-4D97-AF65-F5344CB8AC3E}">
        <p14:creationId xmlns:p14="http://schemas.microsoft.com/office/powerpoint/2010/main" val="2333715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12" name="Resim 11"/>
          <p:cNvPicPr>
            <a:picLocks noChangeAspect="1"/>
          </p:cNvPicPr>
          <p:nvPr/>
        </p:nvPicPr>
        <p:blipFill>
          <a:blip r:embed="rId2"/>
          <a:stretch>
            <a:fillRect/>
          </a:stretch>
        </p:blipFill>
        <p:spPr>
          <a:xfrm>
            <a:off x="207721" y="1433946"/>
            <a:ext cx="3695700" cy="2628900"/>
          </a:xfrm>
          <a:prstGeom prst="rect">
            <a:avLst/>
          </a:prstGeom>
        </p:spPr>
      </p:pic>
      <p:sp>
        <p:nvSpPr>
          <p:cNvPr id="8" name="Metin kutusu 7"/>
          <p:cNvSpPr txBox="1"/>
          <p:nvPr/>
        </p:nvSpPr>
        <p:spPr>
          <a:xfrm>
            <a:off x="4137102" y="1433946"/>
            <a:ext cx="786161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dirty="0" smtClean="0"/>
              <a:t>Formumuzda Kullanıcı adı için veri girişini zorunlu hale getiren </a:t>
            </a:r>
            <a:r>
              <a:rPr lang="tr-TR" dirty="0" err="1" smtClean="0"/>
              <a:t>RequredFieldValidator</a:t>
            </a:r>
            <a:r>
              <a:rPr lang="tr-TR" dirty="0" smtClean="0"/>
              <a:t>,</a:t>
            </a:r>
          </a:p>
          <a:p>
            <a:pPr marL="285750" indent="-285750">
              <a:lnSpc>
                <a:spcPct val="150000"/>
              </a:lnSpc>
              <a:buFont typeface="Arial" panose="020B0604020202020204" pitchFamily="34" charset="0"/>
              <a:buChar char="•"/>
            </a:pPr>
            <a:r>
              <a:rPr lang="tr-TR" dirty="0" smtClean="0"/>
              <a:t>Parola için veri </a:t>
            </a:r>
            <a:r>
              <a:rPr lang="tr-TR" dirty="0" err="1" smtClean="0"/>
              <a:t>girşini</a:t>
            </a:r>
            <a:r>
              <a:rPr lang="tr-TR" dirty="0" smtClean="0"/>
              <a:t> zorunlu hale getiren </a:t>
            </a:r>
            <a:r>
              <a:rPr lang="tr-TR" dirty="0" err="1" smtClean="0"/>
              <a:t>RequredFieldValidator</a:t>
            </a:r>
            <a:endParaRPr lang="tr-TR" dirty="0" smtClean="0"/>
          </a:p>
          <a:p>
            <a:pPr marL="285750" indent="-285750">
              <a:lnSpc>
                <a:spcPct val="150000"/>
              </a:lnSpc>
              <a:buFont typeface="Arial" panose="020B0604020202020204" pitchFamily="34" charset="0"/>
              <a:buChar char="•"/>
            </a:pPr>
            <a:r>
              <a:rPr lang="tr-TR" dirty="0" err="1" smtClean="0"/>
              <a:t>Terar</a:t>
            </a:r>
            <a:r>
              <a:rPr lang="tr-TR" dirty="0" smtClean="0"/>
              <a:t> Parola ve Parola verilerinin eşleşip eşleşmediğini kontrol eden </a:t>
            </a:r>
            <a:r>
              <a:rPr lang="tr-TR" dirty="0" err="1" smtClean="0"/>
              <a:t>Compare</a:t>
            </a:r>
            <a:r>
              <a:rPr lang="tr-TR" dirty="0" smtClean="0"/>
              <a:t> </a:t>
            </a:r>
            <a:r>
              <a:rPr lang="tr-TR" dirty="0" err="1" smtClean="0"/>
              <a:t>Validator</a:t>
            </a:r>
            <a:endParaRPr lang="tr-TR" dirty="0" smtClean="0"/>
          </a:p>
          <a:p>
            <a:pPr marL="285750" indent="-285750">
              <a:lnSpc>
                <a:spcPct val="150000"/>
              </a:lnSpc>
              <a:buFont typeface="Arial" panose="020B0604020202020204" pitchFamily="34" charset="0"/>
              <a:buChar char="•"/>
            </a:pPr>
            <a:r>
              <a:rPr lang="tr-TR" dirty="0" smtClean="0"/>
              <a:t>eposta için epostanın doğru formatta yazılıp yazılmadığını kontrole eden </a:t>
            </a:r>
            <a:r>
              <a:rPr lang="tr-TR" dirty="0" err="1" smtClean="0"/>
              <a:t>RegularExpressionValidator</a:t>
            </a:r>
            <a:endParaRPr lang="tr-TR" dirty="0" smtClean="0"/>
          </a:p>
          <a:p>
            <a:endParaRPr lang="tr-TR" dirty="0"/>
          </a:p>
          <a:p>
            <a:r>
              <a:rPr lang="tr-TR" dirty="0" smtClean="0"/>
              <a:t>Kullanılmıştır.</a:t>
            </a:r>
            <a:endParaRPr lang="tr-TR" dirty="0"/>
          </a:p>
        </p:txBody>
      </p:sp>
    </p:spTree>
    <p:extLst>
      <p:ext uri="{BB962C8B-B14F-4D97-AF65-F5344CB8AC3E}">
        <p14:creationId xmlns:p14="http://schemas.microsoft.com/office/powerpoint/2010/main" val="3023330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sp>
        <p:nvSpPr>
          <p:cNvPr id="3" name="Metin kutusu 2"/>
          <p:cNvSpPr txBox="1"/>
          <p:nvPr/>
        </p:nvSpPr>
        <p:spPr>
          <a:xfrm>
            <a:off x="4059044" y="1287476"/>
            <a:ext cx="7895063" cy="1200329"/>
          </a:xfrm>
          <a:prstGeom prst="rect">
            <a:avLst/>
          </a:prstGeom>
          <a:noFill/>
        </p:spPr>
        <p:txBody>
          <a:bodyPr wrap="square" rtlCol="0">
            <a:spAutoFit/>
          </a:bodyPr>
          <a:lstStyle/>
          <a:p>
            <a:r>
              <a:rPr lang="tr-TR" dirty="0" err="1" smtClean="0"/>
              <a:t>RequredFieldValidator</a:t>
            </a:r>
            <a:r>
              <a:rPr lang="tr-TR" dirty="0" smtClean="0"/>
              <a:t>, </a:t>
            </a:r>
            <a:r>
              <a:rPr lang="tr-TR" dirty="0" err="1" smtClean="0"/>
              <a:t>RangeValidator</a:t>
            </a:r>
            <a:r>
              <a:rPr lang="tr-TR" dirty="0" smtClean="0"/>
              <a:t>, </a:t>
            </a:r>
            <a:r>
              <a:rPr lang="tr-TR" dirty="0" err="1" smtClean="0"/>
              <a:t>RegularExpressionValidator</a:t>
            </a:r>
            <a:r>
              <a:rPr lang="tr-TR" dirty="0"/>
              <a:t> </a:t>
            </a:r>
            <a:r>
              <a:rPr lang="tr-TR" dirty="0" smtClean="0"/>
              <a:t>için özelliklerinde «</a:t>
            </a:r>
            <a:r>
              <a:rPr lang="tr-TR" dirty="0" err="1" smtClean="0"/>
              <a:t>ControlToValidate</a:t>
            </a:r>
            <a:r>
              <a:rPr lang="tr-TR" dirty="0" smtClean="0"/>
              <a:t>» özelliğinden hangi kontroldeki değeri kontrol edeceği belirlenir. </a:t>
            </a:r>
          </a:p>
          <a:p>
            <a:r>
              <a:rPr lang="tr-TR" dirty="0" smtClean="0"/>
              <a:t>Resimdeki gibi </a:t>
            </a:r>
            <a:r>
              <a:rPr lang="tr-TR" dirty="0" err="1" smtClean="0"/>
              <a:t>txtParola</a:t>
            </a:r>
            <a:r>
              <a:rPr lang="tr-TR" dirty="0" smtClean="0"/>
              <a:t> isimli </a:t>
            </a:r>
            <a:r>
              <a:rPr lang="tr-TR" dirty="0" err="1" smtClean="0"/>
              <a:t>TextBox</a:t>
            </a:r>
            <a:r>
              <a:rPr lang="tr-TR" dirty="0" smtClean="0"/>
              <a:t> kontrol edilecektir</a:t>
            </a:r>
            <a:endParaRPr lang="tr-TR" dirty="0"/>
          </a:p>
        </p:txBody>
      </p:sp>
      <p:pic>
        <p:nvPicPr>
          <p:cNvPr id="7" name="Resim 6"/>
          <p:cNvPicPr>
            <a:picLocks noChangeAspect="1"/>
          </p:cNvPicPr>
          <p:nvPr/>
        </p:nvPicPr>
        <p:blipFill>
          <a:blip r:embed="rId2"/>
          <a:stretch>
            <a:fillRect/>
          </a:stretch>
        </p:blipFill>
        <p:spPr>
          <a:xfrm>
            <a:off x="99292" y="1306705"/>
            <a:ext cx="3590925" cy="2362200"/>
          </a:xfrm>
          <a:prstGeom prst="rect">
            <a:avLst/>
          </a:prstGeom>
        </p:spPr>
      </p:pic>
      <p:pic>
        <p:nvPicPr>
          <p:cNvPr id="11" name="Resim 10"/>
          <p:cNvPicPr>
            <a:picLocks noChangeAspect="1"/>
          </p:cNvPicPr>
          <p:nvPr/>
        </p:nvPicPr>
        <p:blipFill>
          <a:blip r:embed="rId3"/>
          <a:stretch>
            <a:fillRect/>
          </a:stretch>
        </p:blipFill>
        <p:spPr>
          <a:xfrm>
            <a:off x="99292" y="4000732"/>
            <a:ext cx="3686175" cy="1733550"/>
          </a:xfrm>
          <a:prstGeom prst="rect">
            <a:avLst/>
          </a:prstGeom>
        </p:spPr>
      </p:pic>
      <p:sp>
        <p:nvSpPr>
          <p:cNvPr id="13" name="Metin kutusu 12"/>
          <p:cNvSpPr txBox="1"/>
          <p:nvPr/>
        </p:nvSpPr>
        <p:spPr>
          <a:xfrm>
            <a:off x="4148254" y="4000732"/>
            <a:ext cx="7622352" cy="1200329"/>
          </a:xfrm>
          <a:prstGeom prst="rect">
            <a:avLst/>
          </a:prstGeom>
          <a:noFill/>
        </p:spPr>
        <p:txBody>
          <a:bodyPr wrap="square" rtlCol="0">
            <a:spAutoFit/>
          </a:bodyPr>
          <a:lstStyle/>
          <a:p>
            <a:r>
              <a:rPr lang="tr-TR" dirty="0" err="1" smtClean="0"/>
              <a:t>CompareValidator’de</a:t>
            </a:r>
            <a:r>
              <a:rPr lang="tr-TR" dirty="0" smtClean="0"/>
              <a:t> ise iki adet kontrol eklenmelidir.</a:t>
            </a:r>
          </a:p>
          <a:p>
            <a:endParaRPr lang="tr-TR" dirty="0" smtClean="0"/>
          </a:p>
          <a:p>
            <a:r>
              <a:rPr lang="tr-TR" dirty="0" smtClean="0"/>
              <a:t>Resimde işaretlendiği gibi </a:t>
            </a:r>
            <a:r>
              <a:rPr lang="tr-TR" dirty="0" err="1" smtClean="0"/>
              <a:t>txtParola</a:t>
            </a:r>
            <a:r>
              <a:rPr lang="tr-TR" dirty="0" smtClean="0"/>
              <a:t> ve </a:t>
            </a:r>
            <a:r>
              <a:rPr lang="tr-TR" dirty="0" err="1" smtClean="0"/>
              <a:t>txtParolaTekrar</a:t>
            </a:r>
            <a:r>
              <a:rPr lang="tr-TR" dirty="0" smtClean="0"/>
              <a:t> isimli </a:t>
            </a:r>
            <a:r>
              <a:rPr lang="tr-TR" dirty="0" err="1" smtClean="0"/>
              <a:t>TextBox’lardaki</a:t>
            </a:r>
            <a:r>
              <a:rPr lang="tr-TR" dirty="0" smtClean="0"/>
              <a:t> verilerin </a:t>
            </a:r>
            <a:r>
              <a:rPr lang="tr-TR" dirty="0" err="1" smtClean="0"/>
              <a:t>aşit</a:t>
            </a:r>
            <a:r>
              <a:rPr lang="tr-TR" dirty="0" smtClean="0"/>
              <a:t> olup olmadığı kontrol edilmektedir.</a:t>
            </a:r>
            <a:endParaRPr lang="tr-TR" dirty="0"/>
          </a:p>
        </p:txBody>
      </p:sp>
    </p:spTree>
    <p:extLst>
      <p:ext uri="{BB962C8B-B14F-4D97-AF65-F5344CB8AC3E}">
        <p14:creationId xmlns:p14="http://schemas.microsoft.com/office/powerpoint/2010/main" val="324743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9" name="Resim 8"/>
          <p:cNvPicPr>
            <a:picLocks noChangeAspect="1"/>
          </p:cNvPicPr>
          <p:nvPr/>
        </p:nvPicPr>
        <p:blipFill>
          <a:blip r:embed="rId2"/>
          <a:stretch>
            <a:fillRect/>
          </a:stretch>
        </p:blipFill>
        <p:spPr>
          <a:xfrm>
            <a:off x="306774" y="1952041"/>
            <a:ext cx="3571875" cy="847725"/>
          </a:xfrm>
          <a:prstGeom prst="rect">
            <a:avLst/>
          </a:prstGeom>
        </p:spPr>
      </p:pic>
      <p:sp>
        <p:nvSpPr>
          <p:cNvPr id="10" name="Metin kutusu 9"/>
          <p:cNvSpPr txBox="1"/>
          <p:nvPr/>
        </p:nvSpPr>
        <p:spPr>
          <a:xfrm>
            <a:off x="3952149" y="1890149"/>
            <a:ext cx="7482468" cy="646331"/>
          </a:xfrm>
          <a:prstGeom prst="rect">
            <a:avLst/>
          </a:prstGeom>
          <a:noFill/>
        </p:spPr>
        <p:txBody>
          <a:bodyPr wrap="square" rtlCol="0">
            <a:spAutoFit/>
          </a:bodyPr>
          <a:lstStyle/>
          <a:p>
            <a:r>
              <a:rPr lang="tr-TR" dirty="0" err="1" smtClean="0"/>
              <a:t>Validatro</a:t>
            </a:r>
            <a:r>
              <a:rPr lang="tr-TR" dirty="0" smtClean="0"/>
              <a:t> kontrollerinde eğer kural dışına çıkılırsa ekranda gösterilecek mesaj girilir.</a:t>
            </a:r>
            <a:endParaRPr lang="tr-TR" dirty="0"/>
          </a:p>
        </p:txBody>
      </p:sp>
    </p:spTree>
    <p:extLst>
      <p:ext uri="{BB962C8B-B14F-4D97-AF65-F5344CB8AC3E}">
        <p14:creationId xmlns:p14="http://schemas.microsoft.com/office/powerpoint/2010/main" val="73802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497098" y="1846030"/>
            <a:ext cx="8743950" cy="1857375"/>
          </a:xfrm>
          <a:prstGeom prst="rect">
            <a:avLst/>
          </a:prstGeom>
        </p:spPr>
      </p:pic>
      <p:pic>
        <p:nvPicPr>
          <p:cNvPr id="7" name="Resim 6"/>
          <p:cNvPicPr>
            <a:picLocks noChangeAspect="1"/>
          </p:cNvPicPr>
          <p:nvPr/>
        </p:nvPicPr>
        <p:blipFill>
          <a:blip r:embed="rId3"/>
          <a:stretch>
            <a:fillRect/>
          </a:stretch>
        </p:blipFill>
        <p:spPr>
          <a:xfrm>
            <a:off x="650430" y="5111234"/>
            <a:ext cx="6048375" cy="1562100"/>
          </a:xfrm>
          <a:prstGeom prst="rect">
            <a:avLst/>
          </a:prstGeom>
        </p:spPr>
      </p:pic>
      <p:sp>
        <p:nvSpPr>
          <p:cNvPr id="8" name="Metin kutusu 7"/>
          <p:cNvSpPr txBox="1"/>
          <p:nvPr/>
        </p:nvSpPr>
        <p:spPr>
          <a:xfrm>
            <a:off x="196015" y="1287476"/>
            <a:ext cx="11746941" cy="369332"/>
          </a:xfrm>
          <a:prstGeom prst="rect">
            <a:avLst/>
          </a:prstGeom>
          <a:noFill/>
        </p:spPr>
        <p:txBody>
          <a:bodyPr wrap="square" rtlCol="0">
            <a:spAutoFit/>
          </a:bodyPr>
          <a:lstStyle/>
          <a:p>
            <a:r>
              <a:rPr lang="tr-TR" dirty="0" err="1" smtClean="0"/>
              <a:t>Validation</a:t>
            </a:r>
            <a:r>
              <a:rPr lang="tr-TR" dirty="0" smtClean="0"/>
              <a:t> kontroller kullanıldığında bazen aşağıdaki gibi hata alınmaktadır.</a:t>
            </a:r>
            <a:endParaRPr lang="tr-TR" dirty="0"/>
          </a:p>
        </p:txBody>
      </p:sp>
      <p:sp>
        <p:nvSpPr>
          <p:cNvPr id="9" name="Metin kutusu 8"/>
          <p:cNvSpPr txBox="1"/>
          <p:nvPr/>
        </p:nvSpPr>
        <p:spPr>
          <a:xfrm>
            <a:off x="196015" y="4167873"/>
            <a:ext cx="11657731" cy="646331"/>
          </a:xfrm>
          <a:prstGeom prst="rect">
            <a:avLst/>
          </a:prstGeom>
          <a:noFill/>
        </p:spPr>
        <p:txBody>
          <a:bodyPr wrap="square" rtlCol="0">
            <a:spAutoFit/>
          </a:bodyPr>
          <a:lstStyle/>
          <a:p>
            <a:r>
              <a:rPr lang="tr-TR" dirty="0" smtClean="0"/>
              <a:t>Bu hatanın çözümü için Web sitemizin ana klasöründeki «</a:t>
            </a:r>
            <a:r>
              <a:rPr lang="tr-TR" dirty="0" err="1" smtClean="0"/>
              <a:t>web.config</a:t>
            </a:r>
            <a:r>
              <a:rPr lang="tr-TR" dirty="0" smtClean="0"/>
              <a:t>» isimli dosya açılarak aşağıdaki resimde görülen kod eklenir.</a:t>
            </a:r>
            <a:endParaRPr lang="tr-TR" dirty="0"/>
          </a:p>
        </p:txBody>
      </p:sp>
    </p:spTree>
    <p:extLst>
      <p:ext uri="{BB962C8B-B14F-4D97-AF65-F5344CB8AC3E}">
        <p14:creationId xmlns:p14="http://schemas.microsoft.com/office/powerpoint/2010/main" val="4242487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1232827"/>
            <a:ext cx="8070150" cy="3080079"/>
          </a:xfrm>
          <a:prstGeom prst="rect">
            <a:avLst/>
          </a:prstGeom>
        </p:spPr>
      </p:pic>
      <p:pic>
        <p:nvPicPr>
          <p:cNvPr id="7" name="Resim 6"/>
          <p:cNvPicPr>
            <a:picLocks noChangeAspect="1"/>
          </p:cNvPicPr>
          <p:nvPr/>
        </p:nvPicPr>
        <p:blipFill>
          <a:blip r:embed="rId3"/>
          <a:stretch>
            <a:fillRect/>
          </a:stretch>
        </p:blipFill>
        <p:spPr>
          <a:xfrm>
            <a:off x="63196" y="4312906"/>
            <a:ext cx="7000875" cy="1419225"/>
          </a:xfrm>
          <a:prstGeom prst="rect">
            <a:avLst/>
          </a:prstGeom>
        </p:spPr>
      </p:pic>
    </p:spTree>
    <p:extLst>
      <p:ext uri="{BB962C8B-B14F-4D97-AF65-F5344CB8AC3E}">
        <p14:creationId xmlns:p14="http://schemas.microsoft.com/office/powerpoint/2010/main" val="3238129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185883" y="1433946"/>
            <a:ext cx="9067800" cy="3819525"/>
          </a:xfrm>
          <a:prstGeom prst="rect">
            <a:avLst/>
          </a:prstGeom>
        </p:spPr>
      </p:pic>
    </p:spTree>
    <p:extLst>
      <p:ext uri="{BB962C8B-B14F-4D97-AF65-F5344CB8AC3E}">
        <p14:creationId xmlns:p14="http://schemas.microsoft.com/office/powerpoint/2010/main" val="1137480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Kişisel Web Sitesi</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271608" y="1432852"/>
            <a:ext cx="8896350" cy="3276600"/>
          </a:xfrm>
          <a:prstGeom prst="rect">
            <a:avLst/>
          </a:prstGeom>
        </p:spPr>
      </p:pic>
    </p:spTree>
    <p:extLst>
      <p:ext uri="{BB962C8B-B14F-4D97-AF65-F5344CB8AC3E}">
        <p14:creationId xmlns:p14="http://schemas.microsoft.com/office/powerpoint/2010/main" val="332474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790</TotalTime>
  <Words>744</Words>
  <Application>Microsoft Office PowerPoint</Application>
  <PresentationFormat>Geniş ekran</PresentationFormat>
  <Paragraphs>119</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128</cp:revision>
  <dcterms:created xsi:type="dcterms:W3CDTF">2020-10-31T14:58:26Z</dcterms:created>
  <dcterms:modified xsi:type="dcterms:W3CDTF">2021-06-04T10:22:26Z</dcterms:modified>
</cp:coreProperties>
</file>