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72" r:id="rId2"/>
    <p:sldId id="273" r:id="rId3"/>
    <p:sldId id="274" r:id="rId4"/>
    <p:sldId id="275" r:id="rId5"/>
    <p:sldId id="276" r:id="rId6"/>
    <p:sldId id="277" r:id="rId7"/>
    <p:sldId id="278" r:id="rId8"/>
    <p:sldId id="280" r:id="rId9"/>
    <p:sldId id="281" r:id="rId10"/>
    <p:sldId id="279" r:id="rId11"/>
    <p:sldId id="28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514F8B37-F216-42C0-B996-E006A3119BFD}" type="datetimeFigureOut">
              <a:rPr lang="tr-TR" smtClean="0"/>
              <a:t>13.04.2021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2752930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13.04.2021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2533170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13.04.2021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87392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13.04.2021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3281029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13.04.2021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08601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13.04.2021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2496451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14F8B37-F216-42C0-B996-E006A3119BFD}" type="datetimeFigureOut">
              <a:rPr lang="tr-TR" smtClean="0"/>
              <a:t>13.04.2021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1716269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14F8B37-F216-42C0-B996-E006A3119BFD}" type="datetimeFigureOut">
              <a:rPr lang="tr-TR" smtClean="0"/>
              <a:t>13.04.2021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1828830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14F8B37-F216-42C0-B996-E006A3119BFD}" type="datetimeFigureOut">
              <a:rPr lang="tr-TR" smtClean="0"/>
              <a:t>13.04.2021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25590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13.04.2021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1318566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514F8B37-F216-42C0-B996-E006A3119BFD}" type="datetimeFigureOut">
              <a:rPr lang="tr-TR" smtClean="0"/>
              <a:t>13.04.2021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1433576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514F8B37-F216-42C0-B996-E006A3119BFD}" type="datetimeFigureOut">
              <a:rPr lang="tr-TR" smtClean="0"/>
              <a:t>13.04.2021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302341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514F8B37-F216-42C0-B996-E006A3119BFD}" type="datetimeFigureOut">
              <a:rPr lang="tr-TR" smtClean="0"/>
              <a:t>13.04.2021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3938051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4F8B37-F216-42C0-B996-E006A3119BFD}" type="datetimeFigureOut">
              <a:rPr lang="tr-TR" smtClean="0"/>
              <a:t>13.04.2021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851994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smtClean="0"/>
              <a:t>Asıl başlık stili için tıklatın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514F8B37-F216-42C0-B996-E006A3119BFD}" type="datetimeFigureOut">
              <a:rPr lang="tr-TR" smtClean="0"/>
              <a:t>13.04.2021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3410250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514F8B37-F216-42C0-B996-E006A3119BFD}" type="datetimeFigureOut">
              <a:rPr lang="tr-TR" smtClean="0"/>
              <a:t>13.04.2021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3246018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4F8B37-F216-42C0-B996-E006A3119BFD}" type="datetimeFigureOut">
              <a:rPr lang="tr-TR" smtClean="0"/>
              <a:t>13.04.2021</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EC8BC60-30F3-4BC8-A5A9-7AE860E409A6}" type="slidenum">
              <a:rPr lang="tr-TR" smtClean="0"/>
              <a:t>‹#›</a:t>
            </a:fld>
            <a:endParaRPr lang="tr-TR"/>
          </a:p>
        </p:txBody>
      </p:sp>
    </p:spTree>
    <p:extLst>
      <p:ext uri="{BB962C8B-B14F-4D97-AF65-F5344CB8AC3E}">
        <p14:creationId xmlns:p14="http://schemas.microsoft.com/office/powerpoint/2010/main" val="1287323860"/>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8" name="Dikdörtgen 7"/>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 </a:t>
            </a:r>
            <a:r>
              <a:rPr lang="tr-TR" sz="2800" b="1" dirty="0">
                <a:solidFill>
                  <a:srgbClr val="FF0000"/>
                </a:solidFill>
              </a:rPr>
              <a:t>.NET nedir?</a:t>
            </a:r>
          </a:p>
        </p:txBody>
      </p:sp>
      <p:sp>
        <p:nvSpPr>
          <p:cNvPr id="3" name="Dikdörtgen 2"/>
          <p:cNvSpPr/>
          <p:nvPr/>
        </p:nvSpPr>
        <p:spPr>
          <a:xfrm>
            <a:off x="99292" y="1265231"/>
            <a:ext cx="11506554" cy="4247317"/>
          </a:xfrm>
          <a:prstGeom prst="rect">
            <a:avLst/>
          </a:prstGeom>
        </p:spPr>
        <p:txBody>
          <a:bodyPr wrap="square">
            <a:spAutoFit/>
          </a:bodyPr>
          <a:lstStyle/>
          <a:p>
            <a:r>
              <a:rPr lang="tr-TR" b="1" i="1" dirty="0" smtClean="0">
                <a:solidFill>
                  <a:srgbClr val="FF0000"/>
                </a:solidFill>
              </a:rPr>
              <a:t>Dezavantajları</a:t>
            </a:r>
          </a:p>
          <a:p>
            <a:r>
              <a:rPr lang="tr-TR" b="1" i="1" dirty="0" smtClean="0">
                <a:solidFill>
                  <a:srgbClr val="FF0000"/>
                </a:solidFill>
              </a:rPr>
              <a:t>1) Windows </a:t>
            </a:r>
            <a:r>
              <a:rPr lang="tr-TR" b="1" i="1" dirty="0">
                <a:solidFill>
                  <a:srgbClr val="FF0000"/>
                </a:solidFill>
              </a:rPr>
              <a:t>zorunluluğu </a:t>
            </a:r>
            <a:endParaRPr lang="tr-TR" b="1" i="1" dirty="0" smtClean="0">
              <a:solidFill>
                <a:srgbClr val="FF0000"/>
              </a:solidFill>
            </a:endParaRPr>
          </a:p>
          <a:p>
            <a:r>
              <a:rPr lang="tr-TR" dirty="0" smtClean="0"/>
              <a:t>ASP.NET </a:t>
            </a:r>
            <a:r>
              <a:rPr lang="tr-TR" dirty="0"/>
              <a:t>halen Windows işletim sistemi kullanan bir sunucu üzerinde yapılandırılmak zorunda; kısacası platform bağımsız değil. </a:t>
            </a:r>
            <a:r>
              <a:rPr lang="tr-TR" dirty="0" err="1"/>
              <a:t>ASP’de</a:t>
            </a:r>
            <a:r>
              <a:rPr lang="tr-TR" dirty="0"/>
              <a:t> de olan bu sorunu çözmek için Linux sistemlerinde çalışan birkaç ASP </a:t>
            </a:r>
            <a:r>
              <a:rPr lang="tr-TR" dirty="0" err="1"/>
              <a:t>hosting</a:t>
            </a:r>
            <a:r>
              <a:rPr lang="tr-TR" dirty="0"/>
              <a:t> sunucusu geliştirildiyse de, işin açıkçası pek başarılı olabilmiş değil. ASP.NET de hali hazırda Windows ve IIS (Internet Information Server)’a mahkûm görünüyor. </a:t>
            </a:r>
            <a:endParaRPr lang="tr-TR" dirty="0" smtClean="0"/>
          </a:p>
          <a:p>
            <a:endParaRPr lang="tr-TR" dirty="0"/>
          </a:p>
          <a:p>
            <a:r>
              <a:rPr lang="tr-TR" b="1" i="1" dirty="0" smtClean="0">
                <a:solidFill>
                  <a:srgbClr val="FF0000"/>
                </a:solidFill>
              </a:rPr>
              <a:t>2</a:t>
            </a:r>
            <a:r>
              <a:rPr lang="tr-TR" b="1" i="1" dirty="0">
                <a:solidFill>
                  <a:srgbClr val="FF0000"/>
                </a:solidFill>
              </a:rPr>
              <a:t>) Eklenti krizi </a:t>
            </a:r>
            <a:endParaRPr lang="tr-TR" b="1" i="1" dirty="0" smtClean="0">
              <a:solidFill>
                <a:srgbClr val="FF0000"/>
              </a:solidFill>
            </a:endParaRPr>
          </a:p>
          <a:p>
            <a:r>
              <a:rPr lang="tr-TR" dirty="0" smtClean="0"/>
              <a:t>ASP.NET </a:t>
            </a:r>
            <a:r>
              <a:rPr lang="tr-TR" dirty="0"/>
              <a:t>kaynak olarak bedava gibi görünebilir ama programlama konusunda bilgili değilseniz hazırlıklı olmanız gereken bir durum var, o da eklentiler. Bir işlemi yapmak için gereken eklentiler genelde ücretli olarak satılıyor. Tabii saatlerce uğraştan sonra bedava olan birkaç eklentiyi zor da olsa bulabilirsiniz. </a:t>
            </a:r>
            <a:endParaRPr lang="tr-TR" dirty="0" smtClean="0"/>
          </a:p>
          <a:p>
            <a:endParaRPr lang="tr-TR" dirty="0"/>
          </a:p>
          <a:p>
            <a:r>
              <a:rPr lang="tr-TR" b="1" i="1" dirty="0" smtClean="0">
                <a:solidFill>
                  <a:srgbClr val="FF0000"/>
                </a:solidFill>
              </a:rPr>
              <a:t>3</a:t>
            </a:r>
            <a:r>
              <a:rPr lang="tr-TR" b="1" i="1" dirty="0">
                <a:solidFill>
                  <a:srgbClr val="FF0000"/>
                </a:solidFill>
              </a:rPr>
              <a:t>) </a:t>
            </a:r>
            <a:r>
              <a:rPr lang="tr-TR" b="1" i="1" dirty="0" err="1">
                <a:solidFill>
                  <a:srgbClr val="FF0000"/>
                </a:solidFill>
              </a:rPr>
              <a:t>Hosting</a:t>
            </a:r>
            <a:r>
              <a:rPr lang="tr-TR" b="1" i="1" dirty="0">
                <a:solidFill>
                  <a:srgbClr val="FF0000"/>
                </a:solidFill>
              </a:rPr>
              <a:t> maliyeti </a:t>
            </a:r>
            <a:endParaRPr lang="tr-TR" b="1" i="1" dirty="0" smtClean="0">
              <a:solidFill>
                <a:srgbClr val="FF0000"/>
              </a:solidFill>
            </a:endParaRPr>
          </a:p>
          <a:p>
            <a:r>
              <a:rPr lang="tr-TR" dirty="0" smtClean="0"/>
              <a:t>Eğer </a:t>
            </a:r>
            <a:r>
              <a:rPr lang="tr-TR" dirty="0"/>
              <a:t>dışarıdan </a:t>
            </a:r>
            <a:r>
              <a:rPr lang="tr-TR" dirty="0" err="1"/>
              <a:t>hosting</a:t>
            </a:r>
            <a:r>
              <a:rPr lang="tr-TR" dirty="0"/>
              <a:t> hizmeti alacaksanız biraz daha fazla para ödemeye hazırlıklı olmanız gerekiyor. Çünkü genel olarak Windows </a:t>
            </a:r>
            <a:r>
              <a:rPr lang="tr-TR" dirty="0" err="1"/>
              <a:t>hosting</a:t>
            </a:r>
            <a:r>
              <a:rPr lang="tr-TR" dirty="0"/>
              <a:t> daha pahalı ki bu da normal olması gereken bir fark. </a:t>
            </a:r>
          </a:p>
        </p:txBody>
      </p:sp>
    </p:spTree>
    <p:extLst>
      <p:ext uri="{BB962C8B-B14F-4D97-AF65-F5344CB8AC3E}">
        <p14:creationId xmlns:p14="http://schemas.microsoft.com/office/powerpoint/2010/main" val="626918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Visual </a:t>
            </a:r>
            <a:r>
              <a:rPr lang="tr-TR" sz="2800" b="1" dirty="0" err="1" smtClean="0">
                <a:solidFill>
                  <a:srgbClr val="FF0000"/>
                </a:solidFill>
              </a:rPr>
              <a:t>Studio</a:t>
            </a:r>
            <a:r>
              <a:rPr lang="tr-TR" sz="2800" b="1" dirty="0" smtClean="0">
                <a:solidFill>
                  <a:srgbClr val="FF0000"/>
                </a:solidFill>
              </a:rPr>
              <a:t> 2019 ile </a:t>
            </a:r>
            <a:r>
              <a:rPr lang="tr-TR" sz="2800" b="1" dirty="0" err="1" smtClean="0">
                <a:solidFill>
                  <a:srgbClr val="FF0000"/>
                </a:solidFill>
              </a:rPr>
              <a:t>WebSitesi</a:t>
            </a:r>
            <a:r>
              <a:rPr lang="tr-TR" sz="2800" b="1" dirty="0" smtClean="0">
                <a:solidFill>
                  <a:srgbClr val="FF0000"/>
                </a:solidFill>
              </a:rPr>
              <a:t> oluşturma</a:t>
            </a:r>
            <a:endParaRPr lang="tr-TR" sz="2800" b="1" dirty="0">
              <a:solidFill>
                <a:srgbClr val="FF0000"/>
              </a:solidFill>
            </a:endParaRPr>
          </a:p>
        </p:txBody>
      </p:sp>
      <p:pic>
        <p:nvPicPr>
          <p:cNvPr id="3" name="Resim 2"/>
          <p:cNvPicPr>
            <a:picLocks noChangeAspect="1"/>
          </p:cNvPicPr>
          <p:nvPr/>
        </p:nvPicPr>
        <p:blipFill>
          <a:blip r:embed="rId2"/>
          <a:stretch>
            <a:fillRect/>
          </a:stretch>
        </p:blipFill>
        <p:spPr>
          <a:xfrm>
            <a:off x="99292" y="2263424"/>
            <a:ext cx="3936377" cy="2337848"/>
          </a:xfrm>
          <a:prstGeom prst="rect">
            <a:avLst/>
          </a:prstGeom>
        </p:spPr>
      </p:pic>
      <p:sp>
        <p:nvSpPr>
          <p:cNvPr id="7" name="Metin kutusu 6"/>
          <p:cNvSpPr txBox="1"/>
          <p:nvPr/>
        </p:nvSpPr>
        <p:spPr>
          <a:xfrm>
            <a:off x="246185" y="1433146"/>
            <a:ext cx="11839453" cy="646331"/>
          </a:xfrm>
          <a:prstGeom prst="rect">
            <a:avLst/>
          </a:prstGeom>
          <a:noFill/>
        </p:spPr>
        <p:txBody>
          <a:bodyPr wrap="square" rtlCol="0">
            <a:spAutoFit/>
          </a:bodyPr>
          <a:lstStyle/>
          <a:p>
            <a:r>
              <a:rPr lang="tr-TR" dirty="0" smtClean="0"/>
              <a:t>Visual </a:t>
            </a:r>
            <a:r>
              <a:rPr lang="tr-TR" dirty="0" err="1" smtClean="0"/>
              <a:t>Studio’da</a:t>
            </a:r>
            <a:r>
              <a:rPr lang="tr-TR" dirty="0" smtClean="0"/>
              <a:t> bir Web sayfasının tasarımı üç farklı görünümde yapılmaktadır. Solda html kod tasarımı ortada sayfanın görsel tasarımı görülmektedir. Sağda ise c# kodları görülmektedir.  </a:t>
            </a:r>
            <a:endParaRPr lang="tr-TR" dirty="0"/>
          </a:p>
        </p:txBody>
      </p:sp>
      <p:pic>
        <p:nvPicPr>
          <p:cNvPr id="8" name="Resim 7"/>
          <p:cNvPicPr>
            <a:picLocks noChangeAspect="1"/>
          </p:cNvPicPr>
          <p:nvPr/>
        </p:nvPicPr>
        <p:blipFill>
          <a:blip r:embed="rId3"/>
          <a:stretch>
            <a:fillRect/>
          </a:stretch>
        </p:blipFill>
        <p:spPr>
          <a:xfrm>
            <a:off x="4119312" y="2257527"/>
            <a:ext cx="3946305" cy="2343745"/>
          </a:xfrm>
          <a:prstGeom prst="rect">
            <a:avLst/>
          </a:prstGeom>
        </p:spPr>
      </p:pic>
      <p:pic>
        <p:nvPicPr>
          <p:cNvPr id="9" name="Resim 8"/>
          <p:cNvPicPr>
            <a:picLocks noChangeAspect="1"/>
          </p:cNvPicPr>
          <p:nvPr/>
        </p:nvPicPr>
        <p:blipFill>
          <a:blip r:embed="rId4"/>
          <a:stretch>
            <a:fillRect/>
          </a:stretch>
        </p:blipFill>
        <p:spPr>
          <a:xfrm>
            <a:off x="8149261" y="2263424"/>
            <a:ext cx="3936377" cy="2337848"/>
          </a:xfrm>
          <a:prstGeom prst="rect">
            <a:avLst/>
          </a:prstGeom>
        </p:spPr>
      </p:pic>
      <p:sp>
        <p:nvSpPr>
          <p:cNvPr id="10" name="Metin kutusu 9"/>
          <p:cNvSpPr txBox="1"/>
          <p:nvPr/>
        </p:nvSpPr>
        <p:spPr>
          <a:xfrm>
            <a:off x="99292" y="4821842"/>
            <a:ext cx="5292969" cy="1754326"/>
          </a:xfrm>
          <a:prstGeom prst="rect">
            <a:avLst/>
          </a:prstGeom>
          <a:noFill/>
        </p:spPr>
        <p:txBody>
          <a:bodyPr wrap="square" rtlCol="0">
            <a:spAutoFit/>
          </a:bodyPr>
          <a:lstStyle/>
          <a:p>
            <a:r>
              <a:rPr lang="tr-TR" dirty="0" smtClean="0"/>
              <a:t>Sayfa tasarımının altında Kaynak ve Tasarım seçenekleri ile bu iki görünüm arasında geçiş yapılır. C# kod sayfasına geçiş ise Çözüm gezgininde sayfa isminin solundaki «+» işaretine tıklanarak </a:t>
            </a:r>
            <a:r>
              <a:rPr lang="tr-TR" dirty="0" err="1" smtClean="0"/>
              <a:t>cs</a:t>
            </a:r>
            <a:r>
              <a:rPr lang="tr-TR" dirty="0" smtClean="0"/>
              <a:t> uzantılı dosya görüntülenir. Bu dosya seçilerek kod kısmına geçiş yapılır.</a:t>
            </a:r>
            <a:endParaRPr lang="tr-TR" dirty="0"/>
          </a:p>
        </p:txBody>
      </p:sp>
      <p:pic>
        <p:nvPicPr>
          <p:cNvPr id="11" name="Resim 10"/>
          <p:cNvPicPr>
            <a:picLocks noChangeAspect="1"/>
          </p:cNvPicPr>
          <p:nvPr/>
        </p:nvPicPr>
        <p:blipFill>
          <a:blip r:embed="rId5"/>
          <a:stretch>
            <a:fillRect/>
          </a:stretch>
        </p:blipFill>
        <p:spPr>
          <a:xfrm>
            <a:off x="5691811" y="5206129"/>
            <a:ext cx="2457450" cy="981075"/>
          </a:xfrm>
          <a:prstGeom prst="rect">
            <a:avLst/>
          </a:prstGeom>
          <a:ln>
            <a:solidFill>
              <a:schemeClr val="tx1">
                <a:lumMod val="95000"/>
                <a:lumOff val="5000"/>
              </a:schemeClr>
            </a:solidFill>
          </a:ln>
        </p:spPr>
      </p:pic>
    </p:spTree>
    <p:extLst>
      <p:ext uri="{BB962C8B-B14F-4D97-AF65-F5344CB8AC3E}">
        <p14:creationId xmlns:p14="http://schemas.microsoft.com/office/powerpoint/2010/main" val="8535950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a:blip r:embed="rId2"/>
          <a:stretch>
            <a:fillRect/>
          </a:stretch>
        </p:blipFill>
        <p:spPr>
          <a:xfrm>
            <a:off x="619968" y="5400369"/>
            <a:ext cx="4248150" cy="990600"/>
          </a:xfrm>
          <a:prstGeom prst="rect">
            <a:avLst/>
          </a:prstGeom>
        </p:spPr>
      </p:pic>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en-US" sz="2800" b="1" dirty="0">
                <a:solidFill>
                  <a:srgbClr val="FF0000"/>
                </a:solidFill>
              </a:rPr>
              <a:t>Visual Web Developer Web Server </a:t>
            </a:r>
            <a:r>
              <a:rPr lang="en-US" sz="2800" b="1" dirty="0" err="1">
                <a:solidFill>
                  <a:srgbClr val="FF0000"/>
                </a:solidFill>
              </a:rPr>
              <a:t>Nedir</a:t>
            </a:r>
            <a:r>
              <a:rPr lang="en-US" sz="2800" b="1" dirty="0">
                <a:solidFill>
                  <a:srgbClr val="FF0000"/>
                </a:solidFill>
              </a:rPr>
              <a:t>?</a:t>
            </a:r>
            <a:endParaRPr lang="tr-TR" sz="2800" b="1" dirty="0">
              <a:solidFill>
                <a:srgbClr val="FF0000"/>
              </a:solidFill>
            </a:endParaRPr>
          </a:p>
        </p:txBody>
      </p:sp>
      <p:sp>
        <p:nvSpPr>
          <p:cNvPr id="7" name="Metin kutusu 6"/>
          <p:cNvSpPr txBox="1"/>
          <p:nvPr/>
        </p:nvSpPr>
        <p:spPr>
          <a:xfrm>
            <a:off x="334108" y="1688123"/>
            <a:ext cx="11500338" cy="3970318"/>
          </a:xfrm>
          <a:prstGeom prst="rect">
            <a:avLst/>
          </a:prstGeom>
          <a:noFill/>
        </p:spPr>
        <p:txBody>
          <a:bodyPr wrap="square" rtlCol="0">
            <a:spAutoFit/>
          </a:bodyPr>
          <a:lstStyle/>
          <a:p>
            <a:r>
              <a:rPr lang="tr-TR" dirty="0" smtClean="0"/>
              <a:t>Hazırladığımız Web projesini F5 tuşuna basarak çalıştırabiliriz. Web siteleri Web tarayıcı ile görüntülenebilir. Bu sebeple varsayılan olarak Visual </a:t>
            </a:r>
            <a:r>
              <a:rPr lang="tr-TR" dirty="0" err="1" smtClean="0"/>
              <a:t>Studio</a:t>
            </a:r>
            <a:r>
              <a:rPr lang="tr-TR" dirty="0" smtClean="0"/>
              <a:t> İnternet Explorer ile Web sitemizi gösterir. İstenirse Web tarayıcı değiştirilebilir.</a:t>
            </a:r>
          </a:p>
          <a:p>
            <a:endParaRPr lang="tr-TR" dirty="0"/>
          </a:p>
          <a:p>
            <a:r>
              <a:rPr lang="tr-TR" dirty="0" smtClean="0"/>
              <a:t>Web tarayıcı programımız aslında bir Web sunucuya bağlanarak çalışması gerekir. Bunun için Visual </a:t>
            </a:r>
            <a:r>
              <a:rPr lang="tr-TR" dirty="0" err="1" smtClean="0"/>
              <a:t>Studio</a:t>
            </a:r>
            <a:r>
              <a:rPr lang="tr-TR" dirty="0" smtClean="0"/>
              <a:t> ile birlikte yerelde test etme amacıyla bir Web sunucu oluşturur. Bu sayede, hazırlamış olduğumuz Web Sitemiz sunucu ortamındaymış gibi çalışır. </a:t>
            </a:r>
          </a:p>
          <a:p>
            <a:endParaRPr lang="tr-TR" dirty="0"/>
          </a:p>
          <a:p>
            <a:r>
              <a:rPr lang="tr-TR" dirty="0" smtClean="0"/>
              <a:t>Çalışırken kodlarda hata oluşursa Masaüstü projede olduğu gibi hatanın oluştuğu kod satırında durulur.  Oluşan hata ile ilgili mesaj belirir. Bu şekilde proje üzerinde oluşan hata tespiti ve giderilmesi kolaylaşmaktadır.</a:t>
            </a:r>
          </a:p>
          <a:p>
            <a:endParaRPr lang="tr-TR" dirty="0"/>
          </a:p>
          <a:p>
            <a:endParaRPr lang="tr-TR" dirty="0" smtClean="0"/>
          </a:p>
          <a:p>
            <a:r>
              <a:rPr lang="tr-TR" dirty="0" smtClean="0"/>
              <a:t>Visual </a:t>
            </a:r>
            <a:r>
              <a:rPr lang="tr-TR" dirty="0" err="1" smtClean="0"/>
              <a:t>Studio</a:t>
            </a:r>
            <a:r>
              <a:rPr lang="tr-TR" dirty="0" smtClean="0"/>
              <a:t> ile web projemiz çalıştırıldığında aşağıda resimde görülen bildirim alanında işaretli olan simge ile çalıştığı anlaşılır.</a:t>
            </a:r>
            <a:endParaRPr lang="tr-TR" dirty="0"/>
          </a:p>
        </p:txBody>
      </p:sp>
      <p:sp>
        <p:nvSpPr>
          <p:cNvPr id="9" name="Oval 8"/>
          <p:cNvSpPr/>
          <p:nvPr/>
        </p:nvSpPr>
        <p:spPr>
          <a:xfrm>
            <a:off x="2039815" y="6010101"/>
            <a:ext cx="404447" cy="39346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1" name="Düz Ok Bağlayıcısı 10"/>
          <p:cNvCxnSpPr/>
          <p:nvPr/>
        </p:nvCxnSpPr>
        <p:spPr>
          <a:xfrm>
            <a:off x="2242038" y="5697547"/>
            <a:ext cx="0" cy="3125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7512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8" name="Dikdörtgen 7"/>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 </a:t>
            </a:r>
            <a:r>
              <a:rPr lang="tr-TR" sz="2800" b="1" dirty="0">
                <a:solidFill>
                  <a:srgbClr val="FF0000"/>
                </a:solidFill>
              </a:rPr>
              <a:t>.NET nedir?</a:t>
            </a:r>
          </a:p>
        </p:txBody>
      </p:sp>
      <p:sp>
        <p:nvSpPr>
          <p:cNvPr id="6" name="Dikdörtgen 5"/>
          <p:cNvSpPr/>
          <p:nvPr/>
        </p:nvSpPr>
        <p:spPr>
          <a:xfrm>
            <a:off x="99292" y="1302748"/>
            <a:ext cx="11779116" cy="2031325"/>
          </a:xfrm>
          <a:prstGeom prst="rect">
            <a:avLst/>
          </a:prstGeom>
        </p:spPr>
        <p:txBody>
          <a:bodyPr wrap="square">
            <a:spAutoFit/>
          </a:bodyPr>
          <a:lstStyle/>
          <a:p>
            <a:r>
              <a:rPr lang="tr-TR" b="1" i="1" dirty="0">
                <a:solidFill>
                  <a:srgbClr val="FF0000"/>
                </a:solidFill>
              </a:rPr>
              <a:t>4) Güvenlik </a:t>
            </a:r>
            <a:endParaRPr lang="tr-TR" b="1" i="1" dirty="0" smtClean="0">
              <a:solidFill>
                <a:srgbClr val="FF0000"/>
              </a:solidFill>
            </a:endParaRPr>
          </a:p>
          <a:p>
            <a:r>
              <a:rPr lang="tr-TR" dirty="0" smtClean="0"/>
              <a:t>Güvenlik </a:t>
            </a:r>
            <a:r>
              <a:rPr lang="tr-TR" dirty="0"/>
              <a:t>açıkları </a:t>
            </a:r>
            <a:r>
              <a:rPr lang="tr-TR" dirty="0" err="1"/>
              <a:t>ASP.NET"ten</a:t>
            </a:r>
            <a:r>
              <a:rPr lang="tr-TR" dirty="0"/>
              <a:t> değil ne yazık ki </a:t>
            </a:r>
            <a:r>
              <a:rPr lang="tr-TR" dirty="0" err="1"/>
              <a:t>IIS"ten</a:t>
            </a:r>
            <a:r>
              <a:rPr lang="tr-TR" dirty="0"/>
              <a:t> kaynaklanıyor. Her yeni sürümde açıkları kapansa da IIS dünya çapında güvenlik açıklarıyla ünlü. Fakat .NET ile bununda bir dezavantaj olmaktan çıkması bekleniyor. </a:t>
            </a:r>
            <a:endParaRPr lang="tr-TR" dirty="0" smtClean="0"/>
          </a:p>
          <a:p>
            <a:endParaRPr lang="tr-TR" dirty="0"/>
          </a:p>
          <a:p>
            <a:r>
              <a:rPr lang="tr-TR" b="1" i="1" dirty="0" smtClean="0">
                <a:solidFill>
                  <a:srgbClr val="FF0000"/>
                </a:solidFill>
              </a:rPr>
              <a:t>5</a:t>
            </a:r>
            <a:r>
              <a:rPr lang="tr-TR" b="1" i="1" dirty="0">
                <a:solidFill>
                  <a:srgbClr val="FF0000"/>
                </a:solidFill>
              </a:rPr>
              <a:t>) Bedava değil </a:t>
            </a:r>
            <a:endParaRPr lang="tr-TR" b="1" i="1" dirty="0" smtClean="0">
              <a:solidFill>
                <a:srgbClr val="FF0000"/>
              </a:solidFill>
            </a:endParaRPr>
          </a:p>
          <a:p>
            <a:r>
              <a:rPr lang="tr-TR" dirty="0" smtClean="0"/>
              <a:t>Evet</a:t>
            </a:r>
            <a:r>
              <a:rPr lang="tr-TR" dirty="0"/>
              <a:t>, buna bir çok kişi şaşıracak ama temelde ASP.NET bedava değil. Ne de olsa kendi bilgisayarınızda ASP.NET kullanabilmek için (lisanslı) bir Windows sürümüne ihtiyacınız var. Bu da demek ki tam anlamıyla bedava değil. </a:t>
            </a:r>
          </a:p>
        </p:txBody>
      </p:sp>
    </p:spTree>
    <p:extLst>
      <p:ext uri="{BB962C8B-B14F-4D97-AF65-F5344CB8AC3E}">
        <p14:creationId xmlns:p14="http://schemas.microsoft.com/office/powerpoint/2010/main" val="3899060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8" name="Dikdörtgen 7"/>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Visual </a:t>
            </a:r>
            <a:r>
              <a:rPr lang="tr-TR" sz="2800" b="1" dirty="0" err="1" smtClean="0">
                <a:solidFill>
                  <a:srgbClr val="FF0000"/>
                </a:solidFill>
              </a:rPr>
              <a:t>Studio</a:t>
            </a:r>
            <a:r>
              <a:rPr lang="tr-TR" sz="2800" b="1" dirty="0" smtClean="0">
                <a:solidFill>
                  <a:srgbClr val="FF0000"/>
                </a:solidFill>
              </a:rPr>
              <a:t> 2019 ile </a:t>
            </a:r>
            <a:r>
              <a:rPr lang="tr-TR" sz="2800" b="1" dirty="0" err="1" smtClean="0">
                <a:solidFill>
                  <a:srgbClr val="FF0000"/>
                </a:solidFill>
              </a:rPr>
              <a:t>WebSitesi</a:t>
            </a:r>
            <a:r>
              <a:rPr lang="tr-TR" sz="2800" b="1" dirty="0" smtClean="0">
                <a:solidFill>
                  <a:srgbClr val="FF0000"/>
                </a:solidFill>
              </a:rPr>
              <a:t> oluşturma</a:t>
            </a:r>
            <a:endParaRPr lang="tr-TR" sz="2800" b="1" dirty="0">
              <a:solidFill>
                <a:srgbClr val="FF0000"/>
              </a:solidFill>
            </a:endParaRPr>
          </a:p>
        </p:txBody>
      </p:sp>
      <p:sp>
        <p:nvSpPr>
          <p:cNvPr id="3" name="Metin kutusu 2"/>
          <p:cNvSpPr txBox="1"/>
          <p:nvPr/>
        </p:nvSpPr>
        <p:spPr>
          <a:xfrm>
            <a:off x="334108" y="1565031"/>
            <a:ext cx="11535507" cy="1200329"/>
          </a:xfrm>
          <a:prstGeom prst="rect">
            <a:avLst/>
          </a:prstGeom>
          <a:noFill/>
        </p:spPr>
        <p:txBody>
          <a:bodyPr wrap="square" rtlCol="0">
            <a:spAutoFit/>
          </a:bodyPr>
          <a:lstStyle/>
          <a:p>
            <a:r>
              <a:rPr lang="tr-TR" dirty="0" smtClean="0"/>
              <a:t>Visual </a:t>
            </a:r>
            <a:r>
              <a:rPr lang="tr-TR" dirty="0" err="1" smtClean="0"/>
              <a:t>Studio</a:t>
            </a:r>
            <a:r>
              <a:rPr lang="tr-TR" dirty="0" smtClean="0"/>
              <a:t> ilk açıldığında önceki düzenlenen projelerin adı ve Yeni proje oluşturma seçenekleri gelmektedir. Buradan yeni proje eklenebilir. İstenirse Visual </a:t>
            </a:r>
            <a:r>
              <a:rPr lang="tr-TR" dirty="0" err="1" smtClean="0"/>
              <a:t>Studio</a:t>
            </a:r>
            <a:r>
              <a:rPr lang="tr-TR" dirty="0" smtClean="0"/>
              <a:t> açıldığında bu karşılama ekranı kapatılabilir. Bu sayede daha hızlı açılış yapılabilir. Bunun için Menüden «Araçlar» «Seçenekler» seçilerek aşağıdaki ekran gelir.</a:t>
            </a:r>
          </a:p>
          <a:p>
            <a:endParaRPr lang="tr-TR" dirty="0"/>
          </a:p>
        </p:txBody>
      </p:sp>
      <p:pic>
        <p:nvPicPr>
          <p:cNvPr id="6" name="Resim 5"/>
          <p:cNvPicPr>
            <a:picLocks noChangeAspect="1"/>
          </p:cNvPicPr>
          <p:nvPr/>
        </p:nvPicPr>
        <p:blipFill>
          <a:blip r:embed="rId2"/>
          <a:stretch>
            <a:fillRect/>
          </a:stretch>
        </p:blipFill>
        <p:spPr>
          <a:xfrm>
            <a:off x="334108" y="3024552"/>
            <a:ext cx="5648033" cy="3270711"/>
          </a:xfrm>
          <a:prstGeom prst="rect">
            <a:avLst/>
          </a:prstGeom>
        </p:spPr>
      </p:pic>
      <p:sp>
        <p:nvSpPr>
          <p:cNvPr id="7" name="Metin kutusu 6"/>
          <p:cNvSpPr txBox="1"/>
          <p:nvPr/>
        </p:nvSpPr>
        <p:spPr>
          <a:xfrm>
            <a:off x="6752492" y="3024552"/>
            <a:ext cx="4818185" cy="646331"/>
          </a:xfrm>
          <a:prstGeom prst="rect">
            <a:avLst/>
          </a:prstGeom>
          <a:noFill/>
        </p:spPr>
        <p:txBody>
          <a:bodyPr wrap="square" rtlCol="0">
            <a:spAutoFit/>
          </a:bodyPr>
          <a:lstStyle/>
          <a:p>
            <a:r>
              <a:rPr lang="tr-TR" dirty="0" smtClean="0"/>
              <a:t>«Başlangıç» ve oradan «Boş ortam» seçeneği aktifleştirilir. </a:t>
            </a:r>
            <a:endParaRPr lang="tr-TR" dirty="0"/>
          </a:p>
        </p:txBody>
      </p:sp>
    </p:spTree>
    <p:extLst>
      <p:ext uri="{BB962C8B-B14F-4D97-AF65-F5344CB8AC3E}">
        <p14:creationId xmlns:p14="http://schemas.microsoft.com/office/powerpoint/2010/main" val="11739968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Visual </a:t>
            </a:r>
            <a:r>
              <a:rPr lang="tr-TR" sz="2800" b="1" dirty="0" err="1" smtClean="0">
                <a:solidFill>
                  <a:srgbClr val="FF0000"/>
                </a:solidFill>
              </a:rPr>
              <a:t>Studio</a:t>
            </a:r>
            <a:r>
              <a:rPr lang="tr-TR" sz="2800" b="1" dirty="0" smtClean="0">
                <a:solidFill>
                  <a:srgbClr val="FF0000"/>
                </a:solidFill>
              </a:rPr>
              <a:t> 2019 ile </a:t>
            </a:r>
            <a:r>
              <a:rPr lang="tr-TR" sz="2800" b="1" dirty="0" err="1" smtClean="0">
                <a:solidFill>
                  <a:srgbClr val="FF0000"/>
                </a:solidFill>
              </a:rPr>
              <a:t>WebSitesi</a:t>
            </a:r>
            <a:r>
              <a:rPr lang="tr-TR" sz="2800" b="1" dirty="0" smtClean="0">
                <a:solidFill>
                  <a:srgbClr val="FF0000"/>
                </a:solidFill>
              </a:rPr>
              <a:t> oluşturma</a:t>
            </a:r>
            <a:endParaRPr lang="tr-TR" sz="2800" b="1" dirty="0">
              <a:solidFill>
                <a:srgbClr val="FF0000"/>
              </a:solidFill>
            </a:endParaRPr>
          </a:p>
        </p:txBody>
      </p:sp>
      <p:pic>
        <p:nvPicPr>
          <p:cNvPr id="3" name="Resim 2"/>
          <p:cNvPicPr>
            <a:picLocks noChangeAspect="1"/>
          </p:cNvPicPr>
          <p:nvPr/>
        </p:nvPicPr>
        <p:blipFill>
          <a:blip r:embed="rId2"/>
          <a:stretch>
            <a:fillRect/>
          </a:stretch>
        </p:blipFill>
        <p:spPr>
          <a:xfrm>
            <a:off x="232264" y="1595101"/>
            <a:ext cx="7222651" cy="4796401"/>
          </a:xfrm>
          <a:prstGeom prst="rect">
            <a:avLst/>
          </a:prstGeom>
        </p:spPr>
      </p:pic>
      <p:sp>
        <p:nvSpPr>
          <p:cNvPr id="7" name="Metin kutusu 6"/>
          <p:cNvSpPr txBox="1"/>
          <p:nvPr/>
        </p:nvSpPr>
        <p:spPr>
          <a:xfrm>
            <a:off x="8011368" y="1512277"/>
            <a:ext cx="3902209" cy="3139321"/>
          </a:xfrm>
          <a:prstGeom prst="rect">
            <a:avLst/>
          </a:prstGeom>
          <a:noFill/>
        </p:spPr>
        <p:txBody>
          <a:bodyPr wrap="square" rtlCol="0">
            <a:spAutoFit/>
          </a:bodyPr>
          <a:lstStyle/>
          <a:p>
            <a:r>
              <a:rPr lang="tr-TR" dirty="0" smtClean="0"/>
              <a:t>Program ana penceresinde «Dosya» «Yeni» «Proje» seçildiğinde yandaki pencere gelecektir.</a:t>
            </a:r>
          </a:p>
          <a:p>
            <a:r>
              <a:rPr lang="tr-TR" dirty="0" smtClean="0"/>
              <a:t>Bu bölümden proje türü seçilmelidir. Listede bulmak zor olabileceği için arama kutusuna «ASP.NET Web Uygulaması (.Net Framework)» yazılarak aratılır.</a:t>
            </a:r>
          </a:p>
          <a:p>
            <a:endParaRPr lang="tr-TR" dirty="0"/>
          </a:p>
          <a:p>
            <a:r>
              <a:rPr lang="tr-TR" dirty="0" smtClean="0"/>
              <a:t>Bulup </a:t>
            </a:r>
            <a:r>
              <a:rPr lang="tr-TR" dirty="0" err="1" smtClean="0"/>
              <a:t>seçtiktan</a:t>
            </a:r>
            <a:r>
              <a:rPr lang="tr-TR" dirty="0" smtClean="0"/>
              <a:t> sonra «Sonraki» düğmesine basılır.</a:t>
            </a:r>
            <a:endParaRPr lang="tr-TR" dirty="0"/>
          </a:p>
        </p:txBody>
      </p:sp>
    </p:spTree>
    <p:extLst>
      <p:ext uri="{BB962C8B-B14F-4D97-AF65-F5344CB8AC3E}">
        <p14:creationId xmlns:p14="http://schemas.microsoft.com/office/powerpoint/2010/main" val="1658371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Visual </a:t>
            </a:r>
            <a:r>
              <a:rPr lang="tr-TR" sz="2800" b="1" dirty="0" err="1" smtClean="0">
                <a:solidFill>
                  <a:srgbClr val="FF0000"/>
                </a:solidFill>
              </a:rPr>
              <a:t>Studio</a:t>
            </a:r>
            <a:r>
              <a:rPr lang="tr-TR" sz="2800" b="1" dirty="0" smtClean="0">
                <a:solidFill>
                  <a:srgbClr val="FF0000"/>
                </a:solidFill>
              </a:rPr>
              <a:t> 2019 ile </a:t>
            </a:r>
            <a:r>
              <a:rPr lang="tr-TR" sz="2800" b="1" dirty="0" err="1" smtClean="0">
                <a:solidFill>
                  <a:srgbClr val="FF0000"/>
                </a:solidFill>
              </a:rPr>
              <a:t>WebSitesi</a:t>
            </a:r>
            <a:r>
              <a:rPr lang="tr-TR" sz="2800" b="1" dirty="0" smtClean="0">
                <a:solidFill>
                  <a:srgbClr val="FF0000"/>
                </a:solidFill>
              </a:rPr>
              <a:t> oluşturma</a:t>
            </a:r>
            <a:endParaRPr lang="tr-TR" sz="2800" b="1" dirty="0">
              <a:solidFill>
                <a:srgbClr val="FF0000"/>
              </a:solidFill>
            </a:endParaRPr>
          </a:p>
        </p:txBody>
      </p:sp>
      <p:pic>
        <p:nvPicPr>
          <p:cNvPr id="3" name="Resim 2"/>
          <p:cNvPicPr>
            <a:picLocks noChangeAspect="1"/>
          </p:cNvPicPr>
          <p:nvPr/>
        </p:nvPicPr>
        <p:blipFill>
          <a:blip r:embed="rId2"/>
          <a:stretch>
            <a:fillRect/>
          </a:stretch>
        </p:blipFill>
        <p:spPr>
          <a:xfrm>
            <a:off x="170352" y="1713991"/>
            <a:ext cx="6922274" cy="4348162"/>
          </a:xfrm>
          <a:prstGeom prst="rect">
            <a:avLst/>
          </a:prstGeom>
          <a:ln>
            <a:solidFill>
              <a:schemeClr val="tx1">
                <a:lumMod val="75000"/>
                <a:lumOff val="25000"/>
              </a:schemeClr>
            </a:solidFill>
          </a:ln>
        </p:spPr>
      </p:pic>
      <p:sp>
        <p:nvSpPr>
          <p:cNvPr id="7" name="Metin kutusu 6"/>
          <p:cNvSpPr txBox="1"/>
          <p:nvPr/>
        </p:nvSpPr>
        <p:spPr>
          <a:xfrm>
            <a:off x="7517424" y="1793631"/>
            <a:ext cx="4459424" cy="1754326"/>
          </a:xfrm>
          <a:prstGeom prst="rect">
            <a:avLst/>
          </a:prstGeom>
          <a:noFill/>
        </p:spPr>
        <p:txBody>
          <a:bodyPr wrap="square" rtlCol="0">
            <a:spAutoFit/>
          </a:bodyPr>
          <a:lstStyle/>
          <a:p>
            <a:r>
              <a:rPr lang="tr-TR" dirty="0" smtClean="0"/>
              <a:t>Gelen ekranda «Proje Adı» belirlenmeli.</a:t>
            </a:r>
          </a:p>
          <a:p>
            <a:endParaRPr lang="tr-TR" dirty="0" smtClean="0"/>
          </a:p>
          <a:p>
            <a:r>
              <a:rPr lang="tr-TR" dirty="0" smtClean="0"/>
              <a:t>Sağdaki düğme kullanılarak projemizi oluşturacağımız klasör seçilir.</a:t>
            </a:r>
          </a:p>
          <a:p>
            <a:endParaRPr lang="tr-TR" dirty="0" smtClean="0"/>
          </a:p>
          <a:p>
            <a:r>
              <a:rPr lang="tr-TR" dirty="0" smtClean="0"/>
              <a:t>Oluştur düğmesi ile devam edilir.</a:t>
            </a:r>
            <a:endParaRPr lang="tr-TR" dirty="0"/>
          </a:p>
        </p:txBody>
      </p:sp>
    </p:spTree>
    <p:extLst>
      <p:ext uri="{BB962C8B-B14F-4D97-AF65-F5344CB8AC3E}">
        <p14:creationId xmlns:p14="http://schemas.microsoft.com/office/powerpoint/2010/main" val="13670992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Visual </a:t>
            </a:r>
            <a:r>
              <a:rPr lang="tr-TR" sz="2800" b="1" dirty="0" err="1" smtClean="0">
                <a:solidFill>
                  <a:srgbClr val="FF0000"/>
                </a:solidFill>
              </a:rPr>
              <a:t>Studio</a:t>
            </a:r>
            <a:r>
              <a:rPr lang="tr-TR" sz="2800" b="1" dirty="0" smtClean="0">
                <a:solidFill>
                  <a:srgbClr val="FF0000"/>
                </a:solidFill>
              </a:rPr>
              <a:t> 2019 ile </a:t>
            </a:r>
            <a:r>
              <a:rPr lang="tr-TR" sz="2800" b="1" dirty="0" err="1" smtClean="0">
                <a:solidFill>
                  <a:srgbClr val="FF0000"/>
                </a:solidFill>
              </a:rPr>
              <a:t>WebSitesi</a:t>
            </a:r>
            <a:r>
              <a:rPr lang="tr-TR" sz="2800" b="1" dirty="0" smtClean="0">
                <a:solidFill>
                  <a:srgbClr val="FF0000"/>
                </a:solidFill>
              </a:rPr>
              <a:t> oluşturma</a:t>
            </a:r>
            <a:endParaRPr lang="tr-TR" sz="2800" b="1" dirty="0">
              <a:solidFill>
                <a:srgbClr val="FF0000"/>
              </a:solidFill>
            </a:endParaRPr>
          </a:p>
        </p:txBody>
      </p:sp>
      <p:pic>
        <p:nvPicPr>
          <p:cNvPr id="3" name="Resim 2"/>
          <p:cNvPicPr>
            <a:picLocks noChangeAspect="1"/>
          </p:cNvPicPr>
          <p:nvPr/>
        </p:nvPicPr>
        <p:blipFill>
          <a:blip r:embed="rId2"/>
          <a:stretch>
            <a:fillRect/>
          </a:stretch>
        </p:blipFill>
        <p:spPr>
          <a:xfrm>
            <a:off x="217674" y="1666812"/>
            <a:ext cx="6882373" cy="4540024"/>
          </a:xfrm>
          <a:prstGeom prst="rect">
            <a:avLst/>
          </a:prstGeom>
          <a:ln>
            <a:solidFill>
              <a:schemeClr val="tx1">
                <a:lumMod val="95000"/>
                <a:lumOff val="5000"/>
              </a:schemeClr>
            </a:solidFill>
          </a:ln>
        </p:spPr>
      </p:pic>
      <p:sp>
        <p:nvSpPr>
          <p:cNvPr id="7" name="Metin kutusu 6"/>
          <p:cNvSpPr txBox="1"/>
          <p:nvPr/>
        </p:nvSpPr>
        <p:spPr>
          <a:xfrm>
            <a:off x="7584141" y="1801906"/>
            <a:ext cx="4383741" cy="4247317"/>
          </a:xfrm>
          <a:prstGeom prst="rect">
            <a:avLst/>
          </a:prstGeom>
          <a:noFill/>
        </p:spPr>
        <p:txBody>
          <a:bodyPr wrap="square" rtlCol="0">
            <a:spAutoFit/>
          </a:bodyPr>
          <a:lstStyle/>
          <a:p>
            <a:r>
              <a:rPr lang="tr-TR" dirty="0" smtClean="0"/>
              <a:t>Oluşturulacak Web uygulamasında solda seçimler vardır. Biz derslerimizde «Boş» seçeceğiz.</a:t>
            </a:r>
          </a:p>
          <a:p>
            <a:endParaRPr lang="tr-TR" dirty="0"/>
          </a:p>
          <a:p>
            <a:r>
              <a:rPr lang="tr-TR" dirty="0" smtClean="0"/>
              <a:t>Diğerleri seçildiğinde bize hazır bir Web sitesi vermektedir. Bunun içinde </a:t>
            </a:r>
            <a:r>
              <a:rPr lang="tr-TR" dirty="0" err="1" smtClean="0"/>
              <a:t>jquery</a:t>
            </a:r>
            <a:r>
              <a:rPr lang="tr-TR" dirty="0" smtClean="0"/>
              <a:t>, menüler vs. tam donanımlı bir şablon oluşturmaktadır.</a:t>
            </a:r>
          </a:p>
          <a:p>
            <a:endParaRPr lang="tr-TR" dirty="0"/>
          </a:p>
          <a:p>
            <a:r>
              <a:rPr lang="tr-TR" dirty="0" smtClean="0"/>
              <a:t>Öğrenmeye baştan başlamak için «Boş» seçerek devam edeceğiz.</a:t>
            </a:r>
          </a:p>
          <a:p>
            <a:endParaRPr lang="tr-TR" dirty="0"/>
          </a:p>
          <a:p>
            <a:r>
              <a:rPr lang="tr-TR" dirty="0" smtClean="0"/>
              <a:t>Resimde görüldüğü gibi diğer seçeneklerde herhangi bir değişiklik yapmıyoruz.</a:t>
            </a:r>
            <a:endParaRPr lang="tr-TR" dirty="0"/>
          </a:p>
        </p:txBody>
      </p:sp>
    </p:spTree>
    <p:extLst>
      <p:ext uri="{BB962C8B-B14F-4D97-AF65-F5344CB8AC3E}">
        <p14:creationId xmlns:p14="http://schemas.microsoft.com/office/powerpoint/2010/main" val="3064575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Visual </a:t>
            </a:r>
            <a:r>
              <a:rPr lang="tr-TR" sz="2800" b="1" dirty="0" err="1" smtClean="0">
                <a:solidFill>
                  <a:srgbClr val="FF0000"/>
                </a:solidFill>
              </a:rPr>
              <a:t>Studio</a:t>
            </a:r>
            <a:r>
              <a:rPr lang="tr-TR" sz="2800" b="1" dirty="0" smtClean="0">
                <a:solidFill>
                  <a:srgbClr val="FF0000"/>
                </a:solidFill>
              </a:rPr>
              <a:t> 2019 ile </a:t>
            </a:r>
            <a:r>
              <a:rPr lang="tr-TR" sz="2800" b="1" dirty="0" err="1" smtClean="0">
                <a:solidFill>
                  <a:srgbClr val="FF0000"/>
                </a:solidFill>
              </a:rPr>
              <a:t>WebSitesi</a:t>
            </a:r>
            <a:r>
              <a:rPr lang="tr-TR" sz="2800" b="1" dirty="0" smtClean="0">
                <a:solidFill>
                  <a:srgbClr val="FF0000"/>
                </a:solidFill>
              </a:rPr>
              <a:t> oluşturma</a:t>
            </a:r>
            <a:endParaRPr lang="tr-TR" sz="2800" b="1" dirty="0">
              <a:solidFill>
                <a:srgbClr val="FF0000"/>
              </a:solidFill>
            </a:endParaRPr>
          </a:p>
        </p:txBody>
      </p:sp>
      <p:pic>
        <p:nvPicPr>
          <p:cNvPr id="3" name="Resim 2"/>
          <p:cNvPicPr>
            <a:picLocks noChangeAspect="1"/>
          </p:cNvPicPr>
          <p:nvPr/>
        </p:nvPicPr>
        <p:blipFill>
          <a:blip r:embed="rId2"/>
          <a:stretch>
            <a:fillRect/>
          </a:stretch>
        </p:blipFill>
        <p:spPr>
          <a:xfrm>
            <a:off x="286773" y="1287476"/>
            <a:ext cx="9152792" cy="5219952"/>
          </a:xfrm>
          <a:prstGeom prst="rect">
            <a:avLst/>
          </a:prstGeom>
        </p:spPr>
      </p:pic>
      <p:sp>
        <p:nvSpPr>
          <p:cNvPr id="7" name="Metin kutusu 6"/>
          <p:cNvSpPr txBox="1"/>
          <p:nvPr/>
        </p:nvSpPr>
        <p:spPr>
          <a:xfrm>
            <a:off x="9522069" y="1477108"/>
            <a:ext cx="2584527" cy="3785652"/>
          </a:xfrm>
          <a:prstGeom prst="rect">
            <a:avLst/>
          </a:prstGeom>
          <a:noFill/>
        </p:spPr>
        <p:txBody>
          <a:bodyPr wrap="square" rtlCol="0">
            <a:spAutoFit/>
          </a:bodyPr>
          <a:lstStyle/>
          <a:p>
            <a:r>
              <a:rPr lang="tr-TR" sz="1600" dirty="0" smtClean="0"/>
              <a:t>Orta bölmede oluşturduğumuz proje ile ilgili bir genel bakış ekranı vardır. Bu kapatılır.</a:t>
            </a:r>
          </a:p>
          <a:p>
            <a:endParaRPr lang="tr-TR" sz="1600" dirty="0"/>
          </a:p>
          <a:p>
            <a:r>
              <a:rPr lang="tr-TR" sz="1600" dirty="0" smtClean="0"/>
              <a:t>Çözüm gezgini ile projemizdeki dosyalar ve klasörler listelenmektedir. Onun altında ise Özellikler bölümü bulunmaktadır.</a:t>
            </a:r>
          </a:p>
          <a:p>
            <a:endParaRPr lang="tr-TR" sz="1600" dirty="0"/>
          </a:p>
          <a:p>
            <a:r>
              <a:rPr lang="tr-TR" sz="1600" dirty="0" smtClean="0"/>
              <a:t>Solda ise Sayfada kullanacağımız araçlar listelenmektedir.</a:t>
            </a:r>
            <a:endParaRPr lang="tr-TR" sz="1600" dirty="0"/>
          </a:p>
        </p:txBody>
      </p:sp>
    </p:spTree>
    <p:extLst>
      <p:ext uri="{BB962C8B-B14F-4D97-AF65-F5344CB8AC3E}">
        <p14:creationId xmlns:p14="http://schemas.microsoft.com/office/powerpoint/2010/main" val="3591284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Visual </a:t>
            </a:r>
            <a:r>
              <a:rPr lang="tr-TR" sz="2800" b="1" dirty="0" err="1" smtClean="0">
                <a:solidFill>
                  <a:srgbClr val="FF0000"/>
                </a:solidFill>
              </a:rPr>
              <a:t>Studio</a:t>
            </a:r>
            <a:r>
              <a:rPr lang="tr-TR" sz="2800" b="1" dirty="0" smtClean="0">
                <a:solidFill>
                  <a:srgbClr val="FF0000"/>
                </a:solidFill>
              </a:rPr>
              <a:t> 2019 ile </a:t>
            </a:r>
            <a:r>
              <a:rPr lang="tr-TR" sz="2800" b="1" dirty="0" err="1" smtClean="0">
                <a:solidFill>
                  <a:srgbClr val="FF0000"/>
                </a:solidFill>
              </a:rPr>
              <a:t>WebSitesi</a:t>
            </a:r>
            <a:r>
              <a:rPr lang="tr-TR" sz="2800" b="1" dirty="0" smtClean="0">
                <a:solidFill>
                  <a:srgbClr val="FF0000"/>
                </a:solidFill>
              </a:rPr>
              <a:t> oluşturma</a:t>
            </a:r>
            <a:endParaRPr lang="tr-TR" sz="2800" b="1" dirty="0">
              <a:solidFill>
                <a:srgbClr val="FF0000"/>
              </a:solidFill>
            </a:endParaRPr>
          </a:p>
        </p:txBody>
      </p:sp>
      <p:pic>
        <p:nvPicPr>
          <p:cNvPr id="7" name="Resim 6"/>
          <p:cNvPicPr>
            <a:picLocks noChangeAspect="1"/>
          </p:cNvPicPr>
          <p:nvPr/>
        </p:nvPicPr>
        <p:blipFill>
          <a:blip r:embed="rId2"/>
          <a:stretch>
            <a:fillRect/>
          </a:stretch>
        </p:blipFill>
        <p:spPr>
          <a:xfrm>
            <a:off x="193430" y="1287477"/>
            <a:ext cx="4860461" cy="5508978"/>
          </a:xfrm>
          <a:prstGeom prst="rect">
            <a:avLst/>
          </a:prstGeom>
        </p:spPr>
      </p:pic>
      <p:sp>
        <p:nvSpPr>
          <p:cNvPr id="8" name="Metin kutusu 7"/>
          <p:cNvSpPr txBox="1"/>
          <p:nvPr/>
        </p:nvSpPr>
        <p:spPr>
          <a:xfrm>
            <a:off x="5363308" y="1468315"/>
            <a:ext cx="6418384" cy="3693319"/>
          </a:xfrm>
          <a:prstGeom prst="rect">
            <a:avLst/>
          </a:prstGeom>
          <a:noFill/>
        </p:spPr>
        <p:txBody>
          <a:bodyPr wrap="square" rtlCol="0">
            <a:spAutoFit/>
          </a:bodyPr>
          <a:lstStyle/>
          <a:p>
            <a:r>
              <a:rPr lang="tr-TR" dirty="0" smtClean="0"/>
              <a:t>Web sitemize ilk olarak bir sayfa ekleyelim.</a:t>
            </a:r>
          </a:p>
          <a:p>
            <a:endParaRPr lang="tr-TR" dirty="0"/>
          </a:p>
          <a:p>
            <a:r>
              <a:rPr lang="tr-TR" dirty="0" smtClean="0"/>
              <a:t>Çözüm gezgininde Proje ismi üzerinde farenin sağ tuşuna basıyoruz. «Ekle» seçeneğine gelince bir alt menü açılır.</a:t>
            </a:r>
          </a:p>
          <a:p>
            <a:endParaRPr lang="tr-TR" dirty="0"/>
          </a:p>
          <a:p>
            <a:r>
              <a:rPr lang="tr-TR" dirty="0" smtClean="0"/>
              <a:t>«Yeni Öğe» ile projeye ekleyebileceğimiz tüm sayfa tiplerinin listesi gelmektedir.</a:t>
            </a:r>
          </a:p>
          <a:p>
            <a:endParaRPr lang="tr-TR" dirty="0"/>
          </a:p>
          <a:p>
            <a:r>
              <a:rPr lang="tr-TR" dirty="0" smtClean="0"/>
              <a:t>Fakat aşağıda işaretli yerde en son eklediğimiz sayfa tipleri ve en çok kullanılan sayfa tipleri yer almaktadır.</a:t>
            </a:r>
          </a:p>
          <a:p>
            <a:endParaRPr lang="tr-TR" dirty="0"/>
          </a:p>
          <a:p>
            <a:r>
              <a:rPr lang="tr-TR" dirty="0" smtClean="0"/>
              <a:t>Biz listeden «Web Formu» seçip adını değiştirmeden ekliyoruz.</a:t>
            </a:r>
            <a:endParaRPr lang="tr-TR" dirty="0"/>
          </a:p>
        </p:txBody>
      </p:sp>
    </p:spTree>
    <p:extLst>
      <p:ext uri="{BB962C8B-B14F-4D97-AF65-F5344CB8AC3E}">
        <p14:creationId xmlns:p14="http://schemas.microsoft.com/office/powerpoint/2010/main" val="2405160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Visual </a:t>
            </a:r>
            <a:r>
              <a:rPr lang="tr-TR" sz="2800" b="1" dirty="0" err="1" smtClean="0">
                <a:solidFill>
                  <a:srgbClr val="FF0000"/>
                </a:solidFill>
              </a:rPr>
              <a:t>Studio</a:t>
            </a:r>
            <a:r>
              <a:rPr lang="tr-TR" sz="2800" b="1" dirty="0" smtClean="0">
                <a:solidFill>
                  <a:srgbClr val="FF0000"/>
                </a:solidFill>
              </a:rPr>
              <a:t> 2019 ile </a:t>
            </a:r>
            <a:r>
              <a:rPr lang="tr-TR" sz="2800" b="1" dirty="0" err="1" smtClean="0">
                <a:solidFill>
                  <a:srgbClr val="FF0000"/>
                </a:solidFill>
              </a:rPr>
              <a:t>WebSitesi</a:t>
            </a:r>
            <a:r>
              <a:rPr lang="tr-TR" sz="2800" b="1" dirty="0" smtClean="0">
                <a:solidFill>
                  <a:srgbClr val="FF0000"/>
                </a:solidFill>
              </a:rPr>
              <a:t> oluşturma</a:t>
            </a:r>
            <a:endParaRPr lang="tr-TR" sz="2800" b="1" dirty="0">
              <a:solidFill>
                <a:srgbClr val="FF0000"/>
              </a:solidFill>
            </a:endParaRPr>
          </a:p>
        </p:txBody>
      </p:sp>
      <p:pic>
        <p:nvPicPr>
          <p:cNvPr id="3" name="Resim 2"/>
          <p:cNvPicPr>
            <a:picLocks noChangeAspect="1"/>
          </p:cNvPicPr>
          <p:nvPr/>
        </p:nvPicPr>
        <p:blipFill>
          <a:blip r:embed="rId2"/>
          <a:stretch>
            <a:fillRect/>
          </a:stretch>
        </p:blipFill>
        <p:spPr>
          <a:xfrm>
            <a:off x="117030" y="1287477"/>
            <a:ext cx="9123686" cy="5192168"/>
          </a:xfrm>
          <a:prstGeom prst="rect">
            <a:avLst/>
          </a:prstGeom>
        </p:spPr>
      </p:pic>
      <p:sp>
        <p:nvSpPr>
          <p:cNvPr id="7" name="Metin kutusu 6"/>
          <p:cNvSpPr txBox="1"/>
          <p:nvPr/>
        </p:nvSpPr>
        <p:spPr>
          <a:xfrm>
            <a:off x="9439565" y="1354015"/>
            <a:ext cx="2579520" cy="3754874"/>
          </a:xfrm>
          <a:prstGeom prst="rect">
            <a:avLst/>
          </a:prstGeom>
          <a:noFill/>
        </p:spPr>
        <p:txBody>
          <a:bodyPr wrap="square" rtlCol="0">
            <a:spAutoFit/>
          </a:bodyPr>
          <a:lstStyle/>
          <a:p>
            <a:r>
              <a:rPr lang="tr-TR" sz="1400" dirty="0" smtClean="0"/>
              <a:t>Çözüm gezgininde eklediğimiz sayfanın adını görüyoruz.</a:t>
            </a:r>
          </a:p>
          <a:p>
            <a:r>
              <a:rPr lang="tr-TR" sz="1400" dirty="0" smtClean="0"/>
              <a:t>«WebForm1.aspx»</a:t>
            </a:r>
          </a:p>
          <a:p>
            <a:endParaRPr lang="tr-TR" sz="1400" dirty="0"/>
          </a:p>
          <a:p>
            <a:r>
              <a:rPr lang="tr-TR" sz="1400" dirty="0" smtClean="0"/>
              <a:t>Orta bölümde eklediğimiz sayfanın html kaynak kodları gösterilmektedir. </a:t>
            </a:r>
          </a:p>
          <a:p>
            <a:endParaRPr lang="tr-TR" sz="1400" dirty="0"/>
          </a:p>
          <a:p>
            <a:r>
              <a:rPr lang="tr-TR" sz="1400" dirty="0" smtClean="0"/>
              <a:t>Kaynak kodlarda seçtiğimiz elemanın özellikleri ise sağda Özellikler penceresinde gösterilmektedir.</a:t>
            </a:r>
          </a:p>
          <a:p>
            <a:endParaRPr lang="tr-TR" sz="1400" dirty="0"/>
          </a:p>
          <a:p>
            <a:r>
              <a:rPr lang="tr-TR" sz="1400" dirty="0" smtClean="0"/>
              <a:t>Sayfa eklendikten sonra Araç kutusu bölmesinde araçlarımız listelenmektedir.</a:t>
            </a:r>
          </a:p>
          <a:p>
            <a:endParaRPr lang="tr-TR" sz="1400" dirty="0"/>
          </a:p>
        </p:txBody>
      </p:sp>
    </p:spTree>
    <p:extLst>
      <p:ext uri="{BB962C8B-B14F-4D97-AF65-F5344CB8AC3E}">
        <p14:creationId xmlns:p14="http://schemas.microsoft.com/office/powerpoint/2010/main" val="951898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208</TotalTime>
  <Words>952</Words>
  <Application>Microsoft Office PowerPoint</Application>
  <PresentationFormat>Geniş ekran</PresentationFormat>
  <Paragraphs>119</Paragraphs>
  <Slides>11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11</vt:i4>
      </vt:variant>
    </vt:vector>
  </HeadingPairs>
  <TitlesOfParts>
    <vt:vector size="15" baseType="lpstr">
      <vt:lpstr>Arial</vt:lpstr>
      <vt:lpstr>Trebuchet MS</vt:lpstr>
      <vt:lpstr>Wingdings 3</vt:lpstr>
      <vt:lpstr>Yüzeyler</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VERİTABANI YÖNETİM SİSTEMLERİ</dc:title>
  <dc:creator>Kamil Özcan</dc:creator>
  <cp:lastModifiedBy>Kamil Özcan</cp:lastModifiedBy>
  <cp:revision>45</cp:revision>
  <dcterms:created xsi:type="dcterms:W3CDTF">2020-10-31T14:58:26Z</dcterms:created>
  <dcterms:modified xsi:type="dcterms:W3CDTF">2021-04-13T17:15:10Z</dcterms:modified>
</cp:coreProperties>
</file>