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8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7529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3317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739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8102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860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496451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716269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828830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25590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14F8B37-F216-42C0-B996-E006A3119BFD}" type="datetimeFigureOut">
              <a:rPr lang="tr-TR" smtClean="0"/>
              <a:t>14.04.2021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31856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143357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14F8B37-F216-42C0-B996-E006A3119BFD}" type="datetimeFigureOut">
              <a:rPr lang="tr-TR" smtClean="0"/>
              <a:t>14.04.2021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02341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14F8B37-F216-42C0-B996-E006A3119BFD}" type="datetimeFigureOut">
              <a:rPr lang="tr-TR" smtClean="0"/>
              <a:t>14.04.2021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93805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F8B37-F216-42C0-B996-E006A3119BFD}" type="datetimeFigureOut">
              <a:rPr lang="tr-TR" smtClean="0"/>
              <a:t>14.04.2021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85199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41025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14F8B37-F216-42C0-B996-E006A3119BFD}" type="datetimeFigureOut">
              <a:rPr lang="tr-TR" smtClean="0"/>
              <a:t>14.04.2021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EC8BC60-30F3-4BC8-A5A9-7AE860E409A6}" type="slidenum">
              <a:rPr lang="tr-TR" smtClean="0"/>
              <a:t>‹#›</a:t>
            </a:fld>
            <a:endParaRPr lang="tr-TR"/>
          </a:p>
        </p:txBody>
      </p:sp>
    </p:spTree>
    <p:extLst>
      <p:ext uri="{BB962C8B-B14F-4D97-AF65-F5344CB8AC3E}">
        <p14:creationId xmlns:p14="http://schemas.microsoft.com/office/powerpoint/2010/main" val="3246018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F8B37-F216-42C0-B996-E006A3119BFD}" type="datetimeFigureOut">
              <a:rPr lang="tr-TR" smtClean="0"/>
              <a:t>14.04.2021</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C8BC60-30F3-4BC8-A5A9-7AE860E409A6}" type="slidenum">
              <a:rPr lang="tr-TR" smtClean="0"/>
              <a:t>‹#›</a:t>
            </a:fld>
            <a:endParaRPr lang="tr-TR"/>
          </a:p>
        </p:txBody>
      </p:sp>
    </p:spTree>
    <p:extLst>
      <p:ext uri="{BB962C8B-B14F-4D97-AF65-F5344CB8AC3E}">
        <p14:creationId xmlns:p14="http://schemas.microsoft.com/office/powerpoint/2010/main" val="128732386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172915" y="1433946"/>
            <a:ext cx="11261701" cy="4001095"/>
          </a:xfrm>
          <a:prstGeom prst="rect">
            <a:avLst/>
          </a:prstGeom>
        </p:spPr>
        <p:txBody>
          <a:bodyPr wrap="square">
            <a:spAutoFit/>
          </a:bodyPr>
          <a:lstStyle/>
          <a:p>
            <a:pPr>
              <a:spcBef>
                <a:spcPts val="600"/>
              </a:spcBef>
            </a:pPr>
            <a:r>
              <a:rPr lang="tr-TR" dirty="0"/>
              <a:t>Web sitelerinin çalışma şeklinde Sunucu ve istemci vardır. İstemci sunucudan sayfayı istemektedir. </a:t>
            </a:r>
            <a:r>
              <a:rPr lang="tr-TR" dirty="0" smtClean="0"/>
              <a:t>Sunucu istenen sayfanın bir programlama dili sayfası ise bu sayfayı derler ve istemciye bir html içerikli sayfa gönderir. İstemci de sunucunun </a:t>
            </a:r>
            <a:r>
              <a:rPr lang="tr-TR" dirty="0"/>
              <a:t>göndermiş olduğu sayfa görüntülenmektedir. </a:t>
            </a:r>
            <a:endParaRPr lang="tr-TR" dirty="0" smtClean="0"/>
          </a:p>
          <a:p>
            <a:pPr>
              <a:spcBef>
                <a:spcPts val="600"/>
              </a:spcBef>
            </a:pPr>
            <a:r>
              <a:rPr lang="tr-TR" dirty="0" smtClean="0"/>
              <a:t>Burada </a:t>
            </a:r>
            <a:r>
              <a:rPr lang="tr-TR" dirty="0"/>
              <a:t>girilecek veya tanımlanacak bir bilgi istemcide </a:t>
            </a:r>
            <a:r>
              <a:rPr lang="tr-TR" dirty="0" smtClean="0"/>
              <a:t>tanımlanır</a:t>
            </a:r>
            <a:r>
              <a:rPr lang="tr-TR" dirty="0"/>
              <a:t>. Bundan sunucunun haberi olmaz. Bir linke tıklanarak diğer sayfaya geçildiğinde tüm </a:t>
            </a:r>
            <a:r>
              <a:rPr lang="tr-TR" dirty="0" smtClean="0"/>
              <a:t>tanımlamalar istemcide </a:t>
            </a:r>
            <a:r>
              <a:rPr lang="tr-TR" dirty="0"/>
              <a:t>bulunduğu için sunucu, istemcideki tanımlara göre işlem yapamaz. </a:t>
            </a:r>
            <a:endParaRPr lang="tr-TR" dirty="0" smtClean="0"/>
          </a:p>
          <a:p>
            <a:pPr>
              <a:spcBef>
                <a:spcPts val="600"/>
              </a:spcBef>
            </a:pPr>
            <a:r>
              <a:rPr lang="tr-TR" dirty="0" smtClean="0"/>
              <a:t>İstemcide bir </a:t>
            </a:r>
            <a:r>
              <a:rPr lang="tr-TR" dirty="0" err="1" smtClean="0"/>
              <a:t>link’e</a:t>
            </a:r>
            <a:r>
              <a:rPr lang="tr-TR" dirty="0" smtClean="0"/>
              <a:t> tıklandığında, bir butona tıklandığında yani etkileşimli bir işlem yapıldığında istemcideki sayfanın içeriği tamamen sunucuya gönderilir. İstemcideki sayfa hafızadan atılır. Sunucuya gelen sayfa bilgileri işlenerek yeni bir html içerik hazırlanır. Hazırlanan bu içerik istemciye gönderilir. İstemcide yeni gelen bu sayfa ekranda gösterilir. Bu işleme Post-</a:t>
            </a:r>
            <a:r>
              <a:rPr lang="tr-TR" dirty="0" err="1" smtClean="0"/>
              <a:t>Back</a:t>
            </a:r>
            <a:r>
              <a:rPr lang="tr-TR" dirty="0" smtClean="0"/>
              <a:t> işlemi denir. </a:t>
            </a:r>
          </a:p>
          <a:p>
            <a:pPr>
              <a:spcBef>
                <a:spcPts val="600"/>
              </a:spcBef>
            </a:pPr>
            <a:r>
              <a:rPr lang="tr-TR" dirty="0" smtClean="0"/>
              <a:t>Post-</a:t>
            </a:r>
            <a:r>
              <a:rPr lang="tr-TR" dirty="0" err="1" smtClean="0"/>
              <a:t>Back</a:t>
            </a:r>
            <a:r>
              <a:rPr lang="tr-TR" dirty="0" smtClean="0"/>
              <a:t> işlemlerinde tanımlanan veriler kaybolmaktadır. Bu verileri saklamak önem arz etmektedir.</a:t>
            </a:r>
          </a:p>
          <a:p>
            <a:pPr>
              <a:spcBef>
                <a:spcPts val="600"/>
              </a:spcBef>
            </a:pPr>
            <a:r>
              <a:rPr lang="tr-TR" dirty="0" smtClean="0"/>
              <a:t>Yapılan </a:t>
            </a:r>
            <a:r>
              <a:rPr lang="tr-TR" dirty="0"/>
              <a:t>tanımlamaların diğer </a:t>
            </a:r>
            <a:r>
              <a:rPr lang="tr-TR" dirty="0" smtClean="0"/>
              <a:t>sayfalara </a:t>
            </a:r>
            <a:r>
              <a:rPr lang="tr-TR" dirty="0"/>
              <a:t>aktarılması ve diğer sayfalarda kullanılması gerekir. Bu işlemi web sitelerinde gerçekleştirmek için değişik </a:t>
            </a:r>
            <a:r>
              <a:rPr lang="tr-TR" dirty="0" smtClean="0"/>
              <a:t>yöntemler </a:t>
            </a:r>
            <a:r>
              <a:rPr lang="tr-TR" dirty="0"/>
              <a:t>kullanılmaktadır.</a:t>
            </a:r>
          </a:p>
        </p:txBody>
      </p:sp>
    </p:spTree>
    <p:extLst>
      <p:ext uri="{BB962C8B-B14F-4D97-AF65-F5344CB8AC3E}">
        <p14:creationId xmlns:p14="http://schemas.microsoft.com/office/powerpoint/2010/main" val="4030535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2180405" cy="369332"/>
          </a:xfrm>
          <a:prstGeom prst="rect">
            <a:avLst/>
          </a:prstGeom>
        </p:spPr>
        <p:txBody>
          <a:bodyPr wrap="none">
            <a:spAutoFit/>
          </a:bodyPr>
          <a:lstStyle/>
          <a:p>
            <a:r>
              <a:rPr lang="tr-TR" b="1" dirty="0" err="1">
                <a:solidFill>
                  <a:srgbClr val="FF0000"/>
                </a:solidFill>
              </a:rPr>
              <a:t>Cookies</a:t>
            </a:r>
            <a:r>
              <a:rPr lang="tr-TR" b="1" dirty="0">
                <a:solidFill>
                  <a:srgbClr val="FF0000"/>
                </a:solidFill>
              </a:rPr>
              <a:t> (Çerezler)</a:t>
            </a:r>
          </a:p>
        </p:txBody>
      </p:sp>
      <p:sp>
        <p:nvSpPr>
          <p:cNvPr id="9" name="Dikdörtgen 8"/>
          <p:cNvSpPr/>
          <p:nvPr/>
        </p:nvSpPr>
        <p:spPr>
          <a:xfrm>
            <a:off x="99292" y="1743679"/>
            <a:ext cx="11787908" cy="3970318"/>
          </a:xfrm>
          <a:prstGeom prst="rect">
            <a:avLst/>
          </a:prstGeom>
        </p:spPr>
        <p:txBody>
          <a:bodyPr wrap="square">
            <a:spAutoFit/>
          </a:bodyPr>
          <a:lstStyle/>
          <a:p>
            <a:r>
              <a:rPr lang="tr-TR" b="1" i="1" dirty="0"/>
              <a:t>Kullanım Avantajları:</a:t>
            </a:r>
          </a:p>
          <a:p>
            <a:r>
              <a:rPr lang="tr-TR" dirty="0"/>
              <a:t>1.Konfigüre Edilebilme: </a:t>
            </a:r>
            <a:r>
              <a:rPr lang="tr-TR" dirty="0" err="1"/>
              <a:t>Cookie’lerin</a:t>
            </a:r>
            <a:r>
              <a:rPr lang="tr-TR" dirty="0"/>
              <a:t> ayarlanabilir birçok özelliği vardır. İsim, değer, zaman aşımı süresi vb.</a:t>
            </a:r>
          </a:p>
          <a:p>
            <a:r>
              <a:rPr lang="tr-TR" dirty="0"/>
              <a:t>2.Sunucu kaynaklarını yormaz: Client-</a:t>
            </a:r>
            <a:r>
              <a:rPr lang="tr-TR" dirty="0" err="1"/>
              <a:t>Based</a:t>
            </a:r>
            <a:r>
              <a:rPr lang="tr-TR" dirty="0"/>
              <a:t> olduğu için sunucumuza artı bir yük getirmez</a:t>
            </a:r>
          </a:p>
          <a:p>
            <a:r>
              <a:rPr lang="tr-TR" dirty="0"/>
              <a:t>3.Veri Devamlılığı: Client bilgisayarlarda veri </a:t>
            </a:r>
            <a:r>
              <a:rPr lang="tr-TR" dirty="0" err="1"/>
              <a:t>bütünlülüğünü</a:t>
            </a:r>
            <a:r>
              <a:rPr lang="tr-TR" dirty="0"/>
              <a:t> en yüksek oranda garanti edebilen yapılardır.</a:t>
            </a:r>
          </a:p>
          <a:p>
            <a:r>
              <a:rPr lang="tr-TR" dirty="0"/>
              <a:t>4.Kullanım kolaylığı: </a:t>
            </a:r>
            <a:r>
              <a:rPr lang="tr-TR" dirty="0" err="1"/>
              <a:t>text</a:t>
            </a:r>
            <a:r>
              <a:rPr lang="tr-TR" dirty="0"/>
              <a:t> tabanlı </a:t>
            </a:r>
            <a:r>
              <a:rPr lang="tr-TR" dirty="0" err="1"/>
              <a:t>key-value</a:t>
            </a:r>
            <a:r>
              <a:rPr lang="tr-TR" dirty="0"/>
              <a:t> mantığıyla </a:t>
            </a:r>
            <a:r>
              <a:rPr lang="tr-TR" dirty="0" smtClean="0"/>
              <a:t>çalışırlar</a:t>
            </a:r>
          </a:p>
          <a:p>
            <a:endParaRPr lang="tr-TR" dirty="0"/>
          </a:p>
          <a:p>
            <a:r>
              <a:rPr lang="tr-TR" b="1" i="1" dirty="0"/>
              <a:t>Dezavantajları:</a:t>
            </a:r>
          </a:p>
          <a:p>
            <a:r>
              <a:rPr lang="tr-TR" dirty="0"/>
              <a:t>1.Boyut limiti: Bir çok browser </a:t>
            </a:r>
            <a:r>
              <a:rPr lang="tr-TR" dirty="0" err="1"/>
              <a:t>cookie</a:t>
            </a:r>
            <a:r>
              <a:rPr lang="tr-TR" dirty="0"/>
              <a:t> boyutu olarak 4096 </a:t>
            </a:r>
            <a:r>
              <a:rPr lang="tr-TR" dirty="0" err="1"/>
              <a:t>byte</a:t>
            </a:r>
            <a:r>
              <a:rPr lang="tr-TR" dirty="0"/>
              <a:t> sınırını getirmektedir.</a:t>
            </a:r>
          </a:p>
          <a:p>
            <a:r>
              <a:rPr lang="tr-TR" dirty="0"/>
              <a:t>2.Kullanıcı Kontrolü: Bazı kullanıcılar </a:t>
            </a:r>
            <a:r>
              <a:rPr lang="tr-TR" dirty="0" err="1"/>
              <a:t>cookie</a:t>
            </a:r>
            <a:r>
              <a:rPr lang="tr-TR" dirty="0"/>
              <a:t> alımını tarayıcılarından kapatabilirler, bu da </a:t>
            </a:r>
            <a:r>
              <a:rPr lang="tr-TR" dirty="0" err="1"/>
              <a:t>cookie</a:t>
            </a:r>
            <a:r>
              <a:rPr lang="tr-TR" dirty="0"/>
              <a:t> kullanımını olanaksız </a:t>
            </a:r>
          </a:p>
          <a:p>
            <a:r>
              <a:rPr lang="tr-TR" dirty="0"/>
              <a:t>hale getirir</a:t>
            </a:r>
          </a:p>
          <a:p>
            <a:r>
              <a:rPr lang="tr-TR" dirty="0"/>
              <a:t>3.Güvenlik Riski: </a:t>
            </a:r>
            <a:r>
              <a:rPr lang="tr-TR" dirty="0" err="1"/>
              <a:t>Cookie</a:t>
            </a:r>
            <a:r>
              <a:rPr lang="tr-TR" dirty="0"/>
              <a:t> kullanıcılar tarafından görülebilmektedir. Bu da güvenlik açıklarına neden olabilir. </a:t>
            </a:r>
            <a:r>
              <a:rPr lang="tr-TR" dirty="0" err="1"/>
              <a:t>Cookie</a:t>
            </a:r>
            <a:r>
              <a:rPr lang="tr-TR" dirty="0"/>
              <a:t> </a:t>
            </a:r>
          </a:p>
          <a:p>
            <a:r>
              <a:rPr lang="tr-TR" dirty="0"/>
              <a:t>değerleri manuel olarak şifrelenebilir, ancak bu da ekstra kod demektir.</a:t>
            </a:r>
          </a:p>
        </p:txBody>
      </p:sp>
    </p:spTree>
    <p:extLst>
      <p:ext uri="{BB962C8B-B14F-4D97-AF65-F5344CB8AC3E}">
        <p14:creationId xmlns:p14="http://schemas.microsoft.com/office/powerpoint/2010/main" val="153313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4020652" cy="369332"/>
          </a:xfrm>
          <a:prstGeom prst="rect">
            <a:avLst/>
          </a:prstGeom>
        </p:spPr>
        <p:txBody>
          <a:bodyPr wrap="none">
            <a:spAutoFit/>
          </a:bodyPr>
          <a:lstStyle/>
          <a:p>
            <a:r>
              <a:rPr lang="tr-TR" b="1" dirty="0" err="1">
                <a:solidFill>
                  <a:srgbClr val="FF0000"/>
                </a:solidFill>
              </a:rPr>
              <a:t>Cookies</a:t>
            </a:r>
            <a:r>
              <a:rPr lang="tr-TR" b="1" dirty="0">
                <a:solidFill>
                  <a:srgbClr val="FF0000"/>
                </a:solidFill>
              </a:rPr>
              <a:t> (Çerezler</a:t>
            </a:r>
            <a:r>
              <a:rPr lang="tr-TR" b="1" dirty="0" smtClean="0">
                <a:solidFill>
                  <a:srgbClr val="FF0000"/>
                </a:solidFill>
              </a:rPr>
              <a:t>) Örnek Uygulama</a:t>
            </a:r>
            <a:endParaRPr lang="tr-TR" b="1" dirty="0">
              <a:solidFill>
                <a:srgbClr val="FF0000"/>
              </a:solidFill>
            </a:endParaRPr>
          </a:p>
        </p:txBody>
      </p:sp>
      <p:sp>
        <p:nvSpPr>
          <p:cNvPr id="8" name="Metin kutusu 7"/>
          <p:cNvSpPr txBox="1"/>
          <p:nvPr/>
        </p:nvSpPr>
        <p:spPr>
          <a:xfrm>
            <a:off x="99292" y="1656808"/>
            <a:ext cx="11702562" cy="307777"/>
          </a:xfrm>
          <a:prstGeom prst="rect">
            <a:avLst/>
          </a:prstGeom>
          <a:noFill/>
        </p:spPr>
        <p:txBody>
          <a:bodyPr wrap="square" rtlCol="0">
            <a:spAutoFit/>
          </a:bodyPr>
          <a:lstStyle/>
          <a:p>
            <a:r>
              <a:rPr lang="tr-TR" sz="1400" dirty="0" smtClean="0"/>
              <a:t>Öncelikle bir boş proje oluşturalım. Projemize bir adet </a:t>
            </a:r>
            <a:r>
              <a:rPr lang="tr-TR" sz="1400" dirty="0" err="1" smtClean="0"/>
              <a:t>WebForm</a:t>
            </a:r>
            <a:r>
              <a:rPr lang="tr-TR" sz="1400" dirty="0" smtClean="0"/>
              <a:t> ekleyim. Formu aşağıdaki gibi düzenleyelim ve aşağıdaki gibi düzenleyelim.</a:t>
            </a:r>
            <a:endParaRPr lang="tr-TR" sz="1400" dirty="0"/>
          </a:p>
        </p:txBody>
      </p:sp>
      <p:pic>
        <p:nvPicPr>
          <p:cNvPr id="9" name="Resim 8"/>
          <p:cNvPicPr>
            <a:picLocks noChangeAspect="1"/>
          </p:cNvPicPr>
          <p:nvPr/>
        </p:nvPicPr>
        <p:blipFill>
          <a:blip r:embed="rId2"/>
          <a:stretch>
            <a:fillRect/>
          </a:stretch>
        </p:blipFill>
        <p:spPr>
          <a:xfrm>
            <a:off x="1426930" y="2089028"/>
            <a:ext cx="3076575" cy="1743075"/>
          </a:xfrm>
          <a:prstGeom prst="rect">
            <a:avLst/>
          </a:prstGeom>
          <a:ln>
            <a:solidFill>
              <a:schemeClr val="tx1">
                <a:lumMod val="95000"/>
                <a:lumOff val="5000"/>
              </a:schemeClr>
            </a:solidFill>
          </a:ln>
        </p:spPr>
      </p:pic>
      <p:pic>
        <p:nvPicPr>
          <p:cNvPr id="10" name="Resim 9"/>
          <p:cNvPicPr>
            <a:picLocks noChangeAspect="1"/>
          </p:cNvPicPr>
          <p:nvPr/>
        </p:nvPicPr>
        <p:blipFill>
          <a:blip r:embed="rId3"/>
          <a:stretch>
            <a:fillRect/>
          </a:stretch>
        </p:blipFill>
        <p:spPr>
          <a:xfrm>
            <a:off x="99292" y="3894992"/>
            <a:ext cx="6486283" cy="2854580"/>
          </a:xfrm>
          <a:prstGeom prst="rect">
            <a:avLst/>
          </a:prstGeom>
          <a:ln>
            <a:solidFill>
              <a:schemeClr val="tx1">
                <a:lumMod val="85000"/>
                <a:lumOff val="15000"/>
              </a:schemeClr>
            </a:solidFill>
          </a:ln>
        </p:spPr>
      </p:pic>
      <p:pic>
        <p:nvPicPr>
          <p:cNvPr id="11" name="Resim 10"/>
          <p:cNvPicPr>
            <a:picLocks noChangeAspect="1"/>
          </p:cNvPicPr>
          <p:nvPr/>
        </p:nvPicPr>
        <p:blipFill>
          <a:blip r:embed="rId4"/>
          <a:stretch>
            <a:fillRect/>
          </a:stretch>
        </p:blipFill>
        <p:spPr>
          <a:xfrm>
            <a:off x="6315396" y="2113011"/>
            <a:ext cx="5791200" cy="3724275"/>
          </a:xfrm>
          <a:prstGeom prst="rect">
            <a:avLst/>
          </a:prstGeom>
          <a:ln>
            <a:solidFill>
              <a:schemeClr val="tx1">
                <a:lumMod val="95000"/>
                <a:lumOff val="5000"/>
              </a:schemeClr>
            </a:solidFill>
          </a:ln>
        </p:spPr>
      </p:pic>
    </p:spTree>
    <p:extLst>
      <p:ext uri="{BB962C8B-B14F-4D97-AF65-F5344CB8AC3E}">
        <p14:creationId xmlns:p14="http://schemas.microsoft.com/office/powerpoint/2010/main" val="1151224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1569660" cy="369332"/>
          </a:xfrm>
          <a:prstGeom prst="rect">
            <a:avLst/>
          </a:prstGeom>
        </p:spPr>
        <p:txBody>
          <a:bodyPr wrap="none">
            <a:spAutoFit/>
          </a:bodyPr>
          <a:lstStyle/>
          <a:p>
            <a:r>
              <a:rPr lang="tr-TR" b="1" dirty="0" err="1">
                <a:solidFill>
                  <a:srgbClr val="FF0000"/>
                </a:solidFill>
              </a:rPr>
              <a:t>QueryStrings</a:t>
            </a:r>
            <a:endParaRPr lang="tr-TR" b="1" dirty="0">
              <a:solidFill>
                <a:srgbClr val="FF0000"/>
              </a:solidFill>
            </a:endParaRPr>
          </a:p>
        </p:txBody>
      </p:sp>
      <p:sp>
        <p:nvSpPr>
          <p:cNvPr id="8" name="Dikdörtgen 7"/>
          <p:cNvSpPr/>
          <p:nvPr/>
        </p:nvSpPr>
        <p:spPr>
          <a:xfrm>
            <a:off x="167336" y="1623813"/>
            <a:ext cx="11699985" cy="2308324"/>
          </a:xfrm>
          <a:prstGeom prst="rect">
            <a:avLst/>
          </a:prstGeom>
        </p:spPr>
        <p:txBody>
          <a:bodyPr wrap="square">
            <a:spAutoFit/>
          </a:bodyPr>
          <a:lstStyle/>
          <a:p>
            <a:r>
              <a:rPr lang="tr-TR" dirty="0" err="1">
                <a:latin typeface="Calibri" panose="020F0502020204030204" pitchFamily="34" charset="0"/>
                <a:cs typeface="Calibri" panose="020F0502020204030204" pitchFamily="34" charset="0"/>
              </a:rPr>
              <a:t>QueryString’lerde</a:t>
            </a:r>
            <a:r>
              <a:rPr lang="tr-TR" dirty="0">
                <a:latin typeface="Calibri" panose="020F0502020204030204" pitchFamily="34" charset="0"/>
                <a:cs typeface="Calibri" panose="020F0502020204030204" pitchFamily="34" charset="0"/>
              </a:rPr>
              <a:t> yine en çok aşina olduğumuz </a:t>
            </a:r>
            <a:r>
              <a:rPr lang="tr-TR" dirty="0" err="1">
                <a:latin typeface="Calibri" panose="020F0502020204030204" pitchFamily="34" charset="0"/>
                <a:cs typeface="Calibri" panose="020F0502020204030204" pitchFamily="34" charset="0"/>
              </a:rPr>
              <a:t>state</a:t>
            </a:r>
            <a:r>
              <a:rPr lang="tr-TR" dirty="0">
                <a:latin typeface="Calibri" panose="020F0502020204030204" pitchFamily="34" charset="0"/>
                <a:cs typeface="Calibri" panose="020F0502020204030204" pitchFamily="34" charset="0"/>
              </a:rPr>
              <a:t> yönetim araçlarındandır. URL’lerin ardına eklenen kullanıcılar için çok da bir anlam ifade etmeyen, yazılımcılar için anlamlı bilgilerdir. </a:t>
            </a:r>
            <a:r>
              <a:rPr lang="tr-TR" dirty="0" smtClean="0">
                <a:latin typeface="Calibri" panose="020F0502020204030204" pitchFamily="34" charset="0"/>
                <a:cs typeface="Calibri" panose="020F0502020204030204" pitchFamily="34" charset="0"/>
              </a:rPr>
              <a:t>Genel olarak farklı sayfalar çağırılırken veya aynı sayfa kendini çağırırken veri aktarma yöntemidir. Aktarılan veriler açıktan adres satırında gönderilmektedir.</a:t>
            </a:r>
          </a:p>
          <a:p>
            <a:r>
              <a:rPr lang="tr-TR" dirty="0" smtClean="0">
                <a:latin typeface="Calibri" panose="020F0502020204030204" pitchFamily="34" charset="0"/>
                <a:cs typeface="Calibri" panose="020F0502020204030204" pitchFamily="34" charset="0"/>
              </a:rPr>
              <a:t>Örneğin</a:t>
            </a:r>
            <a:r>
              <a:rPr lang="tr-TR" dirty="0">
                <a:latin typeface="Calibri" panose="020F0502020204030204" pitchFamily="34" charset="0"/>
                <a:cs typeface="Calibri" panose="020F0502020204030204" pitchFamily="34" charset="0"/>
              </a:rPr>
              <a:t>: </a:t>
            </a:r>
            <a:endParaRPr lang="tr-TR" dirty="0" smtClean="0">
              <a:latin typeface="Calibri" panose="020F0502020204030204" pitchFamily="34" charset="0"/>
              <a:cs typeface="Calibri" panose="020F0502020204030204" pitchFamily="34" charset="0"/>
            </a:endParaRPr>
          </a:p>
          <a:p>
            <a:r>
              <a:rPr lang="tr-TR" dirty="0" err="1" smtClean="0">
                <a:solidFill>
                  <a:srgbClr val="0070C0"/>
                </a:solidFill>
                <a:latin typeface="Calibri" panose="020F0502020204030204" pitchFamily="34" charset="0"/>
                <a:cs typeface="Calibri" panose="020F0502020204030204" pitchFamily="34" charset="0"/>
              </a:rPr>
              <a:t>xyz</a:t>
            </a:r>
            <a:r>
              <a:rPr lang="tr-TR" dirty="0" smtClean="0">
                <a:solidFill>
                  <a:srgbClr val="0070C0"/>
                </a:solidFill>
                <a:latin typeface="Calibri" panose="020F0502020204030204" pitchFamily="34" charset="0"/>
                <a:cs typeface="Calibri" panose="020F0502020204030204" pitchFamily="34" charset="0"/>
              </a:rPr>
              <a:t>/</a:t>
            </a:r>
            <a:r>
              <a:rPr lang="tr-TR" dirty="0" err="1" smtClean="0">
                <a:solidFill>
                  <a:srgbClr val="0070C0"/>
                </a:solidFill>
                <a:latin typeface="Calibri" panose="020F0502020204030204" pitchFamily="34" charset="0"/>
                <a:cs typeface="Calibri" panose="020F0502020204030204" pitchFamily="34" charset="0"/>
              </a:rPr>
              <a:t>index.php?option</a:t>
            </a:r>
            <a:r>
              <a:rPr lang="tr-TR" dirty="0" smtClean="0">
                <a:solidFill>
                  <a:srgbClr val="0070C0"/>
                </a:solidFill>
                <a:latin typeface="Calibri" panose="020F0502020204030204" pitchFamily="34" charset="0"/>
                <a:cs typeface="Calibri" panose="020F0502020204030204" pitchFamily="34" charset="0"/>
              </a:rPr>
              <a:t>=</a:t>
            </a:r>
            <a:r>
              <a:rPr lang="tr-TR" dirty="0" err="1" smtClean="0">
                <a:solidFill>
                  <a:srgbClr val="0070C0"/>
                </a:solidFill>
                <a:latin typeface="Calibri" panose="020F0502020204030204" pitchFamily="34" charset="0"/>
                <a:cs typeface="Calibri" panose="020F0502020204030204" pitchFamily="34" charset="0"/>
              </a:rPr>
              <a:t>com_comprofiler&amp;task</a:t>
            </a:r>
            <a:r>
              <a:rPr lang="tr-TR" dirty="0" smtClean="0">
                <a:solidFill>
                  <a:srgbClr val="0070C0"/>
                </a:solidFill>
                <a:latin typeface="Calibri" panose="020F0502020204030204" pitchFamily="34" charset="0"/>
                <a:cs typeface="Calibri" panose="020F0502020204030204" pitchFamily="34" charset="0"/>
              </a:rPr>
              <a:t>=</a:t>
            </a:r>
            <a:r>
              <a:rPr lang="tr-TR" dirty="0" err="1" smtClean="0">
                <a:solidFill>
                  <a:srgbClr val="0070C0"/>
                </a:solidFill>
                <a:latin typeface="Calibri" panose="020F0502020204030204" pitchFamily="34" charset="0"/>
                <a:cs typeface="Calibri" panose="020F0502020204030204" pitchFamily="34" charset="0"/>
              </a:rPr>
              <a:t>userProfile&amp;user</a:t>
            </a:r>
            <a:r>
              <a:rPr lang="tr-TR" dirty="0" smtClean="0">
                <a:solidFill>
                  <a:srgbClr val="0070C0"/>
                </a:solidFill>
                <a:latin typeface="Calibri" panose="020F0502020204030204" pitchFamily="34" charset="0"/>
                <a:cs typeface="Calibri" panose="020F0502020204030204" pitchFamily="34" charset="0"/>
              </a:rPr>
              <a:t>=142 </a:t>
            </a:r>
          </a:p>
          <a:p>
            <a:r>
              <a:rPr lang="tr-TR" dirty="0" smtClean="0">
                <a:latin typeface="Calibri" panose="020F0502020204030204" pitchFamily="34" charset="0"/>
                <a:cs typeface="Calibri" panose="020F0502020204030204" pitchFamily="34" charset="0"/>
              </a:rPr>
              <a:t>adresindeki </a:t>
            </a:r>
            <a:r>
              <a:rPr lang="tr-TR" dirty="0">
                <a:latin typeface="Calibri" panose="020F0502020204030204" pitchFamily="34" charset="0"/>
                <a:cs typeface="Calibri" panose="020F0502020204030204" pitchFamily="34" charset="0"/>
              </a:rPr>
              <a:t>“?” işaretinden sonra gelen “</a:t>
            </a:r>
            <a:r>
              <a:rPr lang="tr-TR" dirty="0" err="1">
                <a:latin typeface="Calibri" panose="020F0502020204030204" pitchFamily="34" charset="0"/>
                <a:cs typeface="Calibri" panose="020F0502020204030204" pitchFamily="34" charset="0"/>
              </a:rPr>
              <a:t>option</a:t>
            </a:r>
            <a:r>
              <a:rPr lang="tr-TR" dirty="0">
                <a:latin typeface="Calibri" panose="020F0502020204030204" pitchFamily="34" charset="0"/>
                <a:cs typeface="Calibri" panose="020F0502020204030204" pitchFamily="34" charset="0"/>
              </a:rPr>
              <a:t>”, “</a:t>
            </a:r>
            <a:r>
              <a:rPr lang="tr-TR" dirty="0" err="1">
                <a:latin typeface="Calibri" panose="020F0502020204030204" pitchFamily="34" charset="0"/>
                <a:cs typeface="Calibri" panose="020F0502020204030204" pitchFamily="34" charset="0"/>
              </a:rPr>
              <a:t>task</a:t>
            </a:r>
            <a:r>
              <a:rPr lang="tr-TR" dirty="0">
                <a:latin typeface="Calibri" panose="020F0502020204030204" pitchFamily="34" charset="0"/>
                <a:cs typeface="Calibri" panose="020F0502020204030204" pitchFamily="34" charset="0"/>
              </a:rPr>
              <a:t>” ve “</a:t>
            </a:r>
            <a:r>
              <a:rPr lang="tr-TR" dirty="0" err="1">
                <a:latin typeface="Calibri" panose="020F0502020204030204" pitchFamily="34" charset="0"/>
                <a:cs typeface="Calibri" panose="020F0502020204030204" pitchFamily="34" charset="0"/>
              </a:rPr>
              <a:t>user</a:t>
            </a:r>
            <a:r>
              <a:rPr lang="tr-TR" dirty="0">
                <a:latin typeface="Calibri" panose="020F0502020204030204" pitchFamily="34" charset="0"/>
                <a:cs typeface="Calibri" panose="020F0502020204030204" pitchFamily="34" charset="0"/>
              </a:rPr>
              <a:t>” kelimeleri birer Query </a:t>
            </a:r>
            <a:r>
              <a:rPr lang="tr-TR" dirty="0" err="1">
                <a:latin typeface="Calibri" panose="020F0502020204030204" pitchFamily="34" charset="0"/>
                <a:cs typeface="Calibri" panose="020F0502020204030204" pitchFamily="34" charset="0"/>
              </a:rPr>
              <a:t>String</a:t>
            </a:r>
            <a:r>
              <a:rPr lang="tr-TR" dirty="0">
                <a:latin typeface="Calibri" panose="020F0502020204030204" pitchFamily="34" charset="0"/>
                <a:cs typeface="Calibri" panose="020F0502020204030204" pitchFamily="34" charset="0"/>
              </a:rPr>
              <a:t> anahtarlarıdır. Bu anahtarlar kullanıcılar için fazla bir anlam ifade etmez ancak yazılımcılar için çok anlamlıdırlar</a:t>
            </a:r>
            <a:r>
              <a:rPr lang="tr-TR" dirty="0" smtClean="0">
                <a:latin typeface="Calibri" panose="020F0502020204030204" pitchFamily="34" charset="0"/>
                <a:cs typeface="Calibri" panose="020F0502020204030204" pitchFamily="34" charset="0"/>
              </a:rPr>
              <a:t>.</a:t>
            </a:r>
          </a:p>
          <a:p>
            <a:endParaRPr lang="tr-TR" dirty="0">
              <a:latin typeface="Calibri" panose="020F0502020204030204" pitchFamily="34" charset="0"/>
              <a:cs typeface="Calibri" panose="020F0502020204030204" pitchFamily="34" charset="0"/>
            </a:endParaRPr>
          </a:p>
        </p:txBody>
      </p:sp>
      <p:sp>
        <p:nvSpPr>
          <p:cNvPr id="9" name="Dikdörtgen 8"/>
          <p:cNvSpPr/>
          <p:nvPr/>
        </p:nvSpPr>
        <p:spPr>
          <a:xfrm>
            <a:off x="167336" y="3792214"/>
            <a:ext cx="11689180" cy="2554545"/>
          </a:xfrm>
          <a:prstGeom prst="rect">
            <a:avLst/>
          </a:prstGeom>
        </p:spPr>
        <p:txBody>
          <a:bodyPr wrap="square">
            <a:spAutoFit/>
          </a:bodyPr>
          <a:lstStyle/>
          <a:p>
            <a:r>
              <a:rPr lang="tr-TR" sz="1600" b="1" i="1" dirty="0"/>
              <a:t>Kullanım Avantajları:</a:t>
            </a:r>
          </a:p>
          <a:p>
            <a:r>
              <a:rPr lang="tr-TR" sz="1600" dirty="0"/>
              <a:t>1. Sunucu kaynaklarını yormaz: Client-</a:t>
            </a:r>
            <a:r>
              <a:rPr lang="tr-TR" sz="1600" dirty="0" err="1"/>
              <a:t>Based</a:t>
            </a:r>
            <a:r>
              <a:rPr lang="tr-TR" sz="1600" dirty="0"/>
              <a:t> olduğu için sunucumuza artı bir yük getirmez</a:t>
            </a:r>
          </a:p>
          <a:p>
            <a:r>
              <a:rPr lang="tr-TR" sz="1600" dirty="0"/>
              <a:t>2. Yaygın Destek: Hemen hemen tüm tarayıcıların Query </a:t>
            </a:r>
            <a:r>
              <a:rPr lang="tr-TR" sz="1600" dirty="0" err="1"/>
              <a:t>String</a:t>
            </a:r>
            <a:r>
              <a:rPr lang="tr-TR" sz="1600" dirty="0"/>
              <a:t> iler veri taşıma desteği vardır</a:t>
            </a:r>
            <a:r>
              <a:rPr lang="tr-TR" sz="1600" dirty="0" smtClean="0"/>
              <a:t>.</a:t>
            </a:r>
          </a:p>
          <a:p>
            <a:endParaRPr lang="tr-TR" sz="1600" dirty="0"/>
          </a:p>
          <a:p>
            <a:r>
              <a:rPr lang="tr-TR" sz="1600" b="1" i="1" dirty="0"/>
              <a:t>Dezavantajları:</a:t>
            </a:r>
          </a:p>
          <a:p>
            <a:r>
              <a:rPr lang="tr-TR" sz="1600" dirty="0"/>
              <a:t>1. Güvenlik Riski: Query </a:t>
            </a:r>
            <a:r>
              <a:rPr lang="tr-TR" sz="1600" dirty="0" err="1"/>
              <a:t>String</a:t>
            </a:r>
            <a:r>
              <a:rPr lang="tr-TR" sz="1600" dirty="0"/>
              <a:t> ile taşınan veriler </a:t>
            </a:r>
            <a:r>
              <a:rPr lang="tr-TR" sz="1600" dirty="0" err="1"/>
              <a:t>clear</a:t>
            </a:r>
            <a:r>
              <a:rPr lang="tr-TR" sz="1600" dirty="0"/>
              <a:t> </a:t>
            </a:r>
            <a:r>
              <a:rPr lang="tr-TR" sz="1600" dirty="0" err="1"/>
              <a:t>text</a:t>
            </a:r>
            <a:r>
              <a:rPr lang="tr-TR" sz="1600" dirty="0"/>
              <a:t> olarak tüm kullanıcılar tarafından görülebilmektedir. Bu </a:t>
            </a:r>
          </a:p>
          <a:p>
            <a:r>
              <a:rPr lang="tr-TR" sz="1600" dirty="0"/>
              <a:t>nedenle değerli veriler kesinlikle </a:t>
            </a:r>
            <a:r>
              <a:rPr lang="tr-TR" sz="1600" dirty="0" err="1"/>
              <a:t>querystring</a:t>
            </a:r>
            <a:r>
              <a:rPr lang="tr-TR" sz="1600" dirty="0"/>
              <a:t> ile taşınmamalıdır. Bunun yerine </a:t>
            </a:r>
            <a:r>
              <a:rPr lang="tr-TR" sz="1600" dirty="0" err="1"/>
              <a:t>Hidden</a:t>
            </a:r>
            <a:r>
              <a:rPr lang="tr-TR" sz="1600" dirty="0"/>
              <a:t> </a:t>
            </a:r>
            <a:r>
              <a:rPr lang="tr-TR" sz="1600" dirty="0" err="1"/>
              <a:t>field</a:t>
            </a:r>
            <a:r>
              <a:rPr lang="tr-TR" sz="1600" dirty="0"/>
              <a:t> veya diğer yapılar </a:t>
            </a:r>
          </a:p>
          <a:p>
            <a:r>
              <a:rPr lang="tr-TR" sz="1600" dirty="0"/>
              <a:t>kullanılabilir.</a:t>
            </a:r>
          </a:p>
          <a:p>
            <a:r>
              <a:rPr lang="tr-TR" sz="1600" dirty="0"/>
              <a:t>2. Kapasite Limiti: Bazı tarayıcılar URL uzunluklarını en fazla 2083 karakter olarak sınırladıklarından istenilen </a:t>
            </a:r>
          </a:p>
          <a:p>
            <a:r>
              <a:rPr lang="tr-TR" sz="1600" dirty="0"/>
              <a:t>uzunlukta veri taşınamıyor.</a:t>
            </a:r>
          </a:p>
        </p:txBody>
      </p:sp>
    </p:spTree>
    <p:extLst>
      <p:ext uri="{BB962C8B-B14F-4D97-AF65-F5344CB8AC3E}">
        <p14:creationId xmlns:p14="http://schemas.microsoft.com/office/powerpoint/2010/main" val="696141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1569660" cy="369332"/>
          </a:xfrm>
          <a:prstGeom prst="rect">
            <a:avLst/>
          </a:prstGeom>
        </p:spPr>
        <p:txBody>
          <a:bodyPr wrap="none">
            <a:spAutoFit/>
          </a:bodyPr>
          <a:lstStyle/>
          <a:p>
            <a:r>
              <a:rPr lang="tr-TR" b="1" dirty="0" err="1">
                <a:solidFill>
                  <a:srgbClr val="FF0000"/>
                </a:solidFill>
              </a:rPr>
              <a:t>QueryStrings</a:t>
            </a:r>
            <a:endParaRPr lang="tr-TR" b="1" dirty="0">
              <a:solidFill>
                <a:srgbClr val="FF0000"/>
              </a:solidFill>
            </a:endParaRPr>
          </a:p>
        </p:txBody>
      </p:sp>
      <p:sp>
        <p:nvSpPr>
          <p:cNvPr id="8" name="Metin kutusu 7"/>
          <p:cNvSpPr txBox="1"/>
          <p:nvPr/>
        </p:nvSpPr>
        <p:spPr>
          <a:xfrm>
            <a:off x="99292" y="1615474"/>
            <a:ext cx="12007304" cy="584775"/>
          </a:xfrm>
          <a:prstGeom prst="rect">
            <a:avLst/>
          </a:prstGeom>
          <a:noFill/>
        </p:spPr>
        <p:txBody>
          <a:bodyPr wrap="square" rtlCol="0">
            <a:spAutoFit/>
          </a:bodyPr>
          <a:lstStyle/>
          <a:p>
            <a:r>
              <a:rPr lang="tr-TR" sz="1600" dirty="0" smtClean="0"/>
              <a:t>Örnek uygulama: Boş bir proje oluşturup iki adet Web Form ekleyelim. Birinci Web forma veriler yazılacak ve girilen veriler İkinci Web Forma aktarılacak.</a:t>
            </a:r>
            <a:endParaRPr lang="tr-TR" sz="1600" dirty="0"/>
          </a:p>
        </p:txBody>
      </p:sp>
      <p:pic>
        <p:nvPicPr>
          <p:cNvPr id="9" name="Resim 8"/>
          <p:cNvPicPr>
            <a:picLocks noChangeAspect="1"/>
          </p:cNvPicPr>
          <p:nvPr/>
        </p:nvPicPr>
        <p:blipFill>
          <a:blip r:embed="rId2"/>
          <a:stretch>
            <a:fillRect/>
          </a:stretch>
        </p:blipFill>
        <p:spPr>
          <a:xfrm>
            <a:off x="642451" y="2338577"/>
            <a:ext cx="1294982" cy="1904385"/>
          </a:xfrm>
          <a:prstGeom prst="rect">
            <a:avLst/>
          </a:prstGeom>
          <a:ln>
            <a:solidFill>
              <a:schemeClr val="tx1">
                <a:lumMod val="95000"/>
                <a:lumOff val="5000"/>
              </a:schemeClr>
            </a:solidFill>
          </a:ln>
        </p:spPr>
      </p:pic>
      <p:pic>
        <p:nvPicPr>
          <p:cNvPr id="10" name="Resim 9"/>
          <p:cNvPicPr>
            <a:picLocks noChangeAspect="1"/>
          </p:cNvPicPr>
          <p:nvPr/>
        </p:nvPicPr>
        <p:blipFill>
          <a:blip r:embed="rId3"/>
          <a:stretch>
            <a:fillRect/>
          </a:stretch>
        </p:blipFill>
        <p:spPr>
          <a:xfrm>
            <a:off x="99292" y="4436386"/>
            <a:ext cx="5142887" cy="2360040"/>
          </a:xfrm>
          <a:prstGeom prst="rect">
            <a:avLst/>
          </a:prstGeom>
          <a:ln>
            <a:solidFill>
              <a:schemeClr val="tx1">
                <a:lumMod val="95000"/>
                <a:lumOff val="5000"/>
              </a:schemeClr>
            </a:solidFill>
          </a:ln>
        </p:spPr>
      </p:pic>
      <p:pic>
        <p:nvPicPr>
          <p:cNvPr id="11" name="Resim 10"/>
          <p:cNvPicPr>
            <a:picLocks noChangeAspect="1"/>
          </p:cNvPicPr>
          <p:nvPr/>
        </p:nvPicPr>
        <p:blipFill>
          <a:blip r:embed="rId4"/>
          <a:stretch>
            <a:fillRect/>
          </a:stretch>
        </p:blipFill>
        <p:spPr>
          <a:xfrm>
            <a:off x="5447142" y="3898350"/>
            <a:ext cx="6659454" cy="1632935"/>
          </a:xfrm>
          <a:prstGeom prst="rect">
            <a:avLst/>
          </a:prstGeom>
          <a:ln>
            <a:solidFill>
              <a:schemeClr val="tx1">
                <a:lumMod val="95000"/>
                <a:lumOff val="5000"/>
              </a:schemeClr>
            </a:solidFill>
          </a:ln>
        </p:spPr>
      </p:pic>
      <p:sp>
        <p:nvSpPr>
          <p:cNvPr id="12" name="Metin kutusu 11"/>
          <p:cNvSpPr txBox="1"/>
          <p:nvPr/>
        </p:nvSpPr>
        <p:spPr>
          <a:xfrm>
            <a:off x="2910254" y="2528247"/>
            <a:ext cx="1818768" cy="369332"/>
          </a:xfrm>
          <a:prstGeom prst="rect">
            <a:avLst/>
          </a:prstGeom>
          <a:noFill/>
        </p:spPr>
        <p:txBody>
          <a:bodyPr wrap="none" rtlCol="0">
            <a:spAutoFit/>
          </a:bodyPr>
          <a:lstStyle/>
          <a:p>
            <a:r>
              <a:rPr lang="tr-TR" dirty="0" smtClean="0"/>
              <a:t>WebForm1.aspx</a:t>
            </a:r>
            <a:endParaRPr lang="tr-TR" dirty="0"/>
          </a:p>
        </p:txBody>
      </p:sp>
    </p:spTree>
    <p:extLst>
      <p:ext uri="{BB962C8B-B14F-4D97-AF65-F5344CB8AC3E}">
        <p14:creationId xmlns:p14="http://schemas.microsoft.com/office/powerpoint/2010/main" val="171356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1569660" cy="369332"/>
          </a:xfrm>
          <a:prstGeom prst="rect">
            <a:avLst/>
          </a:prstGeom>
        </p:spPr>
        <p:txBody>
          <a:bodyPr wrap="none">
            <a:spAutoFit/>
          </a:bodyPr>
          <a:lstStyle/>
          <a:p>
            <a:r>
              <a:rPr lang="tr-TR" b="1" dirty="0" err="1">
                <a:solidFill>
                  <a:srgbClr val="FF0000"/>
                </a:solidFill>
              </a:rPr>
              <a:t>QueryStrings</a:t>
            </a:r>
            <a:endParaRPr lang="tr-TR" b="1" dirty="0">
              <a:solidFill>
                <a:srgbClr val="FF0000"/>
              </a:solidFill>
            </a:endParaRPr>
          </a:p>
        </p:txBody>
      </p:sp>
      <p:pic>
        <p:nvPicPr>
          <p:cNvPr id="8" name="Resim 7"/>
          <p:cNvPicPr>
            <a:picLocks noChangeAspect="1"/>
          </p:cNvPicPr>
          <p:nvPr/>
        </p:nvPicPr>
        <p:blipFill>
          <a:blip r:embed="rId2"/>
          <a:stretch>
            <a:fillRect/>
          </a:stretch>
        </p:blipFill>
        <p:spPr>
          <a:xfrm>
            <a:off x="156122" y="2259678"/>
            <a:ext cx="1057275" cy="771525"/>
          </a:xfrm>
          <a:prstGeom prst="rect">
            <a:avLst/>
          </a:prstGeom>
          <a:ln>
            <a:solidFill>
              <a:schemeClr val="tx1">
                <a:lumMod val="95000"/>
                <a:lumOff val="5000"/>
              </a:schemeClr>
            </a:solidFill>
          </a:ln>
        </p:spPr>
      </p:pic>
      <p:pic>
        <p:nvPicPr>
          <p:cNvPr id="9" name="Resim 8"/>
          <p:cNvPicPr>
            <a:picLocks noChangeAspect="1"/>
          </p:cNvPicPr>
          <p:nvPr/>
        </p:nvPicPr>
        <p:blipFill>
          <a:blip r:embed="rId3"/>
          <a:stretch>
            <a:fillRect/>
          </a:stretch>
        </p:blipFill>
        <p:spPr>
          <a:xfrm>
            <a:off x="149461" y="3238610"/>
            <a:ext cx="4857750" cy="1409700"/>
          </a:xfrm>
          <a:prstGeom prst="rect">
            <a:avLst/>
          </a:prstGeom>
          <a:ln>
            <a:solidFill>
              <a:schemeClr val="tx1">
                <a:lumMod val="95000"/>
                <a:lumOff val="5000"/>
              </a:schemeClr>
            </a:solidFill>
          </a:ln>
        </p:spPr>
      </p:pic>
      <p:pic>
        <p:nvPicPr>
          <p:cNvPr id="10" name="Resim 9"/>
          <p:cNvPicPr>
            <a:picLocks noChangeAspect="1"/>
          </p:cNvPicPr>
          <p:nvPr/>
        </p:nvPicPr>
        <p:blipFill>
          <a:blip r:embed="rId4"/>
          <a:stretch>
            <a:fillRect/>
          </a:stretch>
        </p:blipFill>
        <p:spPr>
          <a:xfrm>
            <a:off x="5918321" y="2075012"/>
            <a:ext cx="4962525" cy="2324100"/>
          </a:xfrm>
          <a:prstGeom prst="rect">
            <a:avLst/>
          </a:prstGeom>
          <a:ln>
            <a:solidFill>
              <a:schemeClr val="tx1">
                <a:lumMod val="95000"/>
                <a:lumOff val="5000"/>
              </a:schemeClr>
            </a:solidFill>
          </a:ln>
        </p:spPr>
      </p:pic>
      <p:sp>
        <p:nvSpPr>
          <p:cNvPr id="11" name="Metin kutusu 10"/>
          <p:cNvSpPr txBox="1"/>
          <p:nvPr/>
        </p:nvSpPr>
        <p:spPr>
          <a:xfrm>
            <a:off x="1668952" y="1890346"/>
            <a:ext cx="1818768" cy="369332"/>
          </a:xfrm>
          <a:prstGeom prst="rect">
            <a:avLst/>
          </a:prstGeom>
          <a:noFill/>
        </p:spPr>
        <p:txBody>
          <a:bodyPr wrap="none" rtlCol="0">
            <a:spAutoFit/>
          </a:bodyPr>
          <a:lstStyle/>
          <a:p>
            <a:r>
              <a:rPr lang="tr-TR" dirty="0" smtClean="0"/>
              <a:t>WebForm2.aspx</a:t>
            </a:r>
            <a:endParaRPr lang="tr-TR" dirty="0"/>
          </a:p>
        </p:txBody>
      </p:sp>
      <p:sp>
        <p:nvSpPr>
          <p:cNvPr id="12" name="Metin kutusu 11"/>
          <p:cNvSpPr txBox="1"/>
          <p:nvPr/>
        </p:nvSpPr>
        <p:spPr>
          <a:xfrm>
            <a:off x="156121" y="4994031"/>
            <a:ext cx="11713493" cy="923330"/>
          </a:xfrm>
          <a:prstGeom prst="rect">
            <a:avLst/>
          </a:prstGeom>
          <a:noFill/>
        </p:spPr>
        <p:txBody>
          <a:bodyPr wrap="square" rtlCol="0">
            <a:spAutoFit/>
          </a:bodyPr>
          <a:lstStyle/>
          <a:p>
            <a:r>
              <a:rPr lang="tr-TR" dirty="0" smtClean="0"/>
              <a:t>WebForm1 de veriler girildikten sonra «Yaz» butonuna tıklanınca WebForm2 </a:t>
            </a:r>
            <a:r>
              <a:rPr lang="tr-TR" dirty="0" err="1" smtClean="0"/>
              <a:t>query</a:t>
            </a:r>
            <a:r>
              <a:rPr lang="tr-TR" dirty="0" smtClean="0"/>
              <a:t> </a:t>
            </a:r>
            <a:r>
              <a:rPr lang="tr-TR" dirty="0" err="1" smtClean="0"/>
              <a:t>string</a:t>
            </a:r>
            <a:r>
              <a:rPr lang="tr-TR" dirty="0" smtClean="0"/>
              <a:t> ile verileri aktaracak şekilde çağırmaktadır. Eğer Web Form 1’de altta bulunan linke tıklarsak WebForm2’de herhangi bir bilgi gösterilmeyecektir. Çünkü veri aktarımı olmamıştır.</a:t>
            </a:r>
            <a:endParaRPr lang="tr-TR" dirty="0"/>
          </a:p>
        </p:txBody>
      </p:sp>
    </p:spTree>
    <p:extLst>
      <p:ext uri="{BB962C8B-B14F-4D97-AF65-F5344CB8AC3E}">
        <p14:creationId xmlns:p14="http://schemas.microsoft.com/office/powerpoint/2010/main" val="2731462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Tree>
    <p:extLst>
      <p:ext uri="{BB962C8B-B14F-4D97-AF65-F5344CB8AC3E}">
        <p14:creationId xmlns:p14="http://schemas.microsoft.com/office/powerpoint/2010/main" val="2883641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Tree>
    <p:extLst>
      <p:ext uri="{BB962C8B-B14F-4D97-AF65-F5344CB8AC3E}">
        <p14:creationId xmlns:p14="http://schemas.microsoft.com/office/powerpoint/2010/main" val="2410810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Tree>
    <p:extLst>
      <p:ext uri="{BB962C8B-B14F-4D97-AF65-F5344CB8AC3E}">
        <p14:creationId xmlns:p14="http://schemas.microsoft.com/office/powerpoint/2010/main" val="44216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308210"/>
            <a:ext cx="11445008" cy="2492990"/>
          </a:xfrm>
          <a:prstGeom prst="rect">
            <a:avLst/>
          </a:prstGeom>
        </p:spPr>
        <p:txBody>
          <a:bodyPr wrap="square">
            <a:spAutoFit/>
          </a:bodyPr>
          <a:lstStyle/>
          <a:p>
            <a:pPr>
              <a:spcBef>
                <a:spcPts val="1200"/>
              </a:spcBef>
            </a:pPr>
            <a:r>
              <a:rPr lang="tr-TR" dirty="0"/>
              <a:t>Web ortamında sayfaların her post-</a:t>
            </a:r>
            <a:r>
              <a:rPr lang="tr-TR" dirty="0" err="1"/>
              <a:t>back</a:t>
            </a:r>
            <a:r>
              <a:rPr lang="tr-TR" dirty="0"/>
              <a:t> olmasında ilgili sayfanın yeni bir örneği oluşturulur. Peki, yeni bir örneğinin </a:t>
            </a:r>
            <a:r>
              <a:rPr lang="tr-TR" dirty="0" smtClean="0"/>
              <a:t>oluşması </a:t>
            </a:r>
            <a:r>
              <a:rPr lang="tr-TR" dirty="0"/>
              <a:t>ne demek?</a:t>
            </a:r>
          </a:p>
          <a:p>
            <a:pPr>
              <a:spcBef>
                <a:spcPts val="1200"/>
              </a:spcBef>
            </a:pPr>
            <a:r>
              <a:rPr lang="tr-TR" dirty="0"/>
              <a:t>1.Sayfamızdaki bilgilerin</a:t>
            </a:r>
          </a:p>
          <a:p>
            <a:pPr>
              <a:spcBef>
                <a:spcPts val="1200"/>
              </a:spcBef>
            </a:pPr>
            <a:r>
              <a:rPr lang="tr-TR" dirty="0"/>
              <a:t>2.Sayfadaki kontrollerin (</a:t>
            </a:r>
            <a:r>
              <a:rPr lang="tr-TR" dirty="0" err="1"/>
              <a:t>TextBox</a:t>
            </a:r>
            <a:r>
              <a:rPr lang="tr-TR" dirty="0"/>
              <a:t>, </a:t>
            </a:r>
            <a:r>
              <a:rPr lang="tr-TR" dirty="0" err="1"/>
              <a:t>Grid</a:t>
            </a:r>
            <a:r>
              <a:rPr lang="tr-TR" dirty="0"/>
              <a:t>, </a:t>
            </a:r>
            <a:r>
              <a:rPr lang="tr-TR" dirty="0" err="1"/>
              <a:t>CheckBox</a:t>
            </a:r>
            <a:r>
              <a:rPr lang="tr-TR" dirty="0"/>
              <a:t>, </a:t>
            </a:r>
            <a:r>
              <a:rPr lang="tr-TR" dirty="0" err="1"/>
              <a:t>Button</a:t>
            </a:r>
            <a:r>
              <a:rPr lang="tr-TR" dirty="0"/>
              <a:t> vb</a:t>
            </a:r>
            <a:r>
              <a:rPr lang="tr-TR" dirty="0" smtClean="0"/>
              <a:t>.) tamamen </a:t>
            </a:r>
            <a:r>
              <a:rPr lang="tr-TR" dirty="0"/>
              <a:t>kaybolması demektir. Örneğin kullanıcı sayfamızdaki bir </a:t>
            </a:r>
            <a:r>
              <a:rPr lang="tr-TR" dirty="0" err="1"/>
              <a:t>TextBox’a</a:t>
            </a:r>
            <a:r>
              <a:rPr lang="tr-TR" dirty="0"/>
              <a:t> veri girdiğinde, artık biliyoruz ki bu veri </a:t>
            </a:r>
            <a:r>
              <a:rPr lang="tr-TR" dirty="0" smtClean="0"/>
              <a:t>tamamen </a:t>
            </a:r>
            <a:r>
              <a:rPr lang="tr-TR" dirty="0"/>
              <a:t>kaybolacaktır. Ancak bunu deneyip yaptığımızda gerçek ortamda </a:t>
            </a:r>
            <a:r>
              <a:rPr lang="tr-TR" dirty="0" err="1"/>
              <a:t>TextBox’taki</a:t>
            </a:r>
            <a:r>
              <a:rPr lang="tr-TR" dirty="0"/>
              <a:t> verinin </a:t>
            </a:r>
            <a:r>
              <a:rPr lang="tr-TR" dirty="0" smtClean="0"/>
              <a:t>kaybolmadığını görüyoruz</a:t>
            </a:r>
            <a:r>
              <a:rPr lang="tr-TR" dirty="0"/>
              <a:t>.</a:t>
            </a:r>
          </a:p>
          <a:p>
            <a:pPr>
              <a:spcBef>
                <a:spcPts val="1200"/>
              </a:spcBef>
            </a:pPr>
            <a:r>
              <a:rPr lang="tr-TR" dirty="0"/>
              <a:t>Peki, bu nasıl oluyor?</a:t>
            </a:r>
          </a:p>
        </p:txBody>
      </p:sp>
      <p:sp>
        <p:nvSpPr>
          <p:cNvPr id="8" name="Dikdörtgen 7"/>
          <p:cNvSpPr/>
          <p:nvPr/>
        </p:nvSpPr>
        <p:spPr>
          <a:xfrm>
            <a:off x="99291" y="3934325"/>
            <a:ext cx="11576893" cy="2585323"/>
          </a:xfrm>
          <a:prstGeom prst="rect">
            <a:avLst/>
          </a:prstGeom>
        </p:spPr>
        <p:txBody>
          <a:bodyPr wrap="square">
            <a:spAutoFit/>
          </a:bodyPr>
          <a:lstStyle/>
          <a:p>
            <a:r>
              <a:rPr lang="tr-TR" dirty="0"/>
              <a:t>Geleneksel Web Programlamanın bu sınırlılığının üstesinden gelmek için .NET platformu bize bazı sayfa-tabanlı ve </a:t>
            </a:r>
            <a:r>
              <a:rPr lang="tr-TR" dirty="0" smtClean="0"/>
              <a:t>uygulama-tabanlı </a:t>
            </a:r>
            <a:r>
              <a:rPr lang="tr-TR" dirty="0"/>
              <a:t>seçenekleri sunmakta. Bunlar:</a:t>
            </a:r>
          </a:p>
          <a:p>
            <a:r>
              <a:rPr lang="tr-TR" dirty="0"/>
              <a:t>1.View </a:t>
            </a:r>
            <a:r>
              <a:rPr lang="tr-TR" dirty="0" err="1"/>
              <a:t>State</a:t>
            </a:r>
            <a:endParaRPr lang="tr-TR" dirty="0"/>
          </a:p>
          <a:p>
            <a:r>
              <a:rPr lang="tr-TR" dirty="0"/>
              <a:t>2.Control </a:t>
            </a:r>
            <a:r>
              <a:rPr lang="tr-TR" dirty="0" err="1"/>
              <a:t>State</a:t>
            </a:r>
            <a:endParaRPr lang="tr-TR" dirty="0"/>
          </a:p>
          <a:p>
            <a:r>
              <a:rPr lang="tr-TR" dirty="0"/>
              <a:t>3.Hidden </a:t>
            </a:r>
            <a:r>
              <a:rPr lang="tr-TR" dirty="0" err="1"/>
              <a:t>Fields</a:t>
            </a:r>
            <a:endParaRPr lang="tr-TR" dirty="0"/>
          </a:p>
          <a:p>
            <a:r>
              <a:rPr lang="tr-TR" dirty="0"/>
              <a:t>4.Cookies</a:t>
            </a:r>
          </a:p>
          <a:p>
            <a:r>
              <a:rPr lang="tr-TR" dirty="0"/>
              <a:t>5.Query </a:t>
            </a:r>
            <a:r>
              <a:rPr lang="tr-TR" dirty="0" err="1"/>
              <a:t>Strings</a:t>
            </a:r>
            <a:endParaRPr lang="tr-TR" dirty="0"/>
          </a:p>
          <a:p>
            <a:r>
              <a:rPr lang="tr-TR" dirty="0"/>
              <a:t>6.Application </a:t>
            </a:r>
            <a:r>
              <a:rPr lang="tr-TR" dirty="0" err="1"/>
              <a:t>State</a:t>
            </a:r>
            <a:endParaRPr lang="tr-TR" dirty="0"/>
          </a:p>
          <a:p>
            <a:r>
              <a:rPr lang="tr-TR" dirty="0"/>
              <a:t>7.Session </a:t>
            </a:r>
            <a:r>
              <a:rPr lang="tr-TR" dirty="0" err="1"/>
              <a:t>State</a:t>
            </a:r>
            <a:endParaRPr lang="tr-TR" dirty="0"/>
          </a:p>
        </p:txBody>
      </p:sp>
    </p:spTree>
    <p:extLst>
      <p:ext uri="{BB962C8B-B14F-4D97-AF65-F5344CB8AC3E}">
        <p14:creationId xmlns:p14="http://schemas.microsoft.com/office/powerpoint/2010/main" val="3401543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99291" y="1433946"/>
            <a:ext cx="11335325" cy="1754326"/>
          </a:xfrm>
          <a:prstGeom prst="rect">
            <a:avLst/>
          </a:prstGeom>
        </p:spPr>
        <p:txBody>
          <a:bodyPr wrap="square">
            <a:spAutoFit/>
          </a:bodyPr>
          <a:lstStyle/>
          <a:p>
            <a:r>
              <a:rPr lang="tr-TR" dirty="0"/>
              <a:t>Bu seçeneklerden </a:t>
            </a:r>
            <a:r>
              <a:rPr lang="tr-TR" dirty="0" err="1" smtClean="0"/>
              <a:t>View</a:t>
            </a:r>
            <a:r>
              <a:rPr lang="tr-TR" dirty="0" smtClean="0"/>
              <a:t> </a:t>
            </a:r>
            <a:r>
              <a:rPr lang="tr-TR" dirty="0" err="1"/>
              <a:t>State</a:t>
            </a:r>
            <a:r>
              <a:rPr lang="tr-TR" dirty="0"/>
              <a:t>, Control </a:t>
            </a:r>
            <a:r>
              <a:rPr lang="tr-TR" dirty="0" err="1"/>
              <a:t>State</a:t>
            </a:r>
            <a:r>
              <a:rPr lang="tr-TR" dirty="0"/>
              <a:t>, </a:t>
            </a:r>
            <a:r>
              <a:rPr lang="tr-TR" dirty="0" err="1"/>
              <a:t>Hidden</a:t>
            </a:r>
            <a:r>
              <a:rPr lang="tr-TR" dirty="0"/>
              <a:t> </a:t>
            </a:r>
            <a:r>
              <a:rPr lang="tr-TR" dirty="0" err="1"/>
              <a:t>Fields</a:t>
            </a:r>
            <a:r>
              <a:rPr lang="tr-TR" dirty="0"/>
              <a:t>, </a:t>
            </a:r>
            <a:r>
              <a:rPr lang="tr-TR" dirty="0" err="1"/>
              <a:t>Cookies</a:t>
            </a:r>
            <a:r>
              <a:rPr lang="tr-TR" dirty="0"/>
              <a:t> ve Query </a:t>
            </a:r>
            <a:r>
              <a:rPr lang="tr-TR" dirty="0" err="1" smtClean="0"/>
              <a:t>Strings</a:t>
            </a:r>
            <a:r>
              <a:rPr lang="tr-TR" dirty="0" smtClean="0"/>
              <a:t> </a:t>
            </a:r>
            <a:r>
              <a:rPr lang="tr-TR" dirty="0"/>
              <a:t>sayfamızdaki bilgileri ve kontrol bilgileri bir takım yollarla kullanıcının kendi bilgisayarında (Client-</a:t>
            </a:r>
            <a:r>
              <a:rPr lang="tr-TR" dirty="0" err="1"/>
              <a:t>Based</a:t>
            </a:r>
            <a:r>
              <a:rPr lang="tr-TR" dirty="0"/>
              <a:t> </a:t>
            </a:r>
            <a:r>
              <a:rPr lang="tr-TR" dirty="0" err="1"/>
              <a:t>State</a:t>
            </a:r>
            <a:r>
              <a:rPr lang="tr-TR" dirty="0"/>
              <a:t> </a:t>
            </a:r>
            <a:r>
              <a:rPr lang="tr-TR" dirty="0" err="1"/>
              <a:t>Manegement</a:t>
            </a:r>
            <a:r>
              <a:rPr lang="tr-TR" dirty="0"/>
              <a:t>) saklarlar. </a:t>
            </a:r>
            <a:endParaRPr lang="tr-TR" dirty="0" smtClean="0"/>
          </a:p>
          <a:p>
            <a:endParaRPr lang="tr-TR" dirty="0" smtClean="0"/>
          </a:p>
          <a:p>
            <a:r>
              <a:rPr lang="tr-TR" dirty="0" smtClean="0"/>
              <a:t>Application </a:t>
            </a:r>
            <a:r>
              <a:rPr lang="tr-TR" dirty="0" err="1" smtClean="0"/>
              <a:t>State</a:t>
            </a:r>
            <a:r>
              <a:rPr lang="tr-TR" dirty="0" smtClean="0"/>
              <a:t> ve </a:t>
            </a:r>
            <a:r>
              <a:rPr lang="tr-TR" dirty="0" err="1"/>
              <a:t>Session</a:t>
            </a:r>
            <a:r>
              <a:rPr lang="tr-TR" dirty="0"/>
              <a:t> </a:t>
            </a:r>
            <a:r>
              <a:rPr lang="tr-TR" dirty="0" err="1"/>
              <a:t>State</a:t>
            </a:r>
            <a:r>
              <a:rPr lang="tr-TR" dirty="0"/>
              <a:t> </a:t>
            </a:r>
            <a:r>
              <a:rPr lang="tr-TR" dirty="0" smtClean="0"/>
              <a:t>bu </a:t>
            </a:r>
            <a:r>
              <a:rPr lang="tr-TR" dirty="0"/>
              <a:t>bilgileri uygulama tarafında yani sunucuda (Server-</a:t>
            </a:r>
            <a:r>
              <a:rPr lang="tr-TR" dirty="0" err="1"/>
              <a:t>Based</a:t>
            </a:r>
            <a:r>
              <a:rPr lang="tr-TR" dirty="0"/>
              <a:t> </a:t>
            </a:r>
            <a:r>
              <a:rPr lang="tr-TR" dirty="0" err="1"/>
              <a:t>State</a:t>
            </a:r>
            <a:r>
              <a:rPr lang="tr-TR" dirty="0"/>
              <a:t> Management) saklarlar.</a:t>
            </a:r>
          </a:p>
        </p:txBody>
      </p:sp>
    </p:spTree>
    <p:extLst>
      <p:ext uri="{BB962C8B-B14F-4D97-AF65-F5344CB8AC3E}">
        <p14:creationId xmlns:p14="http://schemas.microsoft.com/office/powerpoint/2010/main" val="909709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99292" y="1287476"/>
            <a:ext cx="1334661" cy="369332"/>
          </a:xfrm>
          <a:prstGeom prst="rect">
            <a:avLst/>
          </a:prstGeom>
        </p:spPr>
        <p:txBody>
          <a:bodyPr wrap="none">
            <a:spAutoFit/>
          </a:bodyPr>
          <a:lstStyle/>
          <a:p>
            <a:r>
              <a:rPr lang="tr-TR" b="1" dirty="0" err="1">
                <a:solidFill>
                  <a:srgbClr val="FF0000"/>
                </a:solidFill>
              </a:rPr>
              <a:t>View</a:t>
            </a:r>
            <a:r>
              <a:rPr lang="tr-TR" b="1" dirty="0">
                <a:solidFill>
                  <a:srgbClr val="FF0000"/>
                </a:solidFill>
              </a:rPr>
              <a:t> </a:t>
            </a:r>
            <a:r>
              <a:rPr lang="tr-TR" b="1" dirty="0" err="1">
                <a:solidFill>
                  <a:srgbClr val="FF0000"/>
                </a:solidFill>
              </a:rPr>
              <a:t>State</a:t>
            </a:r>
            <a:endParaRPr lang="tr-TR" b="1" dirty="0">
              <a:solidFill>
                <a:srgbClr val="FF0000"/>
              </a:solidFill>
            </a:endParaRPr>
          </a:p>
        </p:txBody>
      </p:sp>
      <p:sp>
        <p:nvSpPr>
          <p:cNvPr id="7" name="Dikdörtgen 6"/>
          <p:cNvSpPr/>
          <p:nvPr/>
        </p:nvSpPr>
        <p:spPr>
          <a:xfrm>
            <a:off x="99292" y="1743679"/>
            <a:ext cx="11902208" cy="3785652"/>
          </a:xfrm>
          <a:prstGeom prst="rect">
            <a:avLst/>
          </a:prstGeom>
        </p:spPr>
        <p:txBody>
          <a:bodyPr wrap="square">
            <a:spAutoFit/>
          </a:bodyPr>
          <a:lstStyle/>
          <a:p>
            <a:r>
              <a:rPr lang="tr-TR" sz="1600" dirty="0"/>
              <a:t>Post-</a:t>
            </a:r>
            <a:r>
              <a:rPr lang="tr-TR" sz="1600" dirty="0" err="1"/>
              <a:t>Back</a:t>
            </a:r>
            <a:r>
              <a:rPr lang="tr-TR" sz="1600" dirty="0"/>
              <a:t> sırasında </a:t>
            </a:r>
            <a:r>
              <a:rPr lang="tr-TR" sz="1600" dirty="0" err="1"/>
              <a:t>default</a:t>
            </a:r>
            <a:r>
              <a:rPr lang="tr-TR" sz="1600" dirty="0"/>
              <a:t> olarak sayfa ve kontrol bilgilerini tutan bu yapı, </a:t>
            </a:r>
            <a:r>
              <a:rPr lang="tr-TR" sz="1600" dirty="0" err="1"/>
              <a:t>dictionary</a:t>
            </a:r>
            <a:r>
              <a:rPr lang="tr-TR" sz="1600" dirty="0"/>
              <a:t> mantığıyla çalışır. Her bir kontrolün ve sayfa bilgisinin değerleri “</a:t>
            </a:r>
            <a:r>
              <a:rPr lang="tr-TR" sz="1600" dirty="0" err="1"/>
              <a:t>Key</a:t>
            </a:r>
            <a:r>
              <a:rPr lang="tr-TR" sz="1600" dirty="0"/>
              <a:t>”, “Value” şeklinde, </a:t>
            </a:r>
            <a:r>
              <a:rPr lang="tr-TR" sz="1600" dirty="0" err="1"/>
              <a:t>hidden</a:t>
            </a:r>
            <a:r>
              <a:rPr lang="tr-TR" sz="1600" dirty="0"/>
              <a:t> </a:t>
            </a:r>
            <a:r>
              <a:rPr lang="tr-TR" sz="1600" dirty="0" err="1"/>
              <a:t>field’lar</a:t>
            </a:r>
            <a:r>
              <a:rPr lang="tr-TR" sz="1600" dirty="0"/>
              <a:t> olarak korunur. Sayfa sunucuya gönderildiğinde, gelen isteğe göre işlem yapıldıktan sonra sunucu </a:t>
            </a:r>
            <a:r>
              <a:rPr lang="tr-TR" sz="1600" dirty="0" err="1"/>
              <a:t>view-state</a:t>
            </a:r>
            <a:r>
              <a:rPr lang="tr-TR" sz="1600" dirty="0"/>
              <a:t> değerine göre sayfayı tekrardan </a:t>
            </a:r>
            <a:r>
              <a:rPr lang="tr-TR" sz="1600" dirty="0" err="1"/>
              <a:t>render</a:t>
            </a:r>
            <a:r>
              <a:rPr lang="tr-TR" sz="1600" dirty="0"/>
              <a:t> eder ve </a:t>
            </a:r>
            <a:r>
              <a:rPr lang="tr-TR" sz="1600" dirty="0" err="1"/>
              <a:t>client’a</a:t>
            </a:r>
            <a:r>
              <a:rPr lang="tr-TR" sz="1600" dirty="0"/>
              <a:t> tekrar gönderir. </a:t>
            </a:r>
            <a:endParaRPr lang="tr-TR" sz="1600" dirty="0" smtClean="0"/>
          </a:p>
          <a:p>
            <a:r>
              <a:rPr lang="tr-TR" sz="1600" dirty="0" smtClean="0"/>
              <a:t>Böylece </a:t>
            </a:r>
            <a:r>
              <a:rPr lang="tr-TR" sz="1600" dirty="0"/>
              <a:t>sayfamızdaki verilerimizi kaybetmemiş ve sunucuya gitmeden önceki halleriyle tekrar tarayıcımızda görürüz. </a:t>
            </a:r>
            <a:r>
              <a:rPr lang="tr-TR" sz="1600" dirty="0" err="1"/>
              <a:t>View</a:t>
            </a:r>
            <a:r>
              <a:rPr lang="tr-TR" sz="1600" dirty="0"/>
              <a:t> </a:t>
            </a:r>
            <a:r>
              <a:rPr lang="tr-TR" sz="1600" dirty="0" err="1"/>
              <a:t>state</a:t>
            </a:r>
            <a:r>
              <a:rPr lang="tr-TR" sz="1600" dirty="0"/>
              <a:t> yapısında kendi verilerimizi de saklayabiliriz. Dictionary mantığıyla çalıştığını daha önce belirtmiştik. Aşağıdaki gibi basit bir şekilde </a:t>
            </a:r>
            <a:r>
              <a:rPr lang="tr-TR" sz="1600" dirty="0" err="1"/>
              <a:t>View</a:t>
            </a:r>
            <a:r>
              <a:rPr lang="tr-TR" sz="1600" dirty="0"/>
              <a:t> </a:t>
            </a:r>
            <a:r>
              <a:rPr lang="tr-TR" sz="1600" dirty="0" err="1"/>
              <a:t>State</a:t>
            </a:r>
            <a:r>
              <a:rPr lang="tr-TR" sz="1600" dirty="0"/>
              <a:t> yapısını kullanabilirsiniz </a:t>
            </a:r>
            <a:endParaRPr lang="tr-TR" sz="1600" dirty="0" smtClean="0"/>
          </a:p>
          <a:p>
            <a:endParaRPr lang="tr-TR" sz="1600" dirty="0" smtClean="0"/>
          </a:p>
          <a:p>
            <a:r>
              <a:rPr lang="tr-TR" sz="1600" dirty="0" err="1" smtClean="0"/>
              <a:t>View</a:t>
            </a:r>
            <a:r>
              <a:rPr lang="tr-TR" sz="1600" dirty="0" smtClean="0"/>
              <a:t> </a:t>
            </a:r>
            <a:r>
              <a:rPr lang="tr-TR" sz="1600" dirty="0" err="1"/>
              <a:t>State</a:t>
            </a:r>
            <a:r>
              <a:rPr lang="tr-TR" sz="1600" dirty="0"/>
              <a:t> e veri ekleme: </a:t>
            </a:r>
            <a:endParaRPr lang="tr-TR" sz="1600" dirty="0" smtClean="0"/>
          </a:p>
          <a:p>
            <a:endParaRPr lang="tr-TR" sz="1600" dirty="0" smtClean="0"/>
          </a:p>
          <a:p>
            <a:r>
              <a:rPr lang="tr-TR" sz="1600" b="1" dirty="0" err="1" smtClean="0">
                <a:solidFill>
                  <a:srgbClr val="0070C0"/>
                </a:solidFill>
                <a:latin typeface="Courier New" panose="02070309020205020404" pitchFamily="49" charset="0"/>
                <a:cs typeface="Courier New" panose="02070309020205020404" pitchFamily="49" charset="0"/>
              </a:rPr>
              <a:t>ViewState.Add</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Key</a:t>
            </a:r>
            <a:r>
              <a:rPr lang="tr-TR" sz="1600" b="1" dirty="0">
                <a:solidFill>
                  <a:srgbClr val="0070C0"/>
                </a:solidFill>
                <a:latin typeface="Courier New" panose="02070309020205020404" pitchFamily="49" charset="0"/>
                <a:cs typeface="Courier New" panose="02070309020205020404" pitchFamily="49" charset="0"/>
              </a:rPr>
              <a:t>]“,”[Value]“); </a:t>
            </a:r>
            <a:endParaRPr lang="tr-TR" sz="1600" b="1" dirty="0" smtClean="0">
              <a:solidFill>
                <a:srgbClr val="0070C0"/>
              </a:solidFill>
              <a:latin typeface="Courier New" panose="02070309020205020404" pitchFamily="49" charset="0"/>
              <a:cs typeface="Courier New" panose="02070309020205020404" pitchFamily="49" charset="0"/>
            </a:endParaRPr>
          </a:p>
          <a:p>
            <a:endParaRPr lang="tr-TR" sz="1600" dirty="0" smtClean="0"/>
          </a:p>
          <a:p>
            <a:endParaRPr lang="tr-TR" sz="1600" dirty="0"/>
          </a:p>
          <a:p>
            <a:r>
              <a:rPr lang="tr-TR" sz="1600" dirty="0" smtClean="0"/>
              <a:t>Eklenen </a:t>
            </a:r>
            <a:r>
              <a:rPr lang="tr-TR" sz="1600" dirty="0"/>
              <a:t>bir veriyi alma: </a:t>
            </a:r>
            <a:endParaRPr lang="tr-TR" sz="1600" dirty="0" smtClean="0"/>
          </a:p>
          <a:p>
            <a:endParaRPr lang="tr-TR" sz="1600" dirty="0" smtClean="0"/>
          </a:p>
          <a:p>
            <a:r>
              <a:rPr lang="tr-TR" sz="1600" b="1" dirty="0" err="1">
                <a:solidFill>
                  <a:srgbClr val="0070C0"/>
                </a:solidFill>
                <a:latin typeface="Courier New" panose="02070309020205020404" pitchFamily="49" charset="0"/>
                <a:cs typeface="Courier New" panose="02070309020205020404" pitchFamily="49" charset="0"/>
              </a:rPr>
              <a:t>ViewState</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Key</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ToString</a:t>
            </a:r>
            <a:r>
              <a:rPr lang="tr-TR" sz="1600" b="1" dirty="0">
                <a:solidFill>
                  <a:srgbClr val="0070C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6326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99292" y="1743679"/>
            <a:ext cx="10680077" cy="3416320"/>
          </a:xfrm>
          <a:prstGeom prst="rect">
            <a:avLst/>
          </a:prstGeom>
        </p:spPr>
        <p:txBody>
          <a:bodyPr wrap="square">
            <a:spAutoFit/>
          </a:bodyPr>
          <a:lstStyle/>
          <a:p>
            <a:r>
              <a:rPr lang="tr-TR" b="1" i="1" dirty="0"/>
              <a:t>Bu yöntemi kullanmanın avantajları: </a:t>
            </a:r>
            <a:endParaRPr lang="tr-TR" b="1" i="1" dirty="0" smtClean="0"/>
          </a:p>
          <a:p>
            <a:r>
              <a:rPr lang="tr-TR" dirty="0" smtClean="0"/>
              <a:t>1.Sunucu </a:t>
            </a:r>
            <a:r>
              <a:rPr lang="tr-TR" dirty="0"/>
              <a:t>kaynaklarını yormaz: Client-</a:t>
            </a:r>
            <a:r>
              <a:rPr lang="tr-TR" dirty="0" err="1"/>
              <a:t>Based</a:t>
            </a:r>
            <a:r>
              <a:rPr lang="tr-TR" dirty="0"/>
              <a:t> olduğu için sunucumuza artı bir yük getirmez </a:t>
            </a:r>
            <a:endParaRPr lang="tr-TR" dirty="0" smtClean="0"/>
          </a:p>
          <a:p>
            <a:r>
              <a:rPr lang="tr-TR" dirty="0" smtClean="0"/>
              <a:t>2.Kolay </a:t>
            </a:r>
            <a:r>
              <a:rPr lang="tr-TR" dirty="0"/>
              <a:t>uygulanabilirlik: Ekstra kodlama gerektirmez. Zaten </a:t>
            </a:r>
            <a:r>
              <a:rPr lang="tr-TR" dirty="0" err="1"/>
              <a:t>default</a:t>
            </a:r>
            <a:r>
              <a:rPr lang="tr-TR" dirty="0"/>
              <a:t> olarak kullanılan </a:t>
            </a:r>
            <a:r>
              <a:rPr lang="tr-TR" dirty="0" err="1"/>
              <a:t>metoddur</a:t>
            </a:r>
            <a:r>
              <a:rPr lang="tr-TR" dirty="0"/>
              <a:t> </a:t>
            </a:r>
            <a:endParaRPr lang="tr-TR" dirty="0" smtClean="0"/>
          </a:p>
          <a:p>
            <a:r>
              <a:rPr lang="tr-TR" dirty="0" smtClean="0"/>
              <a:t>3.Güvenlik</a:t>
            </a:r>
            <a:r>
              <a:rPr lang="tr-TR" dirty="0"/>
              <a:t>: </a:t>
            </a:r>
            <a:r>
              <a:rPr lang="tr-TR" dirty="0" err="1"/>
              <a:t>View-State</a:t>
            </a:r>
            <a:r>
              <a:rPr lang="tr-TR" dirty="0"/>
              <a:t> değerleri şifrelenmiş bir şekilde saklandıkları için </a:t>
            </a:r>
            <a:r>
              <a:rPr lang="tr-TR" dirty="0" err="1"/>
              <a:t>Hidden</a:t>
            </a:r>
            <a:r>
              <a:rPr lang="tr-TR" dirty="0"/>
              <a:t> </a:t>
            </a:r>
            <a:r>
              <a:rPr lang="tr-TR" dirty="0" err="1"/>
              <a:t>field’lara</a:t>
            </a:r>
            <a:r>
              <a:rPr lang="tr-TR" dirty="0"/>
              <a:t> göre daha güvenlidirler </a:t>
            </a:r>
            <a:endParaRPr lang="tr-TR" dirty="0" smtClean="0"/>
          </a:p>
          <a:p>
            <a:endParaRPr lang="tr-TR" dirty="0"/>
          </a:p>
          <a:p>
            <a:r>
              <a:rPr lang="tr-TR" b="1" i="1" dirty="0" smtClean="0"/>
              <a:t>Dezavantajları</a:t>
            </a:r>
            <a:r>
              <a:rPr lang="tr-TR" b="1" i="1" dirty="0"/>
              <a:t>: </a:t>
            </a:r>
            <a:endParaRPr lang="tr-TR" b="1" i="1" dirty="0" smtClean="0"/>
          </a:p>
          <a:p>
            <a:r>
              <a:rPr lang="tr-TR" dirty="0" smtClean="0"/>
              <a:t>1.Performans </a:t>
            </a:r>
            <a:r>
              <a:rPr lang="tr-TR" dirty="0"/>
              <a:t>düşüklüğü: </a:t>
            </a:r>
            <a:r>
              <a:rPr lang="tr-TR" dirty="0" err="1"/>
              <a:t>View-State</a:t>
            </a:r>
            <a:r>
              <a:rPr lang="tr-TR" dirty="0"/>
              <a:t> değerleri sayfamızla beraber sunucuya gittiği için </a:t>
            </a:r>
            <a:r>
              <a:rPr lang="tr-TR" dirty="0" err="1"/>
              <a:t>view-state</a:t>
            </a:r>
            <a:r>
              <a:rPr lang="tr-TR" dirty="0"/>
              <a:t> de büyük boyutta veri saklamak sunucuya gidiş-geliş süresini uzatacaktır. özellikle mobil uygulamalarda büyük veriler büyük performans kaybı demektir. </a:t>
            </a:r>
            <a:endParaRPr lang="tr-TR" dirty="0" smtClean="0"/>
          </a:p>
          <a:p>
            <a:r>
              <a:rPr lang="tr-TR" dirty="0" smtClean="0"/>
              <a:t>2.Potansiyel </a:t>
            </a:r>
            <a:r>
              <a:rPr lang="tr-TR" dirty="0"/>
              <a:t>Güvenlik Riski: Veriler şifrelenmiş bir şekilde saklansa bile sayfa kaynağını görüntülediğimizde bu verileri şifreli halde bile olsa görebiliriz. Bu durum güvenlik riski oluşturabilir</a:t>
            </a:r>
          </a:p>
        </p:txBody>
      </p:sp>
      <p:sp>
        <p:nvSpPr>
          <p:cNvPr id="7" name="Dikdörtgen 6"/>
          <p:cNvSpPr/>
          <p:nvPr/>
        </p:nvSpPr>
        <p:spPr>
          <a:xfrm>
            <a:off x="99292" y="1287476"/>
            <a:ext cx="1334661" cy="369332"/>
          </a:xfrm>
          <a:prstGeom prst="rect">
            <a:avLst/>
          </a:prstGeom>
        </p:spPr>
        <p:txBody>
          <a:bodyPr wrap="none">
            <a:spAutoFit/>
          </a:bodyPr>
          <a:lstStyle/>
          <a:p>
            <a:r>
              <a:rPr lang="tr-TR" b="1" dirty="0" err="1">
                <a:solidFill>
                  <a:srgbClr val="FF0000"/>
                </a:solidFill>
              </a:rPr>
              <a:t>View</a:t>
            </a:r>
            <a:r>
              <a:rPr lang="tr-TR" b="1" dirty="0">
                <a:solidFill>
                  <a:srgbClr val="FF0000"/>
                </a:solidFill>
              </a:rPr>
              <a:t> </a:t>
            </a:r>
            <a:r>
              <a:rPr lang="tr-TR" b="1" dirty="0" err="1">
                <a:solidFill>
                  <a:srgbClr val="FF0000"/>
                </a:solidFill>
              </a:rPr>
              <a:t>State</a:t>
            </a:r>
            <a:endParaRPr lang="tr-TR" b="1" dirty="0">
              <a:solidFill>
                <a:srgbClr val="FF0000"/>
              </a:solidFill>
            </a:endParaRPr>
          </a:p>
        </p:txBody>
      </p:sp>
    </p:spTree>
    <p:extLst>
      <p:ext uri="{BB962C8B-B14F-4D97-AF65-F5344CB8AC3E}">
        <p14:creationId xmlns:p14="http://schemas.microsoft.com/office/powerpoint/2010/main" val="2198918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169630" y="1743679"/>
            <a:ext cx="10920045" cy="3970318"/>
          </a:xfrm>
          <a:prstGeom prst="rect">
            <a:avLst/>
          </a:prstGeom>
        </p:spPr>
        <p:txBody>
          <a:bodyPr wrap="square">
            <a:spAutoFit/>
          </a:bodyPr>
          <a:lstStyle/>
          <a:p>
            <a:r>
              <a:rPr lang="tr-TR" dirty="0"/>
              <a:t>.NET </a:t>
            </a:r>
            <a:r>
              <a:rPr lang="tr-TR" dirty="0" err="1"/>
              <a:t>ControlState</a:t>
            </a:r>
            <a:r>
              <a:rPr lang="tr-TR" dirty="0"/>
              <a:t> özelliği post-</a:t>
            </a:r>
            <a:r>
              <a:rPr lang="tr-TR" dirty="0" err="1"/>
              <a:t>back’ler</a:t>
            </a:r>
            <a:r>
              <a:rPr lang="tr-TR" dirty="0"/>
              <a:t> arasında </a:t>
            </a:r>
            <a:r>
              <a:rPr lang="tr-TR" dirty="0" err="1"/>
              <a:t>custom</a:t>
            </a:r>
            <a:r>
              <a:rPr lang="tr-TR" dirty="0"/>
              <a:t> kontrol verilerini tutmamıza olanak sağlar. Örneğin sayfamızda farklı içerikler gösteren farklı </a:t>
            </a:r>
            <a:r>
              <a:rPr lang="tr-TR" dirty="0" err="1"/>
              <a:t>tab</a:t>
            </a:r>
            <a:r>
              <a:rPr lang="tr-TR" dirty="0"/>
              <a:t> yapılarımızın olduğunu düşünün. Hangi tabın seçili olduğunu post-</a:t>
            </a:r>
            <a:r>
              <a:rPr lang="tr-TR" dirty="0" err="1"/>
              <a:t>back</a:t>
            </a:r>
            <a:r>
              <a:rPr lang="tr-TR" dirty="0"/>
              <a:t> işleminden önce bilmek istiyorsak bu yapı uygun bir yapıdır. Bu senaryo </a:t>
            </a:r>
            <a:r>
              <a:rPr lang="tr-TR" dirty="0" err="1"/>
              <a:t>ViewState</a:t>
            </a:r>
            <a:r>
              <a:rPr lang="tr-TR" dirty="0"/>
              <a:t> ile de yapılabilir, ancak </a:t>
            </a:r>
            <a:r>
              <a:rPr lang="tr-TR" dirty="0" err="1"/>
              <a:t>ViewState</a:t>
            </a:r>
            <a:r>
              <a:rPr lang="tr-TR" dirty="0"/>
              <a:t> sayfa bazında kapatılabildiği için uygulamamızda aksaklıklara neden olabilir</a:t>
            </a:r>
            <a:r>
              <a:rPr lang="tr-TR" dirty="0" smtClean="0"/>
              <a:t>.</a:t>
            </a:r>
          </a:p>
          <a:p>
            <a:r>
              <a:rPr lang="tr-TR" dirty="0" err="1" smtClean="0"/>
              <a:t>ControlState</a:t>
            </a:r>
            <a:r>
              <a:rPr lang="tr-TR" dirty="0" smtClean="0"/>
              <a:t> </a:t>
            </a:r>
            <a:r>
              <a:rPr lang="tr-TR" dirty="0"/>
              <a:t>ise </a:t>
            </a:r>
            <a:r>
              <a:rPr lang="tr-TR" dirty="0" err="1"/>
              <a:t>ViewState</a:t>
            </a:r>
            <a:r>
              <a:rPr lang="tr-TR" dirty="0"/>
              <a:t> gibi kapatılamaz. peki nasıl kullanılır? </a:t>
            </a:r>
            <a:endParaRPr lang="tr-TR" dirty="0" smtClean="0"/>
          </a:p>
          <a:p>
            <a:endParaRPr lang="tr-TR" dirty="0"/>
          </a:p>
          <a:p>
            <a:r>
              <a:rPr lang="tr-TR" dirty="0" smtClean="0"/>
              <a:t>Veri </a:t>
            </a:r>
            <a:r>
              <a:rPr lang="tr-TR" dirty="0"/>
              <a:t>ekleme</a:t>
            </a:r>
            <a:r>
              <a:rPr lang="tr-TR" dirty="0" smtClean="0"/>
              <a:t>:</a:t>
            </a:r>
          </a:p>
          <a:p>
            <a:r>
              <a:rPr lang="tr-TR" dirty="0" smtClean="0"/>
              <a:t> </a:t>
            </a:r>
          </a:p>
          <a:p>
            <a:r>
              <a:rPr lang="tr-TR" sz="1600" b="1" dirty="0" err="1">
                <a:solidFill>
                  <a:srgbClr val="0070C0"/>
                </a:solidFill>
                <a:latin typeface="Courier New" panose="02070309020205020404" pitchFamily="49" charset="0"/>
                <a:cs typeface="Courier New" panose="02070309020205020404" pitchFamily="49" charset="0"/>
              </a:rPr>
              <a:t>PageStatePersister.ControlState</a:t>
            </a:r>
            <a:r>
              <a:rPr lang="tr-TR" sz="1600" b="1" dirty="0">
                <a:solidFill>
                  <a:srgbClr val="0070C0"/>
                </a:solidFill>
                <a:latin typeface="Courier New" panose="02070309020205020404" pitchFamily="49" charset="0"/>
                <a:cs typeface="Courier New" panose="02070309020205020404" pitchFamily="49" charset="0"/>
              </a:rPr>
              <a:t> = “[Data]”; </a:t>
            </a:r>
          </a:p>
          <a:p>
            <a:endParaRPr lang="tr-TR" dirty="0"/>
          </a:p>
          <a:p>
            <a:r>
              <a:rPr lang="tr-TR" dirty="0" smtClean="0"/>
              <a:t>Veri </a:t>
            </a:r>
            <a:r>
              <a:rPr lang="tr-TR" dirty="0"/>
              <a:t>alma: </a:t>
            </a:r>
            <a:endParaRPr lang="tr-TR" dirty="0" smtClean="0"/>
          </a:p>
          <a:p>
            <a:endParaRPr lang="tr-TR" dirty="0" smtClean="0"/>
          </a:p>
          <a:p>
            <a:r>
              <a:rPr lang="tr-TR" sz="1600" b="1" dirty="0" err="1">
                <a:solidFill>
                  <a:srgbClr val="0070C0"/>
                </a:solidFill>
                <a:latin typeface="Courier New" panose="02070309020205020404" pitchFamily="49" charset="0"/>
                <a:cs typeface="Courier New" panose="02070309020205020404" pitchFamily="49" charset="0"/>
              </a:rPr>
              <a:t>string</a:t>
            </a:r>
            <a:r>
              <a:rPr lang="tr-TR" sz="1600" b="1" dirty="0">
                <a:solidFill>
                  <a:srgbClr val="0070C0"/>
                </a:solidFill>
                <a:latin typeface="Courier New" panose="02070309020205020404" pitchFamily="49" charset="0"/>
                <a:cs typeface="Courier New" panose="02070309020205020404" pitchFamily="49" charset="0"/>
              </a:rPr>
              <a:t> </a:t>
            </a:r>
            <a:r>
              <a:rPr lang="tr-TR" sz="1600" b="1" dirty="0" err="1">
                <a:solidFill>
                  <a:srgbClr val="0070C0"/>
                </a:solidFill>
                <a:latin typeface="Courier New" panose="02070309020205020404" pitchFamily="49" charset="0"/>
                <a:cs typeface="Courier New" panose="02070309020205020404" pitchFamily="49" charset="0"/>
              </a:rPr>
              <a:t>value</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PageStatePersister.ControlState.ToString</a:t>
            </a:r>
            <a:r>
              <a:rPr lang="tr-TR" sz="1600" b="1" dirty="0">
                <a:solidFill>
                  <a:srgbClr val="0070C0"/>
                </a:solidFill>
                <a:latin typeface="Courier New" panose="02070309020205020404" pitchFamily="49" charset="0"/>
                <a:cs typeface="Courier New" panose="02070309020205020404" pitchFamily="49" charset="0"/>
              </a:rPr>
              <a:t>(); </a:t>
            </a:r>
          </a:p>
        </p:txBody>
      </p:sp>
      <p:sp>
        <p:nvSpPr>
          <p:cNvPr id="7" name="Dikdörtgen 6"/>
          <p:cNvSpPr/>
          <p:nvPr/>
        </p:nvSpPr>
        <p:spPr>
          <a:xfrm>
            <a:off x="99292" y="1287476"/>
            <a:ext cx="1606530" cy="369332"/>
          </a:xfrm>
          <a:prstGeom prst="rect">
            <a:avLst/>
          </a:prstGeom>
        </p:spPr>
        <p:txBody>
          <a:bodyPr wrap="none">
            <a:spAutoFit/>
          </a:bodyPr>
          <a:lstStyle/>
          <a:p>
            <a:r>
              <a:rPr lang="tr-TR" b="1" dirty="0" smtClean="0">
                <a:solidFill>
                  <a:srgbClr val="FF0000"/>
                </a:solidFill>
              </a:rPr>
              <a:t>Control </a:t>
            </a:r>
            <a:r>
              <a:rPr lang="tr-TR" b="1" dirty="0" err="1">
                <a:solidFill>
                  <a:srgbClr val="FF0000"/>
                </a:solidFill>
              </a:rPr>
              <a:t>State</a:t>
            </a:r>
            <a:endParaRPr lang="tr-TR" b="1" dirty="0">
              <a:solidFill>
                <a:srgbClr val="FF0000"/>
              </a:solidFill>
            </a:endParaRPr>
          </a:p>
        </p:txBody>
      </p:sp>
    </p:spTree>
    <p:extLst>
      <p:ext uri="{BB962C8B-B14F-4D97-AF65-F5344CB8AC3E}">
        <p14:creationId xmlns:p14="http://schemas.microsoft.com/office/powerpoint/2010/main" val="2841739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99291" y="1743679"/>
            <a:ext cx="11884623" cy="2585323"/>
          </a:xfrm>
          <a:prstGeom prst="rect">
            <a:avLst/>
          </a:prstGeom>
        </p:spPr>
        <p:txBody>
          <a:bodyPr wrap="square">
            <a:spAutoFit/>
          </a:bodyPr>
          <a:lstStyle/>
          <a:p>
            <a:r>
              <a:rPr lang="tr-TR" b="1" i="1" dirty="0"/>
              <a:t>Kullanım Avantajları: </a:t>
            </a:r>
            <a:endParaRPr lang="tr-TR" b="1" i="1" dirty="0" smtClean="0"/>
          </a:p>
          <a:p>
            <a:r>
              <a:rPr lang="tr-TR" dirty="0" smtClean="0"/>
              <a:t>1.Sunucu </a:t>
            </a:r>
            <a:r>
              <a:rPr lang="tr-TR" dirty="0"/>
              <a:t>kaynaklarını yormaz: Client-</a:t>
            </a:r>
            <a:r>
              <a:rPr lang="tr-TR" dirty="0" err="1"/>
              <a:t>Based</a:t>
            </a:r>
            <a:r>
              <a:rPr lang="tr-TR" dirty="0"/>
              <a:t> olduğu için sunucumuza artı bir yük </a:t>
            </a:r>
            <a:r>
              <a:rPr lang="tr-TR" dirty="0" smtClean="0"/>
              <a:t>getirmez3</a:t>
            </a:r>
          </a:p>
          <a:p>
            <a:r>
              <a:rPr lang="tr-TR" dirty="0" smtClean="0"/>
              <a:t>2.Güvenilirlik</a:t>
            </a:r>
            <a:r>
              <a:rPr lang="tr-TR" dirty="0"/>
              <a:t>: </a:t>
            </a:r>
            <a:r>
              <a:rPr lang="tr-TR" dirty="0" err="1"/>
              <a:t>ViewState</a:t>
            </a:r>
            <a:r>
              <a:rPr lang="tr-TR" dirty="0"/>
              <a:t> gibi kapatılamadığından kullanımı daha kesin sonuçlar verir. </a:t>
            </a:r>
            <a:endParaRPr lang="tr-TR" dirty="0" smtClean="0"/>
          </a:p>
          <a:p>
            <a:r>
              <a:rPr lang="tr-TR" dirty="0" smtClean="0"/>
              <a:t>3.Çok </a:t>
            </a:r>
            <a:r>
              <a:rPr lang="tr-TR" dirty="0"/>
              <a:t>Yönlülük: Control </a:t>
            </a:r>
            <a:r>
              <a:rPr lang="tr-TR" dirty="0" err="1"/>
              <a:t>state</a:t>
            </a:r>
            <a:r>
              <a:rPr lang="tr-TR" dirty="0"/>
              <a:t> tekli verilerin nasıl ve nerede saklanması konusunda </a:t>
            </a:r>
            <a:r>
              <a:rPr lang="tr-TR" dirty="0" err="1"/>
              <a:t>custom</a:t>
            </a:r>
            <a:r>
              <a:rPr lang="tr-TR" dirty="0"/>
              <a:t> adaptörler yazılabilir </a:t>
            </a:r>
            <a:endParaRPr lang="tr-TR" dirty="0" smtClean="0"/>
          </a:p>
          <a:p>
            <a:endParaRPr lang="tr-TR" dirty="0"/>
          </a:p>
          <a:p>
            <a:endParaRPr lang="tr-TR" dirty="0" smtClean="0"/>
          </a:p>
          <a:p>
            <a:r>
              <a:rPr lang="tr-TR" b="1" i="1" dirty="0" smtClean="0"/>
              <a:t>Dezavantajları</a:t>
            </a:r>
            <a:r>
              <a:rPr lang="tr-TR" b="1" i="1" dirty="0"/>
              <a:t>: </a:t>
            </a:r>
            <a:endParaRPr lang="tr-TR" b="1" i="1" dirty="0" smtClean="0"/>
          </a:p>
          <a:p>
            <a:r>
              <a:rPr lang="tr-TR" dirty="0" smtClean="0"/>
              <a:t>1.Programlama </a:t>
            </a:r>
            <a:r>
              <a:rPr lang="tr-TR" dirty="0"/>
              <a:t>bilgisi gerektirir: ASP.NET kullanım için limitli imkan sağlasa da, tam kullanım için kodlama gerektirmektedir. </a:t>
            </a:r>
          </a:p>
        </p:txBody>
      </p:sp>
      <p:sp>
        <p:nvSpPr>
          <p:cNvPr id="7" name="Dikdörtgen 6"/>
          <p:cNvSpPr/>
          <p:nvPr/>
        </p:nvSpPr>
        <p:spPr>
          <a:xfrm>
            <a:off x="99292" y="1287476"/>
            <a:ext cx="1606530" cy="369332"/>
          </a:xfrm>
          <a:prstGeom prst="rect">
            <a:avLst/>
          </a:prstGeom>
        </p:spPr>
        <p:txBody>
          <a:bodyPr wrap="none">
            <a:spAutoFit/>
          </a:bodyPr>
          <a:lstStyle/>
          <a:p>
            <a:r>
              <a:rPr lang="tr-TR" b="1" dirty="0" smtClean="0">
                <a:solidFill>
                  <a:srgbClr val="FF0000"/>
                </a:solidFill>
              </a:rPr>
              <a:t>Control </a:t>
            </a:r>
            <a:r>
              <a:rPr lang="tr-TR" b="1" dirty="0" err="1">
                <a:solidFill>
                  <a:srgbClr val="FF0000"/>
                </a:solidFill>
              </a:rPr>
              <a:t>State</a:t>
            </a:r>
            <a:endParaRPr lang="tr-TR" b="1" dirty="0">
              <a:solidFill>
                <a:srgbClr val="FF0000"/>
              </a:solidFill>
            </a:endParaRPr>
          </a:p>
        </p:txBody>
      </p:sp>
    </p:spTree>
    <p:extLst>
      <p:ext uri="{BB962C8B-B14F-4D97-AF65-F5344CB8AC3E}">
        <p14:creationId xmlns:p14="http://schemas.microsoft.com/office/powerpoint/2010/main" val="155301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3" name="Dikdörtgen 2"/>
          <p:cNvSpPr/>
          <p:nvPr/>
        </p:nvSpPr>
        <p:spPr>
          <a:xfrm>
            <a:off x="99291" y="1743679"/>
            <a:ext cx="11699985" cy="4524315"/>
          </a:xfrm>
          <a:prstGeom prst="rect">
            <a:avLst/>
          </a:prstGeom>
        </p:spPr>
        <p:txBody>
          <a:bodyPr wrap="square">
            <a:spAutoFit/>
          </a:bodyPr>
          <a:lstStyle/>
          <a:p>
            <a:r>
              <a:rPr lang="tr-TR" dirty="0"/>
              <a:t>Hemen hemen hepimizin bildiği bir </a:t>
            </a:r>
            <a:r>
              <a:rPr lang="tr-TR" dirty="0" err="1"/>
              <a:t>state</a:t>
            </a:r>
            <a:r>
              <a:rPr lang="tr-TR" dirty="0"/>
              <a:t> yönetim aracıdır. Normal bir HTML kontrolü olarak sayfamıza ekleyebilirsiniz. Veri saklama ve veri alma, normal bir </a:t>
            </a:r>
            <a:r>
              <a:rPr lang="tr-TR" dirty="0" err="1"/>
              <a:t>TextBox’tan</a:t>
            </a:r>
            <a:r>
              <a:rPr lang="tr-TR" dirty="0"/>
              <a:t> farksızdır. </a:t>
            </a:r>
            <a:r>
              <a:rPr lang="tr-TR" dirty="0" smtClean="0"/>
              <a:t>Sayfamıza bir </a:t>
            </a:r>
            <a:r>
              <a:rPr lang="tr-TR" dirty="0" err="1" smtClean="0"/>
              <a:t>TextBox</a:t>
            </a:r>
            <a:r>
              <a:rPr lang="tr-TR" dirty="0" smtClean="0"/>
              <a:t> ekleyip </a:t>
            </a:r>
            <a:r>
              <a:rPr lang="tr-TR" dirty="0" err="1" smtClean="0"/>
              <a:t>Visible</a:t>
            </a:r>
            <a:r>
              <a:rPr lang="tr-TR" dirty="0" smtClean="0"/>
              <a:t> özelliğini </a:t>
            </a:r>
            <a:r>
              <a:rPr lang="tr-TR" dirty="0" err="1" smtClean="0"/>
              <a:t>False</a:t>
            </a:r>
            <a:r>
              <a:rPr lang="tr-TR" dirty="0" smtClean="0"/>
              <a:t> yaptığımızda bu kontrol Ekranda görülmez fakat verileri taşır.</a:t>
            </a:r>
          </a:p>
          <a:p>
            <a:endParaRPr lang="tr-TR" dirty="0"/>
          </a:p>
          <a:p>
            <a:r>
              <a:rPr lang="tr-TR" b="1" i="1" dirty="0" smtClean="0"/>
              <a:t>Kullanım </a:t>
            </a:r>
            <a:r>
              <a:rPr lang="tr-TR" b="1" i="1" dirty="0"/>
              <a:t>avantajları: </a:t>
            </a:r>
            <a:endParaRPr lang="tr-TR" b="1" i="1" dirty="0" smtClean="0"/>
          </a:p>
          <a:p>
            <a:r>
              <a:rPr lang="tr-TR" dirty="0" smtClean="0"/>
              <a:t>1.Sunucu </a:t>
            </a:r>
            <a:r>
              <a:rPr lang="tr-TR" dirty="0"/>
              <a:t>kaynaklarını yormaz: Client-</a:t>
            </a:r>
            <a:r>
              <a:rPr lang="tr-TR" dirty="0" err="1"/>
              <a:t>Based</a:t>
            </a:r>
            <a:r>
              <a:rPr lang="tr-TR" dirty="0"/>
              <a:t> olduğu için sunucumuza artı bir yük getirmez </a:t>
            </a:r>
            <a:endParaRPr lang="tr-TR" dirty="0" smtClean="0"/>
          </a:p>
          <a:p>
            <a:r>
              <a:rPr lang="tr-TR" dirty="0" smtClean="0"/>
              <a:t>2.Yaygın </a:t>
            </a:r>
            <a:r>
              <a:rPr lang="tr-TR" dirty="0"/>
              <a:t>Destek: Hemen hemen tüm tarayıcılar </a:t>
            </a:r>
            <a:r>
              <a:rPr lang="tr-TR" dirty="0" err="1"/>
              <a:t>hidden</a:t>
            </a:r>
            <a:r>
              <a:rPr lang="tr-TR" dirty="0"/>
              <a:t> </a:t>
            </a:r>
            <a:r>
              <a:rPr lang="tr-TR" dirty="0" err="1"/>
              <a:t>field</a:t>
            </a:r>
            <a:r>
              <a:rPr lang="tr-TR" dirty="0"/>
              <a:t> desteği vermektedir. </a:t>
            </a:r>
            <a:endParaRPr lang="tr-TR" dirty="0" smtClean="0"/>
          </a:p>
          <a:p>
            <a:r>
              <a:rPr lang="tr-TR" dirty="0" smtClean="0"/>
              <a:t>3.Kullanım </a:t>
            </a:r>
            <a:r>
              <a:rPr lang="tr-TR" dirty="0"/>
              <a:t>kolaylığı: Standart HTML kontrolü olarak sayfanıza ekleyebilirsiniz. </a:t>
            </a:r>
            <a:endParaRPr lang="tr-TR" dirty="0" smtClean="0"/>
          </a:p>
          <a:p>
            <a:endParaRPr lang="tr-TR" dirty="0"/>
          </a:p>
          <a:p>
            <a:r>
              <a:rPr lang="tr-TR" b="1" i="1" dirty="0" smtClean="0"/>
              <a:t>Dezavantajları</a:t>
            </a:r>
            <a:r>
              <a:rPr lang="tr-TR" b="1" i="1" dirty="0"/>
              <a:t>: </a:t>
            </a:r>
            <a:endParaRPr lang="tr-TR" b="1" i="1" dirty="0" smtClean="0"/>
          </a:p>
          <a:p>
            <a:r>
              <a:rPr lang="tr-TR" dirty="0" smtClean="0"/>
              <a:t>1.Güvenlik </a:t>
            </a:r>
            <a:r>
              <a:rPr lang="tr-TR" dirty="0"/>
              <a:t>Riski: Sayfa kaynağı direkt olarak görüntülenirse </a:t>
            </a:r>
            <a:r>
              <a:rPr lang="tr-TR" dirty="0" err="1"/>
              <a:t>hidden</a:t>
            </a:r>
            <a:r>
              <a:rPr lang="tr-TR" dirty="0"/>
              <a:t> </a:t>
            </a:r>
            <a:r>
              <a:rPr lang="tr-TR" dirty="0" err="1"/>
              <a:t>field</a:t>
            </a:r>
            <a:r>
              <a:rPr lang="tr-TR" dirty="0"/>
              <a:t> değerleri açıkça görülebilir. Değerler şifrelenebilir ancak şifrelenmesi ve şifrelerin tekrar çözülmesi işlemi ekstra kodlama demektir. </a:t>
            </a:r>
            <a:endParaRPr lang="tr-TR" dirty="0" smtClean="0"/>
          </a:p>
          <a:p>
            <a:r>
              <a:rPr lang="tr-TR" dirty="0" smtClean="0"/>
              <a:t>2.Basit </a:t>
            </a:r>
            <a:r>
              <a:rPr lang="tr-TR" dirty="0"/>
              <a:t>Depolama Mantığı: </a:t>
            </a:r>
            <a:r>
              <a:rPr lang="tr-TR" dirty="0" err="1"/>
              <a:t>Hidden</a:t>
            </a:r>
            <a:r>
              <a:rPr lang="tr-TR" dirty="0"/>
              <a:t> </a:t>
            </a:r>
            <a:r>
              <a:rPr lang="tr-TR" dirty="0" err="1"/>
              <a:t>field’larda</a:t>
            </a:r>
            <a:r>
              <a:rPr lang="tr-TR" dirty="0"/>
              <a:t> </a:t>
            </a:r>
            <a:r>
              <a:rPr lang="tr-TR" dirty="0" err="1"/>
              <a:t>rich</a:t>
            </a:r>
            <a:r>
              <a:rPr lang="tr-TR" dirty="0"/>
              <a:t> değerler saklayamayız. Daha çok basit veriler saklanması için tasarlanmıştır. </a:t>
            </a:r>
            <a:endParaRPr lang="tr-TR" dirty="0" smtClean="0"/>
          </a:p>
          <a:p>
            <a:r>
              <a:rPr lang="tr-TR" dirty="0" smtClean="0"/>
              <a:t>3.Performans </a:t>
            </a:r>
            <a:r>
              <a:rPr lang="tr-TR" dirty="0"/>
              <a:t>Kaybı: Büyük veriler saklayamadığımız gibi, aşırı kullanımı durumunda sayfada HTML kontrolü olarak saklandığı için performans kayıplarına neden olacaktır</a:t>
            </a:r>
          </a:p>
        </p:txBody>
      </p:sp>
      <p:sp>
        <p:nvSpPr>
          <p:cNvPr id="7" name="Dikdörtgen 6"/>
          <p:cNvSpPr/>
          <p:nvPr/>
        </p:nvSpPr>
        <p:spPr>
          <a:xfrm>
            <a:off x="99292" y="1287476"/>
            <a:ext cx="1656223" cy="369332"/>
          </a:xfrm>
          <a:prstGeom prst="rect">
            <a:avLst/>
          </a:prstGeom>
        </p:spPr>
        <p:txBody>
          <a:bodyPr wrap="none">
            <a:spAutoFit/>
          </a:bodyPr>
          <a:lstStyle/>
          <a:p>
            <a:r>
              <a:rPr lang="tr-TR" b="1" dirty="0" err="1" smtClean="0">
                <a:solidFill>
                  <a:srgbClr val="FF0000"/>
                </a:solidFill>
              </a:rPr>
              <a:t>Hidden</a:t>
            </a:r>
            <a:r>
              <a:rPr lang="tr-TR" b="1" dirty="0" smtClean="0">
                <a:solidFill>
                  <a:srgbClr val="FF0000"/>
                </a:solidFill>
              </a:rPr>
              <a:t> </a:t>
            </a:r>
            <a:r>
              <a:rPr lang="tr-TR" b="1" dirty="0" err="1" smtClean="0">
                <a:solidFill>
                  <a:srgbClr val="FF0000"/>
                </a:solidFill>
              </a:rPr>
              <a:t>Fields</a:t>
            </a:r>
            <a:endParaRPr lang="tr-TR" b="1" dirty="0">
              <a:solidFill>
                <a:srgbClr val="FF0000"/>
              </a:solidFill>
            </a:endParaRPr>
          </a:p>
        </p:txBody>
      </p:sp>
    </p:spTree>
    <p:extLst>
      <p:ext uri="{BB962C8B-B14F-4D97-AF65-F5344CB8AC3E}">
        <p14:creationId xmlns:p14="http://schemas.microsoft.com/office/powerpoint/2010/main" val="3822616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 y="0"/>
            <a:ext cx="9439564" cy="831273"/>
          </a:xfrm>
        </p:spPr>
        <p:txBody>
          <a:bodyPr/>
          <a:lstStyle/>
          <a:p>
            <a:r>
              <a:rPr lang="tr-TR" sz="4400" dirty="0" smtClean="0">
                <a:solidFill>
                  <a:srgbClr val="0070C0"/>
                </a:solidFill>
                <a:effectLst>
                  <a:outerShdw blurRad="38100" dist="38100" dir="2700000" algn="tl">
                    <a:srgbClr val="000000">
                      <a:alpha val="43137"/>
                    </a:srgbClr>
                  </a:outerShdw>
                </a:effectLst>
              </a:rPr>
              <a:t>ASP.NET WEB PROGRAMLAMA</a:t>
            </a:r>
            <a:endParaRPr lang="tr-TR" sz="4400" dirty="0">
              <a:solidFill>
                <a:srgbClr val="0070C0"/>
              </a:solidFill>
              <a:effectLst>
                <a:outerShdw blurRad="38100" dist="38100" dir="2700000" algn="tl">
                  <a:srgbClr val="000000">
                    <a:alpha val="43137"/>
                  </a:srgbClr>
                </a:outerShdw>
              </a:effectLst>
            </a:endParaRPr>
          </a:p>
        </p:txBody>
      </p:sp>
      <p:sp>
        <p:nvSpPr>
          <p:cNvPr id="4" name="Metin kutusu 3"/>
          <p:cNvSpPr txBox="1"/>
          <p:nvPr/>
        </p:nvSpPr>
        <p:spPr>
          <a:xfrm>
            <a:off x="8011368" y="6488668"/>
            <a:ext cx="4180632" cy="369332"/>
          </a:xfrm>
          <a:prstGeom prst="rect">
            <a:avLst/>
          </a:prstGeom>
          <a:noFill/>
        </p:spPr>
        <p:txBody>
          <a:bodyPr wrap="none" rtlCol="0">
            <a:spAutoFit/>
          </a:bodyPr>
          <a:lstStyle/>
          <a:p>
            <a:r>
              <a:rPr lang="tr-TR" dirty="0" smtClean="0"/>
              <a:t>Hazırlayan: Dr. Öğr Üyesi Kamil ÖZCAN</a:t>
            </a:r>
            <a:endParaRPr lang="tr-TR" dirty="0"/>
          </a:p>
        </p:txBody>
      </p:sp>
      <p:sp>
        <p:nvSpPr>
          <p:cNvPr id="5" name="Metin kutusu 4"/>
          <p:cNvSpPr txBox="1"/>
          <p:nvPr/>
        </p:nvSpPr>
        <p:spPr>
          <a:xfrm>
            <a:off x="11434617" y="6206836"/>
            <a:ext cx="671979" cy="369332"/>
          </a:xfrm>
          <a:prstGeom prst="rect">
            <a:avLst/>
          </a:prstGeom>
          <a:noFill/>
        </p:spPr>
        <p:txBody>
          <a:bodyPr wrap="none" rtlCol="0">
            <a:spAutoFit/>
          </a:bodyPr>
          <a:lstStyle/>
          <a:p>
            <a:r>
              <a:rPr lang="tr-TR" dirty="0" smtClean="0"/>
              <a:t>2021</a:t>
            </a:r>
            <a:endParaRPr lang="tr-TR" dirty="0"/>
          </a:p>
        </p:txBody>
      </p:sp>
      <p:sp>
        <p:nvSpPr>
          <p:cNvPr id="6" name="Dikdörtgen 5"/>
          <p:cNvSpPr/>
          <p:nvPr/>
        </p:nvSpPr>
        <p:spPr>
          <a:xfrm>
            <a:off x="99292" y="602673"/>
            <a:ext cx="9240982" cy="684803"/>
          </a:xfrm>
          <a:prstGeom prst="rect">
            <a:avLst/>
          </a:prstGeom>
        </p:spPr>
        <p:txBody>
          <a:bodyPr wrap="square">
            <a:spAutoFit/>
          </a:bodyPr>
          <a:lstStyle/>
          <a:p>
            <a:endParaRPr lang="tr-TR" sz="1050" dirty="0">
              <a:solidFill>
                <a:srgbClr val="000000"/>
              </a:solidFill>
              <a:latin typeface="+mj-lt"/>
            </a:endParaRPr>
          </a:p>
          <a:p>
            <a:r>
              <a:rPr lang="tr-TR" sz="2800" b="1" dirty="0" smtClean="0">
                <a:solidFill>
                  <a:srgbClr val="FF0000"/>
                </a:solidFill>
              </a:rPr>
              <a:t>ASP.NET Sayfa içi ve Sayfalar arası veri aktarımı</a:t>
            </a:r>
            <a:endParaRPr lang="tr-TR" sz="2800" b="1" dirty="0">
              <a:solidFill>
                <a:srgbClr val="FF0000"/>
              </a:solidFill>
            </a:endParaRPr>
          </a:p>
        </p:txBody>
      </p:sp>
      <p:sp>
        <p:nvSpPr>
          <p:cNvPr id="7" name="Dikdörtgen 6"/>
          <p:cNvSpPr/>
          <p:nvPr/>
        </p:nvSpPr>
        <p:spPr>
          <a:xfrm>
            <a:off x="99292" y="1287476"/>
            <a:ext cx="2180405" cy="369332"/>
          </a:xfrm>
          <a:prstGeom prst="rect">
            <a:avLst/>
          </a:prstGeom>
        </p:spPr>
        <p:txBody>
          <a:bodyPr wrap="none">
            <a:spAutoFit/>
          </a:bodyPr>
          <a:lstStyle/>
          <a:p>
            <a:r>
              <a:rPr lang="tr-TR" b="1" dirty="0" err="1">
                <a:solidFill>
                  <a:srgbClr val="FF0000"/>
                </a:solidFill>
              </a:rPr>
              <a:t>Cookies</a:t>
            </a:r>
            <a:r>
              <a:rPr lang="tr-TR" b="1" dirty="0">
                <a:solidFill>
                  <a:srgbClr val="FF0000"/>
                </a:solidFill>
              </a:rPr>
              <a:t> (Çerezler)</a:t>
            </a:r>
          </a:p>
        </p:txBody>
      </p:sp>
      <p:sp>
        <p:nvSpPr>
          <p:cNvPr id="8" name="Metin kutusu 7"/>
          <p:cNvSpPr txBox="1"/>
          <p:nvPr/>
        </p:nvSpPr>
        <p:spPr>
          <a:xfrm>
            <a:off x="99292" y="1743679"/>
            <a:ext cx="11500338" cy="923330"/>
          </a:xfrm>
          <a:prstGeom prst="rect">
            <a:avLst/>
          </a:prstGeom>
          <a:noFill/>
        </p:spPr>
        <p:txBody>
          <a:bodyPr wrap="square" rtlCol="0">
            <a:spAutoFit/>
          </a:bodyPr>
          <a:lstStyle/>
          <a:p>
            <a:r>
              <a:rPr lang="tr-TR" dirty="0" smtClean="0"/>
              <a:t>Web sayfasında oluşan bası verilerin istemci bilgisayarda bir dosyada saklanması ile oluşan yöntemdir. Veriler bir dosyada saklandığı için istemci bilgisayar kapansa bile veri korumaktadır. Çerezlerin belirli bir ömrü vardır. Bu süreyle istemci bilgisayarda saklanır.</a:t>
            </a:r>
            <a:endParaRPr lang="tr-TR" dirty="0"/>
          </a:p>
        </p:txBody>
      </p:sp>
      <p:sp>
        <p:nvSpPr>
          <p:cNvPr id="11" name="Dikdörtgen 10"/>
          <p:cNvSpPr/>
          <p:nvPr/>
        </p:nvSpPr>
        <p:spPr>
          <a:xfrm>
            <a:off x="584855" y="2667406"/>
            <a:ext cx="9138138" cy="3539430"/>
          </a:xfrm>
          <a:prstGeom prst="rect">
            <a:avLst/>
          </a:prstGeom>
        </p:spPr>
        <p:txBody>
          <a:bodyPr wrap="square">
            <a:spAutoFit/>
          </a:bodyPr>
          <a:lstStyle/>
          <a:p>
            <a:r>
              <a:rPr lang="tr-TR" sz="1600" b="1" dirty="0">
                <a:solidFill>
                  <a:srgbClr val="00B050"/>
                </a:solidFill>
                <a:latin typeface="Courier New" panose="02070309020205020404" pitchFamily="49" charset="0"/>
                <a:cs typeface="Courier New" panose="02070309020205020404" pitchFamily="49" charset="0"/>
              </a:rPr>
              <a:t>//</a:t>
            </a:r>
            <a:r>
              <a:rPr lang="tr-TR" sz="1600" b="1" dirty="0" err="1">
                <a:solidFill>
                  <a:srgbClr val="00B050"/>
                </a:solidFill>
                <a:latin typeface="Courier New" panose="02070309020205020404" pitchFamily="49" charset="0"/>
                <a:cs typeface="Courier New" panose="02070309020205020404" pitchFamily="49" charset="0"/>
              </a:rPr>
              <a:t>myCookie</a:t>
            </a:r>
            <a:r>
              <a:rPr lang="tr-TR" sz="1600" b="1" dirty="0">
                <a:solidFill>
                  <a:srgbClr val="00B050"/>
                </a:solidFill>
                <a:latin typeface="Courier New" panose="02070309020205020404" pitchFamily="49" charset="0"/>
                <a:cs typeface="Courier New" panose="02070309020205020404" pitchFamily="49" charset="0"/>
              </a:rPr>
              <a:t> isminde yeni nesne oluştur</a:t>
            </a:r>
          </a:p>
          <a:p>
            <a:r>
              <a:rPr lang="tr-TR" sz="1600" b="1" dirty="0" err="1">
                <a:solidFill>
                  <a:srgbClr val="0070C0"/>
                </a:solidFill>
                <a:latin typeface="Courier New" panose="02070309020205020404" pitchFamily="49" charset="0"/>
                <a:cs typeface="Courier New" panose="02070309020205020404" pitchFamily="49" charset="0"/>
              </a:rPr>
              <a:t>HttpCookie</a:t>
            </a:r>
            <a:r>
              <a:rPr lang="tr-TR" sz="1600" b="1" dirty="0">
                <a:solidFill>
                  <a:srgbClr val="0070C0"/>
                </a:solidFill>
                <a:latin typeface="Courier New" panose="02070309020205020404" pitchFamily="49" charset="0"/>
                <a:cs typeface="Courier New" panose="02070309020205020404" pitchFamily="49" charset="0"/>
              </a:rPr>
              <a:t> </a:t>
            </a:r>
            <a:r>
              <a:rPr lang="tr-TR" sz="1600" b="1" dirty="0" err="1">
                <a:solidFill>
                  <a:srgbClr val="0070C0"/>
                </a:solidFill>
                <a:latin typeface="Courier New" panose="02070309020205020404" pitchFamily="49" charset="0"/>
                <a:cs typeface="Courier New" panose="02070309020205020404" pitchFamily="49" charset="0"/>
              </a:rPr>
              <a:t>MyCookie</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new</a:t>
            </a:r>
            <a:r>
              <a:rPr lang="tr-TR" sz="1600" b="1" dirty="0">
                <a:solidFill>
                  <a:srgbClr val="0070C0"/>
                </a:solidFill>
                <a:latin typeface="Courier New" panose="02070309020205020404" pitchFamily="49" charset="0"/>
                <a:cs typeface="Courier New" panose="02070309020205020404" pitchFamily="49" charset="0"/>
              </a:rPr>
              <a:t> </a:t>
            </a:r>
            <a:r>
              <a:rPr lang="tr-TR" sz="1600" b="1" dirty="0" err="1">
                <a:solidFill>
                  <a:srgbClr val="0070C0"/>
                </a:solidFill>
                <a:latin typeface="Courier New" panose="02070309020205020404" pitchFamily="49" charset="0"/>
                <a:cs typeface="Courier New" panose="02070309020205020404" pitchFamily="49" charset="0"/>
              </a:rPr>
              <a:t>HttpCookie</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SonZiyaret</a:t>
            </a:r>
            <a:r>
              <a:rPr lang="tr-TR" sz="1600" b="1" dirty="0">
                <a:solidFill>
                  <a:srgbClr val="0070C0"/>
                </a:solidFill>
                <a:latin typeface="Courier New" panose="02070309020205020404" pitchFamily="49" charset="0"/>
                <a:cs typeface="Courier New" panose="02070309020205020404" pitchFamily="49" charset="0"/>
              </a:rPr>
              <a:t>");</a:t>
            </a:r>
          </a:p>
          <a:p>
            <a:r>
              <a:rPr lang="tr-TR" sz="1600" b="1" dirty="0">
                <a:solidFill>
                  <a:srgbClr val="00B050"/>
                </a:solidFill>
                <a:latin typeface="Courier New" panose="02070309020205020404" pitchFamily="49" charset="0"/>
                <a:cs typeface="Courier New" panose="02070309020205020404" pitchFamily="49" charset="0"/>
              </a:rPr>
              <a:t>//</a:t>
            </a:r>
            <a:r>
              <a:rPr lang="tr-TR" sz="1600" b="1" dirty="0" err="1">
                <a:solidFill>
                  <a:srgbClr val="00B050"/>
                </a:solidFill>
                <a:latin typeface="Courier New" panose="02070309020205020404" pitchFamily="49" charset="0"/>
                <a:cs typeface="Courier New" panose="02070309020205020404" pitchFamily="49" charset="0"/>
              </a:rPr>
              <a:t>now</a:t>
            </a:r>
            <a:r>
              <a:rPr lang="tr-TR" sz="1600" b="1" dirty="0">
                <a:solidFill>
                  <a:srgbClr val="00B050"/>
                </a:solidFill>
                <a:latin typeface="Courier New" panose="02070309020205020404" pitchFamily="49" charset="0"/>
                <a:cs typeface="Courier New" panose="02070309020205020404" pitchFamily="49" charset="0"/>
              </a:rPr>
              <a:t> isminde </a:t>
            </a:r>
            <a:r>
              <a:rPr lang="tr-TR" sz="1600" b="1" dirty="0" err="1">
                <a:solidFill>
                  <a:srgbClr val="00B050"/>
                </a:solidFill>
                <a:latin typeface="Courier New" panose="02070309020205020404" pitchFamily="49" charset="0"/>
                <a:cs typeface="Courier New" panose="02070309020205020404" pitchFamily="49" charset="0"/>
              </a:rPr>
              <a:t>datetime</a:t>
            </a:r>
            <a:r>
              <a:rPr lang="tr-TR" sz="1600" b="1" dirty="0">
                <a:solidFill>
                  <a:srgbClr val="00B050"/>
                </a:solidFill>
                <a:latin typeface="Courier New" panose="02070309020205020404" pitchFamily="49" charset="0"/>
                <a:cs typeface="Courier New" panose="02070309020205020404" pitchFamily="49" charset="0"/>
              </a:rPr>
              <a:t> tipinde nesne oluşturup o anki zaman aktar</a:t>
            </a:r>
          </a:p>
          <a:p>
            <a:r>
              <a:rPr lang="tr-TR" sz="1600" b="1" dirty="0" err="1">
                <a:solidFill>
                  <a:srgbClr val="0070C0"/>
                </a:solidFill>
                <a:latin typeface="Courier New" panose="02070309020205020404" pitchFamily="49" charset="0"/>
                <a:cs typeface="Courier New" panose="02070309020205020404" pitchFamily="49" charset="0"/>
              </a:rPr>
              <a:t>DateTime</a:t>
            </a:r>
            <a:r>
              <a:rPr lang="tr-TR" sz="1600" b="1" dirty="0">
                <a:solidFill>
                  <a:srgbClr val="0070C0"/>
                </a:solidFill>
                <a:latin typeface="Courier New" panose="02070309020205020404" pitchFamily="49" charset="0"/>
                <a:cs typeface="Courier New" panose="02070309020205020404" pitchFamily="49" charset="0"/>
              </a:rPr>
              <a:t> </a:t>
            </a:r>
            <a:r>
              <a:rPr lang="tr-TR" sz="1600" b="1" dirty="0" err="1">
                <a:solidFill>
                  <a:srgbClr val="0070C0"/>
                </a:solidFill>
                <a:latin typeface="Courier New" panose="02070309020205020404" pitchFamily="49" charset="0"/>
                <a:cs typeface="Courier New" panose="02070309020205020404" pitchFamily="49" charset="0"/>
              </a:rPr>
              <a:t>now</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DateTime.Now</a:t>
            </a:r>
            <a:r>
              <a:rPr lang="tr-TR" sz="1600" b="1" dirty="0">
                <a:solidFill>
                  <a:srgbClr val="0070C0"/>
                </a:solidFill>
                <a:latin typeface="Courier New" panose="02070309020205020404" pitchFamily="49" charset="0"/>
                <a:cs typeface="Courier New" panose="02070309020205020404" pitchFamily="49" charset="0"/>
              </a:rPr>
              <a:t>;</a:t>
            </a:r>
          </a:p>
          <a:p>
            <a:r>
              <a:rPr lang="tr-TR" sz="1600" b="1" dirty="0">
                <a:solidFill>
                  <a:srgbClr val="00B050"/>
                </a:solidFill>
                <a:latin typeface="Courier New" panose="02070309020205020404" pitchFamily="49" charset="0"/>
                <a:cs typeface="Courier New" panose="02070309020205020404" pitchFamily="49" charset="0"/>
              </a:rPr>
              <a:t>//</a:t>
            </a:r>
            <a:r>
              <a:rPr lang="tr-TR" sz="1600" b="1" dirty="0" err="1">
                <a:solidFill>
                  <a:srgbClr val="00B050"/>
                </a:solidFill>
                <a:latin typeface="Courier New" panose="02070309020205020404" pitchFamily="49" charset="0"/>
                <a:cs typeface="Courier New" panose="02070309020205020404" pitchFamily="49" charset="0"/>
              </a:rPr>
              <a:t>myCookie’nin</a:t>
            </a:r>
            <a:r>
              <a:rPr lang="tr-TR" sz="1600" b="1" dirty="0">
                <a:solidFill>
                  <a:srgbClr val="00B050"/>
                </a:solidFill>
                <a:latin typeface="Courier New" panose="02070309020205020404" pitchFamily="49" charset="0"/>
                <a:cs typeface="Courier New" panose="02070309020205020404" pitchFamily="49" charset="0"/>
              </a:rPr>
              <a:t> değeri belirleniyor </a:t>
            </a:r>
          </a:p>
          <a:p>
            <a:r>
              <a:rPr lang="tr-TR" sz="1600" b="1" dirty="0" err="1">
                <a:solidFill>
                  <a:srgbClr val="0070C0"/>
                </a:solidFill>
                <a:latin typeface="Courier New" panose="02070309020205020404" pitchFamily="49" charset="0"/>
                <a:cs typeface="Courier New" panose="02070309020205020404" pitchFamily="49" charset="0"/>
              </a:rPr>
              <a:t>MyCookie.Value</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now.ToString</a:t>
            </a:r>
            <a:r>
              <a:rPr lang="tr-TR" sz="1600" b="1" dirty="0">
                <a:solidFill>
                  <a:srgbClr val="0070C0"/>
                </a:solidFill>
                <a:latin typeface="Courier New" panose="02070309020205020404" pitchFamily="49" charset="0"/>
                <a:cs typeface="Courier New" panose="02070309020205020404" pitchFamily="49" charset="0"/>
              </a:rPr>
              <a:t>();</a:t>
            </a:r>
          </a:p>
          <a:p>
            <a:r>
              <a:rPr lang="tr-TR" sz="1600" b="1" dirty="0">
                <a:solidFill>
                  <a:srgbClr val="00B050"/>
                </a:solidFill>
                <a:latin typeface="Courier New" panose="02070309020205020404" pitchFamily="49" charset="0"/>
                <a:cs typeface="Courier New" panose="02070309020205020404" pitchFamily="49" charset="0"/>
              </a:rPr>
              <a:t>//</a:t>
            </a:r>
            <a:r>
              <a:rPr lang="tr-TR" sz="1600" b="1" dirty="0" err="1">
                <a:solidFill>
                  <a:srgbClr val="00B050"/>
                </a:solidFill>
                <a:latin typeface="Courier New" panose="02070309020205020404" pitchFamily="49" charset="0"/>
                <a:cs typeface="Courier New" panose="02070309020205020404" pitchFamily="49" charset="0"/>
              </a:rPr>
              <a:t>myCookie’nin</a:t>
            </a:r>
            <a:r>
              <a:rPr lang="tr-TR" sz="1600" b="1" dirty="0">
                <a:solidFill>
                  <a:srgbClr val="00B050"/>
                </a:solidFill>
                <a:latin typeface="Courier New" panose="02070309020205020404" pitchFamily="49" charset="0"/>
                <a:cs typeface="Courier New" panose="02070309020205020404" pitchFamily="49" charset="0"/>
              </a:rPr>
              <a:t> süresi belirleniyor. Ömrü 1 saat olarak ayarlanıyor</a:t>
            </a:r>
          </a:p>
          <a:p>
            <a:r>
              <a:rPr lang="tr-TR" sz="1600" b="1" dirty="0" err="1">
                <a:solidFill>
                  <a:srgbClr val="0070C0"/>
                </a:solidFill>
                <a:latin typeface="Courier New" panose="02070309020205020404" pitchFamily="49" charset="0"/>
                <a:cs typeface="Courier New" panose="02070309020205020404" pitchFamily="49" charset="0"/>
              </a:rPr>
              <a:t>MyCookie.Expires</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now.AddHours</a:t>
            </a:r>
            <a:r>
              <a:rPr lang="tr-TR" sz="1600" b="1" dirty="0">
                <a:solidFill>
                  <a:srgbClr val="0070C0"/>
                </a:solidFill>
                <a:latin typeface="Courier New" panose="02070309020205020404" pitchFamily="49" charset="0"/>
                <a:cs typeface="Courier New" panose="02070309020205020404" pitchFamily="49" charset="0"/>
              </a:rPr>
              <a:t>(1);</a:t>
            </a:r>
          </a:p>
          <a:p>
            <a:r>
              <a:rPr lang="tr-TR" sz="1600" b="1" dirty="0">
                <a:solidFill>
                  <a:srgbClr val="00B050"/>
                </a:solidFill>
                <a:latin typeface="Courier New" panose="02070309020205020404" pitchFamily="49" charset="0"/>
                <a:cs typeface="Courier New" panose="02070309020205020404" pitchFamily="49" charset="0"/>
              </a:rPr>
              <a:t>//</a:t>
            </a:r>
            <a:r>
              <a:rPr lang="tr-TR" sz="1600" b="1" dirty="0" err="1">
                <a:solidFill>
                  <a:srgbClr val="00B050"/>
                </a:solidFill>
                <a:latin typeface="Courier New" panose="02070309020205020404" pitchFamily="49" charset="0"/>
                <a:cs typeface="Courier New" panose="02070309020205020404" pitchFamily="49" charset="0"/>
              </a:rPr>
              <a:t>myCookie</a:t>
            </a:r>
            <a:r>
              <a:rPr lang="tr-TR" sz="1600" b="1" dirty="0">
                <a:solidFill>
                  <a:srgbClr val="00B050"/>
                </a:solidFill>
                <a:latin typeface="Courier New" panose="02070309020205020404" pitchFamily="49" charset="0"/>
                <a:cs typeface="Courier New" panose="02070309020205020404" pitchFamily="49" charset="0"/>
              </a:rPr>
              <a:t> istemci bilgisayara ekleniyor.</a:t>
            </a:r>
          </a:p>
          <a:p>
            <a:r>
              <a:rPr lang="tr-TR" sz="1600" b="1" dirty="0" err="1">
                <a:solidFill>
                  <a:srgbClr val="0070C0"/>
                </a:solidFill>
                <a:latin typeface="Courier New" panose="02070309020205020404" pitchFamily="49" charset="0"/>
                <a:cs typeface="Courier New" panose="02070309020205020404" pitchFamily="49" charset="0"/>
              </a:rPr>
              <a:t>Response.Cookies.Add</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MyCookie</a:t>
            </a:r>
            <a:r>
              <a:rPr lang="tr-TR" sz="1600" b="1" dirty="0" smtClean="0">
                <a:solidFill>
                  <a:srgbClr val="0070C0"/>
                </a:solidFill>
                <a:latin typeface="Courier New" panose="02070309020205020404" pitchFamily="49" charset="0"/>
                <a:cs typeface="Courier New" panose="02070309020205020404" pitchFamily="49" charset="0"/>
              </a:rPr>
              <a:t>);</a:t>
            </a:r>
          </a:p>
          <a:p>
            <a:endParaRPr lang="tr-TR" sz="1600" b="1" dirty="0">
              <a:solidFill>
                <a:srgbClr val="0070C0"/>
              </a:solidFill>
              <a:latin typeface="Courier New" panose="02070309020205020404" pitchFamily="49" charset="0"/>
              <a:cs typeface="Courier New" panose="02070309020205020404" pitchFamily="49" charset="0"/>
            </a:endParaRPr>
          </a:p>
          <a:p>
            <a:r>
              <a:rPr lang="tr-TR" sz="1600" b="1" dirty="0" err="1">
                <a:solidFill>
                  <a:schemeClr val="tx1">
                    <a:lumMod val="95000"/>
                    <a:lumOff val="5000"/>
                  </a:schemeClr>
                </a:solidFill>
                <a:latin typeface="+mj-lt"/>
                <a:cs typeface="Courier New" panose="02070309020205020404" pitchFamily="49" charset="0"/>
              </a:rPr>
              <a:t>Cookie</a:t>
            </a:r>
            <a:r>
              <a:rPr lang="tr-TR" sz="1600" b="1" dirty="0">
                <a:solidFill>
                  <a:schemeClr val="tx1">
                    <a:lumMod val="95000"/>
                    <a:lumOff val="5000"/>
                  </a:schemeClr>
                </a:solidFill>
                <a:latin typeface="+mj-lt"/>
                <a:cs typeface="Courier New" panose="02070309020205020404" pitchFamily="49" charset="0"/>
              </a:rPr>
              <a:t> Okuma</a:t>
            </a:r>
          </a:p>
          <a:p>
            <a:r>
              <a:rPr lang="tr-TR" sz="1600" b="1" dirty="0" err="1">
                <a:solidFill>
                  <a:srgbClr val="0070C0"/>
                </a:solidFill>
                <a:latin typeface="Courier New" panose="02070309020205020404" pitchFamily="49" charset="0"/>
                <a:cs typeface="Courier New" panose="02070309020205020404" pitchFamily="49" charset="0"/>
              </a:rPr>
              <a:t>HttpCookie</a:t>
            </a:r>
            <a:r>
              <a:rPr lang="tr-TR" sz="1600" b="1" dirty="0">
                <a:solidFill>
                  <a:srgbClr val="0070C0"/>
                </a:solidFill>
                <a:latin typeface="Courier New" panose="02070309020205020404" pitchFamily="49" charset="0"/>
                <a:cs typeface="Courier New" panose="02070309020205020404" pitchFamily="49" charset="0"/>
              </a:rPr>
              <a:t> </a:t>
            </a:r>
            <a:r>
              <a:rPr lang="tr-TR" sz="1600" b="1" dirty="0" err="1">
                <a:solidFill>
                  <a:srgbClr val="0070C0"/>
                </a:solidFill>
                <a:latin typeface="Courier New" panose="02070309020205020404" pitchFamily="49" charset="0"/>
                <a:cs typeface="Courier New" panose="02070309020205020404" pitchFamily="49" charset="0"/>
              </a:rPr>
              <a:t>myCookie</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Request.Cookies.Get</a:t>
            </a:r>
            <a:r>
              <a:rPr lang="tr-TR" sz="1600" b="1" dirty="0">
                <a:solidFill>
                  <a:srgbClr val="0070C0"/>
                </a:solidFill>
                <a:latin typeface="Courier New" panose="02070309020205020404" pitchFamily="49" charset="0"/>
                <a:cs typeface="Courier New" panose="02070309020205020404" pitchFamily="49" charset="0"/>
              </a:rPr>
              <a:t>("</a:t>
            </a:r>
            <a:r>
              <a:rPr lang="tr-TR" sz="1600" b="1" dirty="0" err="1">
                <a:solidFill>
                  <a:srgbClr val="0070C0"/>
                </a:solidFill>
                <a:latin typeface="Courier New" panose="02070309020205020404" pitchFamily="49" charset="0"/>
                <a:cs typeface="Courier New" panose="02070309020205020404" pitchFamily="49" charset="0"/>
              </a:rPr>
              <a:t>SonZiyaret</a:t>
            </a:r>
            <a:r>
              <a:rPr lang="tr-TR" sz="1600" b="1" dirty="0">
                <a:solidFill>
                  <a:srgbClr val="0070C0"/>
                </a:solidFill>
                <a:latin typeface="Courier New" panose="02070309020205020404" pitchFamily="49" charset="0"/>
                <a:cs typeface="Courier New" panose="02070309020205020404" pitchFamily="49" charset="0"/>
              </a:rPr>
              <a:t>");</a:t>
            </a:r>
          </a:p>
          <a:p>
            <a:r>
              <a:rPr lang="tr-TR" sz="1600" b="1" dirty="0" err="1">
                <a:solidFill>
                  <a:srgbClr val="0070C0"/>
                </a:solidFill>
                <a:latin typeface="Courier New" panose="02070309020205020404" pitchFamily="49" charset="0"/>
                <a:cs typeface="Courier New" panose="02070309020205020404" pitchFamily="49" charset="0"/>
              </a:rPr>
              <a:t>degisken</a:t>
            </a:r>
            <a:r>
              <a:rPr lang="tr-TR" sz="1600" b="1" dirty="0">
                <a:solidFill>
                  <a:srgbClr val="0070C0"/>
                </a:solidFill>
                <a:latin typeface="Courier New" panose="02070309020205020404" pitchFamily="49" charset="0"/>
                <a:cs typeface="Courier New" panose="02070309020205020404" pitchFamily="49" charset="0"/>
              </a:rPr>
              <a:t> = </a:t>
            </a:r>
            <a:r>
              <a:rPr lang="tr-TR" sz="1600" b="1" dirty="0" err="1">
                <a:solidFill>
                  <a:srgbClr val="0070C0"/>
                </a:solidFill>
                <a:latin typeface="Courier New" panose="02070309020205020404" pitchFamily="49" charset="0"/>
                <a:cs typeface="Courier New" panose="02070309020205020404" pitchFamily="49" charset="0"/>
              </a:rPr>
              <a:t>myCookie.Value</a:t>
            </a:r>
            <a:r>
              <a:rPr lang="tr-TR" sz="1600" b="1"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66891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322</TotalTime>
  <Words>1697</Words>
  <Application>Microsoft Office PowerPoint</Application>
  <PresentationFormat>Geniş ekran</PresentationFormat>
  <Paragraphs>210</Paragraphs>
  <Slides>17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Arial</vt:lpstr>
      <vt:lpstr>Calibri</vt:lpstr>
      <vt:lpstr>Courier New</vt:lpstr>
      <vt:lpstr>Trebuchet MS</vt:lpstr>
      <vt:lpstr>Wingdings 3</vt:lpstr>
      <vt:lpstr>Yüzeyler</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lpstr>ASP.NET WEB PROGRAMLAMA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VERİTABANI YÖNETİM SİSTEMLERİ</dc:title>
  <dc:creator>Kamil Özcan</dc:creator>
  <cp:lastModifiedBy>Kamil Özcan</cp:lastModifiedBy>
  <cp:revision>70</cp:revision>
  <dcterms:created xsi:type="dcterms:W3CDTF">2020-10-31T14:58:26Z</dcterms:created>
  <dcterms:modified xsi:type="dcterms:W3CDTF">2021-04-14T19:21:09Z</dcterms:modified>
</cp:coreProperties>
</file>