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302" r:id="rId2"/>
    <p:sldId id="303" r:id="rId3"/>
    <p:sldId id="305" r:id="rId4"/>
    <p:sldId id="304" r:id="rId5"/>
    <p:sldId id="306" r:id="rId6"/>
    <p:sldId id="307" r:id="rId7"/>
    <p:sldId id="308" r:id="rId8"/>
    <p:sldId id="309" r:id="rId9"/>
    <p:sldId id="31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14.04.2021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14.04.2021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14.04.2021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14.04.2021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2539478" cy="369332"/>
          </a:xfrm>
          <a:prstGeom prst="rect">
            <a:avLst/>
          </a:prstGeom>
        </p:spPr>
        <p:txBody>
          <a:bodyPr wrap="none">
            <a:spAutoFit/>
          </a:bodyPr>
          <a:lstStyle/>
          <a:p>
            <a:r>
              <a:rPr lang="tr-TR" b="1" dirty="0">
                <a:solidFill>
                  <a:srgbClr val="FF0000"/>
                </a:solidFill>
              </a:rPr>
              <a:t>Application/Uygulama</a:t>
            </a:r>
          </a:p>
        </p:txBody>
      </p:sp>
      <p:sp>
        <p:nvSpPr>
          <p:cNvPr id="3" name="Dikdörtgen 2"/>
          <p:cNvSpPr/>
          <p:nvPr/>
        </p:nvSpPr>
        <p:spPr>
          <a:xfrm>
            <a:off x="99292" y="1743679"/>
            <a:ext cx="11913165" cy="3970318"/>
          </a:xfrm>
          <a:prstGeom prst="rect">
            <a:avLst/>
          </a:prstGeom>
        </p:spPr>
        <p:txBody>
          <a:bodyPr wrap="square">
            <a:spAutoFit/>
          </a:bodyPr>
          <a:lstStyle/>
          <a:p>
            <a:r>
              <a:rPr lang="tr-TR" dirty="0" err="1" smtClean="0"/>
              <a:t>Asp.NET'i</a:t>
            </a:r>
            <a:r>
              <a:rPr lang="tr-TR" dirty="0" smtClean="0"/>
              <a:t> </a:t>
            </a:r>
            <a:r>
              <a:rPr lang="tr-TR" dirty="0"/>
              <a:t>yazanlar </a:t>
            </a:r>
            <a:r>
              <a:rPr lang="tr-TR" dirty="0" smtClean="0"/>
              <a:t>ASP.NET </a:t>
            </a:r>
            <a:r>
              <a:rPr lang="tr-TR" dirty="0"/>
              <a:t>teknolojisinin kullanıldığı bir </a:t>
            </a:r>
            <a:r>
              <a:rPr lang="tr-TR" dirty="0" smtClean="0"/>
              <a:t>web sitesini </a:t>
            </a:r>
            <a:r>
              <a:rPr lang="tr-TR" dirty="0"/>
              <a:t>uygulama programı olarak düşünmüşler ve bu siteye girecek herhangi biri ziyaretçiyi de bu programı kullanan bir kullanıcı olarak düşünmüşler. Yani sitenize her bir kullanıcı girdiğinde bir onun için bir program açılıyor gibi düşünülebilir. Web sitemiz sunucuya yüklendiğinde bir Application (uygulama) çalışır. Web sunucu kapatılana kadar bu uygulama çalışır. Bu uygulama kapatılana kadar değişkenler </a:t>
            </a:r>
            <a:r>
              <a:rPr lang="tr-TR" dirty="0" smtClean="0"/>
              <a:t>saklanmaktadır. </a:t>
            </a:r>
          </a:p>
          <a:p>
            <a:r>
              <a:rPr lang="tr-TR" dirty="0" smtClean="0"/>
              <a:t>Sunucu </a:t>
            </a:r>
            <a:r>
              <a:rPr lang="tr-TR" dirty="0"/>
              <a:t>taraflı veri saklama yöntemidir. </a:t>
            </a:r>
            <a:r>
              <a:rPr lang="tr-TR" dirty="0" err="1"/>
              <a:t>ASP.NET’te</a:t>
            </a:r>
            <a:r>
              <a:rPr lang="tr-TR" dirty="0"/>
              <a:t> Application nesnesinde tanımlanan bir değişkeni ve değerini tüm ziyaretçiler görür. </a:t>
            </a:r>
            <a:r>
              <a:rPr lang="tr-TR" dirty="0" err="1"/>
              <a:t>Application’da</a:t>
            </a:r>
            <a:r>
              <a:rPr lang="tr-TR" dirty="0"/>
              <a:t> tanımlanan değişkenin ömrü, Web sunucunun çalışma süresi kadardır. Web sunucu durduğunda Application değişkenleri silinir. </a:t>
            </a:r>
            <a:endParaRPr lang="tr-TR" dirty="0" smtClean="0"/>
          </a:p>
          <a:p>
            <a:endParaRPr lang="tr-TR" dirty="0"/>
          </a:p>
          <a:p>
            <a:r>
              <a:rPr lang="tr-TR" dirty="0" smtClean="0"/>
              <a:t>Application </a:t>
            </a:r>
            <a:r>
              <a:rPr lang="tr-TR" dirty="0"/>
              <a:t>değişken tanımlama </a:t>
            </a:r>
            <a:endParaRPr lang="tr-TR" dirty="0" smtClean="0"/>
          </a:p>
          <a:p>
            <a:r>
              <a:rPr lang="tr-TR" b="1" dirty="0" err="1" smtClean="0">
                <a:solidFill>
                  <a:srgbClr val="0070C0"/>
                </a:solidFill>
                <a:latin typeface="Courier New" panose="02070309020205020404" pitchFamily="49" charset="0"/>
                <a:cs typeface="Courier New" panose="02070309020205020404" pitchFamily="49" charset="0"/>
              </a:rPr>
              <a:t>Application.Add</a:t>
            </a:r>
            <a:r>
              <a:rPr lang="tr-TR" b="1" dirty="0">
                <a:solidFill>
                  <a:srgbClr val="0070C0"/>
                </a:solidFill>
                <a:latin typeface="Courier New" panose="02070309020205020404" pitchFamily="49" charset="0"/>
                <a:cs typeface="Courier New" panose="02070309020205020404" pitchFamily="49" charset="0"/>
              </a:rPr>
              <a:t>("Okul", TextBox1.Text); </a:t>
            </a:r>
            <a:endParaRPr lang="tr-TR" b="1" dirty="0" smtClean="0">
              <a:solidFill>
                <a:srgbClr val="0070C0"/>
              </a:solidFill>
              <a:latin typeface="Courier New" panose="02070309020205020404" pitchFamily="49" charset="0"/>
              <a:cs typeface="Courier New" panose="02070309020205020404" pitchFamily="49" charset="0"/>
            </a:endParaRPr>
          </a:p>
          <a:p>
            <a:endParaRPr lang="tr-TR" dirty="0"/>
          </a:p>
          <a:p>
            <a:r>
              <a:rPr lang="tr-TR" dirty="0" smtClean="0"/>
              <a:t>Application </a:t>
            </a:r>
            <a:r>
              <a:rPr lang="tr-TR" dirty="0"/>
              <a:t>değişken değerlerini okuma </a:t>
            </a:r>
            <a:endParaRPr lang="tr-TR" dirty="0" smtClean="0"/>
          </a:p>
          <a:p>
            <a:r>
              <a:rPr lang="tr-TR" b="1" dirty="0" err="1" smtClean="0">
                <a:solidFill>
                  <a:srgbClr val="0070C0"/>
                </a:solidFill>
                <a:latin typeface="Courier New" panose="02070309020205020404" pitchFamily="49" charset="0"/>
                <a:cs typeface="Courier New" panose="02070309020205020404" pitchFamily="49" charset="0"/>
              </a:rPr>
              <a:t>degisken</a:t>
            </a:r>
            <a:r>
              <a:rPr lang="tr-TR" b="1" dirty="0" smtClean="0">
                <a:solidFill>
                  <a:srgbClr val="0070C0"/>
                </a:solidFill>
                <a:latin typeface="Courier New" panose="02070309020205020404" pitchFamily="49" charset="0"/>
                <a:cs typeface="Courier New" panose="02070309020205020404" pitchFamily="49" charset="0"/>
              </a:rPr>
              <a:t> </a:t>
            </a:r>
            <a:r>
              <a:rPr lang="tr-TR" b="1" dirty="0">
                <a:solidFill>
                  <a:srgbClr val="0070C0"/>
                </a:solidFill>
                <a:latin typeface="Courier New" panose="02070309020205020404" pitchFamily="49" charset="0"/>
                <a:cs typeface="Courier New" panose="02070309020205020404" pitchFamily="49" charset="0"/>
              </a:rPr>
              <a:t>= Application["Okul"].</a:t>
            </a:r>
            <a:r>
              <a:rPr lang="tr-TR" b="1" dirty="0" err="1">
                <a:solidFill>
                  <a:srgbClr val="0070C0"/>
                </a:solidFill>
                <a:latin typeface="Courier New" panose="02070309020205020404" pitchFamily="49" charset="0"/>
                <a:cs typeface="Courier New" panose="02070309020205020404" pitchFamily="49" charset="0"/>
              </a:rPr>
              <a:t>ToString</a:t>
            </a:r>
            <a:r>
              <a:rPr lang="tr-TR"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3641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1883849" cy="369332"/>
          </a:xfrm>
          <a:prstGeom prst="rect">
            <a:avLst/>
          </a:prstGeom>
        </p:spPr>
        <p:txBody>
          <a:bodyPr wrap="none">
            <a:spAutoFit/>
          </a:bodyPr>
          <a:lstStyle/>
          <a:p>
            <a:r>
              <a:rPr lang="tr-TR" b="1" dirty="0" err="1">
                <a:solidFill>
                  <a:srgbClr val="FF0000"/>
                </a:solidFill>
              </a:rPr>
              <a:t>Session</a:t>
            </a:r>
            <a:r>
              <a:rPr lang="tr-TR" b="1" dirty="0">
                <a:solidFill>
                  <a:srgbClr val="FF0000"/>
                </a:solidFill>
              </a:rPr>
              <a:t>/Oturum</a:t>
            </a:r>
          </a:p>
        </p:txBody>
      </p:sp>
      <p:sp>
        <p:nvSpPr>
          <p:cNvPr id="3" name="Dikdörtgen 2"/>
          <p:cNvSpPr/>
          <p:nvPr/>
        </p:nvSpPr>
        <p:spPr>
          <a:xfrm>
            <a:off x="99292" y="1656808"/>
            <a:ext cx="12007304" cy="4832092"/>
          </a:xfrm>
          <a:prstGeom prst="rect">
            <a:avLst/>
          </a:prstGeom>
        </p:spPr>
        <p:txBody>
          <a:bodyPr wrap="square">
            <a:spAutoFit/>
          </a:bodyPr>
          <a:lstStyle/>
          <a:p>
            <a:r>
              <a:rPr lang="tr-TR" sz="1400" dirty="0"/>
              <a:t>Bu nesne Application nesnesi ile en çok karıştırılan nesnedir. Çünkü ikisi de tanımlamalarda aynı özellikleri taşır. </a:t>
            </a:r>
            <a:r>
              <a:rPr lang="tr-TR" sz="1400" dirty="0" err="1"/>
              <a:t>Session</a:t>
            </a:r>
            <a:r>
              <a:rPr lang="tr-TR" sz="1400" dirty="0"/>
              <a:t> Oturum demektir. Web Sitesine her bağlanan kişi için </a:t>
            </a:r>
            <a:r>
              <a:rPr lang="tr-TR" sz="1400" dirty="0" smtClean="0"/>
              <a:t>Application içinde bir </a:t>
            </a:r>
            <a:r>
              <a:rPr lang="tr-TR" sz="1400" dirty="0"/>
              <a:t>oturum </a:t>
            </a:r>
            <a:r>
              <a:rPr lang="tr-TR" sz="1400" dirty="0" smtClean="0"/>
              <a:t>bölümü oluşturulur</a:t>
            </a:r>
            <a:r>
              <a:rPr lang="tr-TR" sz="1400" dirty="0"/>
              <a:t>. </a:t>
            </a:r>
            <a:r>
              <a:rPr lang="tr-TR" sz="1400" dirty="0" err="1"/>
              <a:t>Session</a:t>
            </a:r>
            <a:r>
              <a:rPr lang="tr-TR" sz="1400" dirty="0"/>
              <a:t> belirli bir süre için oluşturulur. Bu süre varsayılan olarak 20 dakikadır. </a:t>
            </a:r>
            <a:endParaRPr lang="tr-TR" sz="1400" dirty="0" smtClean="0"/>
          </a:p>
          <a:p>
            <a:r>
              <a:rPr lang="tr-TR" sz="1400" dirty="0" smtClean="0"/>
              <a:t>Her </a:t>
            </a:r>
            <a:r>
              <a:rPr lang="tr-TR" sz="1400" dirty="0"/>
              <a:t>istemci için ayrı ayrı oluşturulan </a:t>
            </a:r>
            <a:r>
              <a:rPr lang="tr-TR" sz="1400" dirty="0" err="1"/>
              <a:t>session</a:t>
            </a:r>
            <a:r>
              <a:rPr lang="tr-TR" sz="1400" dirty="0"/>
              <a:t> o istemci bağlantısını kesene kadar veya </a:t>
            </a:r>
            <a:r>
              <a:rPr lang="tr-TR" sz="1400" dirty="0" err="1"/>
              <a:t>session</a:t>
            </a:r>
            <a:r>
              <a:rPr lang="tr-TR" sz="1400" dirty="0"/>
              <a:t> ile ilgili hiçbir işlem yapmadan 20 dakika geçtiğinde hafızadan silinir. Dolayısıyla </a:t>
            </a:r>
            <a:r>
              <a:rPr lang="tr-TR" sz="1400" dirty="0" err="1"/>
              <a:t>session’da</a:t>
            </a:r>
            <a:r>
              <a:rPr lang="tr-TR" sz="1400" dirty="0"/>
              <a:t> tanımlanan bir değişkene sadece o oturumu başlatan kişi oturum açık kaldığı sürece ulaşabilir. </a:t>
            </a:r>
            <a:r>
              <a:rPr lang="tr-TR" sz="1400" dirty="0" err="1"/>
              <a:t>Session</a:t>
            </a:r>
            <a:r>
              <a:rPr lang="tr-TR" sz="1400" dirty="0"/>
              <a:t> sunucu taraflı çalışan bir sistemdir. Bu nedenle değişkenler sunucuda saklanır. </a:t>
            </a:r>
            <a:endParaRPr lang="tr-TR" sz="1400" dirty="0" smtClean="0"/>
          </a:p>
          <a:p>
            <a:endParaRPr lang="tr-TR" sz="1400" dirty="0"/>
          </a:p>
          <a:p>
            <a:r>
              <a:rPr lang="tr-TR" sz="1400" dirty="0" err="1" smtClean="0"/>
              <a:t>Session’da</a:t>
            </a:r>
            <a:r>
              <a:rPr lang="tr-TR" sz="1400" dirty="0" smtClean="0"/>
              <a:t> </a:t>
            </a:r>
            <a:r>
              <a:rPr lang="tr-TR" sz="1400" dirty="0"/>
              <a:t>değişken oluşturma: </a:t>
            </a:r>
            <a:endParaRPr lang="tr-TR" sz="1400" dirty="0" smtClean="0"/>
          </a:p>
          <a:p>
            <a:r>
              <a:rPr lang="tr-TR" sz="1400" b="1" dirty="0" err="1" smtClean="0">
                <a:solidFill>
                  <a:srgbClr val="0070C0"/>
                </a:solidFill>
                <a:latin typeface="Courier New" panose="02070309020205020404" pitchFamily="49" charset="0"/>
                <a:cs typeface="Courier New" panose="02070309020205020404" pitchFamily="49" charset="0"/>
              </a:rPr>
              <a:t>Session.Add</a:t>
            </a:r>
            <a:r>
              <a:rPr lang="tr-TR" sz="1400" b="1" dirty="0">
                <a:solidFill>
                  <a:srgbClr val="0070C0"/>
                </a:solidFill>
                <a:latin typeface="Courier New" panose="02070309020205020404" pitchFamily="49" charset="0"/>
                <a:cs typeface="Courier New" panose="02070309020205020404" pitchFamily="49" charset="0"/>
              </a:rPr>
              <a:t>("Yetki", 3); </a:t>
            </a:r>
            <a:endParaRPr lang="tr-TR" sz="1400" b="1" dirty="0" smtClean="0">
              <a:solidFill>
                <a:srgbClr val="0070C0"/>
              </a:solidFill>
              <a:latin typeface="Courier New" panose="02070309020205020404" pitchFamily="49" charset="0"/>
              <a:cs typeface="Courier New" panose="02070309020205020404" pitchFamily="49" charset="0"/>
            </a:endParaRPr>
          </a:p>
          <a:p>
            <a:endParaRPr lang="tr-TR" sz="1400" dirty="0"/>
          </a:p>
          <a:p>
            <a:r>
              <a:rPr lang="tr-TR" sz="1400" dirty="0" smtClean="0"/>
              <a:t>Oluşan </a:t>
            </a:r>
            <a:r>
              <a:rPr lang="tr-TR" sz="1400" dirty="0"/>
              <a:t>oturumda (</a:t>
            </a:r>
            <a:r>
              <a:rPr lang="tr-TR" sz="1400" dirty="0" err="1"/>
              <a:t>Session</a:t>
            </a:r>
            <a:r>
              <a:rPr lang="tr-TR" sz="1400" dirty="0"/>
              <a:t>) Yetki isminde bir değişken oluşturulur ve 3 değeri bu değişkene aktarılır. Daha sonra web sitemizin herhangi bir sayfasında bu değeri okuyabiliriz. </a:t>
            </a:r>
            <a:endParaRPr lang="tr-TR" sz="1400" dirty="0" smtClean="0"/>
          </a:p>
          <a:p>
            <a:r>
              <a:rPr lang="tr-TR" sz="1400" b="1" dirty="0" err="1" smtClean="0">
                <a:solidFill>
                  <a:srgbClr val="0070C0"/>
                </a:solidFill>
                <a:latin typeface="Courier New" panose="02070309020205020404" pitchFamily="49" charset="0"/>
                <a:cs typeface="Courier New" panose="02070309020205020404" pitchFamily="49" charset="0"/>
              </a:rPr>
              <a:t>degisken</a:t>
            </a:r>
            <a:r>
              <a:rPr lang="tr-TR" sz="1400" b="1" dirty="0" smtClean="0">
                <a:solidFill>
                  <a:srgbClr val="0070C0"/>
                </a:solidFill>
                <a:latin typeface="Courier New" panose="02070309020205020404" pitchFamily="49" charset="0"/>
                <a:cs typeface="Courier New" panose="02070309020205020404" pitchFamily="49" charset="0"/>
              </a:rPr>
              <a:t> </a:t>
            </a:r>
            <a:r>
              <a:rPr lang="tr-TR" sz="1400" b="1" dirty="0">
                <a:solidFill>
                  <a:srgbClr val="0070C0"/>
                </a:solidFill>
                <a:latin typeface="Courier New" panose="02070309020205020404" pitchFamily="49" charset="0"/>
                <a:cs typeface="Courier New" panose="02070309020205020404" pitchFamily="49" charset="0"/>
              </a:rPr>
              <a:t>= </a:t>
            </a:r>
            <a:r>
              <a:rPr lang="tr-TR" sz="1400" b="1" dirty="0" err="1">
                <a:solidFill>
                  <a:srgbClr val="0070C0"/>
                </a:solidFill>
                <a:latin typeface="Courier New" panose="02070309020205020404" pitchFamily="49" charset="0"/>
                <a:cs typeface="Courier New" panose="02070309020205020404" pitchFamily="49" charset="0"/>
              </a:rPr>
              <a:t>Session</a:t>
            </a:r>
            <a:r>
              <a:rPr lang="tr-TR" sz="1400" b="1" dirty="0">
                <a:solidFill>
                  <a:srgbClr val="0070C0"/>
                </a:solidFill>
                <a:latin typeface="Courier New" panose="02070309020205020404" pitchFamily="49" charset="0"/>
                <a:cs typeface="Courier New" panose="02070309020205020404" pitchFamily="49" charset="0"/>
              </a:rPr>
              <a:t>["Yetki"]; </a:t>
            </a:r>
            <a:endParaRPr lang="tr-TR" sz="1400" b="1" dirty="0">
              <a:solidFill>
                <a:srgbClr val="0070C0"/>
              </a:solidFill>
              <a:latin typeface="Courier New" panose="02070309020205020404" pitchFamily="49" charset="0"/>
              <a:cs typeface="Courier New" panose="02070309020205020404" pitchFamily="49" charset="0"/>
            </a:endParaRPr>
          </a:p>
          <a:p>
            <a:endParaRPr lang="tr-TR" sz="1400" dirty="0"/>
          </a:p>
          <a:p>
            <a:r>
              <a:rPr lang="tr-TR" sz="1400" dirty="0" err="1" smtClean="0"/>
              <a:t>Session</a:t>
            </a:r>
            <a:r>
              <a:rPr lang="tr-TR" sz="1400" dirty="0" smtClean="0"/>
              <a:t> </a:t>
            </a:r>
            <a:r>
              <a:rPr lang="tr-TR" sz="1400" dirty="0"/>
              <a:t>süresinin belirlenmesi </a:t>
            </a:r>
            <a:r>
              <a:rPr lang="tr-TR" sz="1400" dirty="0" err="1"/>
              <a:t>Session</a:t>
            </a:r>
            <a:r>
              <a:rPr lang="tr-TR" sz="1400" dirty="0"/>
              <a:t> nesnesi varsayılan olarak 20 dakika için oluşturur. İstemci web sitesinden istekte bulunmaya devam ettiği sürece oturum kapatılmaz. Eğer istemci 20 dakika herhangi bir işlem yapmaz ise oturum kapatılır. Oturumun sona ereceği süre aşağıdaki örnekteki gibi dakika cinsinden verilebilir. </a:t>
            </a:r>
            <a:endParaRPr lang="tr-TR" sz="1400" dirty="0" smtClean="0"/>
          </a:p>
          <a:p>
            <a:r>
              <a:rPr lang="tr-TR" sz="1400" b="1" dirty="0" err="1">
                <a:solidFill>
                  <a:srgbClr val="0070C0"/>
                </a:solidFill>
                <a:latin typeface="Courier New" panose="02070309020205020404" pitchFamily="49" charset="0"/>
                <a:cs typeface="Courier New" panose="02070309020205020404" pitchFamily="49" charset="0"/>
              </a:rPr>
              <a:t>Session.Timeout</a:t>
            </a:r>
            <a:r>
              <a:rPr lang="tr-TR" sz="1400" b="1" dirty="0">
                <a:solidFill>
                  <a:srgbClr val="0070C0"/>
                </a:solidFill>
                <a:latin typeface="Courier New" panose="02070309020205020404" pitchFamily="49" charset="0"/>
                <a:cs typeface="Courier New" panose="02070309020205020404" pitchFamily="49" charset="0"/>
              </a:rPr>
              <a:t> </a:t>
            </a:r>
            <a:r>
              <a:rPr lang="tr-TR" sz="1400" b="1" dirty="0">
                <a:solidFill>
                  <a:srgbClr val="0070C0"/>
                </a:solidFill>
                <a:latin typeface="Courier New" panose="02070309020205020404" pitchFamily="49" charset="0"/>
                <a:cs typeface="Courier New" panose="02070309020205020404" pitchFamily="49" charset="0"/>
              </a:rPr>
              <a:t>= 30; </a:t>
            </a:r>
            <a:endParaRPr lang="tr-TR" sz="1400" b="1" dirty="0">
              <a:solidFill>
                <a:srgbClr val="0070C0"/>
              </a:solidFill>
              <a:latin typeface="Courier New" panose="02070309020205020404" pitchFamily="49" charset="0"/>
              <a:cs typeface="Courier New" panose="02070309020205020404" pitchFamily="49" charset="0"/>
            </a:endParaRPr>
          </a:p>
          <a:p>
            <a:endParaRPr lang="tr-TR" sz="1400" dirty="0" smtClean="0"/>
          </a:p>
          <a:p>
            <a:r>
              <a:rPr lang="tr-TR" sz="1400" dirty="0" smtClean="0"/>
              <a:t>Tüm </a:t>
            </a:r>
            <a:r>
              <a:rPr lang="tr-TR" sz="1400" dirty="0" err="1"/>
              <a:t>session</a:t>
            </a:r>
            <a:r>
              <a:rPr lang="tr-TR" sz="1400" dirty="0"/>
              <a:t> nesnelerinin değerini sıfırlama Sitemizde öyle bir an olur ki </a:t>
            </a:r>
            <a:r>
              <a:rPr lang="tr-TR" sz="1400" dirty="0" err="1"/>
              <a:t>session</a:t>
            </a:r>
            <a:r>
              <a:rPr lang="tr-TR" sz="1400" dirty="0"/>
              <a:t> nesnelerine yüklediğimiz tüm verileri bir defada silmek isteyebiliriz. </a:t>
            </a:r>
            <a:endParaRPr lang="tr-TR" sz="1400" dirty="0" smtClean="0"/>
          </a:p>
          <a:p>
            <a:r>
              <a:rPr lang="tr-TR" sz="1400" b="1" dirty="0" err="1">
                <a:solidFill>
                  <a:srgbClr val="0070C0"/>
                </a:solidFill>
                <a:latin typeface="Courier New" panose="02070309020205020404" pitchFamily="49" charset="0"/>
                <a:cs typeface="Courier New" panose="02070309020205020404" pitchFamily="49" charset="0"/>
              </a:rPr>
              <a:t>Session.Abandon</a:t>
            </a:r>
            <a:r>
              <a:rPr lang="tr-TR" sz="1400"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0810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8" name="Dikdörtgen 7"/>
          <p:cNvSpPr/>
          <p:nvPr/>
        </p:nvSpPr>
        <p:spPr>
          <a:xfrm>
            <a:off x="99292" y="1656808"/>
            <a:ext cx="9836016" cy="2862322"/>
          </a:xfrm>
          <a:prstGeom prst="rect">
            <a:avLst/>
          </a:prstGeom>
        </p:spPr>
        <p:txBody>
          <a:bodyPr wrap="square">
            <a:spAutoFit/>
          </a:bodyPr>
          <a:lstStyle/>
          <a:p>
            <a:r>
              <a:rPr lang="tr-TR" dirty="0"/>
              <a:t>Bir kullanıcı sunucuya bağlandığında, sunucu, sadece o kullanıcıya ait, tanımlayıcı bir ID atar ve bu ID istemcinin bilgisayarında bir </a:t>
            </a:r>
            <a:r>
              <a:rPr lang="tr-TR" dirty="0" err="1"/>
              <a:t>cookie</a:t>
            </a:r>
            <a:r>
              <a:rPr lang="tr-TR" dirty="0"/>
              <a:t> de </a:t>
            </a:r>
            <a:r>
              <a:rPr lang="tr-TR" dirty="0" smtClean="0"/>
              <a:t>(çerezde) oturum </a:t>
            </a:r>
            <a:r>
              <a:rPr lang="tr-TR" dirty="0"/>
              <a:t>boyunca saklanır. Kullanıcı bir sayfadan diğerine herhangi bir zamanda geçtiğinde, sunucu, hangi kullanıcıyla, daha doğrusu hangi </a:t>
            </a:r>
            <a:r>
              <a:rPr lang="tr-TR" dirty="0" err="1"/>
              <a:t>session</a:t>
            </a:r>
            <a:r>
              <a:rPr lang="tr-TR" dirty="0"/>
              <a:t> ile muhatap olduğunu bu ID sayesinde öğrenir ve buna göre işlemlerini yapar</a:t>
            </a:r>
            <a:r>
              <a:rPr lang="tr-TR" dirty="0" smtClean="0"/>
              <a:t>.</a:t>
            </a:r>
          </a:p>
          <a:p>
            <a:endParaRPr lang="tr-TR" dirty="0"/>
          </a:p>
          <a:p>
            <a:r>
              <a:rPr lang="tr-TR" dirty="0" smtClean="0"/>
              <a:t>Web tarayıcı kapatıldığında bu ID saklayan çerez de devre dışı kalacaktır.</a:t>
            </a:r>
          </a:p>
          <a:p>
            <a:endParaRPr lang="tr-TR" dirty="0"/>
          </a:p>
          <a:p>
            <a:r>
              <a:rPr lang="tr-TR" dirty="0" smtClean="0"/>
              <a:t>Web tarayıcının </a:t>
            </a:r>
            <a:r>
              <a:rPr lang="tr-TR" dirty="0" err="1" smtClean="0"/>
              <a:t>cookie</a:t>
            </a:r>
            <a:r>
              <a:rPr lang="tr-TR" dirty="0" smtClean="0"/>
              <a:t> özelliği devre dışı kalırsa </a:t>
            </a:r>
            <a:r>
              <a:rPr lang="tr-TR" dirty="0" err="1" smtClean="0"/>
              <a:t>Session</a:t>
            </a:r>
            <a:r>
              <a:rPr lang="tr-TR" dirty="0" smtClean="0"/>
              <a:t> kullanılamaz. Bu durumda </a:t>
            </a:r>
            <a:r>
              <a:rPr lang="tr-TR" dirty="0" err="1" smtClean="0"/>
              <a:t>Sessionu</a:t>
            </a:r>
            <a:r>
              <a:rPr lang="tr-TR" dirty="0" smtClean="0"/>
              <a:t> kullanmak için Query </a:t>
            </a:r>
            <a:r>
              <a:rPr lang="tr-TR" dirty="0" err="1" smtClean="0"/>
              <a:t>string</a:t>
            </a:r>
            <a:r>
              <a:rPr lang="tr-TR" dirty="0" smtClean="0"/>
              <a:t> kullanılabilmektedir.</a:t>
            </a:r>
            <a:endParaRPr lang="tr-TR" dirty="0"/>
          </a:p>
        </p:txBody>
      </p:sp>
      <p:sp>
        <p:nvSpPr>
          <p:cNvPr id="9" name="Dikdörtgen 8"/>
          <p:cNvSpPr/>
          <p:nvPr/>
        </p:nvSpPr>
        <p:spPr>
          <a:xfrm>
            <a:off x="99292" y="1287476"/>
            <a:ext cx="1883849" cy="369332"/>
          </a:xfrm>
          <a:prstGeom prst="rect">
            <a:avLst/>
          </a:prstGeom>
        </p:spPr>
        <p:txBody>
          <a:bodyPr wrap="none">
            <a:spAutoFit/>
          </a:bodyPr>
          <a:lstStyle/>
          <a:p>
            <a:r>
              <a:rPr lang="tr-TR" b="1" dirty="0" err="1">
                <a:solidFill>
                  <a:srgbClr val="FF0000"/>
                </a:solidFill>
              </a:rPr>
              <a:t>Session</a:t>
            </a:r>
            <a:r>
              <a:rPr lang="tr-TR" b="1" dirty="0">
                <a:solidFill>
                  <a:srgbClr val="FF0000"/>
                </a:solidFill>
              </a:rPr>
              <a:t>/Oturum</a:t>
            </a:r>
          </a:p>
        </p:txBody>
      </p:sp>
    </p:spTree>
    <p:extLst>
      <p:ext uri="{BB962C8B-B14F-4D97-AF65-F5344CB8AC3E}">
        <p14:creationId xmlns:p14="http://schemas.microsoft.com/office/powerpoint/2010/main" val="136958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pic>
        <p:nvPicPr>
          <p:cNvPr id="3" name="Resim 2"/>
          <p:cNvPicPr>
            <a:picLocks noChangeAspect="1"/>
          </p:cNvPicPr>
          <p:nvPr/>
        </p:nvPicPr>
        <p:blipFill>
          <a:blip r:embed="rId2"/>
          <a:stretch>
            <a:fillRect/>
          </a:stretch>
        </p:blipFill>
        <p:spPr>
          <a:xfrm>
            <a:off x="350393" y="1949161"/>
            <a:ext cx="6248400" cy="4257675"/>
          </a:xfrm>
          <a:prstGeom prst="rect">
            <a:avLst/>
          </a:prstGeom>
        </p:spPr>
      </p:pic>
      <p:sp>
        <p:nvSpPr>
          <p:cNvPr id="7" name="Dikdörtgen 6"/>
          <p:cNvSpPr/>
          <p:nvPr/>
        </p:nvSpPr>
        <p:spPr>
          <a:xfrm>
            <a:off x="99292" y="1287476"/>
            <a:ext cx="2210862" cy="369332"/>
          </a:xfrm>
          <a:prstGeom prst="rect">
            <a:avLst/>
          </a:prstGeom>
        </p:spPr>
        <p:txBody>
          <a:bodyPr wrap="none">
            <a:spAutoFit/>
          </a:bodyPr>
          <a:lstStyle/>
          <a:p>
            <a:r>
              <a:rPr lang="tr-TR" b="1" dirty="0" err="1" smtClean="0">
                <a:solidFill>
                  <a:srgbClr val="FF0000"/>
                </a:solidFill>
              </a:rPr>
              <a:t>Applicaton</a:t>
            </a:r>
            <a:r>
              <a:rPr lang="tr-TR" b="1" dirty="0" smtClean="0">
                <a:solidFill>
                  <a:srgbClr val="FF0000"/>
                </a:solidFill>
              </a:rPr>
              <a:t>/</a:t>
            </a:r>
            <a:r>
              <a:rPr lang="tr-TR" b="1" dirty="0" err="1" smtClean="0">
                <a:solidFill>
                  <a:srgbClr val="FF0000"/>
                </a:solidFill>
              </a:rPr>
              <a:t>Session</a:t>
            </a:r>
            <a:endParaRPr lang="tr-TR" b="1" dirty="0">
              <a:solidFill>
                <a:srgbClr val="FF0000"/>
              </a:solidFill>
            </a:endParaRPr>
          </a:p>
        </p:txBody>
      </p:sp>
      <p:sp>
        <p:nvSpPr>
          <p:cNvPr id="8" name="Metin kutusu 7"/>
          <p:cNvSpPr txBox="1"/>
          <p:nvPr/>
        </p:nvSpPr>
        <p:spPr>
          <a:xfrm>
            <a:off x="6598792" y="1808484"/>
            <a:ext cx="5507803" cy="2862322"/>
          </a:xfrm>
          <a:prstGeom prst="rect">
            <a:avLst/>
          </a:prstGeom>
          <a:noFill/>
        </p:spPr>
        <p:txBody>
          <a:bodyPr wrap="square" rtlCol="0">
            <a:spAutoFit/>
          </a:bodyPr>
          <a:lstStyle/>
          <a:p>
            <a:r>
              <a:rPr lang="tr-TR" dirty="0" smtClean="0"/>
              <a:t>Web sitemiz bir Application oluşturur. Web sitesine bağlanan her istemci için Application içinde </a:t>
            </a:r>
            <a:r>
              <a:rPr lang="tr-TR" dirty="0" err="1" smtClean="0"/>
              <a:t>Session</a:t>
            </a:r>
            <a:r>
              <a:rPr lang="tr-TR" dirty="0" smtClean="0"/>
              <a:t> bölgeleri tanımlanır.</a:t>
            </a:r>
          </a:p>
          <a:p>
            <a:endParaRPr lang="tr-TR" dirty="0"/>
          </a:p>
          <a:p>
            <a:r>
              <a:rPr lang="tr-TR" dirty="0" smtClean="0"/>
              <a:t>Değişken1’i sadece o </a:t>
            </a:r>
            <a:r>
              <a:rPr lang="tr-TR" dirty="0" err="1" smtClean="0"/>
              <a:t>session</a:t>
            </a:r>
            <a:r>
              <a:rPr lang="tr-TR" dirty="0" smtClean="0"/>
              <a:t> bağlantısı olan kullanıcı erişebilir. </a:t>
            </a:r>
          </a:p>
          <a:p>
            <a:endParaRPr lang="tr-TR" dirty="0"/>
          </a:p>
          <a:p>
            <a:r>
              <a:rPr lang="tr-TR" dirty="0" smtClean="0"/>
              <a:t>Değişken3 ise tüm bağlanan kullanıcılar tarafından erişilip değiştirilebilir. Yani uygulamaya ait genel bir değişkendir.</a:t>
            </a:r>
            <a:endParaRPr lang="tr-TR" dirty="0"/>
          </a:p>
        </p:txBody>
      </p:sp>
    </p:spTree>
    <p:extLst>
      <p:ext uri="{BB962C8B-B14F-4D97-AF65-F5344CB8AC3E}">
        <p14:creationId xmlns:p14="http://schemas.microsoft.com/office/powerpoint/2010/main" val="44216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4051109" cy="369332"/>
          </a:xfrm>
          <a:prstGeom prst="rect">
            <a:avLst/>
          </a:prstGeom>
        </p:spPr>
        <p:txBody>
          <a:bodyPr wrap="none">
            <a:spAutoFit/>
          </a:bodyPr>
          <a:lstStyle/>
          <a:p>
            <a:r>
              <a:rPr lang="tr-TR" b="1" dirty="0" err="1" smtClean="0">
                <a:solidFill>
                  <a:srgbClr val="FF0000"/>
                </a:solidFill>
              </a:rPr>
              <a:t>Applicaton</a:t>
            </a:r>
            <a:r>
              <a:rPr lang="tr-TR" b="1" dirty="0" smtClean="0">
                <a:solidFill>
                  <a:srgbClr val="FF0000"/>
                </a:solidFill>
              </a:rPr>
              <a:t>/</a:t>
            </a:r>
            <a:r>
              <a:rPr lang="tr-TR" b="1" dirty="0" err="1" smtClean="0">
                <a:solidFill>
                  <a:srgbClr val="FF0000"/>
                </a:solidFill>
              </a:rPr>
              <a:t>Session</a:t>
            </a:r>
            <a:r>
              <a:rPr lang="tr-TR" b="1" dirty="0" smtClean="0">
                <a:solidFill>
                  <a:srgbClr val="FF0000"/>
                </a:solidFill>
              </a:rPr>
              <a:t> Örnek Uygulama</a:t>
            </a:r>
            <a:endParaRPr lang="tr-TR" b="1" dirty="0">
              <a:solidFill>
                <a:srgbClr val="FF0000"/>
              </a:solidFill>
            </a:endParaRPr>
          </a:p>
        </p:txBody>
      </p:sp>
      <p:sp>
        <p:nvSpPr>
          <p:cNvPr id="3" name="Metin kutusu 2"/>
          <p:cNvSpPr txBox="1"/>
          <p:nvPr/>
        </p:nvSpPr>
        <p:spPr>
          <a:xfrm>
            <a:off x="219808" y="1934308"/>
            <a:ext cx="11509130" cy="2031325"/>
          </a:xfrm>
          <a:prstGeom prst="rect">
            <a:avLst/>
          </a:prstGeom>
          <a:noFill/>
        </p:spPr>
        <p:txBody>
          <a:bodyPr wrap="square" rtlCol="0">
            <a:spAutoFit/>
          </a:bodyPr>
          <a:lstStyle/>
          <a:p>
            <a:r>
              <a:rPr lang="tr-TR" dirty="0" smtClean="0"/>
              <a:t>Application ve </a:t>
            </a:r>
            <a:r>
              <a:rPr lang="tr-TR" dirty="0" err="1" smtClean="0"/>
              <a:t>Session’u</a:t>
            </a:r>
            <a:r>
              <a:rPr lang="tr-TR" dirty="0" smtClean="0"/>
              <a:t> anlatabilmek için bir örnek program yapalım.</a:t>
            </a:r>
          </a:p>
          <a:p>
            <a:r>
              <a:rPr lang="tr-TR" dirty="0" smtClean="0"/>
              <a:t>Visual </a:t>
            </a:r>
            <a:r>
              <a:rPr lang="tr-TR" dirty="0" err="1" smtClean="0"/>
              <a:t>Studio</a:t>
            </a:r>
            <a:r>
              <a:rPr lang="tr-TR" dirty="0" smtClean="0"/>
              <a:t> ile boş bir Web projesi oluşturup bir adet Web Form ekleyelim.</a:t>
            </a:r>
          </a:p>
          <a:p>
            <a:endParaRPr lang="tr-TR" dirty="0"/>
          </a:p>
          <a:p>
            <a:r>
              <a:rPr lang="tr-TR" dirty="0" smtClean="0"/>
              <a:t>Programı test etmek için Visual </a:t>
            </a:r>
            <a:r>
              <a:rPr lang="tr-TR" dirty="0" err="1" smtClean="0"/>
              <a:t>studio</a:t>
            </a:r>
            <a:r>
              <a:rPr lang="tr-TR" dirty="0" smtClean="0"/>
              <a:t> ile proje çalıştırıldığında açılan Web tarayıcının adres satırındaki URL kopyalanır ve farklı bir Web tarayıcı açılarak bu URL açılır.</a:t>
            </a:r>
          </a:p>
          <a:p>
            <a:endParaRPr lang="tr-TR" dirty="0"/>
          </a:p>
          <a:p>
            <a:r>
              <a:rPr lang="tr-TR" dirty="0" smtClean="0"/>
              <a:t>Her iki tarayıcı da ekranda görünür olarak yerleştirilir ve deneme yapılır. </a:t>
            </a:r>
            <a:endParaRPr lang="tr-TR" dirty="0"/>
          </a:p>
        </p:txBody>
      </p:sp>
    </p:spTree>
    <p:extLst>
      <p:ext uri="{BB962C8B-B14F-4D97-AF65-F5344CB8AC3E}">
        <p14:creationId xmlns:p14="http://schemas.microsoft.com/office/powerpoint/2010/main" val="286427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4051109" cy="369332"/>
          </a:xfrm>
          <a:prstGeom prst="rect">
            <a:avLst/>
          </a:prstGeom>
        </p:spPr>
        <p:txBody>
          <a:bodyPr wrap="none">
            <a:spAutoFit/>
          </a:bodyPr>
          <a:lstStyle/>
          <a:p>
            <a:r>
              <a:rPr lang="tr-TR" b="1" dirty="0" err="1" smtClean="0">
                <a:solidFill>
                  <a:srgbClr val="FF0000"/>
                </a:solidFill>
              </a:rPr>
              <a:t>Applicaton</a:t>
            </a:r>
            <a:r>
              <a:rPr lang="tr-TR" b="1" dirty="0" smtClean="0">
                <a:solidFill>
                  <a:srgbClr val="FF0000"/>
                </a:solidFill>
              </a:rPr>
              <a:t>/</a:t>
            </a:r>
            <a:r>
              <a:rPr lang="tr-TR" b="1" dirty="0" err="1" smtClean="0">
                <a:solidFill>
                  <a:srgbClr val="FF0000"/>
                </a:solidFill>
              </a:rPr>
              <a:t>Session</a:t>
            </a:r>
            <a:r>
              <a:rPr lang="tr-TR" b="1" dirty="0" smtClean="0">
                <a:solidFill>
                  <a:srgbClr val="FF0000"/>
                </a:solidFill>
              </a:rPr>
              <a:t> Örnek Uygulama</a:t>
            </a:r>
            <a:endParaRPr lang="tr-TR" b="1" dirty="0">
              <a:solidFill>
                <a:srgbClr val="FF0000"/>
              </a:solidFill>
            </a:endParaRPr>
          </a:p>
        </p:txBody>
      </p:sp>
      <p:pic>
        <p:nvPicPr>
          <p:cNvPr id="3" name="Resim 2"/>
          <p:cNvPicPr>
            <a:picLocks noChangeAspect="1"/>
          </p:cNvPicPr>
          <p:nvPr/>
        </p:nvPicPr>
        <p:blipFill>
          <a:blip r:embed="rId2"/>
          <a:stretch>
            <a:fillRect/>
          </a:stretch>
        </p:blipFill>
        <p:spPr>
          <a:xfrm>
            <a:off x="8077767" y="1743679"/>
            <a:ext cx="2809875" cy="2343150"/>
          </a:xfrm>
          <a:prstGeom prst="rect">
            <a:avLst/>
          </a:prstGeom>
        </p:spPr>
      </p:pic>
      <p:pic>
        <p:nvPicPr>
          <p:cNvPr id="8" name="Resim 7"/>
          <p:cNvPicPr>
            <a:picLocks noChangeAspect="1"/>
          </p:cNvPicPr>
          <p:nvPr/>
        </p:nvPicPr>
        <p:blipFill>
          <a:blip r:embed="rId3"/>
          <a:stretch>
            <a:fillRect/>
          </a:stretch>
        </p:blipFill>
        <p:spPr>
          <a:xfrm>
            <a:off x="144888" y="1743679"/>
            <a:ext cx="7385905" cy="5090850"/>
          </a:xfrm>
          <a:prstGeom prst="rect">
            <a:avLst/>
          </a:prstGeom>
        </p:spPr>
      </p:pic>
    </p:spTree>
    <p:extLst>
      <p:ext uri="{BB962C8B-B14F-4D97-AF65-F5344CB8AC3E}">
        <p14:creationId xmlns:p14="http://schemas.microsoft.com/office/powerpoint/2010/main" val="1017131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4051109" cy="369332"/>
          </a:xfrm>
          <a:prstGeom prst="rect">
            <a:avLst/>
          </a:prstGeom>
        </p:spPr>
        <p:txBody>
          <a:bodyPr wrap="none">
            <a:spAutoFit/>
          </a:bodyPr>
          <a:lstStyle/>
          <a:p>
            <a:r>
              <a:rPr lang="tr-TR" b="1" dirty="0" err="1" smtClean="0">
                <a:solidFill>
                  <a:srgbClr val="FF0000"/>
                </a:solidFill>
              </a:rPr>
              <a:t>Applicaton</a:t>
            </a:r>
            <a:r>
              <a:rPr lang="tr-TR" b="1" dirty="0" smtClean="0">
                <a:solidFill>
                  <a:srgbClr val="FF0000"/>
                </a:solidFill>
              </a:rPr>
              <a:t>/</a:t>
            </a:r>
            <a:r>
              <a:rPr lang="tr-TR" b="1" dirty="0" err="1" smtClean="0">
                <a:solidFill>
                  <a:srgbClr val="FF0000"/>
                </a:solidFill>
              </a:rPr>
              <a:t>Session</a:t>
            </a:r>
            <a:r>
              <a:rPr lang="tr-TR" b="1" dirty="0" smtClean="0">
                <a:solidFill>
                  <a:srgbClr val="FF0000"/>
                </a:solidFill>
              </a:rPr>
              <a:t> Örnek Uygulama</a:t>
            </a:r>
            <a:endParaRPr lang="tr-TR" b="1" dirty="0">
              <a:solidFill>
                <a:srgbClr val="FF0000"/>
              </a:solidFill>
            </a:endParaRPr>
          </a:p>
        </p:txBody>
      </p:sp>
      <p:pic>
        <p:nvPicPr>
          <p:cNvPr id="3" name="Resim 2"/>
          <p:cNvPicPr>
            <a:picLocks noChangeAspect="1"/>
          </p:cNvPicPr>
          <p:nvPr/>
        </p:nvPicPr>
        <p:blipFill>
          <a:blip r:embed="rId2"/>
          <a:stretch>
            <a:fillRect/>
          </a:stretch>
        </p:blipFill>
        <p:spPr>
          <a:xfrm>
            <a:off x="99292" y="1743679"/>
            <a:ext cx="6591654" cy="2733525"/>
          </a:xfrm>
          <a:prstGeom prst="rect">
            <a:avLst/>
          </a:prstGeom>
        </p:spPr>
      </p:pic>
      <p:pic>
        <p:nvPicPr>
          <p:cNvPr id="8" name="Resim 7"/>
          <p:cNvPicPr>
            <a:picLocks noChangeAspect="1"/>
          </p:cNvPicPr>
          <p:nvPr/>
        </p:nvPicPr>
        <p:blipFill>
          <a:blip r:embed="rId3"/>
          <a:stretch>
            <a:fillRect/>
          </a:stretch>
        </p:blipFill>
        <p:spPr>
          <a:xfrm>
            <a:off x="6425089" y="3322165"/>
            <a:ext cx="5575999" cy="2884671"/>
          </a:xfrm>
          <a:prstGeom prst="rect">
            <a:avLst/>
          </a:prstGeom>
        </p:spPr>
      </p:pic>
    </p:spTree>
    <p:extLst>
      <p:ext uri="{BB962C8B-B14F-4D97-AF65-F5344CB8AC3E}">
        <p14:creationId xmlns:p14="http://schemas.microsoft.com/office/powerpoint/2010/main" val="3418009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4051109" cy="369332"/>
          </a:xfrm>
          <a:prstGeom prst="rect">
            <a:avLst/>
          </a:prstGeom>
        </p:spPr>
        <p:txBody>
          <a:bodyPr wrap="none">
            <a:spAutoFit/>
          </a:bodyPr>
          <a:lstStyle/>
          <a:p>
            <a:r>
              <a:rPr lang="tr-TR" b="1" dirty="0" err="1" smtClean="0">
                <a:solidFill>
                  <a:srgbClr val="FF0000"/>
                </a:solidFill>
              </a:rPr>
              <a:t>Applicaton</a:t>
            </a:r>
            <a:r>
              <a:rPr lang="tr-TR" b="1" dirty="0" smtClean="0">
                <a:solidFill>
                  <a:srgbClr val="FF0000"/>
                </a:solidFill>
              </a:rPr>
              <a:t>/</a:t>
            </a:r>
            <a:r>
              <a:rPr lang="tr-TR" b="1" dirty="0" err="1" smtClean="0">
                <a:solidFill>
                  <a:srgbClr val="FF0000"/>
                </a:solidFill>
              </a:rPr>
              <a:t>Session</a:t>
            </a:r>
            <a:r>
              <a:rPr lang="tr-TR" b="1" dirty="0" smtClean="0">
                <a:solidFill>
                  <a:srgbClr val="FF0000"/>
                </a:solidFill>
              </a:rPr>
              <a:t> Örnek Uygulama</a:t>
            </a:r>
            <a:endParaRPr lang="tr-TR" b="1" dirty="0">
              <a:solidFill>
                <a:srgbClr val="FF0000"/>
              </a:solidFill>
            </a:endParaRPr>
          </a:p>
        </p:txBody>
      </p:sp>
      <p:sp>
        <p:nvSpPr>
          <p:cNvPr id="3" name="Metin kutusu 2"/>
          <p:cNvSpPr txBox="1"/>
          <p:nvPr/>
        </p:nvSpPr>
        <p:spPr>
          <a:xfrm>
            <a:off x="263769" y="1951892"/>
            <a:ext cx="11772900" cy="1754326"/>
          </a:xfrm>
          <a:prstGeom prst="rect">
            <a:avLst/>
          </a:prstGeom>
          <a:noFill/>
        </p:spPr>
        <p:txBody>
          <a:bodyPr wrap="square" rtlCol="0">
            <a:spAutoFit/>
          </a:bodyPr>
          <a:lstStyle/>
          <a:p>
            <a:r>
              <a:rPr lang="tr-TR" dirty="0" smtClean="0"/>
              <a:t>Birinci tarayıcıda Application ve </a:t>
            </a:r>
            <a:r>
              <a:rPr lang="tr-TR" dirty="0" err="1" smtClean="0"/>
              <a:t>Session</a:t>
            </a:r>
            <a:r>
              <a:rPr lang="tr-TR" dirty="0" smtClean="0"/>
              <a:t> veriler girilerek kaydedilir.</a:t>
            </a:r>
          </a:p>
          <a:p>
            <a:endParaRPr lang="tr-TR" dirty="0"/>
          </a:p>
          <a:p>
            <a:r>
              <a:rPr lang="tr-TR" dirty="0" smtClean="0"/>
              <a:t>İkinci tarayıcıdan ise Okuma butonları kullanılır. Application verisi gelecektir fakat </a:t>
            </a:r>
            <a:r>
              <a:rPr lang="tr-TR" dirty="0" err="1" smtClean="0"/>
              <a:t>Session</a:t>
            </a:r>
            <a:r>
              <a:rPr lang="tr-TR" dirty="0" smtClean="0"/>
              <a:t> verisi gelmeyecektir.</a:t>
            </a:r>
          </a:p>
          <a:p>
            <a:endParaRPr lang="tr-TR" dirty="0"/>
          </a:p>
          <a:p>
            <a:r>
              <a:rPr lang="tr-TR" dirty="0" err="1" smtClean="0"/>
              <a:t>Session</a:t>
            </a:r>
            <a:r>
              <a:rPr lang="tr-TR" dirty="0" smtClean="0"/>
              <a:t> değerleri kullanıcıya özel olarak saklanmaktadır. Fakat Application değerleri ise genel olarak saklandığı görülmektedir.</a:t>
            </a:r>
            <a:endParaRPr lang="tr-TR" dirty="0"/>
          </a:p>
        </p:txBody>
      </p:sp>
    </p:spTree>
    <p:extLst>
      <p:ext uri="{BB962C8B-B14F-4D97-AF65-F5344CB8AC3E}">
        <p14:creationId xmlns:p14="http://schemas.microsoft.com/office/powerpoint/2010/main" val="3506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4051109" cy="369332"/>
          </a:xfrm>
          <a:prstGeom prst="rect">
            <a:avLst/>
          </a:prstGeom>
        </p:spPr>
        <p:txBody>
          <a:bodyPr wrap="none">
            <a:spAutoFit/>
          </a:bodyPr>
          <a:lstStyle/>
          <a:p>
            <a:r>
              <a:rPr lang="tr-TR" b="1" dirty="0" err="1" smtClean="0">
                <a:solidFill>
                  <a:srgbClr val="FF0000"/>
                </a:solidFill>
              </a:rPr>
              <a:t>Applicaton</a:t>
            </a:r>
            <a:r>
              <a:rPr lang="tr-TR" b="1" dirty="0" smtClean="0">
                <a:solidFill>
                  <a:srgbClr val="FF0000"/>
                </a:solidFill>
              </a:rPr>
              <a:t>/</a:t>
            </a:r>
            <a:r>
              <a:rPr lang="tr-TR" b="1" dirty="0" err="1" smtClean="0">
                <a:solidFill>
                  <a:srgbClr val="FF0000"/>
                </a:solidFill>
              </a:rPr>
              <a:t>Session</a:t>
            </a:r>
            <a:r>
              <a:rPr lang="tr-TR" b="1" dirty="0" smtClean="0">
                <a:solidFill>
                  <a:srgbClr val="FF0000"/>
                </a:solidFill>
              </a:rPr>
              <a:t> Örnek Uygulama</a:t>
            </a:r>
            <a:endParaRPr lang="tr-TR" b="1" dirty="0">
              <a:solidFill>
                <a:srgbClr val="FF0000"/>
              </a:solidFill>
            </a:endParaRPr>
          </a:p>
        </p:txBody>
      </p:sp>
      <p:sp>
        <p:nvSpPr>
          <p:cNvPr id="3" name="Metin kutusu 2"/>
          <p:cNvSpPr txBox="1"/>
          <p:nvPr/>
        </p:nvSpPr>
        <p:spPr>
          <a:xfrm>
            <a:off x="99292" y="1656808"/>
            <a:ext cx="11632223" cy="523220"/>
          </a:xfrm>
          <a:prstGeom prst="rect">
            <a:avLst/>
          </a:prstGeom>
          <a:noFill/>
        </p:spPr>
        <p:txBody>
          <a:bodyPr wrap="square" rtlCol="0">
            <a:spAutoFit/>
          </a:bodyPr>
          <a:lstStyle/>
          <a:p>
            <a:r>
              <a:rPr lang="tr-TR" sz="1400" dirty="0" smtClean="0"/>
              <a:t>Application oluşturma ve kullanmanın diğer bir yolu ise </a:t>
            </a:r>
            <a:r>
              <a:rPr lang="tr-TR" sz="1400" dirty="0" err="1" smtClean="0"/>
              <a:t>static</a:t>
            </a:r>
            <a:r>
              <a:rPr lang="tr-TR" sz="1400" dirty="0" smtClean="0"/>
              <a:t> </a:t>
            </a:r>
            <a:r>
              <a:rPr lang="tr-TR" sz="1400" dirty="0" err="1" smtClean="0"/>
              <a:t>class</a:t>
            </a:r>
            <a:r>
              <a:rPr lang="tr-TR" sz="1400" dirty="0" smtClean="0"/>
              <a:t> kullanmaktır. </a:t>
            </a:r>
            <a:r>
              <a:rPr lang="tr-TR" sz="1400" dirty="0" err="1" smtClean="0"/>
              <a:t>Static</a:t>
            </a:r>
            <a:r>
              <a:rPr lang="tr-TR" sz="1400" dirty="0" smtClean="0"/>
              <a:t> </a:t>
            </a:r>
            <a:r>
              <a:rPr lang="tr-TR" sz="1400" dirty="0" err="1" smtClean="0"/>
              <a:t>class</a:t>
            </a:r>
            <a:r>
              <a:rPr lang="tr-TR" sz="1400" dirty="0" smtClean="0"/>
              <a:t> tanımlandığında </a:t>
            </a:r>
            <a:r>
              <a:rPr lang="tr-TR" sz="1400" dirty="0" err="1" smtClean="0"/>
              <a:t>Application’da</a:t>
            </a:r>
            <a:r>
              <a:rPr lang="tr-TR" sz="1400" dirty="0" smtClean="0"/>
              <a:t> saklanmaktadır.</a:t>
            </a:r>
          </a:p>
          <a:p>
            <a:r>
              <a:rPr lang="tr-TR" sz="1400" dirty="0" smtClean="0"/>
              <a:t>Bunun örnek uygulaması için Visual </a:t>
            </a:r>
            <a:r>
              <a:rPr lang="tr-TR" sz="1400" dirty="0" err="1" smtClean="0"/>
              <a:t>Studioda</a:t>
            </a:r>
            <a:r>
              <a:rPr lang="tr-TR" sz="1400" dirty="0" smtClean="0"/>
              <a:t> boş bir Web projesi oluşturalım. Projemize bir Web Form ve bir Class ekleyelim.</a:t>
            </a:r>
            <a:endParaRPr lang="tr-TR" sz="1400" dirty="0"/>
          </a:p>
        </p:txBody>
      </p:sp>
      <p:pic>
        <p:nvPicPr>
          <p:cNvPr id="8" name="Resim 7"/>
          <p:cNvPicPr>
            <a:picLocks noChangeAspect="1"/>
          </p:cNvPicPr>
          <p:nvPr/>
        </p:nvPicPr>
        <p:blipFill>
          <a:blip r:embed="rId2"/>
          <a:stretch>
            <a:fillRect/>
          </a:stretch>
        </p:blipFill>
        <p:spPr>
          <a:xfrm>
            <a:off x="1312631" y="2387584"/>
            <a:ext cx="2731831" cy="1282628"/>
          </a:xfrm>
          <a:prstGeom prst="rect">
            <a:avLst/>
          </a:prstGeom>
        </p:spPr>
      </p:pic>
      <p:pic>
        <p:nvPicPr>
          <p:cNvPr id="9" name="Resim 8"/>
          <p:cNvPicPr>
            <a:picLocks noChangeAspect="1"/>
          </p:cNvPicPr>
          <p:nvPr/>
        </p:nvPicPr>
        <p:blipFill>
          <a:blip r:embed="rId3"/>
          <a:stretch>
            <a:fillRect/>
          </a:stretch>
        </p:blipFill>
        <p:spPr>
          <a:xfrm>
            <a:off x="99292" y="3649130"/>
            <a:ext cx="6829046" cy="1821079"/>
          </a:xfrm>
          <a:prstGeom prst="rect">
            <a:avLst/>
          </a:prstGeom>
        </p:spPr>
      </p:pic>
      <p:pic>
        <p:nvPicPr>
          <p:cNvPr id="10" name="Resim 9"/>
          <p:cNvPicPr>
            <a:picLocks noChangeAspect="1"/>
          </p:cNvPicPr>
          <p:nvPr/>
        </p:nvPicPr>
        <p:blipFill>
          <a:blip r:embed="rId4"/>
          <a:stretch>
            <a:fillRect/>
          </a:stretch>
        </p:blipFill>
        <p:spPr>
          <a:xfrm>
            <a:off x="1766532" y="5669023"/>
            <a:ext cx="4148871" cy="1088603"/>
          </a:xfrm>
          <a:prstGeom prst="rect">
            <a:avLst/>
          </a:prstGeom>
        </p:spPr>
      </p:pic>
      <p:pic>
        <p:nvPicPr>
          <p:cNvPr id="11" name="Resim 10"/>
          <p:cNvPicPr>
            <a:picLocks noChangeAspect="1"/>
          </p:cNvPicPr>
          <p:nvPr/>
        </p:nvPicPr>
        <p:blipFill>
          <a:blip r:embed="rId5"/>
          <a:stretch>
            <a:fillRect/>
          </a:stretch>
        </p:blipFill>
        <p:spPr>
          <a:xfrm>
            <a:off x="8011368" y="3404816"/>
            <a:ext cx="3495675" cy="647700"/>
          </a:xfrm>
          <a:prstGeom prst="rect">
            <a:avLst/>
          </a:prstGeom>
        </p:spPr>
      </p:pic>
      <p:sp>
        <p:nvSpPr>
          <p:cNvPr id="12" name="Metin kutusu 11"/>
          <p:cNvSpPr txBox="1"/>
          <p:nvPr/>
        </p:nvSpPr>
        <p:spPr>
          <a:xfrm>
            <a:off x="8203223" y="2505808"/>
            <a:ext cx="3727939" cy="523220"/>
          </a:xfrm>
          <a:prstGeom prst="rect">
            <a:avLst/>
          </a:prstGeom>
          <a:noFill/>
        </p:spPr>
        <p:txBody>
          <a:bodyPr wrap="square" rtlCol="0">
            <a:spAutoFit/>
          </a:bodyPr>
          <a:lstStyle/>
          <a:p>
            <a:r>
              <a:rPr lang="tr-TR" sz="1400" dirty="0" smtClean="0"/>
              <a:t>Oluşturulan Class içine aşağıdaki Class oluşturulur</a:t>
            </a:r>
            <a:endParaRPr lang="tr-TR" sz="1400" dirty="0"/>
          </a:p>
        </p:txBody>
      </p:sp>
      <p:sp>
        <p:nvSpPr>
          <p:cNvPr id="13" name="Metin kutusu 12"/>
          <p:cNvSpPr txBox="1"/>
          <p:nvPr/>
        </p:nvSpPr>
        <p:spPr>
          <a:xfrm>
            <a:off x="2233246" y="5354757"/>
            <a:ext cx="4180953" cy="307777"/>
          </a:xfrm>
          <a:prstGeom prst="rect">
            <a:avLst/>
          </a:prstGeom>
          <a:noFill/>
        </p:spPr>
        <p:txBody>
          <a:bodyPr wrap="none" rtlCol="0">
            <a:spAutoFit/>
          </a:bodyPr>
          <a:lstStyle/>
          <a:p>
            <a:r>
              <a:rPr lang="tr-TR" sz="1400" dirty="0" smtClean="0"/>
              <a:t>Uygulama isimli </a:t>
            </a:r>
            <a:r>
              <a:rPr lang="tr-TR" sz="1400" dirty="0" err="1" smtClean="0"/>
              <a:t>class’a</a:t>
            </a:r>
            <a:r>
              <a:rPr lang="tr-TR" sz="1400" dirty="0" smtClean="0"/>
              <a:t> yazma ve okuma yapılıyor</a:t>
            </a:r>
            <a:endParaRPr lang="tr-TR" sz="1400" dirty="0"/>
          </a:p>
        </p:txBody>
      </p:sp>
    </p:spTree>
    <p:extLst>
      <p:ext uri="{BB962C8B-B14F-4D97-AF65-F5344CB8AC3E}">
        <p14:creationId xmlns:p14="http://schemas.microsoft.com/office/powerpoint/2010/main" val="2260686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387</TotalTime>
  <Words>835</Words>
  <Application>Microsoft Office PowerPoint</Application>
  <PresentationFormat>Geniş ekran</PresentationFormat>
  <Paragraphs>101</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Courier New</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78</cp:revision>
  <dcterms:created xsi:type="dcterms:W3CDTF">2020-10-31T14:58:26Z</dcterms:created>
  <dcterms:modified xsi:type="dcterms:W3CDTF">2021-04-14T20:25:40Z</dcterms:modified>
</cp:coreProperties>
</file>