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302" r:id="rId2"/>
    <p:sldId id="303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1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02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6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45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26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5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0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9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25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0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8B37-F216-42C0-B996-E006A3119BF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9292" y="1287476"/>
            <a:ext cx="171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Request</a:t>
            </a:r>
            <a:r>
              <a:rPr lang="tr-TR" b="1" dirty="0">
                <a:solidFill>
                  <a:srgbClr val="FF0000"/>
                </a:solidFill>
              </a:rPr>
              <a:t>/Talep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9291" y="1656808"/>
            <a:ext cx="116472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Adından anlaşabileceği gibi veri talep etmek için kullanılır. Gerek formlarda, gerek sorgulardan gerekse </a:t>
            </a:r>
            <a:r>
              <a:rPr lang="tr-TR" dirty="0" err="1"/>
              <a:t>cookie’lerden</a:t>
            </a:r>
            <a:r>
              <a:rPr lang="tr-TR" dirty="0"/>
              <a:t> verileri almak için kullanırız. </a:t>
            </a:r>
            <a:endParaRPr lang="tr-TR" dirty="0" smtClean="0"/>
          </a:p>
          <a:p>
            <a:r>
              <a:rPr lang="tr-TR" dirty="0" smtClean="0"/>
              <a:t>Kısaca </a:t>
            </a:r>
            <a:r>
              <a:rPr lang="tr-TR" dirty="0"/>
              <a:t>İstemciden veri almak için kullanılır. Bu nesne ile kullanıcıdan birçok şekillerde veri alabiliriz. Tabi bunun için </a:t>
            </a:r>
            <a:r>
              <a:rPr lang="tr-TR" dirty="0" err="1"/>
              <a:t>Request</a:t>
            </a:r>
            <a:r>
              <a:rPr lang="tr-TR" dirty="0"/>
              <a:t> nesnesinin metotlarını kullanacağız.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Şimdi </a:t>
            </a:r>
            <a:r>
              <a:rPr lang="tr-TR" dirty="0"/>
              <a:t>bunları görelim. </a:t>
            </a:r>
            <a:endParaRPr lang="tr-TR" dirty="0" smtClean="0"/>
          </a:p>
          <a:p>
            <a:r>
              <a:rPr lang="tr-TR" dirty="0" smtClean="0"/>
              <a:t>1. </a:t>
            </a:r>
            <a:r>
              <a:rPr lang="tr-TR" dirty="0" err="1" smtClean="0"/>
              <a:t>Request.Form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Kullanıcının </a:t>
            </a:r>
            <a:r>
              <a:rPr lang="tr-TR" dirty="0"/>
              <a:t>doldurduğu herhangi bir form öğesinden veri almak için kullanılır. Aldığınız bu veriyi sayfanızda herhangi bir yerde kullanabilirsiniz. 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Degisken</a:t>
            </a:r>
            <a:r>
              <a:rPr lang="tr-T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Request.Form</a:t>
            </a:r>
            <a:r>
              <a:rPr lang="tr-T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tr-T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form_oge_adi</a:t>
            </a:r>
            <a:r>
              <a:rPr lang="tr-T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tr-TR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 smtClean="0"/>
              <a:t>şeklinde </a:t>
            </a:r>
            <a:r>
              <a:rPr lang="tr-TR" dirty="0"/>
              <a:t>veriyi alabilir ve bir değişkene atayabilirsiniz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Not</a:t>
            </a:r>
            <a:r>
              <a:rPr lang="tr-TR" dirty="0"/>
              <a:t>: Yukarıdaki örnekte bulunan </a:t>
            </a:r>
            <a:r>
              <a:rPr lang="tr-TR" dirty="0" err="1">
                <a:solidFill>
                  <a:srgbClr val="0070C0"/>
                </a:solidFill>
              </a:rPr>
              <a:t>form_oge_adi</a:t>
            </a:r>
            <a:r>
              <a:rPr lang="tr-TR" dirty="0"/>
              <a:t> denen isim formdaki öğenin adıdır.</a:t>
            </a:r>
          </a:p>
        </p:txBody>
      </p:sp>
    </p:spTree>
    <p:extLst>
      <p:ext uri="{BB962C8B-B14F-4D97-AF65-F5344CB8AC3E}">
        <p14:creationId xmlns:p14="http://schemas.microsoft.com/office/powerpoint/2010/main" val="2883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9292" y="1287476"/>
            <a:ext cx="171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Request</a:t>
            </a:r>
            <a:r>
              <a:rPr lang="tr-TR" b="1" dirty="0">
                <a:solidFill>
                  <a:srgbClr val="FF0000"/>
                </a:solidFill>
              </a:rPr>
              <a:t>/Talep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9291" y="1867187"/>
            <a:ext cx="116384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2. </a:t>
            </a:r>
            <a:r>
              <a:rPr lang="tr-TR" dirty="0" err="1"/>
              <a:t>Request.QueryString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err="1" smtClean="0"/>
              <a:t>sayfa.aspx?degisken</a:t>
            </a:r>
            <a:r>
              <a:rPr lang="tr-TR" dirty="0" smtClean="0"/>
              <a:t>=</a:t>
            </a:r>
            <a:r>
              <a:rPr lang="tr-TR" dirty="0" err="1" smtClean="0"/>
              <a:t>deger</a:t>
            </a:r>
            <a:r>
              <a:rPr lang="tr-TR" dirty="0" smtClean="0"/>
              <a:t> </a:t>
            </a:r>
            <a:r>
              <a:rPr lang="tr-TR" dirty="0"/>
              <a:t>gibi bir </a:t>
            </a:r>
            <a:r>
              <a:rPr lang="tr-TR" dirty="0" err="1"/>
              <a:t>url’deki</a:t>
            </a:r>
            <a:r>
              <a:rPr lang="tr-TR" dirty="0"/>
              <a:t> değişken adlı değişkenin değerini almada kullanılır. </a:t>
            </a:r>
            <a:endParaRPr lang="tr-TR" dirty="0" smtClean="0"/>
          </a:p>
          <a:p>
            <a:r>
              <a:rPr lang="tr-TR" dirty="0" err="1" smtClean="0"/>
              <a:t>Degisken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Request.QueryString</a:t>
            </a:r>
            <a:r>
              <a:rPr lang="tr-TR" dirty="0"/>
              <a:t>("</a:t>
            </a:r>
            <a:r>
              <a:rPr lang="tr-TR" dirty="0" err="1"/>
              <a:t>degisken_adi</a:t>
            </a:r>
            <a:r>
              <a:rPr lang="tr-TR" dirty="0"/>
              <a:t>"); </a:t>
            </a:r>
            <a:endParaRPr lang="tr-TR" dirty="0" smtClean="0"/>
          </a:p>
          <a:p>
            <a:r>
              <a:rPr lang="tr-TR" dirty="0" smtClean="0"/>
              <a:t>şeklinde </a:t>
            </a:r>
            <a:r>
              <a:rPr lang="tr-TR" dirty="0"/>
              <a:t>veriyi alabilir ve </a:t>
            </a:r>
            <a:r>
              <a:rPr lang="tr-TR" dirty="0" err="1"/>
              <a:t>Request.Form'daki</a:t>
            </a:r>
            <a:r>
              <a:rPr lang="tr-TR" dirty="0"/>
              <a:t> gibi bir değişkene atanabilir. 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/>
              <a:t>birden fazla değişken </a:t>
            </a:r>
            <a:r>
              <a:rPr lang="tr-TR" dirty="0" err="1"/>
              <a:t>url</a:t>
            </a:r>
            <a:r>
              <a:rPr lang="tr-TR" dirty="0"/>
              <a:t> ile yollanacak </a:t>
            </a:r>
            <a:r>
              <a:rPr lang="tr-TR" dirty="0" smtClean="0"/>
              <a:t>ise </a:t>
            </a: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sayfa.asp?degisken1=deger&amp;degisken2=</a:t>
            </a:r>
            <a:r>
              <a:rPr lang="tr-TR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deger</a:t>
            </a: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/>
              <a:t>şeklinde yollanıp yukarıdaki gibi alınabilir.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3</a:t>
            </a:r>
            <a:r>
              <a:rPr lang="tr-TR" dirty="0"/>
              <a:t>. </a:t>
            </a:r>
            <a:r>
              <a:rPr lang="tr-TR" dirty="0" err="1"/>
              <a:t>Request.ServerVariables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Server </a:t>
            </a:r>
            <a:r>
              <a:rPr lang="tr-TR" dirty="0"/>
              <a:t>değişkenlerinden veri alma. Hep kullanıcıdan değil de bazen sunucudan veri almamız gerekir, mesela o sırada çalışan </a:t>
            </a:r>
            <a:r>
              <a:rPr lang="tr-TR" dirty="0" err="1" smtClean="0"/>
              <a:t>aspx</a:t>
            </a:r>
            <a:r>
              <a:rPr lang="tr-TR" dirty="0" smtClean="0"/>
              <a:t> </a:t>
            </a:r>
            <a:r>
              <a:rPr lang="tr-TR" dirty="0"/>
              <a:t>sayfasının adresini buradan alabilirsiniz. </a:t>
            </a:r>
            <a:endParaRPr lang="tr-TR" dirty="0" smtClean="0"/>
          </a:p>
          <a:p>
            <a:r>
              <a:rPr lang="tr-T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Request.ServerVariables</a:t>
            </a:r>
            <a:r>
              <a:rPr lang="tr-T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tr-T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degisken_adi</a:t>
            </a:r>
            <a:r>
              <a:rPr lang="tr-T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tr-TR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 smtClean="0"/>
              <a:t>şeklinde </a:t>
            </a:r>
            <a:r>
              <a:rPr lang="tr-TR" dirty="0"/>
              <a:t>bir kod ile değeri alabilirsiniz ve bir değişkene yükleyebilirsiniz. </a:t>
            </a:r>
            <a:r>
              <a:rPr lang="tr-TR" dirty="0" err="1">
                <a:solidFill>
                  <a:srgbClr val="0070C0"/>
                </a:solidFill>
              </a:rPr>
              <a:t>degisken_adi</a:t>
            </a:r>
            <a:r>
              <a:rPr lang="tr-TR" dirty="0"/>
              <a:t> </a:t>
            </a:r>
            <a:r>
              <a:rPr lang="tr-TR" dirty="0" smtClean="0"/>
              <a:t>olarak çok sayıda değişken ismi vardır. Bunları listelemek için bir örnek yapabiliriz.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9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9292" y="1287476"/>
            <a:ext cx="171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Request</a:t>
            </a:r>
            <a:r>
              <a:rPr lang="tr-TR" b="1" dirty="0">
                <a:solidFill>
                  <a:srgbClr val="FF0000"/>
                </a:solidFill>
              </a:rPr>
              <a:t>/Talep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0" y="3972292"/>
            <a:ext cx="6137753" cy="288570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61990" y="1651346"/>
            <a:ext cx="597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Visual </a:t>
            </a:r>
            <a:r>
              <a:rPr lang="tr-TR" dirty="0" err="1" smtClean="0"/>
              <a:t>Studioda</a:t>
            </a:r>
            <a:r>
              <a:rPr lang="tr-TR" dirty="0" smtClean="0"/>
              <a:t> yeni boş bir Web projesi oluşturuyoruz. Bir adet Web Form ekliyoruz ve aşağıdaki gibi tasarım yapıyoruz.</a:t>
            </a:r>
          </a:p>
          <a:p>
            <a:r>
              <a:rPr lang="tr-TR" dirty="0" smtClean="0"/>
              <a:t>Bir Buton, </a:t>
            </a:r>
            <a:r>
              <a:rPr lang="tr-TR" dirty="0" err="1" smtClean="0"/>
              <a:t>ListBox</a:t>
            </a:r>
            <a:r>
              <a:rPr lang="tr-TR" dirty="0" smtClean="0"/>
              <a:t> ve en alta tekrar bir Buton ekliyoruz.</a:t>
            </a:r>
          </a:p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79" y="3568952"/>
            <a:ext cx="5679517" cy="2463513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6427079" y="1362808"/>
            <a:ext cx="5609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Buton1 ile </a:t>
            </a:r>
            <a:r>
              <a:rPr lang="tr-TR" dirty="0" err="1" smtClean="0"/>
              <a:t>ServerVariables</a:t>
            </a:r>
            <a:r>
              <a:rPr lang="tr-TR" dirty="0" smtClean="0"/>
              <a:t> değişkenlerini ve değerlerini </a:t>
            </a:r>
            <a:r>
              <a:rPr lang="tr-TR" dirty="0" err="1" smtClean="0"/>
              <a:t>ListBox</a:t>
            </a:r>
            <a:r>
              <a:rPr lang="tr-TR" dirty="0" smtClean="0"/>
              <a:t> içinde listeliyoruz.</a:t>
            </a:r>
          </a:p>
          <a:p>
            <a:endParaRPr lang="tr-TR" dirty="0"/>
          </a:p>
          <a:p>
            <a:r>
              <a:rPr lang="tr-TR" dirty="0" smtClean="0"/>
              <a:t>Buton2’de ise </a:t>
            </a:r>
            <a:r>
              <a:rPr lang="tr-TR" dirty="0" err="1" smtClean="0"/>
              <a:t>Response.Buffer</a:t>
            </a:r>
            <a:r>
              <a:rPr lang="tr-TR" dirty="0" smtClean="0"/>
              <a:t> etkisini görmek için bir kodlama yapılmıştır. Bir sonraki konuda anlatılıyor.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76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9292" y="128747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Response</a:t>
            </a:r>
            <a:r>
              <a:rPr lang="tr-TR" b="1" dirty="0">
                <a:solidFill>
                  <a:srgbClr val="FF0000"/>
                </a:solidFill>
              </a:rPr>
              <a:t>/Karşılık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9292" y="1656808"/>
            <a:ext cx="117201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Ziyaretçinin </a:t>
            </a:r>
            <a:r>
              <a:rPr lang="tr-TR" sz="1400" dirty="0" err="1"/>
              <a:t>browser’ına</a:t>
            </a:r>
            <a:r>
              <a:rPr lang="tr-TR" sz="1400" dirty="0"/>
              <a:t> gönderilen verilerin hepsini kapsar. Ayrıca </a:t>
            </a:r>
            <a:r>
              <a:rPr lang="tr-TR" sz="1400" dirty="0" err="1"/>
              <a:t>cookie’lerde</a:t>
            </a:r>
            <a:r>
              <a:rPr lang="tr-TR" sz="1400" dirty="0"/>
              <a:t> </a:t>
            </a:r>
            <a:r>
              <a:rPr lang="tr-TR" sz="1400" dirty="0" err="1"/>
              <a:t>Response</a:t>
            </a:r>
            <a:r>
              <a:rPr lang="tr-TR" sz="1400" dirty="0"/>
              <a:t> öğesinin özellikleri arasında yer alır. Kısaca bu nesne ile istemciye veri yollarız. </a:t>
            </a:r>
            <a:r>
              <a:rPr lang="tr-TR" sz="1400" dirty="0" err="1"/>
              <a:t>Response</a:t>
            </a:r>
            <a:r>
              <a:rPr lang="tr-TR" sz="1400" dirty="0"/>
              <a:t> nesnesini en çok ziyaretçinin tarayıcısına bir şey yazdırmak için kullanırız. Tabii sadece bu değil bu nesne ile web sayfamızın birçok özelliğini belirleriz. </a:t>
            </a:r>
            <a:r>
              <a:rPr lang="tr-TR" sz="1400" dirty="0" err="1"/>
              <a:t>Response</a:t>
            </a:r>
            <a:r>
              <a:rPr lang="tr-TR" sz="1400" dirty="0"/>
              <a:t> nesnesini sadece bu haliyle kullanmayız bu nesneyi de birçok </a:t>
            </a:r>
            <a:r>
              <a:rPr lang="tr-TR" sz="1400" dirty="0" smtClean="0"/>
              <a:t>ASP.NET </a:t>
            </a:r>
            <a:r>
              <a:rPr lang="tr-TR" sz="1400" dirty="0"/>
              <a:t>kodunda olduğu gibi "." yazıp sonra özelliğini yazarız. Şimdi bunların neler olduğunu ve ne işe yaradığını görelim. 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b="1" dirty="0" smtClean="0"/>
              <a:t>Write </a:t>
            </a:r>
            <a:r>
              <a:rPr lang="tr-TR" sz="1400" b="1" dirty="0"/>
              <a:t>(Yazdır): </a:t>
            </a:r>
            <a:endParaRPr lang="tr-TR" sz="1400" b="1" dirty="0" smtClean="0"/>
          </a:p>
          <a:p>
            <a:r>
              <a:rPr lang="tr-TR" sz="1400" dirty="0" err="1" smtClean="0"/>
              <a:t>Response</a:t>
            </a:r>
            <a:r>
              <a:rPr lang="tr-TR" sz="1400" dirty="0" smtClean="0"/>
              <a:t> </a:t>
            </a:r>
            <a:r>
              <a:rPr lang="tr-TR" sz="1400" dirty="0"/>
              <a:t>nesnesinin en çok kullandığımız özelliğidir. Bu kodu ziyaretçinin ekranına bir şeyler yazdırmakta kullanırız. </a:t>
            </a:r>
            <a:r>
              <a:rPr lang="tr-TR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tr-T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("Yazı yazdırıyoruz"); </a:t>
            </a:r>
            <a:endParaRPr lang="tr-TR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400" dirty="0"/>
          </a:p>
          <a:p>
            <a:r>
              <a:rPr lang="tr-TR" sz="1400" b="1" dirty="0" err="1" smtClean="0"/>
              <a:t>Buffer</a:t>
            </a:r>
            <a:r>
              <a:rPr lang="tr-TR" sz="1400" b="1" dirty="0" smtClean="0"/>
              <a:t> </a:t>
            </a:r>
            <a:r>
              <a:rPr lang="tr-TR" sz="1400" b="1" dirty="0"/>
              <a:t>(Tampon): </a:t>
            </a:r>
            <a:endParaRPr lang="tr-TR" sz="1400" b="1" dirty="0" smtClean="0"/>
          </a:p>
          <a:p>
            <a:r>
              <a:rPr lang="tr-TR" sz="1400" dirty="0" smtClean="0"/>
              <a:t>Bu </a:t>
            </a:r>
            <a:r>
              <a:rPr lang="tr-TR" sz="1400" dirty="0"/>
              <a:t>özellik "TRUE" olarak ayarlandığında </a:t>
            </a:r>
            <a:r>
              <a:rPr lang="tr-TR" sz="1400" dirty="0" err="1"/>
              <a:t>asp</a:t>
            </a:r>
            <a:r>
              <a:rPr lang="tr-TR" sz="1400" dirty="0"/>
              <a:t> sayfasının tüm kodlarının yorumlanması bitmeden tarayıcıya çıktı yollanmasını engeller. Bu sayede çok işlem gerektiren sayfalar bu yöntem ile tamamen yorumlanınca çıktısı tarayıcıya yollanır. Veya sizin </a:t>
            </a:r>
            <a:r>
              <a:rPr lang="tr-TR" sz="1400" dirty="0" err="1" smtClean="0"/>
              <a:t>aspx</a:t>
            </a:r>
            <a:r>
              <a:rPr lang="tr-TR" sz="1400" dirty="0" smtClean="0"/>
              <a:t> </a:t>
            </a:r>
            <a:r>
              <a:rPr lang="tr-TR" sz="1400" dirty="0"/>
              <a:t>sayfanız yorumlanması bitince ziyaretçiyi başka bir siteye </a:t>
            </a:r>
            <a:r>
              <a:rPr lang="tr-TR" sz="1400" dirty="0" smtClean="0"/>
              <a:t>yolluyor. Bunun </a:t>
            </a:r>
            <a:r>
              <a:rPr lang="tr-TR" sz="1400" dirty="0"/>
              <a:t>için tüm kodların önce yorumlanması gerekir o zamanda bu özellik işinize yarayacak. 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Response.Buffer</a:t>
            </a:r>
            <a:r>
              <a:rPr lang="tr-T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tr-TR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400" dirty="0" smtClean="0"/>
          </a:p>
          <a:p>
            <a:r>
              <a:rPr lang="tr-TR" sz="1400" dirty="0" smtClean="0"/>
              <a:t>Bunun denemesi için bir önceki sayfada bulunan Buton2 kodlarında </a:t>
            </a:r>
            <a:r>
              <a:rPr lang="tr-TR" sz="1400" dirty="0" err="1" smtClean="0"/>
              <a:t>Buffer</a:t>
            </a:r>
            <a:r>
              <a:rPr lang="tr-TR" sz="1400" dirty="0" smtClean="0"/>
              <a:t> </a:t>
            </a:r>
            <a:r>
              <a:rPr lang="tr-TR" sz="1400" dirty="0" err="1" smtClean="0"/>
              <a:t>true</a:t>
            </a:r>
            <a:r>
              <a:rPr lang="tr-TR" sz="1400" dirty="0" smtClean="0"/>
              <a:t> ve </a:t>
            </a:r>
            <a:r>
              <a:rPr lang="tr-TR" sz="1400" dirty="0" err="1" smtClean="0"/>
              <a:t>false</a:t>
            </a:r>
            <a:r>
              <a:rPr lang="tr-TR" sz="1400" dirty="0" smtClean="0"/>
              <a:t> yaparak iki şekilde web sitemiz çalıştırıldığında fark görülecektir. </a:t>
            </a:r>
          </a:p>
          <a:p>
            <a:r>
              <a:rPr lang="tr-TR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tr-TR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smtClean="0"/>
              <a:t>olduğunda derleme devam ederken İstemci sayfasına sonuçlar doğrudan yazdırılır. Bu ise gecikmelere sebep olur.</a:t>
            </a:r>
          </a:p>
          <a:p>
            <a:r>
              <a:rPr lang="tr-TR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tr-TR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smtClean="0"/>
              <a:t>olduğunda ise tüm derleme bittikten sonra sonuç doğrudan istemci sayfasına yazdırılır. Bunda ise çok hızlı sonuca ulaşılmaktadır. </a:t>
            </a:r>
            <a:endParaRPr lang="tr-TR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9292" y="1726094"/>
            <a:ext cx="120073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Flush (Hemen Gönder) </a:t>
            </a:r>
            <a:r>
              <a:rPr lang="tr-TR" sz="1600" b="1" dirty="0" smtClean="0"/>
              <a:t>: </a:t>
            </a:r>
            <a:r>
              <a:rPr lang="tr-TR" sz="1600" dirty="0" smtClean="0"/>
              <a:t>Kısaca </a:t>
            </a:r>
            <a:r>
              <a:rPr lang="tr-TR" sz="1600" dirty="0" err="1"/>
              <a:t>Buffer</a:t>
            </a:r>
            <a:r>
              <a:rPr lang="tr-TR" sz="1600" dirty="0"/>
              <a:t> özelliğinin tam tersi bir işlem yapar. Sayfa yorumlandıkça çıktı tarayıcıya yollanır. </a:t>
            </a:r>
            <a:endParaRPr lang="tr-TR" sz="1600" dirty="0" smtClean="0"/>
          </a:p>
          <a:p>
            <a:r>
              <a:rPr lang="tr-T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Response.Flush</a:t>
            </a:r>
            <a:r>
              <a:rPr lang="tr-T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sz="1600" dirty="0"/>
          </a:p>
          <a:p>
            <a:r>
              <a:rPr lang="tr-TR" sz="1600" b="1" dirty="0" err="1" smtClean="0"/>
              <a:t>Clear</a:t>
            </a:r>
            <a:r>
              <a:rPr lang="tr-TR" sz="1600" b="1" dirty="0" smtClean="0"/>
              <a:t> </a:t>
            </a:r>
            <a:r>
              <a:rPr lang="tr-TR" sz="1600" b="1" dirty="0"/>
              <a:t>(Temizle) : </a:t>
            </a:r>
            <a:r>
              <a:rPr lang="tr-TR" sz="1600" dirty="0" err="1"/>
              <a:t>Buffer</a:t>
            </a:r>
            <a:r>
              <a:rPr lang="tr-TR" sz="1600" dirty="0"/>
              <a:t> özelliğini kullandığınız zaman sayfa yorumlanır, yorumlanan kısım geçici bir alanda tutulur. </a:t>
            </a:r>
            <a:r>
              <a:rPr lang="tr-TR" sz="1600" dirty="0" err="1"/>
              <a:t>Clear</a:t>
            </a:r>
            <a:r>
              <a:rPr lang="tr-TR" sz="1600" dirty="0"/>
              <a:t> özelliği ile de bu alandaki tüm veri silinir. Ama bu özellik neden işimize yarayabilir? Sitemizde alışveriş yapan bir kullanıcı, vazgeçtiği zaman verdiği bütün bilgileri silmek en iyisidir. O zamanda bu özellik yardımımıza </a:t>
            </a:r>
            <a:r>
              <a:rPr lang="tr-TR" sz="1600" dirty="0" smtClean="0"/>
              <a:t>koşacaktır.</a:t>
            </a:r>
          </a:p>
          <a:p>
            <a:endParaRPr lang="tr-TR" sz="1600" dirty="0" smtClean="0"/>
          </a:p>
          <a:p>
            <a:r>
              <a:rPr lang="tr-T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Response.Clear</a:t>
            </a:r>
            <a:r>
              <a:rPr lang="tr-T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tr-T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dirty="0"/>
          </a:p>
          <a:p>
            <a:r>
              <a:rPr lang="tr-TR" sz="1600" b="1" dirty="0" err="1" smtClean="0"/>
              <a:t>Expires</a:t>
            </a:r>
            <a:r>
              <a:rPr lang="tr-TR" sz="1600" b="1" dirty="0" smtClean="0"/>
              <a:t> </a:t>
            </a:r>
            <a:r>
              <a:rPr lang="tr-TR" sz="1600" b="1" dirty="0"/>
              <a:t>(Süresi Geçme): </a:t>
            </a:r>
            <a:r>
              <a:rPr lang="tr-TR" sz="1600" dirty="0" smtClean="0"/>
              <a:t>Bir </a:t>
            </a:r>
            <a:r>
              <a:rPr lang="tr-TR" sz="1600" dirty="0"/>
              <a:t>internet sitesine girdiğiniz zaman tarayıcımız bu sitedeki resimleri ve kodları </a:t>
            </a:r>
            <a:r>
              <a:rPr lang="tr-TR" sz="1600" dirty="0" err="1"/>
              <a:t>cache</a:t>
            </a:r>
            <a:r>
              <a:rPr lang="tr-TR" sz="1600" dirty="0"/>
              <a:t> denen (bilgisayarımızdaki </a:t>
            </a:r>
            <a:r>
              <a:rPr lang="tr-TR" sz="1600" dirty="0" err="1"/>
              <a:t>Temporary</a:t>
            </a:r>
            <a:r>
              <a:rPr lang="tr-TR" sz="1600" dirty="0"/>
              <a:t> Internet </a:t>
            </a:r>
            <a:r>
              <a:rPr lang="tr-TR" sz="1600" dirty="0" err="1"/>
              <a:t>Files</a:t>
            </a:r>
            <a:r>
              <a:rPr lang="tr-TR" sz="1600" dirty="0"/>
              <a:t> klasörü) bir alanda tutar. Böylece daha sonra siz bu siteye tekrar girmek istediğinizde tarayıcı sayfayı buradan yükler. Ama kullanıcılar gidip buradan sayfanızın kodlarını görebilir ve bizim </a:t>
            </a:r>
            <a:r>
              <a:rPr lang="tr-TR" sz="1600" dirty="0" err="1" smtClean="0"/>
              <a:t>aspx</a:t>
            </a:r>
            <a:r>
              <a:rPr lang="tr-TR" sz="1600" dirty="0" smtClean="0"/>
              <a:t> </a:t>
            </a:r>
            <a:r>
              <a:rPr lang="tr-TR" sz="1600" dirty="0"/>
              <a:t>sayfamızda önemli kodlar olabilir veya bazı şifreler bu sayfada tutuluyor olabilir, o zaman bu sayfanın </a:t>
            </a:r>
            <a:r>
              <a:rPr lang="tr-TR" sz="1600" dirty="0" err="1"/>
              <a:t>cache'e</a:t>
            </a:r>
            <a:r>
              <a:rPr lang="tr-TR" sz="1600" dirty="0"/>
              <a:t> alınması pekiyi olmaz. Veya sitemiz çok sık yenileniyor ise kullanıcı eski halini görüyor olacak. Bunun için biz bu özelliği kullanarak sayfamızın </a:t>
            </a:r>
            <a:r>
              <a:rPr lang="tr-TR" sz="1600" dirty="0" err="1"/>
              <a:t>cache'te</a:t>
            </a:r>
            <a:r>
              <a:rPr lang="tr-TR" sz="1600" dirty="0"/>
              <a:t> ne kadar tutulacağını belirleyebiliriz. </a:t>
            </a:r>
            <a:endParaRPr lang="tr-TR" sz="1600" dirty="0" smtClean="0"/>
          </a:p>
          <a:p>
            <a:endParaRPr lang="tr-TR" sz="1600" dirty="0" smtClean="0"/>
          </a:p>
          <a:p>
            <a:r>
              <a:rPr lang="tr-T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Response.Expires</a:t>
            </a:r>
            <a:r>
              <a:rPr lang="tr-T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tr-T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tr-TR" sz="1600" dirty="0" smtClean="0"/>
          </a:p>
          <a:p>
            <a:r>
              <a:rPr lang="tr-TR" sz="1600" dirty="0" smtClean="0"/>
              <a:t>Buradaki </a:t>
            </a:r>
            <a:r>
              <a:rPr lang="tr-TR" sz="1600" dirty="0"/>
              <a:t>10 dakika olacaktır. Bu sayıyı 0 yaparsanız hiç </a:t>
            </a:r>
            <a:r>
              <a:rPr lang="tr-TR" sz="1600" dirty="0" err="1"/>
              <a:t>cache'e</a:t>
            </a:r>
            <a:r>
              <a:rPr lang="tr-TR" sz="1600" dirty="0"/>
              <a:t> alınmaz. </a:t>
            </a:r>
            <a:endParaRPr lang="tr-TR" sz="1600" dirty="0"/>
          </a:p>
        </p:txBody>
      </p:sp>
      <p:sp>
        <p:nvSpPr>
          <p:cNvPr id="8" name="Dikdörtgen 7"/>
          <p:cNvSpPr/>
          <p:nvPr/>
        </p:nvSpPr>
        <p:spPr>
          <a:xfrm>
            <a:off x="99292" y="128747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Response</a:t>
            </a:r>
            <a:r>
              <a:rPr lang="tr-TR" b="1" dirty="0">
                <a:solidFill>
                  <a:srgbClr val="FF0000"/>
                </a:solidFill>
              </a:rPr>
              <a:t>/Karşılık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</a:t>
            </a:r>
            <a:r>
              <a:rPr lang="tr-TR" sz="2800" b="1" dirty="0">
                <a:solidFill>
                  <a:srgbClr val="FF0000"/>
                </a:solidFill>
              </a:rPr>
              <a:t>ASP.NET Kavramlar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9291" y="1890149"/>
            <a:ext cx="11541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End</a:t>
            </a:r>
            <a:r>
              <a:rPr lang="tr-TR" b="1" dirty="0"/>
              <a:t> (Son): </a:t>
            </a:r>
            <a:r>
              <a:rPr lang="tr-TR" dirty="0"/>
              <a:t>Sayfamızda belli durumlar sonucunda kullanıcıya karşılık vermemesini (yani küsmesini ) sağlayabiliriz. Bu durumda o ana kadar yorumlanan bütün kodlar tarayıcıya ulaşır ve ondan sonraki hiçbir kod yorumlanmaz, buna HTML de dâhil. Ayrıca bu özellik ile </a:t>
            </a:r>
            <a:r>
              <a:rPr lang="tr-TR" dirty="0" err="1"/>
              <a:t>Buffer</a:t>
            </a:r>
            <a:r>
              <a:rPr lang="tr-TR" dirty="0"/>
              <a:t> özelliğiyle geçici alanda tutulan tüm veri ziyaretçinin tarayıcısı ile buluşur.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tr-T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9292" y="128747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Response</a:t>
            </a:r>
            <a:r>
              <a:rPr lang="tr-TR" b="1" dirty="0">
                <a:solidFill>
                  <a:srgbClr val="FF0000"/>
                </a:solidFill>
              </a:rPr>
              <a:t>/Karşılık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842</Words>
  <Application>Microsoft Office PowerPoint</Application>
  <PresentationFormat>Geniş ekran</PresentationFormat>
  <Paragraphs>90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Wingdings 3</vt:lpstr>
      <vt:lpstr>Yüzeyler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</dc:title>
  <dc:creator>Kamil Özcan</dc:creator>
  <cp:lastModifiedBy>Kamil Özcan</cp:lastModifiedBy>
  <cp:revision>84</cp:revision>
  <dcterms:created xsi:type="dcterms:W3CDTF">2020-10-31T14:58:26Z</dcterms:created>
  <dcterms:modified xsi:type="dcterms:W3CDTF">2021-04-15T08:25:04Z</dcterms:modified>
</cp:coreProperties>
</file>