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302" r:id="rId2"/>
    <p:sldId id="303" r:id="rId3"/>
    <p:sldId id="304" r:id="rId4"/>
    <p:sldId id="305" r:id="rId5"/>
    <p:sldId id="306" r:id="rId6"/>
    <p:sldId id="307" r:id="rId7"/>
    <p:sldId id="30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514F8B37-F216-42C0-B996-E006A3119BFD}" type="datetimeFigureOut">
              <a:rPr lang="tr-TR" smtClean="0"/>
              <a:t>7.05.2021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2752930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7.05.2021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2533170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7.05.2021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87392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7.05.2021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281029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7.05.2021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08601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7.05.2021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2496451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14F8B37-F216-42C0-B996-E006A3119BFD}" type="datetimeFigureOut">
              <a:rPr lang="tr-TR" smtClean="0"/>
              <a:t>7.05.2021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1716269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14F8B37-F216-42C0-B996-E006A3119BFD}" type="datetimeFigureOut">
              <a:rPr lang="tr-TR" smtClean="0"/>
              <a:t>7.05.2021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1828830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14F8B37-F216-42C0-B996-E006A3119BFD}" type="datetimeFigureOut">
              <a:rPr lang="tr-TR" smtClean="0"/>
              <a:t>7.05.2021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25590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7.05.2021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1318566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514F8B37-F216-42C0-B996-E006A3119BFD}" type="datetimeFigureOut">
              <a:rPr lang="tr-TR" smtClean="0"/>
              <a:t>7.05.2021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1433576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514F8B37-F216-42C0-B996-E006A3119BFD}" type="datetimeFigureOut">
              <a:rPr lang="tr-TR" smtClean="0"/>
              <a:t>7.05.2021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02341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514F8B37-F216-42C0-B996-E006A3119BFD}" type="datetimeFigureOut">
              <a:rPr lang="tr-TR" smtClean="0"/>
              <a:t>7.05.2021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938051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4F8B37-F216-42C0-B996-E006A3119BFD}" type="datetimeFigureOut">
              <a:rPr lang="tr-TR" smtClean="0"/>
              <a:t>7.05.2021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851994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smtClean="0"/>
              <a:t>Asıl başlık stili için tıklatın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514F8B37-F216-42C0-B996-E006A3119BFD}" type="datetimeFigureOut">
              <a:rPr lang="tr-TR" smtClean="0"/>
              <a:t>7.05.2021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410250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514F8B37-F216-42C0-B996-E006A3119BFD}" type="datetimeFigureOut">
              <a:rPr lang="tr-TR" smtClean="0"/>
              <a:t>7.05.2021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246018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4F8B37-F216-42C0-B996-E006A3119BFD}" type="datetimeFigureOut">
              <a:rPr lang="tr-TR" smtClean="0"/>
              <a:t>7.05.2021</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C8BC60-30F3-4BC8-A5A9-7AE860E409A6}" type="slidenum">
              <a:rPr lang="tr-TR" smtClean="0"/>
              <a:t>‹#›</a:t>
            </a:fld>
            <a:endParaRPr lang="tr-TR"/>
          </a:p>
        </p:txBody>
      </p:sp>
    </p:spTree>
    <p:extLst>
      <p:ext uri="{BB962C8B-B14F-4D97-AF65-F5344CB8AC3E}">
        <p14:creationId xmlns:p14="http://schemas.microsoft.com/office/powerpoint/2010/main" val="1287323860"/>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a:t>
            </a:r>
            <a:r>
              <a:rPr lang="tr-TR" sz="2800" b="1" dirty="0" err="1" smtClean="0">
                <a:solidFill>
                  <a:srgbClr val="FF0000"/>
                </a:solidFill>
              </a:rPr>
              <a:t>MasterPage</a:t>
            </a:r>
            <a:endParaRPr lang="tr-TR" sz="2800" b="1" dirty="0">
              <a:solidFill>
                <a:srgbClr val="FF0000"/>
              </a:solidFill>
            </a:endParaRPr>
          </a:p>
        </p:txBody>
      </p:sp>
      <p:pic>
        <p:nvPicPr>
          <p:cNvPr id="9" name="Resim 8"/>
          <p:cNvPicPr>
            <a:picLocks noChangeAspect="1"/>
          </p:cNvPicPr>
          <p:nvPr/>
        </p:nvPicPr>
        <p:blipFill>
          <a:blip r:embed="rId2"/>
          <a:stretch>
            <a:fillRect/>
          </a:stretch>
        </p:blipFill>
        <p:spPr>
          <a:xfrm>
            <a:off x="6953540" y="1433946"/>
            <a:ext cx="4972050" cy="3076575"/>
          </a:xfrm>
          <a:prstGeom prst="rect">
            <a:avLst/>
          </a:prstGeom>
        </p:spPr>
      </p:pic>
      <p:sp>
        <p:nvSpPr>
          <p:cNvPr id="10" name="Metin kutusu 9"/>
          <p:cNvSpPr txBox="1"/>
          <p:nvPr/>
        </p:nvSpPr>
        <p:spPr>
          <a:xfrm>
            <a:off x="99292" y="1503485"/>
            <a:ext cx="6697162" cy="5509200"/>
          </a:xfrm>
          <a:prstGeom prst="rect">
            <a:avLst/>
          </a:prstGeom>
          <a:noFill/>
        </p:spPr>
        <p:txBody>
          <a:bodyPr wrap="square" rtlCol="0">
            <a:spAutoFit/>
          </a:bodyPr>
          <a:lstStyle/>
          <a:p>
            <a:r>
              <a:rPr lang="tr-TR" sz="1600" dirty="0" smtClean="0"/>
              <a:t>Bir Web sitesinin geneline baktığımızda bir çok sayfadan oluşmaktadır. Fakat bu sayfalar arasında gezindiğimiz zaman her sayfada bazı bölümlerin tekrarlandığını görürüz. Örneğin sağda resimde bir örnek verilmiştir. Üstte Banner, solda Menü ve altta dipnot kısımları tüm sayfalarda bulunmaktadır. İçerik bölümü ise sayfaya göre değişiklik gösterir. İlk tasarlarken bu zorluk oluşturmamaktadır. Ana şablon oluşturduktan sonra bu kopyalanarak diğer sayfalarda kullanılabilir. </a:t>
            </a:r>
          </a:p>
          <a:p>
            <a:r>
              <a:rPr lang="tr-TR" sz="1600" dirty="0" smtClean="0"/>
              <a:t>Fakat önemli sorun bundan sonra başlar. Örneğin Banner resmi değiştirilmek istenirse tüm sayfaların tasarımı teker teker açılıp değiştirilmesi gerekir. </a:t>
            </a:r>
            <a:r>
              <a:rPr lang="tr-TR" sz="1400" dirty="0" smtClean="0"/>
              <a:t>Veya</a:t>
            </a:r>
            <a:r>
              <a:rPr lang="tr-TR" sz="1600" dirty="0" smtClean="0"/>
              <a:t> Menü Sol tarafta değil de </a:t>
            </a:r>
            <a:r>
              <a:rPr lang="tr-TR" sz="1600" dirty="0" err="1" smtClean="0"/>
              <a:t>Bannerin</a:t>
            </a:r>
            <a:r>
              <a:rPr lang="tr-TR" sz="1600" dirty="0" smtClean="0"/>
              <a:t> altına yatay şekilde alınmak istendiğinde her bir sayfada bu tasarım değişikliği teker teker yapılmalıdır.</a:t>
            </a:r>
          </a:p>
          <a:p>
            <a:endParaRPr lang="tr-TR" sz="1600" dirty="0"/>
          </a:p>
          <a:p>
            <a:r>
              <a:rPr lang="tr-TR" sz="1600" dirty="0" smtClean="0"/>
              <a:t>Html ile «</a:t>
            </a:r>
            <a:r>
              <a:rPr lang="tr-TR" sz="1600" dirty="0" err="1" smtClean="0"/>
              <a:t>iframe</a:t>
            </a:r>
            <a:r>
              <a:rPr lang="tr-TR" sz="1600" dirty="0" smtClean="0"/>
              <a:t>» </a:t>
            </a:r>
            <a:r>
              <a:rPr lang="tr-TR" sz="1600" dirty="0" err="1" smtClean="0"/>
              <a:t>tagı</a:t>
            </a:r>
            <a:r>
              <a:rPr lang="tr-TR" sz="1600" dirty="0" smtClean="0"/>
              <a:t> kullanılarak buna benzer bir oluşum sağlanmaktadır. Fakat bu </a:t>
            </a:r>
            <a:r>
              <a:rPr lang="tr-TR" sz="1600" dirty="0" err="1" smtClean="0"/>
              <a:t>tagın</a:t>
            </a:r>
            <a:r>
              <a:rPr lang="tr-TR" sz="1600" dirty="0" smtClean="0"/>
              <a:t> kullanımı terkedilmiştir. Artık yeni tasarımlar mevcuttur. </a:t>
            </a:r>
          </a:p>
          <a:p>
            <a:endParaRPr lang="tr-TR" sz="1600" dirty="0" smtClean="0"/>
          </a:p>
          <a:p>
            <a:r>
              <a:rPr lang="tr-TR" sz="1600" dirty="0" err="1"/>
              <a:t>ASP.NET’te</a:t>
            </a:r>
            <a:r>
              <a:rPr lang="tr-TR" sz="1600" dirty="0"/>
              <a:t> bunun çözümü için </a:t>
            </a:r>
            <a:r>
              <a:rPr lang="tr-TR" sz="1600" dirty="0" err="1"/>
              <a:t>MasterPage</a:t>
            </a:r>
            <a:r>
              <a:rPr lang="tr-TR" sz="1600" dirty="0"/>
              <a:t> yöntemi vardır. Türkçe olarak buna Ana Şablon denmektedir. Ayrı bir sayfa olarak Web sitemize eklenmektedir. Bu tür sayfalar doğrudan tarayıcıda gösterilemezler.</a:t>
            </a:r>
          </a:p>
          <a:p>
            <a:endParaRPr lang="tr-TR" sz="1600" dirty="0"/>
          </a:p>
        </p:txBody>
      </p:sp>
      <p:sp>
        <p:nvSpPr>
          <p:cNvPr id="12" name="Metin kutusu 11"/>
          <p:cNvSpPr txBox="1"/>
          <p:nvPr/>
        </p:nvSpPr>
        <p:spPr>
          <a:xfrm>
            <a:off x="6953540" y="4765431"/>
            <a:ext cx="4972050" cy="830997"/>
          </a:xfrm>
          <a:prstGeom prst="rect">
            <a:avLst/>
          </a:prstGeom>
          <a:noFill/>
        </p:spPr>
        <p:txBody>
          <a:bodyPr wrap="square" rtlCol="0">
            <a:spAutoFit/>
          </a:bodyPr>
          <a:lstStyle/>
          <a:p>
            <a:r>
              <a:rPr lang="tr-TR" sz="1600" dirty="0" smtClean="0"/>
              <a:t>Web sitemize bir sayfa eklenirken bu Ana şablona bağlı olarak eklenir. Ve Şablon sayfamızın görünümünde gösterilir.</a:t>
            </a:r>
            <a:endParaRPr lang="tr-TR" sz="1600" dirty="0"/>
          </a:p>
        </p:txBody>
      </p:sp>
    </p:spTree>
    <p:extLst>
      <p:ext uri="{BB962C8B-B14F-4D97-AF65-F5344CB8AC3E}">
        <p14:creationId xmlns:p14="http://schemas.microsoft.com/office/powerpoint/2010/main" val="2883641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a:t>
            </a:r>
            <a:r>
              <a:rPr lang="tr-TR" sz="2800" b="1" dirty="0" err="1" smtClean="0">
                <a:solidFill>
                  <a:srgbClr val="FF0000"/>
                </a:solidFill>
              </a:rPr>
              <a:t>MasterPage</a:t>
            </a:r>
            <a:endParaRPr lang="tr-TR" sz="2800" b="1" dirty="0">
              <a:solidFill>
                <a:srgbClr val="FF0000"/>
              </a:solidFill>
            </a:endParaRPr>
          </a:p>
        </p:txBody>
      </p:sp>
      <p:sp>
        <p:nvSpPr>
          <p:cNvPr id="3" name="Metin kutusu 2"/>
          <p:cNvSpPr txBox="1"/>
          <p:nvPr/>
        </p:nvSpPr>
        <p:spPr>
          <a:xfrm>
            <a:off x="24083" y="1287476"/>
            <a:ext cx="12082513" cy="646331"/>
          </a:xfrm>
          <a:prstGeom prst="rect">
            <a:avLst/>
          </a:prstGeom>
          <a:noFill/>
        </p:spPr>
        <p:txBody>
          <a:bodyPr wrap="square" rtlCol="0">
            <a:spAutoFit/>
          </a:bodyPr>
          <a:lstStyle/>
          <a:p>
            <a:r>
              <a:rPr lang="tr-TR" dirty="0" err="1" smtClean="0"/>
              <a:t>MasterPage</a:t>
            </a:r>
            <a:r>
              <a:rPr lang="tr-TR" dirty="0" smtClean="0"/>
              <a:t> ekleme: Bunun için örnek olarak boş bir web projesi oluşturalım. Projemize ilk olarak bir </a:t>
            </a:r>
            <a:r>
              <a:rPr lang="tr-TR" dirty="0" err="1" smtClean="0"/>
              <a:t>MasterPage</a:t>
            </a:r>
            <a:r>
              <a:rPr lang="tr-TR" dirty="0" smtClean="0"/>
              <a:t> ekleyelim</a:t>
            </a:r>
            <a:endParaRPr lang="tr-TR" dirty="0"/>
          </a:p>
        </p:txBody>
      </p:sp>
      <p:pic>
        <p:nvPicPr>
          <p:cNvPr id="7" name="Resim 6"/>
          <p:cNvPicPr>
            <a:picLocks noChangeAspect="1"/>
          </p:cNvPicPr>
          <p:nvPr/>
        </p:nvPicPr>
        <p:blipFill>
          <a:blip r:embed="rId2"/>
          <a:stretch>
            <a:fillRect/>
          </a:stretch>
        </p:blipFill>
        <p:spPr>
          <a:xfrm>
            <a:off x="193713" y="1995854"/>
            <a:ext cx="4070687" cy="4751142"/>
          </a:xfrm>
          <a:prstGeom prst="rect">
            <a:avLst/>
          </a:prstGeom>
        </p:spPr>
      </p:pic>
      <p:sp>
        <p:nvSpPr>
          <p:cNvPr id="8" name="Metin kutusu 7"/>
          <p:cNvSpPr txBox="1"/>
          <p:nvPr/>
        </p:nvSpPr>
        <p:spPr>
          <a:xfrm>
            <a:off x="4719783" y="2066192"/>
            <a:ext cx="7290509" cy="1754326"/>
          </a:xfrm>
          <a:prstGeom prst="rect">
            <a:avLst/>
          </a:prstGeom>
          <a:noFill/>
        </p:spPr>
        <p:txBody>
          <a:bodyPr wrap="square" rtlCol="0">
            <a:spAutoFit/>
          </a:bodyPr>
          <a:lstStyle/>
          <a:p>
            <a:r>
              <a:rPr lang="tr-TR" dirty="0" smtClean="0"/>
              <a:t>Projemize Yeni Öğe ekleme seçeneğinden ekleyebiliriz. Resimde görüldüğü gibi menü geldiğinde en altta işaretlenmiş alanda en son eklediğimiz sayfa türleri görülmektedir. Eğer ekleyeceğimiz sayfa türü bu listede varsa doğrudan seçip ekleriz. Yoksa «Yeni Öğe» seçeneği ile tüm sayfa türlerinin bulunduğu listeye ulaşırız. Bu listeden sayfa türümüzü seçip Web sitemize ekleyebiliriz.</a:t>
            </a:r>
            <a:endParaRPr lang="tr-TR" dirty="0"/>
          </a:p>
        </p:txBody>
      </p:sp>
    </p:spTree>
    <p:extLst>
      <p:ext uri="{BB962C8B-B14F-4D97-AF65-F5344CB8AC3E}">
        <p14:creationId xmlns:p14="http://schemas.microsoft.com/office/powerpoint/2010/main" val="2486378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a:t>
            </a:r>
            <a:r>
              <a:rPr lang="tr-TR" sz="2800" b="1" dirty="0" err="1" smtClean="0">
                <a:solidFill>
                  <a:srgbClr val="FF0000"/>
                </a:solidFill>
              </a:rPr>
              <a:t>MasterPage</a:t>
            </a:r>
            <a:endParaRPr lang="tr-TR" sz="2800" b="1" dirty="0">
              <a:solidFill>
                <a:srgbClr val="FF0000"/>
              </a:solidFill>
            </a:endParaRPr>
          </a:p>
        </p:txBody>
      </p:sp>
      <p:pic>
        <p:nvPicPr>
          <p:cNvPr id="3" name="Resim 2"/>
          <p:cNvPicPr>
            <a:picLocks noChangeAspect="1"/>
          </p:cNvPicPr>
          <p:nvPr/>
        </p:nvPicPr>
        <p:blipFill>
          <a:blip r:embed="rId2"/>
          <a:stretch>
            <a:fillRect/>
          </a:stretch>
        </p:blipFill>
        <p:spPr>
          <a:xfrm>
            <a:off x="99292" y="1319476"/>
            <a:ext cx="6078782" cy="4224786"/>
          </a:xfrm>
          <a:prstGeom prst="rect">
            <a:avLst/>
          </a:prstGeom>
        </p:spPr>
      </p:pic>
      <p:sp>
        <p:nvSpPr>
          <p:cNvPr id="7" name="Metin kutusu 6"/>
          <p:cNvSpPr txBox="1"/>
          <p:nvPr/>
        </p:nvSpPr>
        <p:spPr>
          <a:xfrm>
            <a:off x="6471138" y="1397977"/>
            <a:ext cx="5460024" cy="3416320"/>
          </a:xfrm>
          <a:prstGeom prst="rect">
            <a:avLst/>
          </a:prstGeom>
          <a:noFill/>
        </p:spPr>
        <p:txBody>
          <a:bodyPr wrap="square" rtlCol="0">
            <a:spAutoFit/>
          </a:bodyPr>
          <a:lstStyle/>
          <a:p>
            <a:r>
              <a:rPr lang="tr-TR" dirty="0" smtClean="0"/>
              <a:t>Açılan listeden </a:t>
            </a:r>
            <a:r>
              <a:rPr lang="tr-TR" dirty="0" err="1" smtClean="0"/>
              <a:t>MasterPage</a:t>
            </a:r>
            <a:r>
              <a:rPr lang="tr-TR" dirty="0" smtClean="0"/>
              <a:t> için «Web Form Ana Sayfası» seçilir. Aşağıda ad kutusunda örnek ad gösterilecektir. Burada verilmiş olan dosya uzantısına dikkat edelim. </a:t>
            </a:r>
          </a:p>
          <a:p>
            <a:endParaRPr lang="tr-TR" dirty="0"/>
          </a:p>
          <a:p>
            <a:r>
              <a:rPr lang="tr-TR" dirty="0" err="1" smtClean="0"/>
              <a:t>MasterPage</a:t>
            </a:r>
            <a:r>
              <a:rPr lang="tr-TR" dirty="0" smtClean="0"/>
              <a:t> için «</a:t>
            </a:r>
            <a:r>
              <a:rPr lang="tr-TR" dirty="0" err="1" smtClean="0"/>
              <a:t>master</a:t>
            </a:r>
            <a:r>
              <a:rPr lang="tr-TR" dirty="0" smtClean="0"/>
              <a:t>» olmalıdır.</a:t>
            </a:r>
          </a:p>
          <a:p>
            <a:endParaRPr lang="tr-TR" dirty="0"/>
          </a:p>
          <a:p>
            <a:r>
              <a:rPr lang="tr-TR" dirty="0" smtClean="0"/>
              <a:t>Biz burada ismini değiştirmeyeceğiz. Fakat Web sitemizde çok sayıda </a:t>
            </a:r>
            <a:r>
              <a:rPr lang="tr-TR" dirty="0" err="1" smtClean="0"/>
              <a:t>masterPage</a:t>
            </a:r>
            <a:r>
              <a:rPr lang="tr-TR" dirty="0" smtClean="0"/>
              <a:t> kullanırsak farklı isimler verilebilir.</a:t>
            </a:r>
          </a:p>
          <a:p>
            <a:endParaRPr lang="tr-TR" dirty="0"/>
          </a:p>
          <a:p>
            <a:r>
              <a:rPr lang="tr-TR" dirty="0" smtClean="0"/>
              <a:t>Ekle butonuna basarak Web sitemize ekleyelim. </a:t>
            </a:r>
            <a:endParaRPr lang="tr-TR" dirty="0"/>
          </a:p>
        </p:txBody>
      </p:sp>
    </p:spTree>
    <p:extLst>
      <p:ext uri="{BB962C8B-B14F-4D97-AF65-F5344CB8AC3E}">
        <p14:creationId xmlns:p14="http://schemas.microsoft.com/office/powerpoint/2010/main" val="30056738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a:t>
            </a:r>
            <a:r>
              <a:rPr lang="tr-TR" sz="2800" b="1" dirty="0" err="1" smtClean="0">
                <a:solidFill>
                  <a:srgbClr val="FF0000"/>
                </a:solidFill>
              </a:rPr>
              <a:t>MasterPage</a:t>
            </a:r>
            <a:endParaRPr lang="tr-TR" sz="2800" b="1" dirty="0">
              <a:solidFill>
                <a:srgbClr val="FF0000"/>
              </a:solidFill>
            </a:endParaRPr>
          </a:p>
        </p:txBody>
      </p:sp>
      <p:pic>
        <p:nvPicPr>
          <p:cNvPr id="3" name="Resim 2"/>
          <p:cNvPicPr>
            <a:picLocks noChangeAspect="1"/>
          </p:cNvPicPr>
          <p:nvPr/>
        </p:nvPicPr>
        <p:blipFill>
          <a:blip r:embed="rId2"/>
          <a:stretch>
            <a:fillRect/>
          </a:stretch>
        </p:blipFill>
        <p:spPr>
          <a:xfrm>
            <a:off x="230799" y="1287476"/>
            <a:ext cx="7105650" cy="3105150"/>
          </a:xfrm>
          <a:prstGeom prst="rect">
            <a:avLst/>
          </a:prstGeom>
        </p:spPr>
      </p:pic>
      <p:sp>
        <p:nvSpPr>
          <p:cNvPr id="7" name="Metin kutusu 6"/>
          <p:cNvSpPr txBox="1"/>
          <p:nvPr/>
        </p:nvSpPr>
        <p:spPr>
          <a:xfrm>
            <a:off x="99291" y="4580792"/>
            <a:ext cx="7356585" cy="2031325"/>
          </a:xfrm>
          <a:prstGeom prst="rect">
            <a:avLst/>
          </a:prstGeom>
          <a:noFill/>
        </p:spPr>
        <p:txBody>
          <a:bodyPr wrap="square" rtlCol="0">
            <a:spAutoFit/>
          </a:bodyPr>
          <a:lstStyle/>
          <a:p>
            <a:r>
              <a:rPr lang="tr-TR" dirty="0" smtClean="0"/>
              <a:t>Resimde işaretlenmiş olan kısımlar dışında normal Web Form ile aynı yapıdadır. Üstteki işaretli olan dikkat edilirse «</a:t>
            </a:r>
            <a:r>
              <a:rPr lang="tr-TR" dirty="0" err="1" smtClean="0"/>
              <a:t>head</a:t>
            </a:r>
            <a:r>
              <a:rPr lang="tr-TR" dirty="0" smtClean="0"/>
              <a:t>» </a:t>
            </a:r>
            <a:r>
              <a:rPr lang="tr-TR" dirty="0" err="1" smtClean="0"/>
              <a:t>Tag’ı</a:t>
            </a:r>
            <a:r>
              <a:rPr lang="tr-TR" dirty="0" smtClean="0"/>
              <a:t> içindedir. Yani «</a:t>
            </a:r>
            <a:r>
              <a:rPr lang="tr-TR" dirty="0" err="1" smtClean="0"/>
              <a:t>head</a:t>
            </a:r>
            <a:r>
              <a:rPr lang="tr-TR" dirty="0" smtClean="0"/>
              <a:t>» </a:t>
            </a:r>
            <a:r>
              <a:rPr lang="tr-TR" dirty="0" err="1" smtClean="0"/>
              <a:t>tagı</a:t>
            </a:r>
            <a:r>
              <a:rPr lang="tr-TR" dirty="0" smtClean="0"/>
              <a:t> için sayfalara göre tasarım değişikliklerini yapabiliriz. Aynı şekilde altta işaretli olan kısım ise «form» </a:t>
            </a:r>
            <a:r>
              <a:rPr lang="tr-TR" dirty="0" err="1" smtClean="0"/>
              <a:t>tagının</a:t>
            </a:r>
            <a:r>
              <a:rPr lang="tr-TR" dirty="0" smtClean="0"/>
              <a:t> içindedir.</a:t>
            </a:r>
          </a:p>
          <a:p>
            <a:r>
              <a:rPr lang="tr-TR" dirty="0" smtClean="0"/>
              <a:t>Burada dikkat edilmesi gereken işaretli olan </a:t>
            </a:r>
            <a:r>
              <a:rPr lang="tr-TR" dirty="0" err="1" smtClean="0"/>
              <a:t>tagların</a:t>
            </a:r>
            <a:r>
              <a:rPr lang="tr-TR" dirty="0" smtClean="0"/>
              <a:t> kesinlikle değiştirilmemesi gerekir. Aksi halde hata ile karşılaşırız. </a:t>
            </a:r>
            <a:endParaRPr lang="tr-TR" dirty="0"/>
          </a:p>
        </p:txBody>
      </p:sp>
      <p:sp>
        <p:nvSpPr>
          <p:cNvPr id="8" name="Metin kutusu 7"/>
          <p:cNvSpPr txBox="1"/>
          <p:nvPr/>
        </p:nvSpPr>
        <p:spPr>
          <a:xfrm>
            <a:off x="7684477" y="1380392"/>
            <a:ext cx="4220308" cy="923330"/>
          </a:xfrm>
          <a:prstGeom prst="rect">
            <a:avLst/>
          </a:prstGeom>
          <a:noFill/>
        </p:spPr>
        <p:txBody>
          <a:bodyPr wrap="square" rtlCol="0">
            <a:spAutoFit/>
          </a:bodyPr>
          <a:lstStyle/>
          <a:p>
            <a:r>
              <a:rPr lang="tr-TR" dirty="0" err="1" smtClean="0"/>
              <a:t>ContentPlaceHolder</a:t>
            </a:r>
            <a:r>
              <a:rPr lang="tr-TR" dirty="0" smtClean="0"/>
              <a:t> </a:t>
            </a:r>
            <a:r>
              <a:rPr lang="tr-TR" dirty="0" err="1" smtClean="0"/>
              <a:t>tagları</a:t>
            </a:r>
            <a:r>
              <a:rPr lang="tr-TR" dirty="0" smtClean="0"/>
              <a:t> sayfalarda serbest olarak tasarlanacak alanlardır.</a:t>
            </a:r>
          </a:p>
          <a:p>
            <a:endParaRPr lang="tr-TR" dirty="0"/>
          </a:p>
        </p:txBody>
      </p:sp>
      <p:pic>
        <p:nvPicPr>
          <p:cNvPr id="9" name="Resim 8"/>
          <p:cNvPicPr>
            <a:picLocks noChangeAspect="1"/>
          </p:cNvPicPr>
          <p:nvPr/>
        </p:nvPicPr>
        <p:blipFill>
          <a:blip r:embed="rId3"/>
          <a:stretch>
            <a:fillRect/>
          </a:stretch>
        </p:blipFill>
        <p:spPr>
          <a:xfrm>
            <a:off x="7705339" y="2065927"/>
            <a:ext cx="4065267" cy="2515481"/>
          </a:xfrm>
          <a:prstGeom prst="rect">
            <a:avLst/>
          </a:prstGeom>
        </p:spPr>
      </p:pic>
      <p:sp>
        <p:nvSpPr>
          <p:cNvPr id="10" name="Metin kutusu 9"/>
          <p:cNvSpPr txBox="1"/>
          <p:nvPr/>
        </p:nvSpPr>
        <p:spPr>
          <a:xfrm>
            <a:off x="7705339" y="4765431"/>
            <a:ext cx="4065267" cy="646331"/>
          </a:xfrm>
          <a:prstGeom prst="rect">
            <a:avLst/>
          </a:prstGeom>
          <a:noFill/>
        </p:spPr>
        <p:txBody>
          <a:bodyPr wrap="square" rtlCol="0">
            <a:spAutoFit/>
          </a:bodyPr>
          <a:lstStyle/>
          <a:p>
            <a:r>
              <a:rPr lang="tr-TR" dirty="0" smtClean="0"/>
              <a:t>Böyle bir şablonumuz olduğunu düşünürsek; </a:t>
            </a:r>
            <a:endParaRPr lang="tr-TR" dirty="0"/>
          </a:p>
        </p:txBody>
      </p:sp>
    </p:spTree>
    <p:extLst>
      <p:ext uri="{BB962C8B-B14F-4D97-AF65-F5344CB8AC3E}">
        <p14:creationId xmlns:p14="http://schemas.microsoft.com/office/powerpoint/2010/main" val="11733566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a:t>
            </a:r>
            <a:r>
              <a:rPr lang="tr-TR" sz="2800" b="1" dirty="0" err="1" smtClean="0">
                <a:solidFill>
                  <a:srgbClr val="FF0000"/>
                </a:solidFill>
              </a:rPr>
              <a:t>MasterPage</a:t>
            </a:r>
            <a:endParaRPr lang="tr-TR" sz="2800" b="1" dirty="0">
              <a:solidFill>
                <a:srgbClr val="FF0000"/>
              </a:solidFill>
            </a:endParaRPr>
          </a:p>
        </p:txBody>
      </p:sp>
      <p:pic>
        <p:nvPicPr>
          <p:cNvPr id="3" name="Resim 2"/>
          <p:cNvPicPr>
            <a:picLocks noChangeAspect="1"/>
          </p:cNvPicPr>
          <p:nvPr/>
        </p:nvPicPr>
        <p:blipFill>
          <a:blip r:embed="rId2"/>
          <a:stretch>
            <a:fillRect/>
          </a:stretch>
        </p:blipFill>
        <p:spPr>
          <a:xfrm>
            <a:off x="99292" y="1217368"/>
            <a:ext cx="4767597" cy="3099654"/>
          </a:xfrm>
          <a:prstGeom prst="rect">
            <a:avLst/>
          </a:prstGeom>
        </p:spPr>
      </p:pic>
      <p:pic>
        <p:nvPicPr>
          <p:cNvPr id="7" name="Resim 6"/>
          <p:cNvPicPr>
            <a:picLocks noChangeAspect="1"/>
          </p:cNvPicPr>
          <p:nvPr/>
        </p:nvPicPr>
        <p:blipFill>
          <a:blip r:embed="rId3"/>
          <a:stretch>
            <a:fillRect/>
          </a:stretch>
        </p:blipFill>
        <p:spPr>
          <a:xfrm>
            <a:off x="556114" y="4636843"/>
            <a:ext cx="2644286" cy="1783074"/>
          </a:xfrm>
          <a:prstGeom prst="rect">
            <a:avLst/>
          </a:prstGeom>
        </p:spPr>
      </p:pic>
      <p:sp>
        <p:nvSpPr>
          <p:cNvPr id="8" name="Metin kutusu 7"/>
          <p:cNvSpPr txBox="1"/>
          <p:nvPr/>
        </p:nvSpPr>
        <p:spPr>
          <a:xfrm>
            <a:off x="5187462" y="1217368"/>
            <a:ext cx="6646984" cy="4770537"/>
          </a:xfrm>
          <a:prstGeom prst="rect">
            <a:avLst/>
          </a:prstGeom>
          <a:noFill/>
        </p:spPr>
        <p:txBody>
          <a:bodyPr wrap="square" rtlCol="0">
            <a:spAutoFit/>
          </a:bodyPr>
          <a:lstStyle/>
          <a:p>
            <a:r>
              <a:rPr lang="tr-TR" sz="1600" dirty="0" smtClean="0"/>
              <a:t>Şablonu hazırlamak için biz tablo kullandık. Bu şablon «div» kullanılarak ta yapılabilir.</a:t>
            </a:r>
          </a:p>
          <a:p>
            <a:endParaRPr lang="tr-TR" sz="1600" dirty="0"/>
          </a:p>
          <a:p>
            <a:r>
              <a:rPr lang="tr-TR" sz="1600" dirty="0" smtClean="0"/>
              <a:t>Üç satırlı tablomuzun 2. satırında sağdaki hücresine </a:t>
            </a:r>
            <a:r>
              <a:rPr lang="tr-TR" sz="1600" dirty="0" err="1" smtClean="0"/>
              <a:t>ContentPlaceHolder</a:t>
            </a:r>
            <a:r>
              <a:rPr lang="tr-TR" sz="1600" dirty="0" smtClean="0"/>
              <a:t> yerleştirilir. </a:t>
            </a:r>
          </a:p>
          <a:p>
            <a:endParaRPr lang="tr-TR" sz="1600" dirty="0"/>
          </a:p>
          <a:p>
            <a:r>
              <a:rPr lang="tr-TR" sz="1600" dirty="0" smtClean="0"/>
              <a:t>İlk ve son satırlarda ise birer hücre «</a:t>
            </a:r>
            <a:r>
              <a:rPr lang="tr-TR" sz="1600" dirty="0" err="1" smtClean="0"/>
              <a:t>colspan</a:t>
            </a:r>
            <a:r>
              <a:rPr lang="tr-TR" sz="1600" dirty="0" smtClean="0"/>
              <a:t>» özelliği ile 2 sütunun birleşiminden oluşur.</a:t>
            </a:r>
          </a:p>
          <a:p>
            <a:endParaRPr lang="tr-TR" sz="1600" dirty="0"/>
          </a:p>
          <a:p>
            <a:endParaRPr lang="tr-TR" sz="1600" dirty="0" smtClean="0"/>
          </a:p>
          <a:p>
            <a:endParaRPr lang="tr-TR" sz="1600" dirty="0"/>
          </a:p>
          <a:p>
            <a:r>
              <a:rPr lang="tr-TR" sz="1600" dirty="0" smtClean="0"/>
              <a:t>Alttaki resimde tasarım görünümü görülmektedir. Kırmızı çerçeve ile işaretlenmiş olan alan ise sayfalarda tasarım için ayrılan bölümdür. Yani sayfadan sayfaya değişecektir. </a:t>
            </a:r>
          </a:p>
          <a:p>
            <a:endParaRPr lang="tr-TR" sz="1600" dirty="0" smtClean="0"/>
          </a:p>
          <a:p>
            <a:endParaRPr lang="tr-TR" sz="1600" dirty="0"/>
          </a:p>
          <a:p>
            <a:endParaRPr lang="tr-TR" sz="1600" dirty="0"/>
          </a:p>
          <a:p>
            <a:r>
              <a:rPr lang="tr-TR" sz="1600" dirty="0" smtClean="0"/>
              <a:t>Bu aşamadan sonra Web sitemize «</a:t>
            </a:r>
            <a:r>
              <a:rPr lang="tr-TR" sz="1600" dirty="0" err="1" smtClean="0"/>
              <a:t>MasterPage»ye</a:t>
            </a:r>
            <a:r>
              <a:rPr lang="tr-TR" sz="1600" dirty="0" smtClean="0"/>
              <a:t> bağlı Web form ekleyeceğiz.</a:t>
            </a:r>
            <a:endParaRPr lang="tr-TR" sz="1600" dirty="0"/>
          </a:p>
        </p:txBody>
      </p:sp>
    </p:spTree>
    <p:extLst>
      <p:ext uri="{BB962C8B-B14F-4D97-AF65-F5344CB8AC3E}">
        <p14:creationId xmlns:p14="http://schemas.microsoft.com/office/powerpoint/2010/main" val="2532876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a:t>
            </a:r>
            <a:r>
              <a:rPr lang="tr-TR" sz="2800" b="1" dirty="0" err="1" smtClean="0">
                <a:solidFill>
                  <a:srgbClr val="FF0000"/>
                </a:solidFill>
              </a:rPr>
              <a:t>MasterPage</a:t>
            </a:r>
            <a:endParaRPr lang="tr-TR" sz="2800" b="1" dirty="0">
              <a:solidFill>
                <a:srgbClr val="FF0000"/>
              </a:solidFill>
            </a:endParaRPr>
          </a:p>
        </p:txBody>
      </p:sp>
      <p:pic>
        <p:nvPicPr>
          <p:cNvPr id="3" name="Resim 2"/>
          <p:cNvPicPr>
            <a:picLocks noChangeAspect="1"/>
          </p:cNvPicPr>
          <p:nvPr/>
        </p:nvPicPr>
        <p:blipFill>
          <a:blip r:embed="rId2"/>
          <a:stretch>
            <a:fillRect/>
          </a:stretch>
        </p:blipFill>
        <p:spPr>
          <a:xfrm>
            <a:off x="206619" y="3155707"/>
            <a:ext cx="5670688" cy="2867024"/>
          </a:xfrm>
          <a:prstGeom prst="rect">
            <a:avLst/>
          </a:prstGeom>
        </p:spPr>
      </p:pic>
      <p:sp>
        <p:nvSpPr>
          <p:cNvPr id="7" name="Metin kutusu 6"/>
          <p:cNvSpPr txBox="1"/>
          <p:nvPr/>
        </p:nvSpPr>
        <p:spPr>
          <a:xfrm>
            <a:off x="99292" y="1477108"/>
            <a:ext cx="5650877" cy="1477328"/>
          </a:xfrm>
          <a:prstGeom prst="rect">
            <a:avLst/>
          </a:prstGeom>
          <a:noFill/>
        </p:spPr>
        <p:txBody>
          <a:bodyPr wrap="square" rtlCol="0">
            <a:spAutoFit/>
          </a:bodyPr>
          <a:lstStyle/>
          <a:p>
            <a:r>
              <a:rPr lang="tr-TR" dirty="0" smtClean="0"/>
              <a:t>Ekle-Yeni Öğe ile aşağıdaki seçeneği seçiyoruz. Uzantısı «</a:t>
            </a:r>
            <a:r>
              <a:rPr lang="tr-TR" dirty="0" err="1" smtClean="0"/>
              <a:t>aspx</a:t>
            </a:r>
            <a:r>
              <a:rPr lang="tr-TR" dirty="0" smtClean="0"/>
              <a:t>» olacaktır. Normal Web formumuz ise bir üsttekidir.</a:t>
            </a:r>
          </a:p>
          <a:p>
            <a:r>
              <a:rPr lang="tr-TR" dirty="0" smtClean="0"/>
              <a:t>«Ekle» butonuna basılınca bağlayacağımız </a:t>
            </a:r>
            <a:r>
              <a:rPr lang="tr-TR" dirty="0" err="1" smtClean="0"/>
              <a:t>masterpage</a:t>
            </a:r>
            <a:r>
              <a:rPr lang="tr-TR" dirty="0" smtClean="0"/>
              <a:t> seçimi gelmektedir.</a:t>
            </a:r>
            <a:endParaRPr lang="tr-TR" dirty="0"/>
          </a:p>
        </p:txBody>
      </p:sp>
      <p:pic>
        <p:nvPicPr>
          <p:cNvPr id="8" name="Resim 7"/>
          <p:cNvPicPr>
            <a:picLocks noChangeAspect="1"/>
          </p:cNvPicPr>
          <p:nvPr/>
        </p:nvPicPr>
        <p:blipFill>
          <a:blip r:embed="rId3"/>
          <a:stretch>
            <a:fillRect/>
          </a:stretch>
        </p:blipFill>
        <p:spPr>
          <a:xfrm>
            <a:off x="6604342" y="945074"/>
            <a:ext cx="4830275" cy="2958821"/>
          </a:xfrm>
          <a:prstGeom prst="rect">
            <a:avLst/>
          </a:prstGeom>
        </p:spPr>
      </p:pic>
      <p:sp>
        <p:nvSpPr>
          <p:cNvPr id="9" name="Metin kutusu 8"/>
          <p:cNvSpPr txBox="1"/>
          <p:nvPr/>
        </p:nvSpPr>
        <p:spPr>
          <a:xfrm>
            <a:off x="6604342" y="4352192"/>
            <a:ext cx="4992712" cy="646331"/>
          </a:xfrm>
          <a:prstGeom prst="rect">
            <a:avLst/>
          </a:prstGeom>
          <a:noFill/>
        </p:spPr>
        <p:txBody>
          <a:bodyPr wrap="square" rtlCol="0">
            <a:spAutoFit/>
          </a:bodyPr>
          <a:lstStyle/>
          <a:p>
            <a:r>
              <a:rPr lang="tr-TR" dirty="0" smtClean="0"/>
              <a:t>Seçim yapıldıktan sonra Sayfamız eklenecektir.</a:t>
            </a:r>
            <a:endParaRPr lang="tr-TR" dirty="0"/>
          </a:p>
        </p:txBody>
      </p:sp>
    </p:spTree>
    <p:extLst>
      <p:ext uri="{BB962C8B-B14F-4D97-AF65-F5344CB8AC3E}">
        <p14:creationId xmlns:p14="http://schemas.microsoft.com/office/powerpoint/2010/main" val="11752597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a:t>
            </a:r>
            <a:r>
              <a:rPr lang="tr-TR" sz="2800" b="1" dirty="0" err="1" smtClean="0">
                <a:solidFill>
                  <a:srgbClr val="FF0000"/>
                </a:solidFill>
              </a:rPr>
              <a:t>MasterPage</a:t>
            </a:r>
            <a:endParaRPr lang="tr-TR" sz="2800" b="1" dirty="0">
              <a:solidFill>
                <a:srgbClr val="FF0000"/>
              </a:solidFill>
            </a:endParaRPr>
          </a:p>
        </p:txBody>
      </p:sp>
      <p:pic>
        <p:nvPicPr>
          <p:cNvPr id="3" name="Resim 2"/>
          <p:cNvPicPr>
            <a:picLocks noChangeAspect="1"/>
          </p:cNvPicPr>
          <p:nvPr/>
        </p:nvPicPr>
        <p:blipFill>
          <a:blip r:embed="rId2"/>
          <a:stretch>
            <a:fillRect/>
          </a:stretch>
        </p:blipFill>
        <p:spPr>
          <a:xfrm>
            <a:off x="180976" y="1287476"/>
            <a:ext cx="6993547" cy="1281261"/>
          </a:xfrm>
          <a:prstGeom prst="rect">
            <a:avLst/>
          </a:prstGeom>
        </p:spPr>
      </p:pic>
      <p:pic>
        <p:nvPicPr>
          <p:cNvPr id="7" name="Resim 6"/>
          <p:cNvPicPr>
            <a:picLocks noChangeAspect="1"/>
          </p:cNvPicPr>
          <p:nvPr/>
        </p:nvPicPr>
        <p:blipFill>
          <a:blip r:embed="rId3"/>
          <a:stretch>
            <a:fillRect/>
          </a:stretch>
        </p:blipFill>
        <p:spPr>
          <a:xfrm>
            <a:off x="759435" y="3024940"/>
            <a:ext cx="2390775" cy="1352550"/>
          </a:xfrm>
          <a:prstGeom prst="rect">
            <a:avLst/>
          </a:prstGeom>
        </p:spPr>
      </p:pic>
      <p:sp>
        <p:nvSpPr>
          <p:cNvPr id="8" name="Metin kutusu 7"/>
          <p:cNvSpPr txBox="1"/>
          <p:nvPr/>
        </p:nvSpPr>
        <p:spPr>
          <a:xfrm>
            <a:off x="99292" y="4684543"/>
            <a:ext cx="7075231" cy="1200329"/>
          </a:xfrm>
          <a:prstGeom prst="rect">
            <a:avLst/>
          </a:prstGeom>
          <a:noFill/>
        </p:spPr>
        <p:txBody>
          <a:bodyPr wrap="square" rtlCol="0">
            <a:spAutoFit/>
          </a:bodyPr>
          <a:lstStyle/>
          <a:p>
            <a:r>
              <a:rPr lang="tr-TR" dirty="0" smtClean="0"/>
              <a:t>Eklediğimiz sayfanın html kod tasarımı üstte görülmektedir. Artık normal sayfada gördüğümüz bölümler gelmemektedir. </a:t>
            </a:r>
          </a:p>
          <a:p>
            <a:r>
              <a:rPr lang="tr-TR" dirty="0" smtClean="0"/>
              <a:t>Görünümüne baktığımızda ise </a:t>
            </a:r>
            <a:r>
              <a:rPr lang="tr-TR" dirty="0" err="1" smtClean="0"/>
              <a:t>masterpage’deki</a:t>
            </a:r>
            <a:r>
              <a:rPr lang="tr-TR" dirty="0" smtClean="0"/>
              <a:t> tasarımın sayfamızda gösterildiğini görüyoruz.</a:t>
            </a:r>
            <a:endParaRPr lang="tr-TR" dirty="0"/>
          </a:p>
        </p:txBody>
      </p:sp>
      <p:sp>
        <p:nvSpPr>
          <p:cNvPr id="9" name="Metin kutusu 8"/>
          <p:cNvSpPr txBox="1"/>
          <p:nvPr/>
        </p:nvSpPr>
        <p:spPr>
          <a:xfrm>
            <a:off x="7469088" y="1300706"/>
            <a:ext cx="4440115" cy="2585323"/>
          </a:xfrm>
          <a:prstGeom prst="rect">
            <a:avLst/>
          </a:prstGeom>
          <a:noFill/>
        </p:spPr>
        <p:txBody>
          <a:bodyPr wrap="square" rtlCol="0">
            <a:spAutoFit/>
          </a:bodyPr>
          <a:lstStyle/>
          <a:p>
            <a:r>
              <a:rPr lang="tr-TR" dirty="0" smtClean="0"/>
              <a:t>Bu sayfanın tasarımını artık «</a:t>
            </a:r>
            <a:r>
              <a:rPr lang="tr-TR" dirty="0" err="1" smtClean="0"/>
              <a:t>contentplaceholder</a:t>
            </a:r>
            <a:r>
              <a:rPr lang="tr-TR" dirty="0" smtClean="0"/>
              <a:t>» </a:t>
            </a:r>
            <a:r>
              <a:rPr lang="tr-TR" dirty="0" err="1" smtClean="0"/>
              <a:t>taglarının</a:t>
            </a:r>
            <a:r>
              <a:rPr lang="tr-TR" dirty="0" smtClean="0"/>
              <a:t> içine yapacağız.</a:t>
            </a:r>
          </a:p>
          <a:p>
            <a:endParaRPr lang="tr-TR" dirty="0"/>
          </a:p>
          <a:p>
            <a:r>
              <a:rPr lang="tr-TR" dirty="0" smtClean="0"/>
              <a:t>Geri kalan tasarımlar </a:t>
            </a:r>
            <a:r>
              <a:rPr lang="tr-TR" dirty="0" err="1" smtClean="0"/>
              <a:t>masterpageden</a:t>
            </a:r>
            <a:r>
              <a:rPr lang="tr-TR" dirty="0" smtClean="0"/>
              <a:t> alınmaktadır.</a:t>
            </a:r>
          </a:p>
          <a:p>
            <a:endParaRPr lang="tr-TR" dirty="0"/>
          </a:p>
          <a:p>
            <a:r>
              <a:rPr lang="tr-TR" dirty="0" err="1" smtClean="0"/>
              <a:t>Masterpage’de</a:t>
            </a:r>
            <a:r>
              <a:rPr lang="tr-TR" dirty="0" smtClean="0"/>
              <a:t> yapılan bir değişiklik, bağlı olduğu tüm sayfalara yansıyacaktır.</a:t>
            </a:r>
            <a:endParaRPr lang="tr-TR" dirty="0"/>
          </a:p>
        </p:txBody>
      </p:sp>
    </p:spTree>
    <p:extLst>
      <p:ext uri="{BB962C8B-B14F-4D97-AF65-F5344CB8AC3E}">
        <p14:creationId xmlns:p14="http://schemas.microsoft.com/office/powerpoint/2010/main" val="801475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468</TotalTime>
  <Words>660</Words>
  <Application>Microsoft Office PowerPoint</Application>
  <PresentationFormat>Geniş ekran</PresentationFormat>
  <Paragraphs>78</Paragraphs>
  <Slides>7</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7</vt:i4>
      </vt:variant>
    </vt:vector>
  </HeadingPairs>
  <TitlesOfParts>
    <vt:vector size="11" baseType="lpstr">
      <vt:lpstr>Arial</vt:lpstr>
      <vt:lpstr>Trebuchet MS</vt:lpstr>
      <vt:lpstr>Wingdings 3</vt:lpstr>
      <vt:lpstr>Yüzeyler</vt:lpstr>
      <vt:lpstr>ASP.NET WEB PROGRAMLAMA</vt:lpstr>
      <vt:lpstr>ASP.NET WEB PROGRAMLAMA</vt:lpstr>
      <vt:lpstr>ASP.NET WEB PROGRAMLAMA</vt:lpstr>
      <vt:lpstr>ASP.NET WEB PROGRAMLAMA</vt:lpstr>
      <vt:lpstr>ASP.NET WEB PROGRAMLAMA</vt:lpstr>
      <vt:lpstr>ASP.NET WEB PROGRAMLAMA</vt:lpstr>
      <vt:lpstr>ASP.NET WEB PROGRAMLAMA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VERİTABANI YÖNETİM SİSTEMLERİ</dc:title>
  <dc:creator>Kamil Özcan</dc:creator>
  <cp:lastModifiedBy>Kamil Özcan</cp:lastModifiedBy>
  <cp:revision>93</cp:revision>
  <dcterms:created xsi:type="dcterms:W3CDTF">2020-10-31T14:58:26Z</dcterms:created>
  <dcterms:modified xsi:type="dcterms:W3CDTF">2021-05-07T11:34:13Z</dcterms:modified>
</cp:coreProperties>
</file>