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
  </p:notes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A5F3-FF9C-4380-9664-A04F842F2581}" type="datetimeFigureOut">
              <a:rPr lang="tr-TR" smtClean="0"/>
              <a:t>7.05.2021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73DA-CE96-4825-9130-59350A71A00C}" type="slidenum">
              <a:rPr lang="tr-TR" smtClean="0"/>
              <a:t>‹#›</a:t>
            </a:fld>
            <a:endParaRPr lang="tr-TR"/>
          </a:p>
        </p:txBody>
      </p:sp>
    </p:spTree>
    <p:extLst>
      <p:ext uri="{BB962C8B-B14F-4D97-AF65-F5344CB8AC3E}">
        <p14:creationId xmlns:p14="http://schemas.microsoft.com/office/powerpoint/2010/main" val="382318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59673DA-CE96-4825-9130-59350A71A00C}" type="slidenum">
              <a:rPr lang="tr-TR" smtClean="0"/>
              <a:t>3</a:t>
            </a:fld>
            <a:endParaRPr lang="tr-TR"/>
          </a:p>
        </p:txBody>
      </p:sp>
    </p:spTree>
    <p:extLst>
      <p:ext uri="{BB962C8B-B14F-4D97-AF65-F5344CB8AC3E}">
        <p14:creationId xmlns:p14="http://schemas.microsoft.com/office/powerpoint/2010/main" val="375097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7.05.2021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7.05.2021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7.05.2021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7.05.2021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
        <p:nvSpPr>
          <p:cNvPr id="7" name="Metin kutusu 6"/>
          <p:cNvSpPr txBox="1"/>
          <p:nvPr/>
        </p:nvSpPr>
        <p:spPr>
          <a:xfrm>
            <a:off x="232229" y="1567543"/>
            <a:ext cx="11553371" cy="3416320"/>
          </a:xfrm>
          <a:prstGeom prst="rect">
            <a:avLst/>
          </a:prstGeom>
          <a:noFill/>
        </p:spPr>
        <p:txBody>
          <a:bodyPr wrap="square" rtlCol="0">
            <a:spAutoFit/>
          </a:bodyPr>
          <a:lstStyle/>
          <a:p>
            <a:r>
              <a:rPr lang="tr-TR" dirty="0" smtClean="0"/>
              <a:t>ASP.NET özelliklerini daha iyi bir şekilde anlayabilmek için kişisel bir web sitesi tasarımı yaparak, bunun üzerine eklemeler yaparak devam etmek gerekir.</a:t>
            </a:r>
          </a:p>
          <a:p>
            <a:endParaRPr lang="tr-TR" dirty="0"/>
          </a:p>
          <a:p>
            <a:r>
              <a:rPr lang="tr-TR" dirty="0" smtClean="0"/>
              <a:t>Öncelikle kişisel Web sitesinin içeriği belirlenmelidir.</a:t>
            </a:r>
          </a:p>
          <a:p>
            <a:r>
              <a:rPr lang="tr-TR" dirty="0" smtClean="0"/>
              <a:t>İçerik belirlendikten sonra kullanılacak teknolojiler belirlenmelidir. (Veri Tabanı, Programlama Dili vb.</a:t>
            </a:r>
          </a:p>
          <a:p>
            <a:endParaRPr lang="tr-TR" dirty="0" smtClean="0"/>
          </a:p>
          <a:p>
            <a:r>
              <a:rPr lang="tr-TR" dirty="0" smtClean="0"/>
              <a:t>Bu aşamadan sonra web site tasarımına geçilir.</a:t>
            </a:r>
          </a:p>
          <a:p>
            <a:endParaRPr lang="tr-TR" dirty="0"/>
          </a:p>
          <a:p>
            <a:endParaRPr lang="tr-TR" dirty="0" smtClean="0"/>
          </a:p>
          <a:p>
            <a:r>
              <a:rPr lang="tr-TR" dirty="0" smtClean="0"/>
              <a:t>Bizim amacımız dersi öğrenmek olduğu için derinlemesine bir planlama yapmayacağız. </a:t>
            </a:r>
          </a:p>
          <a:p>
            <a:endParaRPr lang="tr-TR" dirty="0"/>
          </a:p>
          <a:p>
            <a:endParaRPr lang="tr-TR" dirty="0" smtClean="0"/>
          </a:p>
        </p:txBody>
      </p:sp>
    </p:spTree>
    <p:extLst>
      <p:ext uri="{BB962C8B-B14F-4D97-AF65-F5344CB8AC3E}">
        <p14:creationId xmlns:p14="http://schemas.microsoft.com/office/powerpoint/2010/main" val="3940413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287476"/>
            <a:ext cx="6611273" cy="5363323"/>
          </a:xfrm>
          <a:prstGeom prst="rect">
            <a:avLst/>
          </a:prstGeom>
        </p:spPr>
      </p:pic>
      <p:sp>
        <p:nvSpPr>
          <p:cNvPr id="7" name="Metin kutusu 6"/>
          <p:cNvSpPr txBox="1"/>
          <p:nvPr/>
        </p:nvSpPr>
        <p:spPr>
          <a:xfrm>
            <a:off x="7010400" y="1393371"/>
            <a:ext cx="4905829" cy="3139321"/>
          </a:xfrm>
          <a:prstGeom prst="rect">
            <a:avLst/>
          </a:prstGeom>
          <a:noFill/>
        </p:spPr>
        <p:txBody>
          <a:bodyPr wrap="square" rtlCol="0">
            <a:spAutoFit/>
          </a:bodyPr>
          <a:lstStyle/>
          <a:p>
            <a:r>
              <a:rPr lang="tr-TR" dirty="0" smtClean="0"/>
              <a:t>Web sitemizin ana sayfasını </a:t>
            </a:r>
            <a:r>
              <a:rPr lang="tr-TR" dirty="0" err="1" smtClean="0"/>
              <a:t>MasterPage’ye</a:t>
            </a:r>
            <a:r>
              <a:rPr lang="tr-TR" dirty="0" smtClean="0"/>
              <a:t> bağlı olarak oluşturalım. </a:t>
            </a:r>
          </a:p>
          <a:p>
            <a:endParaRPr lang="tr-TR" dirty="0"/>
          </a:p>
          <a:p>
            <a:r>
              <a:rPr lang="tr-TR" dirty="0" smtClean="0"/>
              <a:t>Web sitelerinin açılış sayfası olarak genelde kullanılan isimler vardır. Bunlardan birini tercih ediyoruz.</a:t>
            </a:r>
          </a:p>
          <a:p>
            <a:endParaRPr lang="tr-TR" dirty="0" smtClean="0"/>
          </a:p>
          <a:p>
            <a:r>
              <a:rPr lang="tr-TR" dirty="0" err="1" smtClean="0"/>
              <a:t>Öğre</a:t>
            </a:r>
            <a:r>
              <a:rPr lang="tr-TR" dirty="0" smtClean="0"/>
              <a:t> türü olarak «Ana Sayfa ile Web Form» seçilir ve adı da aşağıda «Default.aspx» olarak belirlenir. Sonraki aşamada ise </a:t>
            </a:r>
            <a:r>
              <a:rPr lang="tr-TR" dirty="0" err="1" smtClean="0"/>
              <a:t>masterpage’i</a:t>
            </a:r>
            <a:r>
              <a:rPr lang="tr-TR" dirty="0" smtClean="0"/>
              <a:t> seçip sayfamızı ekliyoruz.</a:t>
            </a:r>
            <a:endParaRPr lang="tr-TR"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4638587"/>
            <a:ext cx="2882881" cy="1776454"/>
          </a:xfrm>
          <a:prstGeom prst="rect">
            <a:avLst/>
          </a:prstGeom>
        </p:spPr>
      </p:pic>
    </p:spTree>
    <p:extLst>
      <p:ext uri="{BB962C8B-B14F-4D97-AF65-F5344CB8AC3E}">
        <p14:creationId xmlns:p14="http://schemas.microsoft.com/office/powerpoint/2010/main" val="384755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Tree>
    <p:extLst>
      <p:ext uri="{BB962C8B-B14F-4D97-AF65-F5344CB8AC3E}">
        <p14:creationId xmlns:p14="http://schemas.microsoft.com/office/powerpoint/2010/main" val="3564537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Tree>
    <p:extLst>
      <p:ext uri="{BB962C8B-B14F-4D97-AF65-F5344CB8AC3E}">
        <p14:creationId xmlns:p14="http://schemas.microsoft.com/office/powerpoint/2010/main" val="2156056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Tree>
    <p:extLst>
      <p:ext uri="{BB962C8B-B14F-4D97-AF65-F5344CB8AC3E}">
        <p14:creationId xmlns:p14="http://schemas.microsoft.com/office/powerpoint/2010/main" val="416486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Tree>
    <p:extLst>
      <p:ext uri="{BB962C8B-B14F-4D97-AF65-F5344CB8AC3E}">
        <p14:creationId xmlns:p14="http://schemas.microsoft.com/office/powerpoint/2010/main" val="183154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
        <p:nvSpPr>
          <p:cNvPr id="3" name="Dikdörtgen 2"/>
          <p:cNvSpPr/>
          <p:nvPr/>
        </p:nvSpPr>
        <p:spPr>
          <a:xfrm>
            <a:off x="99291" y="1433946"/>
            <a:ext cx="11335325" cy="5078313"/>
          </a:xfrm>
          <a:prstGeom prst="rect">
            <a:avLst/>
          </a:prstGeom>
        </p:spPr>
        <p:txBody>
          <a:bodyPr wrap="square">
            <a:spAutoFit/>
          </a:bodyPr>
          <a:lstStyle/>
          <a:p>
            <a:r>
              <a:rPr lang="tr-TR" dirty="0" smtClean="0"/>
              <a:t>Web sitemizde verileri saklamak için Veri </a:t>
            </a:r>
            <a:r>
              <a:rPr lang="tr-TR" dirty="0"/>
              <a:t>tabanı olarak SQL Server Veri tabanı kullanabiliriz. Fakat Web sitesinin </a:t>
            </a:r>
            <a:r>
              <a:rPr lang="tr-TR" dirty="0" smtClean="0"/>
              <a:t>taşınabilirliği, sürüm </a:t>
            </a:r>
            <a:r>
              <a:rPr lang="tr-TR" dirty="0"/>
              <a:t>uyumsuzluğu </a:t>
            </a:r>
            <a:r>
              <a:rPr lang="tr-TR" dirty="0" smtClean="0"/>
              <a:t>gibi bir çok sorun ortaya </a:t>
            </a:r>
            <a:r>
              <a:rPr lang="tr-TR" dirty="0"/>
              <a:t>çıkmaktadır. </a:t>
            </a:r>
            <a:endParaRPr lang="tr-TR" dirty="0" smtClean="0"/>
          </a:p>
          <a:p>
            <a:endParaRPr lang="tr-TR" dirty="0"/>
          </a:p>
          <a:p>
            <a:r>
              <a:rPr lang="tr-TR" dirty="0" smtClean="0"/>
              <a:t>Normal şartlarda Veri Tabanı için bir sunucumuz olmalıdır. Aynı sunucu üzerinde Web sitesi hizmeti de verilebilir.</a:t>
            </a:r>
          </a:p>
          <a:p>
            <a:endParaRPr lang="tr-TR" dirty="0"/>
          </a:p>
          <a:p>
            <a:r>
              <a:rPr lang="tr-TR" dirty="0" smtClean="0"/>
              <a:t>Bu sunucu üzerine öncelikle Veri Tabanı yazılımı kurulur ve güvenlik ayarları yapılır. Gerekirse Virüs programları ile desteklenebilir.</a:t>
            </a:r>
          </a:p>
          <a:p>
            <a:endParaRPr lang="tr-TR" dirty="0"/>
          </a:p>
          <a:p>
            <a:r>
              <a:rPr lang="tr-TR" dirty="0" smtClean="0"/>
              <a:t>Daha sonra Web sitesi servisimiz üzerinden bu Veri Tabanı sunucusuna bağlantı yaparız. </a:t>
            </a:r>
          </a:p>
          <a:p>
            <a:endParaRPr lang="tr-TR" dirty="0"/>
          </a:p>
          <a:p>
            <a:r>
              <a:rPr lang="tr-TR" dirty="0" smtClean="0"/>
              <a:t>Bu büyük sistemler için gerekli bir şeydir. Fakat Web sitesi geliştirme aşamasında taşınabilir bir veri tabanı kullanmak daha akıllıca olacaktır. Taşınabilir veri tabanı olarak SQL server Express kullanılabilir. Fakat Web sitesinin taşındığı sistemde SQL server sürümünün uyumlu olması gerekir. Farklı bir sürüm kurulu olduğunda Veri tabanı çalışmayacaktır.</a:t>
            </a:r>
          </a:p>
          <a:p>
            <a:endParaRPr lang="tr-TR" dirty="0"/>
          </a:p>
          <a:p>
            <a:r>
              <a:rPr lang="tr-TR" dirty="0" smtClean="0"/>
              <a:t>Biz bu uygulamamızda Access Veri Tabanı kullanacağız. Bu Web sitesinin taşınmasında sıkıntı çıkarmayacaktır. </a:t>
            </a:r>
            <a:endParaRPr lang="tr-TR" dirty="0"/>
          </a:p>
        </p:txBody>
      </p:sp>
    </p:spTree>
    <p:extLst>
      <p:ext uri="{BB962C8B-B14F-4D97-AF65-F5344CB8AC3E}">
        <p14:creationId xmlns:p14="http://schemas.microsoft.com/office/powerpoint/2010/main" val="68658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rotWithShape="1">
          <a:blip r:embed="rId3">
            <a:extLst>
              <a:ext uri="{28A0092B-C50C-407E-A947-70E740481C1C}">
                <a14:useLocalDpi xmlns:a14="http://schemas.microsoft.com/office/drawing/2010/main" val="0"/>
              </a:ext>
            </a:extLst>
          </a:blip>
          <a:srcRect l="1928" t="2706" r="31523" b="39188"/>
          <a:stretch/>
        </p:blipFill>
        <p:spPr>
          <a:xfrm>
            <a:off x="203199" y="1530498"/>
            <a:ext cx="6168573" cy="3802742"/>
          </a:xfrm>
          <a:prstGeom prst="rect">
            <a:avLst/>
          </a:prstGeom>
        </p:spPr>
      </p:pic>
      <p:sp>
        <p:nvSpPr>
          <p:cNvPr id="8" name="Metin kutusu 7"/>
          <p:cNvSpPr txBox="1"/>
          <p:nvPr/>
        </p:nvSpPr>
        <p:spPr>
          <a:xfrm>
            <a:off x="6647543" y="1640114"/>
            <a:ext cx="5123063" cy="3416320"/>
          </a:xfrm>
          <a:prstGeom prst="rect">
            <a:avLst/>
          </a:prstGeom>
          <a:noFill/>
        </p:spPr>
        <p:txBody>
          <a:bodyPr wrap="square" rtlCol="0">
            <a:spAutoFit/>
          </a:bodyPr>
          <a:lstStyle/>
          <a:p>
            <a:r>
              <a:rPr lang="tr-TR" dirty="0" smtClean="0"/>
              <a:t>Bir Web sitesi tasarlanırken bir şablon belirlenmelidir. Bu şablon Web sitesi içeriğine göre çok şekillenebilir.</a:t>
            </a:r>
          </a:p>
          <a:p>
            <a:endParaRPr lang="tr-TR" dirty="0"/>
          </a:p>
          <a:p>
            <a:r>
              <a:rPr lang="tr-TR" dirty="0" smtClean="0"/>
              <a:t>Biz ders için solda resimde görülen bir şablon kullanacağız.</a:t>
            </a:r>
          </a:p>
          <a:p>
            <a:endParaRPr lang="tr-TR" dirty="0"/>
          </a:p>
          <a:p>
            <a:r>
              <a:rPr lang="tr-TR" dirty="0" smtClean="0"/>
              <a:t>Bu şablon bir çok sayfamızda kullanılacağı için </a:t>
            </a:r>
            <a:r>
              <a:rPr lang="tr-TR" dirty="0" err="1" smtClean="0"/>
              <a:t>MasterPage</a:t>
            </a:r>
            <a:r>
              <a:rPr lang="tr-TR" dirty="0" smtClean="0"/>
              <a:t> olarak tasarlanacaktır.</a:t>
            </a:r>
          </a:p>
          <a:p>
            <a:endParaRPr lang="tr-TR" dirty="0"/>
          </a:p>
          <a:p>
            <a:r>
              <a:rPr lang="tr-TR" dirty="0" smtClean="0"/>
              <a:t>Bu şablonda Menü ve Üye Giriş bölümleri ise </a:t>
            </a:r>
            <a:r>
              <a:rPr lang="tr-TR" dirty="0" err="1" smtClean="0"/>
              <a:t>UserCotrol</a:t>
            </a:r>
            <a:r>
              <a:rPr lang="tr-TR" dirty="0" smtClean="0"/>
              <a:t> olarak tasarlanacaktır.</a:t>
            </a:r>
            <a:endParaRPr lang="tr-TR" dirty="0"/>
          </a:p>
        </p:txBody>
      </p:sp>
    </p:spTree>
    <p:extLst>
      <p:ext uri="{BB962C8B-B14F-4D97-AF65-F5344CB8AC3E}">
        <p14:creationId xmlns:p14="http://schemas.microsoft.com/office/powerpoint/2010/main" val="1451324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
        <p:nvSpPr>
          <p:cNvPr id="3" name="Metin kutusu 2"/>
          <p:cNvSpPr txBox="1"/>
          <p:nvPr/>
        </p:nvSpPr>
        <p:spPr>
          <a:xfrm>
            <a:off x="99292" y="1538514"/>
            <a:ext cx="11335325" cy="3970318"/>
          </a:xfrm>
          <a:prstGeom prst="rect">
            <a:avLst/>
          </a:prstGeom>
          <a:noFill/>
        </p:spPr>
        <p:txBody>
          <a:bodyPr wrap="square" rtlCol="0">
            <a:spAutoFit/>
          </a:bodyPr>
          <a:lstStyle/>
          <a:p>
            <a:r>
              <a:rPr lang="tr-TR" dirty="0" smtClean="0"/>
              <a:t>Örnek Web sitesini oluşturmak için öncelikle bilgisayarımızda bir klasör oluşturuyoruz. Visual </a:t>
            </a:r>
            <a:r>
              <a:rPr lang="tr-TR" dirty="0" err="1" smtClean="0"/>
              <a:t>Studio’yu</a:t>
            </a:r>
            <a:r>
              <a:rPr lang="tr-TR" dirty="0" smtClean="0"/>
              <a:t> açarak yeni bir proje ekleme yapıyoruz.</a:t>
            </a:r>
          </a:p>
          <a:p>
            <a:endParaRPr lang="tr-TR" dirty="0"/>
          </a:p>
          <a:p>
            <a:r>
              <a:rPr lang="tr-TR" dirty="0" smtClean="0"/>
              <a:t>Proje ekleme işlemi önceki ders notlarında anlatılmıştı.</a:t>
            </a:r>
          </a:p>
          <a:p>
            <a:endParaRPr lang="tr-TR" dirty="0"/>
          </a:p>
          <a:p>
            <a:r>
              <a:rPr lang="tr-TR" dirty="0" smtClean="0"/>
              <a:t>Projemizin Adı Öğrenci Numarası-Adı Soyadı şeklinde verilecektir.</a:t>
            </a:r>
          </a:p>
          <a:p>
            <a:endParaRPr lang="tr-TR" dirty="0" smtClean="0"/>
          </a:p>
          <a:p>
            <a:r>
              <a:rPr lang="tr-TR" dirty="0" smtClean="0"/>
              <a:t>Örnek:</a:t>
            </a:r>
          </a:p>
          <a:p>
            <a:r>
              <a:rPr lang="tr-TR" dirty="0" smtClean="0"/>
              <a:t>«20111111-KamilOzcan»</a:t>
            </a:r>
          </a:p>
          <a:p>
            <a:endParaRPr lang="tr-TR" dirty="0"/>
          </a:p>
          <a:p>
            <a:r>
              <a:rPr lang="tr-TR" dirty="0" smtClean="0"/>
              <a:t>Bu isimde projemizi Boş ASP.NET uygulaması olarak oluşturuyoruz.</a:t>
            </a:r>
          </a:p>
          <a:p>
            <a:endParaRPr lang="tr-TR" dirty="0"/>
          </a:p>
          <a:p>
            <a:r>
              <a:rPr lang="tr-TR" dirty="0" smtClean="0"/>
              <a:t>Oluşan Projenin Solution Explorer (Çözüm Gezgini) bölümü görüntüsü </a:t>
            </a:r>
          </a:p>
          <a:p>
            <a:r>
              <a:rPr lang="tr-TR" dirty="0" smtClean="0"/>
              <a:t>resimdeki gibi olmalıdır.</a:t>
            </a:r>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368" y="2302510"/>
            <a:ext cx="3850246" cy="3488154"/>
          </a:xfrm>
          <a:prstGeom prst="rect">
            <a:avLst/>
          </a:prstGeom>
        </p:spPr>
      </p:pic>
    </p:spTree>
    <p:extLst>
      <p:ext uri="{BB962C8B-B14F-4D97-AF65-F5344CB8AC3E}">
        <p14:creationId xmlns:p14="http://schemas.microsoft.com/office/powerpoint/2010/main" val="2454370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
        <p:nvSpPr>
          <p:cNvPr id="3" name="Metin kutusu 2"/>
          <p:cNvSpPr txBox="1"/>
          <p:nvPr/>
        </p:nvSpPr>
        <p:spPr>
          <a:xfrm>
            <a:off x="7344229" y="1524000"/>
            <a:ext cx="4513942" cy="3416320"/>
          </a:xfrm>
          <a:prstGeom prst="rect">
            <a:avLst/>
          </a:prstGeom>
          <a:noFill/>
        </p:spPr>
        <p:txBody>
          <a:bodyPr wrap="square" rtlCol="0">
            <a:spAutoFit/>
          </a:bodyPr>
          <a:lstStyle/>
          <a:p>
            <a:r>
              <a:rPr lang="tr-TR" dirty="0" smtClean="0"/>
              <a:t>Ana şablonu oluşturmak için Projemize bir </a:t>
            </a:r>
            <a:r>
              <a:rPr lang="tr-TR" dirty="0" err="1" smtClean="0"/>
              <a:t>MasterPage</a:t>
            </a:r>
            <a:r>
              <a:rPr lang="tr-TR" dirty="0" smtClean="0"/>
              <a:t> ekleyelim.</a:t>
            </a:r>
          </a:p>
          <a:p>
            <a:endParaRPr lang="tr-TR" dirty="0"/>
          </a:p>
          <a:p>
            <a:r>
              <a:rPr lang="tr-TR" dirty="0" smtClean="0"/>
              <a:t>Proje ismi üzerinde farenin sağ tuşuna basarak gelen menüden Ekle-Yeni Öğe seçilir.</a:t>
            </a:r>
          </a:p>
          <a:p>
            <a:endParaRPr lang="tr-TR" dirty="0"/>
          </a:p>
          <a:p>
            <a:r>
              <a:rPr lang="tr-TR" dirty="0" smtClean="0"/>
              <a:t>Gelen ekranda </a:t>
            </a:r>
            <a:r>
              <a:rPr lang="tr-TR" dirty="0" err="1" smtClean="0"/>
              <a:t>MasterPage</a:t>
            </a:r>
            <a:r>
              <a:rPr lang="tr-TR" dirty="0" smtClean="0"/>
              <a:t> sayfası için resimde görüldüğü gibi seçim yapılır.</a:t>
            </a:r>
          </a:p>
          <a:p>
            <a:endParaRPr lang="tr-TR" dirty="0"/>
          </a:p>
          <a:p>
            <a:r>
              <a:rPr lang="tr-TR" dirty="0" smtClean="0"/>
              <a:t>Sayfa adını «</a:t>
            </a:r>
            <a:r>
              <a:rPr lang="tr-TR" dirty="0" err="1" smtClean="0"/>
              <a:t>Ana.master</a:t>
            </a:r>
            <a:r>
              <a:rPr lang="tr-TR" dirty="0" smtClean="0"/>
              <a:t>» belirliyoruz</a:t>
            </a:r>
          </a:p>
          <a:p>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672024"/>
            <a:ext cx="6868484" cy="4210638"/>
          </a:xfrm>
          <a:prstGeom prst="rect">
            <a:avLst/>
          </a:prstGeom>
        </p:spPr>
      </p:pic>
    </p:spTree>
    <p:extLst>
      <p:ext uri="{BB962C8B-B14F-4D97-AF65-F5344CB8AC3E}">
        <p14:creationId xmlns:p14="http://schemas.microsoft.com/office/powerpoint/2010/main" val="4052659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433946"/>
            <a:ext cx="2753109" cy="2695951"/>
          </a:xfrm>
          <a:prstGeom prst="rect">
            <a:avLst/>
          </a:prstGeom>
        </p:spPr>
      </p:pic>
      <p:sp>
        <p:nvSpPr>
          <p:cNvPr id="7" name="Metin kutusu 6"/>
          <p:cNvSpPr txBox="1"/>
          <p:nvPr/>
        </p:nvSpPr>
        <p:spPr>
          <a:xfrm>
            <a:off x="3222171" y="1582057"/>
            <a:ext cx="8548435" cy="369332"/>
          </a:xfrm>
          <a:prstGeom prst="rect">
            <a:avLst/>
          </a:prstGeom>
          <a:noFill/>
        </p:spPr>
        <p:txBody>
          <a:bodyPr wrap="square" rtlCol="0">
            <a:spAutoFit/>
          </a:bodyPr>
          <a:lstStyle/>
          <a:p>
            <a:r>
              <a:rPr lang="tr-TR" dirty="0" smtClean="0"/>
              <a:t>Resimde görüldüğü gibi </a:t>
            </a:r>
            <a:r>
              <a:rPr lang="tr-TR" dirty="0" err="1" smtClean="0"/>
              <a:t>MasterPage</a:t>
            </a:r>
            <a:r>
              <a:rPr lang="tr-TR" dirty="0" smtClean="0"/>
              <a:t> sayfamız listeye geldi.</a:t>
            </a:r>
            <a:endParaRPr lang="tr-TR" dirty="0"/>
          </a:p>
        </p:txBody>
      </p:sp>
    </p:spTree>
    <p:extLst>
      <p:ext uri="{BB962C8B-B14F-4D97-AF65-F5344CB8AC3E}">
        <p14:creationId xmlns:p14="http://schemas.microsoft.com/office/powerpoint/2010/main" val="429361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20" y="1287476"/>
            <a:ext cx="9258851" cy="4201656"/>
          </a:xfrm>
          <a:prstGeom prst="rect">
            <a:avLst/>
          </a:prstGeom>
        </p:spPr>
      </p:pic>
      <p:sp>
        <p:nvSpPr>
          <p:cNvPr id="3" name="Metin kutusu 2"/>
          <p:cNvSpPr txBox="1"/>
          <p:nvPr/>
        </p:nvSpPr>
        <p:spPr>
          <a:xfrm>
            <a:off x="7438644" y="2287012"/>
            <a:ext cx="4448556" cy="3693319"/>
          </a:xfrm>
          <a:prstGeom prst="rect">
            <a:avLst/>
          </a:prstGeom>
          <a:noFill/>
        </p:spPr>
        <p:txBody>
          <a:bodyPr wrap="square" rtlCol="0">
            <a:spAutoFit/>
          </a:bodyPr>
          <a:lstStyle/>
          <a:p>
            <a:r>
              <a:rPr lang="tr-TR" dirty="0" err="1" smtClean="0"/>
              <a:t>MasterPage</a:t>
            </a:r>
            <a:r>
              <a:rPr lang="tr-TR" dirty="0" smtClean="0"/>
              <a:t> sayfasının kodları incelendiğinde normal bir sayfadan farklı olarak </a:t>
            </a:r>
            <a:r>
              <a:rPr lang="tr-TR" dirty="0" err="1" smtClean="0"/>
              <a:t>ContentPlaceHolder</a:t>
            </a:r>
            <a:r>
              <a:rPr lang="tr-TR" dirty="0" smtClean="0"/>
              <a:t> isimli bölümler eklenmiştir.</a:t>
            </a:r>
          </a:p>
          <a:p>
            <a:endParaRPr lang="tr-TR" dirty="0"/>
          </a:p>
          <a:p>
            <a:r>
              <a:rPr lang="tr-TR" dirty="0" smtClean="0"/>
              <a:t>Bunlardan biri </a:t>
            </a:r>
            <a:r>
              <a:rPr lang="tr-TR" dirty="0" err="1" smtClean="0"/>
              <a:t>Head</a:t>
            </a:r>
            <a:r>
              <a:rPr lang="tr-TR" dirty="0" smtClean="0"/>
              <a:t> biri de body bölümleri içindedir. </a:t>
            </a:r>
          </a:p>
          <a:p>
            <a:endParaRPr lang="tr-TR" dirty="0"/>
          </a:p>
          <a:p>
            <a:r>
              <a:rPr lang="tr-TR" dirty="0" smtClean="0"/>
              <a:t>Bu bölümlerin içi boş bırakılmalıdır. Bunların içerikleri </a:t>
            </a:r>
            <a:r>
              <a:rPr lang="tr-TR" dirty="0" err="1" smtClean="0"/>
              <a:t>MasterPage’ye</a:t>
            </a:r>
            <a:r>
              <a:rPr lang="tr-TR" dirty="0" smtClean="0"/>
              <a:t> bağlı olan sayfalarda belirlenecektir.</a:t>
            </a:r>
          </a:p>
          <a:p>
            <a:endParaRPr lang="tr-TR" dirty="0"/>
          </a:p>
          <a:p>
            <a:r>
              <a:rPr lang="tr-TR" dirty="0" smtClean="0"/>
              <a:t>Ana sayfa şablonu burada oluşturulur.</a:t>
            </a:r>
            <a:endParaRPr lang="tr-TR" dirty="0"/>
          </a:p>
        </p:txBody>
      </p:sp>
    </p:spTree>
    <p:extLst>
      <p:ext uri="{BB962C8B-B14F-4D97-AF65-F5344CB8AC3E}">
        <p14:creationId xmlns:p14="http://schemas.microsoft.com/office/powerpoint/2010/main" val="281624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297971"/>
            <a:ext cx="6268325" cy="4267796"/>
          </a:xfrm>
          <a:prstGeom prst="rect">
            <a:avLst/>
          </a:prstGeom>
        </p:spPr>
      </p:pic>
      <p:sp>
        <p:nvSpPr>
          <p:cNvPr id="7" name="Metin kutusu 6"/>
          <p:cNvSpPr txBox="1"/>
          <p:nvPr/>
        </p:nvSpPr>
        <p:spPr>
          <a:xfrm>
            <a:off x="6066971" y="1567543"/>
            <a:ext cx="5805715" cy="2862322"/>
          </a:xfrm>
          <a:prstGeom prst="rect">
            <a:avLst/>
          </a:prstGeom>
          <a:noFill/>
        </p:spPr>
        <p:txBody>
          <a:bodyPr wrap="square" rtlCol="0">
            <a:spAutoFit/>
          </a:bodyPr>
          <a:lstStyle/>
          <a:p>
            <a:r>
              <a:rPr lang="tr-TR" dirty="0" smtClean="0"/>
              <a:t>Resimde görüldüğü gibi sayfa şablonumuzu tablo ile oluşturduk. Fakat bu bölümleme «div» </a:t>
            </a:r>
            <a:r>
              <a:rPr lang="tr-TR" dirty="0" err="1" smtClean="0"/>
              <a:t>tagları</a:t>
            </a:r>
            <a:r>
              <a:rPr lang="tr-TR" dirty="0" smtClean="0"/>
              <a:t> ile de oluşturulabilir.</a:t>
            </a:r>
          </a:p>
          <a:p>
            <a:endParaRPr lang="tr-TR" dirty="0"/>
          </a:p>
          <a:p>
            <a:r>
              <a:rPr lang="tr-TR" dirty="0" smtClean="0"/>
              <a:t>Şablonumuza göre 4 satır ve 2 sütundan oluşan tablomuzu ekledik.</a:t>
            </a:r>
          </a:p>
          <a:p>
            <a:endParaRPr lang="tr-TR" dirty="0"/>
          </a:p>
          <a:p>
            <a:r>
              <a:rPr lang="tr-TR" dirty="0" smtClean="0"/>
              <a:t>Menü ve İçerik bölümleri içeren satır hariç diğer satırlarda tek hücre olacaktır. Bunu da «</a:t>
            </a:r>
            <a:r>
              <a:rPr lang="tr-TR" dirty="0" err="1" smtClean="0"/>
              <a:t>colspan</a:t>
            </a:r>
            <a:r>
              <a:rPr lang="tr-TR" dirty="0" smtClean="0"/>
              <a:t>» özelliği ile ayarlıyoruz </a:t>
            </a:r>
            <a:endParaRPr lang="tr-TR" dirty="0"/>
          </a:p>
        </p:txBody>
      </p:sp>
    </p:spTree>
    <p:extLst>
      <p:ext uri="{BB962C8B-B14F-4D97-AF65-F5344CB8AC3E}">
        <p14:creationId xmlns:p14="http://schemas.microsoft.com/office/powerpoint/2010/main" val="82300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433946"/>
            <a:ext cx="7211431" cy="4267796"/>
          </a:xfrm>
          <a:prstGeom prst="rect">
            <a:avLst/>
          </a:prstGeom>
        </p:spPr>
      </p:pic>
      <p:sp>
        <p:nvSpPr>
          <p:cNvPr id="7" name="Metin kutusu 6"/>
          <p:cNvSpPr txBox="1"/>
          <p:nvPr/>
        </p:nvSpPr>
        <p:spPr>
          <a:xfrm>
            <a:off x="7082971" y="1433946"/>
            <a:ext cx="4891315" cy="1754326"/>
          </a:xfrm>
          <a:prstGeom prst="rect">
            <a:avLst/>
          </a:prstGeom>
          <a:noFill/>
        </p:spPr>
        <p:txBody>
          <a:bodyPr wrap="square" rtlCol="0">
            <a:spAutoFit/>
          </a:bodyPr>
          <a:lstStyle/>
          <a:p>
            <a:r>
              <a:rPr lang="tr-TR" dirty="0" smtClean="0"/>
              <a:t>«</a:t>
            </a:r>
            <a:r>
              <a:rPr lang="tr-TR" dirty="0" err="1" smtClean="0"/>
              <a:t>ContentPlaceHolder</a:t>
            </a:r>
            <a:r>
              <a:rPr lang="tr-TR" dirty="0" smtClean="0"/>
              <a:t>» bölümünü tablomuzdaki içerik hücresine taşıyoruz. Böylece bu içerik kısımları tüm sayfalarda serbest olarak tasarlanabilecektir. Fakat diğer kısımlar ise bu </a:t>
            </a:r>
            <a:r>
              <a:rPr lang="tr-TR" dirty="0" err="1" smtClean="0"/>
              <a:t>masterpage’den</a:t>
            </a:r>
            <a:r>
              <a:rPr lang="tr-TR" dirty="0" smtClean="0"/>
              <a:t> alınacaktır.</a:t>
            </a:r>
            <a:endParaRPr lang="tr-TR" dirty="0"/>
          </a:p>
        </p:txBody>
      </p:sp>
    </p:spTree>
    <p:extLst>
      <p:ext uri="{BB962C8B-B14F-4D97-AF65-F5344CB8AC3E}">
        <p14:creationId xmlns:p14="http://schemas.microsoft.com/office/powerpoint/2010/main" val="475535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500</TotalTime>
  <Words>770</Words>
  <Application>Microsoft Office PowerPoint</Application>
  <PresentationFormat>Geniş ekran</PresentationFormat>
  <Paragraphs>137</Paragraphs>
  <Slides>14</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96</cp:revision>
  <dcterms:created xsi:type="dcterms:W3CDTF">2020-10-31T14:58:26Z</dcterms:created>
  <dcterms:modified xsi:type="dcterms:W3CDTF">2021-05-07T10:50:02Z</dcterms:modified>
</cp:coreProperties>
</file>