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5"/>
  </p:notesMasterIdLst>
  <p:sldIdLst>
    <p:sldId id="320" r:id="rId2"/>
    <p:sldId id="321" r:id="rId3"/>
    <p:sldId id="322" r:id="rId4"/>
    <p:sldId id="323" r:id="rId5"/>
    <p:sldId id="324" r:id="rId6"/>
    <p:sldId id="325" r:id="rId7"/>
    <p:sldId id="326" r:id="rId8"/>
    <p:sldId id="327" r:id="rId9"/>
    <p:sldId id="328" r:id="rId10"/>
    <p:sldId id="329" r:id="rId11"/>
    <p:sldId id="330" r:id="rId12"/>
    <p:sldId id="331" r:id="rId13"/>
    <p:sldId id="33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6A5F3-FF9C-4380-9664-A04F842F2581}" type="datetimeFigureOut">
              <a:rPr lang="tr-TR" smtClean="0"/>
              <a:t>7.05.2021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673DA-CE96-4825-9130-59350A71A00C}" type="slidenum">
              <a:rPr lang="tr-TR" smtClean="0"/>
              <a:t>‹#›</a:t>
            </a:fld>
            <a:endParaRPr lang="tr-TR"/>
          </a:p>
        </p:txBody>
      </p:sp>
    </p:spTree>
    <p:extLst>
      <p:ext uri="{BB962C8B-B14F-4D97-AF65-F5344CB8AC3E}">
        <p14:creationId xmlns:p14="http://schemas.microsoft.com/office/powerpoint/2010/main" val="3823185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75293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3317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739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81029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860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49645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716269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82883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590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31856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14F8B37-F216-42C0-B996-E006A3119BFD}" type="datetimeFigureOut">
              <a:rPr lang="tr-TR" smtClean="0"/>
              <a:t>7.05.2021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43357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14F8B37-F216-42C0-B996-E006A3119BFD}" type="datetimeFigureOut">
              <a:rPr lang="tr-TR" smtClean="0"/>
              <a:t>7.05.2021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0234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14F8B37-F216-42C0-B996-E006A3119BFD}" type="datetimeFigureOut">
              <a:rPr lang="tr-TR" smtClean="0"/>
              <a:t>7.05.2021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93805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F8B37-F216-42C0-B996-E006A3119BFD}" type="datetimeFigureOut">
              <a:rPr lang="tr-TR" smtClean="0"/>
              <a:t>7.05.2021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85199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7.05.2021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41025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7.05.2021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4601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4F8B37-F216-42C0-B996-E006A3119BFD}" type="datetimeFigureOut">
              <a:rPr lang="tr-TR" smtClean="0"/>
              <a:t>7.05.2021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C8BC60-30F3-4BC8-A5A9-7AE860E409A6}" type="slidenum">
              <a:rPr lang="tr-TR" smtClean="0"/>
              <a:t>‹#›</a:t>
            </a:fld>
            <a:endParaRPr lang="tr-TR"/>
          </a:p>
        </p:txBody>
      </p:sp>
    </p:spTree>
    <p:extLst>
      <p:ext uri="{BB962C8B-B14F-4D97-AF65-F5344CB8AC3E}">
        <p14:creationId xmlns:p14="http://schemas.microsoft.com/office/powerpoint/2010/main" val="128732386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50" y="1649790"/>
            <a:ext cx="2067213" cy="2572109"/>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50" y="4927411"/>
            <a:ext cx="7954485" cy="1105054"/>
          </a:xfrm>
          <a:prstGeom prst="rect">
            <a:avLst/>
          </a:prstGeom>
        </p:spPr>
      </p:pic>
      <p:sp>
        <p:nvSpPr>
          <p:cNvPr id="8" name="Metin kutusu 7"/>
          <p:cNvSpPr txBox="1"/>
          <p:nvPr/>
        </p:nvSpPr>
        <p:spPr>
          <a:xfrm>
            <a:off x="2917371" y="1649790"/>
            <a:ext cx="8795658" cy="2585323"/>
          </a:xfrm>
          <a:prstGeom prst="rect">
            <a:avLst/>
          </a:prstGeom>
          <a:noFill/>
        </p:spPr>
        <p:txBody>
          <a:bodyPr wrap="square" rtlCol="0">
            <a:spAutoFit/>
          </a:bodyPr>
          <a:lstStyle/>
          <a:p>
            <a:r>
              <a:rPr lang="tr-TR" dirty="0" smtClean="0"/>
              <a:t>Oluşturduğumuz web sitesini şekillendirmek için harici stil dosyası kullanacağız. Bunun için projemize «</a:t>
            </a:r>
            <a:r>
              <a:rPr lang="tr-TR" dirty="0" err="1" smtClean="0"/>
              <a:t>AnaStil.ccs</a:t>
            </a:r>
            <a:r>
              <a:rPr lang="tr-TR" dirty="0" smtClean="0"/>
              <a:t>» isminde bir stil sayfası ekliyoruz.</a:t>
            </a:r>
          </a:p>
          <a:p>
            <a:endParaRPr lang="tr-TR" dirty="0"/>
          </a:p>
          <a:p>
            <a:r>
              <a:rPr lang="tr-TR" dirty="0" smtClean="0"/>
              <a:t>İlk olarak «body» </a:t>
            </a:r>
            <a:r>
              <a:rPr lang="tr-TR" dirty="0" err="1" smtClean="0"/>
              <a:t>tag’ını</a:t>
            </a:r>
            <a:r>
              <a:rPr lang="tr-TR" dirty="0" smtClean="0"/>
              <a:t> biçimlendirme yapıyoruz. </a:t>
            </a:r>
          </a:p>
          <a:p>
            <a:endParaRPr lang="tr-TR" dirty="0"/>
          </a:p>
          <a:p>
            <a:r>
              <a:rPr lang="tr-TR" dirty="0" smtClean="0"/>
              <a:t>Yazı tipi ve boyutunu resimde görüldüğü gibi yazıyoruz. </a:t>
            </a:r>
          </a:p>
          <a:p>
            <a:endParaRPr lang="tr-TR" dirty="0"/>
          </a:p>
          <a:p>
            <a:r>
              <a:rPr lang="tr-TR" dirty="0" smtClean="0"/>
              <a:t>Bunu yazarken «font-</a:t>
            </a:r>
            <a:r>
              <a:rPr lang="tr-TR" dirty="0" err="1" smtClean="0"/>
              <a:t>family</a:t>
            </a:r>
            <a:r>
              <a:rPr lang="tr-TR" dirty="0" smtClean="0"/>
              <a:t>» yazıp iki nokta üst üste koyduğumuzda yazı tipleri listesi gelmektedir. Bu listeden seçebiliriz.</a:t>
            </a:r>
            <a:endParaRPr lang="tr-TR" dirty="0"/>
          </a:p>
        </p:txBody>
      </p:sp>
    </p:spTree>
    <p:extLst>
      <p:ext uri="{BB962C8B-B14F-4D97-AF65-F5344CB8AC3E}">
        <p14:creationId xmlns:p14="http://schemas.microsoft.com/office/powerpoint/2010/main" val="2156056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74" y="1433946"/>
            <a:ext cx="2324424" cy="2791215"/>
          </a:xfrm>
          <a:prstGeom prst="rect">
            <a:avLst/>
          </a:prstGeom>
        </p:spPr>
      </p:pic>
      <p:sp>
        <p:nvSpPr>
          <p:cNvPr id="7" name="Metin kutusu 6"/>
          <p:cNvSpPr txBox="1"/>
          <p:nvPr/>
        </p:nvSpPr>
        <p:spPr>
          <a:xfrm>
            <a:off x="2859314" y="1567543"/>
            <a:ext cx="7939315" cy="1477328"/>
          </a:xfrm>
          <a:prstGeom prst="rect">
            <a:avLst/>
          </a:prstGeom>
          <a:noFill/>
        </p:spPr>
        <p:txBody>
          <a:bodyPr wrap="square" rtlCol="0">
            <a:spAutoFit/>
          </a:bodyPr>
          <a:lstStyle/>
          <a:p>
            <a:r>
              <a:rPr lang="tr-TR" dirty="0" smtClean="0"/>
              <a:t>Web sitemizde yer alacak planladığımız sayfaları «</a:t>
            </a:r>
            <a:r>
              <a:rPr lang="tr-TR" dirty="0" err="1" smtClean="0"/>
              <a:t>Ana.master</a:t>
            </a:r>
            <a:r>
              <a:rPr lang="tr-TR" dirty="0" smtClean="0"/>
              <a:t>» bağlantılı olarak ekliyoruz.</a:t>
            </a:r>
          </a:p>
          <a:p>
            <a:endParaRPr lang="tr-TR" dirty="0"/>
          </a:p>
          <a:p>
            <a:r>
              <a:rPr lang="tr-TR" dirty="0" smtClean="0"/>
              <a:t>«Menu.ascx» </a:t>
            </a:r>
            <a:r>
              <a:rPr lang="tr-TR" dirty="0" err="1" smtClean="0"/>
              <a:t>user</a:t>
            </a:r>
            <a:r>
              <a:rPr lang="tr-TR" dirty="0" smtClean="0"/>
              <a:t> </a:t>
            </a:r>
            <a:r>
              <a:rPr lang="tr-TR" dirty="0" err="1" smtClean="0"/>
              <a:t>controlü</a:t>
            </a:r>
            <a:r>
              <a:rPr lang="tr-TR" dirty="0" smtClean="0"/>
              <a:t> içindeki bağlantıları aşağıdaki gibi güncelliyoruz.</a:t>
            </a:r>
            <a:endParaRPr lang="tr-TR" dirty="0"/>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74" y="4533868"/>
            <a:ext cx="9526329" cy="1857634"/>
          </a:xfrm>
          <a:prstGeom prst="rect">
            <a:avLst/>
          </a:prstGeom>
        </p:spPr>
      </p:pic>
    </p:spTree>
    <p:extLst>
      <p:ext uri="{BB962C8B-B14F-4D97-AF65-F5344CB8AC3E}">
        <p14:creationId xmlns:p14="http://schemas.microsoft.com/office/powerpoint/2010/main" val="2390484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2" y="1287476"/>
            <a:ext cx="3515216" cy="990738"/>
          </a:xfrm>
          <a:prstGeom prst="rect">
            <a:avLst/>
          </a:prstGeom>
          <a:ln>
            <a:solidFill>
              <a:schemeClr val="tx1"/>
            </a:solidFill>
          </a:ln>
        </p:spPr>
      </p:pic>
      <p:sp>
        <p:nvSpPr>
          <p:cNvPr id="7" name="Metin kutusu 6"/>
          <p:cNvSpPr txBox="1"/>
          <p:nvPr/>
        </p:nvSpPr>
        <p:spPr>
          <a:xfrm>
            <a:off x="4339771" y="1433946"/>
            <a:ext cx="7766825" cy="923330"/>
          </a:xfrm>
          <a:prstGeom prst="rect">
            <a:avLst/>
          </a:prstGeom>
          <a:noFill/>
        </p:spPr>
        <p:txBody>
          <a:bodyPr wrap="square" rtlCol="0">
            <a:spAutoFit/>
          </a:bodyPr>
          <a:lstStyle/>
          <a:p>
            <a:r>
              <a:rPr lang="tr-TR" dirty="0" smtClean="0"/>
              <a:t>Şablonumuzu daha iyi görünmesi için basit bir stil eklemesi yapalım. Bir çok </a:t>
            </a:r>
            <a:r>
              <a:rPr lang="tr-TR" dirty="0" err="1" smtClean="0"/>
              <a:t>tag</a:t>
            </a:r>
            <a:r>
              <a:rPr lang="tr-TR" dirty="0" smtClean="0"/>
              <a:t> özelliğinde kullanacağımız için «</a:t>
            </a:r>
            <a:r>
              <a:rPr lang="tr-TR" dirty="0" err="1" smtClean="0"/>
              <a:t>anacerceve</a:t>
            </a:r>
            <a:r>
              <a:rPr lang="tr-TR" dirty="0" smtClean="0"/>
              <a:t>» isminde stil tanımlıyoruz</a:t>
            </a:r>
            <a:endParaRPr lang="tr-TR" dirty="0"/>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39" y="2424685"/>
            <a:ext cx="6918942" cy="4433316"/>
          </a:xfrm>
          <a:prstGeom prst="rect">
            <a:avLst/>
          </a:prstGeom>
          <a:ln>
            <a:solidFill>
              <a:schemeClr val="tx1"/>
            </a:solidFill>
          </a:ln>
        </p:spPr>
      </p:pic>
      <p:sp>
        <p:nvSpPr>
          <p:cNvPr id="9" name="Metin kutusu 8"/>
          <p:cNvSpPr txBox="1"/>
          <p:nvPr/>
        </p:nvSpPr>
        <p:spPr>
          <a:xfrm>
            <a:off x="7155543" y="2357276"/>
            <a:ext cx="4818743" cy="1477328"/>
          </a:xfrm>
          <a:prstGeom prst="rect">
            <a:avLst/>
          </a:prstGeom>
          <a:noFill/>
        </p:spPr>
        <p:txBody>
          <a:bodyPr wrap="square" rtlCol="0">
            <a:spAutoFit/>
          </a:bodyPr>
          <a:lstStyle/>
          <a:p>
            <a:r>
              <a:rPr lang="tr-TR" dirty="0" smtClean="0"/>
              <a:t>Şablonumuzu şekillendiren tablonun tüm «</a:t>
            </a:r>
            <a:r>
              <a:rPr lang="tr-TR" dirty="0" err="1" smtClean="0"/>
              <a:t>td</a:t>
            </a:r>
            <a:r>
              <a:rPr lang="tr-TR" dirty="0" smtClean="0"/>
              <a:t>» </a:t>
            </a:r>
            <a:r>
              <a:rPr lang="tr-TR" dirty="0" err="1" smtClean="0"/>
              <a:t>taglasına</a:t>
            </a:r>
            <a:r>
              <a:rPr lang="tr-TR" dirty="0" smtClean="0"/>
              <a:t> </a:t>
            </a:r>
            <a:r>
              <a:rPr lang="tr-TR" dirty="0" err="1" smtClean="0"/>
              <a:t>class</a:t>
            </a:r>
            <a:r>
              <a:rPr lang="tr-TR" dirty="0" smtClean="0"/>
              <a:t> ataması yapıyoruz. </a:t>
            </a:r>
          </a:p>
          <a:p>
            <a:endParaRPr lang="tr-TR" dirty="0"/>
          </a:p>
          <a:p>
            <a:r>
              <a:rPr lang="tr-TR" dirty="0" smtClean="0"/>
              <a:t>Birden fazla stil ataması yaparken stil isimleri arasına boşluk bırakarak yazıyoruz.</a:t>
            </a:r>
            <a:endParaRPr lang="tr-TR" dirty="0"/>
          </a:p>
        </p:txBody>
      </p:sp>
    </p:spTree>
    <p:extLst>
      <p:ext uri="{BB962C8B-B14F-4D97-AF65-F5344CB8AC3E}">
        <p14:creationId xmlns:p14="http://schemas.microsoft.com/office/powerpoint/2010/main" val="576842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spTree>
    <p:extLst>
      <p:ext uri="{BB962C8B-B14F-4D97-AF65-F5344CB8AC3E}">
        <p14:creationId xmlns:p14="http://schemas.microsoft.com/office/powerpoint/2010/main" val="801623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spTree>
    <p:extLst>
      <p:ext uri="{BB962C8B-B14F-4D97-AF65-F5344CB8AC3E}">
        <p14:creationId xmlns:p14="http://schemas.microsoft.com/office/powerpoint/2010/main" val="923049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02" y="1433946"/>
            <a:ext cx="4267796" cy="1543265"/>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02" y="3412559"/>
            <a:ext cx="5934903" cy="1600423"/>
          </a:xfrm>
          <a:prstGeom prst="rect">
            <a:avLst/>
          </a:prstGeom>
        </p:spPr>
      </p:pic>
      <p:sp>
        <p:nvSpPr>
          <p:cNvPr id="8" name="Metin kutusu 7"/>
          <p:cNvSpPr txBox="1"/>
          <p:nvPr/>
        </p:nvSpPr>
        <p:spPr>
          <a:xfrm>
            <a:off x="4659087" y="1472854"/>
            <a:ext cx="7447509" cy="1754326"/>
          </a:xfrm>
          <a:prstGeom prst="rect">
            <a:avLst/>
          </a:prstGeom>
          <a:noFill/>
        </p:spPr>
        <p:txBody>
          <a:bodyPr wrap="square" rtlCol="0">
            <a:spAutoFit/>
          </a:bodyPr>
          <a:lstStyle/>
          <a:p>
            <a:r>
              <a:rPr lang="tr-TR" dirty="0" smtClean="0"/>
              <a:t>Bu stil sayfasının tüm sayfalarımızda etkinleştirmek için her sayfaya bağlamak yerine sadece «</a:t>
            </a:r>
            <a:r>
              <a:rPr lang="tr-TR" dirty="0" err="1" smtClean="0"/>
              <a:t>masterpage</a:t>
            </a:r>
            <a:r>
              <a:rPr lang="tr-TR" dirty="0" smtClean="0"/>
              <a:t>» sayfasına bağlamamız yeterli olacaktır.</a:t>
            </a:r>
          </a:p>
          <a:p>
            <a:endParaRPr lang="tr-TR" dirty="0"/>
          </a:p>
          <a:p>
            <a:r>
              <a:rPr lang="tr-TR" dirty="0" err="1" smtClean="0"/>
              <a:t>MasterPage</a:t>
            </a:r>
            <a:r>
              <a:rPr lang="tr-TR" dirty="0" smtClean="0"/>
              <a:t> sayfamız açık iken menüden «Biçim-Stil Sayfası İliştir» seçilerek bağlama yapılır. </a:t>
            </a:r>
            <a:endParaRPr lang="tr-TR" dirty="0"/>
          </a:p>
        </p:txBody>
      </p:sp>
      <p:sp>
        <p:nvSpPr>
          <p:cNvPr id="9" name="Metin kutusu 8"/>
          <p:cNvSpPr txBox="1"/>
          <p:nvPr/>
        </p:nvSpPr>
        <p:spPr>
          <a:xfrm>
            <a:off x="6137805" y="3802743"/>
            <a:ext cx="5401052" cy="923330"/>
          </a:xfrm>
          <a:prstGeom prst="rect">
            <a:avLst/>
          </a:prstGeom>
          <a:noFill/>
        </p:spPr>
        <p:txBody>
          <a:bodyPr wrap="square" rtlCol="0">
            <a:spAutoFit/>
          </a:bodyPr>
          <a:lstStyle/>
          <a:p>
            <a:r>
              <a:rPr lang="tr-TR" dirty="0" smtClean="0"/>
              <a:t>Bağlama sonunca «</a:t>
            </a:r>
            <a:r>
              <a:rPr lang="tr-TR" dirty="0" err="1" smtClean="0"/>
              <a:t>head</a:t>
            </a:r>
            <a:r>
              <a:rPr lang="tr-TR" dirty="0" smtClean="0"/>
              <a:t>» </a:t>
            </a:r>
            <a:r>
              <a:rPr lang="tr-TR" dirty="0" err="1" smtClean="0"/>
              <a:t>tagı</a:t>
            </a:r>
            <a:r>
              <a:rPr lang="tr-TR" dirty="0" smtClean="0"/>
              <a:t> içine resimde görüldüğü gibi stil sayfasını bağlayan kod satırı eklenir.</a:t>
            </a:r>
            <a:endParaRPr lang="tr-TR" dirty="0"/>
          </a:p>
        </p:txBody>
      </p:sp>
    </p:spTree>
    <p:extLst>
      <p:ext uri="{BB962C8B-B14F-4D97-AF65-F5344CB8AC3E}">
        <p14:creationId xmlns:p14="http://schemas.microsoft.com/office/powerpoint/2010/main" val="4164862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2" y="1214679"/>
            <a:ext cx="8125959" cy="2372056"/>
          </a:xfrm>
          <a:prstGeom prst="rect">
            <a:avLst/>
          </a:prstGeom>
        </p:spPr>
      </p:pic>
      <p:sp>
        <p:nvSpPr>
          <p:cNvPr id="7" name="Metin kutusu 6"/>
          <p:cNvSpPr txBox="1"/>
          <p:nvPr/>
        </p:nvSpPr>
        <p:spPr>
          <a:xfrm>
            <a:off x="0" y="3638935"/>
            <a:ext cx="12106596" cy="2893100"/>
          </a:xfrm>
          <a:prstGeom prst="rect">
            <a:avLst/>
          </a:prstGeom>
          <a:noFill/>
        </p:spPr>
        <p:txBody>
          <a:bodyPr wrap="square" rtlCol="0">
            <a:spAutoFit/>
          </a:bodyPr>
          <a:lstStyle/>
          <a:p>
            <a:r>
              <a:rPr lang="tr-TR" sz="1600" dirty="0" smtClean="0"/>
              <a:t>Web sitemizi şekillendirmek için öncelikle şablonu oluşturan bölümlerin genişliklerini ayarlıyoruz.</a:t>
            </a:r>
          </a:p>
          <a:p>
            <a:endParaRPr lang="tr-TR" sz="1600" dirty="0"/>
          </a:p>
          <a:p>
            <a:r>
              <a:rPr lang="tr-TR" sz="1600" dirty="0" smtClean="0"/>
              <a:t>Body </a:t>
            </a:r>
            <a:r>
              <a:rPr lang="tr-TR" sz="1600" dirty="0" err="1" smtClean="0"/>
              <a:t>tag’ı</a:t>
            </a:r>
            <a:r>
              <a:rPr lang="tr-TR" sz="1600" dirty="0" smtClean="0"/>
              <a:t> bir dikdörtgen şeklinde bloktur. Bu blok sayfa içinde ortalamak için «</a:t>
            </a:r>
            <a:r>
              <a:rPr lang="tr-TR" sz="1600" dirty="0" err="1" smtClean="0"/>
              <a:t>margin</a:t>
            </a:r>
            <a:r>
              <a:rPr lang="tr-TR" sz="1600" dirty="0" smtClean="0"/>
              <a:t>: 0 </a:t>
            </a:r>
            <a:r>
              <a:rPr lang="tr-TR" sz="1600" dirty="0" err="1" smtClean="0"/>
              <a:t>auto</a:t>
            </a:r>
            <a:r>
              <a:rPr lang="tr-TR" sz="1600" dirty="0" smtClean="0"/>
              <a:t>;» kullanılır. Bu div </a:t>
            </a:r>
            <a:r>
              <a:rPr lang="tr-TR" sz="1600" dirty="0" err="1" smtClean="0"/>
              <a:t>tagları</a:t>
            </a:r>
            <a:r>
              <a:rPr lang="tr-TR" sz="1600" dirty="0" smtClean="0"/>
              <a:t> için de geçerlidir.</a:t>
            </a:r>
          </a:p>
          <a:p>
            <a:endParaRPr lang="tr-TR" sz="1600" dirty="0"/>
          </a:p>
          <a:p>
            <a:r>
              <a:rPr lang="tr-TR" sz="1600" dirty="0" smtClean="0"/>
              <a:t>Ayrıca geniş ekranlara sayfa içeriği de genişlemektedir. Bu da sayfanın dağılmasına sebep olmaktadır. Bunun için «</a:t>
            </a:r>
            <a:r>
              <a:rPr lang="tr-TR" sz="1600" dirty="0" err="1" smtClean="0"/>
              <a:t>max-width</a:t>
            </a:r>
            <a:r>
              <a:rPr lang="tr-TR" sz="1600" dirty="0" smtClean="0"/>
              <a:t>: 1024px;» kullandık bu da en fazla 1024 </a:t>
            </a:r>
            <a:r>
              <a:rPr lang="tr-TR" sz="1600" dirty="0" err="1" smtClean="0"/>
              <a:t>pixel</a:t>
            </a:r>
            <a:r>
              <a:rPr lang="tr-TR" sz="1600" dirty="0" smtClean="0"/>
              <a:t> genişliğe kadar ulaşmasını sağlayacak. Ekran daha geniş olursa bu genişlikte kalacak ve tarayıcı sayfasına ortalanacaktır.  </a:t>
            </a:r>
          </a:p>
          <a:p>
            <a:endParaRPr lang="tr-TR" sz="1600" dirty="0"/>
          </a:p>
          <a:p>
            <a:r>
              <a:rPr lang="tr-TR" sz="1600" dirty="0" smtClean="0"/>
              <a:t>Tablo ile oluşturduğunuz şablonun </a:t>
            </a:r>
            <a:r>
              <a:rPr lang="tr-TR" sz="1600" dirty="0" err="1" smtClean="0"/>
              <a:t>bady</a:t>
            </a:r>
            <a:r>
              <a:rPr lang="tr-TR" sz="1600" dirty="0" smtClean="0"/>
              <a:t> </a:t>
            </a:r>
            <a:r>
              <a:rPr lang="tr-TR" sz="1600" dirty="0" err="1" smtClean="0"/>
              <a:t>tag’ı</a:t>
            </a:r>
            <a:r>
              <a:rPr lang="tr-TR" sz="1600" dirty="0" smtClean="0"/>
              <a:t> içine yayılması için «</a:t>
            </a:r>
            <a:r>
              <a:rPr lang="tr-TR" sz="1600" dirty="0" err="1" smtClean="0"/>
              <a:t>anatablo</a:t>
            </a:r>
            <a:r>
              <a:rPr lang="tr-TR" sz="1600" dirty="0" smtClean="0"/>
              <a:t>» stili ile ve menü bölümünün genişliğinin sabitlenmesi için de «</a:t>
            </a:r>
            <a:r>
              <a:rPr lang="tr-TR" sz="1600" dirty="0" err="1" smtClean="0"/>
              <a:t>anatablomenu</a:t>
            </a:r>
            <a:r>
              <a:rPr lang="tr-TR" sz="1600" dirty="0" smtClean="0"/>
              <a:t>» stili oluşturduk.</a:t>
            </a:r>
            <a:endParaRPr lang="tr-TR" sz="1600" dirty="0"/>
          </a:p>
        </p:txBody>
      </p:sp>
    </p:spTree>
    <p:extLst>
      <p:ext uri="{BB962C8B-B14F-4D97-AF65-F5344CB8AC3E}">
        <p14:creationId xmlns:p14="http://schemas.microsoft.com/office/powerpoint/2010/main" val="1831548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2" y="1433946"/>
            <a:ext cx="5363323" cy="2838846"/>
          </a:xfrm>
          <a:prstGeom prst="rect">
            <a:avLst/>
          </a:prstGeom>
        </p:spPr>
      </p:pic>
      <p:sp>
        <p:nvSpPr>
          <p:cNvPr id="7" name="Metin kutusu 6"/>
          <p:cNvSpPr txBox="1"/>
          <p:nvPr/>
        </p:nvSpPr>
        <p:spPr>
          <a:xfrm>
            <a:off x="5462615" y="2046874"/>
            <a:ext cx="5408585" cy="923330"/>
          </a:xfrm>
          <a:prstGeom prst="rect">
            <a:avLst/>
          </a:prstGeom>
          <a:noFill/>
        </p:spPr>
        <p:txBody>
          <a:bodyPr wrap="square" rtlCol="0">
            <a:spAutoFit/>
          </a:bodyPr>
          <a:lstStyle/>
          <a:p>
            <a:r>
              <a:rPr lang="tr-TR" dirty="0" smtClean="0"/>
              <a:t>Bu stilleri «</a:t>
            </a:r>
            <a:r>
              <a:rPr lang="tr-TR" dirty="0" err="1" smtClean="0"/>
              <a:t>Ana.master</a:t>
            </a:r>
            <a:r>
              <a:rPr lang="tr-TR" dirty="0" smtClean="0"/>
              <a:t>» sayfasına resimde görüldüğü gibi «</a:t>
            </a:r>
            <a:r>
              <a:rPr lang="tr-TR" dirty="0" err="1" smtClean="0"/>
              <a:t>class</a:t>
            </a:r>
            <a:r>
              <a:rPr lang="tr-TR" dirty="0" smtClean="0"/>
              <a:t>» özellikleri ile stili uyguluyoruz.</a:t>
            </a:r>
            <a:endParaRPr lang="tr-TR" dirty="0"/>
          </a:p>
        </p:txBody>
      </p:sp>
    </p:spTree>
    <p:extLst>
      <p:ext uri="{BB962C8B-B14F-4D97-AF65-F5344CB8AC3E}">
        <p14:creationId xmlns:p14="http://schemas.microsoft.com/office/powerpoint/2010/main" val="3041951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7476"/>
            <a:ext cx="2238687" cy="2876951"/>
          </a:xfrm>
          <a:prstGeom prst="rect">
            <a:avLst/>
          </a:prstGeom>
        </p:spPr>
      </p:pic>
      <p:sp>
        <p:nvSpPr>
          <p:cNvPr id="8" name="Metin kutusu 7"/>
          <p:cNvSpPr txBox="1"/>
          <p:nvPr/>
        </p:nvSpPr>
        <p:spPr>
          <a:xfrm>
            <a:off x="2238687" y="1361059"/>
            <a:ext cx="3284882" cy="4247317"/>
          </a:xfrm>
          <a:prstGeom prst="rect">
            <a:avLst/>
          </a:prstGeom>
          <a:noFill/>
        </p:spPr>
        <p:txBody>
          <a:bodyPr wrap="square" rtlCol="0">
            <a:spAutoFit/>
          </a:bodyPr>
          <a:lstStyle/>
          <a:p>
            <a:r>
              <a:rPr lang="tr-TR" dirty="0" err="1" smtClean="0"/>
              <a:t>ASP.NET’te</a:t>
            </a:r>
            <a:r>
              <a:rPr lang="tr-TR" dirty="0" smtClean="0"/>
              <a:t> Web sayfası tasarımında reklam kutuları, menü, üye giriş gibi özel bölümlemeler için User Control nesnesi vardır. Bu bir defa oluşturulur ve bir çok yerde ve sayfada tekrar tekrar kullanılabilir.</a:t>
            </a:r>
          </a:p>
          <a:p>
            <a:endParaRPr lang="tr-TR" dirty="0"/>
          </a:p>
          <a:p>
            <a:r>
              <a:rPr lang="tr-TR" dirty="0" smtClean="0"/>
              <a:t>Bu bir Buton kontrolü gibi gerekli tüm yerlere rahatlıkla eklenebilmektedir. Buna örnek olması için Menü </a:t>
            </a:r>
            <a:r>
              <a:rPr lang="tr-TR" dirty="0" err="1" smtClean="0"/>
              <a:t>user</a:t>
            </a:r>
            <a:r>
              <a:rPr lang="tr-TR" dirty="0" smtClean="0"/>
              <a:t> </a:t>
            </a:r>
            <a:r>
              <a:rPr lang="tr-TR" dirty="0" err="1" smtClean="0"/>
              <a:t>control</a:t>
            </a:r>
            <a:r>
              <a:rPr lang="tr-TR" dirty="0" smtClean="0"/>
              <a:t> olarak tasarlayalım.</a:t>
            </a:r>
          </a:p>
          <a:p>
            <a:endParaRPr lang="tr-TR" dirty="0"/>
          </a:p>
        </p:txBody>
      </p:sp>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055" y="1030022"/>
            <a:ext cx="6668431" cy="5172797"/>
          </a:xfrm>
          <a:prstGeom prst="rect">
            <a:avLst/>
          </a:prstGeom>
        </p:spPr>
      </p:pic>
      <p:sp>
        <p:nvSpPr>
          <p:cNvPr id="10" name="Metin kutusu 9"/>
          <p:cNvSpPr txBox="1"/>
          <p:nvPr/>
        </p:nvSpPr>
        <p:spPr>
          <a:xfrm>
            <a:off x="0" y="5608376"/>
            <a:ext cx="5399314" cy="1200329"/>
          </a:xfrm>
          <a:prstGeom prst="rect">
            <a:avLst/>
          </a:prstGeom>
          <a:noFill/>
        </p:spPr>
        <p:txBody>
          <a:bodyPr wrap="square" rtlCol="0">
            <a:spAutoFit/>
          </a:bodyPr>
          <a:lstStyle/>
          <a:p>
            <a:r>
              <a:rPr lang="tr-TR" dirty="0"/>
              <a:t>Karışıklığı önlemek için projemize bir klasör oluşturuyoruz. Klasörün içine </a:t>
            </a:r>
          </a:p>
          <a:p>
            <a:r>
              <a:rPr lang="tr-TR" dirty="0" smtClean="0"/>
              <a:t>«Menu.ascx» isminde bir </a:t>
            </a:r>
            <a:r>
              <a:rPr lang="tr-TR" dirty="0" err="1" smtClean="0"/>
              <a:t>user</a:t>
            </a:r>
            <a:r>
              <a:rPr lang="tr-TR" dirty="0" smtClean="0"/>
              <a:t> </a:t>
            </a:r>
            <a:r>
              <a:rPr lang="tr-TR" dirty="0" err="1" smtClean="0"/>
              <a:t>control</a:t>
            </a:r>
            <a:r>
              <a:rPr lang="tr-TR" dirty="0" smtClean="0"/>
              <a:t> oluşturuyoruz.</a:t>
            </a:r>
            <a:endParaRPr lang="tr-TR" dirty="0"/>
          </a:p>
        </p:txBody>
      </p:sp>
    </p:spTree>
    <p:extLst>
      <p:ext uri="{BB962C8B-B14F-4D97-AF65-F5344CB8AC3E}">
        <p14:creationId xmlns:p14="http://schemas.microsoft.com/office/powerpoint/2010/main" val="1966044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2" y="1269391"/>
            <a:ext cx="2143424" cy="2162477"/>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92" y="4037166"/>
            <a:ext cx="7668695" cy="1047896"/>
          </a:xfrm>
          <a:prstGeom prst="rect">
            <a:avLst/>
          </a:prstGeom>
        </p:spPr>
      </p:pic>
      <p:sp>
        <p:nvSpPr>
          <p:cNvPr id="8" name="Metin kutusu 7"/>
          <p:cNvSpPr txBox="1"/>
          <p:nvPr/>
        </p:nvSpPr>
        <p:spPr>
          <a:xfrm>
            <a:off x="2510971" y="1436914"/>
            <a:ext cx="7590713" cy="2031325"/>
          </a:xfrm>
          <a:prstGeom prst="rect">
            <a:avLst/>
          </a:prstGeom>
          <a:noFill/>
        </p:spPr>
        <p:txBody>
          <a:bodyPr wrap="square" rtlCol="0">
            <a:spAutoFit/>
          </a:bodyPr>
          <a:lstStyle/>
          <a:p>
            <a:r>
              <a:rPr lang="tr-TR" dirty="0" smtClean="0"/>
              <a:t>Projemize eklenen Menu </a:t>
            </a:r>
            <a:r>
              <a:rPr lang="tr-TR" dirty="0" err="1" smtClean="0"/>
              <a:t>user</a:t>
            </a:r>
            <a:r>
              <a:rPr lang="tr-TR" dirty="0" smtClean="0"/>
              <a:t> </a:t>
            </a:r>
            <a:r>
              <a:rPr lang="tr-TR" dirty="0" err="1" smtClean="0"/>
              <a:t>Controlü</a:t>
            </a:r>
            <a:r>
              <a:rPr lang="tr-TR" dirty="0" smtClean="0"/>
              <a:t> resimde görülmektedir.</a:t>
            </a:r>
          </a:p>
          <a:p>
            <a:endParaRPr lang="tr-TR" dirty="0"/>
          </a:p>
          <a:p>
            <a:r>
              <a:rPr lang="tr-TR" dirty="0" smtClean="0"/>
              <a:t>Sayfa kaynağına baktığımızda ise içinde herhangi bir bölümün (</a:t>
            </a:r>
            <a:r>
              <a:rPr lang="tr-TR" dirty="0" err="1" smtClean="0"/>
              <a:t>head</a:t>
            </a:r>
            <a:r>
              <a:rPr lang="tr-TR" dirty="0" smtClean="0"/>
              <a:t>, body gibi) oluşturulmadığını görürüz. </a:t>
            </a:r>
          </a:p>
          <a:p>
            <a:endParaRPr lang="tr-TR" dirty="0"/>
          </a:p>
          <a:p>
            <a:r>
              <a:rPr lang="tr-TR" dirty="0" smtClean="0"/>
              <a:t>Çünkü bu yapı aslında normal bir sayfanın içine yerleştirilecektir. Bu sebeple bu bahsettiğimiz bölümlerin olması uygun olmaz zaten.</a:t>
            </a:r>
            <a:endParaRPr lang="tr-TR" dirty="0"/>
          </a:p>
        </p:txBody>
      </p:sp>
    </p:spTree>
    <p:extLst>
      <p:ext uri="{BB962C8B-B14F-4D97-AF65-F5344CB8AC3E}">
        <p14:creationId xmlns:p14="http://schemas.microsoft.com/office/powerpoint/2010/main" val="2789424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13" y="1287476"/>
            <a:ext cx="8878539" cy="1981477"/>
          </a:xfrm>
          <a:prstGeom prst="rect">
            <a:avLst/>
          </a:prstGeom>
        </p:spPr>
      </p:pic>
      <p:sp>
        <p:nvSpPr>
          <p:cNvPr id="7" name="Metin kutusu 6"/>
          <p:cNvSpPr txBox="1"/>
          <p:nvPr/>
        </p:nvSpPr>
        <p:spPr>
          <a:xfrm>
            <a:off x="280513" y="3628571"/>
            <a:ext cx="10910001" cy="1477328"/>
          </a:xfrm>
          <a:prstGeom prst="rect">
            <a:avLst/>
          </a:prstGeom>
          <a:noFill/>
        </p:spPr>
        <p:txBody>
          <a:bodyPr wrap="square" rtlCol="0">
            <a:spAutoFit/>
          </a:bodyPr>
          <a:lstStyle/>
          <a:p>
            <a:r>
              <a:rPr lang="tr-TR" dirty="0" smtClean="0"/>
              <a:t>Menü elemanları basit olarak «a» </a:t>
            </a:r>
            <a:r>
              <a:rPr lang="tr-TR" dirty="0" err="1" smtClean="0"/>
              <a:t>tagı</a:t>
            </a:r>
            <a:r>
              <a:rPr lang="tr-TR" dirty="0" smtClean="0"/>
              <a:t> ile oluşturulabilir. Fakat c# kodları ile müdahale etmemiz gerektiği için ASP.NET </a:t>
            </a:r>
            <a:r>
              <a:rPr lang="tr-TR" dirty="0" err="1" smtClean="0"/>
              <a:t>hyperlink</a:t>
            </a:r>
            <a:r>
              <a:rPr lang="tr-TR" dirty="0" smtClean="0"/>
              <a:t> kontrolünü kullanıyoruz. </a:t>
            </a:r>
          </a:p>
          <a:p>
            <a:endParaRPr lang="tr-TR" dirty="0"/>
          </a:p>
          <a:p>
            <a:r>
              <a:rPr lang="tr-TR" dirty="0" smtClean="0"/>
              <a:t>Normal kullanıcı ile yönetici için farklı menü seçenekleri gelmelidir. Bunu da c# kodları ile görünür görünmez olarak ayarlayacağız. Bu sebeple ASP.NET kontrolü kullanıyoruz.</a:t>
            </a:r>
            <a:endParaRPr lang="tr-TR" dirty="0"/>
          </a:p>
        </p:txBody>
      </p:sp>
    </p:spTree>
    <p:extLst>
      <p:ext uri="{BB962C8B-B14F-4D97-AF65-F5344CB8AC3E}">
        <p14:creationId xmlns:p14="http://schemas.microsoft.com/office/powerpoint/2010/main" val="2898887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2" y="1287476"/>
            <a:ext cx="6601746" cy="4382112"/>
          </a:xfrm>
          <a:prstGeom prst="rect">
            <a:avLst/>
          </a:prstGeom>
        </p:spPr>
      </p:pic>
      <p:sp>
        <p:nvSpPr>
          <p:cNvPr id="7" name="Metin kutusu 6"/>
          <p:cNvSpPr txBox="1"/>
          <p:nvPr/>
        </p:nvSpPr>
        <p:spPr>
          <a:xfrm>
            <a:off x="6937829" y="1422400"/>
            <a:ext cx="5065485" cy="2862322"/>
          </a:xfrm>
          <a:prstGeom prst="rect">
            <a:avLst/>
          </a:prstGeom>
          <a:noFill/>
        </p:spPr>
        <p:txBody>
          <a:bodyPr wrap="square" rtlCol="0">
            <a:spAutoFit/>
          </a:bodyPr>
          <a:lstStyle/>
          <a:p>
            <a:r>
              <a:rPr lang="tr-TR" dirty="0" err="1" smtClean="0"/>
              <a:t>UserControl</a:t>
            </a:r>
            <a:r>
              <a:rPr lang="tr-TR" dirty="0" smtClean="0"/>
              <a:t> bir sayaya eklenirken fare ile sürükle bırak yöntemi kullanılır. Fakat bunda dikkatli olmamız lazım. Doğrudan sürükle bırak yapmamız gerekir. Aksi halde User Control seçilince doğrudan kaynak kodları ekrana gelecektir.</a:t>
            </a:r>
          </a:p>
          <a:p>
            <a:endParaRPr lang="tr-TR" dirty="0"/>
          </a:p>
          <a:p>
            <a:r>
              <a:rPr lang="tr-TR" dirty="0" err="1" smtClean="0"/>
              <a:t>UserControl</a:t>
            </a:r>
            <a:r>
              <a:rPr lang="tr-TR" dirty="0" smtClean="0"/>
              <a:t> sayfaya eklendiğinde, üstte </a:t>
            </a:r>
            <a:r>
              <a:rPr lang="tr-TR" dirty="0" err="1" smtClean="0"/>
              <a:t>USerControlü</a:t>
            </a:r>
            <a:r>
              <a:rPr lang="tr-TR" dirty="0" smtClean="0"/>
              <a:t> tanımlayan satır ve altta ise tasarım içine yerleştiren kod satırı eklenir. </a:t>
            </a:r>
            <a:endParaRPr lang="tr-TR" dirty="0"/>
          </a:p>
        </p:txBody>
      </p:sp>
    </p:spTree>
    <p:extLst>
      <p:ext uri="{BB962C8B-B14F-4D97-AF65-F5344CB8AC3E}">
        <p14:creationId xmlns:p14="http://schemas.microsoft.com/office/powerpoint/2010/main" val="1008272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a:t>
            </a:r>
            <a:r>
              <a:rPr lang="tr-TR" sz="2800" b="1" dirty="0" smtClean="0">
                <a:solidFill>
                  <a:srgbClr val="FF0000"/>
                </a:solidFill>
              </a:rPr>
              <a:t>Kişisel Web Sitesi</a:t>
            </a:r>
            <a:endParaRPr lang="tr-TR" sz="2800" b="1"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2" y="1421589"/>
            <a:ext cx="3210373" cy="1524213"/>
          </a:xfrm>
          <a:prstGeom prst="rect">
            <a:avLst/>
          </a:prstGeom>
        </p:spPr>
      </p:pic>
      <p:sp>
        <p:nvSpPr>
          <p:cNvPr id="7" name="Metin kutusu 6"/>
          <p:cNvSpPr txBox="1"/>
          <p:nvPr/>
        </p:nvSpPr>
        <p:spPr>
          <a:xfrm>
            <a:off x="3860800" y="1421589"/>
            <a:ext cx="7794171" cy="1754326"/>
          </a:xfrm>
          <a:prstGeom prst="rect">
            <a:avLst/>
          </a:prstGeom>
          <a:noFill/>
        </p:spPr>
        <p:txBody>
          <a:bodyPr wrap="square" rtlCol="0">
            <a:spAutoFit/>
          </a:bodyPr>
          <a:lstStyle/>
          <a:p>
            <a:r>
              <a:rPr lang="tr-TR" dirty="0" smtClean="0"/>
              <a:t>Tabloda yer alan hücrelerin içerikleri dikey olarak ortalanmış şekilde görünürler. Bu durumda biz şablonu tablo ile yaptığımız için Menü ve İçerik bölümler aynı satırdadır. Biri uzun olduğunda diğeri dikey olarak ortaya gelmektedir. Her ikisinin de üst kenarda gösterilebilmesi için menü ve içerik hücrelerine stil olarak «</a:t>
            </a:r>
            <a:r>
              <a:rPr lang="tr-TR" dirty="0" err="1" smtClean="0"/>
              <a:t>anatablomenu</a:t>
            </a:r>
            <a:r>
              <a:rPr lang="tr-TR" dirty="0" smtClean="0"/>
              <a:t>» ve «</a:t>
            </a:r>
            <a:r>
              <a:rPr lang="tr-TR" dirty="0" err="1" smtClean="0"/>
              <a:t>anatabloicerik</a:t>
            </a:r>
            <a:r>
              <a:rPr lang="tr-TR" dirty="0" smtClean="0"/>
              <a:t>» isimlerinde iki adet stil tanımı ekliyoruz.</a:t>
            </a:r>
            <a:endParaRPr lang="tr-TR" dirty="0"/>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92" y="3310028"/>
            <a:ext cx="7297168" cy="2962688"/>
          </a:xfrm>
          <a:prstGeom prst="rect">
            <a:avLst/>
          </a:prstGeom>
        </p:spPr>
      </p:pic>
      <p:sp>
        <p:nvSpPr>
          <p:cNvPr id="9" name="Metin kutusu 8"/>
          <p:cNvSpPr txBox="1"/>
          <p:nvPr/>
        </p:nvSpPr>
        <p:spPr>
          <a:xfrm>
            <a:off x="5617028" y="3284346"/>
            <a:ext cx="6037943" cy="646331"/>
          </a:xfrm>
          <a:prstGeom prst="rect">
            <a:avLst/>
          </a:prstGeom>
          <a:noFill/>
        </p:spPr>
        <p:txBody>
          <a:bodyPr wrap="square" rtlCol="0">
            <a:spAutoFit/>
          </a:bodyPr>
          <a:lstStyle/>
          <a:p>
            <a:r>
              <a:rPr lang="tr-TR" dirty="0" smtClean="0"/>
              <a:t>Sayfa kodlarında da tablonun ilgili «</a:t>
            </a:r>
            <a:r>
              <a:rPr lang="tr-TR" dirty="0" err="1" smtClean="0"/>
              <a:t>td</a:t>
            </a:r>
            <a:r>
              <a:rPr lang="tr-TR" dirty="0" smtClean="0"/>
              <a:t>» </a:t>
            </a:r>
            <a:r>
              <a:rPr lang="tr-TR" dirty="0" err="1" smtClean="0"/>
              <a:t>taglarına</a:t>
            </a:r>
            <a:r>
              <a:rPr lang="tr-TR" dirty="0" smtClean="0"/>
              <a:t> «</a:t>
            </a:r>
            <a:r>
              <a:rPr lang="tr-TR" dirty="0" err="1" smtClean="0"/>
              <a:t>class</a:t>
            </a:r>
            <a:r>
              <a:rPr lang="tr-TR" dirty="0" smtClean="0"/>
              <a:t>» özelliği ile stil ataması yapıyoruz.</a:t>
            </a:r>
            <a:endParaRPr lang="tr-TR" dirty="0"/>
          </a:p>
        </p:txBody>
      </p:sp>
    </p:spTree>
    <p:extLst>
      <p:ext uri="{BB962C8B-B14F-4D97-AF65-F5344CB8AC3E}">
        <p14:creationId xmlns:p14="http://schemas.microsoft.com/office/powerpoint/2010/main" val="595072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542</TotalTime>
  <Words>822</Words>
  <Application>Microsoft Office PowerPoint</Application>
  <PresentationFormat>Geniş ekran</PresentationFormat>
  <Paragraphs>109</Paragraphs>
  <Slides>13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Arial</vt:lpstr>
      <vt:lpstr>Calibri</vt:lpstr>
      <vt:lpstr>Trebuchet MS</vt:lpstr>
      <vt:lpstr>Wingdings 3</vt:lpstr>
      <vt:lpstr>Yüzeyler</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VERİTABANI YÖNETİM SİSTEMLERİ</dc:title>
  <dc:creator>Kamil Özcan</dc:creator>
  <cp:lastModifiedBy>Kamil Özcan</cp:lastModifiedBy>
  <cp:revision>102</cp:revision>
  <dcterms:created xsi:type="dcterms:W3CDTF">2020-10-31T14:58:26Z</dcterms:created>
  <dcterms:modified xsi:type="dcterms:W3CDTF">2021-05-07T11:32:14Z</dcterms:modified>
</cp:coreProperties>
</file>