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305" r:id="rId5"/>
    <p:sldId id="258" r:id="rId6"/>
    <p:sldId id="316" r:id="rId7"/>
    <p:sldId id="260" r:id="rId8"/>
    <p:sldId id="317" r:id="rId9"/>
    <p:sldId id="312" r:id="rId10"/>
    <p:sldId id="290" r:id="rId11"/>
    <p:sldId id="313" r:id="rId12"/>
    <p:sldId id="340" r:id="rId13"/>
    <p:sldId id="318" r:id="rId14"/>
    <p:sldId id="319" r:id="rId15"/>
    <p:sldId id="320" r:id="rId16"/>
    <p:sldId id="321" r:id="rId17"/>
    <p:sldId id="322" r:id="rId18"/>
    <p:sldId id="291" r:id="rId19"/>
    <p:sldId id="308" r:id="rId20"/>
    <p:sldId id="297" r:id="rId21"/>
    <p:sldId id="314" r:id="rId22"/>
    <p:sldId id="328" r:id="rId23"/>
    <p:sldId id="324" r:id="rId24"/>
    <p:sldId id="325" r:id="rId25"/>
    <p:sldId id="327" r:id="rId26"/>
    <p:sldId id="298" r:id="rId27"/>
    <p:sldId id="275" r:id="rId28"/>
    <p:sldId id="331" r:id="rId29"/>
    <p:sldId id="329" r:id="rId30"/>
    <p:sldId id="333" r:id="rId31"/>
    <p:sldId id="332" r:id="rId32"/>
    <p:sldId id="304" r:id="rId33"/>
    <p:sldId id="334" r:id="rId34"/>
    <p:sldId id="336" r:id="rId35"/>
    <p:sldId id="337" r:id="rId36"/>
    <p:sldId id="338" r:id="rId37"/>
    <p:sldId id="339" r:id="rId38"/>
    <p:sldId id="335" r:id="rId39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F6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0C1A2-0C33-45AA-8A88-46600E2A4F6C}" v="6" dt="2025-03-12T13:10:4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49"/>
  </p:normalViewPr>
  <p:slideViewPr>
    <p:cSldViewPr snapToGrid="0">
      <p:cViewPr varScale="1">
        <p:scale>
          <a:sx n="102" d="100"/>
          <a:sy n="102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4/6/25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4/6/25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95D8B2-9056-5F99-524B-992D6B71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20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1AEA-A295-1347-8A33-CB7792B3774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B0F28F-0C6C-C34B-89FA-14F172472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2023" y="1671090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40AE24D-CA4C-6015-CE13-8F5F9A3F80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61547" y="1677447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FF2249B5-E3EF-2A61-DA34-6F638565C4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22023" y="2424339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7FB7B6-1333-FBCB-1F39-EFF7587DB7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461547" y="2430696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EAE0F2F7-60FC-481B-75C8-43B1393874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2023" y="3171231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3DA225-1218-80C3-2B80-287832B27A8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480598" y="3177588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3B492BAE-C9D1-4D61-4697-76847AB5785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2023" y="3931308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E5D6F0-65E5-A0F7-C7F2-45363510923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480598" y="3937665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8370CE8B-96AD-BF95-4CDC-EC8FB535A0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2023" y="4692553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FC95A06-731A-62D0-CFDA-7D84D69DCFC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61546" y="4698910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8768057-4E16-5043-B407-B91B1742B5DA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6E9E6CBF-EE80-8615-4945-008D73DD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241376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871899F-7393-04EB-4674-884247701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150078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FAB95E92-379E-B22D-D07C-62BB874E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89559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16EA8662-B4F9-3505-F72F-B02B538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4659839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143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C21FEB-A5E2-524D-9447-1F5660BE35A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B066B4-ACB0-28F0-C3B6-67C63A589E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485900"/>
            <a:ext cx="10504000" cy="4457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0879DF8-9526-92CF-8230-C70EF35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69A5-5A6B-1144-938C-29D4FF08F806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7FD68B-1AD6-101F-D3DE-DAF3C92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AC2A36-7979-BA48-54B9-95E1A6C405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5ABBDD1E-8CA9-5C8B-14F1-96A2532D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DB0A1A7-C301-36DF-8F7A-18719CBF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355DAF5-28E4-5925-6DA3-38CCBA1F4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11D44271-EF1F-8303-4243-8A72DF6D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3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B89C60-EF19-F6F1-7257-C0BC3472E6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3375" y="190500"/>
            <a:ext cx="11525250" cy="59388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5C6FA2-90C7-08DA-BDF0-89E45AC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EFC3-980F-0742-A4A6-96E190D95B00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BD8900-DDD8-D599-6C12-EA7E080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85E52-E701-4675-88B0-9E59E89AD1C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5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F3C-4F0D-C540-BEDE-9A8917C90196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56A1C0D-8354-4EBB-BAC5-55B8932C331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7375" y="2385975"/>
            <a:ext cx="5680626" cy="245479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B2F7E1-9F23-D397-D992-8D69FD51E1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1CB04A-3C3C-654C-B558-3808DD7D90E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A2385B-8506-2D5D-F07B-2E09284ADD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368BEC8-7387-5B4D-7CCA-4C8B0CE333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95E810B7-3620-D906-C0C4-97BC02CE6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F1124C05-E6B0-DDED-8F57-17508F5D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C47281E-14E9-4F7A-156F-6A77FE744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AFCD36A2-457D-5843-DE05-EAE43B17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17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20961-1350-504E-A615-A7D7DF5892C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BE81BC-4502-0A49-B028-CD7C65791101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180C5C-9647-D944-B733-545771C79452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9B5BB62-1676-802D-28CA-B06F5C2C94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9625" y="831918"/>
            <a:ext cx="6728375" cy="517136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B616CCD-D701-115B-BB1B-C18299406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F5C0E2-A3A1-C248-9BB4-B85E9D729734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643B98-6E2D-806D-A578-B5CF198C6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716E9F-8D35-9090-39B7-A4E34B7FF90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997D301-30B0-BF10-46FB-ADBABF36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3196826-9F2A-FE50-5F19-F64F9F72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EA388E-880F-C7E5-E2E5-D90A7662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3E94EF-2901-1535-5D14-9F1233BF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980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983704-B583-1052-563A-B53363B7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50"/>
            <a:ext cx="7833895" cy="8699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5731072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203F-9C4A-3241-9DA5-7DDFFB75F50F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69" y="1028700"/>
            <a:ext cx="5783531" cy="25641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884089"/>
            <a:ext cx="3710549" cy="36179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CEA338A-52D9-0816-CAB3-FE7C85C1B6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87669" y="3724275"/>
            <a:ext cx="5783531" cy="20938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4FCEBF4-A201-29D0-0511-FF3BAD4589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8529DF-4408-3D49-96FF-2EFC3DD1BAD0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CEC21B3-BB52-2743-D2A3-D05704BF48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DFE063-623F-4A4C-D225-E3BC57C2D65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0761C03-82B7-8061-6D98-03110525E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AC4381C4-E2B3-2C2D-6058-129ADD63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FBDCDFF-CE22-1BF5-A139-19CBC1B86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1D80EB8-1E31-D433-19FB-D564A1A4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1728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8" y="1467469"/>
            <a:ext cx="5976078" cy="174124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FE79FA3-EB7B-08A9-30C4-84F82ED3EB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829" y="3428999"/>
            <a:ext cx="5976077" cy="238911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CEF7B94-8DF5-CD59-61D5-3089382676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CB6130-C369-FB40-B874-DCCC19E52DE3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4CF5E1F-98F4-D429-818E-9D44CFA3E3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2A3235-521E-4C45-CDC3-6698C38657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5336" y="1467469"/>
            <a:ext cx="2659081" cy="4320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EB61E72-1084-D791-0662-FC100A43B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1C729B3-1B41-5507-CBAC-58E69275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DD336441-2E54-E218-F16A-B0ECE84A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5884BEB0-5C9E-8AE1-4760-285A440E1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6643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CCAC6F-ED07-E041-8935-8B5A8E4B1756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31E21B6-315E-0EE4-C02E-A0648CAB50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18022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6543" y="1320799"/>
            <a:ext cx="5030611" cy="43962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964B-53EF-958B-94E5-11C4DD04DA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F7F7408-6181-C240-818B-991A57F7638D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FF109-7F0F-4A2E-9FA3-C6EABE92F2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D5FAC-A9EF-AE3D-A67A-DB8A3E68877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530E643-5E7C-7FB1-4446-DF0D50DAB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3D1D9F1-47C9-B6B1-B30A-198D9FE7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95518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18C3665-433F-6D44-A942-78CBCBB55266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F7E6D9-EA4D-2C46-9742-CC6F9062A85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B8BE4E3-0A8E-B7FF-17E3-5F829F6F7B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25065" y="1962150"/>
            <a:ext cx="4510106" cy="40411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E74478-B59C-F28B-B6EC-90D5793F31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8BE947B-6A84-3343-9B06-15ABB2BBF2BA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A0F753-A2C8-3093-4545-3E25F7C420C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C5C86C9-7977-210C-FF76-5D76368777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FFDD853F-6E3C-53A6-7449-4BF464A4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2EA2A9A-71AC-7D92-AA4D-2E791ED6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70747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EE0EC3F-EAAD-8249-881B-E12AF55DBE81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866772-5D8C-7D5B-603A-E01C3829C2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46432" y="2524125"/>
            <a:ext cx="3388738" cy="3479156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856071-9E72-6DF2-24DA-6DDD1D790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4AA8F2-7538-D547-AD9F-E31798DFF3A5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681BCF4-A353-2281-3C52-1E845F1D2C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B11221-490C-0DC9-8606-B7DFB7A2F59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744F2A-4738-CC83-ECD1-CF75C356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623F3AC-8D7A-9C6C-3513-8FF1E16B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13E313C-E903-EF50-5599-0068431A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D438454-D855-FBEA-6F68-E21B6174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66170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E80394F-C876-E714-3A69-F59CC53100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6823" y="2495550"/>
            <a:ext cx="3388745" cy="35077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25AF93-C1B3-16E8-C0D6-0020B156A6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74E3546-0AC8-6F43-95DA-241DB351EA0F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154FF2-CCF0-894A-78AD-CCE657F16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4A122A-B87C-0622-0330-09EB9AC986A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1C31CA3-9481-9C28-BA6D-C5B25DFD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8DEDD24-7A3F-101A-D9B9-BC14A2532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DC830B8-4070-6414-56D5-754C22B5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221A83-6D02-160E-DC65-A7888C47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36AD52-10AA-8FF2-9DBD-006BB414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68762"/>
            <a:ext cx="7620000" cy="94773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5676900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C4FE-83BE-2247-9644-3988D68D680F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45FCE3-693B-9463-54D7-0D1001E377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73454" y="3009900"/>
            <a:ext cx="3273552" cy="29933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6D3ACBF-734F-AE25-9603-59B9EBFEC3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E76E7F-25D6-8A41-951C-B284A3232E8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ACF095-08CC-B967-EAF6-461C7D6FA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7C7E7D-1817-9262-B005-EB5E3734C1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F1DE08-0842-0E3E-8231-68FD0BB71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58A66E-429E-1DA0-6F92-1617CE0BB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71DA3FA5-CE31-5A8A-E3BB-7F74B533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696DE3F-0564-CCBB-8009-781ACB37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71131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EA3A98-C5E3-B2CD-9EFA-62B317B0BC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4509559"/>
            <a:ext cx="5696373" cy="15165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8A34-E3F0-8B8A-BCFB-8358498FC20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19D2BC-6E1D-4045-890D-3F69A63EA0AE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300A-4E7A-2EDB-59D2-1CB0DA1006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6D6A-CC2F-C84A-C8E6-8CE8C62B619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7CA0D19C-970E-A781-D287-30B0BFD9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B2C7366-AEAB-C81B-8135-B3607F49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621B01-C155-8ABE-4692-F3D9CBEC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6198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2DBEFC-CE96-296C-F6BD-DA8A229B49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71926" y="3785800"/>
            <a:ext cx="7363248" cy="22402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BC6B-537B-DB90-4A5A-5A8D081296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F256CD6-49DB-9F44-BC81-69B7A1686E0D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0822BA-F7DF-D952-F905-8B49D67C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0DC4AA-2D43-DFEB-33A4-3DB62C2B2AF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675A4C-482A-AB12-4B1E-BD0B580F4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FC9B7C-6843-C1E4-D432-4CADCA89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58AA8C0-7CA2-E4C7-E229-75A56325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61883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250CB0-816D-4BD3-B674-5CF861DACC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10026" y="824389"/>
            <a:ext cx="7337974" cy="224780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215D636A-1DE5-272B-114F-84F7EF0D97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0020F2D-5605-F64D-ACAD-0F662DD36C52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768F1E-5D7B-152B-B6A1-4925F25D34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C08477-322B-6E2E-FD4D-5289E08459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C381C5-01BE-F8A2-36AD-180115739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36B65BB7-D378-0ECA-A109-4CC2BB36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EB09A4-E771-AF7D-C489-A1F87985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98F6B0F-FE97-F1CA-4FE0-F8CDBBBC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217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6A538B5-858E-B44C-9265-DBF1CC9EF3C2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DE0FF03-D133-E549-8862-D00CF477EA6E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7907B3-5C88-D54A-AF88-0067FE259D5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566C-1DB3-3053-2D65-3353F53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B5B1-24CE-0742-AF71-1FD586CF763E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67142C-CD26-C72B-6EA2-E6A713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F084B0-A6AE-6292-8F5C-7E786E2330D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27DF714-C121-7D10-E524-F558DCE25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42BA3-468C-2222-DED4-2658FD4EC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2344784D-4A93-9D44-F60E-ECA216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086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B175625-28E2-7846-AD8B-E2BBAFA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A72A-4F8A-9E41-B31F-CC290060F422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E075ED2-332A-D37B-CD4C-EA17248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DC182-9551-1CCF-EA40-A9AF8871196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51EF77C-884C-E95D-2E87-346463DC0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B00D3FB-6E6F-D7BB-BA5C-536657B2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55AE513-87FB-0260-2E5B-F2B0C90A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A5F7C82-7362-042D-3AB6-62465CF3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37427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8517417-50F3-3145-756F-4329495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35F0-C791-7A43-B4E5-E608EA40492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01B9B22-62B7-A5FB-8C81-A533C121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932EF6-F6A7-A4CA-3842-3D63A1E830D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16461C7F-0799-5184-39D8-D6CF9CB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1AB745B1-1B39-DCB5-CAC0-E02861EC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E58E144-4CEE-6B86-8095-3B46EB993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97A7982-7C87-B89D-0F9A-1D024915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59974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 descr="A person in a yellow sweater is writing with a blue pen at a desk, with colorful sticky notes and a calendar on the wall behind.">
            <a:extLst>
              <a:ext uri="{FF2B5EF4-FFF2-40B4-BE49-F238E27FC236}">
                <a16:creationId xmlns:a16="http://schemas.microsoft.com/office/drawing/2014/main" id="{04CD25B5-7E35-A0A0-4AAE-9BE1A85EE2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625"/>
            <a:ext cx="121920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838150"/>
            <a:ext cx="11149965" cy="7863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AD88DE-3BF6-67A2-120C-857D256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702288"/>
            <a:ext cx="8624129" cy="4270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6201C7-6FBA-D43A-E82E-228F01096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19341" y="5702288"/>
            <a:ext cx="2396383" cy="427050"/>
          </a:xfrm>
        </p:spPr>
        <p:txBody>
          <a:bodyPr lIns="0" tIns="0" rIns="0" bIns="0" anchor="ctr"/>
          <a:lstStyle>
            <a:lvl1pPr marL="0" indent="0" algn="l">
              <a:buFontTx/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8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441-CA48-25FF-5FE1-39F3C36F71D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D628319-3CF4-F048-9A94-853EB9FC020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5ED-11CB-C644-3DC0-F0E848C79E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443-8077-37E3-F841-2049B5CDE319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5756D65-7C24-CF09-54A3-91DC74A6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9637255-2E56-FC74-9109-A3BC8AEE0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37255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86B62C6B-94C9-CB1E-C499-3150C5B4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17059" y="3708277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60217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864E89-BB6D-F63B-20D5-0E9DEC6622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CB0999-8FE0-9746-92CF-7AAFCB533A11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025B81-7CF7-78BA-1674-18CF4DE47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3D931-6346-BB46-A603-5C7481EFE45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733AE5-0D5D-A6C7-9D11-033BA4AB8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09A476-4267-6CB4-13B1-8D2102BB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343934B-DBB1-E411-29F1-D4F47D1C4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96F8A92-525B-C0D8-CE7E-E6EEF7AA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36531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605F54-6987-5B06-7D18-385EEFEEE5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E52C9A6-052E-314C-9FBA-09F97A7E0BF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095E3AF-7096-6917-C862-147100973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B9F0A5-060E-CE98-CA0A-2FFDD32FB84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3448F8-6FFE-99E6-1EC9-6E8BC4C9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C888063-E967-0D50-92DE-2034B012A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A7E5103-84AB-E8CD-5150-A57DE1BA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483C990-24B0-5FD0-A784-8BCF7C3A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48353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29043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9A2652-0965-F6B5-998E-C6EC1B9B6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E82B61-A14E-1C47-959F-0E1DC24D2546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9A8381-0C69-883F-03D9-9538D02E4A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A39D9-C31E-649F-A5D9-FC2D4FBB0D4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3508BFF-967B-7F9C-3CCA-964277E91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E38BD0-21B6-FA26-3444-7A989E773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929281-B727-BC89-C33C-8528BE54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BD4466-8AC5-BD1F-02CF-6D2B9426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7342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0A9585-A565-1E09-F363-A3DEA1CD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06A8-B81E-0844-A217-A93AF9998A55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4C34B2-083C-67DC-0E99-BBF2897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83C94B-157D-363E-D14B-8143686ED98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366AB2-A7F4-A00A-3A7B-7396211E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CA9424-B180-2655-AFED-3266DF55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B0844FC-89AA-45F7-A714-E64A7677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95B788-868A-7FA0-C709-CBA8A0C71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799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980DDEE-7632-5B14-2A7D-F464069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58E8-5C6E-0445-9783-409CE4E10708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FC7477-C7AB-0A53-28EC-B244238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6BA9CEE-497B-FB1A-BD98-BCAB19CD214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785004F-1ADA-1298-F7E0-485F06F7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29BC594-7BEC-EA95-A133-62AECD003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B334FB5-4544-6AE6-65D1-7B0CA148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EBDF47B-1697-98AE-5AB2-116A9418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2254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4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752F6-9906-5EF0-9EBD-7826482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06D9-E5A1-C94A-8561-4C0AB3618BF1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1C345E-2909-5A3B-3F9D-85DA8F3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A358B9-2E33-0212-774A-0BEE4F1C0DF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9D72564-9320-8BDC-5429-4297A80AE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4582CBD-7728-C3BB-38BD-E6258C78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B2BC26B-9D23-6156-465F-97E28214C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894E8A-9EF3-4D19-E4F4-E1A01D2F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673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F661-6990-4747-C277-61246E52EC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FE29D-91CF-B2DE-DEA2-75EF5BE788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182AF1D-5CFE-B9F5-3337-E5B575C5EB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F2BADC-39A7-864D-9745-8685228428B2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5FD5EF-4D46-8AA7-AE04-64FE00AE2A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5744AF-3F93-372A-A9B2-90594BF4CD1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C48AFE3-82F7-4801-D20D-7CF47352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4B2C388-87FD-655A-2A84-89019A067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D06BE1A-02B2-BE27-526E-ACEC6A91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05F9FCA-7E9D-1601-F2B7-45FEA18C2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4157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5B0019-E601-A7C3-16B6-D9384E6F33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346D32-CCA3-0C2B-EA94-34F543B3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42E1163-D084-CFE8-91C4-8A5E0B945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DF9C4C0-97D0-0B4F-8732-3909C930E429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C35327D-7E30-F96B-2813-5DEACA2538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EE915EA-3D19-3199-076B-D976C811E67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83838BE-9616-1EA8-0CAA-CE2B04CA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86683AC4-F6DB-94C2-AD96-26F92E109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AEA82EC-B8F1-CB92-3134-784B6A5BB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56806C72-68EE-29A0-AAA3-2780E2D6B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654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00BD07-7D16-154A-A0A5-F7785770DAFC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21345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8330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49777E-486A-1EE1-4DCC-7807B59343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9096" y="1336906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8450C3-9C1B-5B22-AE7F-83B461FBA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9097" y="2238515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539111F-180A-37D3-EFC1-AABF8658EB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434483" y="1330558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42939A1-742B-B657-0846-E84E08ACFF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4484" y="2232167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B50A18-7321-5FD1-42D3-6E701DDF7AB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699156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DD7BC4-1A61-78FC-EE2F-AE4309C37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9095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2A14645-19C8-2EFA-9685-56E6E108B72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24543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6965213-DD73-73BF-B3D1-70B65D211C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34482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434EFA-AE6D-E047-8EED-036D3D2CD44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0F390-488B-84A0-E155-B38935DD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165364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771D8-E91F-4141-E9EB-45FEF9EEF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A72A46-086A-E4C6-3555-235740365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16472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B63E-048A-0C77-A82F-F71D245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FC9A4DA-3A9C-2881-43D7-C1B787FC84C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238" y="4731335"/>
            <a:ext cx="5240899" cy="118458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423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56723B2-0B24-3B4C-B0C3-4D829187D34D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11490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0DCB8-1EBF-1741-80C4-6ADE84CF2EBE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1705804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F4E0AA4-270D-BB51-BA89-08B5EA19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510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617759"/>
            <a:ext cx="10553138" cy="9234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334477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4249313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30C7-8376-4FE6-5A73-9B4E9D257C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54093" y="488106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B61E22B-AF0A-C90B-8B8C-B2C63BE626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094" y="578560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335665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4261192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8826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78722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13B049-AC9A-B347-9824-459EC2D274B9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94755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47358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393567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34779-527A-5D76-E4D2-BEEF319A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47196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2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76666E-7119-B52E-FB68-3B3762183B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60428" y="2247809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A452D41-C9BA-952A-1233-7B2AFD8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E004D1-5250-D529-63E8-D7A6A2F7490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160428" y="3626741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6CD502-5D37-1384-6492-19F8B2336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0316264-A121-B24F-98A5-242A5231F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160426" y="5007045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5B7BE60-7193-978E-6A88-D93FDB6BCF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628952-4380-2448-B2B2-D47ECDD36C98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B9C2D-EF70-4793-0770-45AB789D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26231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79DF8-EAB5-42E3-6949-8BF5D7FC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40020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89006-92B2-44E1-05B9-63CEF740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5" y="5382397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8073F2C-75C1-4EFD-ACEF-2412096F0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16018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91DEB88-9026-FEE1-C106-50BC212B9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E3EA5E87-295F-6B28-01CC-520C2033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2399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5B4F6E93-8D13-7176-E85D-E46C3846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6520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681354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42" y="685800"/>
            <a:ext cx="8024925" cy="1383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1B3EBC-C7FD-69C9-A274-AE0B16E568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901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5F29BF-A1AA-50E3-082A-4997EDAF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901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F4D059E-B311-65A2-2D14-32C312C65A8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5999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08C1360-CA37-9A42-8D0D-FE5146D9A4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9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BF8A61-F268-DBEC-3A71-276133A030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52901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5628BB4-2617-B1EE-BE54-D48D73165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2901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232C023-22C2-15B5-1EA8-FAFD166590E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9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99CD57-9C00-D521-A88E-4AF5244B9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DDF367-2C1A-564A-BB87-0225BB29344D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9830-6CB2-C6C4-A110-8AADF245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ECF78-2347-7CD1-E87F-5E95BABA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0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0AB3A-8BC7-EDD9-9DBE-DF506490D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40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EAA15-F279-CDE3-F64F-03F2A2A0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38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1CBF79-B5C7-F284-50BB-C0969F47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295822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FEF8202E-3787-8182-81F2-347166F6D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8956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3504BD9-659D-44DF-0F6B-2F024CB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11836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C3024DBD-1AD0-300F-64F2-0ADCB8FBF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7715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36625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215144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ACCAAF8-2578-CDD3-CBDF-95070976770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142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E07E49F-49EA-D6C8-1A6C-BCB77F0FEA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FCB51E0-54CB-FC4B-AB59-DCD0D33B38A2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2B66F-2669-735B-E964-201CA9FB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3502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D6CC9D-1E5C-D330-5CD9-485C58B3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1175" y="3004398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4759C-61C1-FED5-2A8C-C5D3CD76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7671" y="3002349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431B5-DD99-71D2-6D14-EBE9A5B4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4263" y="3950290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C6EF5-D5F7-A6AA-6C1D-F9BF9E689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5472" y="3950290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035-603A-F70F-118F-FC83CACBFE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1307" y="3016592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437" y="214736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38" y="304897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6475F-7D04-6978-B09C-8CBA2E87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7803" y="3014543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5AC1D6-4159-2429-73E9-F8E5DA71D56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07544" y="215121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DED373C-D520-D9F6-9244-C1F73ADC25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7545" y="305282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673F17-6226-04BC-206C-F63523AE4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1307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42C4EE3-A8A6-1B37-DA6B-13956FE63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9382" y="388944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B6576A4B-AB76-1DDB-B0B7-C9C24D5F5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383" y="479105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D5317D-991E-1344-1A36-B0F5969698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803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DF615FF-E36B-2394-D68D-256FA30A47F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18489" y="38932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C95B08F-877F-131A-AF95-391849EF25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8490" y="47949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B8A94E-C2FB-BD4C-B4F2-9645D57D9CC8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34986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37B0EB-F14C-5109-A398-76A971A01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237798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C7831-094F-DC73-ABE4-58346EBE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333012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DA70C-C404-995E-82CC-B1CAF5DEA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427633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E0CA1-4B4A-1F9F-D817-EE7391752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522147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B8CDDE-7062-F7C7-533A-0DA1D6C01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3731" y="239084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C87BA9-040D-417A-7068-4C09FF10C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2496" y="181330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518C1D8-FCEA-D90E-8BD0-37CE0ABCB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D6A-D944-23B5-CFA7-F82D8CBBC0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3731" y="334298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F26A924-72D6-0586-A600-24324D505F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803482" y="273205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3D40CBC9-BDEF-8DC3-976F-5B19A8811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63366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41CC40-8BC9-AE2E-16F6-78BAB06C11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23731" y="428919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823E073-A7AB-E504-F4B0-2F50B06AF2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32494" y="3693652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062D47-A566-F3EE-0166-49A05CB851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2494" y="459153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5E086-4986-52F6-53FB-2CC51E3DF1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3731" y="523433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9148521-054A-FDD8-BB08-0FCA3A47DB1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03482" y="46515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81477D1-4074-4385-6007-BCDA998F1B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83" y="555314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DEEB9B-EB6F-E440-9D2D-BAFB6B8D5D4F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70467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692F-A4EA-FB47-8135-D21D390A80E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4FD12B5-C08B-43C2-5F7C-4A28BC1E9D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0100" y="831919"/>
            <a:ext cx="6672962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B5203DB-DA17-33CF-A295-FF44A67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2BC-F555-7646-B2F5-E2108F509863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74E1595-A81A-1E52-AAE8-D2DBC7A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E19276-C47C-E9F4-D239-56927281C56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EB1EA01-7484-3B83-FC1C-4E2EF8B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323DC105-DFF8-5F1B-F380-BF0A6726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2DAC594-AD47-415E-86E0-31A1DD15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06EBC57-7C1A-9AEC-B52A-63C69BA6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28975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E64A7F7-28BB-5654-376A-7A7D528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16E-C2EB-924D-BFDF-71C58058654A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0437C5B-B26C-24D8-A8DA-B6DB447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CE7284-F893-7EA9-F6A5-BF2268D7B27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ED5BD17-2EF7-5E4E-DBF9-911CFE3C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2634C39-C549-08B5-2FE0-966AF95D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AEA0BD0-7286-BB32-CA93-F0152E67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82CA0F8-B7A8-D555-863E-E2FD09DF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217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8EC3A8-5CCE-85FA-B884-EEEE215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49"/>
            <a:ext cx="6042025" cy="1363927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937966FA-9040-8C41-AB60-97B553A681EC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D1D85E0-4E77-E90F-B8F2-FDEFE8283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7175" y="2847974"/>
            <a:ext cx="10435887" cy="32813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7D1C-CDC2-0E5D-67EA-B14368C82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FE76229-4554-C244-88DA-156E2D1887B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D4B17-6359-315B-E9E9-E55BB02E1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13EED-67B4-03D8-79CD-3FC93A0C4C1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98746BD-760E-A84C-738A-E2024BE7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92588C-728C-AC98-0CBB-CDC6D09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19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9336D0-54B4-2AA8-29AE-C4D3A2D197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5462" y="1028700"/>
            <a:ext cx="3657600" cy="2400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CB7DA-9AEE-6FA1-087D-DA71265B9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DE3DB2-E8B9-364A-B51E-E77DEB3028E3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27E333-BC16-126E-3672-5F9DE9B4C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A9DAD-A20E-2993-8C88-487838E87FA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EE525-BA35-6816-DAD0-0CA759D8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30CC9933-AFEE-4AFD-2132-FF5A8D515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6289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7CF288-1D6C-A44B-8446-6D0863B118E5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43790D7-8F49-6362-2C15-0D2A18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5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A6C00183-3017-A379-A605-4279744E29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2020" y="872259"/>
            <a:ext cx="4496227" cy="49555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BB36F12-AB2F-7E4C-A1A8-04D49223D7D8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18DA9E6-714B-8B49-FC71-2A3686B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0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DACD4B-FDF2-BE97-FE71-B6B203433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29709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8256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0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5780382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4A035C-5A23-A717-776A-3A8312A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940300"/>
            <a:ext cx="5776582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7941C6F0-1082-A975-460C-150A11F578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632810" y="858935"/>
            <a:ext cx="4737811" cy="49685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148684F-107F-5C48-80C2-8F347B7E8D34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4FBD0B6-3F8E-9BE9-5706-64F2B462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91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9602F-7F10-CD5B-8E33-183ECE8F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847140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9D0C73D-F93A-5A6B-5C89-EC8FC5CA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852769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404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347E0-792A-5E80-87D0-12F035F2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A8FB6D-38E4-6649-B089-1D1A5ED88BB9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3BD3B82-4EEE-63B8-0322-AD8AD67E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310063" cy="6858000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BC6B37B-E720-B522-1D01-8ED48EF9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0196" y="42643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1805FA6-8298-F291-CE24-576994C4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10062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6625098-E177-27B9-FFD9-614B8B574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89866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54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C7B1D9D-B3F3-7B46-93C4-83C99EF7FB8D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12" r:id="rId4"/>
    <p:sldLayoutId id="2147483721" r:id="rId5"/>
    <p:sldLayoutId id="2147483714" r:id="rId6"/>
    <p:sldLayoutId id="2147483722" r:id="rId7"/>
    <p:sldLayoutId id="2147483723" r:id="rId8"/>
    <p:sldLayoutId id="2147483719" r:id="rId9"/>
    <p:sldLayoutId id="2147483731" r:id="rId10"/>
    <p:sldLayoutId id="2147483732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16" r:id="rId40"/>
    <p:sldLayoutId id="214748371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30" r:id="rId49"/>
    <p:sldLayoutId id="2147483725" r:id="rId50"/>
    <p:sldLayoutId id="2147483733" r:id="rId51"/>
    <p:sldLayoutId id="2147483726" r:id="rId52"/>
    <p:sldLayoutId id="2147483727" r:id="rId53"/>
    <p:sldLayoutId id="2147483724" r:id="rId54"/>
    <p:sldLayoutId id="2147483728" r:id="rId55"/>
    <p:sldLayoutId id="2147483729" r:id="rId56"/>
    <p:sldLayoutId id="2147483700" r:id="rId57"/>
    <p:sldLayoutId id="2147483701" r:id="rId58"/>
    <p:sldLayoutId id="2147483702" r:id="rId59"/>
    <p:sldLayoutId id="2147483703" r:id="rId60"/>
    <p:sldLayoutId id="2147483704" r:id="rId61"/>
    <p:sldLayoutId id="2147483661" r:id="rId6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24BFD-6D30-5A70-844F-CA99578E9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26CA1-4A23-56D2-B3FF-35C820A20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lIns="0" tIns="0" rIns="0" bIns="0"/>
          <a:lstStyle/>
          <a:p>
            <a:r>
              <a:rPr lang="en-US" altLang="zh-CN" dirty="0"/>
              <a:t>Machine Learning Project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40DE07-30E8-D610-CCC9-3F08AA94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/>
          <a:p>
            <a:r>
              <a:rPr lang="de-DE" altLang="zh-CN" dirty="0"/>
              <a:t>Ein Vergleich von ML-Modellen zur Klassifikation von Drogenkonsum</a:t>
            </a:r>
            <a:endParaRPr lang="zh-CN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81229-4C1C-2B60-7B6E-BA3D182788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1208" y="6016625"/>
            <a:ext cx="2127250" cy="2667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Luis Rastetter, Salih Kelmendi</a:t>
            </a:r>
          </a:p>
        </p:txBody>
      </p:sp>
    </p:spTree>
    <p:extLst>
      <p:ext uri="{BB962C8B-B14F-4D97-AF65-F5344CB8AC3E}">
        <p14:creationId xmlns:p14="http://schemas.microsoft.com/office/powerpoint/2010/main" val="9319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1E14AD-8B06-B1F5-921C-AF74FAC62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5BA7FEC-4113-B041-97EC-2F3627120D2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6DA44B1-DDD8-1B9C-DD40-44F6885177A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61207E-C216-DE35-F424-E8DF612A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27" y="1911210"/>
            <a:ext cx="9924546" cy="30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1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39486-342F-A349-87AC-207AE33BB2EF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4FE1A0-76B0-8867-A677-AD14FDC2FB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9287B9-AF9B-87ED-A0F2-D376D0C09C1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r>
              <a:rPr lang="de-DE" dirty="0" err="1"/>
              <a:t>nscore</a:t>
            </a:r>
            <a:r>
              <a:rPr lang="de-DE" dirty="0"/>
              <a:t>–</a:t>
            </a:r>
            <a:r>
              <a:rPr lang="de-DE" dirty="0" err="1"/>
              <a:t>cscore</a:t>
            </a:r>
            <a:r>
              <a:rPr lang="de-DE" dirty="0"/>
              <a:t>: weitgehend normalverteilt, symmetrisch</a:t>
            </a:r>
          </a:p>
          <a:p>
            <a:r>
              <a:rPr lang="de-DE" dirty="0"/>
              <a:t>impulsive: leicht linksschief, Ausreißer nach unten</a:t>
            </a:r>
          </a:p>
          <a:p>
            <a:r>
              <a:rPr lang="de-DE" dirty="0" err="1"/>
              <a:t>ss</a:t>
            </a:r>
            <a:r>
              <a:rPr lang="de-DE" dirty="0"/>
              <a:t>: symmetrisch, breite Verteilung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86105C-7CA2-ECC4-EBF0-B079F6A3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891" t="5351" r="1"/>
          <a:stretch/>
        </p:blipFill>
        <p:spPr>
          <a:xfrm>
            <a:off x="1612389" y="1169044"/>
            <a:ext cx="4282443" cy="427500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8AE460-83EB-2909-1F07-5C1AF100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461"/>
          <a:stretch/>
        </p:blipFill>
        <p:spPr>
          <a:xfrm>
            <a:off x="656600" y="934301"/>
            <a:ext cx="955789" cy="45097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EAE37A-64E0-ABB3-629E-85E97F16F803}"/>
              </a:ext>
            </a:extLst>
          </p:cNvPr>
          <p:cNvSpPr txBox="1"/>
          <p:nvPr/>
        </p:nvSpPr>
        <p:spPr>
          <a:xfrm>
            <a:off x="2901492" y="797193"/>
            <a:ext cx="112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Violinplot</a:t>
            </a:r>
            <a:endParaRPr lang="de-DE" b="1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AB5210-7EFF-9C31-8282-70D6A3AE99D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8429DA6-C0F0-3246-AF24-9E21229F3B44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45213-C713-FD10-6F71-8786CC624143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9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063F8-69F0-8B28-BA26-C3E82404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DE2CFFD-AD89-49DE-D572-9C410325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14"/>
          <a:stretch/>
        </p:blipFill>
        <p:spPr>
          <a:xfrm>
            <a:off x="2302439" y="1082278"/>
            <a:ext cx="7587121" cy="531689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9C2122F-F141-6076-7700-CB288E04E5F2}"/>
              </a:ext>
            </a:extLst>
          </p:cNvPr>
          <p:cNvSpPr txBox="1"/>
          <p:nvPr/>
        </p:nvSpPr>
        <p:spPr>
          <a:xfrm>
            <a:off x="656600" y="411107"/>
            <a:ext cx="6570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Verteilung der Konsumkategorien für Cannabis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A89376-9B75-D35E-7B12-86EE107F241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9D5CBD8-3C36-BF47-8424-65682BD45E6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69B30A-C2FC-5798-B69C-408615EE391A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01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40C2E-D37C-0B3E-768D-CB09FA32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176DF62-58DD-4453-3AC9-CBBC4E549264}"/>
              </a:ext>
            </a:extLst>
          </p:cNvPr>
          <p:cNvSpPr txBox="1"/>
          <p:nvPr/>
        </p:nvSpPr>
        <p:spPr>
          <a:xfrm>
            <a:off x="656600" y="478859"/>
            <a:ext cx="625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Verteilung der Konsumkategorien für Kokain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9B0C5CB-F338-C06C-5003-B176297F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27"/>
          <a:stretch/>
        </p:blipFill>
        <p:spPr>
          <a:xfrm>
            <a:off x="2331965" y="1419472"/>
            <a:ext cx="7528069" cy="4959669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BF3813-31B9-4DF1-3043-79A9B5161C5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8F8849E-F029-A74D-8E07-4CA55994371D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E724F2-12A1-98B7-EAB5-E5D3583E7B53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57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03CAC-ECC9-D08D-400B-CC17BB4E2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853B4-62FF-4A55-0E9F-70A7446C0FA9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6184038" cy="421253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CD5F2D-4BC7-25D2-ECFE-0802AEBB52AF}"/>
              </a:ext>
            </a:extLst>
          </p:cNvPr>
          <p:cNvSpPr txBox="1"/>
          <p:nvPr/>
        </p:nvSpPr>
        <p:spPr>
          <a:xfrm>
            <a:off x="656600" y="478859"/>
            <a:ext cx="630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Verteilung der Konsumkategorien für Nikotin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6534EB-E860-34A8-4E68-2B059CF4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61"/>
          <a:stretch/>
        </p:blipFill>
        <p:spPr>
          <a:xfrm>
            <a:off x="2395235" y="1427090"/>
            <a:ext cx="7401529" cy="49520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534902-6A85-1528-B10E-F2654AD8934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A6D7080-21D3-CF48-85AD-F06B5627AF5D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EE3E16-806E-CDA0-2E1C-CFC0D0D9BF96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35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568E780-4539-957E-0963-07744ED21719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858112" y="1021636"/>
            <a:ext cx="6032576" cy="904668"/>
          </a:xfrm>
        </p:spPr>
        <p:txBody>
          <a:bodyPr/>
          <a:lstStyle/>
          <a:p>
            <a:r>
              <a:rPr lang="en-US" altLang="zh-CN" dirty="0"/>
              <a:t>Data Preparation</a:t>
            </a:r>
            <a:endParaRPr lang="zh-CN" alt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8048A0-1B2B-E017-33CE-D32EF00AD2B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C46016-A2D1-9E44-A2B9-305E32324BBD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E8F04F-FA53-4A92-0A17-0BBE27807278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33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FEEF9-F614-E4B0-5151-C7055621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8D0EE408-A464-7E9F-C856-AA7D9ACA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</p:spPr>
        <p:txBody>
          <a:bodyPr lIns="0" tIns="0" rIns="0" bIns="0">
            <a:noAutofit/>
          </a:bodyPr>
          <a:lstStyle/>
          <a:p>
            <a:r>
              <a:rPr lang="en-US" dirty="0" err="1"/>
              <a:t>Anpassen</a:t>
            </a:r>
            <a:r>
              <a:rPr lang="en-US" dirty="0"/>
              <a:t> des </a:t>
            </a:r>
            <a:r>
              <a:rPr lang="en-US" dirty="0" err="1"/>
              <a:t>Datensatzes</a:t>
            </a:r>
            <a:endParaRPr lang="en-CN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A066D-46EF-636A-B52B-F3F58366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0428" y="2247809"/>
            <a:ext cx="7173139" cy="613318"/>
          </a:xfrm>
        </p:spPr>
        <p:txBody>
          <a:bodyPr/>
          <a:lstStyle/>
          <a:p>
            <a:r>
              <a:rPr lang="en-US" altLang="zh-CN" dirty="0" err="1"/>
              <a:t>Überprüfen</a:t>
            </a:r>
            <a:r>
              <a:rPr lang="en-US" altLang="zh-CN" dirty="0"/>
              <a:t> auf </a:t>
            </a:r>
            <a:r>
              <a:rPr lang="en-US" altLang="zh-CN" dirty="0" err="1"/>
              <a:t>Duplikate</a:t>
            </a:r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DCF6-0FF7-AB08-D9C1-B88A5879C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DAF61-28D3-52A5-81F4-E2E2D2E4044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160428" y="3626741"/>
            <a:ext cx="7173139" cy="613318"/>
          </a:xfrm>
        </p:spPr>
        <p:txBody>
          <a:bodyPr/>
          <a:lstStyle/>
          <a:p>
            <a:r>
              <a:rPr lang="en-US" altLang="zh-CN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A8F38B-0E11-1534-EC31-D825E02F9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6" y="3951215"/>
            <a:ext cx="7173141" cy="5202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Duplikate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Datensatz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A8D18A-52C5-C02C-884C-5D37FD23C9F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160426" y="4365780"/>
            <a:ext cx="7173139" cy="613318"/>
          </a:xfrm>
        </p:spPr>
        <p:txBody>
          <a:bodyPr/>
          <a:lstStyle/>
          <a:p>
            <a:r>
              <a:rPr lang="en-US" altLang="zh-CN" dirty="0" err="1"/>
              <a:t>Entfernen</a:t>
            </a:r>
            <a:r>
              <a:rPr lang="en-US" altLang="zh-CN" dirty="0"/>
              <a:t> von </a:t>
            </a:r>
            <a:r>
              <a:rPr lang="en-US" altLang="zh-CN" dirty="0" err="1"/>
              <a:t>unwichtiger</a:t>
            </a:r>
            <a:r>
              <a:rPr lang="en-US" altLang="zh-CN" dirty="0"/>
              <a:t> Features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69AC889-3EB5-6E7C-8288-1DB3F45B58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4" y="5133531"/>
            <a:ext cx="7173141" cy="5202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 und Ethnicity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entfernt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469F45-0AF5-1B3A-4DA0-10BAF908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26" y="2896871"/>
            <a:ext cx="4937006" cy="88007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DFBA2D4-5DF1-7CEB-A7BC-16E600470898}"/>
              </a:ext>
            </a:extLst>
          </p:cNvPr>
          <p:cNvSpPr/>
          <p:nvPr/>
        </p:nvSpPr>
        <p:spPr>
          <a:xfrm>
            <a:off x="2882667" y="3848028"/>
            <a:ext cx="277759" cy="419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D8B614F-8CB9-ECE6-8750-99AE84268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87" y="4485893"/>
            <a:ext cx="355600" cy="533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F864E56-24FC-AF48-4C59-723809B842A7}"/>
              </a:ext>
            </a:extLst>
          </p:cNvPr>
          <p:cNvSpPr/>
          <p:nvPr/>
        </p:nvSpPr>
        <p:spPr>
          <a:xfrm>
            <a:off x="2743787" y="5200960"/>
            <a:ext cx="416639" cy="419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979EF8E-D4B7-174B-DCB3-61434A4C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9DF3-D06A-9541-B5E8-F6F6C0798435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C82726-D259-E72E-97B8-200E56D5D7B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09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217EFA36-02AD-F42E-2059-335AC2C64DDB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</p:spPr>
        <p:txBody>
          <a:bodyPr lIns="0" tIns="0" rIns="0" bIns="0"/>
          <a:lstStyle/>
          <a:p>
            <a:r>
              <a:rPr lang="de-DE" altLang="zh-CN" dirty="0"/>
              <a:t>Modeling</a:t>
            </a:r>
            <a:endParaRPr lang="zh-CN" alt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26FA3D-C2F1-941F-B19A-1952A3A5D03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AAD4501-FC71-7F4F-B092-E1918CF419A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0CE916-1985-413D-E12F-03F95D1181F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818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E884-F561-4E4D-994B-875C596F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 err="1"/>
              <a:t>Ablauf</a:t>
            </a:r>
            <a:r>
              <a:rPr lang="en-US" altLang="zh-CN" noProof="0" dirty="0"/>
              <a:t> </a:t>
            </a:r>
            <a:r>
              <a:rPr lang="en-US" altLang="zh-CN" noProof="0" dirty="0" err="1"/>
              <a:t>während</a:t>
            </a:r>
            <a:r>
              <a:rPr lang="en-US" altLang="zh-CN" noProof="0" dirty="0"/>
              <a:t> des </a:t>
            </a:r>
            <a:r>
              <a:rPr lang="en-US" altLang="zh-CN" noProof="0" dirty="0" err="1"/>
              <a:t>Modellierens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1B1B-4EB6-37C1-E1DF-DF66349284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E96A-38C2-639F-6019-5D210FDE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2810" y="2390840"/>
            <a:ext cx="3015703" cy="495128"/>
          </a:xfrm>
        </p:spPr>
        <p:txBody>
          <a:bodyPr>
            <a:normAutofit/>
          </a:bodyPr>
          <a:lstStyle/>
          <a:p>
            <a:r>
              <a:rPr lang="en-US" altLang="zh-CN" dirty="0"/>
              <a:t>80/20 Train-Test-Split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1ACEAD-937C-9F38-68FB-6183FE6A7B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9D04F8-766B-205B-5E7C-C6A2D514D292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Trainieren</a:t>
            </a:r>
            <a:r>
              <a:rPr lang="en-US" altLang="zh-CN" dirty="0"/>
              <a:t> der Modelle</a:t>
            </a:r>
            <a:endParaRPr lang="zh-CN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D73369-E589-A89A-4AC6-0D8712AAE0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3940A0-B5C0-EA7F-EC46-CB6B4CA9A4E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990846" y="4512992"/>
            <a:ext cx="3397667" cy="30783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Evaluieren</a:t>
            </a:r>
            <a:r>
              <a:rPr lang="en-US" altLang="zh-CN" dirty="0"/>
              <a:t> der Modelle</a:t>
            </a:r>
            <a:endParaRPr lang="zh-CN" alt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338A1B-8F04-31B8-555B-C4136C332A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AF5B86-3C6C-1FAE-7DA0-81332B7DEBE9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Optimieren</a:t>
            </a:r>
            <a:r>
              <a:rPr lang="en-US" altLang="zh-CN" dirty="0"/>
              <a:t> der Modelle</a:t>
            </a:r>
            <a:endParaRPr lang="zh-CN" alt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B6931E-5F6B-4127-9CB9-390AB90AB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 err="1"/>
              <a:t>Hyperparameteroptimierung</a:t>
            </a:r>
            <a:r>
              <a:rPr lang="en-US" sz="1600" dirty="0"/>
              <a:t> </a:t>
            </a:r>
            <a:r>
              <a:rPr lang="en-US" sz="1600" dirty="0" err="1"/>
              <a:t>mittels</a:t>
            </a:r>
            <a:r>
              <a:rPr lang="en-US" sz="1600" dirty="0"/>
              <a:t> Grid Search</a:t>
            </a:r>
          </a:p>
          <a:p>
            <a:endParaRPr lang="en-US" sz="1600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00597094-A31F-EE1B-A0C7-3C5566F58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Decision</a:t>
            </a:r>
            <a:r>
              <a:rPr lang="de-DE" sz="1600" b="1" dirty="0"/>
              <a:t> </a:t>
            </a:r>
            <a:r>
              <a:rPr lang="de-DE" sz="1600" b="1" dirty="0" err="1"/>
              <a:t>Tree</a:t>
            </a:r>
            <a:r>
              <a:rPr lang="de-DE" sz="1600" dirty="0"/>
              <a:t>, KNN, SVM, </a:t>
            </a:r>
            <a:r>
              <a:rPr lang="de-DE" sz="1600" b="1" dirty="0"/>
              <a:t>Log. Regression</a:t>
            </a:r>
            <a:r>
              <a:rPr lang="de-DE" sz="1600" dirty="0"/>
              <a:t>, Random Forest</a:t>
            </a:r>
          </a:p>
        </p:txBody>
      </p:sp>
      <p:cxnSp>
        <p:nvCxnSpPr>
          <p:cNvPr id="22" name="Gekrümmte Verbindung 21">
            <a:extLst>
              <a:ext uri="{FF2B5EF4-FFF2-40B4-BE49-F238E27FC236}">
                <a16:creationId xmlns:a16="http://schemas.microsoft.com/office/drawing/2014/main" id="{8827A733-BB1C-02A0-A84C-A0FF4A2E2C66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5400000" flipH="1">
            <a:off x="5247192" y="5145936"/>
            <a:ext cx="1325347" cy="372269"/>
          </a:xfrm>
          <a:prstGeom prst="curvedConnector4">
            <a:avLst>
              <a:gd name="adj1" fmla="val -13754"/>
              <a:gd name="adj2" fmla="val 2391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568AE-BB9E-29DB-A3BD-3E7DCDA7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E7A-8CBF-F740-BC30-F2C5415B9E5F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17C060A-1B20-D5F1-9519-525FB1F0D7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20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0982F-31B2-6AAF-C3B7-E0A19E4F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des DT – Kurzer Einblick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E9FB60C-0FF3-C641-E237-E74122F9007E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95818" y="1830125"/>
            <a:ext cx="5324557" cy="40671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85C3A07-A7D3-9746-1AA0-797DAC40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40" y="2384385"/>
            <a:ext cx="5925590" cy="2806033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7A5A98F-F25D-7045-79B6-C1303743A95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20375" y="3787402"/>
            <a:ext cx="3355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C7D3AE-5C5F-AB71-47FE-20C2F1C2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60C9-D34C-D54D-BFA0-C51C9CC007CD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4E6CE-4604-4C57-78D2-B9254586EE3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11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181B677F-5449-79E7-D9CB-491179DB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  <a:endParaRPr lang="en-C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099FC8-FFF2-566E-E372-F082F915697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22023" y="1671090"/>
            <a:ext cx="579438" cy="559779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41AC-8B54-DD01-4666-DED42E0D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1547" y="1677447"/>
            <a:ext cx="5123901" cy="553422"/>
          </a:xfrm>
        </p:spPr>
        <p:txBody>
          <a:bodyPr/>
          <a:lstStyle/>
          <a:p>
            <a:r>
              <a:rPr lang="en-US" altLang="zh-CN" dirty="0"/>
              <a:t>Business Understanding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0ED7F7-0589-0A46-ED26-80574BEDB1F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22023" y="2424339"/>
            <a:ext cx="579438" cy="559779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BF96A-E234-32DA-A088-259250DCDC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461547" y="2430696"/>
            <a:ext cx="5123901" cy="553422"/>
          </a:xfrm>
        </p:spPr>
        <p:txBody>
          <a:bodyPr/>
          <a:lstStyle/>
          <a:p>
            <a:r>
              <a:rPr lang="en-US" altLang="zh-CN" dirty="0"/>
              <a:t>Data Understanding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6C4A4E9-C50F-8B5A-E705-A89C953419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22023" y="3171231"/>
            <a:ext cx="579438" cy="559779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47E90-5F4F-F242-F6A0-0495F2687ED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80598" y="3177588"/>
            <a:ext cx="5123901" cy="553422"/>
          </a:xfrm>
        </p:spPr>
        <p:txBody>
          <a:bodyPr/>
          <a:lstStyle/>
          <a:p>
            <a:r>
              <a:rPr lang="en-US" altLang="zh-CN" dirty="0"/>
              <a:t>Data Preparation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FF89406-4A28-46A4-4A0A-C1404E5AE77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22023" y="3931308"/>
            <a:ext cx="579438" cy="559779"/>
          </a:xfr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B0BC-F63A-E96A-DDDF-AAB1192ECE3D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480598" y="3937665"/>
            <a:ext cx="5123901" cy="553422"/>
          </a:xfrm>
        </p:spPr>
        <p:txBody>
          <a:bodyPr/>
          <a:lstStyle/>
          <a:p>
            <a:r>
              <a:rPr lang="en-US" altLang="zh-CN" dirty="0"/>
              <a:t>Modeling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2AAD954-6728-D445-9A73-28539BBE44A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22023" y="4692553"/>
            <a:ext cx="579438" cy="559779"/>
          </a:xfrm>
        </p:spPr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9BEE2C-6947-89B9-9262-197988F27C1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61546" y="4698910"/>
            <a:ext cx="5123901" cy="553422"/>
          </a:xfrm>
        </p:spPr>
        <p:txBody>
          <a:bodyPr/>
          <a:lstStyle/>
          <a:p>
            <a:r>
              <a:rPr lang="en-US" altLang="zh-CN" dirty="0" err="1"/>
              <a:t>Evaluierung</a:t>
            </a:r>
            <a:endParaRPr lang="en-US" altLang="zh-CN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CF2441-DD1A-8501-D3E5-99E95EE5D0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18B9B3-FC16-184A-BFC7-1C9EEB80E572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9B213-4DDB-D23E-8256-5013B8D4712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355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52DEB-BA54-AA83-5559-7DB1F30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2" y="244879"/>
            <a:ext cx="10504000" cy="970463"/>
          </a:xfrm>
        </p:spPr>
        <p:txBody>
          <a:bodyPr/>
          <a:lstStyle/>
          <a:p>
            <a:r>
              <a:rPr lang="de-DE" dirty="0"/>
              <a:t>Modellbewertung für Nikotin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2BC9D0-6041-E673-67D2-E0AC32AB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82"/>
          <a:stretch/>
        </p:blipFill>
        <p:spPr>
          <a:xfrm>
            <a:off x="0" y="1400536"/>
            <a:ext cx="7687156" cy="47125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4EBE79-3F05-E43B-C915-67E9DA84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26" y="3756788"/>
            <a:ext cx="3835400" cy="2082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60B9CA3-1247-53DE-7E8B-75449D7165CF}"/>
              </a:ext>
            </a:extLst>
          </p:cNvPr>
          <p:cNvSpPr txBox="1"/>
          <p:nvPr/>
        </p:nvSpPr>
        <p:spPr>
          <a:xfrm>
            <a:off x="9176807" y="5982236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Log. Regression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1A96A9-6AA5-F25A-BED6-9E665BFB96A7}"/>
              </a:ext>
            </a:extLst>
          </p:cNvPr>
          <p:cNvSpPr txBox="1"/>
          <p:nvPr/>
        </p:nvSpPr>
        <p:spPr>
          <a:xfrm>
            <a:off x="9213227" y="3337141"/>
            <a:ext cx="1057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endParaRPr lang="de-DE" sz="12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3D96376-437F-41C7-2496-EAB817C13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25" y="1195086"/>
            <a:ext cx="3835400" cy="21082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F5B64B-5C29-D7BA-6825-B922C610D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F8A8614-2002-9B4B-AF89-34EAF9F5B70E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6020A6-0C71-E1FC-7E54-E8C6E79D94FE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600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3950-C611-A5A3-FC23-B0C09909F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D432A-8B3A-D51D-4E34-BEE49DEC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0271"/>
            <a:ext cx="10504000" cy="970463"/>
          </a:xfrm>
        </p:spPr>
        <p:txBody>
          <a:bodyPr/>
          <a:lstStyle/>
          <a:p>
            <a:r>
              <a:rPr lang="de-DE" dirty="0"/>
              <a:t>Modellbewertung für Cannabis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C74790-EE3A-4C61-C0EC-876AA34F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45"/>
          <a:stretch/>
        </p:blipFill>
        <p:spPr>
          <a:xfrm>
            <a:off x="117676" y="1585732"/>
            <a:ext cx="7373074" cy="44977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AD971E-3967-E225-D570-1417691C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416" y="3977030"/>
            <a:ext cx="3853075" cy="210648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B3F83A6-5D3E-F91C-62F5-36FECC1C1316}"/>
              </a:ext>
            </a:extLst>
          </p:cNvPr>
          <p:cNvSpPr txBox="1"/>
          <p:nvPr/>
        </p:nvSpPr>
        <p:spPr>
          <a:xfrm>
            <a:off x="9187734" y="608351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Log. Regression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50C851-F4AF-E28B-B45C-168654FFB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416" y="1585732"/>
            <a:ext cx="3835400" cy="20828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7A3821D-56DC-E473-5E41-1236B91F7EA3}"/>
              </a:ext>
            </a:extLst>
          </p:cNvPr>
          <p:cNvSpPr txBox="1"/>
          <p:nvPr/>
        </p:nvSpPr>
        <p:spPr>
          <a:xfrm>
            <a:off x="9215317" y="3628361"/>
            <a:ext cx="1057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endParaRPr lang="de-DE" sz="12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7A61A-74E4-9FCE-D6E8-BBF55157849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C2B77A-9D62-564D-B8BF-8D1EE55E666A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F5A350-2809-AD00-F7CA-22C0502B41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30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7111B-2314-CE61-BFFD-1ABA5FF2E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F7871-9550-FFDD-7F61-0DC6232F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0271"/>
            <a:ext cx="10504000" cy="970463"/>
          </a:xfrm>
        </p:spPr>
        <p:txBody>
          <a:bodyPr/>
          <a:lstStyle/>
          <a:p>
            <a:r>
              <a:rPr lang="de-DE" dirty="0"/>
              <a:t>Modellbewertung für Kokain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75CA946-F6BA-26C5-B1BB-E0BB6DDEA8DF}"/>
              </a:ext>
            </a:extLst>
          </p:cNvPr>
          <p:cNvSpPr txBox="1"/>
          <p:nvPr/>
        </p:nvSpPr>
        <p:spPr>
          <a:xfrm>
            <a:off x="9187734" y="6083519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Log. Regression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F4C099-7879-A819-6C9E-95F17E8FF908}"/>
              </a:ext>
            </a:extLst>
          </p:cNvPr>
          <p:cNvSpPr txBox="1"/>
          <p:nvPr/>
        </p:nvSpPr>
        <p:spPr>
          <a:xfrm>
            <a:off x="9215317" y="3628361"/>
            <a:ext cx="1057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</a:t>
            </a:r>
            <a:endParaRPr lang="de-DE" sz="1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0D0B03-FAD7-0FFD-3ECF-C6CE7329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27"/>
          <a:stretch/>
        </p:blipFill>
        <p:spPr>
          <a:xfrm>
            <a:off x="0" y="1585732"/>
            <a:ext cx="7506199" cy="46285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EA5C437-9C06-F672-5FAA-AA8F2FF6C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415" y="1520161"/>
            <a:ext cx="3835400" cy="2108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5C79376-C207-8624-8D48-5F62C369E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415" y="3940339"/>
            <a:ext cx="3835400" cy="21082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DFE680-A58A-714F-730F-CED859675BD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2DFE7-B5B4-7644-8420-8E18B5B63DAF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EE48B-0BF0-A936-ADD5-6F80EB432FE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965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ADB54-4B94-68AF-C4B4-E20314388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A6C0EFB8-B118-CFA5-FF3D-0373FFCC2625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1039776" y="-2458829"/>
            <a:ext cx="6032576" cy="4393689"/>
          </a:xfrm>
        </p:spPr>
        <p:txBody>
          <a:bodyPr/>
          <a:lstStyle/>
          <a:p>
            <a:pPr lvl="0"/>
            <a:r>
              <a:rPr lang="en-US" altLang="zh-CN" dirty="0" err="1"/>
              <a:t>Evaluierung</a:t>
            </a:r>
            <a:endParaRPr lang="zh-CN" alt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22DE4B8-7405-FF51-D8C6-CFB8C423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9776" y="1940012"/>
            <a:ext cx="6045200" cy="90466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Wo </a:t>
            </a:r>
            <a:r>
              <a:rPr lang="en-US" dirty="0" err="1"/>
              <a:t>sind</a:t>
            </a:r>
            <a:r>
              <a:rPr lang="en-US" dirty="0"/>
              <a:t> die </a:t>
            </a:r>
            <a:r>
              <a:rPr lang="en-US" dirty="0" err="1"/>
              <a:t>Schwächen</a:t>
            </a:r>
            <a:r>
              <a:rPr lang="en-US" dirty="0"/>
              <a:t> der Modelle?</a:t>
            </a:r>
            <a:endParaRPr lang="en-US" altLang="zh-CN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3A78DD-FDB9-7898-9DFA-BB4A7420327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B7DEC86-2176-5E4C-8854-B20712DAA4B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CD8236B-8CA8-848F-0C4C-3559CBF04BDB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71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77D6-4512-7E22-78CD-20387CD0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07" y="-1282050"/>
            <a:ext cx="8307055" cy="2564100"/>
          </a:xfrm>
        </p:spPr>
        <p:txBody>
          <a:bodyPr lIns="0" tIns="0" rIns="0" bIns="0"/>
          <a:lstStyle/>
          <a:p>
            <a:r>
              <a:rPr lang="en-US" dirty="0" err="1"/>
              <a:t>Schwachstellen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Modelle</a:t>
            </a:r>
            <a:br>
              <a:rPr lang="en-US" dirty="0"/>
            </a:br>
            <a:r>
              <a:rPr lang="en-US" sz="2000" dirty="0"/>
              <a:t>Am </a:t>
            </a:r>
            <a:r>
              <a:rPr lang="en-US" sz="2000" dirty="0" err="1"/>
              <a:t>Beispiel</a:t>
            </a:r>
            <a:r>
              <a:rPr lang="en-US" sz="2000" dirty="0"/>
              <a:t> Decision Tree - </a:t>
            </a:r>
            <a:r>
              <a:rPr lang="en-US" sz="2000" dirty="0" err="1"/>
              <a:t>Kokain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BE2498-8CD8-E375-C197-849DE4E48A1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33507" y="1935797"/>
            <a:ext cx="5783531" cy="20938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800" dirty="0"/>
              <a:t>In den Testdaten deutlich mehr CL0 als CL6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800" dirty="0"/>
              <a:t>Multiklassenklassifikation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800" dirty="0"/>
              <a:t>Drogenkonsum ist sehr komplex und schwer vorhersagbar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800" dirty="0"/>
              <a:t>Merkmalsgewichtung hat wenig Aussagekraft</a:t>
            </a:r>
          </a:p>
          <a:p>
            <a:pPr marL="285750" indent="-285750">
              <a:buFontTx/>
              <a:buChar char="-"/>
            </a:pPr>
            <a:endParaRPr lang="zh-CN" altLang="en-US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4E280C-AE62-8FEC-1458-21FC520C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90" y="1429747"/>
            <a:ext cx="5444742" cy="462803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A73544-142A-4E8D-F46C-0CBF79A22D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BFDE200-9EF7-374B-A647-614F7E555FBE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E8A3A1-7724-30F8-A178-688C6DF94CC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598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4F99B-E0B2-F340-11BA-F8699DC23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E360-B146-95E5-4F63-AF309D95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07" y="-1282050"/>
            <a:ext cx="8307055" cy="2564100"/>
          </a:xfrm>
        </p:spPr>
        <p:txBody>
          <a:bodyPr lIns="0" tIns="0" rIns="0" bIns="0"/>
          <a:lstStyle/>
          <a:p>
            <a:r>
              <a:rPr lang="en-US" dirty="0" err="1"/>
              <a:t>Auswahl</a:t>
            </a:r>
            <a:r>
              <a:rPr lang="en-US" dirty="0"/>
              <a:t> des </a:t>
            </a:r>
            <a:r>
              <a:rPr lang="en-US" dirty="0" err="1"/>
              <a:t>Modells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39A287-24B8-25BF-30DD-E06E9B61B46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33507" y="1935796"/>
            <a:ext cx="7945179" cy="4350703"/>
          </a:xfrm>
        </p:spPr>
        <p:txBody>
          <a:bodyPr/>
          <a:lstStyle/>
          <a:p>
            <a:r>
              <a:rPr lang="de-DE" altLang="zh-CN" sz="1600" b="1" i="1" dirty="0"/>
              <a:t>Grundsätzlich</a:t>
            </a:r>
            <a:r>
              <a:rPr lang="de-DE" altLang="zh-CN" sz="1600" dirty="0"/>
              <a:t>: Log. Regression dem </a:t>
            </a:r>
            <a:r>
              <a:rPr lang="de-DE" altLang="zh-CN" sz="1600" dirty="0" err="1"/>
              <a:t>Decision</a:t>
            </a:r>
            <a:r>
              <a:rPr lang="de-DE" altLang="zh-CN" sz="1600" dirty="0"/>
              <a:t> </a:t>
            </a:r>
            <a:r>
              <a:rPr lang="de-DE" altLang="zh-CN" sz="1600" dirty="0" err="1"/>
              <a:t>Tree</a:t>
            </a:r>
            <a:r>
              <a:rPr lang="de-DE" altLang="zh-CN" sz="1600" dirty="0"/>
              <a:t> vorzuziehen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600" dirty="0"/>
              <a:t>Geringerer Testfehler </a:t>
            </a:r>
          </a:p>
          <a:p>
            <a:r>
              <a:rPr lang="de-DE" altLang="zh-CN" sz="1600" dirty="0"/>
              <a:t>      → bessere Generalisierungsleistung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600" dirty="0"/>
              <a:t>Stabilere Genauigkeit und F1-Score</a:t>
            </a:r>
          </a:p>
          <a:p>
            <a:r>
              <a:rPr lang="de-DE" altLang="zh-CN" sz="1600" dirty="0"/>
              <a:t>      → robuster bei unausgeglichenen Klassen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600" dirty="0"/>
              <a:t>Weniger anfällig für </a:t>
            </a:r>
            <a:r>
              <a:rPr lang="de-DE" altLang="zh-CN" sz="1600" dirty="0" err="1"/>
              <a:t>Overfitting</a:t>
            </a:r>
            <a:r>
              <a:rPr lang="de-DE" altLang="zh-CN" sz="1600" dirty="0"/>
              <a:t> </a:t>
            </a:r>
          </a:p>
          <a:p>
            <a:r>
              <a:rPr lang="de-DE" altLang="zh-CN" sz="1600" dirty="0"/>
              <a:t>     → Trainings- und Testfehler sind ähnlich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600" dirty="0"/>
              <a:t>Einfacheres Modell </a:t>
            </a:r>
          </a:p>
          <a:p>
            <a:r>
              <a:rPr lang="de-DE" altLang="zh-CN" sz="1600" dirty="0"/>
              <a:t>     → leichter interpretierbar und schneller trainierbar</a:t>
            </a:r>
          </a:p>
          <a:p>
            <a:pPr marL="285750" indent="-285750">
              <a:buFontTx/>
              <a:buChar char="-"/>
            </a:pPr>
            <a:endParaRPr lang="de-DE" altLang="zh-CN" sz="1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8CB886E-8FEC-CCBF-ACA4-9889E1C2E8B8}"/>
              </a:ext>
            </a:extLst>
          </p:cNvPr>
          <p:cNvSpPr txBox="1"/>
          <p:nvPr/>
        </p:nvSpPr>
        <p:spPr>
          <a:xfrm>
            <a:off x="1133507" y="5651152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Jedoch...</a:t>
            </a:r>
            <a:endParaRPr lang="de-DE" b="1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6255232-A01D-C0F6-235A-017FF1E6CDC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B5CE2D-AE15-A145-9A6A-1CB05FE4F61F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C53A9FB-3051-C562-9633-131BF0AFB90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77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195D4-306B-F2E7-6E67-0384EE6B1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58F0-6C15-C2E9-8E62-0E6E2ACE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07" y="-1282050"/>
            <a:ext cx="8307055" cy="2564100"/>
          </a:xfrm>
        </p:spPr>
        <p:txBody>
          <a:bodyPr lIns="0" tIns="0" rIns="0" bIns="0"/>
          <a:lstStyle/>
          <a:p>
            <a:r>
              <a:rPr lang="en-US" dirty="0" err="1"/>
              <a:t>Merkmalsgewichtung</a:t>
            </a:r>
            <a:br>
              <a:rPr lang="en-US" dirty="0"/>
            </a:br>
            <a:r>
              <a:rPr lang="en-US" sz="2000" dirty="0"/>
              <a:t>Am </a:t>
            </a:r>
            <a:r>
              <a:rPr lang="en-US" sz="2000" dirty="0" err="1"/>
              <a:t>Beispiel</a:t>
            </a:r>
            <a:r>
              <a:rPr lang="en-US" sz="2000" dirty="0"/>
              <a:t> Decision Tree - </a:t>
            </a:r>
            <a:r>
              <a:rPr lang="en-US" sz="2000" dirty="0" err="1"/>
              <a:t>Kokain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83C3F2-EAEF-BE3F-0276-61B1D1936D9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33507" y="1606717"/>
            <a:ext cx="5783531" cy="2093842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5144C8-D0A0-F0C2-57F6-1A786FBE1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407" y="1363974"/>
            <a:ext cx="8767186" cy="467317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0E03E3-3F84-9E2F-89D5-BC26E906DE8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DC2E61-A076-694A-99FF-BA20F11CEE74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53169B-559A-90A8-C69C-9D5EE1E823F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16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E3448-8F2F-831F-504A-146BE192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205DD5A8-441C-306C-B255-8F58E6317191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1039776" y="-2458829"/>
            <a:ext cx="6032576" cy="4393689"/>
          </a:xfrm>
        </p:spPr>
        <p:txBody>
          <a:bodyPr/>
          <a:lstStyle/>
          <a:p>
            <a:pPr lvl="0"/>
            <a:r>
              <a:rPr lang="en-US" altLang="zh-CN" dirty="0" err="1"/>
              <a:t>Fazit</a:t>
            </a:r>
            <a:endParaRPr lang="zh-CN" alt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071400-4F2A-1412-0265-EF3D6070B90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3D7D172-DB37-5142-87EC-38DF5739CB70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444CAE-A9EF-62FC-8456-4B7B1EC62DAF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401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34CB8-7ECC-8BE4-DF13-436FB521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195943"/>
            <a:ext cx="10504000" cy="1164162"/>
          </a:xfrm>
        </p:spPr>
        <p:txBody>
          <a:bodyPr/>
          <a:lstStyle/>
          <a:p>
            <a:r>
              <a:rPr lang="de-DE" dirty="0"/>
              <a:t>Ausblick</a:t>
            </a:r>
            <a:br>
              <a:rPr lang="de-DE" dirty="0"/>
            </a:br>
            <a:r>
              <a:rPr lang="de-DE" sz="1800" dirty="0"/>
              <a:t>Welche Änderungen können vorgenommen werden, um das Ergebnis zu verbessern?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6F31D-9032-A5BC-6730-DC169CBBBF0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de-DE" sz="2000" b="1" i="1" dirty="0"/>
              <a:t>Grundsätzlich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Multiklassifikation zu einer binären Klassifikation machen</a:t>
            </a:r>
          </a:p>
          <a:p>
            <a:r>
              <a:rPr lang="de-DE" sz="2000" dirty="0"/>
              <a:t>-&gt; Führte in einem Drittprojekt bereits zu guten Ergebnissen</a:t>
            </a:r>
          </a:p>
          <a:p>
            <a:r>
              <a:rPr lang="de-DE" sz="2000" b="1" i="1" dirty="0"/>
              <a:t>Sollte man die Multiklassifikation beibehalten wollen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Resampling</a:t>
            </a:r>
            <a:r>
              <a:rPr lang="de-DE" sz="2000" dirty="0"/>
              <a:t> des Datensatzes (SMOTE)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Umfragen ausweiten -&gt; Datenbasis vergrößern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Angepassten F1-Score nutzen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1190EB-D1FF-B910-1E54-A1E26676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123C-2002-0040-B2C1-BE3C1EAE403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A09AE0-1D35-F62A-2923-281B814F832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6E9A71-EF54-9F2A-F9DD-3C982867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5" y="2010133"/>
            <a:ext cx="4087660" cy="26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B9F4-13E7-6A92-16FE-0D6401FF5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062319-98A6-EF00-1F08-BE57C025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98" y="2846030"/>
            <a:ext cx="3359604" cy="1165939"/>
          </a:xfrm>
        </p:spPr>
        <p:txBody>
          <a:bodyPr lIns="0" tIns="0" rIns="0" bIns="0" anchor="b">
            <a:normAutofit/>
          </a:bodyPr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  <a:endParaRPr lang="en-CN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55EAFD-4DF5-F4AD-CC45-5BA4CDEAD73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0A23AF4-8CD6-9442-95E9-27DF3ABB2481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BF013-781C-D1F5-3212-F6F6846E312A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52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8757-5254-C7E9-634D-B540EED652C2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951309" y="927652"/>
            <a:ext cx="6032576" cy="1895061"/>
          </a:xfrm>
        </p:spPr>
        <p:txBody>
          <a:bodyPr/>
          <a:lstStyle/>
          <a:p>
            <a:r>
              <a:rPr lang="en-US" altLang="zh-CN" noProof="0" dirty="0"/>
              <a:t>Business Understanding</a:t>
            </a:r>
            <a:br>
              <a:rPr lang="en-US" altLang="zh-CN" noProof="0" dirty="0"/>
            </a:br>
            <a:r>
              <a:rPr lang="en-US" altLang="zh-CN" sz="2000" noProof="0" dirty="0" err="1">
                <a:solidFill>
                  <a:srgbClr val="554F6F"/>
                </a:solidFill>
              </a:rPr>
              <a:t>Literatur</a:t>
            </a:r>
            <a:r>
              <a:rPr lang="en-US" altLang="zh-CN" sz="2000" noProof="0" dirty="0">
                <a:solidFill>
                  <a:srgbClr val="554F6F"/>
                </a:solidFill>
              </a:rPr>
              <a:t> und </a:t>
            </a:r>
            <a:r>
              <a:rPr lang="en-US" altLang="zh-CN" sz="2000" noProof="0" dirty="0" err="1">
                <a:solidFill>
                  <a:srgbClr val="554F6F"/>
                </a:solidFill>
              </a:rPr>
              <a:t>Zielsetzung</a:t>
            </a:r>
            <a:endParaRPr lang="en-US" dirty="0">
              <a:solidFill>
                <a:srgbClr val="554F6F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5CB8AF-1933-9267-A00F-BA2F7CB232F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7CA0DEA-589C-7D40-9F67-93216DF31350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F5A9CE-70FB-8AEA-748F-889E621EC59B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506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8DCF2A-B7A0-9E4E-3FE9-2F65C884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692F-A4EA-FB47-8135-D21D390A80E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AF8EAA9-AD6C-CA7F-24D6-CE85A87B5C9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70235E-8FD9-B758-8B6A-672A8B75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88" y="810134"/>
            <a:ext cx="9005224" cy="52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78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E3051-696A-64B6-DB44-F1349E975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0244FF-4244-2B5E-7B8C-088DB907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692F-A4EA-FB47-8135-D21D390A80E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F9A2724-A7D8-770E-84BA-FD8ADC6D0DD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0AE0DB-CB18-7EE3-8231-883F22E72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71" y="520700"/>
            <a:ext cx="6843058" cy="58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70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39326-BD59-BC7C-CC26-B113CA19F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74F656-FD1D-54EB-E7FF-C2CEF9CD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692F-A4EA-FB47-8135-D21D390A80E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A53C40C-57CE-139B-2171-A2A07E920F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F0C51D-5A84-49BD-3A4D-8B629181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17" y="596900"/>
            <a:ext cx="6663765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09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79CD9-5733-F688-23E8-5E6EC4594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D23F34-F546-7213-70E8-036E32CE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692F-A4EA-FB47-8135-D21D390A80E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E4516B-566A-3E53-3823-C4BAB279D7EA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18847C-5B89-9209-BFFB-4EBB86EB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03" y="728382"/>
            <a:ext cx="6354394" cy="54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6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FA3F4-94AB-DF54-BD76-237A20FF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2B07BE-17F3-0B55-1997-A6329E77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692F-A4EA-FB47-8135-D21D390A80E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261A8B6-B828-DF61-A7C8-6438FE4AE95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3599C8-A114-FEAA-EF98-34BEE64F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82" y="801805"/>
            <a:ext cx="6181635" cy="525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92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25492-DF01-8EC5-C57B-254D0E896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ED9869-2BBF-1D29-A4C5-2576D2CC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692F-A4EA-FB47-8135-D21D390A80E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AD5A1CE-7D7C-AE2D-A021-8729BD1761A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383D5C-6F90-CAC7-6643-26C64B46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946150"/>
            <a:ext cx="5842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2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878912B2-205A-3E85-13D6-8287D44B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97615"/>
            <a:ext cx="2809461" cy="1100343"/>
          </a:xfrm>
        </p:spPr>
        <p:txBody>
          <a:bodyPr lIns="0" tIns="0" rIns="0" bIns="0" anchor="ctr">
            <a:noAutofit/>
          </a:bodyPr>
          <a:lstStyle/>
          <a:p>
            <a:r>
              <a:rPr lang="en-US" sz="2800" dirty="0"/>
              <a:t>Business Understanding</a:t>
            </a:r>
            <a:endParaRPr lang="en-CN" sz="280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E2D1FA-43CF-6CCD-B933-27F813EEBA8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68417" y="877457"/>
            <a:ext cx="7279583" cy="4940660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Mithilfe</a:t>
            </a:r>
            <a:r>
              <a:rPr lang="en-US" sz="2000" dirty="0"/>
              <a:t> von </a:t>
            </a:r>
            <a:r>
              <a:rPr lang="en-US" sz="2000" dirty="0" err="1"/>
              <a:t>Persönlichkeitsdaten</a:t>
            </a:r>
            <a:r>
              <a:rPr lang="en-US" sz="2000" dirty="0"/>
              <a:t> und </a:t>
            </a:r>
            <a:r>
              <a:rPr lang="en-US" sz="2000" dirty="0" err="1"/>
              <a:t>soziodemografischen</a:t>
            </a:r>
            <a:r>
              <a:rPr lang="en-US" sz="2000" dirty="0"/>
              <a:t> </a:t>
            </a:r>
            <a:r>
              <a:rPr lang="en-US" sz="2000" dirty="0" err="1"/>
              <a:t>Informationen</a:t>
            </a:r>
            <a:r>
              <a:rPr lang="en-US" sz="2000" dirty="0"/>
              <a:t> </a:t>
            </a:r>
            <a:r>
              <a:rPr lang="en-US" sz="2000" dirty="0" err="1"/>
              <a:t>können</a:t>
            </a:r>
            <a:r>
              <a:rPr lang="en-US" sz="2000" dirty="0"/>
              <a:t> Machine Learning Modelle </a:t>
            </a:r>
            <a:r>
              <a:rPr lang="en-US" sz="2000" dirty="0" err="1"/>
              <a:t>trainiert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, um: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Vorherzusagen</a:t>
            </a:r>
            <a:r>
              <a:rPr lang="en-US" sz="2000" dirty="0"/>
              <a:t>, </a:t>
            </a:r>
            <a:r>
              <a:rPr lang="en-US" sz="2000" b="1" dirty="0" err="1"/>
              <a:t>welche</a:t>
            </a:r>
            <a:r>
              <a:rPr lang="en-US" sz="2000" dirty="0"/>
              <a:t> </a:t>
            </a:r>
            <a:r>
              <a:rPr lang="en-US" sz="2000" dirty="0" err="1"/>
              <a:t>Personen</a:t>
            </a:r>
            <a:r>
              <a:rPr lang="en-US" sz="2000" dirty="0"/>
              <a:t> in Zukunft </a:t>
            </a:r>
            <a:r>
              <a:rPr lang="en-US" sz="2000" b="1" dirty="0" err="1"/>
              <a:t>bestimmte</a:t>
            </a:r>
            <a:r>
              <a:rPr lang="en-US" sz="2000" dirty="0"/>
              <a:t> </a:t>
            </a:r>
            <a:r>
              <a:rPr lang="en-US" sz="2000" dirty="0" err="1"/>
              <a:t>Drogen</a:t>
            </a:r>
            <a:r>
              <a:rPr lang="en-US" sz="2000" dirty="0"/>
              <a:t> </a:t>
            </a:r>
            <a:r>
              <a:rPr lang="en-US" sz="2000" dirty="0" err="1"/>
              <a:t>konsumieren</a:t>
            </a:r>
            <a:endParaRPr lang="en-US" sz="2000" dirty="0"/>
          </a:p>
          <a:p>
            <a:r>
              <a:rPr lang="en-US" sz="2000" dirty="0"/>
              <a:t>2. Zu </a:t>
            </a:r>
            <a:r>
              <a:rPr lang="en-US" sz="2000" dirty="0" err="1"/>
              <a:t>analysieren</a:t>
            </a:r>
            <a:r>
              <a:rPr lang="en-US" sz="2000" dirty="0"/>
              <a:t>, </a:t>
            </a:r>
            <a:r>
              <a:rPr lang="en-US" sz="2000" b="1" dirty="0" err="1"/>
              <a:t>welche</a:t>
            </a:r>
            <a:r>
              <a:rPr lang="en-US" sz="2000" b="1" dirty="0"/>
              <a:t> </a:t>
            </a:r>
            <a:r>
              <a:rPr lang="en-US" sz="2000" b="1" dirty="0" err="1"/>
              <a:t>Merkmale</a:t>
            </a:r>
            <a:r>
              <a:rPr lang="en-US" sz="2000" b="1" dirty="0"/>
              <a:t> </a:t>
            </a:r>
            <a:r>
              <a:rPr lang="en-US" sz="2000" b="1" dirty="0" err="1"/>
              <a:t>besonders</a:t>
            </a:r>
            <a:r>
              <a:rPr lang="en-US" sz="2000" b="1" dirty="0"/>
              <a:t> relevant </a:t>
            </a:r>
            <a:r>
              <a:rPr lang="en-US" sz="2000" dirty="0"/>
              <a:t>für den </a:t>
            </a:r>
            <a:r>
              <a:rPr lang="en-US" sz="2000" dirty="0" err="1"/>
              <a:t>Konsum</a:t>
            </a:r>
            <a:r>
              <a:rPr lang="en-US" sz="2000" dirty="0"/>
              <a:t> </a:t>
            </a:r>
            <a:r>
              <a:rPr lang="en-US" sz="2000" dirty="0" err="1"/>
              <a:t>legaler</a:t>
            </a:r>
            <a:r>
              <a:rPr lang="en-US" sz="2000" dirty="0"/>
              <a:t> </a:t>
            </a:r>
            <a:r>
              <a:rPr lang="en-US" sz="2000" dirty="0" err="1"/>
              <a:t>oder</a:t>
            </a:r>
            <a:r>
              <a:rPr lang="en-US" sz="2000" dirty="0"/>
              <a:t> </a:t>
            </a:r>
            <a:r>
              <a:rPr lang="en-US" sz="2000" dirty="0" err="1"/>
              <a:t>illegaler</a:t>
            </a:r>
            <a:r>
              <a:rPr lang="en-US" sz="2000" dirty="0"/>
              <a:t> </a:t>
            </a:r>
            <a:r>
              <a:rPr lang="en-US" sz="2000" dirty="0" err="1"/>
              <a:t>Substanzen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endParaRPr lang="en-US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1CA50B-9F2B-2902-FC1F-94D355A13E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5954BF-5ECA-E448-AA4D-378129832651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F516380-FBC6-A5A2-E3EB-70F75E17F9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9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7285-C6F8-3021-D639-992930FB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/>
          <a:lstStyle/>
          <a:p>
            <a:r>
              <a:rPr lang="en-US" altLang="zh-CN" noProof="0" dirty="0" err="1"/>
              <a:t>Ergebnisse</a:t>
            </a:r>
            <a:r>
              <a:rPr lang="en-US" altLang="zh-CN" noProof="0" dirty="0"/>
              <a:t> der </a:t>
            </a:r>
            <a:r>
              <a:rPr lang="en-US" altLang="zh-CN" noProof="0" dirty="0" err="1"/>
              <a:t>Literaturrecherche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F8C8-7436-9AE3-489F-B0C786E3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2" y="2523912"/>
            <a:ext cx="4256019" cy="151904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3800" b="1" dirty="0"/>
              <a:t>Big Five Personality Traits and Illicit Drug Use: Specificity in Trait-Drug Associations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altLang="zh-CN" sz="3800" dirty="0">
                <a:latin typeface="+mn-lt"/>
              </a:rPr>
              <a:t>Bestimmte Persönlichkeitsmerkmale hängen mit Drogenkonsum zusammen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altLang="zh-CN" sz="3800" dirty="0">
                <a:latin typeface="+mn-lt"/>
              </a:rPr>
              <a:t>Niedrige Verträglichkeit/Gewissenhaftigkeit              -&gt; Hoher Drogenkonsum</a:t>
            </a:r>
          </a:p>
          <a:p>
            <a:endParaRPr lang="zh-CN" altLang="en-US" sz="1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6DEBD-0AC6-D15A-8A75-755154F96F8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1" y="2062005"/>
            <a:ext cx="4256019" cy="2351389"/>
          </a:xfrm>
        </p:spPr>
        <p:txBody>
          <a:bodyPr>
            <a:normAutofit/>
          </a:bodyPr>
          <a:lstStyle/>
          <a:p>
            <a:r>
              <a:rPr lang="en-US" altLang="zh-CN" sz="1500" b="1" dirty="0"/>
              <a:t>Big Five personality traits and alcohol, nicotine, cannabis, and gambling disorder comorbidity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500" dirty="0">
                <a:latin typeface="+mn-lt"/>
              </a:rPr>
              <a:t>Alkoholkonsum assoziiert mit: Neurotizismus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500" dirty="0">
                <a:latin typeface="+mn-lt"/>
              </a:rPr>
              <a:t> Keine Assoziation mit: Extraversion, Offenheit, Verträglichkeit</a:t>
            </a:r>
          </a:p>
          <a:p>
            <a:endParaRPr lang="zh-CN" altLang="en-US" sz="16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C0BBF8-BE06-DFBD-36B2-E640EE3AE0C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2" y="4688484"/>
            <a:ext cx="4256019" cy="865126"/>
          </a:xfrm>
        </p:spPr>
        <p:txBody>
          <a:bodyPr>
            <a:normAutofit/>
          </a:bodyPr>
          <a:lstStyle/>
          <a:p>
            <a:r>
              <a:rPr lang="en-US" altLang="zh-CN" sz="1600" b="1" dirty="0" err="1"/>
              <a:t>Ursachen</a:t>
            </a:r>
            <a:r>
              <a:rPr lang="en-US" altLang="zh-CN" sz="1600" b="1" dirty="0"/>
              <a:t> für </a:t>
            </a:r>
            <a:r>
              <a:rPr lang="en-US" altLang="zh-CN" sz="1600" b="1" dirty="0" err="1"/>
              <a:t>Drogenkonsum</a:t>
            </a:r>
            <a:endParaRPr lang="en-US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400" dirty="0">
                <a:latin typeface="+mn-lt"/>
              </a:rPr>
              <a:t>Psychische, soziale und biologische Faktoren, Genetische Veranlagung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1A4165-B6FC-BCEF-BB8B-4836AAF0E59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2" y="4680466"/>
            <a:ext cx="4256019" cy="1230762"/>
          </a:xfrm>
        </p:spPr>
        <p:txBody>
          <a:bodyPr>
            <a:normAutofit/>
          </a:bodyPr>
          <a:lstStyle/>
          <a:p>
            <a:r>
              <a:rPr lang="en-US" altLang="zh-CN" sz="1500" b="1" dirty="0" err="1"/>
              <a:t>Bisherige</a:t>
            </a:r>
            <a:r>
              <a:rPr lang="en-US" altLang="zh-CN" sz="1500" b="1" dirty="0"/>
              <a:t>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+mn-lt"/>
              </a:rPr>
              <a:t>F1-Score, Accuracy </a:t>
            </a:r>
            <a:r>
              <a:rPr lang="en-US" altLang="zh-CN" sz="1500" dirty="0" err="1">
                <a:latin typeface="+mn-lt"/>
              </a:rPr>
              <a:t>als</a:t>
            </a:r>
            <a:r>
              <a:rPr lang="en-US" altLang="zh-CN" sz="1500" dirty="0">
                <a:latin typeface="+mn-lt"/>
              </a:rPr>
              <a:t> </a:t>
            </a:r>
            <a:r>
              <a:rPr lang="en-US" altLang="zh-CN" sz="1500" dirty="0" err="1">
                <a:latin typeface="+mn-lt"/>
              </a:rPr>
              <a:t>Metriken</a:t>
            </a:r>
            <a:r>
              <a:rPr lang="en-US" altLang="zh-CN" sz="1500" dirty="0">
                <a:latin typeface="+mn-lt"/>
              </a:rPr>
              <a:t> </a:t>
            </a:r>
            <a:r>
              <a:rPr lang="en-US" altLang="zh-CN" sz="1500" dirty="0" err="1">
                <a:latin typeface="+mn-lt"/>
              </a:rPr>
              <a:t>genutzt</a:t>
            </a:r>
            <a:endParaRPr lang="en-US" altLang="zh-CN" sz="15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+mn-lt"/>
              </a:rPr>
              <a:t>Log. Regression,  Ridge Classifier, Support Vector Machines, Random Forest Classifier </a:t>
            </a:r>
            <a:r>
              <a:rPr lang="en-US" altLang="zh-CN" sz="1500" dirty="0" err="1">
                <a:latin typeface="+mn-lt"/>
              </a:rPr>
              <a:t>als</a:t>
            </a:r>
            <a:r>
              <a:rPr lang="en-US" altLang="zh-CN" sz="1500" dirty="0">
                <a:latin typeface="+mn-lt"/>
              </a:rPr>
              <a:t> Modelle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D094CF0-8755-69F7-45ED-68CA62A5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70FF-C62F-FA4E-B48E-505C7599D12A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551BEFC-7338-64FA-4AAF-AFCB867B7C0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76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374A-3F88-BD2C-E61F-D7650331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</p:spPr>
        <p:txBody>
          <a:bodyPr/>
          <a:lstStyle/>
          <a:p>
            <a:r>
              <a:rPr lang="en-US" dirty="0"/>
              <a:t>SMART </a:t>
            </a:r>
            <a:r>
              <a:rPr lang="en-US" dirty="0" err="1"/>
              <a:t>Ziele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1368-DB2A-9983-E8DD-1C569A26936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54095" y="3258273"/>
            <a:ext cx="4256019" cy="407950"/>
          </a:xfrm>
        </p:spPr>
        <p:txBody>
          <a:bodyPr/>
          <a:lstStyle/>
          <a:p>
            <a:r>
              <a:rPr lang="en-US" altLang="zh-CN" dirty="0" err="1"/>
              <a:t>Spezifisch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48AF-4224-C31E-41FF-EAE9ECD786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1229876"/>
          </a:xfrm>
        </p:spPr>
        <p:txBody>
          <a:bodyPr>
            <a:normAutofit fontScale="85000" lnSpcReduction="10000"/>
          </a:bodyPr>
          <a:lstStyle/>
          <a:p>
            <a:r>
              <a:rPr lang="en-US" sz="1600" dirty="0"/>
              <a:t>Ein </a:t>
            </a:r>
            <a:r>
              <a:rPr lang="en-US" sz="1600" dirty="0" err="1"/>
              <a:t>Vergleich</a:t>
            </a:r>
            <a:r>
              <a:rPr lang="en-US" sz="1600" dirty="0"/>
              <a:t> </a:t>
            </a:r>
            <a:r>
              <a:rPr lang="en-US" sz="1600" dirty="0" err="1"/>
              <a:t>verschiedener</a:t>
            </a:r>
            <a:r>
              <a:rPr lang="en-US" sz="1600" dirty="0"/>
              <a:t> Machine-Learning-Modelle </a:t>
            </a:r>
            <a:r>
              <a:rPr lang="en-US" sz="1600" dirty="0" err="1"/>
              <a:t>soll</a:t>
            </a:r>
            <a:r>
              <a:rPr lang="en-US" sz="1600" dirty="0"/>
              <a:t> </a:t>
            </a:r>
            <a:r>
              <a:rPr lang="en-US" sz="1600" dirty="0" err="1"/>
              <a:t>durchgeführt</a:t>
            </a:r>
            <a:r>
              <a:rPr lang="en-US" sz="1600" dirty="0"/>
              <a:t> </a:t>
            </a:r>
            <a:r>
              <a:rPr lang="en-US" sz="1600" dirty="0" err="1"/>
              <a:t>werden</a:t>
            </a:r>
            <a:r>
              <a:rPr lang="en-US" sz="1600" dirty="0"/>
              <a:t>, um </a:t>
            </a:r>
            <a:r>
              <a:rPr lang="en-US" sz="1600" dirty="0" err="1"/>
              <a:t>vorherzusagen</a:t>
            </a:r>
            <a:r>
              <a:rPr lang="en-US" sz="1600" dirty="0"/>
              <a:t>, </a:t>
            </a:r>
            <a:r>
              <a:rPr lang="en-US" sz="1600" dirty="0" err="1"/>
              <a:t>welche</a:t>
            </a:r>
            <a:r>
              <a:rPr lang="en-US" sz="1600" dirty="0"/>
              <a:t> Art von </a:t>
            </a:r>
            <a:r>
              <a:rPr lang="en-US" sz="1600" dirty="0" err="1"/>
              <a:t>legalen</a:t>
            </a:r>
            <a:r>
              <a:rPr lang="en-US" sz="1600" dirty="0"/>
              <a:t>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illegalen</a:t>
            </a:r>
            <a:r>
              <a:rPr lang="en-US" sz="1600" dirty="0"/>
              <a:t> </a:t>
            </a:r>
            <a:r>
              <a:rPr lang="en-US" sz="1600" dirty="0" err="1"/>
              <a:t>Drogen</a:t>
            </a:r>
            <a:r>
              <a:rPr lang="en-US" sz="1600" dirty="0"/>
              <a:t> </a:t>
            </a:r>
            <a:r>
              <a:rPr lang="en-US" sz="1600" dirty="0" err="1"/>
              <a:t>Personen</a:t>
            </a:r>
            <a:r>
              <a:rPr lang="en-US" sz="1600" dirty="0"/>
              <a:t> </a:t>
            </a:r>
            <a:r>
              <a:rPr lang="en-US" sz="1600" dirty="0" err="1"/>
              <a:t>zukünftig</a:t>
            </a:r>
            <a:r>
              <a:rPr lang="en-US" sz="1600" dirty="0"/>
              <a:t> </a:t>
            </a:r>
            <a:r>
              <a:rPr lang="en-US" sz="1600" dirty="0" err="1"/>
              <a:t>konsumieren</a:t>
            </a:r>
            <a:r>
              <a:rPr lang="en-US" sz="1600" dirty="0"/>
              <a:t> </a:t>
            </a:r>
            <a:r>
              <a:rPr lang="en-US" sz="1600" dirty="0" err="1"/>
              <a:t>könnten</a:t>
            </a:r>
            <a:r>
              <a:rPr lang="en-US" sz="1600" dirty="0"/>
              <a:t> – </a:t>
            </a:r>
            <a:r>
              <a:rPr lang="en-US" sz="1600" dirty="0" err="1"/>
              <a:t>basierend</a:t>
            </a:r>
            <a:r>
              <a:rPr lang="en-US" sz="1600" dirty="0"/>
              <a:t> auf </a:t>
            </a:r>
            <a:r>
              <a:rPr lang="en-US" sz="1600" dirty="0" err="1"/>
              <a:t>Persönlichkeitsmerkmalen</a:t>
            </a:r>
            <a:r>
              <a:rPr lang="en-US" sz="1600" dirty="0"/>
              <a:t> und </a:t>
            </a:r>
            <a:r>
              <a:rPr lang="en-US" sz="1600" dirty="0" err="1"/>
              <a:t>Umfragedaten</a:t>
            </a:r>
            <a:r>
              <a:rPr lang="en-US" sz="16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6BAD-A747-3B97-F30C-09F21049C118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054093" y="4967182"/>
            <a:ext cx="4256019" cy="407950"/>
          </a:xfrm>
        </p:spPr>
        <p:txBody>
          <a:bodyPr/>
          <a:lstStyle/>
          <a:p>
            <a:r>
              <a:rPr lang="en-US" altLang="zh-CN" dirty="0" err="1"/>
              <a:t>Messbar</a:t>
            </a:r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E5BFF-D419-3026-A87C-B6D6B21AEF6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Der </a:t>
            </a:r>
            <a:r>
              <a:rPr lang="en-US" dirty="0" err="1"/>
              <a:t>Erfolg</a:t>
            </a:r>
            <a:r>
              <a:rPr lang="en-US" dirty="0"/>
              <a:t> der Modelle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</a:t>
            </a:r>
            <a:r>
              <a:rPr lang="en-US" dirty="0" err="1"/>
              <a:t>konkreter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Trainings- und </a:t>
            </a:r>
            <a:r>
              <a:rPr lang="en-US" dirty="0" err="1"/>
              <a:t>Testfehler</a:t>
            </a:r>
            <a:r>
              <a:rPr lang="en-US" dirty="0"/>
              <a:t>, F1-Score und Accuracy </a:t>
            </a:r>
            <a:r>
              <a:rPr lang="en-US" dirty="0" err="1"/>
              <a:t>gemessen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2DEA0-7215-A718-A1AC-EB29E6BADFE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525097" y="1114908"/>
            <a:ext cx="4256019" cy="830527"/>
          </a:xfrm>
        </p:spPr>
        <p:txBody>
          <a:bodyPr/>
          <a:lstStyle/>
          <a:p>
            <a:r>
              <a:rPr lang="en-US" altLang="zh-CN" dirty="0" err="1"/>
              <a:t>Erreichbar</a:t>
            </a:r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C0E4C-96AC-2EA2-62B0-EE84614479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1104176"/>
          </a:xfrm>
        </p:spPr>
        <p:txBody>
          <a:bodyPr>
            <a:normAutofit/>
          </a:bodyPr>
          <a:lstStyle/>
          <a:p>
            <a:r>
              <a:rPr lang="en-US" dirty="0"/>
              <a:t>Die </a:t>
            </a:r>
            <a:r>
              <a:rPr lang="en-US" dirty="0" err="1"/>
              <a:t>Durchführung</a:t>
            </a:r>
            <a:r>
              <a:rPr lang="en-US" dirty="0"/>
              <a:t> des </a:t>
            </a:r>
            <a:r>
              <a:rPr lang="en-US" dirty="0" err="1"/>
              <a:t>Vergleichs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Rahmen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Projektzeitraums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vorhandenen</a:t>
            </a:r>
            <a:r>
              <a:rPr lang="en-US" dirty="0"/>
              <a:t> Daten (</a:t>
            </a:r>
            <a:r>
              <a:rPr lang="en-US" dirty="0" err="1"/>
              <a:t>aus</a:t>
            </a:r>
            <a:r>
              <a:rPr lang="en-US" dirty="0"/>
              <a:t> dem Paper) und </a:t>
            </a:r>
            <a:r>
              <a:rPr lang="en-US" dirty="0" err="1"/>
              <a:t>gängigen</a:t>
            </a:r>
            <a:r>
              <a:rPr lang="en-US" dirty="0"/>
              <a:t> ML-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realistisch</a:t>
            </a:r>
            <a:r>
              <a:rPr lang="en-US" dirty="0"/>
              <a:t> </a:t>
            </a:r>
            <a:r>
              <a:rPr lang="en-US" dirty="0" err="1"/>
              <a:t>durchführbar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6A22D-82ED-00C3-5BEE-151F557DA20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525101" y="2835696"/>
            <a:ext cx="4256019" cy="830527"/>
          </a:xfrm>
        </p:spPr>
        <p:txBody>
          <a:bodyPr/>
          <a:lstStyle/>
          <a:p>
            <a:r>
              <a:rPr lang="en-US" altLang="zh-CN" dirty="0"/>
              <a:t>Relevant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3D47B9-5599-976A-5307-F0962B54DB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1175260"/>
          </a:xfrm>
        </p:spPr>
        <p:txBody>
          <a:bodyPr>
            <a:noAutofit/>
          </a:bodyPr>
          <a:lstStyle/>
          <a:p>
            <a:r>
              <a:rPr lang="en-US" dirty="0"/>
              <a:t>Das Ziel </a:t>
            </a:r>
            <a:r>
              <a:rPr lang="en-US" dirty="0" err="1"/>
              <a:t>knüpft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an das </a:t>
            </a:r>
            <a:r>
              <a:rPr lang="en-US" dirty="0" err="1"/>
              <a:t>zuvor</a:t>
            </a:r>
            <a:r>
              <a:rPr lang="en-US" dirty="0"/>
              <a:t> </a:t>
            </a:r>
            <a:r>
              <a:rPr lang="en-US" dirty="0" err="1"/>
              <a:t>analysierte</a:t>
            </a:r>
            <a:r>
              <a:rPr lang="en-US" dirty="0"/>
              <a:t> Paper an und hat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klaren</a:t>
            </a:r>
            <a:r>
              <a:rPr lang="en-US" dirty="0"/>
              <a:t> </a:t>
            </a:r>
            <a:r>
              <a:rPr lang="en-US" dirty="0" err="1"/>
              <a:t>Bezug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Studien</a:t>
            </a:r>
            <a:r>
              <a:rPr lang="en-US" dirty="0"/>
              <a:t>- und </a:t>
            </a:r>
            <a:r>
              <a:rPr lang="en-US" dirty="0" err="1"/>
              <a:t>Forschungspraxis</a:t>
            </a:r>
            <a:r>
              <a:rPr lang="en-US" dirty="0"/>
              <a:t>, </a:t>
            </a:r>
            <a:r>
              <a:rPr lang="en-US" dirty="0" err="1"/>
              <a:t>insbesondere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Anwendung</a:t>
            </a:r>
            <a:r>
              <a:rPr lang="en-US" dirty="0"/>
              <a:t> von Data Science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Bereich</a:t>
            </a:r>
            <a:r>
              <a:rPr lang="en-US" dirty="0"/>
              <a:t> </a:t>
            </a:r>
            <a:r>
              <a:rPr lang="en-US" dirty="0" err="1"/>
              <a:t>Verhaltensprognosen</a:t>
            </a:r>
            <a:r>
              <a:rPr lang="en-US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BC4B98-CE3D-0813-17A5-78D88ABA51F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525099" y="4544605"/>
            <a:ext cx="4256019" cy="830527"/>
          </a:xfrm>
        </p:spPr>
        <p:txBody>
          <a:bodyPr/>
          <a:lstStyle/>
          <a:p>
            <a:r>
              <a:rPr lang="en-US" altLang="zh-CN" dirty="0" err="1"/>
              <a:t>Zeitgebunden</a:t>
            </a:r>
            <a:endParaRPr lang="en-US" altLang="zh-C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1D530E-5D51-F219-F97B-F85F6AB955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>
            <a:normAutofit/>
          </a:bodyPr>
          <a:lstStyle/>
          <a:p>
            <a:r>
              <a:rPr lang="en-US" dirty="0"/>
              <a:t>Der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bis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Abschluss</a:t>
            </a:r>
            <a:r>
              <a:rPr lang="en-US" dirty="0"/>
              <a:t> des 4. Semesters </a:t>
            </a:r>
            <a:r>
              <a:rPr lang="en-US" dirty="0" err="1"/>
              <a:t>abgeschlossen</a:t>
            </a:r>
            <a:r>
              <a:rPr lang="en-US" dirty="0"/>
              <a:t> sein.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510FE76E-CFC2-D800-CB44-6238B958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2602-0212-C142-87ED-669AD8E7455B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88CB65A0-5DBD-D369-58BB-1891F401128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3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B9688706-3EC1-978E-8B68-D5AD9E77164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US" altLang="zh-CN" dirty="0"/>
              <a:t>Data Understanding</a:t>
            </a:r>
            <a:endParaRPr lang="zh-CN" alt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4040C1-E7B1-B9BD-FD07-2F9719147F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2A0EC75-BEA9-5345-91B1-69448F65C3FE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4793648-F137-8D9E-CB8E-DF7D302A0903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17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3C2-5C7E-DE44-F92B-45F06DA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1" y="442428"/>
            <a:ext cx="3540136" cy="698500"/>
          </a:xfrm>
        </p:spPr>
        <p:txBody>
          <a:bodyPr/>
          <a:lstStyle/>
          <a:p>
            <a:r>
              <a:rPr lang="en-US" altLang="zh-CN" noProof="0" dirty="0"/>
              <a:t>Der </a:t>
            </a:r>
            <a:r>
              <a:rPr lang="en-US" altLang="zh-CN" noProof="0" dirty="0" err="1"/>
              <a:t>Datensatz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EB4A-64CF-81AE-83C3-AC1A04E857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765" y="1724297"/>
            <a:ext cx="7529039" cy="39927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Poppins Bold"/>
              </a:rPr>
              <a:t>Online </a:t>
            </a:r>
            <a:r>
              <a:rPr lang="en-US" sz="1800" dirty="0" err="1">
                <a:sym typeface="Poppins Bold"/>
              </a:rPr>
              <a:t>Umfrage</a:t>
            </a:r>
            <a:r>
              <a:rPr lang="en-US" sz="1800" dirty="0">
                <a:sym typeface="Poppins Bold"/>
              </a:rPr>
              <a:t> von Elaine Fehrman </a:t>
            </a:r>
            <a:r>
              <a:rPr lang="en-US" sz="1800" dirty="0" err="1">
                <a:sym typeface="Poppins Bold"/>
              </a:rPr>
              <a:t>zwischen</a:t>
            </a:r>
            <a:r>
              <a:rPr lang="en-US" sz="1800" dirty="0">
                <a:sym typeface="Poppins Bold"/>
              </a:rPr>
              <a:t> 2011 und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ym typeface="Poppins Bold"/>
              </a:rPr>
              <a:t>12 </a:t>
            </a:r>
            <a:r>
              <a:rPr lang="en-US" sz="1800" dirty="0">
                <a:sym typeface="Poppins Bold"/>
              </a:rPr>
              <a:t>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Poppins Bold"/>
              </a:rPr>
              <a:t>1885 </a:t>
            </a:r>
            <a:r>
              <a:rPr lang="en-US" sz="1800" dirty="0" err="1">
                <a:sym typeface="Poppins Bold"/>
              </a:rPr>
              <a:t>valide</a:t>
            </a:r>
            <a:r>
              <a:rPr lang="en-US" sz="1800" dirty="0">
                <a:sym typeface="Poppins Bold"/>
              </a:rPr>
              <a:t> </a:t>
            </a:r>
            <a:r>
              <a:rPr lang="en-US" sz="1800" dirty="0" err="1">
                <a:sym typeface="Poppins Bold"/>
              </a:rPr>
              <a:t>Teilnehmende</a:t>
            </a:r>
            <a:r>
              <a:rPr lang="en-US" sz="1800" dirty="0">
                <a:sym typeface="Poppins Bold"/>
              </a:rPr>
              <a:t> </a:t>
            </a:r>
            <a:r>
              <a:rPr lang="en-US" sz="1800" dirty="0" err="1">
                <a:sym typeface="Poppins Bold"/>
              </a:rPr>
              <a:t>aus</a:t>
            </a:r>
            <a:r>
              <a:rPr lang="en-US" sz="1800" dirty="0">
                <a:sym typeface="Poppins Bold"/>
              </a:rPr>
              <a:t> UK, USA, Canada, </a:t>
            </a:r>
            <a:r>
              <a:rPr lang="en-US" sz="1800" dirty="0" err="1">
                <a:sym typeface="Poppins Bold"/>
              </a:rPr>
              <a:t>Neuseeland</a:t>
            </a:r>
            <a:r>
              <a:rPr lang="en-US" sz="1800" dirty="0">
                <a:sym typeface="Poppins Bold"/>
              </a:rPr>
              <a:t>, Irland und </a:t>
            </a:r>
            <a:r>
              <a:rPr lang="en-US" sz="1800" dirty="0" err="1">
                <a:sym typeface="Poppins Bold"/>
              </a:rPr>
              <a:t>Australien</a:t>
            </a:r>
            <a:endParaRPr lang="en-US" sz="1800" dirty="0">
              <a:sym typeface="Poppins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ym typeface="Poppins Bold"/>
              </a:rPr>
              <a:t>Geschlechterverteilung</a:t>
            </a:r>
            <a:r>
              <a:rPr lang="en-US" sz="1800" dirty="0">
                <a:sym typeface="Poppins Bold"/>
              </a:rPr>
              <a:t>: 943 </a:t>
            </a:r>
            <a:r>
              <a:rPr lang="en-US" sz="1800" dirty="0" err="1">
                <a:sym typeface="Poppins Bold"/>
              </a:rPr>
              <a:t>Männer</a:t>
            </a:r>
            <a:r>
              <a:rPr lang="en-US" sz="1800" dirty="0">
                <a:sym typeface="Poppins Bold"/>
              </a:rPr>
              <a:t> / 942 Frauen.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Poppins Bold"/>
              </a:rPr>
              <a:t>Ordinal/Nominal feature </a:t>
            </a:r>
            <a:r>
              <a:rPr lang="en-US" sz="1800" dirty="0" err="1">
                <a:sym typeface="Poppins Bold"/>
              </a:rPr>
              <a:t>quanitification</a:t>
            </a:r>
            <a:r>
              <a:rPr lang="en-US" sz="1800" dirty="0">
                <a:sym typeface="Poppins Bold"/>
              </a:rPr>
              <a:t> </a:t>
            </a:r>
            <a:r>
              <a:rPr lang="en-US" sz="1800" dirty="0" err="1">
                <a:sym typeface="Poppins Bold"/>
              </a:rPr>
              <a:t>wurde</a:t>
            </a:r>
            <a:r>
              <a:rPr lang="en-US" sz="1800" dirty="0">
                <a:sym typeface="Poppins Bold"/>
              </a:rPr>
              <a:t> </a:t>
            </a:r>
            <a:r>
              <a:rPr lang="en-US" sz="1800" dirty="0" err="1">
                <a:sym typeface="Poppins Bold"/>
              </a:rPr>
              <a:t>angewendet</a:t>
            </a:r>
            <a:endParaRPr lang="en-US" sz="1800" dirty="0">
              <a:sym typeface="Poppins Bold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31F38-0496-6252-E0C1-53263530F08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5D4B2DE-2DA5-EA4F-AB3E-6CAB740FB63E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D8D840-45DF-EF3C-47A7-E0473E161AA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32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EE7745-C2B9-30C7-6DBE-BE77DD06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692F-A4EA-FB47-8135-D21D390A80E7}" type="datetime1">
              <a:rPr lang="de-DE" altLang="zh-CN" smtClean="0"/>
              <a:t>06.04.25</a:t>
            </a:fld>
            <a:endParaRPr lang="en-US" altLang="zh-CN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3BC4092-D625-7E31-B7C1-448DAF4C884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DA4A485-219E-AB4D-5292-84053A1AF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703" y="578769"/>
            <a:ext cx="6008594" cy="570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4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9dd060f-7b3c-4145-bd9c-ea0aa73d6332.pp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a245ac7-8344-459a-b9d4-1fffc5d0cb56.pp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b6409aa-3085-46a6-a876-aea84eab6c98.pp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b6409aa-3085-46a6-a876-aea84eab6c98.pp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b6409aa-3085-46a6-a876-aea84eab6c98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A1FBFC-04F0-4094-926E-15D44DB73A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5E0DC9-32A2-412B-BBED-98FD58D61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692</Words>
  <Application>Microsoft Macintosh PowerPoint</Application>
  <PresentationFormat>Breitbild</PresentationFormat>
  <Paragraphs>188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Meiryo</vt:lpstr>
      <vt:lpstr>Aptos</vt:lpstr>
      <vt:lpstr>Arial</vt:lpstr>
      <vt:lpstr>Franklin Gothic Book</vt:lpstr>
      <vt:lpstr>Poppins Bold</vt:lpstr>
      <vt:lpstr>Custom</vt:lpstr>
      <vt:lpstr>Machine Learning Project</vt:lpstr>
      <vt:lpstr>Agenda</vt:lpstr>
      <vt:lpstr>Business Understanding Literatur und Zielsetzung</vt:lpstr>
      <vt:lpstr>Business Understanding</vt:lpstr>
      <vt:lpstr>Ergebnisse der Literaturrecherche</vt:lpstr>
      <vt:lpstr>SMART Ziele</vt:lpstr>
      <vt:lpstr>Data Understanding</vt:lpstr>
      <vt:lpstr>Der Datensatz</vt:lpstr>
      <vt:lpstr>PowerPoint-Präsentation</vt:lpstr>
      <vt:lpstr>PowerPoint-Präsentation</vt:lpstr>
      <vt:lpstr> </vt:lpstr>
      <vt:lpstr>PowerPoint-Präsentation</vt:lpstr>
      <vt:lpstr>PowerPoint-Präsentation</vt:lpstr>
      <vt:lpstr> </vt:lpstr>
      <vt:lpstr>Data Preparation</vt:lpstr>
      <vt:lpstr>Anpassen des Datensatzes</vt:lpstr>
      <vt:lpstr>Modeling</vt:lpstr>
      <vt:lpstr>Ablauf während des Modellierens</vt:lpstr>
      <vt:lpstr>Optimierung des DT – Kurzer Einblick</vt:lpstr>
      <vt:lpstr>Modellbewertung für Nikotin</vt:lpstr>
      <vt:lpstr>Modellbewertung für Cannabis</vt:lpstr>
      <vt:lpstr>Modellbewertung für Kokain</vt:lpstr>
      <vt:lpstr>Evaluierung</vt:lpstr>
      <vt:lpstr>Schwachstellen unserer Modelle Am Beispiel Decision Tree - Kokain</vt:lpstr>
      <vt:lpstr>Auswahl des Modells</vt:lpstr>
      <vt:lpstr>Merkmalsgewichtung Am Beispiel Decision Tree - Kokain</vt:lpstr>
      <vt:lpstr>Fazit</vt:lpstr>
      <vt:lpstr>Ausblick Welche Änderungen können vorgenommen werden, um das Ergebnis zu verbessern?</vt:lpstr>
      <vt:lpstr>Fragen?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cp:keywords/>
  <dc:description/>
  <cp:lastModifiedBy>Salih Kelmendi</cp:lastModifiedBy>
  <cp:revision>12</cp:revision>
  <dcterms:modified xsi:type="dcterms:W3CDTF">2025-04-06T06:13:40Z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