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D_C3E23514.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67" r:id="rId3"/>
    <p:sldId id="269" r:id="rId4"/>
    <p:sldId id="270" r:id="rId5"/>
    <p:sldId id="272" r:id="rId6"/>
    <p:sldId id="280" r:id="rId7"/>
    <p:sldId id="283" r:id="rId8"/>
    <p:sldId id="271" r:id="rId9"/>
    <p:sldId id="284" r:id="rId10"/>
    <p:sldId id="285" r:id="rId11"/>
    <p:sldId id="286" r:id="rId12"/>
    <p:sldId id="287" r:id="rId13"/>
    <p:sldId id="288" r:id="rId14"/>
    <p:sldId id="289" r:id="rId15"/>
    <p:sldId id="277" r:id="rId16"/>
    <p:sldId id="278"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699536-361B-A4C5-EA2E-ED65A2A9A27F}" name="Patryk P" initials="PP" userId="a35b9c3b392d2c6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6600"/>
    <a:srgbClr val="FF9933"/>
    <a:srgbClr val="CC99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AC5781-F809-497E-98FB-4673481FAE32}" v="269" dt="2023-06-13T15:28:49.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712" autoAdjust="0"/>
  </p:normalViewPr>
  <p:slideViewPr>
    <p:cSldViewPr snapToGrid="0">
      <p:cViewPr varScale="1">
        <p:scale>
          <a:sx n="108" d="100"/>
          <a:sy n="108" d="100"/>
        </p:scale>
        <p:origin x="2346"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SatisfactionRate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Lit>
              <c:formatCode>General</c:formatCode>
              <c:ptCount val="10"/>
              <c:pt idx="0">
                <c:v>1</c:v>
              </c:pt>
              <c:pt idx="1">
                <c:v>2</c:v>
              </c:pt>
              <c:pt idx="2">
                <c:v>3</c:v>
              </c:pt>
              <c:pt idx="3">
                <c:v>4</c:v>
              </c:pt>
              <c:pt idx="4">
                <c:v>5</c:v>
              </c:pt>
              <c:pt idx="5">
                <c:v>6</c:v>
              </c:pt>
              <c:pt idx="6">
                <c:v>7</c:v>
              </c:pt>
              <c:pt idx="7">
                <c:v>8</c:v>
              </c:pt>
              <c:pt idx="8">
                <c:v>9</c:v>
              </c:pt>
              <c:pt idx="9">
                <c:v>10</c:v>
              </c:pt>
            </c:numLit>
          </c:cat>
          <c:val>
            <c:numLit>
              <c:formatCode>General</c:formatCode>
              <c:ptCount val="10"/>
              <c:pt idx="0">
                <c:v>6</c:v>
              </c:pt>
              <c:pt idx="1">
                <c:v>6</c:v>
              </c:pt>
              <c:pt idx="2">
                <c:v>8</c:v>
              </c:pt>
              <c:pt idx="3">
                <c:v>10</c:v>
              </c:pt>
              <c:pt idx="4">
                <c:v>9</c:v>
              </c:pt>
              <c:pt idx="5">
                <c:v>10</c:v>
              </c:pt>
              <c:pt idx="6">
                <c:v>10</c:v>
              </c:pt>
              <c:pt idx="7">
                <c:v>12</c:v>
              </c:pt>
              <c:pt idx="8">
                <c:v>10</c:v>
              </c:pt>
              <c:pt idx="9">
                <c:v>6</c:v>
              </c:pt>
            </c:numLit>
          </c:val>
          <c:extLst>
            <c:ext xmlns:c16="http://schemas.microsoft.com/office/drawing/2014/chart" uri="{C3380CC4-5D6E-409C-BE32-E72D297353CC}">
              <c16:uniqueId val="{00000000-1402-4ADE-88EB-FE578972874F}"/>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SatisfactionRate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Lit>
              <c:formatCode>General</c:formatCode>
              <c:ptCount val="42"/>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numLit>
          </c:cat>
          <c:val>
            <c:numLit>
              <c:formatCode>General</c:formatCode>
              <c:ptCount val="42"/>
              <c:pt idx="0">
                <c:v>5</c:v>
              </c:pt>
              <c:pt idx="1">
                <c:v>2</c:v>
              </c:pt>
              <c:pt idx="2">
                <c:v>3</c:v>
              </c:pt>
              <c:pt idx="3">
                <c:v>2</c:v>
              </c:pt>
              <c:pt idx="4">
                <c:v>3</c:v>
              </c:pt>
              <c:pt idx="5">
                <c:v>3</c:v>
              </c:pt>
              <c:pt idx="6">
                <c:v>2</c:v>
              </c:pt>
              <c:pt idx="7">
                <c:v>1</c:v>
              </c:pt>
              <c:pt idx="8">
                <c:v>1</c:v>
              </c:pt>
              <c:pt idx="9">
                <c:v>2</c:v>
              </c:pt>
              <c:pt idx="10">
                <c:v>3</c:v>
              </c:pt>
              <c:pt idx="11">
                <c:v>2</c:v>
              </c:pt>
              <c:pt idx="12">
                <c:v>2</c:v>
              </c:pt>
              <c:pt idx="13">
                <c:v>1</c:v>
              </c:pt>
              <c:pt idx="14">
                <c:v>2</c:v>
              </c:pt>
              <c:pt idx="15">
                <c:v>2</c:v>
              </c:pt>
              <c:pt idx="16">
                <c:v>2</c:v>
              </c:pt>
              <c:pt idx="17">
                <c:v>2</c:v>
              </c:pt>
              <c:pt idx="18">
                <c:v>1</c:v>
              </c:pt>
              <c:pt idx="19">
                <c:v>2</c:v>
              </c:pt>
              <c:pt idx="20">
                <c:v>1</c:v>
              </c:pt>
              <c:pt idx="21">
                <c:v>2</c:v>
              </c:pt>
              <c:pt idx="22">
                <c:v>2</c:v>
              </c:pt>
              <c:pt idx="23">
                <c:v>2</c:v>
              </c:pt>
              <c:pt idx="24">
                <c:v>1</c:v>
              </c:pt>
              <c:pt idx="25">
                <c:v>1</c:v>
              </c:pt>
              <c:pt idx="26">
                <c:v>2</c:v>
              </c:pt>
              <c:pt idx="27">
                <c:v>2</c:v>
              </c:pt>
              <c:pt idx="28">
                <c:v>2</c:v>
              </c:pt>
              <c:pt idx="29">
                <c:v>1</c:v>
              </c:pt>
              <c:pt idx="30">
                <c:v>4</c:v>
              </c:pt>
              <c:pt idx="31">
                <c:v>2</c:v>
              </c:pt>
              <c:pt idx="32">
                <c:v>2</c:v>
              </c:pt>
              <c:pt idx="33">
                <c:v>1</c:v>
              </c:pt>
              <c:pt idx="34">
                <c:v>2</c:v>
              </c:pt>
              <c:pt idx="35">
                <c:v>1</c:v>
              </c:pt>
              <c:pt idx="36">
                <c:v>2</c:v>
              </c:pt>
              <c:pt idx="37">
                <c:v>2</c:v>
              </c:pt>
              <c:pt idx="38">
                <c:v>2</c:v>
              </c:pt>
              <c:pt idx="39">
                <c:v>1</c:v>
              </c:pt>
              <c:pt idx="40">
                <c:v>2</c:v>
              </c:pt>
              <c:pt idx="41">
                <c:v>7</c:v>
              </c:pt>
            </c:numLit>
          </c:val>
          <c:extLst>
            <c:ext xmlns:c16="http://schemas.microsoft.com/office/drawing/2014/chart" uri="{C3380CC4-5D6E-409C-BE32-E72D297353CC}">
              <c16:uniqueId val="{00000000-EDB6-44AC-93BE-5B091C4CB49F}"/>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Country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Lit>
              <c:ptCount val="6"/>
              <c:pt idx="0">
                <c:v>Australia</c:v>
              </c:pt>
              <c:pt idx="1">
                <c:v>Canada</c:v>
              </c:pt>
              <c:pt idx="2">
                <c:v>India</c:v>
              </c:pt>
              <c:pt idx="3">
                <c:v>Mexico</c:v>
              </c:pt>
              <c:pt idx="4">
                <c:v>United Kingdom</c:v>
              </c:pt>
              <c:pt idx="5">
                <c:v>United States</c:v>
              </c:pt>
            </c:strLit>
          </c:cat>
          <c:val>
            <c:numLit>
              <c:formatCode>General</c:formatCode>
              <c:ptCount val="6"/>
              <c:pt idx="0">
                <c:v>12</c:v>
              </c:pt>
              <c:pt idx="1">
                <c:v>17</c:v>
              </c:pt>
              <c:pt idx="2">
                <c:v>2</c:v>
              </c:pt>
              <c:pt idx="3">
                <c:v>24</c:v>
              </c:pt>
              <c:pt idx="4">
                <c:v>8</c:v>
              </c:pt>
              <c:pt idx="5">
                <c:v>24</c:v>
              </c:pt>
            </c:numLit>
          </c:val>
          <c:extLst>
            <c:ext xmlns:c16="http://schemas.microsoft.com/office/drawing/2014/chart" uri="{C3380CC4-5D6E-409C-BE32-E72D297353CC}">
              <c16:uniqueId val="{00000000-3AE5-4540-B3F9-424F82D27F17}"/>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EducationLevel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Lit>
              <c:ptCount val="4"/>
              <c:pt idx="0">
                <c:v>Bachelor's Degree</c:v>
              </c:pt>
              <c:pt idx="1">
                <c:v>Doctorate</c:v>
              </c:pt>
              <c:pt idx="2">
                <c:v>High School</c:v>
              </c:pt>
              <c:pt idx="3">
                <c:v>Master's Degree</c:v>
              </c:pt>
            </c:strLit>
          </c:cat>
          <c:val>
            <c:numLit>
              <c:formatCode>General</c:formatCode>
              <c:ptCount val="4"/>
              <c:pt idx="0">
                <c:v>23</c:v>
              </c:pt>
              <c:pt idx="1">
                <c:v>16</c:v>
              </c:pt>
              <c:pt idx="2">
                <c:v>22</c:v>
              </c:pt>
              <c:pt idx="3">
                <c:v>26</c:v>
              </c:pt>
            </c:numLit>
          </c:val>
          <c:extLst>
            <c:ext xmlns:c16="http://schemas.microsoft.com/office/drawing/2014/chart" uri="{C3380CC4-5D6E-409C-BE32-E72D297353CC}">
              <c16:uniqueId val="{00000000-1FCE-48F8-B640-2F0CD4EAF1BA}"/>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EducationLevel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NumberofLanguagesSpoken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Lit>
              <c:formatCode>General</c:formatCode>
              <c:ptCount val="4"/>
              <c:pt idx="0">
                <c:v>1</c:v>
              </c:pt>
              <c:pt idx="1">
                <c:v>2</c:v>
              </c:pt>
              <c:pt idx="2">
                <c:v>3</c:v>
              </c:pt>
              <c:pt idx="3">
                <c:v>4</c:v>
              </c:pt>
            </c:numLit>
          </c:cat>
          <c:val>
            <c:numLit>
              <c:formatCode>General</c:formatCode>
              <c:ptCount val="4"/>
              <c:pt idx="0">
                <c:v>30</c:v>
              </c:pt>
              <c:pt idx="1">
                <c:v>19</c:v>
              </c:pt>
              <c:pt idx="2">
                <c:v>19</c:v>
              </c:pt>
              <c:pt idx="3">
                <c:v>19</c:v>
              </c:pt>
            </c:numLit>
          </c:val>
          <c:extLst>
            <c:ext xmlns:c16="http://schemas.microsoft.com/office/drawing/2014/chart" uri="{C3380CC4-5D6E-409C-BE32-E72D297353CC}">
              <c16:uniqueId val="{00000000-140C-4AE0-8234-1BAB3D780419}"/>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NumberofLanguagesSpoken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Lit>
              <c:ptCount val="3"/>
              <c:pt idx="0">
                <c:v>Female</c:v>
              </c:pt>
              <c:pt idx="1">
                <c:v>Male</c:v>
              </c:pt>
              <c:pt idx="2">
                <c:v>Non-binary</c:v>
              </c:pt>
            </c:strLit>
          </c:cat>
          <c:val>
            <c:numLit>
              <c:formatCode>General</c:formatCode>
              <c:ptCount val="3"/>
              <c:pt idx="0">
                <c:v>44</c:v>
              </c:pt>
              <c:pt idx="1">
                <c:v>42</c:v>
              </c:pt>
              <c:pt idx="2">
                <c:v>1</c:v>
              </c:pt>
            </c:numLit>
          </c:val>
          <c:extLst>
            <c:ext xmlns:c16="http://schemas.microsoft.com/office/drawing/2014/chart" uri="{C3380CC4-5D6E-409C-BE32-E72D297353CC}">
              <c16:uniqueId val="{00000000-B17D-432A-90C7-45FA54FB6319}"/>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MaritalStatus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7060056092142119E-2"/>
          <c:y val="0.16480546760392692"/>
          <c:w val="0.85101664705384839"/>
          <c:h val="0.60602703849836026"/>
        </c:manualLayout>
      </c:layout>
      <c:barChart>
        <c:barDir val="col"/>
        <c:grouping val="clustered"/>
        <c:varyColors val="0"/>
        <c:ser>
          <c:idx val="0"/>
          <c:order val="0"/>
          <c:spPr>
            <a:solidFill>
              <a:schemeClr val="accent1"/>
            </a:solidFill>
            <a:ln>
              <a:noFill/>
            </a:ln>
            <a:effectLst/>
          </c:spPr>
          <c:invertIfNegative val="0"/>
          <c:cat>
            <c:strLit>
              <c:ptCount val="3"/>
              <c:pt idx="0">
                <c:v>Divorced</c:v>
              </c:pt>
              <c:pt idx="1">
                <c:v>Married</c:v>
              </c:pt>
              <c:pt idx="2">
                <c:v>Single</c:v>
              </c:pt>
            </c:strLit>
          </c:cat>
          <c:val>
            <c:numLit>
              <c:formatCode>General</c:formatCode>
              <c:ptCount val="3"/>
              <c:pt idx="0">
                <c:v>16</c:v>
              </c:pt>
              <c:pt idx="1">
                <c:v>41</c:v>
              </c:pt>
              <c:pt idx="2">
                <c:v>30</c:v>
              </c:pt>
            </c:numLit>
          </c:val>
          <c:extLst>
            <c:ext xmlns:c16="http://schemas.microsoft.com/office/drawing/2014/chart" uri="{C3380CC4-5D6E-409C-BE32-E72D297353CC}">
              <c16:uniqueId val="{00000000-FBA3-40BE-A868-BD93EDAF8665}"/>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MaritalStatus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NumberofChildren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Lit>
              <c:formatCode>General</c:formatCode>
              <c:ptCount val="5"/>
              <c:pt idx="0">
                <c:v>0</c:v>
              </c:pt>
              <c:pt idx="1">
                <c:v>1</c:v>
              </c:pt>
              <c:pt idx="2">
                <c:v>2</c:v>
              </c:pt>
              <c:pt idx="3">
                <c:v>3</c:v>
              </c:pt>
              <c:pt idx="4">
                <c:v>4</c:v>
              </c:pt>
            </c:numLit>
          </c:cat>
          <c:val>
            <c:numLit>
              <c:formatCode>General</c:formatCode>
              <c:ptCount val="5"/>
              <c:pt idx="0">
                <c:v>19</c:v>
              </c:pt>
              <c:pt idx="1">
                <c:v>21</c:v>
              </c:pt>
              <c:pt idx="2">
                <c:v>17</c:v>
              </c:pt>
              <c:pt idx="3">
                <c:v>13</c:v>
              </c:pt>
              <c:pt idx="4">
                <c:v>17</c:v>
              </c:pt>
            </c:numLit>
          </c:val>
          <c:extLst>
            <c:ext xmlns:c16="http://schemas.microsoft.com/office/drawing/2014/chart" uri="{C3380CC4-5D6E-409C-BE32-E72D297353CC}">
              <c16:uniqueId val="{00000000-147F-483E-9E12-817FE4FFBA1A}"/>
            </c:ext>
          </c:extLst>
        </c:ser>
        <c:dLbls>
          <c:showLegendKey val="0"/>
          <c:showVal val="0"/>
          <c:showCatName val="0"/>
          <c:showSerName val="0"/>
          <c:showPercent val="0"/>
          <c:showBubbleSize val="0"/>
        </c:dLbls>
        <c:gapWidth val="219"/>
        <c:overlap val="-27"/>
        <c:axId val="588400416"/>
        <c:axId val="585612464"/>
      </c:barChart>
      <c:catAx>
        <c:axId val="58840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NumberofChildren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612464"/>
        <c:crosses val="autoZero"/>
        <c:auto val="1"/>
        <c:lblAlgn val="ctr"/>
        <c:lblOffset val="100"/>
        <c:noMultiLvlLbl val="0"/>
      </c:catAx>
      <c:valAx>
        <c:axId val="585612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40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D_C3E23514.xml><?xml version="1.0" encoding="utf-8"?>
<p188:cmLst xmlns:a="http://schemas.openxmlformats.org/drawingml/2006/main" xmlns:r="http://schemas.openxmlformats.org/officeDocument/2006/relationships" xmlns:p188="http://schemas.microsoft.com/office/powerpoint/2018/8/main">
  <p188:cm id="{22CCCA09-1239-4BA7-AF76-86B726F9B2FA}" authorId="{58699536-361B-A4C5-EA2E-ED65A2A9A27F}" created="2023-04-14T18:57:14.146">
    <pc:sldMkLst xmlns:pc="http://schemas.microsoft.com/office/powerpoint/2013/main/command">
      <pc:docMk/>
      <pc:sldMk cId="3286381844" sldId="269"/>
    </pc:sldMkLst>
    <p188:txBody>
      <a:bodyPr/>
      <a:lstStyle/>
      <a:p>
        <a:r>
          <a:rPr lang="en-IE"/>
          <a:t>Next part 4</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D956E-9C68-4355-9F66-D93989B4DC2F}" type="datetimeFigureOut">
              <a:rPr lang="en-IE" smtClean="0"/>
              <a:t>30/06/2023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14F8F-888A-474A-A314-9CEC0A0429E2}" type="slidenum">
              <a:rPr lang="en-IE" smtClean="0"/>
              <a:t>‹#›</a:t>
            </a:fld>
            <a:endParaRPr lang="en-IE"/>
          </a:p>
        </p:txBody>
      </p:sp>
    </p:spTree>
    <p:extLst>
      <p:ext uri="{BB962C8B-B14F-4D97-AF65-F5344CB8AC3E}">
        <p14:creationId xmlns:p14="http://schemas.microsoft.com/office/powerpoint/2010/main" val="11728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7</a:t>
            </a:fld>
            <a:endParaRPr lang="en-IE"/>
          </a:p>
        </p:txBody>
      </p:sp>
    </p:spTree>
    <p:extLst>
      <p:ext uri="{BB962C8B-B14F-4D97-AF65-F5344CB8AC3E}">
        <p14:creationId xmlns:p14="http://schemas.microsoft.com/office/powerpoint/2010/main" val="289582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8</a:t>
            </a:fld>
            <a:endParaRPr lang="en-IE"/>
          </a:p>
        </p:txBody>
      </p:sp>
    </p:spTree>
    <p:extLst>
      <p:ext uri="{BB962C8B-B14F-4D97-AF65-F5344CB8AC3E}">
        <p14:creationId xmlns:p14="http://schemas.microsoft.com/office/powerpoint/2010/main" val="17154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9</a:t>
            </a:fld>
            <a:endParaRPr lang="en-IE"/>
          </a:p>
        </p:txBody>
      </p:sp>
    </p:spTree>
    <p:extLst>
      <p:ext uri="{BB962C8B-B14F-4D97-AF65-F5344CB8AC3E}">
        <p14:creationId xmlns:p14="http://schemas.microsoft.com/office/powerpoint/2010/main" val="46410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10</a:t>
            </a:fld>
            <a:endParaRPr lang="en-IE"/>
          </a:p>
        </p:txBody>
      </p:sp>
    </p:spTree>
    <p:extLst>
      <p:ext uri="{BB962C8B-B14F-4D97-AF65-F5344CB8AC3E}">
        <p14:creationId xmlns:p14="http://schemas.microsoft.com/office/powerpoint/2010/main" val="61548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11</a:t>
            </a:fld>
            <a:endParaRPr lang="en-IE"/>
          </a:p>
        </p:txBody>
      </p:sp>
    </p:spTree>
    <p:extLst>
      <p:ext uri="{BB962C8B-B14F-4D97-AF65-F5344CB8AC3E}">
        <p14:creationId xmlns:p14="http://schemas.microsoft.com/office/powerpoint/2010/main" val="20957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12</a:t>
            </a:fld>
            <a:endParaRPr lang="en-IE"/>
          </a:p>
        </p:txBody>
      </p:sp>
    </p:spTree>
    <p:extLst>
      <p:ext uri="{BB962C8B-B14F-4D97-AF65-F5344CB8AC3E}">
        <p14:creationId xmlns:p14="http://schemas.microsoft.com/office/powerpoint/2010/main" val="310148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13</a:t>
            </a:fld>
            <a:endParaRPr lang="en-IE"/>
          </a:p>
        </p:txBody>
      </p:sp>
    </p:spTree>
    <p:extLst>
      <p:ext uri="{BB962C8B-B14F-4D97-AF65-F5344CB8AC3E}">
        <p14:creationId xmlns:p14="http://schemas.microsoft.com/office/powerpoint/2010/main" val="337431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4B14F8F-888A-474A-A314-9CEC0A0429E2}" type="slidenum">
              <a:rPr lang="en-IE" smtClean="0"/>
              <a:t>14</a:t>
            </a:fld>
            <a:endParaRPr lang="en-IE"/>
          </a:p>
        </p:txBody>
      </p:sp>
    </p:spTree>
    <p:extLst>
      <p:ext uri="{BB962C8B-B14F-4D97-AF65-F5344CB8AC3E}">
        <p14:creationId xmlns:p14="http://schemas.microsoft.com/office/powerpoint/2010/main" val="166001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hart" Target="../charts/char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C3E23514.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CB21DF-4663-4E64-85CA-E936CE23D9EF}"/>
              </a:ext>
            </a:extLst>
          </p:cNvPr>
          <p:cNvSpPr/>
          <p:nvPr/>
        </p:nvSpPr>
        <p:spPr>
          <a:xfrm>
            <a:off x="0" y="4580878"/>
            <a:ext cx="12192000" cy="1261122"/>
          </a:xfrm>
          <a:prstGeom prst="rect">
            <a:avLst/>
          </a:prstGeom>
          <a:solidFill>
            <a:srgbClr val="FF66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E"/>
          </a:p>
        </p:txBody>
      </p:sp>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159250" cy="1723549"/>
          </a:xfrm>
          <a:prstGeom prst="rect">
            <a:avLst/>
          </a:prstGeom>
          <a:solidFill>
            <a:srgbClr val="3B3B3B"/>
          </a:solidFill>
        </p:spPr>
        <p:txBody>
          <a:bodyPr wrap="none" rtlCol="0">
            <a:spAutoFit/>
          </a:bodyPr>
          <a:lstStyle/>
          <a:p>
            <a:r>
              <a:rPr lang="en-US" sz="6600" dirty="0">
                <a:solidFill>
                  <a:srgbClr val="FF9933"/>
                </a:solidFill>
              </a:rPr>
              <a:t>EDA Presentation</a:t>
            </a:r>
          </a:p>
          <a:p>
            <a:r>
              <a:rPr lang="en-US" sz="4000" dirty="0">
                <a:solidFill>
                  <a:schemeClr val="bg1"/>
                </a:solidFill>
              </a:rPr>
              <a:t>Virtual Internship</a:t>
            </a:r>
            <a:endParaRPr lang="en-US" sz="4000" dirty="0"/>
          </a:p>
        </p:txBody>
      </p:sp>
      <p:sp>
        <p:nvSpPr>
          <p:cNvPr id="2" name="TextBox 1">
            <a:extLst>
              <a:ext uri="{FF2B5EF4-FFF2-40B4-BE49-F238E27FC236}">
                <a16:creationId xmlns:a16="http://schemas.microsoft.com/office/drawing/2014/main" id="{A6C392E0-03FC-5BD4-4D18-BD6ABAEB5009}"/>
              </a:ext>
            </a:extLst>
          </p:cNvPr>
          <p:cNvSpPr txBox="1"/>
          <p:nvPr/>
        </p:nvSpPr>
        <p:spPr>
          <a:xfrm>
            <a:off x="870857" y="5060373"/>
            <a:ext cx="4941116" cy="523220"/>
          </a:xfrm>
          <a:prstGeom prst="rect">
            <a:avLst/>
          </a:prstGeom>
          <a:noFill/>
        </p:spPr>
        <p:txBody>
          <a:bodyPr wrap="square" rtlCol="0">
            <a:spAutoFit/>
          </a:bodyPr>
          <a:lstStyle/>
          <a:p>
            <a:r>
              <a:rPr lang="en-US" sz="2800" b="1" dirty="0">
                <a:solidFill>
                  <a:schemeClr val="bg1"/>
                </a:solidFill>
                <a:latin typeface="+mj-lt"/>
              </a:rPr>
              <a:t>Presented by Patryk </a:t>
            </a:r>
            <a:r>
              <a:rPr lang="en-US" sz="2800" b="1" dirty="0" err="1">
                <a:solidFill>
                  <a:schemeClr val="bg1"/>
                </a:solidFill>
                <a:latin typeface="+mj-lt"/>
              </a:rPr>
              <a:t>Potocki</a:t>
            </a:r>
            <a:endParaRPr lang="en-IE" sz="2800" b="1" dirty="0">
              <a:solidFill>
                <a:schemeClr val="bg1"/>
              </a:solidFill>
              <a:latin typeface="+mj-lt"/>
            </a:endParaRPr>
          </a:p>
        </p:txBody>
      </p:sp>
      <p:sp>
        <p:nvSpPr>
          <p:cNvPr id="4" name="TextBox 3">
            <a:extLst>
              <a:ext uri="{FF2B5EF4-FFF2-40B4-BE49-F238E27FC236}">
                <a16:creationId xmlns:a16="http://schemas.microsoft.com/office/drawing/2014/main" id="{5DAA04D8-A087-FC7D-2105-EEBD1D453747}"/>
              </a:ext>
            </a:extLst>
          </p:cNvPr>
          <p:cNvSpPr txBox="1"/>
          <p:nvPr/>
        </p:nvSpPr>
        <p:spPr>
          <a:xfrm>
            <a:off x="870857" y="4691041"/>
            <a:ext cx="6096000" cy="369332"/>
          </a:xfrm>
          <a:prstGeom prst="rect">
            <a:avLst/>
          </a:prstGeom>
          <a:noFill/>
        </p:spPr>
        <p:txBody>
          <a:bodyPr wrap="square">
            <a:spAutoFit/>
          </a:bodyPr>
          <a:lstStyle/>
          <a:p>
            <a:r>
              <a:rPr lang="en-US" sz="1800" b="1" dirty="0">
                <a:solidFill>
                  <a:schemeClr val="bg1"/>
                </a:solidFill>
                <a:latin typeface="+mj-lt"/>
              </a:rPr>
              <a:t>16/06/2023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215629" y="1128290"/>
            <a:ext cx="5633941" cy="369332"/>
          </a:xfrm>
          <a:prstGeom prst="rect">
            <a:avLst/>
          </a:prstGeom>
          <a:noFill/>
        </p:spPr>
        <p:txBody>
          <a:bodyPr wrap="square" rtlCol="0">
            <a:spAutoFit/>
          </a:bodyPr>
          <a:lstStyle/>
          <a:p>
            <a:r>
              <a:rPr lang="en-US" dirty="0">
                <a:solidFill>
                  <a:srgbClr val="FF6600"/>
                </a:solidFill>
              </a:rPr>
              <a:t>Frequency of participant per Education Level.</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Visual and Statistical Analysis</a:t>
            </a:r>
            <a:endParaRPr lang="en-IE" dirty="0">
              <a:solidFill>
                <a:srgbClr val="FF9933"/>
              </a:solidFill>
            </a:endParaRPr>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9</a:t>
            </a:r>
            <a:endParaRPr lang="en-IE" dirty="0">
              <a:solidFill>
                <a:srgbClr val="FF9933"/>
              </a:solidFill>
            </a:endParaRPr>
          </a:p>
        </p:txBody>
      </p:sp>
      <p:sp>
        <p:nvSpPr>
          <p:cNvPr id="28" name="TextBox 27">
            <a:extLst>
              <a:ext uri="{FF2B5EF4-FFF2-40B4-BE49-F238E27FC236}">
                <a16:creationId xmlns:a16="http://schemas.microsoft.com/office/drawing/2014/main" id="{B7330F85-1BE5-1F7F-1EAA-551D51534A02}"/>
              </a:ext>
            </a:extLst>
          </p:cNvPr>
          <p:cNvSpPr txBox="1"/>
          <p:nvPr/>
        </p:nvSpPr>
        <p:spPr>
          <a:xfrm>
            <a:off x="133165" y="2193271"/>
            <a:ext cx="4433181" cy="2585323"/>
          </a:xfrm>
          <a:prstGeom prst="rect">
            <a:avLst/>
          </a:prstGeom>
          <a:solidFill>
            <a:schemeClr val="accent4">
              <a:lumMod val="40000"/>
              <a:lumOff val="60000"/>
            </a:schemeClr>
          </a:solidFill>
        </p:spPr>
        <p:txBody>
          <a:bodyPr wrap="square" rtlCol="0">
            <a:spAutoFit/>
          </a:bodyPr>
          <a:lstStyle/>
          <a:p>
            <a:r>
              <a:rPr lang="en-US" dirty="0"/>
              <a:t>Continuing to another Figure, we got information related to Education level of each surveyed. Participant with Master’s Degree has the highest frequency with score of 26, followed by Bachelor’s Degree with 23 cases, just after High School which is equal to 22 and lastly Doctorate with score of 16 as shown on Figure number 4, and confirmed with Statistical Table.</a:t>
            </a:r>
            <a:endParaRPr lang="en-IE" dirty="0"/>
          </a:p>
        </p:txBody>
      </p:sp>
      <p:sp>
        <p:nvSpPr>
          <p:cNvPr id="9" name="TextBox 8">
            <a:extLst>
              <a:ext uri="{FF2B5EF4-FFF2-40B4-BE49-F238E27FC236}">
                <a16:creationId xmlns:a16="http://schemas.microsoft.com/office/drawing/2014/main" id="{2144DE01-37E8-4C58-41F3-28BDCFBA417F}"/>
              </a:ext>
            </a:extLst>
          </p:cNvPr>
          <p:cNvSpPr txBox="1"/>
          <p:nvPr/>
        </p:nvSpPr>
        <p:spPr>
          <a:xfrm>
            <a:off x="5707527" y="4778594"/>
            <a:ext cx="941847" cy="369332"/>
          </a:xfrm>
          <a:prstGeom prst="rect">
            <a:avLst/>
          </a:prstGeom>
          <a:noFill/>
        </p:spPr>
        <p:txBody>
          <a:bodyPr wrap="square" rtlCol="0">
            <a:spAutoFit/>
          </a:bodyPr>
          <a:lstStyle/>
          <a:p>
            <a:r>
              <a:rPr lang="en-US" dirty="0"/>
              <a:t>Fig.4</a:t>
            </a:r>
            <a:endParaRPr lang="en-IE" dirty="0"/>
          </a:p>
        </p:txBody>
      </p:sp>
      <p:pic>
        <p:nvPicPr>
          <p:cNvPr id="11" name="Picture 10">
            <a:extLst>
              <a:ext uri="{FF2B5EF4-FFF2-40B4-BE49-F238E27FC236}">
                <a16:creationId xmlns:a16="http://schemas.microsoft.com/office/drawing/2014/main" id="{02BEAA1A-F9E9-BA70-274C-AE016A2C3499}"/>
              </a:ext>
            </a:extLst>
          </p:cNvPr>
          <p:cNvPicPr>
            <a:picLocks noChangeAspect="1"/>
          </p:cNvPicPr>
          <p:nvPr/>
        </p:nvPicPr>
        <p:blipFill>
          <a:blip r:embed="rId4"/>
          <a:stretch>
            <a:fillRect/>
          </a:stretch>
        </p:blipFill>
        <p:spPr>
          <a:xfrm>
            <a:off x="7758819" y="5295346"/>
            <a:ext cx="4433181" cy="1562654"/>
          </a:xfrm>
          <a:prstGeom prst="rect">
            <a:avLst/>
          </a:prstGeom>
        </p:spPr>
      </p:pic>
      <p:graphicFrame>
        <p:nvGraphicFramePr>
          <p:cNvPr id="12" name="Chart 11">
            <a:extLst>
              <a:ext uri="{FF2B5EF4-FFF2-40B4-BE49-F238E27FC236}">
                <a16:creationId xmlns:a16="http://schemas.microsoft.com/office/drawing/2014/main" id="{EC874DD6-3D04-A098-DF1C-AC225E86596D}"/>
              </a:ext>
            </a:extLst>
          </p:cNvPr>
          <p:cNvGraphicFramePr/>
          <p:nvPr>
            <p:extLst>
              <p:ext uri="{D42A27DB-BD31-4B8C-83A1-F6EECF244321}">
                <p14:modId xmlns:p14="http://schemas.microsoft.com/office/powerpoint/2010/main" val="2292881926"/>
              </p:ext>
            </p:extLst>
          </p:nvPr>
        </p:nvGraphicFramePr>
        <p:xfrm>
          <a:off x="4566346" y="1552102"/>
          <a:ext cx="7572909" cy="35351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340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625958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352337" y="1910066"/>
            <a:ext cx="5633941" cy="369332"/>
          </a:xfrm>
          <a:prstGeom prst="rect">
            <a:avLst/>
          </a:prstGeom>
          <a:noFill/>
        </p:spPr>
        <p:txBody>
          <a:bodyPr wrap="square" rtlCol="0">
            <a:spAutoFit/>
          </a:bodyPr>
          <a:lstStyle/>
          <a:p>
            <a:r>
              <a:rPr lang="en-US" dirty="0">
                <a:solidFill>
                  <a:srgbClr val="FF6600"/>
                </a:solidFill>
              </a:rPr>
              <a:t>Frequency of participant per Nr of Languages Spoken.</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Visual and Statistical Analysis</a:t>
            </a:r>
            <a:endParaRPr lang="en-IE" dirty="0">
              <a:solidFill>
                <a:srgbClr val="FF9933"/>
              </a:solidFill>
            </a:endParaRPr>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10</a:t>
            </a:r>
            <a:endParaRPr lang="en-IE" dirty="0">
              <a:solidFill>
                <a:srgbClr val="FF9933"/>
              </a:solidFill>
            </a:endParaRPr>
          </a:p>
        </p:txBody>
      </p:sp>
      <p:sp>
        <p:nvSpPr>
          <p:cNvPr id="28" name="TextBox 27">
            <a:extLst>
              <a:ext uri="{FF2B5EF4-FFF2-40B4-BE49-F238E27FC236}">
                <a16:creationId xmlns:a16="http://schemas.microsoft.com/office/drawing/2014/main" id="{B7330F85-1BE5-1F7F-1EAA-551D51534A02}"/>
              </a:ext>
            </a:extLst>
          </p:cNvPr>
          <p:cNvSpPr txBox="1"/>
          <p:nvPr/>
        </p:nvSpPr>
        <p:spPr>
          <a:xfrm>
            <a:off x="7567532" y="3429000"/>
            <a:ext cx="4433181" cy="2308324"/>
          </a:xfrm>
          <a:prstGeom prst="rect">
            <a:avLst/>
          </a:prstGeom>
          <a:solidFill>
            <a:schemeClr val="accent4">
              <a:lumMod val="40000"/>
              <a:lumOff val="60000"/>
            </a:schemeClr>
          </a:solidFill>
        </p:spPr>
        <p:txBody>
          <a:bodyPr wrap="square" rtlCol="0">
            <a:spAutoFit/>
          </a:bodyPr>
          <a:lstStyle/>
          <a:p>
            <a:r>
              <a:rPr lang="en-US" dirty="0"/>
              <a:t>On to Figure number 5, we can see from our participant the frequency of languages spoken. Survey had 4 options to be chosen from. As we can see on our figure most of the surveyed, speaks 1 language ( 30 cases ). For bilingual, trilingual and quadrilingual we have same number of cases which is 19 per each option.</a:t>
            </a:r>
            <a:endParaRPr lang="en-IE" dirty="0"/>
          </a:p>
        </p:txBody>
      </p:sp>
      <p:sp>
        <p:nvSpPr>
          <p:cNvPr id="12" name="TextBox 11">
            <a:extLst>
              <a:ext uri="{FF2B5EF4-FFF2-40B4-BE49-F238E27FC236}">
                <a16:creationId xmlns:a16="http://schemas.microsoft.com/office/drawing/2014/main" id="{AEAF9FB0-1B9C-1815-830E-278440DD9E84}"/>
              </a:ext>
            </a:extLst>
          </p:cNvPr>
          <p:cNvSpPr txBox="1"/>
          <p:nvPr/>
        </p:nvSpPr>
        <p:spPr>
          <a:xfrm>
            <a:off x="352337" y="6335795"/>
            <a:ext cx="816745" cy="369332"/>
          </a:xfrm>
          <a:prstGeom prst="rect">
            <a:avLst/>
          </a:prstGeom>
          <a:noFill/>
        </p:spPr>
        <p:txBody>
          <a:bodyPr wrap="square" rtlCol="0">
            <a:spAutoFit/>
          </a:bodyPr>
          <a:lstStyle/>
          <a:p>
            <a:r>
              <a:rPr lang="en-US" dirty="0"/>
              <a:t>Fig. 5</a:t>
            </a:r>
            <a:endParaRPr lang="en-IE" dirty="0"/>
          </a:p>
        </p:txBody>
      </p:sp>
      <p:pic>
        <p:nvPicPr>
          <p:cNvPr id="14" name="Picture 13">
            <a:extLst>
              <a:ext uri="{FF2B5EF4-FFF2-40B4-BE49-F238E27FC236}">
                <a16:creationId xmlns:a16="http://schemas.microsoft.com/office/drawing/2014/main" id="{6BC702CC-A2B1-3CCC-217A-F83F895F575B}"/>
              </a:ext>
            </a:extLst>
          </p:cNvPr>
          <p:cNvPicPr>
            <a:picLocks noChangeAspect="1"/>
          </p:cNvPicPr>
          <p:nvPr/>
        </p:nvPicPr>
        <p:blipFill>
          <a:blip r:embed="rId4"/>
          <a:stretch>
            <a:fillRect/>
          </a:stretch>
        </p:blipFill>
        <p:spPr>
          <a:xfrm>
            <a:off x="7943850" y="1033766"/>
            <a:ext cx="4248150" cy="1752600"/>
          </a:xfrm>
          <a:prstGeom prst="rect">
            <a:avLst/>
          </a:prstGeom>
        </p:spPr>
      </p:pic>
      <p:graphicFrame>
        <p:nvGraphicFramePr>
          <p:cNvPr id="15" name="Chart 14">
            <a:extLst>
              <a:ext uri="{FF2B5EF4-FFF2-40B4-BE49-F238E27FC236}">
                <a16:creationId xmlns:a16="http://schemas.microsoft.com/office/drawing/2014/main" id="{4D32BE70-F98B-9E51-341E-48F365C80264}"/>
              </a:ext>
            </a:extLst>
          </p:cNvPr>
          <p:cNvGraphicFramePr/>
          <p:nvPr>
            <p:extLst>
              <p:ext uri="{D42A27DB-BD31-4B8C-83A1-F6EECF244321}">
                <p14:modId xmlns:p14="http://schemas.microsoft.com/office/powerpoint/2010/main" val="1738013849"/>
              </p:ext>
            </p:extLst>
          </p:nvPr>
        </p:nvGraphicFramePr>
        <p:xfrm>
          <a:off x="-114867" y="2432821"/>
          <a:ext cx="7682399" cy="406335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845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625958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Visual and Statistical Analysis</a:t>
            </a:r>
            <a:endParaRPr lang="en-IE" dirty="0">
              <a:solidFill>
                <a:srgbClr val="FF9933"/>
              </a:solidFill>
            </a:endParaRPr>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10</a:t>
            </a:r>
            <a:endParaRPr lang="en-IE" dirty="0">
              <a:solidFill>
                <a:srgbClr val="FF9933"/>
              </a:solidFill>
            </a:endParaRPr>
          </a:p>
        </p:txBody>
      </p:sp>
      <p:sp>
        <p:nvSpPr>
          <p:cNvPr id="28" name="TextBox 27">
            <a:extLst>
              <a:ext uri="{FF2B5EF4-FFF2-40B4-BE49-F238E27FC236}">
                <a16:creationId xmlns:a16="http://schemas.microsoft.com/office/drawing/2014/main" id="{B7330F85-1BE5-1F7F-1EAA-551D51534A02}"/>
              </a:ext>
            </a:extLst>
          </p:cNvPr>
          <p:cNvSpPr txBox="1"/>
          <p:nvPr/>
        </p:nvSpPr>
        <p:spPr>
          <a:xfrm>
            <a:off x="9389426" y="1551694"/>
            <a:ext cx="2528239" cy="3693319"/>
          </a:xfrm>
          <a:prstGeom prst="rect">
            <a:avLst/>
          </a:prstGeom>
          <a:solidFill>
            <a:schemeClr val="accent4">
              <a:lumMod val="40000"/>
              <a:lumOff val="60000"/>
            </a:schemeClr>
          </a:solidFill>
        </p:spPr>
        <p:txBody>
          <a:bodyPr wrap="square" rtlCol="0">
            <a:spAutoFit/>
          </a:bodyPr>
          <a:lstStyle/>
          <a:p>
            <a:r>
              <a:rPr lang="en-US" dirty="0"/>
              <a:t>For our 6th Figure, we have frequency per Gender of surveyed. As Figure and Statistical Table indicates, there was almost equal amount of Female and Male gender interested in survey and, we have one case for Non-binary. There was 44 Females and 42 Males who took part in this survey.</a:t>
            </a:r>
            <a:endParaRPr lang="en-IE" dirty="0"/>
          </a:p>
        </p:txBody>
      </p:sp>
      <p:pic>
        <p:nvPicPr>
          <p:cNvPr id="15" name="Picture 14">
            <a:extLst>
              <a:ext uri="{FF2B5EF4-FFF2-40B4-BE49-F238E27FC236}">
                <a16:creationId xmlns:a16="http://schemas.microsoft.com/office/drawing/2014/main" id="{B9E9D23C-7E8C-4DFE-A219-DC506172285D}"/>
              </a:ext>
            </a:extLst>
          </p:cNvPr>
          <p:cNvPicPr>
            <a:picLocks noChangeAspect="1"/>
          </p:cNvPicPr>
          <p:nvPr/>
        </p:nvPicPr>
        <p:blipFill>
          <a:blip r:embed="rId4"/>
          <a:stretch>
            <a:fillRect/>
          </a:stretch>
        </p:blipFill>
        <p:spPr>
          <a:xfrm>
            <a:off x="3077783" y="5314950"/>
            <a:ext cx="4552950" cy="1543050"/>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76924" y="985212"/>
            <a:ext cx="5633941" cy="369332"/>
          </a:xfrm>
          <a:prstGeom prst="rect">
            <a:avLst/>
          </a:prstGeom>
          <a:noFill/>
        </p:spPr>
        <p:txBody>
          <a:bodyPr wrap="square" rtlCol="0">
            <a:spAutoFit/>
          </a:bodyPr>
          <a:lstStyle/>
          <a:p>
            <a:r>
              <a:rPr lang="en-US" dirty="0">
                <a:solidFill>
                  <a:srgbClr val="FF6600"/>
                </a:solidFill>
              </a:rPr>
              <a:t>Frequency of participant per Gender.</a:t>
            </a:r>
            <a:endParaRPr lang="en-IE" dirty="0"/>
          </a:p>
        </p:txBody>
      </p:sp>
      <p:sp>
        <p:nvSpPr>
          <p:cNvPr id="12" name="TextBox 11">
            <a:extLst>
              <a:ext uri="{FF2B5EF4-FFF2-40B4-BE49-F238E27FC236}">
                <a16:creationId xmlns:a16="http://schemas.microsoft.com/office/drawing/2014/main" id="{AEAF9FB0-1B9C-1815-830E-278440DD9E84}"/>
              </a:ext>
            </a:extLst>
          </p:cNvPr>
          <p:cNvSpPr txBox="1"/>
          <p:nvPr/>
        </p:nvSpPr>
        <p:spPr>
          <a:xfrm>
            <a:off x="2077149" y="4875681"/>
            <a:ext cx="816745" cy="369332"/>
          </a:xfrm>
          <a:prstGeom prst="rect">
            <a:avLst/>
          </a:prstGeom>
          <a:noFill/>
        </p:spPr>
        <p:txBody>
          <a:bodyPr wrap="square" rtlCol="0">
            <a:spAutoFit/>
          </a:bodyPr>
          <a:lstStyle/>
          <a:p>
            <a:r>
              <a:rPr lang="en-US" dirty="0"/>
              <a:t>Fig. 6</a:t>
            </a:r>
            <a:endParaRPr lang="en-IE" dirty="0"/>
          </a:p>
        </p:txBody>
      </p:sp>
      <p:graphicFrame>
        <p:nvGraphicFramePr>
          <p:cNvPr id="18" name="Chart 17">
            <a:extLst>
              <a:ext uri="{FF2B5EF4-FFF2-40B4-BE49-F238E27FC236}">
                <a16:creationId xmlns:a16="http://schemas.microsoft.com/office/drawing/2014/main" id="{B14CCBF8-C074-3091-AA13-D4072A45D1B8}"/>
              </a:ext>
            </a:extLst>
          </p:cNvPr>
          <p:cNvGraphicFramePr/>
          <p:nvPr>
            <p:extLst>
              <p:ext uri="{D42A27DB-BD31-4B8C-83A1-F6EECF244321}">
                <p14:modId xmlns:p14="http://schemas.microsoft.com/office/powerpoint/2010/main" val="2261391610"/>
              </p:ext>
            </p:extLst>
          </p:nvPr>
        </p:nvGraphicFramePr>
        <p:xfrm>
          <a:off x="1322773" y="1490762"/>
          <a:ext cx="7549234" cy="38764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0888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625958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Visual and Statistical Analysis</a:t>
            </a:r>
            <a:endParaRPr lang="en-IE" dirty="0">
              <a:solidFill>
                <a:srgbClr val="FF9933"/>
              </a:solidFill>
            </a:endParaRPr>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11</a:t>
            </a:r>
            <a:endParaRPr lang="en-IE" dirty="0">
              <a:solidFill>
                <a:srgbClr val="FF9933"/>
              </a:solidFill>
            </a:endParaRPr>
          </a:p>
        </p:txBody>
      </p:sp>
      <p:sp>
        <p:nvSpPr>
          <p:cNvPr id="28" name="TextBox 27">
            <a:extLst>
              <a:ext uri="{FF2B5EF4-FFF2-40B4-BE49-F238E27FC236}">
                <a16:creationId xmlns:a16="http://schemas.microsoft.com/office/drawing/2014/main" id="{B7330F85-1BE5-1F7F-1EAA-551D51534A02}"/>
              </a:ext>
            </a:extLst>
          </p:cNvPr>
          <p:cNvSpPr txBox="1"/>
          <p:nvPr/>
        </p:nvSpPr>
        <p:spPr>
          <a:xfrm>
            <a:off x="9069183" y="3096409"/>
            <a:ext cx="2528239" cy="2031325"/>
          </a:xfrm>
          <a:prstGeom prst="rect">
            <a:avLst/>
          </a:prstGeom>
          <a:solidFill>
            <a:schemeClr val="accent4">
              <a:lumMod val="40000"/>
              <a:lumOff val="60000"/>
            </a:schemeClr>
          </a:solidFill>
        </p:spPr>
        <p:txBody>
          <a:bodyPr wrap="square" rtlCol="0">
            <a:spAutoFit/>
          </a:bodyPr>
          <a:lstStyle/>
          <a:p>
            <a:r>
              <a:rPr lang="en-US" dirty="0"/>
              <a:t>Approaching the end of this part of presentation, we are looking at Marital Status column. In our survey we got 41 Married, 30 Single people and 16 Divorced. </a:t>
            </a:r>
            <a:endParaRPr lang="en-IE" dirty="0"/>
          </a:p>
        </p:txBody>
      </p:sp>
      <p:sp>
        <p:nvSpPr>
          <p:cNvPr id="5" name="TextBox 4">
            <a:extLst>
              <a:ext uri="{FF2B5EF4-FFF2-40B4-BE49-F238E27FC236}">
                <a16:creationId xmlns:a16="http://schemas.microsoft.com/office/drawing/2014/main" id="{CF608869-CA98-5696-22CE-5CCB65234BC4}"/>
              </a:ext>
            </a:extLst>
          </p:cNvPr>
          <p:cNvSpPr txBox="1"/>
          <p:nvPr/>
        </p:nvSpPr>
        <p:spPr>
          <a:xfrm>
            <a:off x="76924" y="985212"/>
            <a:ext cx="5633941" cy="369332"/>
          </a:xfrm>
          <a:prstGeom prst="rect">
            <a:avLst/>
          </a:prstGeom>
          <a:noFill/>
        </p:spPr>
        <p:txBody>
          <a:bodyPr wrap="square" rtlCol="0">
            <a:spAutoFit/>
          </a:bodyPr>
          <a:lstStyle/>
          <a:p>
            <a:r>
              <a:rPr lang="en-US" dirty="0">
                <a:solidFill>
                  <a:srgbClr val="FF6600"/>
                </a:solidFill>
              </a:rPr>
              <a:t>Frequency of participant per Marital Status.</a:t>
            </a:r>
            <a:endParaRPr lang="en-IE" dirty="0"/>
          </a:p>
        </p:txBody>
      </p:sp>
      <p:sp>
        <p:nvSpPr>
          <p:cNvPr id="12" name="TextBox 11">
            <a:extLst>
              <a:ext uri="{FF2B5EF4-FFF2-40B4-BE49-F238E27FC236}">
                <a16:creationId xmlns:a16="http://schemas.microsoft.com/office/drawing/2014/main" id="{AEAF9FB0-1B9C-1815-830E-278440DD9E84}"/>
              </a:ext>
            </a:extLst>
          </p:cNvPr>
          <p:cNvSpPr txBox="1"/>
          <p:nvPr/>
        </p:nvSpPr>
        <p:spPr>
          <a:xfrm>
            <a:off x="594578" y="4349521"/>
            <a:ext cx="816745" cy="369332"/>
          </a:xfrm>
          <a:prstGeom prst="rect">
            <a:avLst/>
          </a:prstGeom>
          <a:noFill/>
        </p:spPr>
        <p:txBody>
          <a:bodyPr wrap="square" rtlCol="0">
            <a:spAutoFit/>
          </a:bodyPr>
          <a:lstStyle/>
          <a:p>
            <a:r>
              <a:rPr lang="en-US" dirty="0"/>
              <a:t>Fig. 7</a:t>
            </a:r>
            <a:endParaRPr lang="en-IE" dirty="0"/>
          </a:p>
        </p:txBody>
      </p:sp>
      <p:pic>
        <p:nvPicPr>
          <p:cNvPr id="8" name="Picture 7">
            <a:extLst>
              <a:ext uri="{FF2B5EF4-FFF2-40B4-BE49-F238E27FC236}">
                <a16:creationId xmlns:a16="http://schemas.microsoft.com/office/drawing/2014/main" id="{053D8C97-8FC1-C170-0EAF-26A1F1DECF9D}"/>
              </a:ext>
            </a:extLst>
          </p:cNvPr>
          <p:cNvPicPr>
            <a:picLocks noChangeAspect="1"/>
          </p:cNvPicPr>
          <p:nvPr/>
        </p:nvPicPr>
        <p:blipFill>
          <a:blip r:embed="rId4"/>
          <a:stretch>
            <a:fillRect/>
          </a:stretch>
        </p:blipFill>
        <p:spPr>
          <a:xfrm>
            <a:off x="39934" y="5314950"/>
            <a:ext cx="4448175" cy="1543050"/>
          </a:xfrm>
          <a:prstGeom prst="rect">
            <a:avLst/>
          </a:prstGeom>
        </p:spPr>
      </p:pic>
      <p:graphicFrame>
        <p:nvGraphicFramePr>
          <p:cNvPr id="10" name="Chart 9">
            <a:extLst>
              <a:ext uri="{FF2B5EF4-FFF2-40B4-BE49-F238E27FC236}">
                <a16:creationId xmlns:a16="http://schemas.microsoft.com/office/drawing/2014/main" id="{C7C60352-492C-B635-1CD3-C81A4873B5C9}"/>
              </a:ext>
            </a:extLst>
          </p:cNvPr>
          <p:cNvGraphicFramePr/>
          <p:nvPr>
            <p:extLst>
              <p:ext uri="{D42A27DB-BD31-4B8C-83A1-F6EECF244321}">
                <p14:modId xmlns:p14="http://schemas.microsoft.com/office/powerpoint/2010/main" val="3045715909"/>
              </p:ext>
            </p:extLst>
          </p:nvPr>
        </p:nvGraphicFramePr>
        <p:xfrm>
          <a:off x="120117" y="1354544"/>
          <a:ext cx="8735983" cy="369331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7841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625958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Visual and Statistical Analysis</a:t>
            </a:r>
            <a:endParaRPr lang="en-IE" dirty="0">
              <a:solidFill>
                <a:srgbClr val="FF9933"/>
              </a:solidFill>
            </a:endParaRPr>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12</a:t>
            </a:r>
            <a:endParaRPr lang="en-IE" dirty="0">
              <a:solidFill>
                <a:srgbClr val="FF9933"/>
              </a:solidFill>
            </a:endParaRPr>
          </a:p>
        </p:txBody>
      </p:sp>
      <p:sp>
        <p:nvSpPr>
          <p:cNvPr id="28" name="TextBox 27">
            <a:extLst>
              <a:ext uri="{FF2B5EF4-FFF2-40B4-BE49-F238E27FC236}">
                <a16:creationId xmlns:a16="http://schemas.microsoft.com/office/drawing/2014/main" id="{B7330F85-1BE5-1F7F-1EAA-551D51534A02}"/>
              </a:ext>
            </a:extLst>
          </p:cNvPr>
          <p:cNvSpPr txBox="1"/>
          <p:nvPr/>
        </p:nvSpPr>
        <p:spPr>
          <a:xfrm>
            <a:off x="147203" y="1755881"/>
            <a:ext cx="2528239" cy="3970318"/>
          </a:xfrm>
          <a:prstGeom prst="rect">
            <a:avLst/>
          </a:prstGeom>
          <a:solidFill>
            <a:schemeClr val="accent4">
              <a:lumMod val="40000"/>
              <a:lumOff val="60000"/>
            </a:schemeClr>
          </a:solidFill>
        </p:spPr>
        <p:txBody>
          <a:bodyPr wrap="square" rtlCol="0">
            <a:spAutoFit/>
          </a:bodyPr>
          <a:lstStyle/>
          <a:p>
            <a:r>
              <a:rPr lang="en-US" dirty="0"/>
              <a:t>For our last step we got Figure nr. 8 which illustrates Number of Children per participant. The highest frequency is people with 1 children with score of 21 followed by 0 children with score of 19. After we have 2 rows with the score of 17 for 2 children and 4 children, and last 3 children with score of 13.</a:t>
            </a:r>
            <a:endParaRPr lang="en-IE" dirty="0"/>
          </a:p>
        </p:txBody>
      </p:sp>
      <p:sp>
        <p:nvSpPr>
          <p:cNvPr id="5" name="TextBox 4">
            <a:extLst>
              <a:ext uri="{FF2B5EF4-FFF2-40B4-BE49-F238E27FC236}">
                <a16:creationId xmlns:a16="http://schemas.microsoft.com/office/drawing/2014/main" id="{CF608869-CA98-5696-22CE-5CCB65234BC4}"/>
              </a:ext>
            </a:extLst>
          </p:cNvPr>
          <p:cNvSpPr txBox="1"/>
          <p:nvPr/>
        </p:nvSpPr>
        <p:spPr>
          <a:xfrm>
            <a:off x="76924" y="985212"/>
            <a:ext cx="5633941" cy="369332"/>
          </a:xfrm>
          <a:prstGeom prst="rect">
            <a:avLst/>
          </a:prstGeom>
          <a:noFill/>
        </p:spPr>
        <p:txBody>
          <a:bodyPr wrap="square" rtlCol="0">
            <a:spAutoFit/>
          </a:bodyPr>
          <a:lstStyle/>
          <a:p>
            <a:r>
              <a:rPr lang="en-US" dirty="0">
                <a:solidFill>
                  <a:srgbClr val="FF6600"/>
                </a:solidFill>
              </a:rPr>
              <a:t>Frequency of participant per Nr. of Children.</a:t>
            </a:r>
            <a:endParaRPr lang="en-IE" dirty="0"/>
          </a:p>
        </p:txBody>
      </p:sp>
      <p:sp>
        <p:nvSpPr>
          <p:cNvPr id="12" name="TextBox 11">
            <a:extLst>
              <a:ext uri="{FF2B5EF4-FFF2-40B4-BE49-F238E27FC236}">
                <a16:creationId xmlns:a16="http://schemas.microsoft.com/office/drawing/2014/main" id="{AEAF9FB0-1B9C-1815-830E-278440DD9E84}"/>
              </a:ext>
            </a:extLst>
          </p:cNvPr>
          <p:cNvSpPr txBox="1"/>
          <p:nvPr/>
        </p:nvSpPr>
        <p:spPr>
          <a:xfrm>
            <a:off x="3671364" y="6061405"/>
            <a:ext cx="816745" cy="369332"/>
          </a:xfrm>
          <a:prstGeom prst="rect">
            <a:avLst/>
          </a:prstGeom>
          <a:noFill/>
        </p:spPr>
        <p:txBody>
          <a:bodyPr wrap="square" rtlCol="0">
            <a:spAutoFit/>
          </a:bodyPr>
          <a:lstStyle/>
          <a:p>
            <a:r>
              <a:rPr lang="en-US" dirty="0"/>
              <a:t>Fig. 8</a:t>
            </a:r>
            <a:endParaRPr lang="en-IE" dirty="0"/>
          </a:p>
        </p:txBody>
      </p:sp>
      <p:pic>
        <p:nvPicPr>
          <p:cNvPr id="14" name="Picture 13">
            <a:extLst>
              <a:ext uri="{FF2B5EF4-FFF2-40B4-BE49-F238E27FC236}">
                <a16:creationId xmlns:a16="http://schemas.microsoft.com/office/drawing/2014/main" id="{BBD6FC52-FA1C-0B87-5ACC-A7EE3409432D}"/>
              </a:ext>
            </a:extLst>
          </p:cNvPr>
          <p:cNvPicPr>
            <a:picLocks noChangeAspect="1"/>
          </p:cNvPicPr>
          <p:nvPr/>
        </p:nvPicPr>
        <p:blipFill>
          <a:blip r:embed="rId4"/>
          <a:stretch>
            <a:fillRect/>
          </a:stretch>
        </p:blipFill>
        <p:spPr>
          <a:xfrm>
            <a:off x="8294826" y="1035775"/>
            <a:ext cx="3897174" cy="1800040"/>
          </a:xfrm>
          <a:prstGeom prst="rect">
            <a:avLst/>
          </a:prstGeom>
        </p:spPr>
      </p:pic>
      <p:graphicFrame>
        <p:nvGraphicFramePr>
          <p:cNvPr id="15" name="Chart 14">
            <a:extLst>
              <a:ext uri="{FF2B5EF4-FFF2-40B4-BE49-F238E27FC236}">
                <a16:creationId xmlns:a16="http://schemas.microsoft.com/office/drawing/2014/main" id="{6BCE6DF4-D8B3-3E75-0B7B-1178F01B760A}"/>
              </a:ext>
            </a:extLst>
          </p:cNvPr>
          <p:cNvGraphicFramePr/>
          <p:nvPr>
            <p:extLst>
              <p:ext uri="{D42A27DB-BD31-4B8C-83A1-F6EECF244321}">
                <p14:modId xmlns:p14="http://schemas.microsoft.com/office/powerpoint/2010/main" val="3048507790"/>
              </p:ext>
            </p:extLst>
          </p:nvPr>
        </p:nvGraphicFramePr>
        <p:xfrm>
          <a:off x="3345657" y="3096693"/>
          <a:ext cx="6897756" cy="342376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8567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Summary of our Findings.</a:t>
            </a:r>
            <a:endParaRPr lang="en-IE" dirty="0">
              <a:solidFill>
                <a:srgbClr val="FF9933"/>
              </a:solidFill>
            </a:endParaRPr>
          </a:p>
        </p:txBody>
      </p:sp>
      <p:sp>
        <p:nvSpPr>
          <p:cNvPr id="7" name="TextBox 6">
            <a:extLst>
              <a:ext uri="{FF2B5EF4-FFF2-40B4-BE49-F238E27FC236}">
                <a16:creationId xmlns:a16="http://schemas.microsoft.com/office/drawing/2014/main" id="{6BB40613-4B52-7EBD-F86B-E996B6CBAF1A}"/>
              </a:ext>
            </a:extLst>
          </p:cNvPr>
          <p:cNvSpPr txBox="1"/>
          <p:nvPr/>
        </p:nvSpPr>
        <p:spPr>
          <a:xfrm>
            <a:off x="-2" y="994232"/>
            <a:ext cx="8120543" cy="646331"/>
          </a:xfrm>
          <a:prstGeom prst="rect">
            <a:avLst/>
          </a:prstGeom>
          <a:noFill/>
        </p:spPr>
        <p:txBody>
          <a:bodyPr wrap="square" rtlCol="0">
            <a:spAutoFit/>
          </a:bodyPr>
          <a:lstStyle/>
          <a:p>
            <a:pPr marL="342900" indent="-342900">
              <a:buFont typeface="+mj-lt"/>
              <a:buAutoNum type="arabicPeriod"/>
            </a:pPr>
            <a:endParaRPr lang="en-IE" dirty="0"/>
          </a:p>
          <a:p>
            <a:pPr marL="342900" indent="-342900">
              <a:buFont typeface="+mj-lt"/>
              <a:buAutoNum type="arabicPeriod"/>
            </a:pPr>
            <a:endParaRPr lang="en-US" dirty="0"/>
          </a:p>
        </p:txBody>
      </p:sp>
      <p:grpSp>
        <p:nvGrpSpPr>
          <p:cNvPr id="9" name="Group 8">
            <a:extLst>
              <a:ext uri="{FF2B5EF4-FFF2-40B4-BE49-F238E27FC236}">
                <a16:creationId xmlns:a16="http://schemas.microsoft.com/office/drawing/2014/main" id="{173C8636-FBA6-4F12-7E07-659C255CC274}"/>
              </a:ext>
            </a:extLst>
          </p:cNvPr>
          <p:cNvGrpSpPr/>
          <p:nvPr/>
        </p:nvGrpSpPr>
        <p:grpSpPr>
          <a:xfrm>
            <a:off x="10600991" y="6393177"/>
            <a:ext cx="3182018" cy="369332"/>
            <a:chOff x="10658672" y="6436104"/>
            <a:chExt cx="3182018" cy="369332"/>
          </a:xfrm>
        </p:grpSpPr>
        <p:sp>
          <p:nvSpPr>
            <p:cNvPr id="10" name="Title 1">
              <a:extLst>
                <a:ext uri="{FF2B5EF4-FFF2-40B4-BE49-F238E27FC236}">
                  <a16:creationId xmlns:a16="http://schemas.microsoft.com/office/drawing/2014/main" id="{FCBE03F3-970C-CEB7-8867-8EB87542F4E1}"/>
                </a:ext>
              </a:extLst>
            </p:cNvPr>
            <p:cNvSpPr txBox="1">
              <a:spLocks/>
            </p:cNvSpPr>
            <p:nvPr/>
          </p:nvSpPr>
          <p:spPr>
            <a:xfrm rot="5400000">
              <a:off x="11208470" y="5921133"/>
              <a:ext cx="291578" cy="1391174"/>
            </a:xfrm>
            <a:prstGeom prst="rect">
              <a:avLst/>
            </a:prstGeom>
            <a:solidFill>
              <a:srgbClr val="3B3B3B"/>
            </a:solidFill>
          </p:spPr>
          <p:txBody>
            <a:bodyPr vert="vert270" lIns="91440" tIns="45720" rIns="91440" bIns="45720" rtlCol="0" anchor="t" anchorCtr="0">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br>
              <a:br>
                <a:rPr lang="en-US"/>
              </a:br>
              <a:br>
                <a:rPr lang="en-US"/>
              </a:br>
              <a:endParaRPr lang="en-US" b="1" dirty="0">
                <a:solidFill>
                  <a:srgbClr val="FF6600"/>
                </a:solidFill>
              </a:endParaRPr>
            </a:p>
          </p:txBody>
        </p:sp>
        <p:sp>
          <p:nvSpPr>
            <p:cNvPr id="12" name="TextBox 11">
              <a:extLst>
                <a:ext uri="{FF2B5EF4-FFF2-40B4-BE49-F238E27FC236}">
                  <a16:creationId xmlns:a16="http://schemas.microsoft.com/office/drawing/2014/main" id="{B7C55A2B-E492-1223-AC43-BFE810E64F93}"/>
                </a:ext>
              </a:extLst>
            </p:cNvPr>
            <p:cNvSpPr txBox="1"/>
            <p:nvPr/>
          </p:nvSpPr>
          <p:spPr>
            <a:xfrm>
              <a:off x="10930559" y="6436104"/>
              <a:ext cx="2910131" cy="369332"/>
            </a:xfrm>
            <a:prstGeom prst="rect">
              <a:avLst/>
            </a:prstGeom>
            <a:noFill/>
          </p:spPr>
          <p:txBody>
            <a:bodyPr wrap="square" rtlCol="0">
              <a:spAutoFit/>
            </a:bodyPr>
            <a:lstStyle/>
            <a:p>
              <a:r>
                <a:rPr lang="en-US" dirty="0">
                  <a:solidFill>
                    <a:srgbClr val="FF9933"/>
                  </a:solidFill>
                </a:rPr>
                <a:t>PART 3</a:t>
              </a:r>
              <a:endParaRPr lang="en-IE" dirty="0">
                <a:solidFill>
                  <a:srgbClr val="FF9933"/>
                </a:solidFill>
              </a:endParaRPr>
            </a:p>
          </p:txBody>
        </p:sp>
      </p:grpSp>
      <p:pic>
        <p:nvPicPr>
          <p:cNvPr id="15" name="Graphic 14" descr="Magnifying glass with solid fill">
            <a:extLst>
              <a:ext uri="{FF2B5EF4-FFF2-40B4-BE49-F238E27FC236}">
                <a16:creationId xmlns:a16="http://schemas.microsoft.com/office/drawing/2014/main" id="{8B5F7F6F-4A7C-11B4-1E94-46B6E4DB6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3882" y="2375849"/>
            <a:ext cx="2910131" cy="2910131"/>
          </a:xfrm>
          <a:prstGeom prst="rect">
            <a:avLst/>
          </a:prstGeom>
        </p:spPr>
      </p:pic>
      <p:sp>
        <p:nvSpPr>
          <p:cNvPr id="3" name="TextBox 2">
            <a:extLst>
              <a:ext uri="{FF2B5EF4-FFF2-40B4-BE49-F238E27FC236}">
                <a16:creationId xmlns:a16="http://schemas.microsoft.com/office/drawing/2014/main" id="{37B72C37-EE8E-80A1-4C17-44A9CFB47364}"/>
              </a:ext>
            </a:extLst>
          </p:cNvPr>
          <p:cNvSpPr txBox="1"/>
          <p:nvPr/>
        </p:nvSpPr>
        <p:spPr>
          <a:xfrm>
            <a:off x="10600991" y="312449"/>
            <a:ext cx="1873188" cy="369332"/>
          </a:xfrm>
          <a:prstGeom prst="rect">
            <a:avLst/>
          </a:prstGeom>
          <a:noFill/>
        </p:spPr>
        <p:txBody>
          <a:bodyPr wrap="square" rtlCol="0">
            <a:spAutoFit/>
          </a:bodyPr>
          <a:lstStyle/>
          <a:p>
            <a:r>
              <a:rPr lang="en-US" dirty="0">
                <a:solidFill>
                  <a:srgbClr val="FF9933"/>
                </a:solidFill>
              </a:rPr>
              <a:t>Page 11</a:t>
            </a:r>
            <a:endParaRPr lang="en-IE" dirty="0">
              <a:solidFill>
                <a:srgbClr val="FF9933"/>
              </a:solidFill>
            </a:endParaRPr>
          </a:p>
        </p:txBody>
      </p:sp>
    </p:spTree>
    <p:extLst>
      <p:ext uri="{BB962C8B-B14F-4D97-AF65-F5344CB8AC3E}">
        <p14:creationId xmlns:p14="http://schemas.microsoft.com/office/powerpoint/2010/main" val="3390138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Recommendations</a:t>
            </a:r>
            <a:endParaRPr lang="en-IE" dirty="0">
              <a:solidFill>
                <a:srgbClr val="FF9933"/>
              </a:solidFill>
            </a:endParaRPr>
          </a:p>
        </p:txBody>
      </p:sp>
      <p:sp>
        <p:nvSpPr>
          <p:cNvPr id="7" name="TextBox 6">
            <a:extLst>
              <a:ext uri="{FF2B5EF4-FFF2-40B4-BE49-F238E27FC236}">
                <a16:creationId xmlns:a16="http://schemas.microsoft.com/office/drawing/2014/main" id="{6BB40613-4B52-7EBD-F86B-E996B6CBAF1A}"/>
              </a:ext>
            </a:extLst>
          </p:cNvPr>
          <p:cNvSpPr txBox="1"/>
          <p:nvPr/>
        </p:nvSpPr>
        <p:spPr>
          <a:xfrm>
            <a:off x="-2" y="994232"/>
            <a:ext cx="8120543" cy="646331"/>
          </a:xfrm>
          <a:prstGeom prst="rect">
            <a:avLst/>
          </a:prstGeom>
          <a:noFill/>
        </p:spPr>
        <p:txBody>
          <a:bodyPr wrap="square" rtlCol="0">
            <a:spAutoFit/>
          </a:bodyPr>
          <a:lstStyle/>
          <a:p>
            <a:pPr marL="342900" indent="-342900">
              <a:buFont typeface="+mj-lt"/>
              <a:buAutoNum type="arabicPeriod"/>
            </a:pPr>
            <a:endParaRPr lang="en-IE" dirty="0"/>
          </a:p>
          <a:p>
            <a:pPr marL="342900" indent="-342900">
              <a:buFont typeface="+mj-lt"/>
              <a:buAutoNum type="arabicPeriod"/>
            </a:pPr>
            <a:endParaRPr lang="en-US" dirty="0"/>
          </a:p>
        </p:txBody>
      </p:sp>
      <p:grpSp>
        <p:nvGrpSpPr>
          <p:cNvPr id="9" name="Group 8">
            <a:extLst>
              <a:ext uri="{FF2B5EF4-FFF2-40B4-BE49-F238E27FC236}">
                <a16:creationId xmlns:a16="http://schemas.microsoft.com/office/drawing/2014/main" id="{173C8636-FBA6-4F12-7E07-659C255CC274}"/>
              </a:ext>
            </a:extLst>
          </p:cNvPr>
          <p:cNvGrpSpPr/>
          <p:nvPr/>
        </p:nvGrpSpPr>
        <p:grpSpPr>
          <a:xfrm>
            <a:off x="10600991" y="6393177"/>
            <a:ext cx="3182018" cy="369332"/>
            <a:chOff x="10658672" y="6436104"/>
            <a:chExt cx="3182018" cy="369332"/>
          </a:xfrm>
        </p:grpSpPr>
        <p:sp>
          <p:nvSpPr>
            <p:cNvPr id="10" name="Title 1">
              <a:extLst>
                <a:ext uri="{FF2B5EF4-FFF2-40B4-BE49-F238E27FC236}">
                  <a16:creationId xmlns:a16="http://schemas.microsoft.com/office/drawing/2014/main" id="{FCBE03F3-970C-CEB7-8867-8EB87542F4E1}"/>
                </a:ext>
              </a:extLst>
            </p:cNvPr>
            <p:cNvSpPr txBox="1">
              <a:spLocks/>
            </p:cNvSpPr>
            <p:nvPr/>
          </p:nvSpPr>
          <p:spPr>
            <a:xfrm rot="5400000">
              <a:off x="11208470" y="5921133"/>
              <a:ext cx="291578" cy="1391174"/>
            </a:xfrm>
            <a:prstGeom prst="rect">
              <a:avLst/>
            </a:prstGeom>
            <a:solidFill>
              <a:srgbClr val="3B3B3B"/>
            </a:solidFill>
          </p:spPr>
          <p:txBody>
            <a:bodyPr vert="vert270" lIns="91440" tIns="45720" rIns="91440" bIns="45720" rtlCol="0" anchor="t" anchorCtr="0">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br>
              <a:br>
                <a:rPr lang="en-US"/>
              </a:br>
              <a:br>
                <a:rPr lang="en-US"/>
              </a:br>
              <a:endParaRPr lang="en-US" b="1" dirty="0">
                <a:solidFill>
                  <a:srgbClr val="FF6600"/>
                </a:solidFill>
              </a:endParaRPr>
            </a:p>
          </p:txBody>
        </p:sp>
        <p:sp>
          <p:nvSpPr>
            <p:cNvPr id="12" name="TextBox 11">
              <a:extLst>
                <a:ext uri="{FF2B5EF4-FFF2-40B4-BE49-F238E27FC236}">
                  <a16:creationId xmlns:a16="http://schemas.microsoft.com/office/drawing/2014/main" id="{B7C55A2B-E492-1223-AC43-BFE810E64F93}"/>
                </a:ext>
              </a:extLst>
            </p:cNvPr>
            <p:cNvSpPr txBox="1"/>
            <p:nvPr/>
          </p:nvSpPr>
          <p:spPr>
            <a:xfrm>
              <a:off x="10930559" y="6436104"/>
              <a:ext cx="2910131" cy="369332"/>
            </a:xfrm>
            <a:prstGeom prst="rect">
              <a:avLst/>
            </a:prstGeom>
            <a:noFill/>
          </p:spPr>
          <p:txBody>
            <a:bodyPr wrap="square" rtlCol="0">
              <a:spAutoFit/>
            </a:bodyPr>
            <a:lstStyle/>
            <a:p>
              <a:r>
                <a:rPr lang="en-US" dirty="0">
                  <a:solidFill>
                    <a:srgbClr val="FF9933"/>
                  </a:solidFill>
                </a:rPr>
                <a:t>PART 3</a:t>
              </a:r>
              <a:endParaRPr lang="en-IE" dirty="0">
                <a:solidFill>
                  <a:srgbClr val="FF9933"/>
                </a:solidFill>
              </a:endParaRPr>
            </a:p>
          </p:txBody>
        </p:sp>
      </p:grpSp>
      <p:pic>
        <p:nvPicPr>
          <p:cNvPr id="8" name="Picture 7" descr="Icon">
            <a:extLst>
              <a:ext uri="{FF2B5EF4-FFF2-40B4-BE49-F238E27FC236}">
                <a16:creationId xmlns:a16="http://schemas.microsoft.com/office/drawing/2014/main" id="{C3175880-DFD8-9348-2ADE-047B27F717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3991" y="1988465"/>
            <a:ext cx="2654118" cy="3829205"/>
          </a:xfrm>
          <a:prstGeom prst="rect">
            <a:avLst/>
          </a:prstGeom>
        </p:spPr>
      </p:pic>
      <p:sp>
        <p:nvSpPr>
          <p:cNvPr id="5" name="TextBox 4">
            <a:extLst>
              <a:ext uri="{FF2B5EF4-FFF2-40B4-BE49-F238E27FC236}">
                <a16:creationId xmlns:a16="http://schemas.microsoft.com/office/drawing/2014/main" id="{E18ACB54-5313-80A8-F3B2-EF3C60834077}"/>
              </a:ext>
            </a:extLst>
          </p:cNvPr>
          <p:cNvSpPr txBox="1"/>
          <p:nvPr/>
        </p:nvSpPr>
        <p:spPr>
          <a:xfrm>
            <a:off x="10872878" y="337539"/>
            <a:ext cx="1873188" cy="369332"/>
          </a:xfrm>
          <a:prstGeom prst="rect">
            <a:avLst/>
          </a:prstGeom>
          <a:noFill/>
        </p:spPr>
        <p:txBody>
          <a:bodyPr wrap="square" rtlCol="0">
            <a:spAutoFit/>
          </a:bodyPr>
          <a:lstStyle/>
          <a:p>
            <a:r>
              <a:rPr lang="en-US" dirty="0">
                <a:solidFill>
                  <a:srgbClr val="FF9933"/>
                </a:solidFill>
              </a:rPr>
              <a:t>Page 12</a:t>
            </a:r>
            <a:endParaRPr lang="en-IE" dirty="0">
              <a:solidFill>
                <a:srgbClr val="FF9933"/>
              </a:solidFill>
            </a:endParaRPr>
          </a:p>
        </p:txBody>
      </p:sp>
    </p:spTree>
    <p:extLst>
      <p:ext uri="{BB962C8B-B14F-4D97-AF65-F5344CB8AC3E}">
        <p14:creationId xmlns:p14="http://schemas.microsoft.com/office/powerpoint/2010/main" val="112285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985519" y="1007707"/>
            <a:ext cx="4256314" cy="4519094"/>
          </a:xfrm>
        </p:spPr>
        <p:txBody>
          <a:bodyPr vert="horz" lIns="91440" tIns="45720" rIns="91440" bIns="45720" rtlCol="0" anchor="ctr" anchorCtr="0">
            <a:normAutofit/>
          </a:bodyPr>
          <a:lstStyle/>
          <a:p>
            <a:pPr algn="l"/>
            <a:r>
              <a:rPr lang="en-US" sz="5400" b="1"/>
              <a:t>Thank you for your time and attention !</a:t>
            </a:r>
            <a:endParaRPr lang="en-US" sz="5400" b="1" dirty="0"/>
          </a:p>
        </p:txBody>
      </p:sp>
      <p:sp>
        <p:nvSpPr>
          <p:cNvPr id="35" name="Freeform: Shape 2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0">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Taxi outline">
            <a:extLst>
              <a:ext uri="{FF2B5EF4-FFF2-40B4-BE49-F238E27FC236}">
                <a16:creationId xmlns:a16="http://schemas.microsoft.com/office/drawing/2014/main" id="{8466C62B-C3E2-04DD-FE6B-55C80C04F5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3" name="Freeform: Shape 1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8B8F26E-9345-4747-9094-972E38700A17}"/>
              </a:ext>
            </a:extLst>
          </p:cNvPr>
          <p:cNvSpPr>
            <a:spLocks/>
          </p:cNvSpPr>
          <p:nvPr/>
        </p:nvSpPr>
        <p:spPr>
          <a:xfrm>
            <a:off x="5759354" y="457201"/>
            <a:ext cx="5337270" cy="1835911"/>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3000" b="0" i="0" u="none" strike="noStrike" kern="1200" cap="none" spc="0" normalizeH="0" baseline="0" noProof="0">
                <a:ln>
                  <a:noFill/>
                </a:ln>
                <a:solidFill>
                  <a:srgbClr val="FFFFFF"/>
                </a:solidFill>
                <a:effectLst/>
                <a:uLnTx/>
                <a:uFillTx/>
                <a:latin typeface="+mj-lt"/>
                <a:ea typeface="+mj-ea"/>
                <a:cs typeface="+mj-cs"/>
              </a:rPr>
            </a:br>
            <a:br>
              <a:rPr kumimoji="0" lang="en-US" sz="3000" b="0" i="0" u="none" strike="noStrike" kern="1200" cap="none" spc="0" normalizeH="0" baseline="0" noProof="0">
                <a:ln>
                  <a:noFill/>
                </a:ln>
                <a:solidFill>
                  <a:srgbClr val="FFFFFF"/>
                </a:solidFill>
                <a:effectLst/>
                <a:uLnTx/>
                <a:uFillTx/>
                <a:latin typeface="+mj-lt"/>
                <a:ea typeface="+mj-ea"/>
                <a:cs typeface="+mj-cs"/>
              </a:rPr>
            </a:br>
            <a:br>
              <a:rPr kumimoji="0" lang="en-US" sz="3000" b="0" i="0" u="none" strike="noStrike" kern="1200" cap="none" spc="0" normalizeH="0" baseline="0" noProof="0">
                <a:ln>
                  <a:noFill/>
                </a:ln>
                <a:solidFill>
                  <a:srgbClr val="FFFFFF"/>
                </a:solidFill>
                <a:effectLst/>
                <a:uLnTx/>
                <a:uFillTx/>
                <a:latin typeface="+mj-lt"/>
                <a:ea typeface="+mj-ea"/>
                <a:cs typeface="+mj-cs"/>
              </a:rPr>
            </a:br>
            <a:r>
              <a:rPr kumimoji="0" lang="en-US" sz="3000" b="1" i="0" u="none" strike="noStrike" kern="1200" cap="none" spc="0" normalizeH="0" baseline="0" noProof="0">
                <a:ln>
                  <a:noFill/>
                </a:ln>
                <a:solidFill>
                  <a:srgbClr val="FFFFFF"/>
                </a:solidFill>
                <a:effectLst/>
                <a:uLnTx/>
                <a:uFillTx/>
                <a:latin typeface="+mj-lt"/>
                <a:ea typeface="+mj-ea"/>
                <a:cs typeface="+mj-cs"/>
              </a:rPr>
              <a:t>Agenda</a:t>
            </a:r>
          </a:p>
        </p:txBody>
      </p:sp>
      <p:sp>
        <p:nvSpPr>
          <p:cNvPr id="15"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0B3D5A6-E766-7C41-BD00-B22DA4727FBA}"/>
              </a:ext>
            </a:extLst>
          </p:cNvPr>
          <p:cNvSpPr>
            <a:spLocks noGrp="1"/>
          </p:cNvSpPr>
          <p:nvPr>
            <p:ph type="title" idx="4294967295"/>
          </p:nvPr>
        </p:nvSpPr>
        <p:spPr>
          <a:xfrm>
            <a:off x="5759450" y="2798763"/>
            <a:ext cx="5461000" cy="34163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1.Introduction…(2)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2.Data Understanding…(3-4)</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3.Statistical and Visual Analysis…(6-)</a:t>
            </a:r>
            <a:br>
              <a:rPr kumimoji="0" lang="en-US" sz="1700" b="0" i="0" u="none" strike="noStrike" kern="1200" cap="none" spc="0" normalizeH="0" baseline="0" noProof="0" dirty="0">
                <a:ln>
                  <a:noFill/>
                </a:ln>
                <a:solidFill>
                  <a:srgbClr val="FFFFFF"/>
                </a:solidFill>
                <a:effectLst/>
                <a:uLnTx/>
                <a:uFillTx/>
                <a:latin typeface="+mn-lt"/>
                <a:ea typeface="+mn-ea"/>
                <a:cs typeface="+mn-cs"/>
              </a:rPr>
            </a:br>
            <a:r>
              <a:rPr kumimoji="0" lang="en-US" sz="1700" b="0" i="0" u="none" strike="noStrike" kern="1200" cap="none" spc="0" normalizeH="0" baseline="0" noProof="0" dirty="0">
                <a:ln>
                  <a:noFill/>
                </a:ln>
                <a:solidFill>
                  <a:srgbClr val="FFFFFF"/>
                </a:solidFill>
                <a:effectLst/>
                <a:uLnTx/>
                <a:uFillTx/>
                <a:latin typeface="+mn-lt"/>
                <a:ea typeface="+mn-ea"/>
                <a:cs typeface="+mn-cs"/>
              </a:rPr>
              <a:t>	a)Single Columns…(6-14)</a:t>
            </a:r>
            <a:br>
              <a:rPr kumimoji="0" lang="en-US" sz="1700" b="0" i="0" u="none" strike="noStrike" kern="1200" cap="none" spc="0" normalizeH="0" baseline="0" noProof="0" dirty="0">
                <a:ln>
                  <a:noFill/>
                </a:ln>
                <a:solidFill>
                  <a:srgbClr val="FFFFFF"/>
                </a:solidFill>
                <a:effectLst/>
                <a:uLnTx/>
                <a:uFillTx/>
                <a:latin typeface="+mn-lt"/>
                <a:ea typeface="+mn-ea"/>
                <a:cs typeface="+mn-cs"/>
              </a:rPr>
            </a:br>
            <a:r>
              <a:rPr kumimoji="0" lang="en-US" sz="1700" b="0" i="0" u="none" strike="noStrike" kern="1200" cap="none" spc="0" normalizeH="0" baseline="0" noProof="0" dirty="0">
                <a:ln>
                  <a:noFill/>
                </a:ln>
                <a:solidFill>
                  <a:srgbClr val="FFFFFF"/>
                </a:solidFill>
                <a:effectLst/>
                <a:uLnTx/>
                <a:uFillTx/>
                <a:latin typeface="+mn-lt"/>
                <a:ea typeface="+mn-ea"/>
                <a:cs typeface="+mn-cs"/>
              </a:rPr>
              <a:t>	b)Compering of meaningful  Columns to target 	Column.</a:t>
            </a:r>
          </a:p>
          <a:p>
            <a:pPr marL="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4.Summary of findings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FFFFFF"/>
                </a:solidFill>
                <a:effectLst/>
                <a:uLnTx/>
                <a:uFillTx/>
                <a:latin typeface="+mn-lt"/>
                <a:ea typeface="+mn-ea"/>
                <a:cs typeface="+mn-cs"/>
              </a:rPr>
              <a:t>        5.Recommendation</a:t>
            </a:r>
          </a:p>
        </p:txBody>
      </p:sp>
      <p:pic>
        <p:nvPicPr>
          <p:cNvPr id="4" name="Picture 3" descr="Graphical user interface, website">
            <a:extLst>
              <a:ext uri="{FF2B5EF4-FFF2-40B4-BE49-F238E27FC236}">
                <a16:creationId xmlns:a16="http://schemas.microsoft.com/office/drawing/2014/main"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A77EB788-062D-3B1A-F506-DCF5D6AE2E16}"/>
              </a:ext>
            </a:extLst>
          </p:cNvPr>
          <p:cNvSpPr txBox="1"/>
          <p:nvPr/>
        </p:nvSpPr>
        <p:spPr>
          <a:xfrm>
            <a:off x="222052" y="137605"/>
            <a:ext cx="1873188" cy="369332"/>
          </a:xfrm>
          <a:prstGeom prst="rect">
            <a:avLst/>
          </a:prstGeom>
          <a:noFill/>
        </p:spPr>
        <p:txBody>
          <a:bodyPr wrap="square" rtlCol="0">
            <a:spAutoFit/>
          </a:bodyPr>
          <a:lstStyle/>
          <a:p>
            <a:r>
              <a:rPr lang="en-US" dirty="0">
                <a:solidFill>
                  <a:srgbClr val="FF9933"/>
                </a:solidFill>
              </a:rPr>
              <a:t>Page 1</a:t>
            </a:r>
            <a:endParaRPr lang="en-IE" dirty="0">
              <a:solidFill>
                <a:srgbClr val="FF9933"/>
              </a:solidFill>
            </a:endParaRP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71241" y="1329793"/>
            <a:ext cx="5561901" cy="369332"/>
          </a:xfrm>
          <a:prstGeom prst="rect">
            <a:avLst/>
          </a:prstGeom>
          <a:noFill/>
        </p:spPr>
        <p:txBody>
          <a:bodyPr wrap="square" rtlCol="0">
            <a:spAutoFit/>
          </a:bodyPr>
          <a:lstStyle/>
          <a:p>
            <a:r>
              <a:rPr lang="en-US" sz="1800" b="1" dirty="0">
                <a:solidFill>
                  <a:srgbClr val="FF6600"/>
                </a:solidFill>
              </a:rPr>
              <a:t>Introduction.</a:t>
            </a:r>
            <a:endParaRPr lang="en-IE" b="1" dirty="0"/>
          </a:p>
        </p:txBody>
      </p:sp>
      <p:sp>
        <p:nvSpPr>
          <p:cNvPr id="6" name="TextBox 5">
            <a:extLst>
              <a:ext uri="{FF2B5EF4-FFF2-40B4-BE49-F238E27FC236}">
                <a16:creationId xmlns:a16="http://schemas.microsoft.com/office/drawing/2014/main" id="{D1C4014A-19A4-58E6-A27F-8E851012BA28}"/>
              </a:ext>
            </a:extLst>
          </p:cNvPr>
          <p:cNvSpPr txBox="1"/>
          <p:nvPr/>
        </p:nvSpPr>
        <p:spPr>
          <a:xfrm>
            <a:off x="461394" y="335560"/>
            <a:ext cx="8271545" cy="369332"/>
          </a:xfrm>
          <a:prstGeom prst="rect">
            <a:avLst/>
          </a:prstGeom>
          <a:noFill/>
        </p:spPr>
        <p:txBody>
          <a:bodyPr wrap="square" rtlCol="0">
            <a:spAutoFit/>
          </a:bodyPr>
          <a:lstStyle/>
          <a:p>
            <a:r>
              <a:rPr lang="en-US" dirty="0">
                <a:solidFill>
                  <a:srgbClr val="FF9933"/>
                </a:solidFill>
              </a:rPr>
              <a:t>Introduction</a:t>
            </a:r>
            <a:endParaRPr lang="en-IE" dirty="0">
              <a:solidFill>
                <a:srgbClr val="FF9933"/>
              </a:solidFill>
            </a:endParaRPr>
          </a:p>
        </p:txBody>
      </p:sp>
      <p:sp>
        <p:nvSpPr>
          <p:cNvPr id="7" name="TextBox 6">
            <a:extLst>
              <a:ext uri="{FF2B5EF4-FFF2-40B4-BE49-F238E27FC236}">
                <a16:creationId xmlns:a16="http://schemas.microsoft.com/office/drawing/2014/main" id="{DFEEB13A-7BD2-C7C9-595B-802A46094C29}"/>
              </a:ext>
            </a:extLst>
          </p:cNvPr>
          <p:cNvSpPr txBox="1"/>
          <p:nvPr/>
        </p:nvSpPr>
        <p:spPr>
          <a:xfrm>
            <a:off x="171241" y="1870745"/>
            <a:ext cx="3921366" cy="2862322"/>
          </a:xfrm>
          <a:prstGeom prst="rect">
            <a:avLst/>
          </a:prstGeom>
          <a:noFill/>
        </p:spPr>
        <p:txBody>
          <a:bodyPr wrap="square" rtlCol="0">
            <a:spAutoFit/>
          </a:bodyPr>
          <a:lstStyle/>
          <a:p>
            <a:r>
              <a:rPr lang="en-US" dirty="0"/>
              <a:t>Welcome to today's presentation in which I will be showing you analysis and findings, related to dataset provided by you. First, I want to show you briefly what data was gathered with the survey, and then we will be able to look deeply into insights of the data to get quality information from which we will be able to look at solutions to improve market strategy for your company. </a:t>
            </a:r>
            <a:endParaRPr lang="en-IE" dirty="0"/>
          </a:p>
        </p:txBody>
      </p:sp>
      <p:sp>
        <p:nvSpPr>
          <p:cNvPr id="3" name="TextBox 2">
            <a:extLst>
              <a:ext uri="{FF2B5EF4-FFF2-40B4-BE49-F238E27FC236}">
                <a16:creationId xmlns:a16="http://schemas.microsoft.com/office/drawing/2014/main" id="{B0944E2B-13FD-7172-6FFC-4738BCC13A80}"/>
              </a:ext>
            </a:extLst>
          </p:cNvPr>
          <p:cNvSpPr txBox="1"/>
          <p:nvPr/>
        </p:nvSpPr>
        <p:spPr>
          <a:xfrm>
            <a:off x="10668000" y="335560"/>
            <a:ext cx="1873188" cy="369332"/>
          </a:xfrm>
          <a:prstGeom prst="rect">
            <a:avLst/>
          </a:prstGeom>
          <a:noFill/>
        </p:spPr>
        <p:txBody>
          <a:bodyPr wrap="square" rtlCol="0">
            <a:spAutoFit/>
          </a:bodyPr>
          <a:lstStyle/>
          <a:p>
            <a:r>
              <a:rPr lang="en-US" dirty="0">
                <a:solidFill>
                  <a:srgbClr val="FF9933"/>
                </a:solidFill>
              </a:rPr>
              <a:t>Page 2</a:t>
            </a:r>
            <a:endParaRPr lang="en-IE" dirty="0">
              <a:solidFill>
                <a:srgbClr val="FF9933"/>
              </a:solidFill>
            </a:endParaRPr>
          </a:p>
        </p:txBody>
      </p:sp>
      <p:pic>
        <p:nvPicPr>
          <p:cNvPr id="9" name="Graphic 8" descr="Bar graph with upward trend with solid fill">
            <a:extLst>
              <a:ext uri="{FF2B5EF4-FFF2-40B4-BE49-F238E27FC236}">
                <a16:creationId xmlns:a16="http://schemas.microsoft.com/office/drawing/2014/main" id="{C9C00533-85BF-D788-6DE1-EA72163E4A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3061" y="1699125"/>
            <a:ext cx="3921366" cy="3921366"/>
          </a:xfrm>
          <a:prstGeom prst="rect">
            <a:avLst/>
          </a:prstGeom>
        </p:spPr>
      </p:pic>
    </p:spTree>
    <p:extLst>
      <p:ext uri="{BB962C8B-B14F-4D97-AF65-F5344CB8AC3E}">
        <p14:creationId xmlns:p14="http://schemas.microsoft.com/office/powerpoint/2010/main" val="3286381844"/>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71241" y="1329793"/>
            <a:ext cx="5561901" cy="369332"/>
          </a:xfrm>
          <a:prstGeom prst="rect">
            <a:avLst/>
          </a:prstGeom>
          <a:noFill/>
        </p:spPr>
        <p:txBody>
          <a:bodyPr wrap="square" rtlCol="0">
            <a:spAutoFit/>
          </a:bodyPr>
          <a:lstStyle/>
          <a:p>
            <a:r>
              <a:rPr lang="en-US" b="1" dirty="0">
                <a:solidFill>
                  <a:srgbClr val="FF6600"/>
                </a:solidFill>
              </a:rPr>
              <a:t>Details of Datasets.</a:t>
            </a:r>
            <a:endParaRPr lang="en-IE" b="1"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Data Understanding</a:t>
            </a:r>
            <a:endParaRPr lang="en-IE" dirty="0">
              <a:solidFill>
                <a:srgbClr val="FF9933"/>
              </a:solidFill>
            </a:endParaRPr>
          </a:p>
        </p:txBody>
      </p:sp>
      <p:sp>
        <p:nvSpPr>
          <p:cNvPr id="3" name="TextBox 2">
            <a:extLst>
              <a:ext uri="{FF2B5EF4-FFF2-40B4-BE49-F238E27FC236}">
                <a16:creationId xmlns:a16="http://schemas.microsoft.com/office/drawing/2014/main" id="{E82CEE5D-0200-825A-C960-355A61AFAFB3}"/>
              </a:ext>
            </a:extLst>
          </p:cNvPr>
          <p:cNvSpPr txBox="1"/>
          <p:nvPr/>
        </p:nvSpPr>
        <p:spPr>
          <a:xfrm>
            <a:off x="97138" y="2055861"/>
            <a:ext cx="3691156" cy="1200329"/>
          </a:xfrm>
          <a:prstGeom prst="rect">
            <a:avLst/>
          </a:prstGeom>
          <a:noFill/>
        </p:spPr>
        <p:txBody>
          <a:bodyPr wrap="square" rtlCol="0">
            <a:spAutoFit/>
          </a:bodyPr>
          <a:lstStyle/>
          <a:p>
            <a:pPr marL="342900" indent="-342900">
              <a:buFont typeface="+mj-lt"/>
              <a:buAutoNum type="arabicPeriod"/>
            </a:pPr>
            <a:r>
              <a:rPr lang="en-US" dirty="0"/>
              <a:t>Age_Country.csv  </a:t>
            </a:r>
          </a:p>
          <a:p>
            <a:pPr marL="342900" indent="-342900">
              <a:buFont typeface="+mj-lt"/>
              <a:buAutoNum type="arabicPeriod"/>
            </a:pPr>
            <a:r>
              <a:rPr lang="en-US" dirty="0"/>
              <a:t>Education_Languages.csv </a:t>
            </a:r>
          </a:p>
          <a:p>
            <a:pPr marL="342900" indent="-342900">
              <a:buFont typeface="+mj-lt"/>
              <a:buAutoNum type="arabicPeriod"/>
            </a:pPr>
            <a:r>
              <a:rPr lang="en-US" dirty="0"/>
              <a:t>Gender_SatRate.csv</a:t>
            </a:r>
          </a:p>
          <a:p>
            <a:pPr marL="342900" indent="-342900">
              <a:buFont typeface="+mj-lt"/>
              <a:buAutoNum type="arabicPeriod"/>
            </a:pPr>
            <a:r>
              <a:rPr lang="en-US" dirty="0"/>
              <a:t>Marriage_Children.csv</a:t>
            </a:r>
            <a:endParaRPr lang="en-IE" dirty="0"/>
          </a:p>
        </p:txBody>
      </p:sp>
      <p:sp>
        <p:nvSpPr>
          <p:cNvPr id="8" name="TextBox 7">
            <a:extLst>
              <a:ext uri="{FF2B5EF4-FFF2-40B4-BE49-F238E27FC236}">
                <a16:creationId xmlns:a16="http://schemas.microsoft.com/office/drawing/2014/main" id="{EA14D32C-67E3-265B-4F64-934EEB21DCBB}"/>
              </a:ext>
            </a:extLst>
          </p:cNvPr>
          <p:cNvSpPr txBox="1"/>
          <p:nvPr/>
        </p:nvSpPr>
        <p:spPr>
          <a:xfrm>
            <a:off x="171240" y="3612926"/>
            <a:ext cx="5561901" cy="369332"/>
          </a:xfrm>
          <a:prstGeom prst="rect">
            <a:avLst/>
          </a:prstGeom>
          <a:noFill/>
        </p:spPr>
        <p:txBody>
          <a:bodyPr wrap="square" rtlCol="0">
            <a:spAutoFit/>
          </a:bodyPr>
          <a:lstStyle/>
          <a:p>
            <a:r>
              <a:rPr lang="en-US" b="1" dirty="0">
                <a:solidFill>
                  <a:srgbClr val="FF6600"/>
                </a:solidFill>
              </a:rPr>
              <a:t>Details of Master dataset.</a:t>
            </a:r>
            <a:endParaRPr lang="en-IE" b="1" dirty="0"/>
          </a:p>
        </p:txBody>
      </p:sp>
      <p:sp>
        <p:nvSpPr>
          <p:cNvPr id="9" name="TextBox 8">
            <a:extLst>
              <a:ext uri="{FF2B5EF4-FFF2-40B4-BE49-F238E27FC236}">
                <a16:creationId xmlns:a16="http://schemas.microsoft.com/office/drawing/2014/main" id="{124DB7E8-D35E-FCD3-2DF5-25A5D190A475}"/>
              </a:ext>
            </a:extLst>
          </p:cNvPr>
          <p:cNvSpPr txBox="1"/>
          <p:nvPr/>
        </p:nvSpPr>
        <p:spPr>
          <a:xfrm>
            <a:off x="135631" y="3935138"/>
            <a:ext cx="4097358" cy="2585323"/>
          </a:xfrm>
          <a:prstGeom prst="rect">
            <a:avLst/>
          </a:prstGeom>
          <a:noFill/>
        </p:spPr>
        <p:txBody>
          <a:bodyPr wrap="square" rtlCol="0">
            <a:spAutoFit/>
          </a:bodyPr>
          <a:lstStyle/>
          <a:p>
            <a:r>
              <a:rPr lang="en-US" dirty="0"/>
              <a:t>I have merged all four datasets to get as accurate advice as possible for you. </a:t>
            </a:r>
          </a:p>
          <a:p>
            <a:r>
              <a:rPr lang="en-US" dirty="0"/>
              <a:t>Column name “Satisfaction rate” would be our main column to help you find better way to manage marketing strategy to be more efficient. In our data we ignore 2 Columns, Name and Email as they have no potential to give us desire insights.</a:t>
            </a:r>
            <a:endParaRPr lang="en-IE" dirty="0"/>
          </a:p>
        </p:txBody>
      </p:sp>
      <p:sp>
        <p:nvSpPr>
          <p:cNvPr id="10" name="Rectangle 9">
            <a:extLst>
              <a:ext uri="{FF2B5EF4-FFF2-40B4-BE49-F238E27FC236}">
                <a16:creationId xmlns:a16="http://schemas.microsoft.com/office/drawing/2014/main" id="{F36D7540-54EB-3E83-46DD-348FA5D6AC53}"/>
              </a:ext>
            </a:extLst>
          </p:cNvPr>
          <p:cNvSpPr/>
          <p:nvPr/>
        </p:nvSpPr>
        <p:spPr>
          <a:xfrm>
            <a:off x="5895792" y="4522997"/>
            <a:ext cx="2923108"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Total Number:</a:t>
            </a:r>
          </a:p>
        </p:txBody>
      </p:sp>
      <p:sp>
        <p:nvSpPr>
          <p:cNvPr id="11" name="Rectangle 10">
            <a:extLst>
              <a:ext uri="{FF2B5EF4-FFF2-40B4-BE49-F238E27FC236}">
                <a16:creationId xmlns:a16="http://schemas.microsoft.com/office/drawing/2014/main" id="{F453F6E5-75D3-C1B9-7ABC-1E5B81FCD650}"/>
              </a:ext>
            </a:extLst>
          </p:cNvPr>
          <p:cNvSpPr/>
          <p:nvPr/>
        </p:nvSpPr>
        <p:spPr>
          <a:xfrm>
            <a:off x="8818900" y="4522996"/>
            <a:ext cx="1782091"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87 Rows</a:t>
            </a:r>
          </a:p>
        </p:txBody>
      </p:sp>
      <p:pic>
        <p:nvPicPr>
          <p:cNvPr id="18" name="Picture 17">
            <a:extLst>
              <a:ext uri="{FF2B5EF4-FFF2-40B4-BE49-F238E27FC236}">
                <a16:creationId xmlns:a16="http://schemas.microsoft.com/office/drawing/2014/main" id="{0417619B-1557-9466-5683-131F88E54519}"/>
              </a:ext>
            </a:extLst>
          </p:cNvPr>
          <p:cNvPicPr>
            <a:picLocks noChangeAspect="1"/>
          </p:cNvPicPr>
          <p:nvPr/>
        </p:nvPicPr>
        <p:blipFill>
          <a:blip r:embed="rId3">
            <a:extLst>
              <a:ext uri="{BEBA8EAE-BF5A-486C-A8C5-ECC9F3942E4B}">
                <a14:imgProps xmlns:a14="http://schemas.microsoft.com/office/drawing/2010/main">
                  <a14:imgLayer r:embed="rId4">
                    <a14:imgEffect>
                      <a14:artisticCrisscrossEtching trans="82000" pressure="61"/>
                    </a14:imgEffect>
                  </a14:imgLayer>
                </a14:imgProps>
              </a:ext>
            </a:extLst>
          </a:blip>
          <a:stretch>
            <a:fillRect/>
          </a:stretch>
        </p:blipFill>
        <p:spPr>
          <a:xfrm>
            <a:off x="6830195" y="1688673"/>
            <a:ext cx="2637728" cy="2075398"/>
          </a:xfrm>
          <a:prstGeom prst="rect">
            <a:avLst/>
          </a:prstGeom>
        </p:spPr>
      </p:pic>
      <p:sp>
        <p:nvSpPr>
          <p:cNvPr id="19" name="Rectangle 18">
            <a:extLst>
              <a:ext uri="{FF2B5EF4-FFF2-40B4-BE49-F238E27FC236}">
                <a16:creationId xmlns:a16="http://schemas.microsoft.com/office/drawing/2014/main" id="{C27EEDE1-067C-8397-6349-6D129287D77E}"/>
              </a:ext>
            </a:extLst>
          </p:cNvPr>
          <p:cNvSpPr/>
          <p:nvPr/>
        </p:nvSpPr>
        <p:spPr>
          <a:xfrm>
            <a:off x="6939433" y="5348369"/>
            <a:ext cx="2419252"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a:ln/>
                <a:solidFill>
                  <a:schemeClr val="accent4"/>
                </a:solidFill>
              </a:rPr>
              <a:t>10 Columns</a:t>
            </a:r>
            <a:endParaRPr lang="en-US" sz="3600" b="1" cap="none" spc="0" dirty="0">
              <a:ln/>
              <a:solidFill>
                <a:schemeClr val="accent4"/>
              </a:solidFill>
              <a:effectLst/>
            </a:endParaRPr>
          </a:p>
        </p:txBody>
      </p:sp>
      <p:sp>
        <p:nvSpPr>
          <p:cNvPr id="7" name="TextBox 6">
            <a:extLst>
              <a:ext uri="{FF2B5EF4-FFF2-40B4-BE49-F238E27FC236}">
                <a16:creationId xmlns:a16="http://schemas.microsoft.com/office/drawing/2014/main" id="{5CEA3DEE-9AE6-71BD-0015-FC9C911FD380}"/>
              </a:ext>
            </a:extLst>
          </p:cNvPr>
          <p:cNvSpPr txBox="1"/>
          <p:nvPr/>
        </p:nvSpPr>
        <p:spPr>
          <a:xfrm>
            <a:off x="10600991" y="312449"/>
            <a:ext cx="1873188" cy="369332"/>
          </a:xfrm>
          <a:prstGeom prst="rect">
            <a:avLst/>
          </a:prstGeom>
          <a:noFill/>
        </p:spPr>
        <p:txBody>
          <a:bodyPr wrap="square" rtlCol="0">
            <a:spAutoFit/>
          </a:bodyPr>
          <a:lstStyle/>
          <a:p>
            <a:r>
              <a:rPr lang="en-US" dirty="0">
                <a:solidFill>
                  <a:srgbClr val="FF9933"/>
                </a:solidFill>
              </a:rPr>
              <a:t>Page 3</a:t>
            </a:r>
            <a:endParaRPr lang="en-IE" dirty="0">
              <a:solidFill>
                <a:srgbClr val="FF9933"/>
              </a:solidFill>
            </a:endParaRPr>
          </a:p>
        </p:txBody>
      </p:sp>
    </p:spTree>
    <p:extLst>
      <p:ext uri="{BB962C8B-B14F-4D97-AF65-F5344CB8AC3E}">
        <p14:creationId xmlns:p14="http://schemas.microsoft.com/office/powerpoint/2010/main" val="67655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57765" y="5863768"/>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171241" y="1329793"/>
            <a:ext cx="5835276" cy="369332"/>
          </a:xfrm>
          <a:prstGeom prst="rect">
            <a:avLst/>
          </a:prstGeom>
          <a:noFill/>
        </p:spPr>
        <p:txBody>
          <a:bodyPr wrap="square" rtlCol="0">
            <a:spAutoFit/>
          </a:bodyPr>
          <a:lstStyle/>
          <a:p>
            <a:r>
              <a:rPr lang="en-US" b="1" dirty="0">
                <a:solidFill>
                  <a:srgbClr val="FF6600"/>
                </a:solidFill>
              </a:rPr>
              <a:t>Top 5 rows and columns included in </a:t>
            </a:r>
            <a:r>
              <a:rPr lang="en-US" b="1" dirty="0" err="1">
                <a:solidFill>
                  <a:srgbClr val="FF6600"/>
                </a:solidFill>
              </a:rPr>
              <a:t>MasterData</a:t>
            </a:r>
            <a:r>
              <a:rPr lang="en-US" b="1" dirty="0">
                <a:solidFill>
                  <a:srgbClr val="FF6600"/>
                </a:solidFill>
              </a:rPr>
              <a:t>.</a:t>
            </a:r>
            <a:endParaRPr lang="en-IE" b="1"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Data Understanding</a:t>
            </a:r>
            <a:endParaRPr lang="en-IE" dirty="0">
              <a:solidFill>
                <a:srgbClr val="FF9933"/>
              </a:solidFill>
            </a:endParaRPr>
          </a:p>
        </p:txBody>
      </p:sp>
      <p:sp>
        <p:nvSpPr>
          <p:cNvPr id="26" name="TextBox 25">
            <a:extLst>
              <a:ext uri="{FF2B5EF4-FFF2-40B4-BE49-F238E27FC236}">
                <a16:creationId xmlns:a16="http://schemas.microsoft.com/office/drawing/2014/main" id="{8667BC18-0252-FF38-5051-C5C80EFABF4B}"/>
              </a:ext>
            </a:extLst>
          </p:cNvPr>
          <p:cNvSpPr txBox="1"/>
          <p:nvPr/>
        </p:nvSpPr>
        <p:spPr>
          <a:xfrm>
            <a:off x="2816787" y="4663439"/>
            <a:ext cx="5146484" cy="1200329"/>
          </a:xfrm>
          <a:prstGeom prst="rect">
            <a:avLst/>
          </a:prstGeom>
          <a:solidFill>
            <a:schemeClr val="accent4">
              <a:lumMod val="40000"/>
              <a:lumOff val="60000"/>
            </a:schemeClr>
          </a:solidFill>
        </p:spPr>
        <p:txBody>
          <a:bodyPr wrap="square" rtlCol="0">
            <a:spAutoFit/>
          </a:bodyPr>
          <a:lstStyle/>
          <a:p>
            <a:r>
              <a:rPr lang="en-US" dirty="0"/>
              <a:t>First, we want you to look this table which contain as mentioned in title first 5 rows, but more importantly we can see what columns we will be looking at in this presentation.    </a:t>
            </a:r>
            <a:endParaRPr lang="en-IE" dirty="0"/>
          </a:p>
        </p:txBody>
      </p:sp>
      <p:sp>
        <p:nvSpPr>
          <p:cNvPr id="10" name="TextBox 9">
            <a:extLst>
              <a:ext uri="{FF2B5EF4-FFF2-40B4-BE49-F238E27FC236}">
                <a16:creationId xmlns:a16="http://schemas.microsoft.com/office/drawing/2014/main" id="{9F1F683C-2DD9-BAC4-0839-D20785C1FE79}"/>
              </a:ext>
            </a:extLst>
          </p:cNvPr>
          <p:cNvSpPr txBox="1"/>
          <p:nvPr/>
        </p:nvSpPr>
        <p:spPr>
          <a:xfrm>
            <a:off x="10872878" y="312449"/>
            <a:ext cx="1873188" cy="369332"/>
          </a:xfrm>
          <a:prstGeom prst="rect">
            <a:avLst/>
          </a:prstGeom>
          <a:noFill/>
        </p:spPr>
        <p:txBody>
          <a:bodyPr wrap="square" rtlCol="0">
            <a:spAutoFit/>
          </a:bodyPr>
          <a:lstStyle/>
          <a:p>
            <a:r>
              <a:rPr lang="en-US" dirty="0">
                <a:solidFill>
                  <a:srgbClr val="FF9933"/>
                </a:solidFill>
              </a:rPr>
              <a:t>Page 4</a:t>
            </a:r>
            <a:endParaRPr lang="en-IE" dirty="0">
              <a:solidFill>
                <a:srgbClr val="FF9933"/>
              </a:solidFill>
            </a:endParaRPr>
          </a:p>
        </p:txBody>
      </p:sp>
      <p:pic>
        <p:nvPicPr>
          <p:cNvPr id="15" name="Picture 14">
            <a:extLst>
              <a:ext uri="{FF2B5EF4-FFF2-40B4-BE49-F238E27FC236}">
                <a16:creationId xmlns:a16="http://schemas.microsoft.com/office/drawing/2014/main" id="{75EF7952-5800-6740-D627-D4C709A1E441}"/>
              </a:ext>
            </a:extLst>
          </p:cNvPr>
          <p:cNvPicPr>
            <a:picLocks noChangeAspect="1"/>
          </p:cNvPicPr>
          <p:nvPr/>
        </p:nvPicPr>
        <p:blipFill>
          <a:blip r:embed="rId3"/>
          <a:stretch>
            <a:fillRect/>
          </a:stretch>
        </p:blipFill>
        <p:spPr>
          <a:xfrm>
            <a:off x="82464" y="1889867"/>
            <a:ext cx="9410700" cy="2200275"/>
          </a:xfrm>
          <a:prstGeom prst="rect">
            <a:avLst/>
          </a:prstGeom>
        </p:spPr>
      </p:pic>
    </p:spTree>
    <p:extLst>
      <p:ext uri="{BB962C8B-B14F-4D97-AF65-F5344CB8AC3E}">
        <p14:creationId xmlns:p14="http://schemas.microsoft.com/office/powerpoint/2010/main" val="357188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841" y="6263266"/>
            <a:ext cx="1654627" cy="994232"/>
          </a:xfrm>
          <a:prstGeom prst="rect">
            <a:avLst/>
          </a:prstGeom>
        </p:spPr>
      </p:pic>
      <p:sp>
        <p:nvSpPr>
          <p:cNvPr id="6" name="TextBox 5">
            <a:extLst>
              <a:ext uri="{FF2B5EF4-FFF2-40B4-BE49-F238E27FC236}">
                <a16:creationId xmlns:a16="http://schemas.microsoft.com/office/drawing/2014/main" id="{D1C4014A-19A4-58E6-A27F-8E851012BA28}"/>
              </a:ext>
            </a:extLst>
          </p:cNvPr>
          <p:cNvSpPr txBox="1"/>
          <p:nvPr/>
        </p:nvSpPr>
        <p:spPr>
          <a:xfrm>
            <a:off x="461394" y="335560"/>
            <a:ext cx="8271545" cy="369332"/>
          </a:xfrm>
          <a:prstGeom prst="rect">
            <a:avLst/>
          </a:prstGeom>
          <a:noFill/>
        </p:spPr>
        <p:txBody>
          <a:bodyPr wrap="square" rtlCol="0">
            <a:spAutoFit/>
          </a:bodyPr>
          <a:lstStyle/>
          <a:p>
            <a:r>
              <a:rPr lang="en-US" dirty="0">
                <a:solidFill>
                  <a:srgbClr val="FF9933"/>
                </a:solidFill>
              </a:rPr>
              <a:t>Visual and Statistical Analysis</a:t>
            </a:r>
            <a:endParaRPr lang="en-IE" dirty="0">
              <a:solidFill>
                <a:srgbClr val="FF9933"/>
              </a:solidFill>
            </a:endParaRPr>
          </a:p>
        </p:txBody>
      </p:sp>
      <p:sp>
        <p:nvSpPr>
          <p:cNvPr id="7" name="TextBox 6">
            <a:extLst>
              <a:ext uri="{FF2B5EF4-FFF2-40B4-BE49-F238E27FC236}">
                <a16:creationId xmlns:a16="http://schemas.microsoft.com/office/drawing/2014/main" id="{DFEEB13A-7BD2-C7C9-595B-802A46094C29}"/>
              </a:ext>
            </a:extLst>
          </p:cNvPr>
          <p:cNvSpPr txBox="1"/>
          <p:nvPr/>
        </p:nvSpPr>
        <p:spPr>
          <a:xfrm>
            <a:off x="275208" y="5312206"/>
            <a:ext cx="9587883" cy="923330"/>
          </a:xfrm>
          <a:prstGeom prst="rect">
            <a:avLst/>
          </a:prstGeom>
          <a:solidFill>
            <a:schemeClr val="accent4">
              <a:lumMod val="40000"/>
              <a:lumOff val="60000"/>
            </a:schemeClr>
          </a:solidFill>
        </p:spPr>
        <p:txBody>
          <a:bodyPr wrap="square" rtlCol="0">
            <a:spAutoFit/>
          </a:bodyPr>
          <a:lstStyle/>
          <a:p>
            <a:r>
              <a:rPr lang="en-US" dirty="0"/>
              <a:t>On Figure number 1, we can see that the highest frequency of </a:t>
            </a:r>
            <a:r>
              <a:rPr lang="en-US" dirty="0" err="1"/>
              <a:t>Sat.Rate</a:t>
            </a:r>
            <a:r>
              <a:rPr lang="en-US" dirty="0"/>
              <a:t> is 8 with score of 12, followed by 9/7/6/4 with a score of 10. Just after, we got rate of 5 with score of 9, then 3 with score of 8 and our last 3 rates with score of 6 are 1/2/10 which we can confirm by statistical table provided.</a:t>
            </a:r>
            <a:endParaRPr lang="en-IE" dirty="0"/>
          </a:p>
        </p:txBody>
      </p:sp>
      <p:sp>
        <p:nvSpPr>
          <p:cNvPr id="3" name="TextBox 2">
            <a:extLst>
              <a:ext uri="{FF2B5EF4-FFF2-40B4-BE49-F238E27FC236}">
                <a16:creationId xmlns:a16="http://schemas.microsoft.com/office/drawing/2014/main" id="{B0944E2B-13FD-7172-6FFC-4738BCC13A80}"/>
              </a:ext>
            </a:extLst>
          </p:cNvPr>
          <p:cNvSpPr txBox="1"/>
          <p:nvPr/>
        </p:nvSpPr>
        <p:spPr>
          <a:xfrm>
            <a:off x="10668000" y="335560"/>
            <a:ext cx="1873188" cy="369332"/>
          </a:xfrm>
          <a:prstGeom prst="rect">
            <a:avLst/>
          </a:prstGeom>
          <a:noFill/>
        </p:spPr>
        <p:txBody>
          <a:bodyPr wrap="square" rtlCol="0">
            <a:spAutoFit/>
          </a:bodyPr>
          <a:lstStyle/>
          <a:p>
            <a:r>
              <a:rPr lang="en-US" dirty="0">
                <a:solidFill>
                  <a:srgbClr val="FF9933"/>
                </a:solidFill>
              </a:rPr>
              <a:t>Page 5</a:t>
            </a:r>
            <a:endParaRPr lang="en-IE" dirty="0">
              <a:solidFill>
                <a:srgbClr val="FF9933"/>
              </a:solidFill>
            </a:endParaRPr>
          </a:p>
        </p:txBody>
      </p:sp>
      <p:pic>
        <p:nvPicPr>
          <p:cNvPr id="11" name="Picture 10">
            <a:extLst>
              <a:ext uri="{FF2B5EF4-FFF2-40B4-BE49-F238E27FC236}">
                <a16:creationId xmlns:a16="http://schemas.microsoft.com/office/drawing/2014/main" id="{D770C372-CB74-C8C5-05D7-3E7D53F526ED}"/>
              </a:ext>
            </a:extLst>
          </p:cNvPr>
          <p:cNvPicPr>
            <a:picLocks noChangeAspect="1"/>
          </p:cNvPicPr>
          <p:nvPr/>
        </p:nvPicPr>
        <p:blipFill>
          <a:blip r:embed="rId3"/>
          <a:stretch>
            <a:fillRect/>
          </a:stretch>
        </p:blipFill>
        <p:spPr>
          <a:xfrm>
            <a:off x="8522564" y="994232"/>
            <a:ext cx="3669436" cy="2599869"/>
          </a:xfrm>
          <a:prstGeom prst="rect">
            <a:avLst/>
          </a:prstGeom>
        </p:spPr>
      </p:pic>
      <p:sp>
        <p:nvSpPr>
          <p:cNvPr id="19" name="TextBox 18">
            <a:extLst>
              <a:ext uri="{FF2B5EF4-FFF2-40B4-BE49-F238E27FC236}">
                <a16:creationId xmlns:a16="http://schemas.microsoft.com/office/drawing/2014/main" id="{92E47B4A-8040-FC53-ABC5-C8D8428E0D00}"/>
              </a:ext>
            </a:extLst>
          </p:cNvPr>
          <p:cNvSpPr txBox="1"/>
          <p:nvPr/>
        </p:nvSpPr>
        <p:spPr>
          <a:xfrm>
            <a:off x="525472" y="4581410"/>
            <a:ext cx="1056443" cy="369332"/>
          </a:xfrm>
          <a:prstGeom prst="rect">
            <a:avLst/>
          </a:prstGeom>
          <a:noFill/>
        </p:spPr>
        <p:txBody>
          <a:bodyPr wrap="square" rtlCol="0">
            <a:spAutoFit/>
          </a:bodyPr>
          <a:lstStyle/>
          <a:p>
            <a:r>
              <a:rPr lang="en-US" dirty="0"/>
              <a:t>Fig. 1</a:t>
            </a:r>
          </a:p>
        </p:txBody>
      </p:sp>
      <p:sp>
        <p:nvSpPr>
          <p:cNvPr id="20" name="TextBox 19">
            <a:extLst>
              <a:ext uri="{FF2B5EF4-FFF2-40B4-BE49-F238E27FC236}">
                <a16:creationId xmlns:a16="http://schemas.microsoft.com/office/drawing/2014/main" id="{F11CD62F-E905-1E95-3134-53319AFF7DE4}"/>
              </a:ext>
            </a:extLst>
          </p:cNvPr>
          <p:cNvSpPr txBox="1"/>
          <p:nvPr/>
        </p:nvSpPr>
        <p:spPr>
          <a:xfrm>
            <a:off x="8522564" y="3594101"/>
            <a:ext cx="3669436" cy="1231106"/>
          </a:xfrm>
          <a:prstGeom prst="rect">
            <a:avLst/>
          </a:prstGeom>
          <a:noFill/>
        </p:spPr>
        <p:txBody>
          <a:bodyPr wrap="square" rtlCol="0">
            <a:spAutoFit/>
          </a:bodyPr>
          <a:lstStyle/>
          <a:p>
            <a:r>
              <a:rPr lang="en-US" b="1" dirty="0">
                <a:solidFill>
                  <a:srgbClr val="FFC000"/>
                </a:solidFill>
              </a:rPr>
              <a:t>Additional info.</a:t>
            </a:r>
          </a:p>
          <a:p>
            <a:r>
              <a:rPr lang="en-IE" sz="1400" dirty="0"/>
              <a:t>Looking at “Valid Percent”, we can confirm that our column hasn’t got any missing data as total percentage = 100, which will be the same case for each column we will be analysing. </a:t>
            </a:r>
          </a:p>
        </p:txBody>
      </p:sp>
      <p:sp>
        <p:nvSpPr>
          <p:cNvPr id="23" name="TextBox 22">
            <a:extLst>
              <a:ext uri="{FF2B5EF4-FFF2-40B4-BE49-F238E27FC236}">
                <a16:creationId xmlns:a16="http://schemas.microsoft.com/office/drawing/2014/main" id="{36F452AF-565D-5EDA-5B72-BF48D3B4710E}"/>
              </a:ext>
            </a:extLst>
          </p:cNvPr>
          <p:cNvSpPr txBox="1"/>
          <p:nvPr/>
        </p:nvSpPr>
        <p:spPr>
          <a:xfrm>
            <a:off x="3809399" y="4984068"/>
            <a:ext cx="3567067" cy="369332"/>
          </a:xfrm>
          <a:prstGeom prst="rect">
            <a:avLst/>
          </a:prstGeom>
          <a:noFill/>
        </p:spPr>
        <p:txBody>
          <a:bodyPr wrap="square" rtlCol="0">
            <a:spAutoFit/>
          </a:bodyPr>
          <a:lstStyle/>
          <a:p>
            <a:r>
              <a:rPr lang="en-US" b="1" dirty="0">
                <a:solidFill>
                  <a:srgbClr val="FFCC66"/>
                </a:solidFill>
              </a:rPr>
              <a:t>Data insights.</a:t>
            </a:r>
            <a:endParaRPr lang="en-IE" b="1" dirty="0">
              <a:solidFill>
                <a:srgbClr val="FFCC66"/>
              </a:solidFill>
            </a:endParaRPr>
          </a:p>
        </p:txBody>
      </p:sp>
      <p:graphicFrame>
        <p:nvGraphicFramePr>
          <p:cNvPr id="5" name="Chart 4">
            <a:extLst>
              <a:ext uri="{FF2B5EF4-FFF2-40B4-BE49-F238E27FC236}">
                <a16:creationId xmlns:a16="http://schemas.microsoft.com/office/drawing/2014/main" id="{925986C7-9624-A909-04FA-28C954800D77}"/>
              </a:ext>
            </a:extLst>
          </p:cNvPr>
          <p:cNvGraphicFramePr/>
          <p:nvPr>
            <p:extLst>
              <p:ext uri="{D42A27DB-BD31-4B8C-83A1-F6EECF244321}">
                <p14:modId xmlns:p14="http://schemas.microsoft.com/office/powerpoint/2010/main" val="1379762915"/>
              </p:ext>
            </p:extLst>
          </p:nvPr>
        </p:nvGraphicFramePr>
        <p:xfrm>
          <a:off x="110141" y="1082552"/>
          <a:ext cx="7964795" cy="35506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1371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215629" y="1128290"/>
            <a:ext cx="5633941" cy="369332"/>
          </a:xfrm>
          <a:prstGeom prst="rect">
            <a:avLst/>
          </a:prstGeom>
          <a:noFill/>
        </p:spPr>
        <p:txBody>
          <a:bodyPr wrap="square" rtlCol="0">
            <a:spAutoFit/>
          </a:bodyPr>
          <a:lstStyle/>
          <a:p>
            <a:r>
              <a:rPr lang="en-US" dirty="0">
                <a:solidFill>
                  <a:srgbClr val="FF6600"/>
                </a:solidFill>
              </a:rPr>
              <a:t>Frequency of participant per Age.</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Visual and Statistical Analysis</a:t>
            </a:r>
            <a:endParaRPr lang="en-IE" dirty="0">
              <a:solidFill>
                <a:srgbClr val="FF9933"/>
              </a:solidFill>
            </a:endParaRPr>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6</a:t>
            </a:r>
            <a:endParaRPr lang="en-IE" dirty="0">
              <a:solidFill>
                <a:srgbClr val="FF9933"/>
              </a:solidFill>
            </a:endParaRPr>
          </a:p>
        </p:txBody>
      </p:sp>
      <p:sp>
        <p:nvSpPr>
          <p:cNvPr id="28" name="TextBox 27">
            <a:extLst>
              <a:ext uri="{FF2B5EF4-FFF2-40B4-BE49-F238E27FC236}">
                <a16:creationId xmlns:a16="http://schemas.microsoft.com/office/drawing/2014/main" id="{B7330F85-1BE5-1F7F-1EAA-551D51534A02}"/>
              </a:ext>
            </a:extLst>
          </p:cNvPr>
          <p:cNvSpPr txBox="1"/>
          <p:nvPr/>
        </p:nvSpPr>
        <p:spPr>
          <a:xfrm>
            <a:off x="7278001" y="2882256"/>
            <a:ext cx="4433181" cy="1754326"/>
          </a:xfrm>
          <a:prstGeom prst="rect">
            <a:avLst/>
          </a:prstGeom>
          <a:solidFill>
            <a:schemeClr val="accent4">
              <a:lumMod val="40000"/>
              <a:lumOff val="60000"/>
            </a:schemeClr>
          </a:solidFill>
        </p:spPr>
        <p:txBody>
          <a:bodyPr wrap="square" rtlCol="0">
            <a:spAutoFit/>
          </a:bodyPr>
          <a:lstStyle/>
          <a:p>
            <a:r>
              <a:rPr lang="en-US" dirty="0"/>
              <a:t>In our next step we are looking at Age column frequency of surveyed. As we can see the participant in survey are in group age from 20-61 years old, but to get deeper insight from this column we need to move on to the statistical table. (See page 7)</a:t>
            </a:r>
            <a:endParaRPr lang="en-IE" dirty="0"/>
          </a:p>
        </p:txBody>
      </p:sp>
      <p:sp>
        <p:nvSpPr>
          <p:cNvPr id="9" name="TextBox 8">
            <a:extLst>
              <a:ext uri="{FF2B5EF4-FFF2-40B4-BE49-F238E27FC236}">
                <a16:creationId xmlns:a16="http://schemas.microsoft.com/office/drawing/2014/main" id="{1ACB6A59-A524-EF4E-A97F-125F69AF2AE1}"/>
              </a:ext>
            </a:extLst>
          </p:cNvPr>
          <p:cNvSpPr txBox="1"/>
          <p:nvPr/>
        </p:nvSpPr>
        <p:spPr>
          <a:xfrm>
            <a:off x="390638" y="5608700"/>
            <a:ext cx="707649" cy="369332"/>
          </a:xfrm>
          <a:prstGeom prst="rect">
            <a:avLst/>
          </a:prstGeom>
          <a:noFill/>
        </p:spPr>
        <p:txBody>
          <a:bodyPr wrap="square" rtlCol="0">
            <a:spAutoFit/>
          </a:bodyPr>
          <a:lstStyle/>
          <a:p>
            <a:r>
              <a:rPr lang="en-US" dirty="0"/>
              <a:t>Fig. 2</a:t>
            </a:r>
            <a:endParaRPr lang="en-IE" dirty="0"/>
          </a:p>
        </p:txBody>
      </p:sp>
      <p:graphicFrame>
        <p:nvGraphicFramePr>
          <p:cNvPr id="7" name="Chart 6">
            <a:extLst>
              <a:ext uri="{FF2B5EF4-FFF2-40B4-BE49-F238E27FC236}">
                <a16:creationId xmlns:a16="http://schemas.microsoft.com/office/drawing/2014/main" id="{FF5F4DDE-59DC-3BA3-F3D0-BF4ED522B7CC}"/>
              </a:ext>
            </a:extLst>
          </p:cNvPr>
          <p:cNvGraphicFramePr/>
          <p:nvPr>
            <p:extLst>
              <p:ext uri="{D42A27DB-BD31-4B8C-83A1-F6EECF244321}">
                <p14:modId xmlns:p14="http://schemas.microsoft.com/office/powerpoint/2010/main" val="279792778"/>
              </p:ext>
            </p:extLst>
          </p:nvPr>
        </p:nvGraphicFramePr>
        <p:xfrm>
          <a:off x="-198259" y="1789128"/>
          <a:ext cx="7183297" cy="39405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2451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215629" y="1128290"/>
            <a:ext cx="5633941" cy="369332"/>
          </a:xfrm>
          <a:prstGeom prst="rect">
            <a:avLst/>
          </a:prstGeom>
          <a:noFill/>
        </p:spPr>
        <p:txBody>
          <a:bodyPr wrap="square" rtlCol="0">
            <a:spAutoFit/>
          </a:bodyPr>
          <a:lstStyle/>
          <a:p>
            <a:r>
              <a:rPr lang="en-US" dirty="0">
                <a:solidFill>
                  <a:srgbClr val="FF6600"/>
                </a:solidFill>
              </a:rPr>
              <a:t>Statistical Table of Age Column.</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Statistical Analysis</a:t>
            </a:r>
            <a:endParaRPr lang="en-IE" dirty="0">
              <a:solidFill>
                <a:srgbClr val="FF9933"/>
              </a:solidFill>
            </a:endParaRPr>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7</a:t>
            </a:r>
            <a:endParaRPr lang="en-IE" dirty="0">
              <a:solidFill>
                <a:srgbClr val="FF9933"/>
              </a:solidFill>
            </a:endParaRPr>
          </a:p>
        </p:txBody>
      </p:sp>
      <p:sp>
        <p:nvSpPr>
          <p:cNvPr id="28" name="TextBox 27">
            <a:extLst>
              <a:ext uri="{FF2B5EF4-FFF2-40B4-BE49-F238E27FC236}">
                <a16:creationId xmlns:a16="http://schemas.microsoft.com/office/drawing/2014/main" id="{B7330F85-1BE5-1F7F-1EAA-551D51534A02}"/>
              </a:ext>
            </a:extLst>
          </p:cNvPr>
          <p:cNvSpPr txBox="1"/>
          <p:nvPr/>
        </p:nvSpPr>
        <p:spPr>
          <a:xfrm>
            <a:off x="4817201" y="1571756"/>
            <a:ext cx="2434436" cy="3139321"/>
          </a:xfrm>
          <a:prstGeom prst="rect">
            <a:avLst/>
          </a:prstGeom>
          <a:solidFill>
            <a:schemeClr val="accent4">
              <a:lumMod val="40000"/>
              <a:lumOff val="60000"/>
            </a:schemeClr>
          </a:solidFill>
        </p:spPr>
        <p:txBody>
          <a:bodyPr wrap="square" rtlCol="0">
            <a:spAutoFit/>
          </a:bodyPr>
          <a:lstStyle/>
          <a:p>
            <a:r>
              <a:rPr lang="en-US" dirty="0"/>
              <a:t>Starting from table on left, our findings from calculation was:</a:t>
            </a:r>
            <a:br>
              <a:rPr lang="en-US" dirty="0"/>
            </a:br>
            <a:r>
              <a:rPr lang="en-US" dirty="0"/>
              <a:t>In group age between 20-39 we had 43 participants. From table on the right, the number of participants in age between 40-61 equals to 44. </a:t>
            </a:r>
            <a:br>
              <a:rPr lang="en-US" dirty="0"/>
            </a:br>
            <a:endParaRPr lang="en-IE" dirty="0"/>
          </a:p>
        </p:txBody>
      </p:sp>
      <p:pic>
        <p:nvPicPr>
          <p:cNvPr id="22" name="Picture 21">
            <a:extLst>
              <a:ext uri="{FF2B5EF4-FFF2-40B4-BE49-F238E27FC236}">
                <a16:creationId xmlns:a16="http://schemas.microsoft.com/office/drawing/2014/main" id="{D5698034-2703-1640-B039-0F36AA270C03}"/>
              </a:ext>
            </a:extLst>
          </p:cNvPr>
          <p:cNvPicPr>
            <a:picLocks noChangeAspect="1"/>
          </p:cNvPicPr>
          <p:nvPr/>
        </p:nvPicPr>
        <p:blipFill rotWithShape="1">
          <a:blip r:embed="rId4"/>
          <a:srcRect b="50113"/>
          <a:stretch/>
        </p:blipFill>
        <p:spPr>
          <a:xfrm>
            <a:off x="115110" y="1571756"/>
            <a:ext cx="4151165" cy="4736156"/>
          </a:xfrm>
          <a:prstGeom prst="rect">
            <a:avLst/>
          </a:prstGeom>
        </p:spPr>
      </p:pic>
      <p:grpSp>
        <p:nvGrpSpPr>
          <p:cNvPr id="25" name="Group 24">
            <a:extLst>
              <a:ext uri="{FF2B5EF4-FFF2-40B4-BE49-F238E27FC236}">
                <a16:creationId xmlns:a16="http://schemas.microsoft.com/office/drawing/2014/main" id="{1890E3F2-BED6-FB7B-0D53-7067BAAFC3D2}"/>
              </a:ext>
            </a:extLst>
          </p:cNvPr>
          <p:cNvGrpSpPr/>
          <p:nvPr/>
        </p:nvGrpSpPr>
        <p:grpSpPr>
          <a:xfrm>
            <a:off x="7802563" y="1497622"/>
            <a:ext cx="4037100" cy="4942793"/>
            <a:chOff x="7512129" y="1451166"/>
            <a:chExt cx="4037100" cy="5247019"/>
          </a:xfrm>
        </p:grpSpPr>
        <p:pic>
          <p:nvPicPr>
            <p:cNvPr id="23" name="Picture 22">
              <a:extLst>
                <a:ext uri="{FF2B5EF4-FFF2-40B4-BE49-F238E27FC236}">
                  <a16:creationId xmlns:a16="http://schemas.microsoft.com/office/drawing/2014/main" id="{224889B0-17BA-ADC0-423D-EE367BCDED63}"/>
                </a:ext>
              </a:extLst>
            </p:cNvPr>
            <p:cNvPicPr>
              <a:picLocks noChangeAspect="1"/>
            </p:cNvPicPr>
            <p:nvPr/>
          </p:nvPicPr>
          <p:blipFill rotWithShape="1">
            <a:blip r:embed="rId4"/>
            <a:srcRect t="50000"/>
            <a:stretch/>
          </p:blipFill>
          <p:spPr>
            <a:xfrm>
              <a:off x="7512129" y="2092169"/>
              <a:ext cx="4028005" cy="4606016"/>
            </a:xfrm>
            <a:prstGeom prst="rect">
              <a:avLst/>
            </a:prstGeom>
          </p:spPr>
        </p:pic>
        <p:pic>
          <p:nvPicPr>
            <p:cNvPr id="24" name="Picture 23">
              <a:extLst>
                <a:ext uri="{FF2B5EF4-FFF2-40B4-BE49-F238E27FC236}">
                  <a16:creationId xmlns:a16="http://schemas.microsoft.com/office/drawing/2014/main" id="{EE6E8BB4-2F59-F1CC-122C-1245EDC8076B}"/>
                </a:ext>
              </a:extLst>
            </p:cNvPr>
            <p:cNvPicPr>
              <a:picLocks noChangeAspect="1"/>
            </p:cNvPicPr>
            <p:nvPr/>
          </p:nvPicPr>
          <p:blipFill rotWithShape="1">
            <a:blip r:embed="rId4"/>
            <a:srcRect b="93058"/>
            <a:stretch/>
          </p:blipFill>
          <p:spPr>
            <a:xfrm>
              <a:off x="7512129" y="1451166"/>
              <a:ext cx="4037100" cy="641003"/>
            </a:xfrm>
            <a:prstGeom prst="rect">
              <a:avLst/>
            </a:prstGeom>
          </p:spPr>
        </p:pic>
      </p:grpSp>
      <p:sp>
        <p:nvSpPr>
          <p:cNvPr id="27" name="TextBox 26">
            <a:extLst>
              <a:ext uri="{FF2B5EF4-FFF2-40B4-BE49-F238E27FC236}">
                <a16:creationId xmlns:a16="http://schemas.microsoft.com/office/drawing/2014/main" id="{07C3D7C6-1DA3-F45A-7F7C-8FD911777F20}"/>
              </a:ext>
            </a:extLst>
          </p:cNvPr>
          <p:cNvSpPr txBox="1"/>
          <p:nvPr/>
        </p:nvSpPr>
        <p:spPr>
          <a:xfrm>
            <a:off x="4666611" y="5043133"/>
            <a:ext cx="2922973" cy="1200329"/>
          </a:xfrm>
          <a:prstGeom prst="rect">
            <a:avLst/>
          </a:prstGeom>
          <a:solidFill>
            <a:schemeClr val="accent4">
              <a:lumMod val="40000"/>
              <a:lumOff val="60000"/>
            </a:schemeClr>
          </a:solidFill>
        </p:spPr>
        <p:txBody>
          <a:bodyPr wrap="square">
            <a:spAutoFit/>
          </a:bodyPr>
          <a:lstStyle/>
          <a:p>
            <a:r>
              <a:rPr lang="en-US" dirty="0"/>
              <a:t>Insights:</a:t>
            </a:r>
            <a:br>
              <a:rPr lang="en-US" dirty="0"/>
            </a:br>
            <a:r>
              <a:rPr lang="en-US" dirty="0"/>
              <a:t>This survey was positively received in younger and older generation. </a:t>
            </a:r>
            <a:endParaRPr lang="en-IE" dirty="0"/>
          </a:p>
        </p:txBody>
      </p:sp>
    </p:spTree>
    <p:extLst>
      <p:ext uri="{BB962C8B-B14F-4D97-AF65-F5344CB8AC3E}">
        <p14:creationId xmlns:p14="http://schemas.microsoft.com/office/powerpoint/2010/main" val="416592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br>
              <a:rPr lang="en-US" dirty="0"/>
            </a:br>
            <a:br>
              <a:rPr lang="en-US" dirty="0"/>
            </a:b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226" y="6265393"/>
            <a:ext cx="1654627" cy="994232"/>
          </a:xfrm>
          <a:prstGeom prst="rect">
            <a:avLst/>
          </a:prstGeom>
        </p:spPr>
      </p:pic>
      <p:sp>
        <p:nvSpPr>
          <p:cNvPr id="5" name="TextBox 4">
            <a:extLst>
              <a:ext uri="{FF2B5EF4-FFF2-40B4-BE49-F238E27FC236}">
                <a16:creationId xmlns:a16="http://schemas.microsoft.com/office/drawing/2014/main" id="{CF608869-CA98-5696-22CE-5CCB65234BC4}"/>
              </a:ext>
            </a:extLst>
          </p:cNvPr>
          <p:cNvSpPr txBox="1"/>
          <p:nvPr/>
        </p:nvSpPr>
        <p:spPr>
          <a:xfrm>
            <a:off x="215629" y="1128290"/>
            <a:ext cx="5633941" cy="369332"/>
          </a:xfrm>
          <a:prstGeom prst="rect">
            <a:avLst/>
          </a:prstGeom>
          <a:noFill/>
        </p:spPr>
        <p:txBody>
          <a:bodyPr wrap="square" rtlCol="0">
            <a:spAutoFit/>
          </a:bodyPr>
          <a:lstStyle/>
          <a:p>
            <a:r>
              <a:rPr lang="en-US" dirty="0">
                <a:solidFill>
                  <a:srgbClr val="FF6600"/>
                </a:solidFill>
              </a:rPr>
              <a:t>Frequency of participant per Country.</a:t>
            </a:r>
            <a:endParaRPr lang="en-IE" dirty="0"/>
          </a:p>
        </p:txBody>
      </p:sp>
      <p:sp>
        <p:nvSpPr>
          <p:cNvPr id="6" name="TextBox 5">
            <a:extLst>
              <a:ext uri="{FF2B5EF4-FFF2-40B4-BE49-F238E27FC236}">
                <a16:creationId xmlns:a16="http://schemas.microsoft.com/office/drawing/2014/main" id="{D1C4014A-19A4-58E6-A27F-8E851012BA28}"/>
              </a:ext>
            </a:extLst>
          </p:cNvPr>
          <p:cNvSpPr txBox="1"/>
          <p:nvPr/>
        </p:nvSpPr>
        <p:spPr>
          <a:xfrm>
            <a:off x="352337" y="337539"/>
            <a:ext cx="8271545" cy="369332"/>
          </a:xfrm>
          <a:prstGeom prst="rect">
            <a:avLst/>
          </a:prstGeom>
          <a:noFill/>
        </p:spPr>
        <p:txBody>
          <a:bodyPr wrap="square" rtlCol="0">
            <a:spAutoFit/>
          </a:bodyPr>
          <a:lstStyle/>
          <a:p>
            <a:r>
              <a:rPr lang="en-US" dirty="0">
                <a:solidFill>
                  <a:srgbClr val="FF9933"/>
                </a:solidFill>
              </a:rPr>
              <a:t>Visual and Statistical Analysis</a:t>
            </a:r>
            <a:endParaRPr lang="en-IE" dirty="0">
              <a:solidFill>
                <a:srgbClr val="FF9933"/>
              </a:solidFill>
            </a:endParaRPr>
          </a:p>
        </p:txBody>
      </p:sp>
      <p:sp>
        <p:nvSpPr>
          <p:cNvPr id="3" name="TextBox 2">
            <a:extLst>
              <a:ext uri="{FF2B5EF4-FFF2-40B4-BE49-F238E27FC236}">
                <a16:creationId xmlns:a16="http://schemas.microsoft.com/office/drawing/2014/main" id="{E298F247-4F9E-685B-E3F2-1C52B9088E81}"/>
              </a:ext>
            </a:extLst>
          </p:cNvPr>
          <p:cNvSpPr txBox="1"/>
          <p:nvPr/>
        </p:nvSpPr>
        <p:spPr>
          <a:xfrm>
            <a:off x="10903069" y="333221"/>
            <a:ext cx="1873188" cy="369332"/>
          </a:xfrm>
          <a:prstGeom prst="rect">
            <a:avLst/>
          </a:prstGeom>
          <a:noFill/>
        </p:spPr>
        <p:txBody>
          <a:bodyPr wrap="square" rtlCol="0">
            <a:spAutoFit/>
          </a:bodyPr>
          <a:lstStyle/>
          <a:p>
            <a:r>
              <a:rPr lang="en-US" dirty="0">
                <a:solidFill>
                  <a:srgbClr val="FF9933"/>
                </a:solidFill>
              </a:rPr>
              <a:t>Page 8</a:t>
            </a:r>
            <a:endParaRPr lang="en-IE" dirty="0">
              <a:solidFill>
                <a:srgbClr val="FF9933"/>
              </a:solidFill>
            </a:endParaRPr>
          </a:p>
        </p:txBody>
      </p:sp>
      <p:sp>
        <p:nvSpPr>
          <p:cNvPr id="28" name="TextBox 27">
            <a:extLst>
              <a:ext uri="{FF2B5EF4-FFF2-40B4-BE49-F238E27FC236}">
                <a16:creationId xmlns:a16="http://schemas.microsoft.com/office/drawing/2014/main" id="{B7330F85-1BE5-1F7F-1EAA-551D51534A02}"/>
              </a:ext>
            </a:extLst>
          </p:cNvPr>
          <p:cNvSpPr txBox="1"/>
          <p:nvPr/>
        </p:nvSpPr>
        <p:spPr>
          <a:xfrm>
            <a:off x="8478175" y="1497622"/>
            <a:ext cx="3254956" cy="3139321"/>
          </a:xfrm>
          <a:prstGeom prst="rect">
            <a:avLst/>
          </a:prstGeom>
          <a:solidFill>
            <a:schemeClr val="accent4">
              <a:lumMod val="40000"/>
              <a:lumOff val="60000"/>
            </a:schemeClr>
          </a:solidFill>
        </p:spPr>
        <p:txBody>
          <a:bodyPr wrap="square" rtlCol="0">
            <a:spAutoFit/>
          </a:bodyPr>
          <a:lstStyle/>
          <a:p>
            <a:r>
              <a:rPr lang="en-US" dirty="0"/>
              <a:t>Moving forward, on Figure 3 we have clear indication that most of the surveyed was from United States and Mexico with score of 24. Followed by Canada with score of 17, after Australia with 12 participants, and last two we have United Kingdom with score of 8 and last India with score of 2. We can confirm this with Statistic Table provided. </a:t>
            </a:r>
            <a:endParaRPr lang="en-IE" dirty="0"/>
          </a:p>
        </p:txBody>
      </p:sp>
      <p:sp>
        <p:nvSpPr>
          <p:cNvPr id="20" name="TextBox 19">
            <a:extLst>
              <a:ext uri="{FF2B5EF4-FFF2-40B4-BE49-F238E27FC236}">
                <a16:creationId xmlns:a16="http://schemas.microsoft.com/office/drawing/2014/main" id="{7453E799-F163-3B5C-B6C1-B62020EC4FC2}"/>
              </a:ext>
            </a:extLst>
          </p:cNvPr>
          <p:cNvSpPr txBox="1"/>
          <p:nvPr/>
        </p:nvSpPr>
        <p:spPr>
          <a:xfrm>
            <a:off x="133165" y="5122416"/>
            <a:ext cx="710214" cy="369332"/>
          </a:xfrm>
          <a:prstGeom prst="rect">
            <a:avLst/>
          </a:prstGeom>
          <a:noFill/>
        </p:spPr>
        <p:txBody>
          <a:bodyPr wrap="square" rtlCol="0">
            <a:spAutoFit/>
          </a:bodyPr>
          <a:lstStyle/>
          <a:p>
            <a:r>
              <a:rPr lang="en-US" dirty="0"/>
              <a:t>Fig. 3</a:t>
            </a:r>
            <a:endParaRPr lang="en-IE" dirty="0"/>
          </a:p>
        </p:txBody>
      </p:sp>
      <p:pic>
        <p:nvPicPr>
          <p:cNvPr id="24" name="Picture 23">
            <a:extLst>
              <a:ext uri="{FF2B5EF4-FFF2-40B4-BE49-F238E27FC236}">
                <a16:creationId xmlns:a16="http://schemas.microsoft.com/office/drawing/2014/main" id="{1A84AD6C-CB44-688C-98BA-D3C68D80AC9A}"/>
              </a:ext>
            </a:extLst>
          </p:cNvPr>
          <p:cNvPicPr>
            <a:picLocks noChangeAspect="1"/>
          </p:cNvPicPr>
          <p:nvPr/>
        </p:nvPicPr>
        <p:blipFill>
          <a:blip r:embed="rId4"/>
          <a:stretch>
            <a:fillRect/>
          </a:stretch>
        </p:blipFill>
        <p:spPr>
          <a:xfrm>
            <a:off x="7856738" y="4904561"/>
            <a:ext cx="4335262" cy="1953439"/>
          </a:xfrm>
          <a:prstGeom prst="rect">
            <a:avLst/>
          </a:prstGeom>
        </p:spPr>
      </p:pic>
      <p:graphicFrame>
        <p:nvGraphicFramePr>
          <p:cNvPr id="7" name="Chart 6">
            <a:extLst>
              <a:ext uri="{FF2B5EF4-FFF2-40B4-BE49-F238E27FC236}">
                <a16:creationId xmlns:a16="http://schemas.microsoft.com/office/drawing/2014/main" id="{B1B8CB6C-93BC-0D17-A5A7-41A3F490987C}"/>
              </a:ext>
            </a:extLst>
          </p:cNvPr>
          <p:cNvGraphicFramePr/>
          <p:nvPr>
            <p:extLst>
              <p:ext uri="{D42A27DB-BD31-4B8C-83A1-F6EECF244321}">
                <p14:modId xmlns:p14="http://schemas.microsoft.com/office/powerpoint/2010/main" val="2551640990"/>
              </p:ext>
            </p:extLst>
          </p:nvPr>
        </p:nvGraphicFramePr>
        <p:xfrm>
          <a:off x="0" y="1563662"/>
          <a:ext cx="8274639" cy="373067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40953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494</TotalTime>
  <Words>1115</Words>
  <Application>Microsoft Office PowerPoint</Application>
  <PresentationFormat>Widescreen</PresentationFormat>
  <Paragraphs>135</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1.Introduction…(2)         2.Data Understanding…(3-4)          3.Statistical and Visual Analysis…(6-)  a)Single Columns…(6-14)  b)Compering of meaningful  Columns to target  Column.          4.Summary of findings         5.Recommendation</vt:lpstr>
      <vt:lpstr>   </vt:lpstr>
      <vt:lpstr>   </vt:lpstr>
      <vt:lpstr>   </vt:lpstr>
      <vt:lpstr>   </vt:lpstr>
      <vt:lpstr>   </vt:lpstr>
      <vt:lpstr>   </vt:lpstr>
      <vt:lpstr>   </vt:lpstr>
      <vt:lpstr>   </vt:lpstr>
      <vt:lpstr>   </vt:lpstr>
      <vt:lpstr>   </vt:lpstr>
      <vt:lpstr>   </vt:lpstr>
      <vt:lpstr>   </vt:lpstr>
      <vt:lpstr>   </vt:lpstr>
      <vt:lpstr>   </vt:lpstr>
      <vt:lpstr>Thank you for your time and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Patryk P</dc:creator>
  <cp:lastModifiedBy>Professional 006288</cp:lastModifiedBy>
  <cp:revision>10</cp:revision>
  <dcterms:created xsi:type="dcterms:W3CDTF">2023-04-14T16:40:31Z</dcterms:created>
  <dcterms:modified xsi:type="dcterms:W3CDTF">2023-06-30T19:14:11Z</dcterms:modified>
</cp:coreProperties>
</file>