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D_C3E23514.xml" ContentType="application/vnd.ms-powerpoint.comments+xml"/>
  <Override PartName="/ppt/notesSlides/notesSlide1.xml" ContentType="application/vnd.openxmlformats-officedocument.presentationml.notesSlide+xml"/>
  <Override PartName="/ppt/comments/modernComment_111_739D7DE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9" r:id="rId4"/>
    <p:sldId id="280" r:id="rId5"/>
    <p:sldId id="270" r:id="rId6"/>
    <p:sldId id="272" r:id="rId7"/>
    <p:sldId id="271" r:id="rId8"/>
    <p:sldId id="273" r:id="rId9"/>
    <p:sldId id="276" r:id="rId10"/>
    <p:sldId id="274" r:id="rId11"/>
    <p:sldId id="275" r:id="rId12"/>
    <p:sldId id="279" r:id="rId13"/>
    <p:sldId id="281" r:id="rId14"/>
    <p:sldId id="282" r:id="rId15"/>
    <p:sldId id="277" r:id="rId16"/>
    <p:sldId id="278"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699536-361B-A4C5-EA2E-ED65A2A9A27F}" name="Patryk P" initials="PP" userId="a35b9c3b392d2c6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6600"/>
    <a:srgbClr val="FF9933"/>
    <a:srgbClr val="CC99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AC5781-F809-497E-98FB-4673481FAE32}" v="269" dt="2023-06-13T15:28:49.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712" autoAdjust="0"/>
  </p:normalViewPr>
  <p:slideViewPr>
    <p:cSldViewPr snapToGrid="0">
      <p:cViewPr varScale="1">
        <p:scale>
          <a:sx n="108" d="100"/>
          <a:sy n="108" d="100"/>
        </p:scale>
        <p:origin x="1620"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D_C3E23514.xml><?xml version="1.0" encoding="utf-8"?>
<p188:cmLst xmlns:a="http://schemas.openxmlformats.org/drawingml/2006/main" xmlns:r="http://schemas.openxmlformats.org/officeDocument/2006/relationships" xmlns:p188="http://schemas.microsoft.com/office/powerpoint/2018/8/main">
  <p188:cm id="{22CCCA09-1239-4BA7-AF76-86B726F9B2FA}" authorId="{58699536-361B-A4C5-EA2E-ED65A2A9A27F}" created="2023-04-14T18:57:14.146">
    <pc:sldMkLst xmlns:pc="http://schemas.microsoft.com/office/powerpoint/2013/main/command">
      <pc:docMk/>
      <pc:sldMk cId="3286381844" sldId="269"/>
    </pc:sldMkLst>
    <p188:txBody>
      <a:bodyPr/>
      <a:lstStyle/>
      <a:p>
        <a:r>
          <a:rPr lang="en-IE"/>
          <a:t>Next part 4</a:t>
        </a:r>
      </a:p>
    </p188:txBody>
  </p188:cm>
</p188:cmLst>
</file>

<file path=ppt/comments/modernComment_111_739D7DE4.xml><?xml version="1.0" encoding="utf-8"?>
<p188:cmLst xmlns:a="http://schemas.openxmlformats.org/drawingml/2006/main" xmlns:r="http://schemas.openxmlformats.org/officeDocument/2006/relationships" xmlns:p188="http://schemas.microsoft.com/office/powerpoint/2018/8/main">
  <p188:cm id="{75B1EA7F-9500-4453-BB29-F4C94C665284}" authorId="{58699536-361B-A4C5-EA2E-ED65A2A9A27F}" created="2023-04-18T18:01:48.194">
    <pc:sldMkLst xmlns:pc="http://schemas.microsoft.com/office/powerpoint/2013/main/command">
      <pc:docMk/>
      <pc:sldMk cId="1939701220" sldId="273"/>
    </pc:sldMkLst>
    <p188:txBody>
      <a:bodyPr/>
      <a:lstStyle/>
      <a:p>
        <a:r>
          <a:rPr lang="en-IE"/>
          <a:t>Next Analysis to do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D956E-9C68-4355-9F66-D93989B4DC2F}" type="datetimeFigureOut">
              <a:rPr lang="en-IE" smtClean="0"/>
              <a:t>15/06/2023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14F8F-888A-474A-A314-9CEC0A0429E2}" type="slidenum">
              <a:rPr lang="en-IE" smtClean="0"/>
              <a:t>‹#›</a:t>
            </a:fld>
            <a:endParaRPr lang="en-IE"/>
          </a:p>
        </p:txBody>
      </p:sp>
    </p:spTree>
    <p:extLst>
      <p:ext uri="{BB962C8B-B14F-4D97-AF65-F5344CB8AC3E}">
        <p14:creationId xmlns:p14="http://schemas.microsoft.com/office/powerpoint/2010/main" val="11728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7</a:t>
            </a:fld>
            <a:endParaRPr lang="en-IE"/>
          </a:p>
        </p:txBody>
      </p:sp>
    </p:spTree>
    <p:extLst>
      <p:ext uri="{BB962C8B-B14F-4D97-AF65-F5344CB8AC3E}">
        <p14:creationId xmlns:p14="http://schemas.microsoft.com/office/powerpoint/2010/main" val="17154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C3E235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1_739D7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CB21DF-4663-4E64-85CA-E936CE23D9EF}"/>
              </a:ext>
            </a:extLst>
          </p:cNvPr>
          <p:cNvSpPr/>
          <p:nvPr/>
        </p:nvSpPr>
        <p:spPr>
          <a:xfrm>
            <a:off x="0" y="4580878"/>
            <a:ext cx="12192000" cy="1261122"/>
          </a:xfrm>
          <a:prstGeom prst="rect">
            <a:avLst/>
          </a:prstGeom>
          <a:solidFill>
            <a:srgbClr val="FF66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159250" cy="1723549"/>
          </a:xfrm>
          <a:prstGeom prst="rect">
            <a:avLst/>
          </a:prstGeom>
          <a:solidFill>
            <a:srgbClr val="3B3B3B"/>
          </a:solidFill>
        </p:spPr>
        <p:txBody>
          <a:bodyPr wrap="none" rtlCol="0">
            <a:spAutoFit/>
          </a:bodyPr>
          <a:lstStyle/>
          <a:p>
            <a:r>
              <a:rPr lang="en-US" sz="6600" dirty="0">
                <a:solidFill>
                  <a:srgbClr val="FF9933"/>
                </a:solidFill>
              </a:rPr>
              <a:t>EDA Presentation</a:t>
            </a:r>
          </a:p>
          <a:p>
            <a:r>
              <a:rPr lang="en-US" sz="4000" dirty="0">
                <a:solidFill>
                  <a:schemeClr val="bg1"/>
                </a:solidFill>
              </a:rPr>
              <a:t>Virtual Internship</a:t>
            </a:r>
            <a:endParaRPr lang="en-US" sz="4000" dirty="0"/>
          </a:p>
        </p:txBody>
      </p:sp>
      <p:sp>
        <p:nvSpPr>
          <p:cNvPr id="2" name="TextBox 1">
            <a:extLst>
              <a:ext uri="{FF2B5EF4-FFF2-40B4-BE49-F238E27FC236}">
                <a16:creationId xmlns:a16="http://schemas.microsoft.com/office/drawing/2014/main" id="{A6C392E0-03FC-5BD4-4D18-BD6ABAEB5009}"/>
              </a:ext>
            </a:extLst>
          </p:cNvPr>
          <p:cNvSpPr txBox="1"/>
          <p:nvPr/>
        </p:nvSpPr>
        <p:spPr>
          <a:xfrm>
            <a:off x="870857" y="5076712"/>
            <a:ext cx="4941116" cy="523220"/>
          </a:xfrm>
          <a:prstGeom prst="rect">
            <a:avLst/>
          </a:prstGeom>
          <a:noFill/>
        </p:spPr>
        <p:txBody>
          <a:bodyPr wrap="square" rtlCol="0">
            <a:spAutoFit/>
          </a:bodyPr>
          <a:lstStyle/>
          <a:p>
            <a:r>
              <a:rPr lang="en-US" sz="2800" b="1" dirty="0">
                <a:solidFill>
                  <a:schemeClr val="bg1"/>
                </a:solidFill>
                <a:latin typeface="+mj-lt"/>
              </a:rPr>
              <a:t>Presented by Initial Group</a:t>
            </a:r>
            <a:endParaRPr lang="en-IE" sz="2800" b="1" dirty="0">
              <a:solidFill>
                <a:schemeClr val="bg1"/>
              </a:solidFill>
              <a:latin typeface="+mj-lt"/>
            </a:endParaRPr>
          </a:p>
        </p:txBody>
      </p:sp>
      <p:sp>
        <p:nvSpPr>
          <p:cNvPr id="4" name="TextBox 3">
            <a:extLst>
              <a:ext uri="{FF2B5EF4-FFF2-40B4-BE49-F238E27FC236}">
                <a16:creationId xmlns:a16="http://schemas.microsoft.com/office/drawing/2014/main" id="{5DAA04D8-A087-FC7D-2105-EEBD1D453747}"/>
              </a:ext>
            </a:extLst>
          </p:cNvPr>
          <p:cNvSpPr txBox="1"/>
          <p:nvPr/>
        </p:nvSpPr>
        <p:spPr>
          <a:xfrm>
            <a:off x="870857" y="4691041"/>
            <a:ext cx="6096000" cy="369332"/>
          </a:xfrm>
          <a:prstGeom prst="rect">
            <a:avLst/>
          </a:prstGeom>
          <a:noFill/>
        </p:spPr>
        <p:txBody>
          <a:bodyPr wrap="square">
            <a:spAutoFit/>
          </a:bodyPr>
          <a:lstStyle/>
          <a:p>
            <a:r>
              <a:rPr lang="en-US" sz="1800" b="1" dirty="0">
                <a:solidFill>
                  <a:schemeClr val="bg1"/>
                </a:solidFill>
                <a:latin typeface="+mj-lt"/>
              </a:rPr>
              <a:t>16/06/2023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6556906" y="6080727"/>
            <a:ext cx="1134509" cy="369332"/>
          </a:xfrm>
          <a:prstGeom prst="rect">
            <a:avLst/>
          </a:prstGeom>
          <a:noFill/>
        </p:spPr>
        <p:txBody>
          <a:bodyPr wrap="square" rtlCol="0">
            <a:spAutoFit/>
          </a:bodyPr>
          <a:lstStyle/>
          <a:p>
            <a:r>
              <a:rPr lang="en-US" b="1" dirty="0"/>
              <a:t>Fig.4 </a:t>
            </a:r>
            <a:endParaRPr lang="en-IE" b="1" dirty="0"/>
          </a:p>
        </p:txBody>
      </p:sp>
      <p:sp>
        <p:nvSpPr>
          <p:cNvPr id="3" name="TextBox 2">
            <a:extLst>
              <a:ext uri="{FF2B5EF4-FFF2-40B4-BE49-F238E27FC236}">
                <a16:creationId xmlns:a16="http://schemas.microsoft.com/office/drawing/2014/main" id="{6030C9FA-9F1E-D068-364E-358C0A51F6BE}"/>
              </a:ext>
            </a:extLst>
          </p:cNvPr>
          <p:cNvSpPr txBox="1"/>
          <p:nvPr/>
        </p:nvSpPr>
        <p:spPr>
          <a:xfrm>
            <a:off x="10903069" y="312449"/>
            <a:ext cx="1873188" cy="369332"/>
          </a:xfrm>
          <a:prstGeom prst="rect">
            <a:avLst/>
          </a:prstGeom>
          <a:noFill/>
        </p:spPr>
        <p:txBody>
          <a:bodyPr wrap="square" rtlCol="0">
            <a:spAutoFit/>
          </a:bodyPr>
          <a:lstStyle/>
          <a:p>
            <a:r>
              <a:rPr lang="en-US" dirty="0">
                <a:solidFill>
                  <a:srgbClr val="FF9933"/>
                </a:solidFill>
              </a:rPr>
              <a:t>Page 9</a:t>
            </a:r>
            <a:endParaRPr lang="en-IE" dirty="0">
              <a:solidFill>
                <a:srgbClr val="FF9933"/>
              </a:solidFill>
            </a:endParaRPr>
          </a:p>
        </p:txBody>
      </p:sp>
      <p:sp>
        <p:nvSpPr>
          <p:cNvPr id="8" name="TextBox 7">
            <a:extLst>
              <a:ext uri="{FF2B5EF4-FFF2-40B4-BE49-F238E27FC236}">
                <a16:creationId xmlns:a16="http://schemas.microsoft.com/office/drawing/2014/main" id="{38048064-D290-2926-9821-54BA06FB2C8A}"/>
              </a:ext>
            </a:extLst>
          </p:cNvPr>
          <p:cNvSpPr txBox="1"/>
          <p:nvPr/>
        </p:nvSpPr>
        <p:spPr>
          <a:xfrm>
            <a:off x="542087" y="1642527"/>
            <a:ext cx="5633941" cy="369332"/>
          </a:xfrm>
          <a:prstGeom prst="rect">
            <a:avLst/>
          </a:prstGeom>
          <a:noFill/>
        </p:spPr>
        <p:txBody>
          <a:bodyPr wrap="square" rtlCol="0">
            <a:spAutoFit/>
          </a:bodyPr>
          <a:lstStyle/>
          <a:p>
            <a:r>
              <a:rPr lang="en-US" b="1" dirty="0">
                <a:solidFill>
                  <a:srgbClr val="FF6600"/>
                </a:solidFill>
              </a:rPr>
              <a:t>Count of Number of Children frequency.</a:t>
            </a:r>
            <a:endParaRPr lang="en-IE" b="1" dirty="0"/>
          </a:p>
        </p:txBody>
      </p:sp>
      <p:pic>
        <p:nvPicPr>
          <p:cNvPr id="11" name="Picture 10">
            <a:extLst>
              <a:ext uri="{FF2B5EF4-FFF2-40B4-BE49-F238E27FC236}">
                <a16:creationId xmlns:a16="http://schemas.microsoft.com/office/drawing/2014/main" id="{387A9E8B-DC44-B084-890A-1184B432D87C}"/>
              </a:ext>
            </a:extLst>
          </p:cNvPr>
          <p:cNvPicPr>
            <a:picLocks noChangeAspect="1"/>
          </p:cNvPicPr>
          <p:nvPr/>
        </p:nvPicPr>
        <p:blipFill>
          <a:blip r:embed="rId3"/>
          <a:stretch>
            <a:fillRect/>
          </a:stretch>
        </p:blipFill>
        <p:spPr>
          <a:xfrm>
            <a:off x="6095999" y="1783470"/>
            <a:ext cx="5959877" cy="4357153"/>
          </a:xfrm>
          <a:prstGeom prst="rect">
            <a:avLst/>
          </a:prstGeom>
        </p:spPr>
      </p:pic>
      <p:pic>
        <p:nvPicPr>
          <p:cNvPr id="13" name="Picture 12">
            <a:extLst>
              <a:ext uri="{FF2B5EF4-FFF2-40B4-BE49-F238E27FC236}">
                <a16:creationId xmlns:a16="http://schemas.microsoft.com/office/drawing/2014/main" id="{049B3AD9-4AE5-C550-3C85-E570F88008E1}"/>
              </a:ext>
            </a:extLst>
          </p:cNvPr>
          <p:cNvPicPr>
            <a:picLocks noChangeAspect="1"/>
          </p:cNvPicPr>
          <p:nvPr/>
        </p:nvPicPr>
        <p:blipFill>
          <a:blip r:embed="rId4"/>
          <a:stretch>
            <a:fillRect/>
          </a:stretch>
        </p:blipFill>
        <p:spPr>
          <a:xfrm>
            <a:off x="2112885" y="4967020"/>
            <a:ext cx="3887321" cy="1795489"/>
          </a:xfrm>
          <a:prstGeom prst="rect">
            <a:avLst/>
          </a:prstGeom>
        </p:spPr>
      </p:pic>
      <p:sp>
        <p:nvSpPr>
          <p:cNvPr id="14" name="TextBox 13">
            <a:extLst>
              <a:ext uri="{FF2B5EF4-FFF2-40B4-BE49-F238E27FC236}">
                <a16:creationId xmlns:a16="http://schemas.microsoft.com/office/drawing/2014/main" id="{541CB5F0-4588-EC17-C13F-FE98D4661B99}"/>
              </a:ext>
            </a:extLst>
          </p:cNvPr>
          <p:cNvSpPr txBox="1"/>
          <p:nvPr/>
        </p:nvSpPr>
        <p:spPr>
          <a:xfrm>
            <a:off x="542087" y="2551837"/>
            <a:ext cx="4429957" cy="2031325"/>
          </a:xfrm>
          <a:prstGeom prst="rect">
            <a:avLst/>
          </a:prstGeom>
          <a:solidFill>
            <a:srgbClr val="FFCC66"/>
          </a:solidFill>
        </p:spPr>
        <p:txBody>
          <a:bodyPr wrap="square" rtlCol="0">
            <a:spAutoFit/>
          </a:bodyPr>
          <a:lstStyle/>
          <a:p>
            <a:r>
              <a:rPr lang="en-US" dirty="0"/>
              <a:t>For our last analysis on Numerical columns, we are looking at Number of Children frequency per each case. Highest count as we can see its for 1 child, after we got 0 kids followed up by 2 children equal with 4 and lastly, we got 3 kids as shown on Figure number 4.</a:t>
            </a:r>
            <a:endParaRPr lang="en-IE" dirty="0"/>
          </a:p>
        </p:txBody>
      </p:sp>
    </p:spTree>
    <p:extLst>
      <p:ext uri="{BB962C8B-B14F-4D97-AF65-F5344CB8AC3E}">
        <p14:creationId xmlns:p14="http://schemas.microsoft.com/office/powerpoint/2010/main" val="191131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136545" y="6263579"/>
            <a:ext cx="1134509" cy="369332"/>
          </a:xfrm>
          <a:prstGeom prst="rect">
            <a:avLst/>
          </a:prstGeom>
          <a:noFill/>
        </p:spPr>
        <p:txBody>
          <a:bodyPr wrap="square" rtlCol="0">
            <a:spAutoFit/>
          </a:bodyPr>
          <a:lstStyle/>
          <a:p>
            <a:r>
              <a:rPr lang="en-US" b="1" dirty="0"/>
              <a:t>Fig.5 </a:t>
            </a:r>
            <a:endParaRPr lang="en-IE" b="1" dirty="0"/>
          </a:p>
        </p:txBody>
      </p:sp>
      <p:sp>
        <p:nvSpPr>
          <p:cNvPr id="11" name="TextBox 10">
            <a:extLst>
              <a:ext uri="{FF2B5EF4-FFF2-40B4-BE49-F238E27FC236}">
                <a16:creationId xmlns:a16="http://schemas.microsoft.com/office/drawing/2014/main" id="{609BA31F-DD90-AD50-1D96-9E9BC7555D62}"/>
              </a:ext>
            </a:extLst>
          </p:cNvPr>
          <p:cNvSpPr txBox="1"/>
          <p:nvPr/>
        </p:nvSpPr>
        <p:spPr>
          <a:xfrm>
            <a:off x="6503877" y="2520910"/>
            <a:ext cx="4051672" cy="2585323"/>
          </a:xfrm>
          <a:prstGeom prst="rect">
            <a:avLst/>
          </a:prstGeom>
          <a:solidFill>
            <a:srgbClr val="FFCC66"/>
          </a:solidFill>
        </p:spPr>
        <p:txBody>
          <a:bodyPr wrap="square" rtlCol="0">
            <a:spAutoFit/>
          </a:bodyPr>
          <a:lstStyle/>
          <a:p>
            <a:r>
              <a:rPr lang="en-US" dirty="0"/>
              <a:t>In this section of the Statistical and Visual Analysis, we move on to next part of our presentation in which we will be looking at categorical columns. We will examine the frequency of cases per Country. As illustrated on Figure 5 the highest count in our survey for each case is in United States and Mexico, followed by Canada, Australia, United Kingdom and India.</a:t>
            </a:r>
            <a:endParaRPr lang="en-IE" dirty="0"/>
          </a:p>
        </p:txBody>
      </p:sp>
      <p:sp>
        <p:nvSpPr>
          <p:cNvPr id="3" name="TextBox 2">
            <a:extLst>
              <a:ext uri="{FF2B5EF4-FFF2-40B4-BE49-F238E27FC236}">
                <a16:creationId xmlns:a16="http://schemas.microsoft.com/office/drawing/2014/main" id="{66ABA26A-1346-B3E1-967E-944C0CFC2324}"/>
              </a:ext>
            </a:extLst>
          </p:cNvPr>
          <p:cNvSpPr txBox="1"/>
          <p:nvPr/>
        </p:nvSpPr>
        <p:spPr>
          <a:xfrm>
            <a:off x="10620017" y="312449"/>
            <a:ext cx="1873188" cy="369332"/>
          </a:xfrm>
          <a:prstGeom prst="rect">
            <a:avLst/>
          </a:prstGeom>
          <a:noFill/>
        </p:spPr>
        <p:txBody>
          <a:bodyPr wrap="square" rtlCol="0">
            <a:spAutoFit/>
          </a:bodyPr>
          <a:lstStyle/>
          <a:p>
            <a:r>
              <a:rPr lang="en-US" dirty="0">
                <a:solidFill>
                  <a:srgbClr val="FF9933"/>
                </a:solidFill>
              </a:rPr>
              <a:t>Page 10</a:t>
            </a:r>
            <a:endParaRPr lang="en-IE" dirty="0">
              <a:solidFill>
                <a:srgbClr val="FF9933"/>
              </a:solidFill>
            </a:endParaRPr>
          </a:p>
        </p:txBody>
      </p:sp>
      <p:sp>
        <p:nvSpPr>
          <p:cNvPr id="9" name="TextBox 8">
            <a:extLst>
              <a:ext uri="{FF2B5EF4-FFF2-40B4-BE49-F238E27FC236}">
                <a16:creationId xmlns:a16="http://schemas.microsoft.com/office/drawing/2014/main" id="{F2E89DCC-172E-4928-1145-A8230A33328D}"/>
              </a:ext>
            </a:extLst>
          </p:cNvPr>
          <p:cNvSpPr txBox="1"/>
          <p:nvPr/>
        </p:nvSpPr>
        <p:spPr>
          <a:xfrm>
            <a:off x="10473432" y="6078913"/>
            <a:ext cx="1303245" cy="369332"/>
          </a:xfrm>
          <a:prstGeom prst="rect">
            <a:avLst/>
          </a:prstGeom>
          <a:noFill/>
        </p:spPr>
        <p:txBody>
          <a:bodyPr wrap="square">
            <a:spAutoFit/>
          </a:bodyPr>
          <a:lstStyle/>
          <a:p>
            <a:r>
              <a:rPr lang="en-US" b="1" dirty="0">
                <a:solidFill>
                  <a:srgbClr val="FF9933"/>
                </a:solidFill>
              </a:rPr>
              <a:t>Part b).</a:t>
            </a:r>
            <a:endParaRPr lang="en-IE" b="1" dirty="0">
              <a:solidFill>
                <a:srgbClr val="FF9933"/>
              </a:solidFill>
            </a:endParaRPr>
          </a:p>
        </p:txBody>
      </p:sp>
      <p:pic>
        <p:nvPicPr>
          <p:cNvPr id="12" name="Picture 11">
            <a:extLst>
              <a:ext uri="{FF2B5EF4-FFF2-40B4-BE49-F238E27FC236}">
                <a16:creationId xmlns:a16="http://schemas.microsoft.com/office/drawing/2014/main" id="{CE342E15-24B7-3B53-AE0C-DB6EBFE623EF}"/>
              </a:ext>
            </a:extLst>
          </p:cNvPr>
          <p:cNvPicPr>
            <a:picLocks noChangeAspect="1"/>
          </p:cNvPicPr>
          <p:nvPr/>
        </p:nvPicPr>
        <p:blipFill>
          <a:blip r:embed="rId3"/>
          <a:stretch>
            <a:fillRect/>
          </a:stretch>
        </p:blipFill>
        <p:spPr>
          <a:xfrm>
            <a:off x="0" y="1614743"/>
            <a:ext cx="5307366" cy="4738720"/>
          </a:xfrm>
          <a:prstGeom prst="rect">
            <a:avLst/>
          </a:prstGeom>
        </p:spPr>
      </p:pic>
      <p:sp>
        <p:nvSpPr>
          <p:cNvPr id="13" name="TextBox 12">
            <a:extLst>
              <a:ext uri="{FF2B5EF4-FFF2-40B4-BE49-F238E27FC236}">
                <a16:creationId xmlns:a16="http://schemas.microsoft.com/office/drawing/2014/main" id="{03B8E687-E758-2AD3-4240-81385AAC22F6}"/>
              </a:ext>
            </a:extLst>
          </p:cNvPr>
          <p:cNvSpPr txBox="1"/>
          <p:nvPr/>
        </p:nvSpPr>
        <p:spPr>
          <a:xfrm>
            <a:off x="352337" y="1245411"/>
            <a:ext cx="5633941" cy="369332"/>
          </a:xfrm>
          <a:prstGeom prst="rect">
            <a:avLst/>
          </a:prstGeom>
          <a:noFill/>
        </p:spPr>
        <p:txBody>
          <a:bodyPr wrap="square" rtlCol="0">
            <a:spAutoFit/>
          </a:bodyPr>
          <a:lstStyle/>
          <a:p>
            <a:r>
              <a:rPr lang="en-US" dirty="0">
                <a:solidFill>
                  <a:srgbClr val="FF6600"/>
                </a:solidFill>
              </a:rPr>
              <a:t>Count of cases per Country.</a:t>
            </a:r>
            <a:endParaRPr lang="en-IE" dirty="0"/>
          </a:p>
        </p:txBody>
      </p:sp>
    </p:spTree>
    <p:extLst>
      <p:ext uri="{BB962C8B-B14F-4D97-AF65-F5344CB8AC3E}">
        <p14:creationId xmlns:p14="http://schemas.microsoft.com/office/powerpoint/2010/main" val="412849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2990" y="6203249"/>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417176" y="1055393"/>
            <a:ext cx="3714327" cy="369332"/>
          </a:xfrm>
          <a:prstGeom prst="rect">
            <a:avLst/>
          </a:prstGeom>
          <a:noFill/>
        </p:spPr>
        <p:txBody>
          <a:bodyPr wrap="square" rtlCol="0">
            <a:spAutoFit/>
          </a:bodyPr>
          <a:lstStyle/>
          <a:p>
            <a:r>
              <a:rPr lang="en-US" dirty="0">
                <a:solidFill>
                  <a:srgbClr val="FF6600"/>
                </a:solidFill>
              </a:rPr>
              <a:t>Count per Education Level.</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 </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417176" y="6401764"/>
            <a:ext cx="1134509" cy="369332"/>
          </a:xfrm>
          <a:prstGeom prst="rect">
            <a:avLst/>
          </a:prstGeom>
          <a:noFill/>
        </p:spPr>
        <p:txBody>
          <a:bodyPr wrap="square" rtlCol="0">
            <a:spAutoFit/>
          </a:bodyPr>
          <a:lstStyle/>
          <a:p>
            <a:r>
              <a:rPr lang="en-US" b="1" dirty="0"/>
              <a:t>Fig.6 </a:t>
            </a:r>
            <a:endParaRPr lang="en-IE" b="1" dirty="0"/>
          </a:p>
        </p:txBody>
      </p:sp>
      <p:sp>
        <p:nvSpPr>
          <p:cNvPr id="11" name="TextBox 10">
            <a:extLst>
              <a:ext uri="{FF2B5EF4-FFF2-40B4-BE49-F238E27FC236}">
                <a16:creationId xmlns:a16="http://schemas.microsoft.com/office/drawing/2014/main" id="{609BA31F-DD90-AD50-1D96-9E9BC7555D62}"/>
              </a:ext>
            </a:extLst>
          </p:cNvPr>
          <p:cNvSpPr txBox="1"/>
          <p:nvPr/>
        </p:nvSpPr>
        <p:spPr>
          <a:xfrm>
            <a:off x="6423372" y="2444578"/>
            <a:ext cx="4876931" cy="2308324"/>
          </a:xfrm>
          <a:prstGeom prst="rect">
            <a:avLst/>
          </a:prstGeom>
          <a:solidFill>
            <a:srgbClr val="FFCC66"/>
          </a:solidFill>
        </p:spPr>
        <p:txBody>
          <a:bodyPr wrap="square" rtlCol="0">
            <a:spAutoFit/>
          </a:bodyPr>
          <a:lstStyle/>
          <a:p>
            <a:r>
              <a:rPr lang="en-US" dirty="0"/>
              <a:t>For our second step in part b) of analysis, we got a frequency of each surveyed Education Level. As our chart shows Master’s Degree was the highest  with frequency of 26 level of education, next up is Bachelor’s Degree with 23, after very close to last degree we got High School with frequency of 22, and last position for level of education is Doctorate with frequency of 16.</a:t>
            </a:r>
            <a:endParaRPr lang="en-IE" dirty="0"/>
          </a:p>
        </p:txBody>
      </p:sp>
      <p:sp>
        <p:nvSpPr>
          <p:cNvPr id="3" name="TextBox 2">
            <a:extLst>
              <a:ext uri="{FF2B5EF4-FFF2-40B4-BE49-F238E27FC236}">
                <a16:creationId xmlns:a16="http://schemas.microsoft.com/office/drawing/2014/main" id="{527E57C5-2CEC-F9AF-2D84-E22C22C0757C}"/>
              </a:ext>
            </a:extLst>
          </p:cNvPr>
          <p:cNvSpPr txBox="1"/>
          <p:nvPr/>
        </p:nvSpPr>
        <p:spPr>
          <a:xfrm>
            <a:off x="10698937" y="312449"/>
            <a:ext cx="1873188" cy="369332"/>
          </a:xfrm>
          <a:prstGeom prst="rect">
            <a:avLst/>
          </a:prstGeom>
          <a:noFill/>
        </p:spPr>
        <p:txBody>
          <a:bodyPr wrap="square" rtlCol="0">
            <a:spAutoFit/>
          </a:bodyPr>
          <a:lstStyle/>
          <a:p>
            <a:r>
              <a:rPr lang="en-US" dirty="0">
                <a:solidFill>
                  <a:srgbClr val="FF9933"/>
                </a:solidFill>
              </a:rPr>
              <a:t>Page 11</a:t>
            </a:r>
            <a:endParaRPr lang="en-IE" dirty="0">
              <a:solidFill>
                <a:srgbClr val="FF9933"/>
              </a:solidFill>
            </a:endParaRPr>
          </a:p>
        </p:txBody>
      </p:sp>
      <p:pic>
        <p:nvPicPr>
          <p:cNvPr id="9" name="Picture 8">
            <a:extLst>
              <a:ext uri="{FF2B5EF4-FFF2-40B4-BE49-F238E27FC236}">
                <a16:creationId xmlns:a16="http://schemas.microsoft.com/office/drawing/2014/main" id="{C031C776-B562-4FDC-C2FA-4A74FADF44EE}"/>
              </a:ext>
            </a:extLst>
          </p:cNvPr>
          <p:cNvPicPr>
            <a:picLocks noChangeAspect="1"/>
          </p:cNvPicPr>
          <p:nvPr/>
        </p:nvPicPr>
        <p:blipFill>
          <a:blip r:embed="rId3"/>
          <a:stretch>
            <a:fillRect/>
          </a:stretch>
        </p:blipFill>
        <p:spPr>
          <a:xfrm>
            <a:off x="64383" y="1622374"/>
            <a:ext cx="5039975" cy="4858120"/>
          </a:xfrm>
          <a:prstGeom prst="rect">
            <a:avLst/>
          </a:prstGeom>
        </p:spPr>
      </p:pic>
      <p:sp>
        <p:nvSpPr>
          <p:cNvPr id="13" name="Rectangle 1">
            <a:extLst>
              <a:ext uri="{FF2B5EF4-FFF2-40B4-BE49-F238E27FC236}">
                <a16:creationId xmlns:a16="http://schemas.microsoft.com/office/drawing/2014/main" id="{80DB84A8-EA7C-02C7-007D-AC71FA5513B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35D017F-DDB9-5185-771A-8F2441D547A8}"/>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613EAC6C-506F-AE04-D49C-6BA776DF58AE}"/>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43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2990" y="6203249"/>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417176" y="1055393"/>
            <a:ext cx="3714327" cy="369332"/>
          </a:xfrm>
          <a:prstGeom prst="rect">
            <a:avLst/>
          </a:prstGeom>
          <a:noFill/>
        </p:spPr>
        <p:txBody>
          <a:bodyPr wrap="square" rtlCol="0">
            <a:spAutoFit/>
          </a:bodyPr>
          <a:lstStyle/>
          <a:p>
            <a:r>
              <a:rPr lang="en-US" dirty="0">
                <a:solidFill>
                  <a:srgbClr val="FF6600"/>
                </a:solidFill>
              </a:rPr>
              <a:t>Count per Gender.</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 </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417176" y="6401764"/>
            <a:ext cx="1134509" cy="369332"/>
          </a:xfrm>
          <a:prstGeom prst="rect">
            <a:avLst/>
          </a:prstGeom>
          <a:noFill/>
        </p:spPr>
        <p:txBody>
          <a:bodyPr wrap="square" rtlCol="0">
            <a:spAutoFit/>
          </a:bodyPr>
          <a:lstStyle/>
          <a:p>
            <a:r>
              <a:rPr lang="en-US" b="1" dirty="0"/>
              <a:t>Fig.7 </a:t>
            </a:r>
            <a:endParaRPr lang="en-IE" b="1" dirty="0"/>
          </a:p>
        </p:txBody>
      </p:sp>
      <p:sp>
        <p:nvSpPr>
          <p:cNvPr id="11" name="TextBox 10">
            <a:extLst>
              <a:ext uri="{FF2B5EF4-FFF2-40B4-BE49-F238E27FC236}">
                <a16:creationId xmlns:a16="http://schemas.microsoft.com/office/drawing/2014/main" id="{609BA31F-DD90-AD50-1D96-9E9BC7555D62}"/>
              </a:ext>
            </a:extLst>
          </p:cNvPr>
          <p:cNvSpPr txBox="1"/>
          <p:nvPr/>
        </p:nvSpPr>
        <p:spPr>
          <a:xfrm>
            <a:off x="6758600" y="2444578"/>
            <a:ext cx="4876931" cy="2308324"/>
          </a:xfrm>
          <a:prstGeom prst="rect">
            <a:avLst/>
          </a:prstGeom>
          <a:solidFill>
            <a:srgbClr val="FFCC66"/>
          </a:solidFill>
        </p:spPr>
        <p:txBody>
          <a:bodyPr wrap="square" rtlCol="0">
            <a:spAutoFit/>
          </a:bodyPr>
          <a:lstStyle/>
          <a:p>
            <a:r>
              <a:rPr lang="en-US" dirty="0"/>
              <a:t>As we are approaching slowly to the end of part b) analysis in this presentation and getting last details of single columns in this dataset, our next Figure nr 7 provide us with count of each gender who took  survey. The highest frequency of surveyed was Female’s with a score of 44, then we got Male’s with just 2 cases less and last with only 1 case we have Non-binary.</a:t>
            </a:r>
            <a:endParaRPr lang="en-IE" dirty="0"/>
          </a:p>
        </p:txBody>
      </p:sp>
      <p:sp>
        <p:nvSpPr>
          <p:cNvPr id="3" name="TextBox 2">
            <a:extLst>
              <a:ext uri="{FF2B5EF4-FFF2-40B4-BE49-F238E27FC236}">
                <a16:creationId xmlns:a16="http://schemas.microsoft.com/office/drawing/2014/main" id="{527E57C5-2CEC-F9AF-2D84-E22C22C0757C}"/>
              </a:ext>
            </a:extLst>
          </p:cNvPr>
          <p:cNvSpPr txBox="1"/>
          <p:nvPr/>
        </p:nvSpPr>
        <p:spPr>
          <a:xfrm>
            <a:off x="10698937" y="312449"/>
            <a:ext cx="1873188" cy="369332"/>
          </a:xfrm>
          <a:prstGeom prst="rect">
            <a:avLst/>
          </a:prstGeom>
          <a:noFill/>
        </p:spPr>
        <p:txBody>
          <a:bodyPr wrap="square" rtlCol="0">
            <a:spAutoFit/>
          </a:bodyPr>
          <a:lstStyle/>
          <a:p>
            <a:r>
              <a:rPr lang="en-US" dirty="0">
                <a:solidFill>
                  <a:srgbClr val="FF9933"/>
                </a:solidFill>
              </a:rPr>
              <a:t>Page 12</a:t>
            </a:r>
            <a:endParaRPr lang="en-IE" dirty="0">
              <a:solidFill>
                <a:srgbClr val="FF9933"/>
              </a:solidFill>
            </a:endParaRPr>
          </a:p>
        </p:txBody>
      </p:sp>
      <p:sp>
        <p:nvSpPr>
          <p:cNvPr id="13" name="Rectangle 1">
            <a:extLst>
              <a:ext uri="{FF2B5EF4-FFF2-40B4-BE49-F238E27FC236}">
                <a16:creationId xmlns:a16="http://schemas.microsoft.com/office/drawing/2014/main" id="{80DB84A8-EA7C-02C7-007D-AC71FA5513B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35D017F-DDB9-5185-771A-8F2441D547A8}"/>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613EAC6C-506F-AE04-D49C-6BA776DF58AE}"/>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791125F-DA13-9EF6-2579-9221D332DCF2}"/>
              </a:ext>
            </a:extLst>
          </p:cNvPr>
          <p:cNvPicPr>
            <a:picLocks noChangeAspect="1"/>
          </p:cNvPicPr>
          <p:nvPr/>
        </p:nvPicPr>
        <p:blipFill>
          <a:blip r:embed="rId3"/>
          <a:stretch>
            <a:fillRect/>
          </a:stretch>
        </p:blipFill>
        <p:spPr>
          <a:xfrm>
            <a:off x="455108" y="1752461"/>
            <a:ext cx="5683372" cy="4321567"/>
          </a:xfrm>
          <a:prstGeom prst="rect">
            <a:avLst/>
          </a:prstGeom>
        </p:spPr>
      </p:pic>
    </p:spTree>
    <p:extLst>
      <p:ext uri="{BB962C8B-B14F-4D97-AF65-F5344CB8AC3E}">
        <p14:creationId xmlns:p14="http://schemas.microsoft.com/office/powerpoint/2010/main" val="37456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2990" y="6203249"/>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417176" y="1055393"/>
            <a:ext cx="3714327" cy="369332"/>
          </a:xfrm>
          <a:prstGeom prst="rect">
            <a:avLst/>
          </a:prstGeom>
          <a:noFill/>
        </p:spPr>
        <p:txBody>
          <a:bodyPr wrap="square" rtlCol="0">
            <a:spAutoFit/>
          </a:bodyPr>
          <a:lstStyle/>
          <a:p>
            <a:r>
              <a:rPr lang="en-US" dirty="0">
                <a:solidFill>
                  <a:srgbClr val="FF6600"/>
                </a:solidFill>
              </a:rPr>
              <a:t>Count per Marital Status.</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 </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417176" y="6401764"/>
            <a:ext cx="1134509" cy="369332"/>
          </a:xfrm>
          <a:prstGeom prst="rect">
            <a:avLst/>
          </a:prstGeom>
          <a:noFill/>
        </p:spPr>
        <p:txBody>
          <a:bodyPr wrap="square" rtlCol="0">
            <a:spAutoFit/>
          </a:bodyPr>
          <a:lstStyle/>
          <a:p>
            <a:r>
              <a:rPr lang="en-US" b="1" dirty="0"/>
              <a:t>Fig.8 </a:t>
            </a:r>
            <a:endParaRPr lang="en-IE" b="1" dirty="0"/>
          </a:p>
        </p:txBody>
      </p:sp>
      <p:sp>
        <p:nvSpPr>
          <p:cNvPr id="11" name="TextBox 10">
            <a:extLst>
              <a:ext uri="{FF2B5EF4-FFF2-40B4-BE49-F238E27FC236}">
                <a16:creationId xmlns:a16="http://schemas.microsoft.com/office/drawing/2014/main" id="{609BA31F-DD90-AD50-1D96-9E9BC7555D62}"/>
              </a:ext>
            </a:extLst>
          </p:cNvPr>
          <p:cNvSpPr txBox="1"/>
          <p:nvPr/>
        </p:nvSpPr>
        <p:spPr>
          <a:xfrm>
            <a:off x="6589924" y="2860076"/>
            <a:ext cx="4876931" cy="1754326"/>
          </a:xfrm>
          <a:prstGeom prst="rect">
            <a:avLst/>
          </a:prstGeom>
          <a:solidFill>
            <a:srgbClr val="FFCC66"/>
          </a:solidFill>
        </p:spPr>
        <p:txBody>
          <a:bodyPr wrap="square" rtlCol="0">
            <a:spAutoFit/>
          </a:bodyPr>
          <a:lstStyle/>
          <a:p>
            <a:r>
              <a:rPr lang="en-US" dirty="0"/>
              <a:t>Here we will be looking at Figure which represents a column Marital Status which is last Figure in part b). Married case with 41 frequency is the highest score in our Figure followed by Single with 30 frequency and last we got Divorced, with a score of 16.</a:t>
            </a:r>
            <a:endParaRPr lang="en-IE" dirty="0"/>
          </a:p>
        </p:txBody>
      </p:sp>
      <p:sp>
        <p:nvSpPr>
          <p:cNvPr id="3" name="TextBox 2">
            <a:extLst>
              <a:ext uri="{FF2B5EF4-FFF2-40B4-BE49-F238E27FC236}">
                <a16:creationId xmlns:a16="http://schemas.microsoft.com/office/drawing/2014/main" id="{527E57C5-2CEC-F9AF-2D84-E22C22C0757C}"/>
              </a:ext>
            </a:extLst>
          </p:cNvPr>
          <p:cNvSpPr txBox="1"/>
          <p:nvPr/>
        </p:nvSpPr>
        <p:spPr>
          <a:xfrm>
            <a:off x="10698937" y="312449"/>
            <a:ext cx="1873188" cy="369332"/>
          </a:xfrm>
          <a:prstGeom prst="rect">
            <a:avLst/>
          </a:prstGeom>
          <a:noFill/>
        </p:spPr>
        <p:txBody>
          <a:bodyPr wrap="square" rtlCol="0">
            <a:spAutoFit/>
          </a:bodyPr>
          <a:lstStyle/>
          <a:p>
            <a:r>
              <a:rPr lang="en-US" dirty="0">
                <a:solidFill>
                  <a:srgbClr val="FF9933"/>
                </a:solidFill>
              </a:rPr>
              <a:t>Page 13</a:t>
            </a:r>
            <a:endParaRPr lang="en-IE" dirty="0">
              <a:solidFill>
                <a:srgbClr val="FF9933"/>
              </a:solidFill>
            </a:endParaRPr>
          </a:p>
        </p:txBody>
      </p:sp>
      <p:sp>
        <p:nvSpPr>
          <p:cNvPr id="13" name="Rectangle 1">
            <a:extLst>
              <a:ext uri="{FF2B5EF4-FFF2-40B4-BE49-F238E27FC236}">
                <a16:creationId xmlns:a16="http://schemas.microsoft.com/office/drawing/2014/main" id="{80DB84A8-EA7C-02C7-007D-AC71FA5513B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35D017F-DDB9-5185-771A-8F2441D547A8}"/>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613EAC6C-506F-AE04-D49C-6BA776DF58AE}"/>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CF324B9-A371-74B0-4AE8-B57292A50B64}"/>
              </a:ext>
            </a:extLst>
          </p:cNvPr>
          <p:cNvPicPr>
            <a:picLocks noChangeAspect="1"/>
          </p:cNvPicPr>
          <p:nvPr/>
        </p:nvPicPr>
        <p:blipFill>
          <a:blip r:embed="rId3"/>
          <a:stretch>
            <a:fillRect/>
          </a:stretch>
        </p:blipFill>
        <p:spPr>
          <a:xfrm>
            <a:off x="163988" y="1551044"/>
            <a:ext cx="5848350" cy="4724400"/>
          </a:xfrm>
          <a:prstGeom prst="rect">
            <a:avLst/>
          </a:prstGeom>
        </p:spPr>
      </p:pic>
    </p:spTree>
    <p:extLst>
      <p:ext uri="{BB962C8B-B14F-4D97-AF65-F5344CB8AC3E}">
        <p14:creationId xmlns:p14="http://schemas.microsoft.com/office/powerpoint/2010/main" val="171647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Summary of our Findings.</a:t>
            </a:r>
            <a:endParaRPr lang="en-IE" dirty="0">
              <a:solidFill>
                <a:srgbClr val="FF9933"/>
              </a:solidFill>
            </a:endParaRPr>
          </a:p>
        </p:txBody>
      </p:sp>
      <p:sp>
        <p:nvSpPr>
          <p:cNvPr id="7" name="TextBox 6">
            <a:extLst>
              <a:ext uri="{FF2B5EF4-FFF2-40B4-BE49-F238E27FC236}">
                <a16:creationId xmlns:a16="http://schemas.microsoft.com/office/drawing/2014/main" id="{6BB40613-4B52-7EBD-F86B-E996B6CBAF1A}"/>
              </a:ext>
            </a:extLst>
          </p:cNvPr>
          <p:cNvSpPr txBox="1"/>
          <p:nvPr/>
        </p:nvSpPr>
        <p:spPr>
          <a:xfrm>
            <a:off x="-2" y="994232"/>
            <a:ext cx="8120543" cy="646331"/>
          </a:xfrm>
          <a:prstGeom prst="rect">
            <a:avLst/>
          </a:prstGeom>
          <a:noFill/>
        </p:spPr>
        <p:txBody>
          <a:bodyPr wrap="square" rtlCol="0">
            <a:spAutoFit/>
          </a:bodyPr>
          <a:lstStyle/>
          <a:p>
            <a:pPr marL="342900" indent="-342900">
              <a:buFont typeface="+mj-lt"/>
              <a:buAutoNum type="arabicPeriod"/>
            </a:pPr>
            <a:endParaRPr lang="en-IE" dirty="0"/>
          </a:p>
          <a:p>
            <a:pPr marL="342900" indent="-342900">
              <a:buFont typeface="+mj-lt"/>
              <a:buAutoNum type="arabicPeriod"/>
            </a:pPr>
            <a:endParaRPr lang="en-US" dirty="0"/>
          </a:p>
        </p:txBody>
      </p:sp>
      <p:grpSp>
        <p:nvGrpSpPr>
          <p:cNvPr id="9" name="Group 8">
            <a:extLst>
              <a:ext uri="{FF2B5EF4-FFF2-40B4-BE49-F238E27FC236}">
                <a16:creationId xmlns:a16="http://schemas.microsoft.com/office/drawing/2014/main" id="{173C8636-FBA6-4F12-7E07-659C255CC274}"/>
              </a:ext>
            </a:extLst>
          </p:cNvPr>
          <p:cNvGrpSpPr/>
          <p:nvPr/>
        </p:nvGrpSpPr>
        <p:grpSpPr>
          <a:xfrm>
            <a:off x="10600991" y="6393177"/>
            <a:ext cx="3182018" cy="369332"/>
            <a:chOff x="10658672" y="6436104"/>
            <a:chExt cx="3182018" cy="369332"/>
          </a:xfrm>
        </p:grpSpPr>
        <p:sp>
          <p:nvSpPr>
            <p:cNvPr id="10" name="Title 1">
              <a:extLst>
                <a:ext uri="{FF2B5EF4-FFF2-40B4-BE49-F238E27FC236}">
                  <a16:creationId xmlns:a16="http://schemas.microsoft.com/office/drawing/2014/main" id="{FCBE03F3-970C-CEB7-8867-8EB87542F4E1}"/>
                </a:ext>
              </a:extLst>
            </p:cNvPr>
            <p:cNvSpPr txBox="1">
              <a:spLocks/>
            </p:cNvSpPr>
            <p:nvPr/>
          </p:nvSpPr>
          <p:spPr>
            <a:xfrm rot="5400000">
              <a:off x="11208470" y="5921133"/>
              <a:ext cx="291578" cy="1391174"/>
            </a:xfrm>
            <a:prstGeom prst="rect">
              <a:avLst/>
            </a:prstGeom>
            <a:solidFill>
              <a:srgbClr val="3B3B3B"/>
            </a:solidFill>
          </p:spPr>
          <p:txBody>
            <a:bodyPr vert="vert270" lIns="91440" tIns="45720" rIns="91440" bIns="45720" rtlCol="0" anchor="t" anchorCtr="0">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br>
              <a:br>
                <a:rPr lang="en-US"/>
              </a:br>
              <a:br>
                <a:rPr lang="en-US"/>
              </a:br>
              <a:endParaRPr lang="en-US" b="1" dirty="0">
                <a:solidFill>
                  <a:srgbClr val="FF6600"/>
                </a:solidFill>
              </a:endParaRPr>
            </a:p>
          </p:txBody>
        </p:sp>
        <p:sp>
          <p:nvSpPr>
            <p:cNvPr id="12" name="TextBox 11">
              <a:extLst>
                <a:ext uri="{FF2B5EF4-FFF2-40B4-BE49-F238E27FC236}">
                  <a16:creationId xmlns:a16="http://schemas.microsoft.com/office/drawing/2014/main" id="{B7C55A2B-E492-1223-AC43-BFE810E64F93}"/>
                </a:ext>
              </a:extLst>
            </p:cNvPr>
            <p:cNvSpPr txBox="1"/>
            <p:nvPr/>
          </p:nvSpPr>
          <p:spPr>
            <a:xfrm>
              <a:off x="10930559" y="6436104"/>
              <a:ext cx="2910131" cy="369332"/>
            </a:xfrm>
            <a:prstGeom prst="rect">
              <a:avLst/>
            </a:prstGeom>
            <a:noFill/>
          </p:spPr>
          <p:txBody>
            <a:bodyPr wrap="square" rtlCol="0">
              <a:spAutoFit/>
            </a:bodyPr>
            <a:lstStyle/>
            <a:p>
              <a:r>
                <a:rPr lang="en-US" dirty="0">
                  <a:solidFill>
                    <a:srgbClr val="FF9933"/>
                  </a:solidFill>
                </a:rPr>
                <a:t>PART 3</a:t>
              </a:r>
              <a:endParaRPr lang="en-IE" dirty="0">
                <a:solidFill>
                  <a:srgbClr val="FF9933"/>
                </a:solidFill>
              </a:endParaRPr>
            </a:p>
          </p:txBody>
        </p:sp>
      </p:grpSp>
      <p:pic>
        <p:nvPicPr>
          <p:cNvPr id="15" name="Graphic 14" descr="Magnifying glass with solid fill">
            <a:extLst>
              <a:ext uri="{FF2B5EF4-FFF2-40B4-BE49-F238E27FC236}">
                <a16:creationId xmlns:a16="http://schemas.microsoft.com/office/drawing/2014/main" id="{8B5F7F6F-4A7C-11B4-1E94-46B6E4DB6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3882" y="2375849"/>
            <a:ext cx="2910131" cy="2910131"/>
          </a:xfrm>
          <a:prstGeom prst="rect">
            <a:avLst/>
          </a:prstGeom>
        </p:spPr>
      </p:pic>
      <p:sp>
        <p:nvSpPr>
          <p:cNvPr id="3" name="TextBox 2">
            <a:extLst>
              <a:ext uri="{FF2B5EF4-FFF2-40B4-BE49-F238E27FC236}">
                <a16:creationId xmlns:a16="http://schemas.microsoft.com/office/drawing/2014/main" id="{37B72C37-EE8E-80A1-4C17-44A9CFB47364}"/>
              </a:ext>
            </a:extLst>
          </p:cNvPr>
          <p:cNvSpPr txBox="1"/>
          <p:nvPr/>
        </p:nvSpPr>
        <p:spPr>
          <a:xfrm>
            <a:off x="10600991" y="312449"/>
            <a:ext cx="1873188" cy="369332"/>
          </a:xfrm>
          <a:prstGeom prst="rect">
            <a:avLst/>
          </a:prstGeom>
          <a:noFill/>
        </p:spPr>
        <p:txBody>
          <a:bodyPr wrap="square" rtlCol="0">
            <a:spAutoFit/>
          </a:bodyPr>
          <a:lstStyle/>
          <a:p>
            <a:r>
              <a:rPr lang="en-US" dirty="0">
                <a:solidFill>
                  <a:srgbClr val="FF9933"/>
                </a:solidFill>
              </a:rPr>
              <a:t>Page 11</a:t>
            </a:r>
            <a:endParaRPr lang="en-IE" dirty="0">
              <a:solidFill>
                <a:srgbClr val="FF9933"/>
              </a:solidFill>
            </a:endParaRPr>
          </a:p>
        </p:txBody>
      </p:sp>
    </p:spTree>
    <p:extLst>
      <p:ext uri="{BB962C8B-B14F-4D97-AF65-F5344CB8AC3E}">
        <p14:creationId xmlns:p14="http://schemas.microsoft.com/office/powerpoint/2010/main" val="339013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Recommendations</a:t>
            </a:r>
            <a:endParaRPr lang="en-IE" dirty="0">
              <a:solidFill>
                <a:srgbClr val="FF9933"/>
              </a:solidFill>
            </a:endParaRPr>
          </a:p>
        </p:txBody>
      </p:sp>
      <p:sp>
        <p:nvSpPr>
          <p:cNvPr id="7" name="TextBox 6">
            <a:extLst>
              <a:ext uri="{FF2B5EF4-FFF2-40B4-BE49-F238E27FC236}">
                <a16:creationId xmlns:a16="http://schemas.microsoft.com/office/drawing/2014/main" id="{6BB40613-4B52-7EBD-F86B-E996B6CBAF1A}"/>
              </a:ext>
            </a:extLst>
          </p:cNvPr>
          <p:cNvSpPr txBox="1"/>
          <p:nvPr/>
        </p:nvSpPr>
        <p:spPr>
          <a:xfrm>
            <a:off x="-2" y="994232"/>
            <a:ext cx="8120543" cy="646331"/>
          </a:xfrm>
          <a:prstGeom prst="rect">
            <a:avLst/>
          </a:prstGeom>
          <a:noFill/>
        </p:spPr>
        <p:txBody>
          <a:bodyPr wrap="square" rtlCol="0">
            <a:spAutoFit/>
          </a:bodyPr>
          <a:lstStyle/>
          <a:p>
            <a:pPr marL="342900" indent="-342900">
              <a:buFont typeface="+mj-lt"/>
              <a:buAutoNum type="arabicPeriod"/>
            </a:pPr>
            <a:endParaRPr lang="en-IE" dirty="0"/>
          </a:p>
          <a:p>
            <a:pPr marL="342900" indent="-342900">
              <a:buFont typeface="+mj-lt"/>
              <a:buAutoNum type="arabicPeriod"/>
            </a:pPr>
            <a:endParaRPr lang="en-US" dirty="0"/>
          </a:p>
        </p:txBody>
      </p:sp>
      <p:grpSp>
        <p:nvGrpSpPr>
          <p:cNvPr id="9" name="Group 8">
            <a:extLst>
              <a:ext uri="{FF2B5EF4-FFF2-40B4-BE49-F238E27FC236}">
                <a16:creationId xmlns:a16="http://schemas.microsoft.com/office/drawing/2014/main" id="{173C8636-FBA6-4F12-7E07-659C255CC274}"/>
              </a:ext>
            </a:extLst>
          </p:cNvPr>
          <p:cNvGrpSpPr/>
          <p:nvPr/>
        </p:nvGrpSpPr>
        <p:grpSpPr>
          <a:xfrm>
            <a:off x="10600991" y="6393177"/>
            <a:ext cx="3182018" cy="369332"/>
            <a:chOff x="10658672" y="6436104"/>
            <a:chExt cx="3182018" cy="369332"/>
          </a:xfrm>
        </p:grpSpPr>
        <p:sp>
          <p:nvSpPr>
            <p:cNvPr id="10" name="Title 1">
              <a:extLst>
                <a:ext uri="{FF2B5EF4-FFF2-40B4-BE49-F238E27FC236}">
                  <a16:creationId xmlns:a16="http://schemas.microsoft.com/office/drawing/2014/main" id="{FCBE03F3-970C-CEB7-8867-8EB87542F4E1}"/>
                </a:ext>
              </a:extLst>
            </p:cNvPr>
            <p:cNvSpPr txBox="1">
              <a:spLocks/>
            </p:cNvSpPr>
            <p:nvPr/>
          </p:nvSpPr>
          <p:spPr>
            <a:xfrm rot="5400000">
              <a:off x="11208470" y="5921133"/>
              <a:ext cx="291578" cy="1391174"/>
            </a:xfrm>
            <a:prstGeom prst="rect">
              <a:avLst/>
            </a:prstGeom>
            <a:solidFill>
              <a:srgbClr val="3B3B3B"/>
            </a:solidFill>
          </p:spPr>
          <p:txBody>
            <a:bodyPr vert="vert270" lIns="91440" tIns="45720" rIns="91440" bIns="45720" rtlCol="0" anchor="t" anchorCtr="0">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br>
              <a:br>
                <a:rPr lang="en-US"/>
              </a:br>
              <a:br>
                <a:rPr lang="en-US"/>
              </a:br>
              <a:endParaRPr lang="en-US" b="1" dirty="0">
                <a:solidFill>
                  <a:srgbClr val="FF6600"/>
                </a:solidFill>
              </a:endParaRPr>
            </a:p>
          </p:txBody>
        </p:sp>
        <p:sp>
          <p:nvSpPr>
            <p:cNvPr id="12" name="TextBox 11">
              <a:extLst>
                <a:ext uri="{FF2B5EF4-FFF2-40B4-BE49-F238E27FC236}">
                  <a16:creationId xmlns:a16="http://schemas.microsoft.com/office/drawing/2014/main" id="{B7C55A2B-E492-1223-AC43-BFE810E64F93}"/>
                </a:ext>
              </a:extLst>
            </p:cNvPr>
            <p:cNvSpPr txBox="1"/>
            <p:nvPr/>
          </p:nvSpPr>
          <p:spPr>
            <a:xfrm>
              <a:off x="10930559" y="6436104"/>
              <a:ext cx="2910131" cy="369332"/>
            </a:xfrm>
            <a:prstGeom prst="rect">
              <a:avLst/>
            </a:prstGeom>
            <a:noFill/>
          </p:spPr>
          <p:txBody>
            <a:bodyPr wrap="square" rtlCol="0">
              <a:spAutoFit/>
            </a:bodyPr>
            <a:lstStyle/>
            <a:p>
              <a:r>
                <a:rPr lang="en-US" dirty="0">
                  <a:solidFill>
                    <a:srgbClr val="FF9933"/>
                  </a:solidFill>
                </a:rPr>
                <a:t>PART 3</a:t>
              </a:r>
              <a:endParaRPr lang="en-IE" dirty="0">
                <a:solidFill>
                  <a:srgbClr val="FF9933"/>
                </a:solidFill>
              </a:endParaRPr>
            </a:p>
          </p:txBody>
        </p:sp>
      </p:grpSp>
      <p:pic>
        <p:nvPicPr>
          <p:cNvPr id="8" name="Picture 7" descr="Icon">
            <a:extLst>
              <a:ext uri="{FF2B5EF4-FFF2-40B4-BE49-F238E27FC236}">
                <a16:creationId xmlns:a16="http://schemas.microsoft.com/office/drawing/2014/main" id="{C3175880-DFD8-9348-2ADE-047B27F71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3991" y="1988465"/>
            <a:ext cx="2654118" cy="3829205"/>
          </a:xfrm>
          <a:prstGeom prst="rect">
            <a:avLst/>
          </a:prstGeom>
        </p:spPr>
      </p:pic>
      <p:sp>
        <p:nvSpPr>
          <p:cNvPr id="5" name="TextBox 4">
            <a:extLst>
              <a:ext uri="{FF2B5EF4-FFF2-40B4-BE49-F238E27FC236}">
                <a16:creationId xmlns:a16="http://schemas.microsoft.com/office/drawing/2014/main" id="{E18ACB54-5313-80A8-F3B2-EF3C60834077}"/>
              </a:ext>
            </a:extLst>
          </p:cNvPr>
          <p:cNvSpPr txBox="1"/>
          <p:nvPr/>
        </p:nvSpPr>
        <p:spPr>
          <a:xfrm>
            <a:off x="10872878" y="337539"/>
            <a:ext cx="1873188" cy="369332"/>
          </a:xfrm>
          <a:prstGeom prst="rect">
            <a:avLst/>
          </a:prstGeom>
          <a:noFill/>
        </p:spPr>
        <p:txBody>
          <a:bodyPr wrap="square" rtlCol="0">
            <a:spAutoFit/>
          </a:bodyPr>
          <a:lstStyle/>
          <a:p>
            <a:r>
              <a:rPr lang="en-US" dirty="0">
                <a:solidFill>
                  <a:srgbClr val="FF9933"/>
                </a:solidFill>
              </a:rPr>
              <a:t>Page 12</a:t>
            </a:r>
            <a:endParaRPr lang="en-IE" dirty="0">
              <a:solidFill>
                <a:srgbClr val="FF9933"/>
              </a:solidFill>
            </a:endParaRPr>
          </a:p>
        </p:txBody>
      </p:sp>
    </p:spTree>
    <p:extLst>
      <p:ext uri="{BB962C8B-B14F-4D97-AF65-F5344CB8AC3E}">
        <p14:creationId xmlns:p14="http://schemas.microsoft.com/office/powerpoint/2010/main" val="112285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985519" y="1007707"/>
            <a:ext cx="4256314" cy="4519094"/>
          </a:xfrm>
        </p:spPr>
        <p:txBody>
          <a:bodyPr vert="horz" lIns="91440" tIns="45720" rIns="91440" bIns="45720" rtlCol="0" anchor="ctr" anchorCtr="0">
            <a:normAutofit/>
          </a:bodyPr>
          <a:lstStyle/>
          <a:p>
            <a:pPr algn="l"/>
            <a:r>
              <a:rPr lang="en-US" sz="5400" b="1"/>
              <a:t>Thank you for your time and attention !</a:t>
            </a:r>
            <a:endParaRPr lang="en-US" sz="5400" b="1" dirty="0"/>
          </a:p>
        </p:txBody>
      </p:sp>
      <p:sp>
        <p:nvSpPr>
          <p:cNvPr id="35" name="Freeform: Shape 2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0">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Taxi outline">
            <a:extLst>
              <a:ext uri="{FF2B5EF4-FFF2-40B4-BE49-F238E27FC236}">
                <a16:creationId xmlns:a16="http://schemas.microsoft.com/office/drawing/2014/main" id="{8466C62B-C3E2-04DD-FE6B-55C80C04F5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3"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8B8F26E-9345-4747-9094-972E38700A17}"/>
              </a:ext>
            </a:extLst>
          </p:cNvPr>
          <p:cNvSpPr>
            <a:spLocks/>
          </p:cNvSpPr>
          <p:nvPr/>
        </p:nvSpPr>
        <p:spPr>
          <a:xfrm>
            <a:off x="5759354" y="457201"/>
            <a:ext cx="5337270" cy="1835911"/>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3000" b="0" i="0" u="none" strike="noStrike" kern="1200" cap="none" spc="0" normalizeH="0" baseline="0" noProof="0">
                <a:ln>
                  <a:noFill/>
                </a:ln>
                <a:solidFill>
                  <a:srgbClr val="FFFFFF"/>
                </a:solidFill>
                <a:effectLst/>
                <a:uLnTx/>
                <a:uFillTx/>
                <a:latin typeface="+mj-lt"/>
                <a:ea typeface="+mj-ea"/>
                <a:cs typeface="+mj-cs"/>
              </a:rPr>
            </a:br>
            <a:br>
              <a:rPr kumimoji="0" lang="en-US" sz="3000" b="0" i="0" u="none" strike="noStrike" kern="1200" cap="none" spc="0" normalizeH="0" baseline="0" noProof="0">
                <a:ln>
                  <a:noFill/>
                </a:ln>
                <a:solidFill>
                  <a:srgbClr val="FFFFFF"/>
                </a:solidFill>
                <a:effectLst/>
                <a:uLnTx/>
                <a:uFillTx/>
                <a:latin typeface="+mj-lt"/>
                <a:ea typeface="+mj-ea"/>
                <a:cs typeface="+mj-cs"/>
              </a:rPr>
            </a:br>
            <a:br>
              <a:rPr kumimoji="0" lang="en-US" sz="3000" b="0" i="0" u="none" strike="noStrike" kern="1200" cap="none" spc="0" normalizeH="0" baseline="0" noProof="0">
                <a:ln>
                  <a:noFill/>
                </a:ln>
                <a:solidFill>
                  <a:srgbClr val="FFFFFF"/>
                </a:solidFill>
                <a:effectLst/>
                <a:uLnTx/>
                <a:uFillTx/>
                <a:latin typeface="+mj-lt"/>
                <a:ea typeface="+mj-ea"/>
                <a:cs typeface="+mj-cs"/>
              </a:rPr>
            </a:br>
            <a:r>
              <a:rPr kumimoji="0" lang="en-US" sz="3000" b="1" i="0" u="none" strike="noStrike" kern="1200" cap="none" spc="0" normalizeH="0" baseline="0" noProof="0">
                <a:ln>
                  <a:noFill/>
                </a:ln>
                <a:solidFill>
                  <a:srgbClr val="FFFFFF"/>
                </a:solidFill>
                <a:effectLst/>
                <a:uLnTx/>
                <a:uFillTx/>
                <a:latin typeface="+mj-lt"/>
                <a:ea typeface="+mj-ea"/>
                <a:cs typeface="+mj-cs"/>
              </a:rPr>
              <a:t>Agenda</a:t>
            </a:r>
          </a:p>
        </p:txBody>
      </p:sp>
      <p:sp>
        <p:nvSpPr>
          <p:cNvPr id="1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title" idx="4294967295"/>
          </p:nvPr>
        </p:nvSpPr>
        <p:spPr>
          <a:xfrm>
            <a:off x="5759450" y="2798763"/>
            <a:ext cx="5461000" cy="34163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1.Introduction (Page 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2.EDA explanation (Page 3)</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3.Data Understanding (Page 4)</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4.Visualization and Statistical Analysis</a:t>
            </a:r>
            <a:br>
              <a:rPr kumimoji="0" lang="en-US" sz="1700" b="0" i="0" u="none" strike="noStrike" kern="1200" cap="none" spc="0" normalizeH="0" baseline="0" noProof="0" dirty="0">
                <a:ln>
                  <a:noFill/>
                </a:ln>
                <a:solidFill>
                  <a:srgbClr val="FFFFFF"/>
                </a:solidFill>
                <a:effectLst/>
                <a:uLnTx/>
                <a:uFillTx/>
                <a:latin typeface="+mn-lt"/>
                <a:ea typeface="+mn-ea"/>
                <a:cs typeface="+mn-cs"/>
              </a:rPr>
            </a:br>
            <a:r>
              <a:rPr kumimoji="0" lang="en-US" sz="1700" b="0" i="0" u="none" strike="noStrike" kern="1200" cap="none" spc="0" normalizeH="0" baseline="0" noProof="0" dirty="0">
                <a:ln>
                  <a:noFill/>
                </a:ln>
                <a:solidFill>
                  <a:srgbClr val="FFFFFF"/>
                </a:solidFill>
                <a:effectLst/>
                <a:uLnTx/>
                <a:uFillTx/>
                <a:latin typeface="+mn-lt"/>
                <a:ea typeface="+mn-ea"/>
                <a:cs typeface="+mn-cs"/>
              </a:rPr>
              <a:t>	</a:t>
            </a:r>
            <a:r>
              <a:rPr lang="en-US" sz="1700" dirty="0">
                <a:solidFill>
                  <a:srgbClr val="FFFFFF"/>
                </a:solidFill>
                <a:latin typeface="+mn-lt"/>
                <a:ea typeface="+mn-ea"/>
                <a:cs typeface="+mn-cs"/>
              </a:rPr>
              <a:t>a) Numerical Columns</a:t>
            </a:r>
            <a:br>
              <a:rPr lang="en-US" sz="1700" dirty="0">
                <a:solidFill>
                  <a:srgbClr val="FFFFFF"/>
                </a:solidFill>
                <a:latin typeface="+mn-lt"/>
                <a:ea typeface="+mn-ea"/>
                <a:cs typeface="+mn-cs"/>
              </a:rPr>
            </a:br>
            <a:r>
              <a:rPr lang="en-US" sz="1700" dirty="0">
                <a:solidFill>
                  <a:srgbClr val="FFFFFF"/>
                </a:solidFill>
                <a:latin typeface="+mn-lt"/>
                <a:ea typeface="+mn-ea"/>
                <a:cs typeface="+mn-cs"/>
              </a:rPr>
              <a:t>	b) Categorical Columns</a:t>
            </a:r>
            <a:br>
              <a:rPr lang="en-US" sz="1700" dirty="0">
                <a:solidFill>
                  <a:srgbClr val="FFFFFF"/>
                </a:solidFill>
                <a:latin typeface="+mn-lt"/>
                <a:ea typeface="+mn-ea"/>
                <a:cs typeface="+mn-cs"/>
              </a:rPr>
            </a:br>
            <a:r>
              <a:rPr lang="en-US" sz="1700" dirty="0">
                <a:solidFill>
                  <a:srgbClr val="FFFFFF"/>
                </a:solidFill>
                <a:latin typeface="+mn-lt"/>
                <a:ea typeface="+mn-ea"/>
                <a:cs typeface="+mn-cs"/>
              </a:rPr>
              <a:t>	c) Comparation of Columns  </a:t>
            </a:r>
            <a:endParaRPr kumimoji="0" lang="en-US" sz="1700" b="0" i="0" u="none" strike="noStrike" kern="1200" cap="none" spc="0" normalizeH="0" baseline="0" noProof="0" dirty="0">
              <a:ln>
                <a:noFill/>
              </a:ln>
              <a:solidFill>
                <a:srgbClr val="FFFFFF"/>
              </a:solidFill>
              <a:effectLst/>
              <a:uLnTx/>
              <a:uFillTx/>
              <a:latin typeface="+mn-lt"/>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5.Summary of findings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6.Recommendation</a:t>
            </a:r>
          </a:p>
        </p:txBody>
      </p:sp>
      <p:pic>
        <p:nvPicPr>
          <p:cNvPr id="4" name="Picture 3" descr="Graphical user interface, website">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A77EB788-062D-3B1A-F506-DCF5D6AE2E16}"/>
              </a:ext>
            </a:extLst>
          </p:cNvPr>
          <p:cNvSpPr txBox="1"/>
          <p:nvPr/>
        </p:nvSpPr>
        <p:spPr>
          <a:xfrm>
            <a:off x="222052" y="137605"/>
            <a:ext cx="1873188" cy="369332"/>
          </a:xfrm>
          <a:prstGeom prst="rect">
            <a:avLst/>
          </a:prstGeom>
          <a:noFill/>
        </p:spPr>
        <p:txBody>
          <a:bodyPr wrap="square" rtlCol="0">
            <a:spAutoFit/>
          </a:bodyPr>
          <a:lstStyle/>
          <a:p>
            <a:r>
              <a:rPr lang="en-US" dirty="0">
                <a:solidFill>
                  <a:srgbClr val="FF9933"/>
                </a:solidFill>
              </a:rPr>
              <a:t>Page 1</a:t>
            </a:r>
            <a:endParaRPr lang="en-IE" dirty="0">
              <a:solidFill>
                <a:srgbClr val="FF9933"/>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561901" cy="369332"/>
          </a:xfrm>
          <a:prstGeom prst="rect">
            <a:avLst/>
          </a:prstGeom>
          <a:noFill/>
        </p:spPr>
        <p:txBody>
          <a:bodyPr wrap="square" rtlCol="0">
            <a:spAutoFit/>
          </a:bodyPr>
          <a:lstStyle/>
          <a:p>
            <a:r>
              <a:rPr lang="en-US" sz="1800" b="1" dirty="0">
                <a:solidFill>
                  <a:srgbClr val="FF6600"/>
                </a:solidFill>
              </a:rPr>
              <a:t>Introduction.</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461394" y="335560"/>
            <a:ext cx="8271545" cy="369332"/>
          </a:xfrm>
          <a:prstGeom prst="rect">
            <a:avLst/>
          </a:prstGeom>
          <a:noFill/>
        </p:spPr>
        <p:txBody>
          <a:bodyPr wrap="square" rtlCol="0">
            <a:spAutoFit/>
          </a:bodyPr>
          <a:lstStyle/>
          <a:p>
            <a:r>
              <a:rPr lang="en-US" dirty="0">
                <a:solidFill>
                  <a:srgbClr val="FF9933"/>
                </a:solidFill>
              </a:rPr>
              <a:t>Introduction of Initial Group</a:t>
            </a:r>
            <a:endParaRPr lang="en-IE" dirty="0">
              <a:solidFill>
                <a:srgbClr val="FF9933"/>
              </a:solidFill>
            </a:endParaRPr>
          </a:p>
        </p:txBody>
      </p:sp>
      <p:sp>
        <p:nvSpPr>
          <p:cNvPr id="7" name="TextBox 6">
            <a:extLst>
              <a:ext uri="{FF2B5EF4-FFF2-40B4-BE49-F238E27FC236}">
                <a16:creationId xmlns:a16="http://schemas.microsoft.com/office/drawing/2014/main" id="{DFEEB13A-7BD2-C7C9-595B-802A46094C29}"/>
              </a:ext>
            </a:extLst>
          </p:cNvPr>
          <p:cNvSpPr txBox="1"/>
          <p:nvPr/>
        </p:nvSpPr>
        <p:spPr>
          <a:xfrm>
            <a:off x="171240" y="1870745"/>
            <a:ext cx="10135735" cy="3416320"/>
          </a:xfrm>
          <a:prstGeom prst="rect">
            <a:avLst/>
          </a:prstGeom>
          <a:noFill/>
        </p:spPr>
        <p:txBody>
          <a:bodyPr wrap="square" rtlCol="0">
            <a:spAutoFit/>
          </a:bodyPr>
          <a:lstStyle/>
          <a:p>
            <a:r>
              <a:rPr lang="en-US" dirty="0"/>
              <a:t>Thank you for trusting us and choosing us to help you with the struggle faced by XYZ company. We have run different type of analysis ( Visual and Statistic ) to help you improve the situation you are in. </a:t>
            </a:r>
          </a:p>
          <a:p>
            <a:endParaRPr lang="en-US" dirty="0"/>
          </a:p>
          <a:p>
            <a:r>
              <a:rPr lang="en-US" dirty="0"/>
              <a:t>We are Initial Group which contain 4 members:</a:t>
            </a:r>
          </a:p>
          <a:p>
            <a:endParaRPr lang="en-US" dirty="0"/>
          </a:p>
          <a:p>
            <a:pPr marL="285750" indent="-285750">
              <a:buFont typeface="Arial" panose="020B0604020202020204" pitchFamily="34" charset="0"/>
              <a:buChar char="•"/>
            </a:pPr>
            <a:r>
              <a:rPr lang="en-US" dirty="0"/>
              <a:t>Daria</a:t>
            </a:r>
          </a:p>
          <a:p>
            <a:pPr marL="285750" indent="-285750">
              <a:buFont typeface="Arial" panose="020B0604020202020204" pitchFamily="34" charset="0"/>
              <a:buChar char="•"/>
            </a:pPr>
            <a:r>
              <a:rPr lang="en-US" dirty="0"/>
              <a:t>Ahmet</a:t>
            </a:r>
          </a:p>
          <a:p>
            <a:pPr marL="285750" indent="-285750">
              <a:buFont typeface="Arial" panose="020B0604020202020204" pitchFamily="34" charset="0"/>
              <a:buChar char="•"/>
            </a:pPr>
            <a:r>
              <a:rPr lang="en-US" dirty="0"/>
              <a:t>Patrick</a:t>
            </a:r>
          </a:p>
          <a:p>
            <a:pPr marL="285750" indent="-285750">
              <a:buFont typeface="Arial" panose="020B0604020202020204" pitchFamily="34" charset="0"/>
              <a:buChar char="•"/>
            </a:pPr>
            <a:r>
              <a:rPr lang="en-US" dirty="0"/>
              <a:t>Salih</a:t>
            </a:r>
          </a:p>
          <a:p>
            <a:endParaRPr lang="en-US" dirty="0"/>
          </a:p>
          <a:p>
            <a:r>
              <a:rPr lang="en-IE" dirty="0"/>
              <a:t>Before we dive deeper to what we done, we would like to introduce you to EDA – Exploratory Data Analysis so you can follow our presentation with better understanding.</a:t>
            </a:r>
          </a:p>
        </p:txBody>
      </p:sp>
      <p:sp>
        <p:nvSpPr>
          <p:cNvPr id="3" name="TextBox 2">
            <a:extLst>
              <a:ext uri="{FF2B5EF4-FFF2-40B4-BE49-F238E27FC236}">
                <a16:creationId xmlns:a16="http://schemas.microsoft.com/office/drawing/2014/main" id="{B0944E2B-13FD-7172-6FFC-4738BCC13A80}"/>
              </a:ext>
            </a:extLst>
          </p:cNvPr>
          <p:cNvSpPr txBox="1"/>
          <p:nvPr/>
        </p:nvSpPr>
        <p:spPr>
          <a:xfrm>
            <a:off x="10668000" y="335560"/>
            <a:ext cx="1873188" cy="369332"/>
          </a:xfrm>
          <a:prstGeom prst="rect">
            <a:avLst/>
          </a:prstGeom>
          <a:noFill/>
        </p:spPr>
        <p:txBody>
          <a:bodyPr wrap="square" rtlCol="0">
            <a:spAutoFit/>
          </a:bodyPr>
          <a:lstStyle/>
          <a:p>
            <a:r>
              <a:rPr lang="en-US" dirty="0">
                <a:solidFill>
                  <a:srgbClr val="FF9933"/>
                </a:solidFill>
              </a:rPr>
              <a:t>Page 2</a:t>
            </a:r>
            <a:endParaRPr lang="en-IE" dirty="0">
              <a:solidFill>
                <a:srgbClr val="FF9933"/>
              </a:solidFill>
            </a:endParaRPr>
          </a:p>
        </p:txBody>
      </p:sp>
    </p:spTree>
    <p:extLst>
      <p:ext uri="{BB962C8B-B14F-4D97-AF65-F5344CB8AC3E}">
        <p14:creationId xmlns:p14="http://schemas.microsoft.com/office/powerpoint/2010/main" val="328638184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27698" y="2228673"/>
            <a:ext cx="1551027" cy="369332"/>
          </a:xfrm>
          <a:prstGeom prst="rect">
            <a:avLst/>
          </a:prstGeom>
          <a:noFill/>
        </p:spPr>
        <p:txBody>
          <a:bodyPr wrap="square" rtlCol="0">
            <a:spAutoFit/>
          </a:bodyPr>
          <a:lstStyle/>
          <a:p>
            <a:r>
              <a:rPr lang="en-US" sz="1800" b="1" dirty="0">
                <a:solidFill>
                  <a:srgbClr val="FF6600"/>
                </a:solidFill>
              </a:rPr>
              <a:t>What is EDA ?</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461394" y="335560"/>
            <a:ext cx="8271545" cy="369332"/>
          </a:xfrm>
          <a:prstGeom prst="rect">
            <a:avLst/>
          </a:prstGeom>
          <a:noFill/>
        </p:spPr>
        <p:txBody>
          <a:bodyPr wrap="square" rtlCol="0">
            <a:spAutoFit/>
          </a:bodyPr>
          <a:lstStyle/>
          <a:p>
            <a:r>
              <a:rPr lang="en-US" dirty="0">
                <a:solidFill>
                  <a:srgbClr val="FF9933"/>
                </a:solidFill>
              </a:rPr>
              <a:t>Exploratory Data Analysis</a:t>
            </a:r>
            <a:endParaRPr lang="en-IE" dirty="0">
              <a:solidFill>
                <a:srgbClr val="FF9933"/>
              </a:solidFill>
            </a:endParaRPr>
          </a:p>
        </p:txBody>
      </p:sp>
      <p:sp>
        <p:nvSpPr>
          <p:cNvPr id="7" name="TextBox 6">
            <a:extLst>
              <a:ext uri="{FF2B5EF4-FFF2-40B4-BE49-F238E27FC236}">
                <a16:creationId xmlns:a16="http://schemas.microsoft.com/office/drawing/2014/main" id="{DFEEB13A-7BD2-C7C9-595B-802A46094C29}"/>
              </a:ext>
            </a:extLst>
          </p:cNvPr>
          <p:cNvSpPr txBox="1"/>
          <p:nvPr/>
        </p:nvSpPr>
        <p:spPr>
          <a:xfrm>
            <a:off x="127698" y="2518013"/>
            <a:ext cx="3438734" cy="3139321"/>
          </a:xfrm>
          <a:prstGeom prst="rect">
            <a:avLst/>
          </a:prstGeom>
          <a:noFill/>
        </p:spPr>
        <p:txBody>
          <a:bodyPr wrap="square" rtlCol="0">
            <a:spAutoFit/>
          </a:bodyPr>
          <a:lstStyle/>
          <a:p>
            <a:r>
              <a:rPr lang="en-US" dirty="0"/>
              <a:t>Exploratory Data Analysis(EDA) is a crucial step in the Data Analysis process that involves examining and understanding the underlying patterns, relationships, and characteristics of your business data. It allows you to gain valuable insights, identify trends, and make informed decisions based on a thorough understanding of your data.</a:t>
            </a:r>
            <a:endParaRPr lang="en-IE" dirty="0"/>
          </a:p>
        </p:txBody>
      </p:sp>
      <p:sp>
        <p:nvSpPr>
          <p:cNvPr id="3" name="TextBox 2">
            <a:extLst>
              <a:ext uri="{FF2B5EF4-FFF2-40B4-BE49-F238E27FC236}">
                <a16:creationId xmlns:a16="http://schemas.microsoft.com/office/drawing/2014/main" id="{B0944E2B-13FD-7172-6FFC-4738BCC13A80}"/>
              </a:ext>
            </a:extLst>
          </p:cNvPr>
          <p:cNvSpPr txBox="1"/>
          <p:nvPr/>
        </p:nvSpPr>
        <p:spPr>
          <a:xfrm>
            <a:off x="10668000" y="335560"/>
            <a:ext cx="1873188" cy="369332"/>
          </a:xfrm>
          <a:prstGeom prst="rect">
            <a:avLst/>
          </a:prstGeom>
          <a:noFill/>
        </p:spPr>
        <p:txBody>
          <a:bodyPr wrap="square" rtlCol="0">
            <a:spAutoFit/>
          </a:bodyPr>
          <a:lstStyle/>
          <a:p>
            <a:r>
              <a:rPr lang="en-US" dirty="0">
                <a:solidFill>
                  <a:srgbClr val="FF9933"/>
                </a:solidFill>
              </a:rPr>
              <a:t>Page 3</a:t>
            </a:r>
            <a:endParaRPr lang="en-IE" dirty="0">
              <a:solidFill>
                <a:srgbClr val="FF9933"/>
              </a:solidFill>
            </a:endParaRPr>
          </a:p>
        </p:txBody>
      </p:sp>
      <p:sp>
        <p:nvSpPr>
          <p:cNvPr id="8" name="TextBox 7">
            <a:extLst>
              <a:ext uri="{FF2B5EF4-FFF2-40B4-BE49-F238E27FC236}">
                <a16:creationId xmlns:a16="http://schemas.microsoft.com/office/drawing/2014/main" id="{F47633F2-E8B4-9801-661C-E9E8D2D1F0DA}"/>
              </a:ext>
            </a:extLst>
          </p:cNvPr>
          <p:cNvSpPr txBox="1"/>
          <p:nvPr/>
        </p:nvSpPr>
        <p:spPr>
          <a:xfrm>
            <a:off x="8337373" y="2413339"/>
            <a:ext cx="3639843" cy="2031325"/>
          </a:xfrm>
          <a:prstGeom prst="rect">
            <a:avLst/>
          </a:prstGeom>
          <a:noFill/>
        </p:spPr>
        <p:txBody>
          <a:bodyPr wrap="square" rtlCol="0">
            <a:spAutoFit/>
          </a:bodyPr>
          <a:lstStyle/>
          <a:p>
            <a:r>
              <a:rPr lang="en-US" sz="1800" b="1" dirty="0">
                <a:solidFill>
                  <a:srgbClr val="FF6600"/>
                </a:solidFill>
              </a:rPr>
              <a:t>Steps involved in EDA.</a:t>
            </a:r>
          </a:p>
          <a:p>
            <a:endParaRPr lang="en-US" dirty="0">
              <a:solidFill>
                <a:srgbClr val="FF6600"/>
              </a:solidFill>
            </a:endParaRPr>
          </a:p>
          <a:p>
            <a:pPr marL="342900" indent="-342900">
              <a:buFont typeface="+mj-lt"/>
              <a:buAutoNum type="arabicPeriod"/>
            </a:pPr>
            <a:r>
              <a:rPr lang="en-US" dirty="0">
                <a:solidFill>
                  <a:srgbClr val="FF6600"/>
                </a:solidFill>
              </a:rPr>
              <a:t>Data Understanding</a:t>
            </a:r>
          </a:p>
          <a:p>
            <a:pPr marL="342900" indent="-342900">
              <a:buFont typeface="+mj-lt"/>
              <a:buAutoNum type="arabicPeriod"/>
            </a:pPr>
            <a:r>
              <a:rPr lang="en-US" dirty="0">
                <a:solidFill>
                  <a:srgbClr val="FF6600"/>
                </a:solidFill>
              </a:rPr>
              <a:t>Pattern Identification</a:t>
            </a:r>
          </a:p>
          <a:p>
            <a:pPr marL="342900" indent="-342900">
              <a:buFont typeface="+mj-lt"/>
              <a:buAutoNum type="arabicPeriod"/>
            </a:pPr>
            <a:r>
              <a:rPr lang="en-US" dirty="0">
                <a:solidFill>
                  <a:srgbClr val="FF6600"/>
                </a:solidFill>
              </a:rPr>
              <a:t>Data Cleaning and Preprocessing</a:t>
            </a:r>
          </a:p>
          <a:p>
            <a:pPr marL="342900" indent="-342900">
              <a:buFont typeface="+mj-lt"/>
              <a:buAutoNum type="arabicPeriod"/>
            </a:pPr>
            <a:r>
              <a:rPr lang="en-US" dirty="0">
                <a:solidFill>
                  <a:srgbClr val="FF6600"/>
                </a:solidFill>
              </a:rPr>
              <a:t>Feature Selection</a:t>
            </a:r>
          </a:p>
          <a:p>
            <a:pPr marL="342900" indent="-342900">
              <a:buFont typeface="+mj-lt"/>
              <a:buAutoNum type="arabicPeriod"/>
            </a:pPr>
            <a:r>
              <a:rPr lang="en-US" dirty="0">
                <a:solidFill>
                  <a:srgbClr val="FF6600"/>
                </a:solidFill>
              </a:rPr>
              <a:t>Visualization and Communication </a:t>
            </a:r>
            <a:endParaRPr lang="en-IE" dirty="0"/>
          </a:p>
        </p:txBody>
      </p:sp>
      <p:pic>
        <p:nvPicPr>
          <p:cNvPr id="10" name="Picture 9" descr="A picture containing text, screenshot, rectangle, number&#10;&#10;Description automatically generated">
            <a:extLst>
              <a:ext uri="{FF2B5EF4-FFF2-40B4-BE49-F238E27FC236}">
                <a16:creationId xmlns:a16="http://schemas.microsoft.com/office/drawing/2014/main" id="{4DC2B46C-791C-3004-11B5-BDED285CE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119" y="2387939"/>
            <a:ext cx="3996653" cy="2992494"/>
          </a:xfrm>
          <a:prstGeom prst="rect">
            <a:avLst/>
          </a:prstGeom>
        </p:spPr>
      </p:pic>
    </p:spTree>
    <p:extLst>
      <p:ext uri="{BB962C8B-B14F-4D97-AF65-F5344CB8AC3E}">
        <p14:creationId xmlns:p14="http://schemas.microsoft.com/office/powerpoint/2010/main" val="281371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561901" cy="369332"/>
          </a:xfrm>
          <a:prstGeom prst="rect">
            <a:avLst/>
          </a:prstGeom>
          <a:noFill/>
        </p:spPr>
        <p:txBody>
          <a:bodyPr wrap="square" rtlCol="0">
            <a:spAutoFit/>
          </a:bodyPr>
          <a:lstStyle/>
          <a:p>
            <a:r>
              <a:rPr lang="en-US" b="1" dirty="0">
                <a:solidFill>
                  <a:srgbClr val="FF6600"/>
                </a:solidFill>
              </a:rPr>
              <a:t>Details of Datasets.</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Understanding of datasets used for analysis. </a:t>
            </a:r>
            <a:endParaRPr lang="en-IE" dirty="0">
              <a:solidFill>
                <a:srgbClr val="FF9933"/>
              </a:solidFill>
            </a:endParaRPr>
          </a:p>
        </p:txBody>
      </p:sp>
      <p:sp>
        <p:nvSpPr>
          <p:cNvPr id="3" name="TextBox 2">
            <a:extLst>
              <a:ext uri="{FF2B5EF4-FFF2-40B4-BE49-F238E27FC236}">
                <a16:creationId xmlns:a16="http://schemas.microsoft.com/office/drawing/2014/main" id="{E82CEE5D-0200-825A-C960-355A61AFAFB3}"/>
              </a:ext>
            </a:extLst>
          </p:cNvPr>
          <p:cNvSpPr txBox="1"/>
          <p:nvPr/>
        </p:nvSpPr>
        <p:spPr>
          <a:xfrm>
            <a:off x="97138" y="2055861"/>
            <a:ext cx="3691156" cy="1200329"/>
          </a:xfrm>
          <a:prstGeom prst="rect">
            <a:avLst/>
          </a:prstGeom>
          <a:noFill/>
        </p:spPr>
        <p:txBody>
          <a:bodyPr wrap="square" rtlCol="0">
            <a:spAutoFit/>
          </a:bodyPr>
          <a:lstStyle/>
          <a:p>
            <a:pPr marL="342900" indent="-342900">
              <a:buFont typeface="+mj-lt"/>
              <a:buAutoNum type="arabicPeriod"/>
            </a:pPr>
            <a:r>
              <a:rPr lang="en-US" dirty="0"/>
              <a:t>Age_Country.csv  </a:t>
            </a:r>
          </a:p>
          <a:p>
            <a:pPr marL="342900" indent="-342900">
              <a:buFont typeface="+mj-lt"/>
              <a:buAutoNum type="arabicPeriod"/>
            </a:pPr>
            <a:r>
              <a:rPr lang="en-US" dirty="0"/>
              <a:t>Education_Languages.csv </a:t>
            </a:r>
          </a:p>
          <a:p>
            <a:pPr marL="342900" indent="-342900">
              <a:buFont typeface="+mj-lt"/>
              <a:buAutoNum type="arabicPeriod"/>
            </a:pPr>
            <a:r>
              <a:rPr lang="en-US" dirty="0"/>
              <a:t>Gender_SatRate.csv</a:t>
            </a:r>
          </a:p>
          <a:p>
            <a:pPr marL="342900" indent="-342900">
              <a:buFont typeface="+mj-lt"/>
              <a:buAutoNum type="arabicPeriod"/>
            </a:pPr>
            <a:r>
              <a:rPr lang="en-US" dirty="0"/>
              <a:t>Marriage_Children.csv</a:t>
            </a:r>
            <a:endParaRPr lang="en-IE" dirty="0"/>
          </a:p>
        </p:txBody>
      </p:sp>
      <p:sp>
        <p:nvSpPr>
          <p:cNvPr id="8" name="TextBox 7">
            <a:extLst>
              <a:ext uri="{FF2B5EF4-FFF2-40B4-BE49-F238E27FC236}">
                <a16:creationId xmlns:a16="http://schemas.microsoft.com/office/drawing/2014/main" id="{EA14D32C-67E3-265B-4F64-934EEB21DCBB}"/>
              </a:ext>
            </a:extLst>
          </p:cNvPr>
          <p:cNvSpPr txBox="1"/>
          <p:nvPr/>
        </p:nvSpPr>
        <p:spPr>
          <a:xfrm>
            <a:off x="171240" y="3612926"/>
            <a:ext cx="5561901" cy="369332"/>
          </a:xfrm>
          <a:prstGeom prst="rect">
            <a:avLst/>
          </a:prstGeom>
          <a:noFill/>
        </p:spPr>
        <p:txBody>
          <a:bodyPr wrap="square" rtlCol="0">
            <a:spAutoFit/>
          </a:bodyPr>
          <a:lstStyle/>
          <a:p>
            <a:r>
              <a:rPr lang="en-US" b="1" dirty="0">
                <a:solidFill>
                  <a:srgbClr val="FF6600"/>
                </a:solidFill>
              </a:rPr>
              <a:t>Details of Master dataset.</a:t>
            </a:r>
            <a:endParaRPr lang="en-IE" b="1" dirty="0"/>
          </a:p>
        </p:txBody>
      </p:sp>
      <p:sp>
        <p:nvSpPr>
          <p:cNvPr id="9" name="TextBox 8">
            <a:extLst>
              <a:ext uri="{FF2B5EF4-FFF2-40B4-BE49-F238E27FC236}">
                <a16:creationId xmlns:a16="http://schemas.microsoft.com/office/drawing/2014/main" id="{124DB7E8-D35E-FCD3-2DF5-25A5D190A475}"/>
              </a:ext>
            </a:extLst>
          </p:cNvPr>
          <p:cNvSpPr txBox="1"/>
          <p:nvPr/>
        </p:nvSpPr>
        <p:spPr>
          <a:xfrm>
            <a:off x="135631" y="3935138"/>
            <a:ext cx="4097358" cy="2585323"/>
          </a:xfrm>
          <a:prstGeom prst="rect">
            <a:avLst/>
          </a:prstGeom>
          <a:noFill/>
        </p:spPr>
        <p:txBody>
          <a:bodyPr wrap="square" rtlCol="0">
            <a:spAutoFit/>
          </a:bodyPr>
          <a:lstStyle/>
          <a:p>
            <a:r>
              <a:rPr lang="en-US" dirty="0"/>
              <a:t>We have merged all four datasets to get as accurate advice as possible for you. </a:t>
            </a:r>
          </a:p>
          <a:p>
            <a:r>
              <a:rPr lang="en-US" dirty="0"/>
              <a:t>Column name “Satisfaction rate” would be our main column to help you find better way to manage marketing strategy to be more efficient. In our data we have 6 categorical columns which means they contain word values, and 4 numerical columns which contain number values.</a:t>
            </a:r>
            <a:endParaRPr lang="en-IE" dirty="0"/>
          </a:p>
        </p:txBody>
      </p:sp>
      <p:sp>
        <p:nvSpPr>
          <p:cNvPr id="10" name="Rectangle 9">
            <a:extLst>
              <a:ext uri="{FF2B5EF4-FFF2-40B4-BE49-F238E27FC236}">
                <a16:creationId xmlns:a16="http://schemas.microsoft.com/office/drawing/2014/main" id="{F36D7540-54EB-3E83-46DD-348FA5D6AC53}"/>
              </a:ext>
            </a:extLst>
          </p:cNvPr>
          <p:cNvSpPr/>
          <p:nvPr/>
        </p:nvSpPr>
        <p:spPr>
          <a:xfrm>
            <a:off x="5368641" y="4556220"/>
            <a:ext cx="292310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Total Number:</a:t>
            </a:r>
          </a:p>
        </p:txBody>
      </p:sp>
      <p:sp>
        <p:nvSpPr>
          <p:cNvPr id="11" name="Rectangle 10">
            <a:extLst>
              <a:ext uri="{FF2B5EF4-FFF2-40B4-BE49-F238E27FC236}">
                <a16:creationId xmlns:a16="http://schemas.microsoft.com/office/drawing/2014/main" id="{F453F6E5-75D3-C1B9-7ABC-1E5B81FCD650}"/>
              </a:ext>
            </a:extLst>
          </p:cNvPr>
          <p:cNvSpPr/>
          <p:nvPr/>
        </p:nvSpPr>
        <p:spPr>
          <a:xfrm>
            <a:off x="8291749" y="4556219"/>
            <a:ext cx="178209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87 Rows</a:t>
            </a:r>
          </a:p>
        </p:txBody>
      </p:sp>
      <p:pic>
        <p:nvPicPr>
          <p:cNvPr id="18" name="Picture 17">
            <a:extLst>
              <a:ext uri="{FF2B5EF4-FFF2-40B4-BE49-F238E27FC236}">
                <a16:creationId xmlns:a16="http://schemas.microsoft.com/office/drawing/2014/main" id="{0417619B-1557-9466-5683-131F88E54519}"/>
              </a:ext>
            </a:extLst>
          </p:cNvPr>
          <p:cNvPicPr>
            <a:picLocks noChangeAspect="1"/>
          </p:cNvPicPr>
          <p:nvPr/>
        </p:nvPicPr>
        <p:blipFill>
          <a:blip r:embed="rId3">
            <a:extLst>
              <a:ext uri="{BEBA8EAE-BF5A-486C-A8C5-ECC9F3942E4B}">
                <a14:imgProps xmlns:a14="http://schemas.microsoft.com/office/drawing/2010/main">
                  <a14:imgLayer r:embed="rId4">
                    <a14:imgEffect>
                      <a14:artisticCrisscrossEtching trans="82000" pressure="61"/>
                    </a14:imgEffect>
                  </a14:imgLayer>
                </a14:imgProps>
              </a:ext>
            </a:extLst>
          </a:blip>
          <a:stretch>
            <a:fillRect/>
          </a:stretch>
        </p:blipFill>
        <p:spPr>
          <a:xfrm>
            <a:off x="6830195" y="1688673"/>
            <a:ext cx="2637728" cy="2075398"/>
          </a:xfrm>
          <a:prstGeom prst="rect">
            <a:avLst/>
          </a:prstGeom>
        </p:spPr>
      </p:pic>
      <p:sp>
        <p:nvSpPr>
          <p:cNvPr id="19" name="Rectangle 18">
            <a:extLst>
              <a:ext uri="{FF2B5EF4-FFF2-40B4-BE49-F238E27FC236}">
                <a16:creationId xmlns:a16="http://schemas.microsoft.com/office/drawing/2014/main" id="{C27EEDE1-067C-8397-6349-6D129287D77E}"/>
              </a:ext>
            </a:extLst>
          </p:cNvPr>
          <p:cNvSpPr/>
          <p:nvPr/>
        </p:nvSpPr>
        <p:spPr>
          <a:xfrm>
            <a:off x="6939433" y="5348369"/>
            <a:ext cx="2419252"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10 Columns</a:t>
            </a:r>
            <a:endParaRPr lang="en-US" sz="3600" b="1" cap="none" spc="0" dirty="0">
              <a:ln/>
              <a:solidFill>
                <a:schemeClr val="accent4"/>
              </a:solidFill>
              <a:effectLst/>
            </a:endParaRPr>
          </a:p>
        </p:txBody>
      </p:sp>
      <p:sp>
        <p:nvSpPr>
          <p:cNvPr id="7" name="TextBox 6">
            <a:extLst>
              <a:ext uri="{FF2B5EF4-FFF2-40B4-BE49-F238E27FC236}">
                <a16:creationId xmlns:a16="http://schemas.microsoft.com/office/drawing/2014/main" id="{5CEA3DEE-9AE6-71BD-0015-FC9C911FD380}"/>
              </a:ext>
            </a:extLst>
          </p:cNvPr>
          <p:cNvSpPr txBox="1"/>
          <p:nvPr/>
        </p:nvSpPr>
        <p:spPr>
          <a:xfrm>
            <a:off x="10600991" y="312449"/>
            <a:ext cx="1873188" cy="369332"/>
          </a:xfrm>
          <a:prstGeom prst="rect">
            <a:avLst/>
          </a:prstGeom>
          <a:noFill/>
        </p:spPr>
        <p:txBody>
          <a:bodyPr wrap="square" rtlCol="0">
            <a:spAutoFit/>
          </a:bodyPr>
          <a:lstStyle/>
          <a:p>
            <a:r>
              <a:rPr lang="en-US" dirty="0">
                <a:solidFill>
                  <a:srgbClr val="FF9933"/>
                </a:solidFill>
              </a:rPr>
              <a:t>Page 4</a:t>
            </a:r>
            <a:endParaRPr lang="en-IE" dirty="0">
              <a:solidFill>
                <a:srgbClr val="FF9933"/>
              </a:solidFill>
            </a:endParaRPr>
          </a:p>
        </p:txBody>
      </p:sp>
    </p:spTree>
    <p:extLst>
      <p:ext uri="{BB962C8B-B14F-4D97-AF65-F5344CB8AC3E}">
        <p14:creationId xmlns:p14="http://schemas.microsoft.com/office/powerpoint/2010/main" val="67655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7765" y="5863768"/>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835276" cy="369332"/>
          </a:xfrm>
          <a:prstGeom prst="rect">
            <a:avLst/>
          </a:prstGeom>
          <a:noFill/>
        </p:spPr>
        <p:txBody>
          <a:bodyPr wrap="square" rtlCol="0">
            <a:spAutoFit/>
          </a:bodyPr>
          <a:lstStyle/>
          <a:p>
            <a:r>
              <a:rPr lang="en-US" b="1" dirty="0">
                <a:solidFill>
                  <a:srgbClr val="FF6600"/>
                </a:solidFill>
              </a:rPr>
              <a:t>Top 5 rows and columns included in </a:t>
            </a:r>
            <a:r>
              <a:rPr lang="en-US" b="1" dirty="0" err="1">
                <a:solidFill>
                  <a:srgbClr val="FF6600"/>
                </a:solidFill>
              </a:rPr>
              <a:t>MasterData</a:t>
            </a:r>
            <a:r>
              <a:rPr lang="en-US" b="1" dirty="0">
                <a:solidFill>
                  <a:srgbClr val="FF6600"/>
                </a:solidFill>
              </a:rPr>
              <a:t>.</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Data Understanding</a:t>
            </a:r>
            <a:endParaRPr lang="en-IE" dirty="0">
              <a:solidFill>
                <a:srgbClr val="FF9933"/>
              </a:solidFill>
            </a:endParaRPr>
          </a:p>
        </p:txBody>
      </p:sp>
      <p:sp>
        <p:nvSpPr>
          <p:cNvPr id="26" name="TextBox 25">
            <a:extLst>
              <a:ext uri="{FF2B5EF4-FFF2-40B4-BE49-F238E27FC236}">
                <a16:creationId xmlns:a16="http://schemas.microsoft.com/office/drawing/2014/main" id="{8667BC18-0252-FF38-5051-C5C80EFABF4B}"/>
              </a:ext>
            </a:extLst>
          </p:cNvPr>
          <p:cNvSpPr txBox="1"/>
          <p:nvPr/>
        </p:nvSpPr>
        <p:spPr>
          <a:xfrm>
            <a:off x="2816787" y="4663439"/>
            <a:ext cx="5146484" cy="1200329"/>
          </a:xfrm>
          <a:prstGeom prst="rect">
            <a:avLst/>
          </a:prstGeom>
          <a:solidFill>
            <a:srgbClr val="FFCC66"/>
          </a:solidFill>
        </p:spPr>
        <p:txBody>
          <a:bodyPr wrap="square" rtlCol="0">
            <a:spAutoFit/>
          </a:bodyPr>
          <a:lstStyle/>
          <a:p>
            <a:r>
              <a:rPr lang="en-US" dirty="0"/>
              <a:t>First, we want you to look this table which contain as mentioned in title first 5 rows, but more importantly we can see what columns we will be looking at in this presentation.    </a:t>
            </a:r>
            <a:endParaRPr lang="en-IE" dirty="0"/>
          </a:p>
        </p:txBody>
      </p:sp>
      <p:sp>
        <p:nvSpPr>
          <p:cNvPr id="10" name="TextBox 9">
            <a:extLst>
              <a:ext uri="{FF2B5EF4-FFF2-40B4-BE49-F238E27FC236}">
                <a16:creationId xmlns:a16="http://schemas.microsoft.com/office/drawing/2014/main" id="{9F1F683C-2DD9-BAC4-0839-D20785C1FE79}"/>
              </a:ext>
            </a:extLst>
          </p:cNvPr>
          <p:cNvSpPr txBox="1"/>
          <p:nvPr/>
        </p:nvSpPr>
        <p:spPr>
          <a:xfrm>
            <a:off x="10872878" y="312449"/>
            <a:ext cx="1873188" cy="369332"/>
          </a:xfrm>
          <a:prstGeom prst="rect">
            <a:avLst/>
          </a:prstGeom>
          <a:noFill/>
        </p:spPr>
        <p:txBody>
          <a:bodyPr wrap="square" rtlCol="0">
            <a:spAutoFit/>
          </a:bodyPr>
          <a:lstStyle/>
          <a:p>
            <a:r>
              <a:rPr lang="en-US" dirty="0">
                <a:solidFill>
                  <a:srgbClr val="FF9933"/>
                </a:solidFill>
              </a:rPr>
              <a:t>Page 5</a:t>
            </a:r>
            <a:endParaRPr lang="en-IE" dirty="0">
              <a:solidFill>
                <a:srgbClr val="FF9933"/>
              </a:solidFill>
            </a:endParaRPr>
          </a:p>
        </p:txBody>
      </p:sp>
      <p:pic>
        <p:nvPicPr>
          <p:cNvPr id="15" name="Picture 14">
            <a:extLst>
              <a:ext uri="{FF2B5EF4-FFF2-40B4-BE49-F238E27FC236}">
                <a16:creationId xmlns:a16="http://schemas.microsoft.com/office/drawing/2014/main" id="{75EF7952-5800-6740-D627-D4C709A1E441}"/>
              </a:ext>
            </a:extLst>
          </p:cNvPr>
          <p:cNvPicPr>
            <a:picLocks noChangeAspect="1"/>
          </p:cNvPicPr>
          <p:nvPr/>
        </p:nvPicPr>
        <p:blipFill>
          <a:blip r:embed="rId3"/>
          <a:stretch>
            <a:fillRect/>
          </a:stretch>
        </p:blipFill>
        <p:spPr>
          <a:xfrm>
            <a:off x="82464" y="1889867"/>
            <a:ext cx="9410700" cy="2200275"/>
          </a:xfrm>
          <a:prstGeom prst="rect">
            <a:avLst/>
          </a:prstGeom>
        </p:spPr>
      </p:pic>
    </p:spTree>
    <p:extLst>
      <p:ext uri="{BB962C8B-B14F-4D97-AF65-F5344CB8AC3E}">
        <p14:creationId xmlns:p14="http://schemas.microsoft.com/office/powerpoint/2010/main" val="357188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633941" cy="369332"/>
          </a:xfrm>
          <a:prstGeom prst="rect">
            <a:avLst/>
          </a:prstGeom>
          <a:noFill/>
        </p:spPr>
        <p:txBody>
          <a:bodyPr wrap="square" rtlCol="0">
            <a:spAutoFit/>
          </a:bodyPr>
          <a:lstStyle/>
          <a:p>
            <a:r>
              <a:rPr lang="en-US" dirty="0">
                <a:solidFill>
                  <a:srgbClr val="FF6600"/>
                </a:solidFill>
              </a:rPr>
              <a:t>Count of Age pre age group.</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a:t>
            </a:r>
            <a:endParaRPr lang="en-IE" dirty="0">
              <a:solidFill>
                <a:srgbClr val="FF9933"/>
              </a:solidFill>
            </a:endParaRPr>
          </a:p>
        </p:txBody>
      </p:sp>
      <p:sp>
        <p:nvSpPr>
          <p:cNvPr id="25" name="TextBox 24">
            <a:extLst>
              <a:ext uri="{FF2B5EF4-FFF2-40B4-BE49-F238E27FC236}">
                <a16:creationId xmlns:a16="http://schemas.microsoft.com/office/drawing/2014/main" id="{B5C4FB67-1FBA-45C6-168F-CE6E00616C5A}"/>
              </a:ext>
            </a:extLst>
          </p:cNvPr>
          <p:cNvSpPr txBox="1"/>
          <p:nvPr/>
        </p:nvSpPr>
        <p:spPr>
          <a:xfrm>
            <a:off x="533853" y="5714432"/>
            <a:ext cx="1134509" cy="369332"/>
          </a:xfrm>
          <a:prstGeom prst="rect">
            <a:avLst/>
          </a:prstGeom>
          <a:noFill/>
        </p:spPr>
        <p:txBody>
          <a:bodyPr wrap="square" rtlCol="0">
            <a:spAutoFit/>
          </a:bodyPr>
          <a:lstStyle/>
          <a:p>
            <a:r>
              <a:rPr lang="en-US" b="1" dirty="0"/>
              <a:t>Fig. 1</a:t>
            </a:r>
            <a:endParaRPr lang="en-IE" b="1" dirty="0"/>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6</a:t>
            </a:r>
            <a:endParaRPr lang="en-IE" dirty="0">
              <a:solidFill>
                <a:srgbClr val="FF9933"/>
              </a:solidFill>
            </a:endParaRPr>
          </a:p>
        </p:txBody>
      </p:sp>
      <p:pic>
        <p:nvPicPr>
          <p:cNvPr id="17" name="Picture 16">
            <a:extLst>
              <a:ext uri="{FF2B5EF4-FFF2-40B4-BE49-F238E27FC236}">
                <a16:creationId xmlns:a16="http://schemas.microsoft.com/office/drawing/2014/main" id="{D326B0DE-EB66-246F-18A8-C801A7CA5653}"/>
              </a:ext>
            </a:extLst>
          </p:cNvPr>
          <p:cNvPicPr>
            <a:picLocks noChangeAspect="1"/>
          </p:cNvPicPr>
          <p:nvPr/>
        </p:nvPicPr>
        <p:blipFill>
          <a:blip r:embed="rId4"/>
          <a:stretch>
            <a:fillRect/>
          </a:stretch>
        </p:blipFill>
        <p:spPr>
          <a:xfrm>
            <a:off x="171241" y="1765778"/>
            <a:ext cx="5476875" cy="4048125"/>
          </a:xfrm>
          <a:prstGeom prst="rect">
            <a:avLst/>
          </a:prstGeom>
        </p:spPr>
      </p:pic>
      <p:sp>
        <p:nvSpPr>
          <p:cNvPr id="28" name="TextBox 27">
            <a:extLst>
              <a:ext uri="{FF2B5EF4-FFF2-40B4-BE49-F238E27FC236}">
                <a16:creationId xmlns:a16="http://schemas.microsoft.com/office/drawing/2014/main" id="{B7330F85-1BE5-1F7F-1EAA-551D51534A02}"/>
              </a:ext>
            </a:extLst>
          </p:cNvPr>
          <p:cNvSpPr txBox="1"/>
          <p:nvPr/>
        </p:nvSpPr>
        <p:spPr>
          <a:xfrm>
            <a:off x="6738795" y="2799378"/>
            <a:ext cx="4433181" cy="2308324"/>
          </a:xfrm>
          <a:prstGeom prst="rect">
            <a:avLst/>
          </a:prstGeom>
          <a:solidFill>
            <a:srgbClr val="FFCC66"/>
          </a:solidFill>
        </p:spPr>
        <p:txBody>
          <a:bodyPr wrap="square" rtlCol="0">
            <a:spAutoFit/>
          </a:bodyPr>
          <a:lstStyle/>
          <a:p>
            <a:r>
              <a:rPr lang="en-US" dirty="0"/>
              <a:t>Our first part of Statistical and Visualization analysis we present Figure number 1 with the count of each case per age group. The response for your survey was just about even between younger and older population. For age between 20-40 we got 44 respondents, for age between 40-60 the respondents count is 43.</a:t>
            </a:r>
            <a:endParaRPr lang="en-IE" dirty="0"/>
          </a:p>
        </p:txBody>
      </p:sp>
      <p:sp>
        <p:nvSpPr>
          <p:cNvPr id="30" name="TextBox 29">
            <a:extLst>
              <a:ext uri="{FF2B5EF4-FFF2-40B4-BE49-F238E27FC236}">
                <a16:creationId xmlns:a16="http://schemas.microsoft.com/office/drawing/2014/main" id="{81270A7A-AF13-6BB4-7A56-D29E507C4DC8}"/>
              </a:ext>
            </a:extLst>
          </p:cNvPr>
          <p:cNvSpPr txBox="1"/>
          <p:nvPr/>
        </p:nvSpPr>
        <p:spPr>
          <a:xfrm>
            <a:off x="10487299" y="6083764"/>
            <a:ext cx="1873188" cy="369332"/>
          </a:xfrm>
          <a:prstGeom prst="rect">
            <a:avLst/>
          </a:prstGeom>
          <a:noFill/>
        </p:spPr>
        <p:txBody>
          <a:bodyPr wrap="square" rtlCol="0">
            <a:spAutoFit/>
          </a:bodyPr>
          <a:lstStyle/>
          <a:p>
            <a:r>
              <a:rPr lang="en-US" b="1" dirty="0">
                <a:solidFill>
                  <a:srgbClr val="FF9933"/>
                </a:solidFill>
              </a:rPr>
              <a:t>Part a).</a:t>
            </a:r>
            <a:endParaRPr lang="en-IE" b="1" dirty="0">
              <a:solidFill>
                <a:srgbClr val="FF9933"/>
              </a:solidFill>
            </a:endParaRPr>
          </a:p>
        </p:txBody>
      </p:sp>
    </p:spTree>
    <p:extLst>
      <p:ext uri="{BB962C8B-B14F-4D97-AF65-F5344CB8AC3E}">
        <p14:creationId xmlns:p14="http://schemas.microsoft.com/office/powerpoint/2010/main" val="41659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04129" y="1032358"/>
            <a:ext cx="5633941" cy="369332"/>
          </a:xfrm>
          <a:prstGeom prst="rect">
            <a:avLst/>
          </a:prstGeom>
          <a:noFill/>
        </p:spPr>
        <p:txBody>
          <a:bodyPr wrap="square" rtlCol="0">
            <a:spAutoFit/>
          </a:bodyPr>
          <a:lstStyle/>
          <a:p>
            <a:r>
              <a:rPr lang="en-US" dirty="0">
                <a:solidFill>
                  <a:srgbClr val="FF6600"/>
                </a:solidFill>
              </a:rPr>
              <a:t>Count of frequency of Languages Spoken.</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542087" y="5825642"/>
            <a:ext cx="1134509" cy="369332"/>
          </a:xfrm>
          <a:prstGeom prst="rect">
            <a:avLst/>
          </a:prstGeom>
          <a:noFill/>
        </p:spPr>
        <p:txBody>
          <a:bodyPr wrap="square" rtlCol="0">
            <a:spAutoFit/>
          </a:bodyPr>
          <a:lstStyle/>
          <a:p>
            <a:r>
              <a:rPr lang="en-US" b="1" dirty="0"/>
              <a:t>Fig.2 </a:t>
            </a:r>
            <a:endParaRPr lang="en-IE" b="1" dirty="0"/>
          </a:p>
        </p:txBody>
      </p:sp>
      <p:sp>
        <p:nvSpPr>
          <p:cNvPr id="3" name="TextBox 2">
            <a:extLst>
              <a:ext uri="{FF2B5EF4-FFF2-40B4-BE49-F238E27FC236}">
                <a16:creationId xmlns:a16="http://schemas.microsoft.com/office/drawing/2014/main" id="{A8114EA5-2B40-2962-5FC6-1BDDA4AB57A4}"/>
              </a:ext>
            </a:extLst>
          </p:cNvPr>
          <p:cNvSpPr txBox="1"/>
          <p:nvPr/>
        </p:nvSpPr>
        <p:spPr>
          <a:xfrm>
            <a:off x="10903069" y="337539"/>
            <a:ext cx="1873188" cy="369332"/>
          </a:xfrm>
          <a:prstGeom prst="rect">
            <a:avLst/>
          </a:prstGeom>
          <a:noFill/>
        </p:spPr>
        <p:txBody>
          <a:bodyPr wrap="square" rtlCol="0">
            <a:spAutoFit/>
          </a:bodyPr>
          <a:lstStyle/>
          <a:p>
            <a:r>
              <a:rPr lang="en-US" dirty="0">
                <a:solidFill>
                  <a:srgbClr val="FF9933"/>
                </a:solidFill>
              </a:rPr>
              <a:t>Page 7</a:t>
            </a:r>
            <a:endParaRPr lang="en-IE" dirty="0">
              <a:solidFill>
                <a:srgbClr val="FF9933"/>
              </a:solidFill>
            </a:endParaRPr>
          </a:p>
        </p:txBody>
      </p:sp>
      <p:pic>
        <p:nvPicPr>
          <p:cNvPr id="8" name="Picture 7">
            <a:extLst>
              <a:ext uri="{FF2B5EF4-FFF2-40B4-BE49-F238E27FC236}">
                <a16:creationId xmlns:a16="http://schemas.microsoft.com/office/drawing/2014/main" id="{82C459EA-2F82-8740-8786-EC04F51B7368}"/>
              </a:ext>
            </a:extLst>
          </p:cNvPr>
          <p:cNvPicPr>
            <a:picLocks noChangeAspect="1"/>
          </p:cNvPicPr>
          <p:nvPr/>
        </p:nvPicPr>
        <p:blipFill>
          <a:blip r:embed="rId4"/>
          <a:stretch>
            <a:fillRect/>
          </a:stretch>
        </p:blipFill>
        <p:spPr>
          <a:xfrm>
            <a:off x="7591513" y="4638952"/>
            <a:ext cx="4248150" cy="1752600"/>
          </a:xfrm>
          <a:prstGeom prst="rect">
            <a:avLst/>
          </a:prstGeom>
        </p:spPr>
      </p:pic>
      <p:pic>
        <p:nvPicPr>
          <p:cNvPr id="10" name="Picture 9">
            <a:extLst>
              <a:ext uri="{FF2B5EF4-FFF2-40B4-BE49-F238E27FC236}">
                <a16:creationId xmlns:a16="http://schemas.microsoft.com/office/drawing/2014/main" id="{5266439C-F5BC-EF8B-0AD3-89FCA553CB89}"/>
              </a:ext>
            </a:extLst>
          </p:cNvPr>
          <p:cNvPicPr>
            <a:picLocks noChangeAspect="1"/>
          </p:cNvPicPr>
          <p:nvPr/>
        </p:nvPicPr>
        <p:blipFill>
          <a:blip r:embed="rId5"/>
          <a:stretch>
            <a:fillRect/>
          </a:stretch>
        </p:blipFill>
        <p:spPr>
          <a:xfrm>
            <a:off x="27884" y="1657935"/>
            <a:ext cx="5609524" cy="4200000"/>
          </a:xfrm>
          <a:prstGeom prst="rect">
            <a:avLst/>
          </a:prstGeom>
        </p:spPr>
      </p:pic>
      <p:sp>
        <p:nvSpPr>
          <p:cNvPr id="11" name="TextBox 10">
            <a:extLst>
              <a:ext uri="{FF2B5EF4-FFF2-40B4-BE49-F238E27FC236}">
                <a16:creationId xmlns:a16="http://schemas.microsoft.com/office/drawing/2014/main" id="{2985275A-6CFF-DB4E-2B3A-1E513239A6AD}"/>
              </a:ext>
            </a:extLst>
          </p:cNvPr>
          <p:cNvSpPr txBox="1"/>
          <p:nvPr/>
        </p:nvSpPr>
        <p:spPr>
          <a:xfrm>
            <a:off x="6169981" y="1731146"/>
            <a:ext cx="5609524" cy="1477328"/>
          </a:xfrm>
          <a:prstGeom prst="rect">
            <a:avLst/>
          </a:prstGeom>
          <a:solidFill>
            <a:srgbClr val="FFCC66"/>
          </a:solidFill>
        </p:spPr>
        <p:txBody>
          <a:bodyPr wrap="square" rtlCol="0">
            <a:spAutoFit/>
          </a:bodyPr>
          <a:lstStyle/>
          <a:p>
            <a:r>
              <a:rPr lang="en-US" dirty="0"/>
              <a:t>Next up we present column for count per Nr of Languages Spoken. As we can see on Figure 2, highest count in survey are spoken one language but also, we can indicate that we got evenly match count of people speaking more then 1 language and the number for those cases is 19.</a:t>
            </a:r>
            <a:endParaRPr lang="en-IE" dirty="0"/>
          </a:p>
        </p:txBody>
      </p:sp>
    </p:spTree>
    <p:extLst>
      <p:ext uri="{BB962C8B-B14F-4D97-AF65-F5344CB8AC3E}">
        <p14:creationId xmlns:p14="http://schemas.microsoft.com/office/powerpoint/2010/main" val="193970122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7479" y="1242607"/>
            <a:ext cx="5633941" cy="369332"/>
          </a:xfrm>
          <a:prstGeom prst="rect">
            <a:avLst/>
          </a:prstGeom>
          <a:noFill/>
        </p:spPr>
        <p:txBody>
          <a:bodyPr wrap="square" rtlCol="0">
            <a:spAutoFit/>
          </a:bodyPr>
          <a:lstStyle/>
          <a:p>
            <a:r>
              <a:rPr lang="en-US" b="1" dirty="0">
                <a:solidFill>
                  <a:srgbClr val="FF6600"/>
                </a:solidFill>
              </a:rPr>
              <a:t>Count of Satisfaction Rate cases.</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Statistics and Visualization</a:t>
            </a:r>
            <a:endParaRPr lang="en-IE" dirty="0">
              <a:solidFill>
                <a:srgbClr val="FF9933"/>
              </a:solidFill>
            </a:endParaRPr>
          </a:p>
        </p:txBody>
      </p:sp>
      <p:sp>
        <p:nvSpPr>
          <p:cNvPr id="21" name="TextBox 20">
            <a:extLst>
              <a:ext uri="{FF2B5EF4-FFF2-40B4-BE49-F238E27FC236}">
                <a16:creationId xmlns:a16="http://schemas.microsoft.com/office/drawing/2014/main" id="{C9EE60D1-906C-B254-65AE-79EC3B04A647}"/>
              </a:ext>
            </a:extLst>
          </p:cNvPr>
          <p:cNvSpPr txBox="1"/>
          <p:nvPr/>
        </p:nvSpPr>
        <p:spPr>
          <a:xfrm>
            <a:off x="1601136" y="6260713"/>
            <a:ext cx="1134509" cy="369332"/>
          </a:xfrm>
          <a:prstGeom prst="rect">
            <a:avLst/>
          </a:prstGeom>
          <a:noFill/>
        </p:spPr>
        <p:txBody>
          <a:bodyPr wrap="square" rtlCol="0">
            <a:spAutoFit/>
          </a:bodyPr>
          <a:lstStyle/>
          <a:p>
            <a:r>
              <a:rPr lang="en-US" b="1" dirty="0"/>
              <a:t>Fig.3 </a:t>
            </a:r>
            <a:endParaRPr lang="en-IE" b="1" dirty="0"/>
          </a:p>
        </p:txBody>
      </p:sp>
      <p:sp>
        <p:nvSpPr>
          <p:cNvPr id="11" name="TextBox 10">
            <a:extLst>
              <a:ext uri="{FF2B5EF4-FFF2-40B4-BE49-F238E27FC236}">
                <a16:creationId xmlns:a16="http://schemas.microsoft.com/office/drawing/2014/main" id="{609BA31F-DD90-AD50-1D96-9E9BC7555D62}"/>
              </a:ext>
            </a:extLst>
          </p:cNvPr>
          <p:cNvSpPr txBox="1"/>
          <p:nvPr/>
        </p:nvSpPr>
        <p:spPr>
          <a:xfrm>
            <a:off x="7401061" y="3020706"/>
            <a:ext cx="3608541" cy="2585323"/>
          </a:xfrm>
          <a:prstGeom prst="rect">
            <a:avLst/>
          </a:prstGeom>
          <a:solidFill>
            <a:srgbClr val="FFCC66"/>
          </a:solidFill>
        </p:spPr>
        <p:txBody>
          <a:bodyPr wrap="square" rtlCol="0">
            <a:spAutoFit/>
          </a:bodyPr>
          <a:lstStyle/>
          <a:p>
            <a:r>
              <a:rPr lang="en-US" dirty="0"/>
              <a:t>Our next column target is Satisfaction Rate Distribution. As shown on Figure number 3, the highest count for rate is 8 with 13.8% followed up by 9 with 11.5%. This percentage was equaled by rate 7/6 and 4. Next one is 5, after 3 and last, we have 3 values of 6.9% for rate 10/1/2 of Satisfaction Rate.</a:t>
            </a:r>
            <a:endParaRPr lang="en-IE" dirty="0"/>
          </a:p>
        </p:txBody>
      </p:sp>
      <p:sp>
        <p:nvSpPr>
          <p:cNvPr id="3" name="TextBox 2">
            <a:extLst>
              <a:ext uri="{FF2B5EF4-FFF2-40B4-BE49-F238E27FC236}">
                <a16:creationId xmlns:a16="http://schemas.microsoft.com/office/drawing/2014/main" id="{51EFB97B-6A4B-892B-B549-77E086D62B31}"/>
              </a:ext>
            </a:extLst>
          </p:cNvPr>
          <p:cNvSpPr txBox="1"/>
          <p:nvPr/>
        </p:nvSpPr>
        <p:spPr>
          <a:xfrm>
            <a:off x="10903069" y="312449"/>
            <a:ext cx="1873188" cy="369332"/>
          </a:xfrm>
          <a:prstGeom prst="rect">
            <a:avLst/>
          </a:prstGeom>
          <a:noFill/>
        </p:spPr>
        <p:txBody>
          <a:bodyPr wrap="square" rtlCol="0">
            <a:spAutoFit/>
          </a:bodyPr>
          <a:lstStyle/>
          <a:p>
            <a:r>
              <a:rPr lang="en-US" dirty="0">
                <a:solidFill>
                  <a:srgbClr val="FF9933"/>
                </a:solidFill>
              </a:rPr>
              <a:t>Page 8</a:t>
            </a:r>
            <a:endParaRPr lang="en-IE" dirty="0">
              <a:solidFill>
                <a:srgbClr val="FF9933"/>
              </a:solidFill>
            </a:endParaRPr>
          </a:p>
        </p:txBody>
      </p:sp>
      <p:pic>
        <p:nvPicPr>
          <p:cNvPr id="9" name="Picture 8">
            <a:extLst>
              <a:ext uri="{FF2B5EF4-FFF2-40B4-BE49-F238E27FC236}">
                <a16:creationId xmlns:a16="http://schemas.microsoft.com/office/drawing/2014/main" id="{724E36F2-4F64-7468-405C-77E6DC9A2B12}"/>
              </a:ext>
            </a:extLst>
          </p:cNvPr>
          <p:cNvPicPr>
            <a:picLocks noChangeAspect="1"/>
          </p:cNvPicPr>
          <p:nvPr/>
        </p:nvPicPr>
        <p:blipFill>
          <a:blip r:embed="rId3"/>
          <a:stretch>
            <a:fillRect/>
          </a:stretch>
        </p:blipFill>
        <p:spPr>
          <a:xfrm>
            <a:off x="177479" y="1611939"/>
            <a:ext cx="4838404" cy="4757859"/>
          </a:xfrm>
          <a:prstGeom prst="rect">
            <a:avLst/>
          </a:prstGeom>
        </p:spPr>
      </p:pic>
    </p:spTree>
    <p:extLst>
      <p:ext uri="{BB962C8B-B14F-4D97-AF65-F5344CB8AC3E}">
        <p14:creationId xmlns:p14="http://schemas.microsoft.com/office/powerpoint/2010/main" val="21114573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88</TotalTime>
  <Words>1114</Words>
  <Application>Microsoft Office PowerPoint</Application>
  <PresentationFormat>Widescreen</PresentationFormat>
  <Paragraphs>120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1.Introduction (Page 2)         2.EDA explanation (Page 3)          3.Data Understanding (Page 4)          4.Visualization and Statistical Analysis  a) Numerical Columns  b) Categorical Columns  c) Comparation of Columns           5.Summary of findings         6.Recommendation</vt:lpstr>
      <vt:lpstr>   </vt:lpstr>
      <vt:lpstr>   </vt:lpstr>
      <vt:lpstr>   </vt:lpstr>
      <vt:lpstr>   </vt:lpstr>
      <vt:lpstr>   </vt:lpstr>
      <vt:lpstr>   </vt:lpstr>
      <vt:lpstr>   </vt:lpstr>
      <vt:lpstr>   </vt:lpstr>
      <vt:lpstr>   </vt:lpstr>
      <vt:lpstr>   </vt:lpstr>
      <vt:lpstr>   </vt:lpstr>
      <vt:lpstr>   </vt:lpstr>
      <vt:lpstr>   </vt:lpstr>
      <vt:lpstr>   </vt:lpstr>
      <vt:lpstr>Thank you for your time and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Patryk P</dc:creator>
  <cp:lastModifiedBy>Patryk P</cp:lastModifiedBy>
  <cp:revision>5</cp:revision>
  <dcterms:created xsi:type="dcterms:W3CDTF">2023-04-14T16:40:31Z</dcterms:created>
  <dcterms:modified xsi:type="dcterms:W3CDTF">2023-06-15T15:44:44Z</dcterms:modified>
</cp:coreProperties>
</file>