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oppins"/>
      <p:regular r:id="rId27"/>
      <p:bold r:id="rId28"/>
      <p:italic r:id="rId29"/>
      <p:boldItalic r:id="rId30"/>
    </p:embeddedFont>
    <p:embeddedFont>
      <p:font typeface="Poppins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Light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33" Type="http://schemas.openxmlformats.org/officeDocument/2006/relationships/font" Target="fonts/PoppinsLight-italic.fntdata"/><Relationship Id="rId10" Type="http://schemas.openxmlformats.org/officeDocument/2006/relationships/slide" Target="slides/slide4.xml"/><Relationship Id="rId32" Type="http://schemas.openxmlformats.org/officeDocument/2006/relationships/font" Target="fonts/Poppins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Poppins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641269066_2_2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4641269066_2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4641269066_2_4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4641269066_2_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4641269066_2_4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24641269066_2_4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4641269066_2_4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24641269066_2_4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4641269066_2_4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24641269066_2_4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4641269066_2_4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24641269066_2_4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4641269066_2_4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24641269066_2_4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4641269066_2_4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24641269066_2_4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4641269066_2_5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24641269066_2_5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4641269066_2_6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24641269066_2_6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4641269066_2_6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24641269066_2_6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641269066_2_2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4641269066_2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4641269066_2_6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24641269066_2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641269066_2_2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4641269066_2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641269066_2_2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4641269066_2_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641269066_2_3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4641269066_2_3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4641269066_2_3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4641269066_2_3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4641269066_2_3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24641269066_2_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4641269066_2_4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4641269066_2_4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4641269066_2_4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24641269066_2_4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5.png"/><Relationship Id="rId13" Type="http://schemas.openxmlformats.org/officeDocument/2006/relationships/image" Target="../media/image19.png"/><Relationship Id="rId1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4.png"/><Relationship Id="rId15" Type="http://schemas.openxmlformats.org/officeDocument/2006/relationships/image" Target="../media/image21.png"/><Relationship Id="rId14" Type="http://schemas.openxmlformats.org/officeDocument/2006/relationships/image" Target="../media/image7.png"/><Relationship Id="rId1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8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3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2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3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0" Type="http://schemas.openxmlformats.org/officeDocument/2006/relationships/image" Target="../media/image44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7.png"/><Relationship Id="rId7" Type="http://schemas.openxmlformats.org/officeDocument/2006/relationships/image" Target="../media/image7.png"/><Relationship Id="rId8" Type="http://schemas.openxmlformats.org/officeDocument/2006/relationships/image" Target="../media/image3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12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Relationship Id="rId7" Type="http://schemas.openxmlformats.org/officeDocument/2006/relationships/image" Target="../media/image21.png"/><Relationship Id="rId8" Type="http://schemas.openxmlformats.org/officeDocument/2006/relationships/image" Target="../media/image3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27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41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7.png"/><Relationship Id="rId7" Type="http://schemas.openxmlformats.org/officeDocument/2006/relationships/image" Target="../media/image19.png"/><Relationship Id="rId8" Type="http://schemas.openxmlformats.org/officeDocument/2006/relationships/image" Target="../media/image3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35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3.png"/><Relationship Id="rId7" Type="http://schemas.openxmlformats.org/officeDocument/2006/relationships/image" Target="../media/image27.png"/><Relationship Id="rId8" Type="http://schemas.openxmlformats.org/officeDocument/2006/relationships/image" Target="../media/image4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3.png"/><Relationship Id="rId7" Type="http://schemas.openxmlformats.org/officeDocument/2006/relationships/image" Target="../media/image26.png"/></Relationships>
</file>

<file path=ppt/slideLayouts/_rels/slideLayout23.xml.rels><?xml version="1.0" encoding="UTF-8" standalone="yes"?><Relationships xmlns="http://schemas.openxmlformats.org/package/2006/relationships"><Relationship Id="rId10" Type="http://schemas.openxmlformats.org/officeDocument/2006/relationships/image" Target="../media/image4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7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hyperlink" Target="https://pptmon.com/" TargetMode="External"/><Relationship Id="rId7" Type="http://schemas.openxmlformats.org/officeDocument/2006/relationships/hyperlink" Target="http://www.pptmon.com/" TargetMode="External"/><Relationship Id="rId8" Type="http://schemas.openxmlformats.org/officeDocument/2006/relationships/image" Target="../media/image37.png"/></Relationships>
</file>

<file path=ppt/slideLayouts/_rels/slideLayout24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3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12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Relationship Id="rId7" Type="http://schemas.openxmlformats.org/officeDocument/2006/relationships/image" Target="../media/image21.png"/><Relationship Id="rId8" Type="http://schemas.openxmlformats.org/officeDocument/2006/relationships/image" Target="../media/image35.png"/></Relationships>
</file>

<file path=ppt/slideLayouts/_rels/slideLayout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41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7.png"/><Relationship Id="rId7" Type="http://schemas.openxmlformats.org/officeDocument/2006/relationships/image" Target="../media/image19.png"/><Relationship Id="rId8" Type="http://schemas.openxmlformats.org/officeDocument/2006/relationships/image" Target="../media/image3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35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3.png"/><Relationship Id="rId7" Type="http://schemas.openxmlformats.org/officeDocument/2006/relationships/image" Target="../media/image27.png"/><Relationship Id="rId8" Type="http://schemas.openxmlformats.org/officeDocument/2006/relationships/image" Target="../media/image4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35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3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3.png"/><Relationship Id="rId7" Type="http://schemas.openxmlformats.org/officeDocument/2006/relationships/image" Target="../media/image45.png"/><Relationship Id="rId8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4.png"/><Relationship Id="rId13" Type="http://schemas.openxmlformats.org/officeDocument/2006/relationships/image" Target="../media/image13.png"/><Relationship Id="rId1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6.png"/><Relationship Id="rId15" Type="http://schemas.openxmlformats.org/officeDocument/2006/relationships/image" Target="../media/image7.png"/><Relationship Id="rId14" Type="http://schemas.openxmlformats.org/officeDocument/2006/relationships/image" Target="../media/image23.png"/><Relationship Id="rId17" Type="http://schemas.openxmlformats.org/officeDocument/2006/relationships/image" Target="../media/image21.png"/><Relationship Id="rId16" Type="http://schemas.openxmlformats.org/officeDocument/2006/relationships/image" Target="../media/image40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9.png"/><Relationship Id="rId18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1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4"/>
          <p:cNvPicPr preferRelativeResize="0"/>
          <p:nvPr/>
        </p:nvPicPr>
        <p:blipFill rotWithShape="1">
          <a:blip r:embed="rId6">
            <a:alphaModFix/>
          </a:blip>
          <a:srcRect b="0" l="413" r="413" t="0"/>
          <a:stretch/>
        </p:blipFill>
        <p:spPr>
          <a:xfrm>
            <a:off x="-1" y="0"/>
            <a:ext cx="9144001" cy="77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/>
          <p:cNvPicPr preferRelativeResize="0"/>
          <p:nvPr/>
        </p:nvPicPr>
        <p:blipFill rotWithShape="1">
          <a:blip r:embed="rId6">
            <a:alphaModFix/>
          </a:blip>
          <a:srcRect b="0" l="413" r="413" t="0"/>
          <a:stretch/>
        </p:blipFill>
        <p:spPr>
          <a:xfrm flipH="1" rot="10800000">
            <a:off x="-1" y="4371308"/>
            <a:ext cx="9144001" cy="77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3756056"/>
            <a:ext cx="1089874" cy="615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14"/>
          <p:cNvGrpSpPr/>
          <p:nvPr/>
        </p:nvGrpSpPr>
        <p:grpSpPr>
          <a:xfrm>
            <a:off x="331401" y="161165"/>
            <a:ext cx="1587888" cy="1524262"/>
            <a:chOff x="889637" y="1672632"/>
            <a:chExt cx="3059971" cy="2947126"/>
          </a:xfrm>
        </p:grpSpPr>
        <p:pic>
          <p:nvPicPr>
            <p:cNvPr id="58" name="Google Shape;58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62456" y="3267377"/>
              <a:ext cx="173442" cy="173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89637" y="2088437"/>
              <a:ext cx="2531320" cy="2531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5400000">
              <a:off x="2901923" y="1599974"/>
              <a:ext cx="975027" cy="11203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" name="Google Shape;61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0800000">
            <a:off x="8512993" y="772192"/>
            <a:ext cx="631007" cy="640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4"/>
          <p:cNvGrpSpPr/>
          <p:nvPr/>
        </p:nvGrpSpPr>
        <p:grpSpPr>
          <a:xfrm>
            <a:off x="273051" y="1191"/>
            <a:ext cx="354789" cy="376220"/>
            <a:chOff x="1429812" y="3250285"/>
            <a:chExt cx="820335" cy="869888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429812" y="3250285"/>
              <a:ext cx="820335" cy="8698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27613" y="3250285"/>
              <a:ext cx="222534" cy="2225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" name="Google Shape;65;p14"/>
          <p:cNvGrpSpPr/>
          <p:nvPr/>
        </p:nvGrpSpPr>
        <p:grpSpPr>
          <a:xfrm>
            <a:off x="6719302" y="42862"/>
            <a:ext cx="1796072" cy="1252538"/>
            <a:chOff x="1421842" y="2879808"/>
            <a:chExt cx="2742263" cy="1912388"/>
          </a:xfrm>
        </p:grpSpPr>
        <p:pic>
          <p:nvPicPr>
            <p:cNvPr id="66" name="Google Shape;66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-5400000">
              <a:off x="2305459" y="2807150"/>
              <a:ext cx="975027" cy="1120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421842" y="3390595"/>
              <a:ext cx="2742263" cy="14016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" name="Google Shape;68;p14"/>
          <p:cNvGrpSpPr/>
          <p:nvPr/>
        </p:nvGrpSpPr>
        <p:grpSpPr>
          <a:xfrm flipH="1" rot="-5400000">
            <a:off x="7915233" y="3714708"/>
            <a:ext cx="1242878" cy="1214656"/>
            <a:chOff x="2011929" y="2497052"/>
            <a:chExt cx="1657171" cy="1619541"/>
          </a:xfrm>
        </p:grpSpPr>
        <p:pic>
          <p:nvPicPr>
            <p:cNvPr id="69" name="Google Shape;69;p1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011929" y="2850933"/>
              <a:ext cx="1246909" cy="1265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-5400000">
              <a:off x="2621415" y="2424394"/>
              <a:ext cx="975027" cy="11203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Google Shape;71;p14"/>
          <p:cNvGrpSpPr/>
          <p:nvPr/>
        </p:nvGrpSpPr>
        <p:grpSpPr>
          <a:xfrm>
            <a:off x="1089874" y="3605402"/>
            <a:ext cx="1732536" cy="1538098"/>
            <a:chOff x="2609176" y="1926305"/>
            <a:chExt cx="2863023" cy="2541713"/>
          </a:xfrm>
        </p:grpSpPr>
        <p:pic>
          <p:nvPicPr>
            <p:cNvPr id="72" name="Google Shape;72;p1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rot="10800000">
              <a:off x="4225290" y="1926305"/>
              <a:ext cx="1246909" cy="12656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" name="Google Shape;73;p14"/>
            <p:cNvGrpSpPr/>
            <p:nvPr/>
          </p:nvGrpSpPr>
          <p:grpSpPr>
            <a:xfrm>
              <a:off x="2609176" y="2848477"/>
              <a:ext cx="1657171" cy="1619541"/>
              <a:chOff x="2011929" y="2497052"/>
              <a:chExt cx="1657171" cy="1619541"/>
            </a:xfrm>
          </p:grpSpPr>
          <p:pic>
            <p:nvPicPr>
              <p:cNvPr id="74" name="Google Shape;74;p1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011929" y="2850933"/>
                <a:ext cx="1246909" cy="12656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1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2621415" y="2424394"/>
                <a:ext cx="975027" cy="11203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76" name="Google Shape;76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435242" y="4760735"/>
            <a:ext cx="324000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22046" y="797995"/>
            <a:ext cx="825117" cy="465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8379189" y="40630"/>
            <a:ext cx="708004" cy="71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22046" y="632925"/>
            <a:ext cx="126356" cy="1263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5"/>
          <p:cNvGrpSpPr/>
          <p:nvPr/>
        </p:nvGrpSpPr>
        <p:grpSpPr>
          <a:xfrm>
            <a:off x="83422" y="3636211"/>
            <a:ext cx="1625645" cy="1470194"/>
            <a:chOff x="2609176" y="1878771"/>
            <a:chExt cx="2863023" cy="2589247"/>
          </a:xfrm>
        </p:grpSpPr>
        <p:pic>
          <p:nvPicPr>
            <p:cNvPr id="84" name="Google Shape;84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4225290" y="1878771"/>
              <a:ext cx="1246909" cy="12656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" name="Google Shape;85;p15"/>
            <p:cNvGrpSpPr/>
            <p:nvPr/>
          </p:nvGrpSpPr>
          <p:grpSpPr>
            <a:xfrm>
              <a:off x="2609176" y="2848477"/>
              <a:ext cx="1657171" cy="1619541"/>
              <a:chOff x="2011929" y="2497052"/>
              <a:chExt cx="1657171" cy="1619541"/>
            </a:xfrm>
          </p:grpSpPr>
          <p:pic>
            <p:nvPicPr>
              <p:cNvPr id="86" name="Google Shape;86;p1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011929" y="2850933"/>
                <a:ext cx="1246909" cy="12656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1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2621415" y="2424394"/>
                <a:ext cx="975027" cy="11203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bg>
      <p:bgPr>
        <a:solidFill>
          <a:srgbClr val="0D1E5D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7866986" y="155194"/>
            <a:ext cx="1116142" cy="1072836"/>
            <a:chOff x="883517" y="1672632"/>
            <a:chExt cx="3066091" cy="2947126"/>
          </a:xfrm>
        </p:grpSpPr>
        <p:pic>
          <p:nvPicPr>
            <p:cNvPr id="92" name="Google Shape;92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62456" y="3267377"/>
              <a:ext cx="173442" cy="173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83517" y="2088438"/>
              <a:ext cx="2531320" cy="2531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5400000">
              <a:off x="2901923" y="1599974"/>
              <a:ext cx="975027" cy="11203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6"/>
          <p:cNvGrpSpPr/>
          <p:nvPr/>
        </p:nvGrpSpPr>
        <p:grpSpPr>
          <a:xfrm>
            <a:off x="117758" y="4572245"/>
            <a:ext cx="465792" cy="465792"/>
            <a:chOff x="1429812" y="3299838"/>
            <a:chExt cx="820335" cy="820335"/>
          </a:xfrm>
        </p:grpSpPr>
        <p:pic>
          <p:nvPicPr>
            <p:cNvPr id="96" name="Google Shape;96;p1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29812" y="3299838"/>
              <a:ext cx="820335" cy="820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27613" y="3299838"/>
              <a:ext cx="222534" cy="2225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16"/>
          <p:cNvGrpSpPr/>
          <p:nvPr/>
        </p:nvGrpSpPr>
        <p:grpSpPr>
          <a:xfrm>
            <a:off x="160871" y="156617"/>
            <a:ext cx="940954" cy="919587"/>
            <a:chOff x="2011929" y="2497052"/>
            <a:chExt cx="1657171" cy="1619541"/>
          </a:xfrm>
        </p:grpSpPr>
        <p:pic>
          <p:nvPicPr>
            <p:cNvPr id="99" name="Google Shape;99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11929" y="2850933"/>
              <a:ext cx="1246909" cy="1265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-5400000">
              <a:off x="2621415" y="2424394"/>
              <a:ext cx="975027" cy="11203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75293" y="4572244"/>
            <a:ext cx="370473" cy="37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8415274" y="0"/>
            <a:ext cx="728726" cy="73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400707"/>
            <a:ext cx="731789" cy="742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365121" y="4129317"/>
            <a:ext cx="553628" cy="636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35996" y="311326"/>
            <a:ext cx="553627" cy="63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>
            <p:ph idx="2" type="pic"/>
          </p:nvPr>
        </p:nvSpPr>
        <p:spPr>
          <a:xfrm>
            <a:off x="1536114" y="561632"/>
            <a:ext cx="1816835" cy="3942000"/>
          </a:xfrm>
          <a:prstGeom prst="roundRect">
            <a:avLst>
              <a:gd fmla="val 14137" name="adj"/>
            </a:avLst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bg>
      <p:bgPr>
        <a:solidFill>
          <a:srgbClr val="0D1E5D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0" y="0"/>
            <a:ext cx="1067822" cy="1067821"/>
            <a:chOff x="1429812" y="3299838"/>
            <a:chExt cx="820335" cy="820335"/>
          </a:xfrm>
        </p:grpSpPr>
        <p:pic>
          <p:nvPicPr>
            <p:cNvPr id="114" name="Google Shape;114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29812" y="3299838"/>
              <a:ext cx="820335" cy="820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27613" y="3299838"/>
              <a:ext cx="222534" cy="22253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6" name="Google Shape;11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76179" y="4059620"/>
            <a:ext cx="1067821" cy="108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5400000">
            <a:off x="8239969" y="3665611"/>
            <a:ext cx="834989" cy="959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bg>
      <p:bgPr>
        <a:solidFill>
          <a:srgbClr val="C7D9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9"/>
          <p:cNvGrpSpPr/>
          <p:nvPr/>
        </p:nvGrpSpPr>
        <p:grpSpPr>
          <a:xfrm>
            <a:off x="8532329" y="4311846"/>
            <a:ext cx="537047" cy="718687"/>
            <a:chOff x="2190248" y="2232842"/>
            <a:chExt cx="1246909" cy="1668638"/>
          </a:xfrm>
        </p:grpSpPr>
        <p:pic>
          <p:nvPicPr>
            <p:cNvPr id="122" name="Google Shape;122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190248" y="2781137"/>
              <a:ext cx="975027" cy="1120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90248" y="2232842"/>
              <a:ext cx="1246909" cy="12656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19"/>
          <p:cNvGrpSpPr/>
          <p:nvPr/>
        </p:nvGrpSpPr>
        <p:grpSpPr>
          <a:xfrm>
            <a:off x="76201" y="66675"/>
            <a:ext cx="1181100" cy="1298777"/>
            <a:chOff x="101600" y="88900"/>
            <a:chExt cx="2076103" cy="2282952"/>
          </a:xfrm>
        </p:grpSpPr>
        <p:pic>
          <p:nvPicPr>
            <p:cNvPr id="125" name="Google Shape;125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10800000">
              <a:off x="1141524" y="88900"/>
              <a:ext cx="1036179" cy="1051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1600" y="1310733"/>
              <a:ext cx="2076103" cy="1061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73997" y="1245078"/>
              <a:ext cx="131309" cy="1313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1600" y="88900"/>
              <a:ext cx="738170" cy="84818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bg>
      <p:bgPr>
        <a:solidFill>
          <a:srgbClr val="263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3095102" y="4100303"/>
            <a:ext cx="676432" cy="777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>
            <a:hlinkClick r:id="rId5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1344167" cy="1364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06835" y="146387"/>
            <a:ext cx="370473" cy="370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8435996" y="4424849"/>
            <a:ext cx="708004" cy="71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>
            <p:ph idx="2" type="pic"/>
          </p:nvPr>
        </p:nvSpPr>
        <p:spPr>
          <a:xfrm>
            <a:off x="651467" y="562896"/>
            <a:ext cx="2886076" cy="401770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 rotWithShape="1">
          <a:blip r:embed="rId2">
            <a:alphaModFix/>
          </a:blip>
          <a:srcRect b="0" l="20443" r="20443" t="0"/>
          <a:stretch/>
        </p:blipFill>
        <p:spPr>
          <a:xfrm rot="-5400000">
            <a:off x="-2207386" y="2207387"/>
            <a:ext cx="5143502" cy="72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2">
            <a:alphaModFix/>
          </a:blip>
          <a:srcRect b="0" l="20443" r="20443" t="0"/>
          <a:stretch/>
        </p:blipFill>
        <p:spPr>
          <a:xfrm flipH="1" rot="5400000">
            <a:off x="6207886" y="2207387"/>
            <a:ext cx="5143502" cy="72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>
            <a:hlinkClick r:id="rId5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10800000">
            <a:off x="8415274" y="0"/>
            <a:ext cx="728726" cy="73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4400707"/>
            <a:ext cx="731789" cy="742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400000">
            <a:off x="365121" y="4129317"/>
            <a:ext cx="553628" cy="636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35996" y="311326"/>
            <a:ext cx="553627" cy="63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bg>
      <p:bgPr>
        <a:solidFill>
          <a:srgbClr val="C7D9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2"/>
          <p:cNvGrpSpPr/>
          <p:nvPr/>
        </p:nvGrpSpPr>
        <p:grpSpPr>
          <a:xfrm>
            <a:off x="0" y="4155098"/>
            <a:ext cx="1417317" cy="988403"/>
            <a:chOff x="1421842" y="2879808"/>
            <a:chExt cx="2742263" cy="1912388"/>
          </a:xfrm>
        </p:grpSpPr>
        <p:pic>
          <p:nvPicPr>
            <p:cNvPr id="150" name="Google Shape;150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2305459" y="2807150"/>
              <a:ext cx="975027" cy="1120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21842" y="3390595"/>
              <a:ext cx="2742263" cy="14016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22"/>
          <p:cNvGrpSpPr/>
          <p:nvPr/>
        </p:nvGrpSpPr>
        <p:grpSpPr>
          <a:xfrm>
            <a:off x="7559316" y="-1"/>
            <a:ext cx="1584684" cy="1523199"/>
            <a:chOff x="10488531" y="0"/>
            <a:chExt cx="1703468" cy="1637375"/>
          </a:xfrm>
        </p:grpSpPr>
        <p:pic>
          <p:nvPicPr>
            <p:cNvPr id="153" name="Google Shape;153;p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10800000">
              <a:off x="11440639" y="654999"/>
              <a:ext cx="96361" cy="963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10800000">
              <a:off x="10785640" y="0"/>
              <a:ext cx="1406359" cy="1406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-5400000">
              <a:off x="10528898" y="1055298"/>
              <a:ext cx="541709" cy="6224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2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81157" y="912395"/>
              <a:ext cx="493964" cy="4939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bg>
      <p:bgPr>
        <a:solidFill>
          <a:srgbClr val="263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892577" y="118941"/>
            <a:ext cx="777134" cy="78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634" y="118941"/>
            <a:ext cx="553628" cy="636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7776116" y="0"/>
            <a:ext cx="1367884" cy="77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8704616" y="586956"/>
            <a:ext cx="370473" cy="370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655638" y="2250206"/>
            <a:ext cx="7832724" cy="1304925"/>
          </a:xfrm>
          <a:prstGeom prst="rect">
            <a:avLst/>
          </a:prstGeom>
          <a:solidFill>
            <a:srgbClr val="6585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33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23"/>
          <p:cNvSpPr/>
          <p:nvPr>
            <p:ph idx="2" type="pic"/>
          </p:nvPr>
        </p:nvSpPr>
        <p:spPr>
          <a:xfrm>
            <a:off x="2801646" y="1658619"/>
            <a:ext cx="1645136" cy="164607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6" name="Google Shape;166;p23"/>
          <p:cNvSpPr/>
          <p:nvPr>
            <p:ph idx="3" type="pic"/>
          </p:nvPr>
        </p:nvSpPr>
        <p:spPr>
          <a:xfrm>
            <a:off x="4697219" y="1658619"/>
            <a:ext cx="1645136" cy="164607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7" name="Google Shape;167;p23"/>
          <p:cNvSpPr/>
          <p:nvPr>
            <p:ph idx="4" type="pic"/>
          </p:nvPr>
        </p:nvSpPr>
        <p:spPr>
          <a:xfrm>
            <a:off x="6592790" y="1658619"/>
            <a:ext cx="1645136" cy="164607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8" name="Google Shape;168;p23"/>
          <p:cNvSpPr/>
          <p:nvPr>
            <p:ph idx="5" type="pic"/>
          </p:nvPr>
        </p:nvSpPr>
        <p:spPr>
          <a:xfrm>
            <a:off x="906074" y="1658619"/>
            <a:ext cx="1645136" cy="164607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0" y="3818953"/>
            <a:ext cx="1304924" cy="1324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9075" y="0"/>
            <a:ext cx="13049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bg>
      <p:bgPr>
        <a:solidFill>
          <a:srgbClr val="C7D9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13055" y="130897"/>
            <a:ext cx="1033091" cy="1187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3600" y="2897540"/>
            <a:ext cx="1930401" cy="195943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5901185" y="535886"/>
            <a:ext cx="2491604" cy="4071727"/>
          </a:xfrm>
          <a:prstGeom prst="rect">
            <a:avLst/>
          </a:prstGeom>
          <a:solidFill>
            <a:srgbClr val="F3F6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33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8" name="Google Shape;178;p2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>
            <a:hlinkClick r:id="rId6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76201" y="66675"/>
            <a:ext cx="1181100" cy="1298777"/>
            <a:chOff x="101600" y="88900"/>
            <a:chExt cx="2076103" cy="2282952"/>
          </a:xfrm>
        </p:grpSpPr>
        <p:pic>
          <p:nvPicPr>
            <p:cNvPr id="181" name="Google Shape;181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10800000">
              <a:off x="1141524" y="88900"/>
              <a:ext cx="1036179" cy="1051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1600" y="1310733"/>
              <a:ext cx="2076103" cy="1061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73997" y="1245078"/>
              <a:ext cx="131309" cy="1313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1600" y="88900"/>
              <a:ext cx="738170" cy="8481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p25"/>
          <p:cNvSpPr/>
          <p:nvPr>
            <p:ph idx="2" type="pic"/>
          </p:nvPr>
        </p:nvSpPr>
        <p:spPr>
          <a:xfrm>
            <a:off x="6064373" y="709124"/>
            <a:ext cx="2165227" cy="216646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278844" y="-8313"/>
            <a:ext cx="1856841" cy="188476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/>
          <p:nvPr/>
        </p:nvSpPr>
        <p:spPr>
          <a:xfrm>
            <a:off x="5901185" y="535886"/>
            <a:ext cx="2491604" cy="4071727"/>
          </a:xfrm>
          <a:prstGeom prst="rect">
            <a:avLst/>
          </a:prstGeom>
          <a:solidFill>
            <a:srgbClr val="F3F6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33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9" name="Google Shape;189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>
            <a:hlinkClick r:id="rId5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16494" y="4450743"/>
            <a:ext cx="1227170" cy="692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16494" y="4205240"/>
            <a:ext cx="187925" cy="18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26"/>
          <p:cNvGrpSpPr/>
          <p:nvPr/>
        </p:nvGrpSpPr>
        <p:grpSpPr>
          <a:xfrm>
            <a:off x="83422" y="3636211"/>
            <a:ext cx="1625645" cy="1470194"/>
            <a:chOff x="2609176" y="1878771"/>
            <a:chExt cx="2863023" cy="2589247"/>
          </a:xfrm>
        </p:grpSpPr>
        <p:pic>
          <p:nvPicPr>
            <p:cNvPr id="194" name="Google Shape;194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4225290" y="1878771"/>
              <a:ext cx="1246909" cy="12656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" name="Google Shape;195;p26"/>
            <p:cNvGrpSpPr/>
            <p:nvPr/>
          </p:nvGrpSpPr>
          <p:grpSpPr>
            <a:xfrm>
              <a:off x="2609176" y="2848477"/>
              <a:ext cx="1657171" cy="1619541"/>
              <a:chOff x="2011929" y="2497052"/>
              <a:chExt cx="1657171" cy="1619541"/>
            </a:xfrm>
          </p:grpSpPr>
          <p:pic>
            <p:nvPicPr>
              <p:cNvPr id="196" name="Google Shape;196;p2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011929" y="2850933"/>
                <a:ext cx="1246909" cy="12656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2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2621415" y="2424394"/>
                <a:ext cx="975027" cy="11203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98" name="Google Shape;198;p26"/>
          <p:cNvSpPr/>
          <p:nvPr>
            <p:ph idx="2" type="pic"/>
          </p:nvPr>
        </p:nvSpPr>
        <p:spPr>
          <a:xfrm>
            <a:off x="6064373" y="709124"/>
            <a:ext cx="2165227" cy="216646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bg>
      <p:bgPr>
        <a:solidFill>
          <a:srgbClr val="0D1E5D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27"/>
          <p:cNvGrpSpPr/>
          <p:nvPr/>
        </p:nvGrpSpPr>
        <p:grpSpPr>
          <a:xfrm>
            <a:off x="7866986" y="155194"/>
            <a:ext cx="1116142" cy="1072836"/>
            <a:chOff x="883517" y="1672632"/>
            <a:chExt cx="3066091" cy="2947126"/>
          </a:xfrm>
        </p:grpSpPr>
        <p:pic>
          <p:nvPicPr>
            <p:cNvPr id="203" name="Google Shape;203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62456" y="3267377"/>
              <a:ext cx="173442" cy="173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83517" y="2088438"/>
              <a:ext cx="2531320" cy="2531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5400000">
              <a:off x="2901923" y="1599974"/>
              <a:ext cx="975027" cy="11203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6" name="Google Shape;206;p27"/>
          <p:cNvGrpSpPr/>
          <p:nvPr/>
        </p:nvGrpSpPr>
        <p:grpSpPr>
          <a:xfrm>
            <a:off x="117758" y="4572245"/>
            <a:ext cx="465792" cy="465792"/>
            <a:chOff x="1429812" y="3299838"/>
            <a:chExt cx="820335" cy="820335"/>
          </a:xfrm>
        </p:grpSpPr>
        <p:pic>
          <p:nvPicPr>
            <p:cNvPr id="207" name="Google Shape;207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29812" y="3299838"/>
              <a:ext cx="820335" cy="820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27613" y="3299838"/>
              <a:ext cx="222534" cy="2225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9" name="Google Shape;209;p27"/>
          <p:cNvGrpSpPr/>
          <p:nvPr/>
        </p:nvGrpSpPr>
        <p:grpSpPr>
          <a:xfrm>
            <a:off x="160871" y="156617"/>
            <a:ext cx="940954" cy="919587"/>
            <a:chOff x="2011929" y="2497052"/>
            <a:chExt cx="1657171" cy="1619541"/>
          </a:xfrm>
        </p:grpSpPr>
        <p:pic>
          <p:nvPicPr>
            <p:cNvPr id="210" name="Google Shape;210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11929" y="2850933"/>
              <a:ext cx="1246909" cy="1265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-5400000">
              <a:off x="2621415" y="2424394"/>
              <a:ext cx="975027" cy="11203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2" name="Google Shape;212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75293" y="4572244"/>
            <a:ext cx="370473" cy="37047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/>
          <p:nvPr>
            <p:ph idx="2" type="pic"/>
          </p:nvPr>
        </p:nvSpPr>
        <p:spPr>
          <a:xfrm>
            <a:off x="2207792" y="1246227"/>
            <a:ext cx="1118440" cy="111908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4" name="Google Shape;214;p27"/>
          <p:cNvSpPr/>
          <p:nvPr>
            <p:ph idx="3" type="pic"/>
          </p:nvPr>
        </p:nvSpPr>
        <p:spPr>
          <a:xfrm>
            <a:off x="5373025" y="1000940"/>
            <a:ext cx="1494500" cy="149535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bg>
      <p:bgPr>
        <a:solidFill>
          <a:srgbClr val="263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3095102" y="4330763"/>
            <a:ext cx="676432" cy="777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>
            <a:hlinkClick r:id="rId5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1344167" cy="1364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06835" y="146387"/>
            <a:ext cx="370473" cy="370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8435996" y="4424849"/>
            <a:ext cx="708004" cy="7186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/>
          <p:nvPr>
            <p:ph idx="2" type="pic"/>
          </p:nvPr>
        </p:nvSpPr>
        <p:spPr>
          <a:xfrm>
            <a:off x="1252736" y="584957"/>
            <a:ext cx="980505" cy="98106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3" name="Google Shape;223;p28"/>
          <p:cNvSpPr/>
          <p:nvPr>
            <p:ph idx="3" type="pic"/>
          </p:nvPr>
        </p:nvSpPr>
        <p:spPr>
          <a:xfrm>
            <a:off x="5114926" y="584957"/>
            <a:ext cx="980505" cy="98106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4" name="Google Shape;224;p28"/>
          <p:cNvSpPr/>
          <p:nvPr>
            <p:ph idx="4" type="pic"/>
          </p:nvPr>
        </p:nvSpPr>
        <p:spPr>
          <a:xfrm>
            <a:off x="1252736" y="2912787"/>
            <a:ext cx="980505" cy="98106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5" name="Google Shape;225;p28"/>
          <p:cNvSpPr/>
          <p:nvPr>
            <p:ph idx="5" type="pic"/>
          </p:nvPr>
        </p:nvSpPr>
        <p:spPr>
          <a:xfrm>
            <a:off x="5114926" y="2912787"/>
            <a:ext cx="980505" cy="98106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bg>
      <p:bgPr>
        <a:solidFill>
          <a:srgbClr val="C7D9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29"/>
          <p:cNvGrpSpPr/>
          <p:nvPr/>
        </p:nvGrpSpPr>
        <p:grpSpPr>
          <a:xfrm>
            <a:off x="0" y="4155098"/>
            <a:ext cx="1417317" cy="988403"/>
            <a:chOff x="1421842" y="2879808"/>
            <a:chExt cx="2742263" cy="1912388"/>
          </a:xfrm>
        </p:grpSpPr>
        <p:pic>
          <p:nvPicPr>
            <p:cNvPr id="230" name="Google Shape;230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2305459" y="2807150"/>
              <a:ext cx="975027" cy="1120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21842" y="3390595"/>
              <a:ext cx="2742263" cy="14016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9"/>
          <p:cNvGrpSpPr/>
          <p:nvPr/>
        </p:nvGrpSpPr>
        <p:grpSpPr>
          <a:xfrm>
            <a:off x="7559316" y="-1"/>
            <a:ext cx="1584684" cy="1523199"/>
            <a:chOff x="10488531" y="0"/>
            <a:chExt cx="1703468" cy="1637375"/>
          </a:xfrm>
        </p:grpSpPr>
        <p:pic>
          <p:nvPicPr>
            <p:cNvPr id="233" name="Google Shape;233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10800000">
              <a:off x="11440639" y="654999"/>
              <a:ext cx="96361" cy="963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10800000">
              <a:off x="10785640" y="0"/>
              <a:ext cx="1406359" cy="1406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-5400000">
              <a:off x="10528898" y="1055298"/>
              <a:ext cx="541709" cy="6224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2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81157" y="912395"/>
              <a:ext cx="493964" cy="4939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" name="Google Shape;237;p29"/>
          <p:cNvSpPr/>
          <p:nvPr>
            <p:ph idx="2" type="pic"/>
          </p:nvPr>
        </p:nvSpPr>
        <p:spPr>
          <a:xfrm>
            <a:off x="1041193" y="536965"/>
            <a:ext cx="2998403" cy="3999317"/>
          </a:xfrm>
          <a:prstGeom prst="roundRect">
            <a:avLst>
              <a:gd fmla="val 1370" name="adj"/>
            </a:avLst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PTMON slide">
  <p:cSld name="16_PPTMON slide">
    <p:bg>
      <p:bgPr>
        <a:solidFill>
          <a:srgbClr val="263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892577" y="118941"/>
            <a:ext cx="777134" cy="78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634" y="118941"/>
            <a:ext cx="553628" cy="636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7776116" y="0"/>
            <a:ext cx="1367884" cy="77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8704616" y="586956"/>
            <a:ext cx="370473" cy="37047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/>
          <p:nvPr>
            <p:ph idx="2" type="pic"/>
          </p:nvPr>
        </p:nvSpPr>
        <p:spPr>
          <a:xfrm>
            <a:off x="1347155" y="994083"/>
            <a:ext cx="3907074" cy="24170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PPTMON slide">
  <p:cSld name="17_PPTMON slide">
    <p:bg>
      <p:bgPr>
        <a:solidFill>
          <a:srgbClr val="0D1E5D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1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31"/>
          <p:cNvGrpSpPr/>
          <p:nvPr/>
        </p:nvGrpSpPr>
        <p:grpSpPr>
          <a:xfrm>
            <a:off x="0" y="0"/>
            <a:ext cx="1067822" cy="1067821"/>
            <a:chOff x="1429812" y="3299838"/>
            <a:chExt cx="820335" cy="820335"/>
          </a:xfrm>
        </p:grpSpPr>
        <p:pic>
          <p:nvPicPr>
            <p:cNvPr id="250" name="Google Shape;250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29812" y="3299838"/>
              <a:ext cx="820335" cy="820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3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27613" y="3299838"/>
              <a:ext cx="222534" cy="22253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2" name="Google Shape;252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02997" y="4104224"/>
            <a:ext cx="1841003" cy="1039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52644" y="3854918"/>
            <a:ext cx="498611" cy="49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PPTMON slide">
  <p:cSld name="18_PPTMON slide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0" y="3818953"/>
            <a:ext cx="1304924" cy="1324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9075" y="0"/>
            <a:ext cx="1304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76179" y="4059620"/>
            <a:ext cx="1067821" cy="108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5400000">
            <a:off x="8239969" y="3665611"/>
            <a:ext cx="834989" cy="959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3"/>
          <p:cNvPicPr preferRelativeResize="0"/>
          <p:nvPr/>
        </p:nvPicPr>
        <p:blipFill rotWithShape="1">
          <a:blip r:embed="rId6">
            <a:alphaModFix/>
          </a:blip>
          <a:srcRect b="0" l="413" r="413" t="0"/>
          <a:stretch/>
        </p:blipFill>
        <p:spPr>
          <a:xfrm>
            <a:off x="-1" y="0"/>
            <a:ext cx="9144001" cy="77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 rotWithShape="1">
          <a:blip r:embed="rId6">
            <a:alphaModFix/>
          </a:blip>
          <a:srcRect b="0" l="413" r="413" t="0"/>
          <a:stretch/>
        </p:blipFill>
        <p:spPr>
          <a:xfrm flipH="1" rot="10800000">
            <a:off x="-1" y="4371308"/>
            <a:ext cx="9144001" cy="77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61948" y="-2871088"/>
            <a:ext cx="731270" cy="84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2509941" y="118941"/>
            <a:ext cx="2056697" cy="105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26569" y="2727335"/>
            <a:ext cx="1089874" cy="615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33"/>
          <p:cNvGrpSpPr/>
          <p:nvPr/>
        </p:nvGrpSpPr>
        <p:grpSpPr>
          <a:xfrm>
            <a:off x="10419603" y="-1777883"/>
            <a:ext cx="2299568" cy="2210345"/>
            <a:chOff x="883517" y="1672632"/>
            <a:chExt cx="3066091" cy="2947126"/>
          </a:xfrm>
        </p:grpSpPr>
        <p:pic>
          <p:nvPicPr>
            <p:cNvPr id="270" name="Google Shape;270;p3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62456" y="3267377"/>
              <a:ext cx="173442" cy="173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3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83517" y="2088438"/>
              <a:ext cx="2531320" cy="2531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3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rot="5400000">
              <a:off x="2901923" y="1599974"/>
              <a:ext cx="975027" cy="11203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3" name="Google Shape;273;p3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10800000">
            <a:off x="9558979" y="1067822"/>
            <a:ext cx="935182" cy="949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p33"/>
          <p:cNvGrpSpPr/>
          <p:nvPr/>
        </p:nvGrpSpPr>
        <p:grpSpPr>
          <a:xfrm>
            <a:off x="8267399" y="-913308"/>
            <a:ext cx="615251" cy="615251"/>
            <a:chOff x="1429812" y="3299838"/>
            <a:chExt cx="820335" cy="820335"/>
          </a:xfrm>
        </p:grpSpPr>
        <p:pic>
          <p:nvPicPr>
            <p:cNvPr id="275" name="Google Shape;275;p3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429812" y="3299838"/>
              <a:ext cx="820335" cy="820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3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27613" y="3299838"/>
              <a:ext cx="222534" cy="2225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33"/>
          <p:cNvGrpSpPr/>
          <p:nvPr/>
        </p:nvGrpSpPr>
        <p:grpSpPr>
          <a:xfrm>
            <a:off x="5314949" y="-1739543"/>
            <a:ext cx="2056697" cy="1434291"/>
            <a:chOff x="1421842" y="2879808"/>
            <a:chExt cx="2742263" cy="1912388"/>
          </a:xfrm>
        </p:grpSpPr>
        <p:pic>
          <p:nvPicPr>
            <p:cNvPr id="278" name="Google Shape;278;p3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rot="-5400000">
              <a:off x="2305459" y="2807150"/>
              <a:ext cx="975027" cy="1120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21842" y="3390595"/>
              <a:ext cx="2742263" cy="14016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" name="Google Shape;280;p33"/>
          <p:cNvGrpSpPr/>
          <p:nvPr/>
        </p:nvGrpSpPr>
        <p:grpSpPr>
          <a:xfrm>
            <a:off x="11216896" y="916705"/>
            <a:ext cx="935182" cy="1251479"/>
            <a:chOff x="2190248" y="2232842"/>
            <a:chExt cx="1246909" cy="1668638"/>
          </a:xfrm>
        </p:grpSpPr>
        <p:pic>
          <p:nvPicPr>
            <p:cNvPr id="281" name="Google Shape;281;p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90248" y="2781137"/>
              <a:ext cx="975027" cy="1120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3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190248" y="2232842"/>
              <a:ext cx="1246909" cy="12656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" name="Google Shape;283;p33"/>
          <p:cNvGrpSpPr/>
          <p:nvPr/>
        </p:nvGrpSpPr>
        <p:grpSpPr>
          <a:xfrm>
            <a:off x="9513260" y="4371308"/>
            <a:ext cx="1242878" cy="1214656"/>
            <a:chOff x="2011929" y="2497052"/>
            <a:chExt cx="1657171" cy="1619541"/>
          </a:xfrm>
        </p:grpSpPr>
        <p:pic>
          <p:nvPicPr>
            <p:cNvPr id="284" name="Google Shape;284;p3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011929" y="2850933"/>
              <a:ext cx="1246909" cy="1265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3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rot="-5400000">
              <a:off x="2621415" y="2424394"/>
              <a:ext cx="975027" cy="11203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33"/>
          <p:cNvGrpSpPr/>
          <p:nvPr/>
        </p:nvGrpSpPr>
        <p:grpSpPr>
          <a:xfrm>
            <a:off x="11615276" y="2244239"/>
            <a:ext cx="2207791" cy="2196696"/>
            <a:chOff x="2961444" y="1690830"/>
            <a:chExt cx="2943722" cy="2928928"/>
          </a:xfrm>
        </p:grpSpPr>
        <p:pic>
          <p:nvPicPr>
            <p:cNvPr id="287" name="Google Shape;287;p3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961444" y="3250970"/>
              <a:ext cx="2596947" cy="1368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3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 rot="5400000">
              <a:off x="2971584" y="1833947"/>
              <a:ext cx="1348380" cy="13686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3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 rot="-5400000">
              <a:off x="4546647" y="1680691"/>
              <a:ext cx="1348380" cy="136865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0" name="Google Shape;290;p3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179047" y="-1469999"/>
            <a:ext cx="935182" cy="949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33"/>
          <p:cNvGrpSpPr/>
          <p:nvPr/>
        </p:nvGrpSpPr>
        <p:grpSpPr>
          <a:xfrm>
            <a:off x="-2551055" y="2429372"/>
            <a:ext cx="2147267" cy="1941935"/>
            <a:chOff x="2609176" y="1878771"/>
            <a:chExt cx="2863023" cy="2589247"/>
          </a:xfrm>
        </p:grpSpPr>
        <p:pic>
          <p:nvPicPr>
            <p:cNvPr id="292" name="Google Shape;292;p3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rot="10800000">
              <a:off x="4225290" y="1878771"/>
              <a:ext cx="1246909" cy="12656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3" name="Google Shape;293;p33"/>
            <p:cNvGrpSpPr/>
            <p:nvPr/>
          </p:nvGrpSpPr>
          <p:grpSpPr>
            <a:xfrm>
              <a:off x="2609176" y="2848477"/>
              <a:ext cx="1657171" cy="1619541"/>
              <a:chOff x="2011929" y="2497052"/>
              <a:chExt cx="1657171" cy="1619541"/>
            </a:xfrm>
          </p:grpSpPr>
          <p:pic>
            <p:nvPicPr>
              <p:cNvPr id="294" name="Google Shape;294;p3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011929" y="2850933"/>
                <a:ext cx="1246909" cy="12656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3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 rot="-5400000">
                <a:off x="2621415" y="2424394"/>
                <a:ext cx="975027" cy="11203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96" name="Google Shape;296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5400000">
            <a:off x="4646381" y="-2660476"/>
            <a:ext cx="731270" cy="8402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33"/>
          <p:cNvGrpSpPr/>
          <p:nvPr/>
        </p:nvGrpSpPr>
        <p:grpSpPr>
          <a:xfrm>
            <a:off x="-744357" y="-2731389"/>
            <a:ext cx="2056697" cy="2261613"/>
            <a:chOff x="5127279" y="2506590"/>
            <a:chExt cx="2742263" cy="3015484"/>
          </a:xfrm>
        </p:grpSpPr>
        <p:pic>
          <p:nvPicPr>
            <p:cNvPr id="298" name="Google Shape;298;p3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rot="10800000">
              <a:off x="6500884" y="2506590"/>
              <a:ext cx="1368658" cy="1389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27279" y="4120473"/>
              <a:ext cx="2742263" cy="14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3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411689" y="4033752"/>
              <a:ext cx="173442" cy="173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127279" y="2506590"/>
              <a:ext cx="975027" cy="11203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2" name="Google Shape;302;p3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9161780" y="155195"/>
            <a:ext cx="489346" cy="489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adviser.ru/index.php/%D0%A1%D1%82%D0%B0%D1%82%D1%8C%D1%8F:CRM_(%D1%80%D1%8B%D0%BD%D0%BE%D0%BA_%D0%A0%D0%BE%D1%81%D1%81%D0%B8%D0%B8)" TargetMode="External"/><Relationship Id="rId4" Type="http://schemas.openxmlformats.org/officeDocument/2006/relationships/hyperlink" Target="https://www.tadviser.ru/index.php/%D0%A1%D1%82%D0%B0%D1%82%D1%8C%D1%8F:SaaS_(%D1%80%D1%8B%D0%BD%D0%BE%D0%BA_%D0%A0%D0%BE%D1%81%D1%81%D0%B8%D0%B8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2.png"/><Relationship Id="rId4" Type="http://schemas.openxmlformats.org/officeDocument/2006/relationships/hyperlink" Target="https://www.tadviser.ru/index.php/%D0%A1%D1%82%D0%B0%D1%82%D1%8C%D1%8F:CRM_(%D1%80%D1%8B%D0%BD%D0%BE%D0%BA_%D0%A0%D0%BE%D1%81%D1%81%D0%B8%D0%B8)" TargetMode="External"/><Relationship Id="rId5" Type="http://schemas.openxmlformats.org/officeDocument/2006/relationships/hyperlink" Target="https://docs.google.com/spreadsheets/d/1EAmWVLLbftCeR-lwRl96TQtqbBgpTz6Z/edit#gid=207120103" TargetMode="External"/><Relationship Id="rId6" Type="http://schemas.openxmlformats.org/officeDocument/2006/relationships/image" Target="../media/image6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6.png"/><Relationship Id="rId4" Type="http://schemas.openxmlformats.org/officeDocument/2006/relationships/hyperlink" Target="https://www.tadviser.ru/index.php/%D0%A1%D1%82%D0%B0%D1%82%D1%8C%D1%8F:CRM_(%D1%80%D1%8B%D0%BD%D0%BE%D0%BA_%D0%A0%D0%BE%D1%81%D1%81%D0%B8%D0%B8)" TargetMode="External"/><Relationship Id="rId5" Type="http://schemas.openxmlformats.org/officeDocument/2006/relationships/hyperlink" Target="https://docs.google.com/spreadsheets/d/1EAmWVLLbftCeR-lwRl96TQtqbBgpTz6Z/edit#gid=207120103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8.png"/><Relationship Id="rId4" Type="http://schemas.openxmlformats.org/officeDocument/2006/relationships/hyperlink" Target="https://www.tadviser.ru/index.php/%D0%A1%D1%82%D0%B0%D1%82%D1%8C%D1%8F:CRM_(%D1%80%D1%8B%D0%BD%D0%BE%D0%BA_%D0%A0%D0%BE%D1%81%D1%81%D0%B8%D0%B8)" TargetMode="External"/><Relationship Id="rId5" Type="http://schemas.openxmlformats.org/officeDocument/2006/relationships/hyperlink" Target="https://docs.google.com/spreadsheets/d/1EAmWVLLbftCeR-lwRl96TQtqbBgpTz6Z/edit#gid=207120103" TargetMode="External"/><Relationship Id="rId6" Type="http://schemas.openxmlformats.org/officeDocument/2006/relationships/image" Target="../media/image6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5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hyperlink" Target="https://www.tadviser.ru/index.php/%D0%A1%D1%82%D0%B0%D1%82%D1%8C%D1%8F:CRM_(%D1%80%D1%8B%D0%BD%D0%BE%D0%BA_%D0%A0%D0%BE%D1%81%D1%81%D0%B8%D0%B8)" TargetMode="External"/><Relationship Id="rId7" Type="http://schemas.openxmlformats.org/officeDocument/2006/relationships/hyperlink" Target="https://docs.google.com/spreadsheets/d/1EAmWVLLbftCeR-lwRl96TQtqbBgpTz6Z/edit#gid=207120103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9.png"/><Relationship Id="rId4" Type="http://schemas.openxmlformats.org/officeDocument/2006/relationships/image" Target="../media/image38.png"/><Relationship Id="rId5" Type="http://schemas.openxmlformats.org/officeDocument/2006/relationships/image" Target="../media/image63.png"/><Relationship Id="rId6" Type="http://schemas.openxmlformats.org/officeDocument/2006/relationships/image" Target="../media/image51.png"/><Relationship Id="rId7" Type="http://schemas.openxmlformats.org/officeDocument/2006/relationships/hyperlink" Target="https://www.gartner.com/en/newsroom/press-releases/2022-10-31-gartner-forecasts-worldwide-public-cloud-end-user-spending-to-reach-nearly-600-billion-in-202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Relationship Id="rId5" Type="http://schemas.openxmlformats.org/officeDocument/2006/relationships/hyperlink" Target="http://www.flaticon.com/" TargetMode="External"/><Relationship Id="rId6" Type="http://schemas.openxmlformats.org/officeDocument/2006/relationships/image" Target="../media/image39.png"/><Relationship Id="rId7" Type="http://schemas.openxmlformats.org/officeDocument/2006/relationships/image" Target="../media/image42.png"/><Relationship Id="rId8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4.png"/><Relationship Id="rId4" Type="http://schemas.openxmlformats.org/officeDocument/2006/relationships/image" Target="../media/image57.png"/><Relationship Id="rId5" Type="http://schemas.openxmlformats.org/officeDocument/2006/relationships/hyperlink" Target="https://www.tadviser.ru/index.php/%D0%A1%D1%82%D0%B0%D1%82%D1%8C%D1%8F:SaaS_(%D1%80%D1%8B%D0%BD%D0%BE%D0%BA_%D0%A0%D0%BE%D1%81%D1%81%D0%B8%D0%B8)" TargetMode="External"/><Relationship Id="rId6" Type="http://schemas.openxmlformats.org/officeDocument/2006/relationships/hyperlink" Target="https://www.getresponse.ru/resources/guides/obzor-rossijskogo-rynka-marketingovyh-saas-dlya-biznes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6.png"/><Relationship Id="rId4" Type="http://schemas.openxmlformats.org/officeDocument/2006/relationships/hyperlink" Target="https://www.tadviser.ru/index.php/%D0%A1%D1%82%D0%B0%D1%82%D1%8C%D1%8F:CRM_%28%D1%80%D1%8B%D0%BD%D0%BE%D0%BA_%D0%A0%D0%BE%D1%81%D1%81%D0%B8%D0%B8%29#.D0.9E.D1.86.D0.B5.D0.BD.D0.BA.D0.B8_.D1.80.D1.8B.D0.BD.D0.BA.D0.B0_.D0.B8_.D0.BA.D1.80.D1.83.D0.BF.D0.BD.D0.B5.D0.B9.D1.88.D0.B8.D0.B5_.D0.BF.D0.BE.D1.81.D1.82.D0.B0.D0.B2.D1.89.D0.B8.D0.BA.D0.B8_CRM-.D1.81.D0.B8.D1.81.D1.82.D0.B5.D0.BC_.D0.BF.D0.BE_.D0.B8.D1.82.D0.BE.D0.B3.D0.B0.D0.BC_2021_.D0.B3.D0.BE.D0.B4.D0.B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7.png"/><Relationship Id="rId4" Type="http://schemas.openxmlformats.org/officeDocument/2006/relationships/hyperlink" Target="https://www.tadviser.ru/index.php/%D0%A1%D1%82%D0%B0%D1%82%D1%8C%D1%8F:CRM_(%D1%80%D1%8B%D0%BD%D0%BE%D0%BA_%D0%A0%D0%BE%D1%81%D1%81%D0%B8%D0%B8)" TargetMode="External"/><Relationship Id="rId5" Type="http://schemas.openxmlformats.org/officeDocument/2006/relationships/hyperlink" Target="https://www.tadviser.ru/index.php/%D0%A1%D1%82%D0%B0%D1%82%D1%8C%D1%8F:SaaS_(%D1%80%D1%8B%D0%BD%D0%BE%D0%BA_%D0%A0%D0%BE%D1%81%D1%81%D0%B8%D0%B8)" TargetMode="External"/><Relationship Id="rId6" Type="http://schemas.openxmlformats.org/officeDocument/2006/relationships/image" Target="../media/image52.png"/><Relationship Id="rId7" Type="http://schemas.openxmlformats.org/officeDocument/2006/relationships/hyperlink" Target="https://www.tadviser.ru/index.php/%D0%A1%D1%82%D0%B0%D1%82%D1%8C%D1%8F:CRM_(%D1%80%D1%8B%D0%BD%D0%BE%D0%BA_%D0%A0%D0%BE%D1%81%D1%81%D0%B8%D0%B8)" TargetMode="External"/><Relationship Id="rId8" Type="http://schemas.openxmlformats.org/officeDocument/2006/relationships/hyperlink" Target="https://docs.google.com/spreadsheets/d/1Rp3IgjdN-jU3IUOjC0uCrR2SGMomGBPxWnarijT7JNI/ed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4.png"/><Relationship Id="rId4" Type="http://schemas.openxmlformats.org/officeDocument/2006/relationships/image" Target="../media/image67.png"/><Relationship Id="rId5" Type="http://schemas.openxmlformats.org/officeDocument/2006/relationships/image" Target="../media/image55.png"/><Relationship Id="rId6" Type="http://schemas.openxmlformats.org/officeDocument/2006/relationships/image" Target="../media/image61.png"/><Relationship Id="rId7" Type="http://schemas.openxmlformats.org/officeDocument/2006/relationships/hyperlink" Target="http://www.flaticon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/>
        </p:nvSpPr>
        <p:spPr>
          <a:xfrm>
            <a:off x="1384300" y="1756831"/>
            <a:ext cx="6375400" cy="692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Создание CRM-компании</a:t>
            </a:r>
            <a:endParaRPr sz="41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1384300" y="3173912"/>
            <a:ext cx="6375400" cy="530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Салихов Тимур </a:t>
            </a:r>
            <a:br>
              <a:rPr lang="ru" sz="15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5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студент группы Banz-26 </a:t>
            </a:r>
            <a:endParaRPr sz="15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4"/>
          <p:cNvSpPr txBox="1"/>
          <p:nvPr/>
        </p:nvSpPr>
        <p:spPr>
          <a:xfrm>
            <a:off x="1421459" y="36929"/>
            <a:ext cx="630108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Проект CRM-компании </a:t>
            </a:r>
            <a:endParaRPr sz="21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0" name="Google Shape;490;p44"/>
          <p:cNvSpPr/>
          <p:nvPr/>
        </p:nvSpPr>
        <p:spPr>
          <a:xfrm>
            <a:off x="4572000" y="2290097"/>
            <a:ext cx="4694411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Формат проекта:</a:t>
            </a:r>
            <a:b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Помещение с серверами и сайт, на котором пользователи выбирают тариф и приобретают услуги.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1" name="Google Shape;491;p44"/>
          <p:cNvSpPr/>
          <p:nvPr/>
        </p:nvSpPr>
        <p:spPr>
          <a:xfrm>
            <a:off x="4572004" y="974757"/>
            <a:ext cx="4782495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Описание:</a:t>
            </a:r>
            <a:endParaRPr b="1"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Создание организации, оказывающей услуги по управлению взаимоотношений с клиентами (CRM).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2" name="Google Shape;492;p44"/>
          <p:cNvSpPr/>
          <p:nvPr/>
        </p:nvSpPr>
        <p:spPr>
          <a:xfrm>
            <a:off x="4572003" y="1630384"/>
            <a:ext cx="4782496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Сегменты аудитории:</a:t>
            </a:r>
            <a:b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Средний и мелкий бизнес, которые готовы к частичному или полному переходу в облако.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3" name="Google Shape;493;p44"/>
          <p:cNvSpPr/>
          <p:nvPr/>
        </p:nvSpPr>
        <p:spPr>
          <a:xfrm>
            <a:off x="4571999" y="3970682"/>
            <a:ext cx="469441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Местоположение:</a:t>
            </a:r>
            <a:b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г. Москва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4" name="Google Shape;494;p44"/>
          <p:cNvSpPr/>
          <p:nvPr/>
        </p:nvSpPr>
        <p:spPr>
          <a:xfrm>
            <a:off x="4571999" y="4441642"/>
            <a:ext cx="469441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Способ оказания услуг:</a:t>
            </a:r>
            <a:b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Онлайн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495" name="Google Shape;49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057" y="502911"/>
            <a:ext cx="3349704" cy="4458841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496" name="Google Shape;496;p44"/>
          <p:cNvSpPr/>
          <p:nvPr/>
        </p:nvSpPr>
        <p:spPr>
          <a:xfrm>
            <a:off x="4572000" y="2945723"/>
            <a:ext cx="4429125" cy="992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Цель проекта на 12 месяцев:</a:t>
            </a:r>
            <a:endParaRPr b="1"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За 3 месяца создать сайт, настроить SEO, рекламу, выделить помещение (или арендовать) и поставить сервера. Бюджет 19 млн руб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За оставшиеся 9 месяцев заработать не менее 12 млн руб.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5"/>
          <p:cNvSpPr txBox="1"/>
          <p:nvPr/>
        </p:nvSpPr>
        <p:spPr>
          <a:xfrm>
            <a:off x="1421459" y="59353"/>
            <a:ext cx="630108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Стратегия CRM-компании </a:t>
            </a:r>
            <a:endParaRPr sz="21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2" name="Google Shape;502;p45"/>
          <p:cNvSpPr/>
          <p:nvPr/>
        </p:nvSpPr>
        <p:spPr>
          <a:xfrm>
            <a:off x="996780" y="662903"/>
            <a:ext cx="7150440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Описание миссии компании:</a:t>
            </a:r>
            <a:b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Предоставить многофункциональный, легко адаптируемый и удобный в использовании инструмент для управления взаимоотношениями с клиентами. 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03" name="Google Shape;503;p45"/>
          <p:cNvSpPr/>
          <p:nvPr/>
        </p:nvSpPr>
        <p:spPr>
          <a:xfrm>
            <a:off x="856726" y="1378407"/>
            <a:ext cx="7430548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Стратегия компании:</a:t>
            </a:r>
            <a:b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Войти в Топ-20 российских CRM-компаний по выручке к 2025 году.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04" name="Google Shape;504;p45"/>
          <p:cNvSpPr/>
          <p:nvPr/>
        </p:nvSpPr>
        <p:spPr>
          <a:xfrm>
            <a:off x="3477564" y="1903551"/>
            <a:ext cx="218887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Цель компании по SMART:</a:t>
            </a:r>
            <a:endParaRPr b="1" sz="12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5" name="Google Shape;505;p45"/>
          <p:cNvSpPr/>
          <p:nvPr/>
        </p:nvSpPr>
        <p:spPr>
          <a:xfrm>
            <a:off x="2150910" y="2142014"/>
            <a:ext cx="1619751" cy="14080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5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M</a:t>
            </a:r>
            <a:b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Выручка не менее 12 млн. ₽ за 15 реализованных проектов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06" name="Google Shape;506;p45"/>
          <p:cNvSpPr/>
          <p:nvPr/>
        </p:nvSpPr>
        <p:spPr>
          <a:xfrm>
            <a:off x="3839337" y="2142014"/>
            <a:ext cx="1619751" cy="25160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5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A</a:t>
            </a:r>
            <a:r>
              <a:rPr b="1" i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b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Первые три месяца работы компании - создание и настройка CRM-системы, следующие три месяца привлечение 1 компании в месяц, оставшаяся половина года привлечение 2 компаний в месяц.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07" name="Google Shape;507;p45"/>
          <p:cNvSpPr/>
          <p:nvPr/>
        </p:nvSpPr>
        <p:spPr>
          <a:xfrm>
            <a:off x="5503288" y="2142014"/>
            <a:ext cx="1619751" cy="19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5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R </a:t>
            </a:r>
            <a:b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Чем больше реализованных проектов, тем большей долей рынка будет обладать компания и ,соответственно, тем выше будет позиция в рейтинге.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08" name="Google Shape;508;p45"/>
          <p:cNvSpPr/>
          <p:nvPr/>
        </p:nvSpPr>
        <p:spPr>
          <a:xfrm>
            <a:off x="7159865" y="2142014"/>
            <a:ext cx="1619751" cy="10387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5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T</a:t>
            </a:r>
            <a:r>
              <a:rPr b="1" i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b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К концу года работы компании (начало июль 2023 - конец июнь 2024)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09" name="Google Shape;509;p45"/>
          <p:cNvSpPr/>
          <p:nvPr/>
        </p:nvSpPr>
        <p:spPr>
          <a:xfrm>
            <a:off x="1204188" y="2152472"/>
            <a:ext cx="264171" cy="253915"/>
          </a:xfrm>
          <a:prstGeom prst="ellipse">
            <a:avLst/>
          </a:prstGeom>
          <a:noFill/>
          <a:ln cap="rnd" cmpd="sng" w="222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0" name="Google Shape;510;p45"/>
          <p:cNvSpPr/>
          <p:nvPr/>
        </p:nvSpPr>
        <p:spPr>
          <a:xfrm>
            <a:off x="2828700" y="2152472"/>
            <a:ext cx="264171" cy="253915"/>
          </a:xfrm>
          <a:prstGeom prst="ellipse">
            <a:avLst/>
          </a:prstGeom>
          <a:noFill/>
          <a:ln cap="rnd" cmpd="sng" w="222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1" name="Google Shape;511;p45"/>
          <p:cNvSpPr/>
          <p:nvPr/>
        </p:nvSpPr>
        <p:spPr>
          <a:xfrm>
            <a:off x="4522147" y="2152472"/>
            <a:ext cx="264171" cy="253915"/>
          </a:xfrm>
          <a:prstGeom prst="ellipse">
            <a:avLst/>
          </a:prstGeom>
          <a:noFill/>
          <a:ln cap="rnd" cmpd="sng" w="222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2" name="Google Shape;512;p45"/>
          <p:cNvSpPr/>
          <p:nvPr/>
        </p:nvSpPr>
        <p:spPr>
          <a:xfrm>
            <a:off x="6181078" y="2152472"/>
            <a:ext cx="264171" cy="253915"/>
          </a:xfrm>
          <a:prstGeom prst="ellipse">
            <a:avLst/>
          </a:prstGeom>
          <a:noFill/>
          <a:ln cap="rnd" cmpd="sng" w="222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3" name="Google Shape;513;p45"/>
          <p:cNvSpPr/>
          <p:nvPr/>
        </p:nvSpPr>
        <p:spPr>
          <a:xfrm>
            <a:off x="7837654" y="2153045"/>
            <a:ext cx="264171" cy="253915"/>
          </a:xfrm>
          <a:prstGeom prst="ellipse">
            <a:avLst/>
          </a:prstGeom>
          <a:noFill/>
          <a:ln cap="rnd" cmpd="sng" w="222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4" name="Google Shape;514;p45"/>
          <p:cNvCxnSpPr/>
          <p:nvPr/>
        </p:nvCxnSpPr>
        <p:spPr>
          <a:xfrm>
            <a:off x="2164586" y="2157467"/>
            <a:ext cx="0" cy="2666652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15" name="Google Shape;515;p45"/>
          <p:cNvCxnSpPr/>
          <p:nvPr/>
        </p:nvCxnSpPr>
        <p:spPr>
          <a:xfrm>
            <a:off x="3770661" y="2157467"/>
            <a:ext cx="0" cy="2666652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16" name="Google Shape;516;p45"/>
          <p:cNvCxnSpPr/>
          <p:nvPr/>
        </p:nvCxnSpPr>
        <p:spPr>
          <a:xfrm>
            <a:off x="5503288" y="2157467"/>
            <a:ext cx="0" cy="2666652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17" name="Google Shape;517;p45"/>
          <p:cNvSpPr/>
          <p:nvPr/>
        </p:nvSpPr>
        <p:spPr>
          <a:xfrm>
            <a:off x="964406" y="3600450"/>
            <a:ext cx="842963" cy="800100"/>
          </a:xfrm>
          <a:custGeom>
            <a:rect b="b" l="l" r="r" t="t"/>
            <a:pathLst>
              <a:path extrusionOk="0" h="1066800" w="1123950">
                <a:moveTo>
                  <a:pt x="0" y="0"/>
                </a:moveTo>
                <a:lnTo>
                  <a:pt x="0" y="695325"/>
                </a:lnTo>
                <a:lnTo>
                  <a:pt x="209550" y="790575"/>
                </a:lnTo>
                <a:lnTo>
                  <a:pt x="381000" y="1057275"/>
                </a:lnTo>
                <a:lnTo>
                  <a:pt x="1123950" y="1066800"/>
                </a:lnTo>
                <a:lnTo>
                  <a:pt x="1085850" y="5715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18" name="Google Shape;518;p45"/>
          <p:cNvCxnSpPr/>
          <p:nvPr/>
        </p:nvCxnSpPr>
        <p:spPr>
          <a:xfrm>
            <a:off x="7141033" y="2157467"/>
            <a:ext cx="0" cy="2666652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19" name="Google Shape;519;p45"/>
          <p:cNvSpPr/>
          <p:nvPr/>
        </p:nvSpPr>
        <p:spPr>
          <a:xfrm>
            <a:off x="526139" y="2142014"/>
            <a:ext cx="1619751" cy="17774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5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S</a:t>
            </a:r>
            <a:r>
              <a:rPr b="1" i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b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Реализовать 15 проектов (1 проект - 1 компания, которая эксплуатирует CRM-систему) и получить выручку не менее 12 млн. ₽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6"/>
          <p:cNvSpPr txBox="1"/>
          <p:nvPr/>
        </p:nvSpPr>
        <p:spPr>
          <a:xfrm>
            <a:off x="1421459" y="59353"/>
            <a:ext cx="630108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Оценка целевой аудитории</a:t>
            </a:r>
            <a:endParaRPr sz="21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5" name="Google Shape;525;p46"/>
          <p:cNvSpPr/>
          <p:nvPr/>
        </p:nvSpPr>
        <p:spPr>
          <a:xfrm>
            <a:off x="656849" y="1452717"/>
            <a:ext cx="3900950" cy="686770"/>
          </a:xfrm>
          <a:prstGeom prst="flowChartTerminator">
            <a:avLst/>
          </a:prstGeom>
          <a:solidFill>
            <a:srgbClr val="6585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15 187 485</a:t>
            </a:r>
            <a:endParaRPr sz="1100"/>
          </a:p>
        </p:txBody>
      </p:sp>
      <p:sp>
        <p:nvSpPr>
          <p:cNvPr id="526" name="Google Shape;526;p46"/>
          <p:cNvSpPr/>
          <p:nvPr/>
        </p:nvSpPr>
        <p:spPr>
          <a:xfrm>
            <a:off x="1046759" y="2221898"/>
            <a:ext cx="3121131" cy="686770"/>
          </a:xfrm>
          <a:prstGeom prst="flowChartTerminator">
            <a:avLst/>
          </a:prstGeom>
          <a:solidFill>
            <a:srgbClr val="263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7 863 101</a:t>
            </a:r>
            <a:endParaRPr sz="1100"/>
          </a:p>
        </p:txBody>
      </p:sp>
      <p:sp>
        <p:nvSpPr>
          <p:cNvPr id="527" name="Google Shape;527;p46"/>
          <p:cNvSpPr/>
          <p:nvPr/>
        </p:nvSpPr>
        <p:spPr>
          <a:xfrm>
            <a:off x="1421459" y="2991080"/>
            <a:ext cx="2371730" cy="686771"/>
          </a:xfrm>
          <a:prstGeom prst="flowChartTerminator">
            <a:avLst/>
          </a:prstGeom>
          <a:solidFill>
            <a:srgbClr val="0D1E5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1 722 019 </a:t>
            </a:r>
            <a:endParaRPr sz="1100"/>
          </a:p>
        </p:txBody>
      </p:sp>
      <p:sp>
        <p:nvSpPr>
          <p:cNvPr id="528" name="Google Shape;528;p46"/>
          <p:cNvSpPr/>
          <p:nvPr/>
        </p:nvSpPr>
        <p:spPr>
          <a:xfrm>
            <a:off x="4976112" y="1487902"/>
            <a:ext cx="359237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Количество работников микро, малого и среднего предпринимательства в России.</a:t>
            </a:r>
            <a:endParaRPr sz="1100"/>
          </a:p>
        </p:txBody>
      </p:sp>
      <p:sp>
        <p:nvSpPr>
          <p:cNvPr id="529" name="Google Shape;529;p46"/>
          <p:cNvSpPr/>
          <p:nvPr/>
        </p:nvSpPr>
        <p:spPr>
          <a:xfrm>
            <a:off x="4976112" y="2275313"/>
            <a:ext cx="359237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Количество работников малого и среднего предпринимательства в России.</a:t>
            </a:r>
            <a:endParaRPr sz="1100"/>
          </a:p>
        </p:txBody>
      </p:sp>
      <p:sp>
        <p:nvSpPr>
          <p:cNvPr id="530" name="Google Shape;530;p46"/>
          <p:cNvSpPr/>
          <p:nvPr/>
        </p:nvSpPr>
        <p:spPr>
          <a:xfrm>
            <a:off x="4976112" y="2930508"/>
            <a:ext cx="3592371" cy="807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Количество работников малого и среднего  предпринимательства в России, заинтересованных в использовании CRM. (21,9% от 7 863 101).</a:t>
            </a:r>
            <a:endParaRPr sz="1100"/>
          </a:p>
        </p:txBody>
      </p:sp>
      <p:sp>
        <p:nvSpPr>
          <p:cNvPr id="531" name="Google Shape;531;p46"/>
          <p:cNvSpPr/>
          <p:nvPr/>
        </p:nvSpPr>
        <p:spPr>
          <a:xfrm>
            <a:off x="1997002" y="4209410"/>
            <a:ext cx="6571480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По данным независимого исследования, проведенного в конце 2021 - начале 2022 года Гильдией интеграторов, спрос на CRM – системы среди компаний малого и среднего бизнеса в процентном соотношении составил 21,9%.</a:t>
            </a:r>
            <a:endParaRPr sz="1100"/>
          </a:p>
        </p:txBody>
      </p:sp>
      <p:sp>
        <p:nvSpPr>
          <p:cNvPr id="532" name="Google Shape;532;p46">
            <a:hlinkClick r:id="rId3"/>
          </p:cNvPr>
          <p:cNvSpPr/>
          <p:nvPr/>
        </p:nvSpPr>
        <p:spPr>
          <a:xfrm>
            <a:off x="4533174" y="4946825"/>
            <a:ext cx="1170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4"/>
              </a:rPr>
              <a:t>www.tadviser.ru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/>
          <p:nvPr/>
        </p:nvSpPr>
        <p:spPr>
          <a:xfrm>
            <a:off x="8017124" y="780594"/>
            <a:ext cx="919246" cy="42986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38" name="Google Shape;53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56" y="451768"/>
            <a:ext cx="6515287" cy="4691732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7"/>
          <p:cNvSpPr txBox="1"/>
          <p:nvPr/>
        </p:nvSpPr>
        <p:spPr>
          <a:xfrm>
            <a:off x="1421459" y="59353"/>
            <a:ext cx="630108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Модель бизнес-процесса по IDEF0</a:t>
            </a:r>
            <a:endParaRPr sz="21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0" name="Google Shape;540;p47"/>
          <p:cNvSpPr/>
          <p:nvPr/>
        </p:nvSpPr>
        <p:spPr>
          <a:xfrm>
            <a:off x="3502872" y="451768"/>
            <a:ext cx="436953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Описание: </a:t>
            </a:r>
            <a:r>
              <a:rPr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Регистрация заявок, поступающих от потенциальных клиентов.</a:t>
            </a:r>
            <a:br>
              <a:rPr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b="1"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Результат: </a:t>
            </a:r>
            <a:r>
              <a:rPr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Оформленная клиентская заявка для дальнейшего рассмотрения и согласования.</a:t>
            </a:r>
            <a:endParaRPr sz="9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1" name="Google Shape;541;p47"/>
          <p:cNvSpPr/>
          <p:nvPr/>
        </p:nvSpPr>
        <p:spPr>
          <a:xfrm>
            <a:off x="3502872" y="451769"/>
            <a:ext cx="4369540" cy="455828"/>
          </a:xfrm>
          <a:prstGeom prst="roundRect">
            <a:avLst>
              <a:gd fmla="val 16667" name="adj"/>
            </a:avLst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2" name="Google Shape;542;p47"/>
          <p:cNvSpPr/>
          <p:nvPr/>
        </p:nvSpPr>
        <p:spPr>
          <a:xfrm>
            <a:off x="3671012" y="2276095"/>
            <a:ext cx="488005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Описание: </a:t>
            </a:r>
            <a:r>
              <a:rPr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На основании договора и оговоренных условий пользования CRM-системой выставить клиенту счёт.</a:t>
            </a:r>
            <a:br>
              <a:rPr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b="1"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Результат: </a:t>
            </a:r>
            <a:r>
              <a:rPr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Подготовленный бухгалтером счёт на основании договора купли-продажи. </a:t>
            </a:r>
            <a:endParaRPr sz="9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3" name="Google Shape;543;p47"/>
          <p:cNvSpPr/>
          <p:nvPr/>
        </p:nvSpPr>
        <p:spPr>
          <a:xfrm>
            <a:off x="3502872" y="2290511"/>
            <a:ext cx="5262507" cy="470334"/>
          </a:xfrm>
          <a:prstGeom prst="roundRect">
            <a:avLst>
              <a:gd fmla="val 16667" name="adj"/>
            </a:avLst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4" name="Google Shape;544;p47"/>
          <p:cNvSpPr/>
          <p:nvPr/>
        </p:nvSpPr>
        <p:spPr>
          <a:xfrm>
            <a:off x="4709764" y="3017300"/>
            <a:ext cx="3888627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Описание: </a:t>
            </a:r>
            <a:r>
              <a:rPr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Процесс интеграции и адаптации CRM-системы под желания, потребности и возможности клиента .</a:t>
            </a:r>
            <a:br>
              <a:rPr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b="1"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Результат: </a:t>
            </a:r>
            <a:r>
              <a:rPr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Функционирующая CRM-система, синхронизированная со всей информацией клиента. </a:t>
            </a:r>
            <a:endParaRPr sz="9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5" name="Google Shape;545;p47"/>
          <p:cNvSpPr/>
          <p:nvPr/>
        </p:nvSpPr>
        <p:spPr>
          <a:xfrm>
            <a:off x="4572000" y="2994970"/>
            <a:ext cx="4193380" cy="667013"/>
          </a:xfrm>
          <a:prstGeom prst="roundRect">
            <a:avLst>
              <a:gd fmla="val 16667" name="adj"/>
            </a:avLst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6" name="Google Shape;546;p47"/>
          <p:cNvSpPr/>
          <p:nvPr/>
        </p:nvSpPr>
        <p:spPr>
          <a:xfrm>
            <a:off x="6713411" y="3901958"/>
            <a:ext cx="2018260" cy="10387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Описание: </a:t>
            </a:r>
            <a:r>
              <a:rPr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Открыть и проконтролировать получения доступа к CRM-системе каждому сотруднику клиентской компании.</a:t>
            </a:r>
            <a:br>
              <a:rPr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b="1"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Результат: </a:t>
            </a:r>
            <a:r>
              <a:rPr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Доступ к CRM-системе есть у каждого сотрудника клиентской компании. </a:t>
            </a:r>
            <a:endParaRPr sz="9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7" name="Google Shape;547;p47"/>
          <p:cNvSpPr/>
          <p:nvPr/>
        </p:nvSpPr>
        <p:spPr>
          <a:xfrm>
            <a:off x="6713411" y="3901958"/>
            <a:ext cx="2051969" cy="1038746"/>
          </a:xfrm>
          <a:prstGeom prst="roundRect">
            <a:avLst>
              <a:gd fmla="val 16667" name="adj"/>
            </a:avLst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8" name="Google Shape;548;p47"/>
          <p:cNvSpPr/>
          <p:nvPr/>
        </p:nvSpPr>
        <p:spPr>
          <a:xfrm>
            <a:off x="3502825" y="1205962"/>
            <a:ext cx="5262600" cy="81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9" name="Google Shape;549;p47"/>
          <p:cNvSpPr/>
          <p:nvPr/>
        </p:nvSpPr>
        <p:spPr>
          <a:xfrm>
            <a:off x="3502825" y="1199277"/>
            <a:ext cx="52626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Описание: </a:t>
            </a:r>
            <a:r>
              <a:rPr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Необходимо согласовать с клиентом его главные цели и потребности, тариф CRM-системы, количество пользователей, а также обязательства с обеих сторон и поставщика услуги и клиента.</a:t>
            </a:r>
            <a:br>
              <a:rPr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b="1"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Результат: </a:t>
            </a:r>
            <a:r>
              <a:rPr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Сформированный договор с информацией по клиентской компании, а также со всеми перечисленными обязательствами. Договор согласован руководителями с обеих сторон и поставщика услуги и клиентской компании. </a:t>
            </a:r>
            <a:endParaRPr sz="9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8"/>
          <p:cNvSpPr/>
          <p:nvPr/>
        </p:nvSpPr>
        <p:spPr>
          <a:xfrm>
            <a:off x="2254075" y="1328057"/>
            <a:ext cx="4635851" cy="2487385"/>
          </a:xfrm>
          <a:prstGeom prst="rect">
            <a:avLst/>
          </a:prstGeom>
          <a:solidFill>
            <a:srgbClr val="263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Финансовая модель </a:t>
            </a:r>
            <a:br>
              <a:rPr lang="ru" sz="4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ru" sz="4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CRM-компании</a:t>
            </a:r>
            <a:endParaRPr sz="4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138" y="3350419"/>
            <a:ext cx="5295472" cy="1549062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9"/>
          <p:cNvSpPr txBox="1"/>
          <p:nvPr/>
        </p:nvSpPr>
        <p:spPr>
          <a:xfrm>
            <a:off x="1421459" y="59353"/>
            <a:ext cx="630108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Валовая прибыль</a:t>
            </a:r>
            <a:endParaRPr sz="21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1" name="Google Shape;561;p49"/>
          <p:cNvSpPr/>
          <p:nvPr/>
        </p:nvSpPr>
        <p:spPr>
          <a:xfrm>
            <a:off x="482385" y="520942"/>
            <a:ext cx="7490040" cy="32085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Вводная информация:</a:t>
            </a:r>
            <a:endParaRPr b="1" sz="1100"/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Валовая прибыль рассчитывается на основании выручки. Пока нет понимания, сколько будет стоить привлечение одной компании (себестоимость принята 0 руб).</a:t>
            </a:r>
            <a:b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Проект планируется запустить в июле 2023г. Исходя из задания первые три месяца уходят на развитие и разработку компании. Работа с клиентами начинается от октября.</a:t>
            </a:r>
            <a:b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Планы по привлечению клиентских компаний:</a:t>
            </a:r>
            <a:endParaRPr sz="1100"/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2023 год - с октября по декабрь привлечение одной компании в месяц, с января по июнь привлечение двух компаний в месяц</a:t>
            </a:r>
            <a:endParaRPr sz="1100"/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2024 - 2025 гг. - за каждый месяц привлечение трёх компаний</a:t>
            </a:r>
            <a:endParaRPr sz="1100"/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2026 - 2027 гг. - за каждый месяц привлечение четырёх компаний</a:t>
            </a:r>
            <a:endParaRPr sz="1100"/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2028 год - за каждый месяц привлечение пяти компаний</a:t>
            </a:r>
            <a:endParaRPr sz="1100"/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Финансовые значения, которые пошли на расчёт валовой прибыли: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62" name="Google Shape;562;p49">
            <a:hlinkClick r:id="rId4"/>
          </p:cNvPr>
          <p:cNvSpPr/>
          <p:nvPr/>
        </p:nvSpPr>
        <p:spPr>
          <a:xfrm>
            <a:off x="3391730" y="4899481"/>
            <a:ext cx="2360540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Подробные расчёты финансовой модели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563" name="Google Shape;563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5393" y="2902148"/>
            <a:ext cx="2760158" cy="1985009"/>
          </a:xfrm>
          <a:prstGeom prst="rect">
            <a:avLst/>
          </a:prstGeom>
          <a:noFill/>
          <a:ln cap="flat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0"/>
          <p:cNvSpPr/>
          <p:nvPr/>
        </p:nvSpPr>
        <p:spPr>
          <a:xfrm>
            <a:off x="964406" y="3600450"/>
            <a:ext cx="842963" cy="800100"/>
          </a:xfrm>
          <a:custGeom>
            <a:rect b="b" l="l" r="r" t="t"/>
            <a:pathLst>
              <a:path extrusionOk="0" h="1066800" w="1123950">
                <a:moveTo>
                  <a:pt x="0" y="0"/>
                </a:moveTo>
                <a:lnTo>
                  <a:pt x="0" y="695325"/>
                </a:lnTo>
                <a:lnTo>
                  <a:pt x="209550" y="790575"/>
                </a:lnTo>
                <a:lnTo>
                  <a:pt x="381000" y="1057275"/>
                </a:lnTo>
                <a:lnTo>
                  <a:pt x="1123950" y="1066800"/>
                </a:lnTo>
                <a:lnTo>
                  <a:pt x="1085850" y="5715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69" name="Google Shape;569;p50"/>
          <p:cNvSpPr txBox="1"/>
          <p:nvPr/>
        </p:nvSpPr>
        <p:spPr>
          <a:xfrm>
            <a:off x="1421459" y="59353"/>
            <a:ext cx="630108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Операционные расходы</a:t>
            </a:r>
            <a:endParaRPr sz="21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0" name="Google Shape;570;p50"/>
          <p:cNvSpPr/>
          <p:nvPr/>
        </p:nvSpPr>
        <p:spPr>
          <a:xfrm>
            <a:off x="132626" y="1325300"/>
            <a:ext cx="1692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Аренда офиса</a:t>
            </a:r>
            <a:endParaRPr sz="1100"/>
          </a:p>
        </p:txBody>
      </p:sp>
      <p:sp>
        <p:nvSpPr>
          <p:cNvPr id="571" name="Google Shape;571;p50"/>
          <p:cNvSpPr/>
          <p:nvPr/>
        </p:nvSpPr>
        <p:spPr>
          <a:xfrm>
            <a:off x="132626" y="1593425"/>
            <a:ext cx="1692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Реклама</a:t>
            </a:r>
            <a:endParaRPr sz="1100"/>
          </a:p>
        </p:txBody>
      </p:sp>
      <p:sp>
        <p:nvSpPr>
          <p:cNvPr id="572" name="Google Shape;572;p50"/>
          <p:cNvSpPr/>
          <p:nvPr/>
        </p:nvSpPr>
        <p:spPr>
          <a:xfrm>
            <a:off x="132626" y="1888275"/>
            <a:ext cx="1660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ФОТ</a:t>
            </a:r>
            <a:endParaRPr sz="1100"/>
          </a:p>
        </p:txBody>
      </p:sp>
      <p:sp>
        <p:nvSpPr>
          <p:cNvPr id="573" name="Google Shape;573;p50"/>
          <p:cNvSpPr/>
          <p:nvPr/>
        </p:nvSpPr>
        <p:spPr>
          <a:xfrm>
            <a:off x="116725" y="2195550"/>
            <a:ext cx="1692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НДФЛ за сотрудников</a:t>
            </a:r>
            <a:endParaRPr sz="1100"/>
          </a:p>
        </p:txBody>
      </p:sp>
      <p:sp>
        <p:nvSpPr>
          <p:cNvPr id="574" name="Google Shape;574;p50"/>
          <p:cNvSpPr/>
          <p:nvPr/>
        </p:nvSpPr>
        <p:spPr>
          <a:xfrm>
            <a:off x="133426" y="3749875"/>
            <a:ext cx="1692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Итого опер. расходы</a:t>
            </a:r>
            <a:endParaRPr sz="1100"/>
          </a:p>
        </p:txBody>
      </p:sp>
      <p:sp>
        <p:nvSpPr>
          <p:cNvPr id="575" name="Google Shape;575;p50"/>
          <p:cNvSpPr/>
          <p:nvPr/>
        </p:nvSpPr>
        <p:spPr>
          <a:xfrm>
            <a:off x="148525" y="2496613"/>
            <a:ext cx="1660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Страховые взносы</a:t>
            </a:r>
            <a:endParaRPr sz="1100"/>
          </a:p>
        </p:txBody>
      </p:sp>
      <p:sp>
        <p:nvSpPr>
          <p:cNvPr id="576" name="Google Shape;576;p50"/>
          <p:cNvSpPr/>
          <p:nvPr/>
        </p:nvSpPr>
        <p:spPr>
          <a:xfrm>
            <a:off x="133425" y="2797675"/>
            <a:ext cx="1692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Интернет, связь</a:t>
            </a:r>
            <a:endParaRPr sz="1100"/>
          </a:p>
        </p:txBody>
      </p:sp>
      <p:pic>
        <p:nvPicPr>
          <p:cNvPr id="577" name="Google Shape;5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525" y="608075"/>
            <a:ext cx="6301101" cy="3469957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0">
            <a:hlinkClick r:id="rId4"/>
          </p:cNvPr>
          <p:cNvSpPr/>
          <p:nvPr/>
        </p:nvSpPr>
        <p:spPr>
          <a:xfrm>
            <a:off x="3333773" y="4899481"/>
            <a:ext cx="2360540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Подробные расчёты финансовой модели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79" name="Google Shape;579;p50"/>
          <p:cNvSpPr/>
          <p:nvPr/>
        </p:nvSpPr>
        <p:spPr>
          <a:xfrm>
            <a:off x="132600" y="3311275"/>
            <a:ext cx="2038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Офисные / Хозяйственные расходы</a:t>
            </a:r>
            <a:endParaRPr sz="1100"/>
          </a:p>
        </p:txBody>
      </p:sp>
      <p:sp>
        <p:nvSpPr>
          <p:cNvPr id="580" name="Google Shape;580;p50"/>
          <p:cNvSpPr/>
          <p:nvPr/>
        </p:nvSpPr>
        <p:spPr>
          <a:xfrm>
            <a:off x="132600" y="3091975"/>
            <a:ext cx="1880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Коммунальные расходы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1"/>
          <p:cNvSpPr txBox="1"/>
          <p:nvPr/>
        </p:nvSpPr>
        <p:spPr>
          <a:xfrm>
            <a:off x="1421459" y="59353"/>
            <a:ext cx="630108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Капитальные расходы и амортизация</a:t>
            </a:r>
            <a:endParaRPr sz="21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6" name="Google Shape;586;p51"/>
          <p:cNvSpPr/>
          <p:nvPr/>
        </p:nvSpPr>
        <p:spPr>
          <a:xfrm>
            <a:off x="132627" y="1303857"/>
            <a:ext cx="359237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Покупка серверов</a:t>
            </a:r>
            <a:endParaRPr sz="1100"/>
          </a:p>
        </p:txBody>
      </p:sp>
      <p:sp>
        <p:nvSpPr>
          <p:cNvPr id="587" name="Google Shape;587;p51"/>
          <p:cNvSpPr/>
          <p:nvPr/>
        </p:nvSpPr>
        <p:spPr>
          <a:xfrm>
            <a:off x="132627" y="1572006"/>
            <a:ext cx="359237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Установка серверов</a:t>
            </a:r>
            <a:endParaRPr sz="1100"/>
          </a:p>
        </p:txBody>
      </p:sp>
      <p:sp>
        <p:nvSpPr>
          <p:cNvPr id="588" name="Google Shape;588;p51"/>
          <p:cNvSpPr/>
          <p:nvPr/>
        </p:nvSpPr>
        <p:spPr>
          <a:xfrm>
            <a:off x="132627" y="1040337"/>
            <a:ext cx="359237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Капитальные затраты</a:t>
            </a:r>
            <a:endParaRPr sz="1100"/>
          </a:p>
        </p:txBody>
      </p:sp>
      <p:sp>
        <p:nvSpPr>
          <p:cNvPr id="589" name="Google Shape;589;p51"/>
          <p:cNvSpPr/>
          <p:nvPr/>
        </p:nvSpPr>
        <p:spPr>
          <a:xfrm>
            <a:off x="132627" y="1840155"/>
            <a:ext cx="359237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Покупка компьютеров</a:t>
            </a:r>
            <a:endParaRPr sz="1100"/>
          </a:p>
        </p:txBody>
      </p:sp>
      <p:sp>
        <p:nvSpPr>
          <p:cNvPr id="590" name="Google Shape;590;p51"/>
          <p:cNvSpPr/>
          <p:nvPr/>
        </p:nvSpPr>
        <p:spPr>
          <a:xfrm>
            <a:off x="132627" y="2108304"/>
            <a:ext cx="179618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Покупка софта для</a:t>
            </a:r>
            <a:b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компьютеров</a:t>
            </a:r>
            <a:endParaRPr sz="1100"/>
          </a:p>
        </p:txBody>
      </p:sp>
      <p:sp>
        <p:nvSpPr>
          <p:cNvPr id="591" name="Google Shape;591;p51"/>
          <p:cNvSpPr/>
          <p:nvPr/>
        </p:nvSpPr>
        <p:spPr>
          <a:xfrm>
            <a:off x="132627" y="2561119"/>
            <a:ext cx="359237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Итого кап. затраты</a:t>
            </a:r>
            <a:endParaRPr sz="1100"/>
          </a:p>
        </p:txBody>
      </p:sp>
      <p:sp>
        <p:nvSpPr>
          <p:cNvPr id="592" name="Google Shape;592;p51"/>
          <p:cNvSpPr/>
          <p:nvPr/>
        </p:nvSpPr>
        <p:spPr>
          <a:xfrm>
            <a:off x="132627" y="2829268"/>
            <a:ext cx="359237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Амортизация</a:t>
            </a:r>
            <a:endParaRPr sz="1100"/>
          </a:p>
        </p:txBody>
      </p:sp>
      <p:sp>
        <p:nvSpPr>
          <p:cNvPr id="593" name="Google Shape;593;p51"/>
          <p:cNvSpPr/>
          <p:nvPr/>
        </p:nvSpPr>
        <p:spPr>
          <a:xfrm>
            <a:off x="132627" y="3097417"/>
            <a:ext cx="359237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Покупка серверов</a:t>
            </a:r>
            <a:endParaRPr sz="1100"/>
          </a:p>
        </p:txBody>
      </p:sp>
      <p:sp>
        <p:nvSpPr>
          <p:cNvPr id="594" name="Google Shape;594;p51"/>
          <p:cNvSpPr/>
          <p:nvPr/>
        </p:nvSpPr>
        <p:spPr>
          <a:xfrm>
            <a:off x="132627" y="3365566"/>
            <a:ext cx="359237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Покупка компьютеров</a:t>
            </a:r>
            <a:endParaRPr sz="1100"/>
          </a:p>
        </p:txBody>
      </p:sp>
      <p:pic>
        <p:nvPicPr>
          <p:cNvPr id="595" name="Google Shape;59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8328" y="3917126"/>
            <a:ext cx="2396775" cy="806533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1">
            <a:hlinkClick r:id="rId4"/>
          </p:cNvPr>
          <p:cNvSpPr/>
          <p:nvPr/>
        </p:nvSpPr>
        <p:spPr>
          <a:xfrm>
            <a:off x="3391730" y="4899481"/>
            <a:ext cx="2360540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Подробные расчёты финансовой модели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597" name="Google Shape;597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8825" y="627850"/>
            <a:ext cx="6132276" cy="31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7187" y="2295920"/>
            <a:ext cx="1783916" cy="87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7361" y="2757737"/>
            <a:ext cx="5136356" cy="2043699"/>
          </a:xfrm>
          <a:prstGeom prst="rect">
            <a:avLst/>
          </a:prstGeom>
          <a:noFill/>
          <a:ln cap="flat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4" name="Google Shape;604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7361" y="632785"/>
            <a:ext cx="5136356" cy="2047394"/>
          </a:xfrm>
          <a:prstGeom prst="rect">
            <a:avLst/>
          </a:prstGeom>
          <a:noFill/>
          <a:ln cap="flat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5" name="Google Shape;605;p52"/>
          <p:cNvSpPr txBox="1"/>
          <p:nvPr/>
        </p:nvSpPr>
        <p:spPr>
          <a:xfrm>
            <a:off x="1421459" y="59353"/>
            <a:ext cx="630108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Финансовые показатели эффективности проекта</a:t>
            </a:r>
            <a:endParaRPr sz="21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6" name="Google Shape;606;p52">
            <a:hlinkClick r:id="rId6"/>
          </p:cNvPr>
          <p:cNvSpPr/>
          <p:nvPr/>
        </p:nvSpPr>
        <p:spPr>
          <a:xfrm>
            <a:off x="3391730" y="4899481"/>
            <a:ext cx="2360540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7"/>
              </a:rPr>
              <a:t>Подробные расчёты финансовой модели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3"/>
          <p:cNvSpPr txBox="1"/>
          <p:nvPr/>
        </p:nvSpPr>
        <p:spPr>
          <a:xfrm>
            <a:off x="1421459" y="59353"/>
            <a:ext cx="630108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Выводы</a:t>
            </a:r>
            <a:endParaRPr sz="21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2" name="Google Shape;612;p53"/>
          <p:cNvSpPr/>
          <p:nvPr/>
        </p:nvSpPr>
        <p:spPr>
          <a:xfrm>
            <a:off x="1614340" y="656674"/>
            <a:ext cx="6301083" cy="43165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Poppins"/>
              <a:buAutoNum type="arabicPeriod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Расходы пользователей на общедоступные облачные сервисы только растут и в 2023 году рост расходов будет составлять 21%. Облачный рынок показывает устойчивость к различным кризисам, которые открывают новые возможности для развития сервисов.</a:t>
            </a:r>
            <a:b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Poppins"/>
              <a:buAutoNum type="arabicPeriod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Спрос на CRM в России также возрастает с каждым годом. По прогнозам экспертов, к 2025 г. абонентская база платящих пользователей российского CRM-рынка будет ежегодно расти в среднем более, чем на 18%. При этом рынок CRM остается низко конкурентным и перспективным, ведь около половины предпринимателей еще не знают о CRM.</a:t>
            </a:r>
            <a:b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Poppins"/>
              <a:buAutoNum type="arabicPeriod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Мелкий и средний бизнес активнее выходит в интернет пространство, где необходима автоматизация разнообразных задач. И CRM-система в этом плане очень востребована, т.к. предлагает средства и интегрированные решения для повышения производительности, улучшения уровня продаж и эффективности маркетинга, обеспечивая при этом максимальное качество обслуживания.</a:t>
            </a:r>
            <a:endParaRPr sz="1100"/>
          </a:p>
          <a:p>
            <a:pPr indent="-1778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Poppins"/>
              <a:buAutoNum type="arabicPeriod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Проект по открытию CRM компании в Москве является реальным и вполне привлекательным с инвестиционной точки зрения. При ставке дисконтирования срок окупаемости составит 4 года, внутренняя норма доходности – 30%, чистая приведенная стоимость – 7 млн. ₽.  </a:t>
            </a:r>
            <a:endParaRPr sz="1100"/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/>
        </p:nvSpPr>
        <p:spPr>
          <a:xfrm>
            <a:off x="1360637" y="84770"/>
            <a:ext cx="630108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Востребованность облачных сервисов</a:t>
            </a:r>
            <a:endParaRPr sz="21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p36"/>
          <p:cNvSpPr/>
          <p:nvPr/>
        </p:nvSpPr>
        <p:spPr>
          <a:xfrm>
            <a:off x="4982948" y="1263893"/>
            <a:ext cx="3592371" cy="4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Расходы на облачные сервисы растут быстрее расходов на ИТ «в целом» и это положение сохранится и в ближайшие годы. </a:t>
            </a:r>
            <a:b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Согласно последнему прогнозу Gartner, Inc., мировые расходы конечных пользователей на общедоступные облачные сервисы вырастут на 20,7% и составят 591,8 млрд долларов в 2023 году по сравнению с 490,3 млрд долларов в 2022 году. Это выше прогноза роста на 18,8% на 2022 год. </a:t>
            </a:r>
            <a:endParaRPr sz="1100"/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Для России в целом характерна такая же модель развития, как и для глобального рынка. </a:t>
            </a:r>
            <a:endParaRPr sz="1100"/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SaaS – лидер по востребованности и выручке среди облачных сервисов. Именно этот тип выбран для дальнейшего анализа.</a:t>
            </a:r>
            <a:endParaRPr sz="1100"/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18" name="Google Shape;3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681" y="897753"/>
            <a:ext cx="4003319" cy="271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9592" y="3877661"/>
            <a:ext cx="207169" cy="20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3162" y="4246163"/>
            <a:ext cx="200025" cy="221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2447" y="4628954"/>
            <a:ext cx="221456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1983499" y="3754611"/>
            <a:ext cx="2238375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PaaS (Platform as a Service -Платформа как услуга )</a:t>
            </a:r>
            <a:endParaRPr sz="1100"/>
          </a:p>
        </p:txBody>
      </p:sp>
      <p:sp>
        <p:nvSpPr>
          <p:cNvPr id="323" name="Google Shape;323;p36"/>
          <p:cNvSpPr/>
          <p:nvPr/>
        </p:nvSpPr>
        <p:spPr>
          <a:xfrm>
            <a:off x="1983498" y="4148412"/>
            <a:ext cx="252768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IaaS (Infrastructure as a Service -Инфраструктура как услуга )</a:t>
            </a:r>
            <a:endParaRPr sz="1100"/>
          </a:p>
        </p:txBody>
      </p:sp>
      <p:sp>
        <p:nvSpPr>
          <p:cNvPr id="324" name="Google Shape;324;p36"/>
          <p:cNvSpPr/>
          <p:nvPr/>
        </p:nvSpPr>
        <p:spPr>
          <a:xfrm>
            <a:off x="1983498" y="4538806"/>
            <a:ext cx="252768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SaaS (Software as a Service –Программное обеспечение как услуга )</a:t>
            </a:r>
            <a:endParaRPr sz="1100"/>
          </a:p>
        </p:txBody>
      </p:sp>
      <p:sp>
        <p:nvSpPr>
          <p:cNvPr id="325" name="Google Shape;325;p36"/>
          <p:cNvSpPr/>
          <p:nvPr/>
        </p:nvSpPr>
        <p:spPr>
          <a:xfrm>
            <a:off x="568681" y="628894"/>
            <a:ext cx="400331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Общемировые расходы на облачные сервисы в 2020-2023 гг.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326" name="Google Shape;326;p36"/>
          <p:cNvCxnSpPr/>
          <p:nvPr/>
        </p:nvCxnSpPr>
        <p:spPr>
          <a:xfrm>
            <a:off x="446713" y="628894"/>
            <a:ext cx="4125287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7" name="Google Shape;327;p36"/>
          <p:cNvCxnSpPr/>
          <p:nvPr/>
        </p:nvCxnSpPr>
        <p:spPr>
          <a:xfrm>
            <a:off x="4572000" y="628894"/>
            <a:ext cx="0" cy="4302327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8" name="Google Shape;328;p36"/>
          <p:cNvCxnSpPr/>
          <p:nvPr/>
        </p:nvCxnSpPr>
        <p:spPr>
          <a:xfrm>
            <a:off x="446714" y="628894"/>
            <a:ext cx="0" cy="3518132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p36"/>
          <p:cNvSpPr/>
          <p:nvPr/>
        </p:nvSpPr>
        <p:spPr>
          <a:xfrm>
            <a:off x="1245516" y="4934129"/>
            <a:ext cx="252768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7"/>
              </a:rPr>
              <a:t>www.gartner.com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4"/>
          <p:cNvSpPr/>
          <p:nvPr/>
        </p:nvSpPr>
        <p:spPr>
          <a:xfrm>
            <a:off x="2254075" y="1328057"/>
            <a:ext cx="4635851" cy="2487385"/>
          </a:xfrm>
          <a:prstGeom prst="rect">
            <a:avLst/>
          </a:prstGeom>
          <a:solidFill>
            <a:srgbClr val="263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Спасибо за внимание!</a:t>
            </a:r>
            <a:endParaRPr sz="5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/>
          <p:nvPr/>
        </p:nvSpPr>
        <p:spPr>
          <a:xfrm>
            <a:off x="2767815" y="790187"/>
            <a:ext cx="4052434" cy="4136248"/>
          </a:xfrm>
          <a:prstGeom prst="rect">
            <a:avLst/>
          </a:prstGeom>
          <a:blipFill rotWithShape="1">
            <a:blip r:embed="rId3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2089422" y="790187"/>
            <a:ext cx="6000600" cy="4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Стоимость:</a:t>
            </a:r>
            <a:b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Нет необходимости разрабатывать собственное дорогостоящее ПО, достаточно внедрить уже готовый процесс.</a:t>
            </a:r>
            <a:endParaRPr sz="1100"/>
          </a:p>
          <a:p>
            <a:pPr indent="-101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Время:</a:t>
            </a:r>
            <a:b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Время развертывания облачных решений почти равно нулю по сравнению с локальным программным обеспечением.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Обслуживание:</a:t>
            </a:r>
            <a:b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Настройку и обслуживания ПО берёт на себя облачный провайдер, поэтому у клиентов освобождается время для создание новых проектов.</a:t>
            </a:r>
            <a:endParaRPr sz="1100"/>
          </a:p>
          <a:p>
            <a:pPr indent="-101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Доступность рабочего места:</a:t>
            </a:r>
            <a:b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Для работы с программным обеспечением не требуется загрузка и установка ПО на устройство. Большинство программ сотрудники могут запускать в браузере на любом мобильном устройстве. 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Популярность:</a:t>
            </a:r>
            <a:b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Большинство компаний в настоящее время используют хотя бы одну форму SaaS в своем бизнесе, что делает SaaS наиболее широко используемой формой облачного программного обеспечения среди предприятий сегодня.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101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1360637" y="84770"/>
            <a:ext cx="630108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Преимущества SaaS</a:t>
            </a:r>
            <a:endParaRPr sz="21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7" name="Google Shape;33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062" y="3114158"/>
            <a:ext cx="405581" cy="40558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7"/>
          <p:cNvSpPr/>
          <p:nvPr/>
        </p:nvSpPr>
        <p:spPr>
          <a:xfrm>
            <a:off x="1387129" y="4842185"/>
            <a:ext cx="107959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www.flaticon.com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8062" y="2407821"/>
            <a:ext cx="405581" cy="405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53818" y="1640911"/>
            <a:ext cx="449826" cy="44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53817" y="945963"/>
            <a:ext cx="449826" cy="44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98062" y="4070504"/>
            <a:ext cx="405581" cy="4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4932" y="950050"/>
            <a:ext cx="2319701" cy="205897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8"/>
          <p:cNvSpPr txBox="1"/>
          <p:nvPr/>
        </p:nvSpPr>
        <p:spPr>
          <a:xfrm>
            <a:off x="1360637" y="84770"/>
            <a:ext cx="630108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Сегменты рынка SaaS </a:t>
            </a:r>
            <a:endParaRPr sz="21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9" name="Google Shape;34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4594" y="2728181"/>
            <a:ext cx="2356579" cy="21773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38"/>
          <p:cNvCxnSpPr/>
          <p:nvPr/>
        </p:nvCxnSpPr>
        <p:spPr>
          <a:xfrm>
            <a:off x="1121569" y="2834382"/>
            <a:ext cx="1857375" cy="1825064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1" name="Google Shape;351;p38"/>
          <p:cNvCxnSpPr/>
          <p:nvPr/>
        </p:nvCxnSpPr>
        <p:spPr>
          <a:xfrm>
            <a:off x="2651399" y="1979707"/>
            <a:ext cx="1410433" cy="862346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52" name="Google Shape;352;p38"/>
          <p:cNvSpPr/>
          <p:nvPr/>
        </p:nvSpPr>
        <p:spPr>
          <a:xfrm>
            <a:off x="421392" y="520674"/>
            <a:ext cx="271423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Основные сегменты рынка SaaS</a:t>
            </a:r>
            <a:endParaRPr sz="1100"/>
          </a:p>
        </p:txBody>
      </p:sp>
      <p:sp>
        <p:nvSpPr>
          <p:cNvPr id="353" name="Google Shape;353;p38"/>
          <p:cNvSpPr/>
          <p:nvPr/>
        </p:nvSpPr>
        <p:spPr>
          <a:xfrm>
            <a:off x="1205567" y="2792580"/>
            <a:ext cx="24900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Торговля</a:t>
            </a:r>
            <a:endParaRPr b="1"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-798991" y="2017023"/>
            <a:ext cx="24900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Услуги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-399107" y="925715"/>
            <a:ext cx="24900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Телеком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1240822" y="840172"/>
            <a:ext cx="24900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Промышленность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57" name="Google Shape;357;p38"/>
          <p:cNvSpPr/>
          <p:nvPr/>
        </p:nvSpPr>
        <p:spPr>
          <a:xfrm>
            <a:off x="2082935" y="1594175"/>
            <a:ext cx="24900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Финансовые организации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358" name="Google Shape;358;p38"/>
          <p:cNvCxnSpPr/>
          <p:nvPr/>
        </p:nvCxnSpPr>
        <p:spPr>
          <a:xfrm>
            <a:off x="641700" y="1082632"/>
            <a:ext cx="408385" cy="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9" name="Google Shape;359;p38"/>
          <p:cNvCxnSpPr/>
          <p:nvPr/>
        </p:nvCxnSpPr>
        <p:spPr>
          <a:xfrm>
            <a:off x="1050086" y="1082632"/>
            <a:ext cx="71483" cy="3929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0" name="Google Shape;360;p38"/>
          <p:cNvCxnSpPr/>
          <p:nvPr/>
        </p:nvCxnSpPr>
        <p:spPr>
          <a:xfrm>
            <a:off x="199378" y="2197782"/>
            <a:ext cx="408386" cy="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1" name="Google Shape;361;p38"/>
          <p:cNvCxnSpPr/>
          <p:nvPr/>
        </p:nvCxnSpPr>
        <p:spPr>
          <a:xfrm>
            <a:off x="604740" y="2198942"/>
            <a:ext cx="77489" cy="53125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2" name="Google Shape;362;p38"/>
          <p:cNvCxnSpPr/>
          <p:nvPr/>
        </p:nvCxnSpPr>
        <p:spPr>
          <a:xfrm>
            <a:off x="2244431" y="2956812"/>
            <a:ext cx="408385" cy="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3" name="Google Shape;363;p38"/>
          <p:cNvCxnSpPr/>
          <p:nvPr/>
        </p:nvCxnSpPr>
        <p:spPr>
          <a:xfrm>
            <a:off x="2140965" y="2884913"/>
            <a:ext cx="102625" cy="71899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4" name="Google Shape;364;p38"/>
          <p:cNvCxnSpPr/>
          <p:nvPr/>
        </p:nvCxnSpPr>
        <p:spPr>
          <a:xfrm>
            <a:off x="2130623" y="997287"/>
            <a:ext cx="725337" cy="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38"/>
          <p:cNvCxnSpPr/>
          <p:nvPr/>
        </p:nvCxnSpPr>
        <p:spPr>
          <a:xfrm flipH="1">
            <a:off x="2017736" y="997287"/>
            <a:ext cx="118245" cy="53869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38"/>
          <p:cNvCxnSpPr/>
          <p:nvPr/>
        </p:nvCxnSpPr>
        <p:spPr>
          <a:xfrm>
            <a:off x="2767858" y="1748503"/>
            <a:ext cx="1127867" cy="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7" name="Google Shape;367;p38"/>
          <p:cNvCxnSpPr/>
          <p:nvPr/>
        </p:nvCxnSpPr>
        <p:spPr>
          <a:xfrm flipH="1">
            <a:off x="2651399" y="1748503"/>
            <a:ext cx="118245" cy="53869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p38"/>
          <p:cNvSpPr/>
          <p:nvPr/>
        </p:nvSpPr>
        <p:spPr>
          <a:xfrm>
            <a:off x="2601307" y="2303261"/>
            <a:ext cx="2605168" cy="2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Сегменты рынка торговли SaaS</a:t>
            </a:r>
            <a:endParaRPr sz="1100"/>
          </a:p>
        </p:txBody>
      </p:sp>
      <p:sp>
        <p:nvSpPr>
          <p:cNvPr id="369" name="Google Shape;369;p38"/>
          <p:cNvSpPr/>
          <p:nvPr/>
        </p:nvSpPr>
        <p:spPr>
          <a:xfrm>
            <a:off x="3203978" y="2706227"/>
            <a:ext cx="24900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CRM</a:t>
            </a:r>
            <a:endParaRPr sz="1100"/>
          </a:p>
        </p:txBody>
      </p:sp>
      <p:cxnSp>
        <p:nvCxnSpPr>
          <p:cNvPr id="370" name="Google Shape;370;p38"/>
          <p:cNvCxnSpPr/>
          <p:nvPr/>
        </p:nvCxnSpPr>
        <p:spPr>
          <a:xfrm>
            <a:off x="4355174" y="2868939"/>
            <a:ext cx="217763" cy="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1" name="Google Shape;371;p38"/>
          <p:cNvCxnSpPr/>
          <p:nvPr/>
        </p:nvCxnSpPr>
        <p:spPr>
          <a:xfrm flipH="1">
            <a:off x="4242287" y="2868939"/>
            <a:ext cx="118245" cy="53869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p38"/>
          <p:cNvSpPr/>
          <p:nvPr/>
        </p:nvSpPr>
        <p:spPr>
          <a:xfrm>
            <a:off x="3683882" y="3415488"/>
            <a:ext cx="24900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CMS</a:t>
            </a:r>
            <a:endParaRPr sz="1100"/>
          </a:p>
        </p:txBody>
      </p:sp>
      <p:cxnSp>
        <p:nvCxnSpPr>
          <p:cNvPr id="373" name="Google Shape;373;p38"/>
          <p:cNvCxnSpPr/>
          <p:nvPr/>
        </p:nvCxnSpPr>
        <p:spPr>
          <a:xfrm>
            <a:off x="4833209" y="3578200"/>
            <a:ext cx="217763" cy="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4" name="Google Shape;374;p38"/>
          <p:cNvCxnSpPr/>
          <p:nvPr/>
        </p:nvCxnSpPr>
        <p:spPr>
          <a:xfrm flipH="1">
            <a:off x="4720322" y="3578200"/>
            <a:ext cx="118245" cy="53869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5" name="Google Shape;375;p38"/>
          <p:cNvSpPr/>
          <p:nvPr/>
        </p:nvSpPr>
        <p:spPr>
          <a:xfrm>
            <a:off x="3676385" y="4587264"/>
            <a:ext cx="24900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Отраслевые решения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376" name="Google Shape;376;p38"/>
          <p:cNvCxnSpPr/>
          <p:nvPr/>
        </p:nvCxnSpPr>
        <p:spPr>
          <a:xfrm>
            <a:off x="4422427" y="4751497"/>
            <a:ext cx="1021110" cy="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7" name="Google Shape;377;p38"/>
          <p:cNvCxnSpPr/>
          <p:nvPr/>
        </p:nvCxnSpPr>
        <p:spPr>
          <a:xfrm>
            <a:off x="4322533" y="4679597"/>
            <a:ext cx="102625" cy="719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8" name="Google Shape;378;p38"/>
          <p:cNvSpPr/>
          <p:nvPr/>
        </p:nvSpPr>
        <p:spPr>
          <a:xfrm>
            <a:off x="3169442" y="4808597"/>
            <a:ext cx="24900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Вебинары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>
            <a:off x="3915485" y="4972830"/>
            <a:ext cx="1021110" cy="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0" name="Google Shape;380;p38"/>
          <p:cNvCxnSpPr/>
          <p:nvPr/>
        </p:nvCxnSpPr>
        <p:spPr>
          <a:xfrm>
            <a:off x="3815590" y="4900930"/>
            <a:ext cx="102625" cy="719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1" name="Google Shape;381;p38"/>
          <p:cNvSpPr/>
          <p:nvPr/>
        </p:nvSpPr>
        <p:spPr>
          <a:xfrm>
            <a:off x="1675702" y="4680209"/>
            <a:ext cx="24900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CDP</a:t>
            </a:r>
            <a:endParaRPr sz="1100"/>
          </a:p>
        </p:txBody>
      </p:sp>
      <p:cxnSp>
        <p:nvCxnSpPr>
          <p:cNvPr id="382" name="Google Shape;382;p38"/>
          <p:cNvCxnSpPr/>
          <p:nvPr/>
        </p:nvCxnSpPr>
        <p:spPr>
          <a:xfrm>
            <a:off x="2790390" y="4837631"/>
            <a:ext cx="217763" cy="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3" name="Google Shape;383;p38"/>
          <p:cNvCxnSpPr/>
          <p:nvPr/>
        </p:nvCxnSpPr>
        <p:spPr>
          <a:xfrm flipH="1">
            <a:off x="3008153" y="4783761"/>
            <a:ext cx="118245" cy="53869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4" name="Google Shape;384;p38"/>
          <p:cNvSpPr txBox="1"/>
          <p:nvPr/>
        </p:nvSpPr>
        <p:spPr>
          <a:xfrm>
            <a:off x="1691010" y="2303261"/>
            <a:ext cx="434254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34%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5" name="Google Shape;385;p38"/>
          <p:cNvSpPr txBox="1"/>
          <p:nvPr/>
        </p:nvSpPr>
        <p:spPr>
          <a:xfrm>
            <a:off x="905374" y="1943867"/>
            <a:ext cx="434254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29%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6" name="Google Shape;386;p38"/>
          <p:cNvSpPr txBox="1"/>
          <p:nvPr/>
        </p:nvSpPr>
        <p:spPr>
          <a:xfrm>
            <a:off x="1587230" y="1154890"/>
            <a:ext cx="38255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12%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8"/>
          <p:cNvSpPr txBox="1"/>
          <p:nvPr/>
        </p:nvSpPr>
        <p:spPr>
          <a:xfrm>
            <a:off x="2140965" y="1702414"/>
            <a:ext cx="346490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8%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8" name="Google Shape;388;p38"/>
          <p:cNvSpPr txBox="1"/>
          <p:nvPr/>
        </p:nvSpPr>
        <p:spPr>
          <a:xfrm>
            <a:off x="1097103" y="1191899"/>
            <a:ext cx="33206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7%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3776369" y="3094295"/>
            <a:ext cx="376546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17%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4037896" y="3708770"/>
            <a:ext cx="376546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17%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>
            <a:off x="3923255" y="4272344"/>
            <a:ext cx="38977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10%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3529955" y="4423639"/>
            <a:ext cx="346489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9%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3151841" y="4352103"/>
            <a:ext cx="346490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8%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905374" y="4287022"/>
            <a:ext cx="24900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Сквозная аналитика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395" name="Google Shape;395;p38"/>
          <p:cNvCxnSpPr/>
          <p:nvPr/>
        </p:nvCxnSpPr>
        <p:spPr>
          <a:xfrm flipH="1" rot="10800000">
            <a:off x="1705571" y="4442676"/>
            <a:ext cx="896343" cy="3067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6" name="Google Shape;396;p38"/>
          <p:cNvCxnSpPr/>
          <p:nvPr/>
        </p:nvCxnSpPr>
        <p:spPr>
          <a:xfrm flipH="1">
            <a:off x="2597151" y="4390088"/>
            <a:ext cx="118245" cy="53869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p38"/>
          <p:cNvSpPr txBox="1"/>
          <p:nvPr/>
        </p:nvSpPr>
        <p:spPr>
          <a:xfrm>
            <a:off x="2867762" y="4105801"/>
            <a:ext cx="346490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8%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816896" y="3890017"/>
            <a:ext cx="24900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Голосовые чаты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399" name="Google Shape;399;p38"/>
          <p:cNvCxnSpPr/>
          <p:nvPr/>
        </p:nvCxnSpPr>
        <p:spPr>
          <a:xfrm flipH="1" rot="10800000">
            <a:off x="1710656" y="4049855"/>
            <a:ext cx="721386" cy="1281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0" name="Google Shape;400;p38"/>
          <p:cNvCxnSpPr/>
          <p:nvPr/>
        </p:nvCxnSpPr>
        <p:spPr>
          <a:xfrm flipH="1">
            <a:off x="2427279" y="3997266"/>
            <a:ext cx="118245" cy="53869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1" name="Google Shape;401;p38"/>
          <p:cNvSpPr txBox="1"/>
          <p:nvPr/>
        </p:nvSpPr>
        <p:spPr>
          <a:xfrm>
            <a:off x="2713648" y="3809432"/>
            <a:ext cx="332063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7%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462452" y="3052825"/>
            <a:ext cx="10635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www.tadviser.ru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2026799" y="4919390"/>
            <a:ext cx="1258950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6"/>
              </a:rPr>
              <a:t>www.getresponse.ru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5329532" y="1604582"/>
            <a:ext cx="3592371" cy="39472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По данным J'son &amp; Partners Consulting в 2020 году основное потребление SaaS наблюдается в сфере торговли.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Структура распределения рынка торговли SaaS достаточно фрагментирована. </a:t>
            </a:r>
            <a:endParaRPr sz="1100"/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Самые крупные сегменты – CRM (Customer Relationship Management - Система Управления Взаимоотношениями) и CMS (Content management system -Система Управления Содержимым).</a:t>
            </a:r>
            <a:endParaRPr sz="1100"/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Рынок CRM, как один из самых востребованных и популярных в облачной модели SaaS, выбран для детального изучения.</a:t>
            </a:r>
            <a:endParaRPr sz="1100"/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2254075" y="1328057"/>
            <a:ext cx="4635851" cy="2487385"/>
          </a:xfrm>
          <a:prstGeom prst="rect">
            <a:avLst/>
          </a:prstGeom>
          <a:solidFill>
            <a:srgbClr val="263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Анализ рынка </a:t>
            </a:r>
            <a:br>
              <a:rPr lang="ru" sz="4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ru" sz="4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CRM</a:t>
            </a:r>
            <a:endParaRPr sz="4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/>
          <p:nvPr/>
        </p:nvSpPr>
        <p:spPr>
          <a:xfrm>
            <a:off x="4982948" y="1263893"/>
            <a:ext cx="3592371" cy="39472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Год 2021-й оказался для российского рынка CRM-систем вполне благополучным. По оценке TAdviser, его объем по сравнению с предшествующим годом увеличился на 21% и достиг отметки в 21,8 млрд руб.</a:t>
            </a:r>
            <a:b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2022 год был неоднозначным. С одной стороны, осложнение экономической ситуации и состояние неопределенности, с другой стороны, импортозамещение, как основной драйвер развития CRM. Объём по сравнению с 2021 вырос только на 15% и составил 25 млрд руб.</a:t>
            </a:r>
            <a:b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По прогнозу на ближайшие годы сегмент CRMaaS в России будет ежегодно расти более, чем на 18%. Главный фактор развития индустрии — увеличение потребности в облачных решениях.</a:t>
            </a:r>
            <a:endParaRPr sz="1100"/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415" name="Google Shape;4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679" y="1657987"/>
            <a:ext cx="4361017" cy="283543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0"/>
          <p:cNvSpPr txBox="1"/>
          <p:nvPr/>
        </p:nvSpPr>
        <p:spPr>
          <a:xfrm>
            <a:off x="1360637" y="84770"/>
            <a:ext cx="630108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Анализ спроса</a:t>
            </a:r>
            <a:endParaRPr sz="21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7" name="Google Shape;417;p40"/>
          <p:cNvSpPr/>
          <p:nvPr/>
        </p:nvSpPr>
        <p:spPr>
          <a:xfrm>
            <a:off x="743702" y="1152224"/>
            <a:ext cx="400331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Динамика роста общего объёма рынка CRM 2019-2025 гг.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1481521" y="4595512"/>
            <a:ext cx="252768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4"/>
              </a:rPr>
              <a:t>www.tadviser.ru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9" name="Google Shape;419;p40"/>
          <p:cNvSpPr/>
          <p:nvPr/>
        </p:nvSpPr>
        <p:spPr>
          <a:xfrm>
            <a:off x="568681" y="1050131"/>
            <a:ext cx="4353362" cy="3443288"/>
          </a:xfrm>
          <a:prstGeom prst="rect">
            <a:avLst/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172" y="921544"/>
            <a:ext cx="3777944" cy="293608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1"/>
          <p:cNvSpPr txBox="1"/>
          <p:nvPr/>
        </p:nvSpPr>
        <p:spPr>
          <a:xfrm>
            <a:off x="1360637" y="84770"/>
            <a:ext cx="630108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Анализ конкурентов</a:t>
            </a:r>
            <a:endParaRPr sz="21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6" name="Google Shape;426;p41"/>
          <p:cNvSpPr/>
          <p:nvPr/>
        </p:nvSpPr>
        <p:spPr>
          <a:xfrm>
            <a:off x="230970" y="637193"/>
            <a:ext cx="400331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Крупнейшие поставщики CRM-систем в России</a:t>
            </a:r>
            <a:b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(данные за 2021г.) 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27" name="Google Shape;427;p41">
            <a:hlinkClick r:id="rId4"/>
          </p:cNvPr>
          <p:cNvSpPr/>
          <p:nvPr/>
        </p:nvSpPr>
        <p:spPr>
          <a:xfrm>
            <a:off x="2329274" y="4932525"/>
            <a:ext cx="10083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www.tadviser.ru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28" name="Google Shape;428;p41"/>
          <p:cNvSpPr/>
          <p:nvPr/>
        </p:nvSpPr>
        <p:spPr>
          <a:xfrm>
            <a:off x="398207" y="1140834"/>
            <a:ext cx="243348" cy="219291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9" name="Google Shape;429;p41"/>
          <p:cNvSpPr/>
          <p:nvPr/>
        </p:nvSpPr>
        <p:spPr>
          <a:xfrm>
            <a:off x="612967" y="1190197"/>
            <a:ext cx="152400" cy="138113"/>
          </a:xfrm>
          <a:prstGeom prst="ellipse">
            <a:avLst/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574880" y="1113997"/>
            <a:ext cx="21905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2060"/>
                </a:solidFill>
                <a:latin typeface="Poppins Light"/>
                <a:ea typeface="Poppins Light"/>
                <a:cs typeface="Poppins Light"/>
                <a:sym typeface="Poppins Light"/>
              </a:rPr>
              <a:t>и</a:t>
            </a:r>
            <a:endParaRPr sz="1100"/>
          </a:p>
        </p:txBody>
      </p:sp>
      <p:sp>
        <p:nvSpPr>
          <p:cNvPr id="431" name="Google Shape;431;p41"/>
          <p:cNvSpPr/>
          <p:nvPr/>
        </p:nvSpPr>
        <p:spPr>
          <a:xfrm>
            <a:off x="616175" y="1940796"/>
            <a:ext cx="152400" cy="138113"/>
          </a:xfrm>
          <a:prstGeom prst="ellipse">
            <a:avLst/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2" name="Google Shape;432;p41"/>
          <p:cNvSpPr txBox="1"/>
          <p:nvPr/>
        </p:nvSpPr>
        <p:spPr>
          <a:xfrm>
            <a:off x="578087" y="1864596"/>
            <a:ext cx="21905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2060"/>
                </a:solidFill>
                <a:latin typeface="Poppins Light"/>
                <a:ea typeface="Poppins Light"/>
                <a:cs typeface="Poppins Light"/>
                <a:sym typeface="Poppins Light"/>
              </a:rPr>
              <a:t>и</a:t>
            </a:r>
            <a:endParaRPr sz="1100"/>
          </a:p>
        </p:txBody>
      </p:sp>
      <p:sp>
        <p:nvSpPr>
          <p:cNvPr id="433" name="Google Shape;433;p41"/>
          <p:cNvSpPr/>
          <p:nvPr/>
        </p:nvSpPr>
        <p:spPr>
          <a:xfrm>
            <a:off x="78570" y="1686881"/>
            <a:ext cx="152400" cy="138113"/>
          </a:xfrm>
          <a:prstGeom prst="ellipse">
            <a:avLst/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4" name="Google Shape;434;p41"/>
          <p:cNvSpPr txBox="1"/>
          <p:nvPr/>
        </p:nvSpPr>
        <p:spPr>
          <a:xfrm>
            <a:off x="40482" y="1610681"/>
            <a:ext cx="21905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2060"/>
                </a:solidFill>
                <a:latin typeface="Poppins Light"/>
                <a:ea typeface="Poppins Light"/>
                <a:cs typeface="Poppins Light"/>
                <a:sym typeface="Poppins Light"/>
              </a:rPr>
              <a:t>и</a:t>
            </a:r>
            <a:endParaRPr sz="1100"/>
          </a:p>
        </p:txBody>
      </p:sp>
      <p:sp>
        <p:nvSpPr>
          <p:cNvPr id="435" name="Google Shape;435;p41"/>
          <p:cNvSpPr/>
          <p:nvPr/>
        </p:nvSpPr>
        <p:spPr>
          <a:xfrm>
            <a:off x="617169" y="1430811"/>
            <a:ext cx="152400" cy="138113"/>
          </a:xfrm>
          <a:prstGeom prst="ellipse">
            <a:avLst/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6" name="Google Shape;436;p41"/>
          <p:cNvSpPr txBox="1"/>
          <p:nvPr/>
        </p:nvSpPr>
        <p:spPr>
          <a:xfrm>
            <a:off x="583844" y="1358622"/>
            <a:ext cx="21905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2060"/>
                </a:solidFill>
                <a:latin typeface="Poppins Light"/>
                <a:ea typeface="Poppins Light"/>
                <a:cs typeface="Poppins Light"/>
                <a:sym typeface="Poppins Light"/>
              </a:rPr>
              <a:t>в</a:t>
            </a:r>
            <a:endParaRPr sz="1100"/>
          </a:p>
        </p:txBody>
      </p:sp>
      <p:sp>
        <p:nvSpPr>
          <p:cNvPr id="437" name="Google Shape;437;p41"/>
          <p:cNvSpPr/>
          <p:nvPr/>
        </p:nvSpPr>
        <p:spPr>
          <a:xfrm>
            <a:off x="616608" y="3218020"/>
            <a:ext cx="152400" cy="138113"/>
          </a:xfrm>
          <a:prstGeom prst="ellipse">
            <a:avLst/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8" name="Google Shape;438;p41"/>
          <p:cNvSpPr txBox="1"/>
          <p:nvPr/>
        </p:nvSpPr>
        <p:spPr>
          <a:xfrm>
            <a:off x="583283" y="3145831"/>
            <a:ext cx="21905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2060"/>
                </a:solidFill>
                <a:latin typeface="Poppins Light"/>
                <a:ea typeface="Poppins Light"/>
                <a:cs typeface="Poppins Light"/>
                <a:sym typeface="Poppins Light"/>
              </a:rPr>
              <a:t>в</a:t>
            </a:r>
            <a:endParaRPr sz="1100"/>
          </a:p>
        </p:txBody>
      </p:sp>
      <p:sp>
        <p:nvSpPr>
          <p:cNvPr id="439" name="Google Shape;439;p41"/>
          <p:cNvSpPr/>
          <p:nvPr/>
        </p:nvSpPr>
        <p:spPr>
          <a:xfrm>
            <a:off x="813061" y="3220963"/>
            <a:ext cx="152400" cy="138112"/>
          </a:xfrm>
          <a:prstGeom prst="ellipse">
            <a:avLst/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0" name="Google Shape;440;p41"/>
          <p:cNvSpPr txBox="1"/>
          <p:nvPr/>
        </p:nvSpPr>
        <p:spPr>
          <a:xfrm>
            <a:off x="774973" y="3144763"/>
            <a:ext cx="21905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2060"/>
                </a:solidFill>
                <a:latin typeface="Poppins Light"/>
                <a:ea typeface="Poppins Light"/>
                <a:cs typeface="Poppins Light"/>
                <a:sym typeface="Poppins Light"/>
              </a:rPr>
              <a:t>и</a:t>
            </a:r>
            <a:endParaRPr sz="1100"/>
          </a:p>
        </p:txBody>
      </p:sp>
      <p:sp>
        <p:nvSpPr>
          <p:cNvPr id="441" name="Google Shape;441;p41"/>
          <p:cNvSpPr/>
          <p:nvPr/>
        </p:nvSpPr>
        <p:spPr>
          <a:xfrm>
            <a:off x="626416" y="2710247"/>
            <a:ext cx="152400" cy="138113"/>
          </a:xfrm>
          <a:prstGeom prst="ellipse">
            <a:avLst/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>
            <a:off x="588328" y="2634047"/>
            <a:ext cx="21905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2060"/>
                </a:solidFill>
                <a:latin typeface="Poppins Light"/>
                <a:ea typeface="Poppins Light"/>
                <a:cs typeface="Poppins Light"/>
                <a:sym typeface="Poppins Light"/>
              </a:rPr>
              <a:t>и</a:t>
            </a:r>
            <a:endParaRPr sz="1100"/>
          </a:p>
        </p:txBody>
      </p:sp>
      <p:sp>
        <p:nvSpPr>
          <p:cNvPr id="443" name="Google Shape;443;p41"/>
          <p:cNvSpPr/>
          <p:nvPr/>
        </p:nvSpPr>
        <p:spPr>
          <a:xfrm>
            <a:off x="622573" y="2458835"/>
            <a:ext cx="152400" cy="138113"/>
          </a:xfrm>
          <a:prstGeom prst="ellipse">
            <a:avLst/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>
            <a:off x="589247" y="2386646"/>
            <a:ext cx="21905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2060"/>
                </a:solidFill>
                <a:latin typeface="Poppins Light"/>
                <a:ea typeface="Poppins Light"/>
                <a:cs typeface="Poppins Light"/>
                <a:sym typeface="Poppins Light"/>
              </a:rPr>
              <a:t>в</a:t>
            </a:r>
            <a:endParaRPr sz="1100"/>
          </a:p>
        </p:txBody>
      </p:sp>
      <p:sp>
        <p:nvSpPr>
          <p:cNvPr id="445" name="Google Shape;445;p41"/>
          <p:cNvSpPr/>
          <p:nvPr/>
        </p:nvSpPr>
        <p:spPr>
          <a:xfrm>
            <a:off x="622573" y="2956205"/>
            <a:ext cx="152400" cy="138113"/>
          </a:xfrm>
          <a:prstGeom prst="ellipse">
            <a:avLst/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6" name="Google Shape;446;p41"/>
          <p:cNvSpPr txBox="1"/>
          <p:nvPr/>
        </p:nvSpPr>
        <p:spPr>
          <a:xfrm>
            <a:off x="589247" y="2884016"/>
            <a:ext cx="21905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2060"/>
                </a:solidFill>
                <a:latin typeface="Poppins Light"/>
                <a:ea typeface="Poppins Light"/>
                <a:cs typeface="Poppins Light"/>
                <a:sym typeface="Poppins Light"/>
              </a:rPr>
              <a:t>в</a:t>
            </a:r>
            <a:endParaRPr sz="1100"/>
          </a:p>
        </p:txBody>
      </p:sp>
      <p:sp>
        <p:nvSpPr>
          <p:cNvPr id="447" name="Google Shape;447;p41"/>
          <p:cNvSpPr/>
          <p:nvPr/>
        </p:nvSpPr>
        <p:spPr>
          <a:xfrm>
            <a:off x="616608" y="2198344"/>
            <a:ext cx="152400" cy="138113"/>
          </a:xfrm>
          <a:prstGeom prst="ellipse">
            <a:avLst/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8" name="Google Shape;448;p41"/>
          <p:cNvSpPr txBox="1"/>
          <p:nvPr/>
        </p:nvSpPr>
        <p:spPr>
          <a:xfrm>
            <a:off x="583283" y="2126155"/>
            <a:ext cx="21905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2060"/>
                </a:solidFill>
                <a:latin typeface="Poppins Light"/>
                <a:ea typeface="Poppins Light"/>
                <a:cs typeface="Poppins Light"/>
                <a:sym typeface="Poppins Light"/>
              </a:rPr>
              <a:t>в</a:t>
            </a:r>
            <a:endParaRPr sz="1100"/>
          </a:p>
        </p:txBody>
      </p:sp>
      <p:sp>
        <p:nvSpPr>
          <p:cNvPr id="449" name="Google Shape;449;p41"/>
          <p:cNvSpPr/>
          <p:nvPr/>
        </p:nvSpPr>
        <p:spPr>
          <a:xfrm>
            <a:off x="813061" y="2201287"/>
            <a:ext cx="152400" cy="138113"/>
          </a:xfrm>
          <a:prstGeom prst="ellipse">
            <a:avLst/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0" name="Google Shape;450;p41"/>
          <p:cNvSpPr txBox="1"/>
          <p:nvPr/>
        </p:nvSpPr>
        <p:spPr>
          <a:xfrm>
            <a:off x="774973" y="2125087"/>
            <a:ext cx="21905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2060"/>
                </a:solidFill>
                <a:latin typeface="Poppins Light"/>
                <a:ea typeface="Poppins Light"/>
                <a:cs typeface="Poppins Light"/>
                <a:sym typeface="Poppins Light"/>
              </a:rPr>
              <a:t>и</a:t>
            </a:r>
            <a:endParaRPr sz="1100"/>
          </a:p>
        </p:txBody>
      </p:sp>
      <p:sp>
        <p:nvSpPr>
          <p:cNvPr id="451" name="Google Shape;451;p41"/>
          <p:cNvSpPr/>
          <p:nvPr/>
        </p:nvSpPr>
        <p:spPr>
          <a:xfrm>
            <a:off x="432005" y="3449386"/>
            <a:ext cx="152400" cy="138113"/>
          </a:xfrm>
          <a:prstGeom prst="ellipse">
            <a:avLst/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2" name="Google Shape;452;p41"/>
          <p:cNvSpPr txBox="1"/>
          <p:nvPr/>
        </p:nvSpPr>
        <p:spPr>
          <a:xfrm>
            <a:off x="393917" y="3373186"/>
            <a:ext cx="21905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2060"/>
                </a:solidFill>
                <a:latin typeface="Poppins Light"/>
                <a:ea typeface="Poppins Light"/>
                <a:cs typeface="Poppins Light"/>
                <a:sym typeface="Poppins Light"/>
              </a:rPr>
              <a:t>и</a:t>
            </a:r>
            <a:endParaRPr sz="1100"/>
          </a:p>
        </p:txBody>
      </p:sp>
      <p:sp>
        <p:nvSpPr>
          <p:cNvPr id="453" name="Google Shape;453;p41"/>
          <p:cNvSpPr/>
          <p:nvPr/>
        </p:nvSpPr>
        <p:spPr>
          <a:xfrm>
            <a:off x="1806133" y="4026158"/>
            <a:ext cx="152400" cy="138113"/>
          </a:xfrm>
          <a:prstGeom prst="ellipse">
            <a:avLst/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4" name="Google Shape;454;p41"/>
          <p:cNvSpPr txBox="1"/>
          <p:nvPr/>
        </p:nvSpPr>
        <p:spPr>
          <a:xfrm>
            <a:off x="1768045" y="3949958"/>
            <a:ext cx="21905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2060"/>
                </a:solidFill>
                <a:latin typeface="Poppins Light"/>
                <a:ea typeface="Poppins Light"/>
                <a:cs typeface="Poppins Light"/>
                <a:sym typeface="Poppins Light"/>
              </a:rPr>
              <a:t>и</a:t>
            </a:r>
            <a:endParaRPr sz="1100"/>
          </a:p>
        </p:txBody>
      </p:sp>
      <p:sp>
        <p:nvSpPr>
          <p:cNvPr id="455" name="Google Shape;455;p41"/>
          <p:cNvSpPr/>
          <p:nvPr/>
        </p:nvSpPr>
        <p:spPr>
          <a:xfrm>
            <a:off x="1360637" y="3979798"/>
            <a:ext cx="2238375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Интегратор</a:t>
            </a:r>
            <a:endParaRPr sz="11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1806133" y="4322051"/>
            <a:ext cx="152400" cy="138113"/>
          </a:xfrm>
          <a:prstGeom prst="ellipse">
            <a:avLst/>
          </a:prstGeom>
          <a:noFill/>
          <a:ln cap="rnd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1360637" y="4275690"/>
            <a:ext cx="197692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Вендор</a:t>
            </a:r>
            <a:endParaRPr sz="11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8" name="Google Shape;458;p41"/>
          <p:cNvSpPr txBox="1"/>
          <p:nvPr/>
        </p:nvSpPr>
        <p:spPr>
          <a:xfrm>
            <a:off x="1780212" y="4252607"/>
            <a:ext cx="21905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2060"/>
                </a:solidFill>
                <a:latin typeface="Poppins Light"/>
                <a:ea typeface="Poppins Light"/>
                <a:cs typeface="Poppins Light"/>
                <a:sym typeface="Poppins Light"/>
              </a:rPr>
              <a:t>в</a:t>
            </a:r>
            <a:endParaRPr sz="1100"/>
          </a:p>
        </p:txBody>
      </p:sp>
      <p:sp>
        <p:nvSpPr>
          <p:cNvPr id="459" name="Google Shape;459;p41"/>
          <p:cNvSpPr/>
          <p:nvPr/>
        </p:nvSpPr>
        <p:spPr>
          <a:xfrm>
            <a:off x="1800107" y="4571582"/>
            <a:ext cx="164451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*</a:t>
            </a:r>
            <a:endParaRPr sz="11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1719866" y="4548500"/>
            <a:ext cx="197692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Прямой конкурент</a:t>
            </a:r>
            <a:endParaRPr sz="11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461" name="Google Shape;461;p41"/>
          <p:cNvCxnSpPr/>
          <p:nvPr/>
        </p:nvCxnSpPr>
        <p:spPr>
          <a:xfrm flipH="1" rot="10800000">
            <a:off x="72038" y="635820"/>
            <a:ext cx="4049294" cy="1373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2" name="Google Shape;462;p41"/>
          <p:cNvCxnSpPr/>
          <p:nvPr/>
        </p:nvCxnSpPr>
        <p:spPr>
          <a:xfrm>
            <a:off x="4121332" y="628894"/>
            <a:ext cx="0" cy="4302327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3" name="Google Shape;463;p41"/>
          <p:cNvCxnSpPr/>
          <p:nvPr/>
        </p:nvCxnSpPr>
        <p:spPr>
          <a:xfrm>
            <a:off x="72038" y="637193"/>
            <a:ext cx="0" cy="3518132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4" name="Google Shape;464;p41"/>
          <p:cNvSpPr/>
          <p:nvPr/>
        </p:nvSpPr>
        <p:spPr>
          <a:xfrm>
            <a:off x="2796131" y="3818409"/>
            <a:ext cx="2238375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млн. ₽ </a:t>
            </a:r>
            <a:endParaRPr b="1" sz="9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465" name="Google Shape;465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19108" y="2858364"/>
            <a:ext cx="4692718" cy="2072857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1"/>
          <p:cNvSpPr/>
          <p:nvPr/>
        </p:nvSpPr>
        <p:spPr>
          <a:xfrm>
            <a:off x="4201806" y="1380537"/>
            <a:ext cx="4679277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По итогам 2021 года лидером на российском рынке CRM стала компания “Т1 Консалтинг” , компания “Битрикс24” является лидером среди компаний – вендоров.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Noto Sans Symbols"/>
              <a:buChar char="⮚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В таблице ниже представлено сравнение потенциальных прямых конкурентов – тех компаний, в которой CRM – система является приоритетной или единственной услугой.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1397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7" name="Google Shape;467;p41">
            <a:hlinkClick r:id="rId7"/>
          </p:cNvPr>
          <p:cNvSpPr/>
          <p:nvPr/>
        </p:nvSpPr>
        <p:spPr>
          <a:xfrm>
            <a:off x="6122531" y="4928093"/>
            <a:ext cx="1382080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8"/>
              </a:rPr>
              <a:t>docs.google.com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"/>
          <p:cNvSpPr/>
          <p:nvPr/>
        </p:nvSpPr>
        <p:spPr>
          <a:xfrm>
            <a:off x="894806" y="587713"/>
            <a:ext cx="919246" cy="4471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1360637" y="84770"/>
            <a:ext cx="630108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Анализ рисков. PESTEL</a:t>
            </a:r>
            <a:endParaRPr sz="21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42"/>
          <p:cNvSpPr/>
          <p:nvPr/>
        </p:nvSpPr>
        <p:spPr>
          <a:xfrm>
            <a:off x="1600200" y="587713"/>
            <a:ext cx="6776884" cy="48705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Политические факторы:</a:t>
            </a:r>
            <a:endParaRPr b="1" sz="12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Изменения в законодательстве по налоговому обложению;</a:t>
            </a:r>
            <a:endParaRPr sz="1100"/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Влияние государства на бизнес, связанный с информационными технологиями;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Усиление санкций со стороны Запада на оборудование и программное обеспечение;</a:t>
            </a:r>
            <a:endParaRPr sz="1100"/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Геополитические конфликты с другими странами.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Экономические факторы:</a:t>
            </a:r>
            <a:endParaRPr b="1" sz="12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Снижение уровня дохода населения: сокращение предприятий малого и среднего бизнеса;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Увеличение себестоимости из-за снижения курса рубля по отношению к доллару США: удорожание компьютерного и серверного оборудования; </a:t>
            </a:r>
            <a:endParaRPr sz="1100"/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Высокая конкурентность в сфере предоставления облачных услуг и CRM, в частности;</a:t>
            </a:r>
            <a:endParaRPr sz="1100"/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Рост оплаты труда штатным сотрудникам компании.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Социальные факторы:</a:t>
            </a:r>
            <a:endParaRPr b="1" sz="12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Слабый рост интереса населения к облачным сервисам;</a:t>
            </a:r>
            <a:endParaRPr sz="1100"/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Адаптация персонала к CRM-системе;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Ограничения в кадрах;</a:t>
            </a:r>
            <a:endParaRPr sz="1100"/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Вероятность о</a:t>
            </a: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тсутствия концепции взаимоотношений с клиентами.</a:t>
            </a:r>
            <a:endParaRPr sz="1100"/>
          </a:p>
          <a:p>
            <a:pPr indent="-101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D1E5D"/>
                </a:solidFill>
                <a:latin typeface="Poppins"/>
                <a:ea typeface="Poppins"/>
                <a:cs typeface="Poppins"/>
                <a:sym typeface="Poppins"/>
              </a:rPr>
              <a:t>Технологические факторы:</a:t>
            </a:r>
            <a:endParaRPr b="1" sz="1200">
              <a:solidFill>
                <a:srgbClr val="0D1E5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Обновление и расширение серверного оборудования;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Постоянное совершенствование CRM-услуг для клиентов;</a:t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D1E5D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0D1E5D"/>
                </a:solidFill>
                <a:latin typeface="Poppins Light"/>
                <a:ea typeface="Poppins Light"/>
                <a:cs typeface="Poppins Light"/>
                <a:sym typeface="Poppins Light"/>
              </a:rPr>
              <a:t>Контроль и актуализация технической архитектуры системы;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101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None/>
            </a:pPr>
            <a:r>
              <a:t/>
            </a:r>
            <a:endParaRPr sz="12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475" name="Google Shape;47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326" y="958592"/>
            <a:ext cx="449826" cy="44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0326" y="2148563"/>
            <a:ext cx="449826" cy="44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326" y="3339528"/>
            <a:ext cx="449826" cy="44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0326" y="4305580"/>
            <a:ext cx="449826" cy="4498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2"/>
          <p:cNvSpPr/>
          <p:nvPr/>
        </p:nvSpPr>
        <p:spPr>
          <a:xfrm>
            <a:off x="705443" y="4958834"/>
            <a:ext cx="107959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7"/>
              </a:rPr>
              <a:t>www.flaticon.com</a:t>
            </a:r>
            <a:endParaRPr sz="800">
              <a:solidFill>
                <a:srgbClr val="0D1E5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"/>
          <p:cNvSpPr/>
          <p:nvPr/>
        </p:nvSpPr>
        <p:spPr>
          <a:xfrm>
            <a:off x="2254075" y="1328057"/>
            <a:ext cx="4635851" cy="2487385"/>
          </a:xfrm>
          <a:prstGeom prst="rect">
            <a:avLst/>
          </a:prstGeom>
          <a:solidFill>
            <a:srgbClr val="263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Бизнес-модель</a:t>
            </a:r>
            <a:br>
              <a:rPr lang="ru" sz="4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ru" sz="4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CRM-компании</a:t>
            </a:r>
            <a:endParaRPr sz="4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