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67" r:id="rId3"/>
    <p:sldId id="265" r:id="rId4"/>
    <p:sldId id="280" r:id="rId5"/>
    <p:sldId id="279" r:id="rId6"/>
    <p:sldId id="297" r:id="rId7"/>
    <p:sldId id="282" r:id="rId8"/>
    <p:sldId id="290" r:id="rId9"/>
    <p:sldId id="283" r:id="rId10"/>
    <p:sldId id="291" r:id="rId11"/>
    <p:sldId id="284" r:id="rId12"/>
    <p:sldId id="286" r:id="rId13"/>
    <p:sldId id="285" r:id="rId14"/>
    <p:sldId id="288" r:id="rId15"/>
    <p:sldId id="293" r:id="rId16"/>
    <p:sldId id="292" r:id="rId17"/>
    <p:sldId id="299" r:id="rId18"/>
    <p:sldId id="300" r:id="rId19"/>
    <p:sldId id="301" r:id="rId20"/>
    <p:sldId id="302" r:id="rId21"/>
    <p:sldId id="303" r:id="rId22"/>
    <p:sldId id="306" r:id="rId23"/>
    <p:sldId id="296" r:id="rId24"/>
    <p:sldId id="294" r:id="rId25"/>
    <p:sldId id="298" r:id="rId26"/>
    <p:sldId id="305" r:id="rId27"/>
    <p:sldId id="307" r:id="rId28"/>
    <p:sldId id="308" r:id="rId29"/>
    <p:sldId id="309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CBAD"/>
    <a:srgbClr val="602C14"/>
    <a:srgbClr val="9176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94660"/>
  </p:normalViewPr>
  <p:slideViewPr>
    <p:cSldViewPr snapToGrid="0">
      <p:cViewPr varScale="1">
        <p:scale>
          <a:sx n="78" d="100"/>
          <a:sy n="78" d="100"/>
        </p:scale>
        <p:origin x="86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10073D8-D5BA-4859-B5FE-DD3344D1A3F9}" type="doc">
      <dgm:prSet loTypeId="urn:microsoft.com/office/officeart/2009/layout/CircleArrowProcess" loCatId="process" qsTypeId="urn:microsoft.com/office/officeart/2005/8/quickstyle/3d7" qsCatId="3D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3A847843-A0C2-4A08-9766-AF886ABD1F9C}">
      <dgm:prSet custT="1"/>
      <dgm:spPr/>
      <dgm:t>
        <a:bodyPr/>
        <a:lstStyle/>
        <a:p>
          <a:pPr algn="ctr"/>
          <a:r>
            <a:rPr lang="en-US" sz="2800" b="1" dirty="0">
              <a:solidFill>
                <a:schemeClr val="bg2">
                  <a:lumMod val="25000"/>
                </a:schemeClr>
              </a:solidFill>
              <a:latin typeface="Eras Demi ITC" panose="020B0805030504020804" pitchFamily="34" charset="0"/>
            </a:rPr>
            <a:t>Import file type</a:t>
          </a:r>
          <a:br>
            <a:rPr lang="en-US" sz="2800" dirty="0">
              <a:solidFill>
                <a:schemeClr val="bg2">
                  <a:lumMod val="25000"/>
                </a:schemeClr>
              </a:solidFill>
              <a:latin typeface="Eras Demi ITC" panose="020B0805030504020804" pitchFamily="34" charset="0"/>
            </a:rPr>
          </a:br>
          <a:r>
            <a:rPr lang="en-US" sz="2800" dirty="0">
              <a:solidFill>
                <a:schemeClr val="bg2">
                  <a:lumMod val="25000"/>
                </a:schemeClr>
              </a:solidFill>
              <a:latin typeface="Eras Demi ITC" panose="020B0805030504020804" pitchFamily="34" charset="0"/>
            </a:rPr>
            <a:t>Excel (xlsx)</a:t>
          </a:r>
        </a:p>
      </dgm:t>
    </dgm:pt>
    <dgm:pt modelId="{614B6F76-8300-400D-857E-C4DEDA832D75}" type="parTrans" cxnId="{B0D477DC-AEE7-4E26-8F75-DF6D1087DE81}">
      <dgm:prSet/>
      <dgm:spPr/>
      <dgm:t>
        <a:bodyPr/>
        <a:lstStyle/>
        <a:p>
          <a:pPr algn="ctr"/>
          <a:endParaRPr lang="en-US"/>
        </a:p>
      </dgm:t>
    </dgm:pt>
    <dgm:pt modelId="{3C9014A3-E3F6-49F4-901B-D9875E540668}" type="sibTrans" cxnId="{B0D477DC-AEE7-4E26-8F75-DF6D1087DE81}">
      <dgm:prSet/>
      <dgm:spPr/>
      <dgm:t>
        <a:bodyPr/>
        <a:lstStyle/>
        <a:p>
          <a:pPr algn="ctr"/>
          <a:endParaRPr lang="en-US"/>
        </a:p>
      </dgm:t>
    </dgm:pt>
    <dgm:pt modelId="{CE2F46DF-652C-43D0-8C1A-A540A7BCB31C}">
      <dgm:prSet custT="1"/>
      <dgm:spPr/>
      <dgm:t>
        <a:bodyPr/>
        <a:lstStyle/>
        <a:p>
          <a:pPr algn="ctr"/>
          <a:r>
            <a:rPr lang="en-US" sz="2800" b="1" dirty="0">
              <a:solidFill>
                <a:schemeClr val="bg2">
                  <a:lumMod val="25000"/>
                </a:schemeClr>
              </a:solidFill>
              <a:latin typeface="Eras Demi ITC" panose="020B0805030504020804" pitchFamily="34" charset="0"/>
            </a:rPr>
            <a:t>Data set source: </a:t>
          </a:r>
          <a:br>
            <a:rPr lang="en-US" sz="2800" dirty="0">
              <a:solidFill>
                <a:schemeClr val="bg2">
                  <a:lumMod val="25000"/>
                </a:schemeClr>
              </a:solidFill>
              <a:latin typeface="Eras Demi ITC" panose="020B0805030504020804" pitchFamily="34" charset="0"/>
            </a:rPr>
          </a:br>
          <a:r>
            <a:rPr lang="en-US" sz="2800" dirty="0">
              <a:solidFill>
                <a:schemeClr val="bg2">
                  <a:lumMod val="25000"/>
                </a:schemeClr>
              </a:solidFill>
              <a:latin typeface="Eras Demi ITC" panose="020B0805030504020804" pitchFamily="34" charset="0"/>
            </a:rPr>
            <a:t>Chart GPT prompting</a:t>
          </a:r>
        </a:p>
      </dgm:t>
    </dgm:pt>
    <dgm:pt modelId="{1C1CF2C0-90B6-4A05-A63E-C00B19AE9896}" type="parTrans" cxnId="{318442D7-2832-4673-BAA3-0AAC0B06BF1A}">
      <dgm:prSet/>
      <dgm:spPr/>
      <dgm:t>
        <a:bodyPr/>
        <a:lstStyle/>
        <a:p>
          <a:endParaRPr lang="en-US"/>
        </a:p>
      </dgm:t>
    </dgm:pt>
    <dgm:pt modelId="{1DF9AADF-B32C-42A0-A780-4DBB7C33D2AE}" type="sibTrans" cxnId="{318442D7-2832-4673-BAA3-0AAC0B06BF1A}">
      <dgm:prSet/>
      <dgm:spPr/>
      <dgm:t>
        <a:bodyPr/>
        <a:lstStyle/>
        <a:p>
          <a:endParaRPr lang="en-US"/>
        </a:p>
      </dgm:t>
    </dgm:pt>
    <dgm:pt modelId="{3573061D-84D9-453F-AC36-E828A9C926D3}" type="pres">
      <dgm:prSet presAssocID="{D10073D8-D5BA-4859-B5FE-DD3344D1A3F9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1D421A55-F90A-42DD-98D2-2F8BEBDBA7AA}" type="pres">
      <dgm:prSet presAssocID="{3A847843-A0C2-4A08-9766-AF886ABD1F9C}" presName="Accent1" presStyleCnt="0"/>
      <dgm:spPr/>
    </dgm:pt>
    <dgm:pt modelId="{77C90FE1-0867-48E5-88D0-E7A271301E42}" type="pres">
      <dgm:prSet presAssocID="{3A847843-A0C2-4A08-9766-AF886ABD1F9C}" presName="Accent" presStyleLbl="node1" presStyleIdx="0" presStyleCnt="2" custLinFactNeighborX="1148" custLinFactNeighborY="-2535"/>
      <dgm:spPr>
        <a:effectLst>
          <a:outerShdw blurRad="76200" dir="18900000" sy="23000" kx="-1200000" algn="bl" rotWithShape="0">
            <a:prstClr val="black">
              <a:alpha val="20000"/>
            </a:prstClr>
          </a:outerShdw>
        </a:effectLst>
      </dgm:spPr>
    </dgm:pt>
    <dgm:pt modelId="{48859716-FC2A-4B50-9AA6-2805A93D8A69}" type="pres">
      <dgm:prSet presAssocID="{3A847843-A0C2-4A08-9766-AF886ABD1F9C}" presName="Parent1" presStyleLbl="revTx" presStyleIdx="0" presStyleCnt="2">
        <dgm:presLayoutVars>
          <dgm:chMax val="1"/>
          <dgm:chPref val="1"/>
          <dgm:bulletEnabled val="1"/>
        </dgm:presLayoutVars>
      </dgm:prSet>
      <dgm:spPr/>
    </dgm:pt>
    <dgm:pt modelId="{2CF1087F-929B-4ACA-857B-426D554A382D}" type="pres">
      <dgm:prSet presAssocID="{CE2F46DF-652C-43D0-8C1A-A540A7BCB31C}" presName="Accent2" presStyleCnt="0"/>
      <dgm:spPr/>
    </dgm:pt>
    <dgm:pt modelId="{592AA949-FC5A-4890-9D63-7F0D8D8F3274}" type="pres">
      <dgm:prSet presAssocID="{CE2F46DF-652C-43D0-8C1A-A540A7BCB31C}" presName="Accent" presStyleLbl="node1" presStyleIdx="1" presStyleCnt="2"/>
      <dgm:spPr/>
    </dgm:pt>
    <dgm:pt modelId="{DD2C09EA-3B87-4C03-9B24-BAE76F556CC7}" type="pres">
      <dgm:prSet presAssocID="{CE2F46DF-652C-43D0-8C1A-A540A7BCB31C}" presName="Parent2" presStyleLbl="revTx" presStyleIdx="1" presStyleCnt="2">
        <dgm:presLayoutVars>
          <dgm:chMax val="1"/>
          <dgm:chPref val="1"/>
          <dgm:bulletEnabled val="1"/>
        </dgm:presLayoutVars>
      </dgm:prSet>
      <dgm:spPr/>
    </dgm:pt>
  </dgm:ptLst>
  <dgm:cxnLst>
    <dgm:cxn modelId="{F63E2162-DF92-4652-BDD8-FDC26E1395F1}" type="presOf" srcId="{D10073D8-D5BA-4859-B5FE-DD3344D1A3F9}" destId="{3573061D-84D9-453F-AC36-E828A9C926D3}" srcOrd="0" destOrd="0" presId="urn:microsoft.com/office/officeart/2009/layout/CircleArrowProcess"/>
    <dgm:cxn modelId="{C420784F-502D-4DC0-ACCB-9393CAB2EBD8}" type="presOf" srcId="{3A847843-A0C2-4A08-9766-AF886ABD1F9C}" destId="{48859716-FC2A-4B50-9AA6-2805A93D8A69}" srcOrd="0" destOrd="0" presId="urn:microsoft.com/office/officeart/2009/layout/CircleArrowProcess"/>
    <dgm:cxn modelId="{64B2F4B1-6CE5-46B2-AFFB-AD9619915B92}" type="presOf" srcId="{CE2F46DF-652C-43D0-8C1A-A540A7BCB31C}" destId="{DD2C09EA-3B87-4C03-9B24-BAE76F556CC7}" srcOrd="0" destOrd="0" presId="urn:microsoft.com/office/officeart/2009/layout/CircleArrowProcess"/>
    <dgm:cxn modelId="{318442D7-2832-4673-BAA3-0AAC0B06BF1A}" srcId="{D10073D8-D5BA-4859-B5FE-DD3344D1A3F9}" destId="{CE2F46DF-652C-43D0-8C1A-A540A7BCB31C}" srcOrd="1" destOrd="0" parTransId="{1C1CF2C0-90B6-4A05-A63E-C00B19AE9896}" sibTransId="{1DF9AADF-B32C-42A0-A780-4DBB7C33D2AE}"/>
    <dgm:cxn modelId="{B0D477DC-AEE7-4E26-8F75-DF6D1087DE81}" srcId="{D10073D8-D5BA-4859-B5FE-DD3344D1A3F9}" destId="{3A847843-A0C2-4A08-9766-AF886ABD1F9C}" srcOrd="0" destOrd="0" parTransId="{614B6F76-8300-400D-857E-C4DEDA832D75}" sibTransId="{3C9014A3-E3F6-49F4-901B-D9875E540668}"/>
    <dgm:cxn modelId="{54636ED3-BC44-48F6-88A4-25D0BC9AB9DA}" type="presParOf" srcId="{3573061D-84D9-453F-AC36-E828A9C926D3}" destId="{1D421A55-F90A-42DD-98D2-2F8BEBDBA7AA}" srcOrd="0" destOrd="0" presId="urn:microsoft.com/office/officeart/2009/layout/CircleArrowProcess"/>
    <dgm:cxn modelId="{87DE4437-5206-43A3-A3B0-B3208F7ECC31}" type="presParOf" srcId="{1D421A55-F90A-42DD-98D2-2F8BEBDBA7AA}" destId="{77C90FE1-0867-48E5-88D0-E7A271301E42}" srcOrd="0" destOrd="0" presId="urn:microsoft.com/office/officeart/2009/layout/CircleArrowProcess"/>
    <dgm:cxn modelId="{E9A81C59-8837-4909-B386-8FE6AE3D3412}" type="presParOf" srcId="{3573061D-84D9-453F-AC36-E828A9C926D3}" destId="{48859716-FC2A-4B50-9AA6-2805A93D8A69}" srcOrd="1" destOrd="0" presId="urn:microsoft.com/office/officeart/2009/layout/CircleArrowProcess"/>
    <dgm:cxn modelId="{ABA5CA5B-ABCF-4E1C-B748-00F58C9AB3A3}" type="presParOf" srcId="{3573061D-84D9-453F-AC36-E828A9C926D3}" destId="{2CF1087F-929B-4ACA-857B-426D554A382D}" srcOrd="2" destOrd="0" presId="urn:microsoft.com/office/officeart/2009/layout/CircleArrowProcess"/>
    <dgm:cxn modelId="{C1E706D8-8196-4EC2-960E-8C25535C61DE}" type="presParOf" srcId="{2CF1087F-929B-4ACA-857B-426D554A382D}" destId="{592AA949-FC5A-4890-9D63-7F0D8D8F3274}" srcOrd="0" destOrd="0" presId="urn:microsoft.com/office/officeart/2009/layout/CircleArrowProcess"/>
    <dgm:cxn modelId="{DE404875-F435-4627-8584-3B8DF342DEAE}" type="presParOf" srcId="{3573061D-84D9-453F-AC36-E828A9C926D3}" destId="{DD2C09EA-3B87-4C03-9B24-BAE76F556CC7}" srcOrd="3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C90FE1-0867-48E5-88D0-E7A271301E42}">
      <dsp:nvSpPr>
        <dsp:cNvPr id="0" name=""/>
        <dsp:cNvSpPr/>
      </dsp:nvSpPr>
      <dsp:spPr>
        <a:xfrm>
          <a:off x="3174056" y="-131614"/>
          <a:ext cx="5191727" cy="5191876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76200" dir="18900000" sy="23000" kx="-1200000" algn="bl" rotWithShape="0">
            <a:prstClr val="black">
              <a:alpha val="20000"/>
            </a:prst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48859716-FC2A-4B50-9AA6-2805A93D8A69}">
      <dsp:nvSpPr>
        <dsp:cNvPr id="0" name=""/>
        <dsp:cNvSpPr/>
      </dsp:nvSpPr>
      <dsp:spPr>
        <a:xfrm>
          <a:off x="4261095" y="1879669"/>
          <a:ext cx="2896575" cy="14481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solidFill>
                <a:schemeClr val="bg2">
                  <a:lumMod val="25000"/>
                </a:schemeClr>
              </a:solidFill>
              <a:latin typeface="Eras Demi ITC" panose="020B0805030504020804" pitchFamily="34" charset="0"/>
            </a:rPr>
            <a:t>Import file type</a:t>
          </a:r>
          <a:br>
            <a:rPr lang="en-US" sz="2800" kern="1200" dirty="0">
              <a:solidFill>
                <a:schemeClr val="bg2">
                  <a:lumMod val="25000"/>
                </a:schemeClr>
              </a:solidFill>
              <a:latin typeface="Eras Demi ITC" panose="020B0805030504020804" pitchFamily="34" charset="0"/>
            </a:rPr>
          </a:br>
          <a:r>
            <a:rPr lang="en-US" sz="2800" kern="1200" dirty="0">
              <a:solidFill>
                <a:schemeClr val="bg2">
                  <a:lumMod val="25000"/>
                </a:schemeClr>
              </a:solidFill>
              <a:latin typeface="Eras Demi ITC" panose="020B0805030504020804" pitchFamily="34" charset="0"/>
            </a:rPr>
            <a:t>Excel (xlsx)</a:t>
          </a:r>
        </a:p>
      </dsp:txBody>
      <dsp:txXfrm>
        <a:off x="4261095" y="1879669"/>
        <a:ext cx="2896575" cy="1448116"/>
      </dsp:txXfrm>
    </dsp:sp>
    <dsp:sp modelId="{592AA949-FC5A-4890-9D63-7F0D8D8F3274}">
      <dsp:nvSpPr>
        <dsp:cNvPr id="0" name=""/>
        <dsp:cNvSpPr/>
      </dsp:nvSpPr>
      <dsp:spPr>
        <a:xfrm>
          <a:off x="2042760" y="3327786"/>
          <a:ext cx="4460089" cy="4461975"/>
        </a:xfrm>
        <a:prstGeom prst="blockArc">
          <a:avLst>
            <a:gd name="adj1" fmla="val 0"/>
            <a:gd name="adj2" fmla="val 18900000"/>
            <a:gd name="adj3" fmla="val 12740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DD2C09EA-3B87-4C03-9B24-BAE76F556CC7}">
      <dsp:nvSpPr>
        <dsp:cNvPr id="0" name=""/>
        <dsp:cNvSpPr/>
      </dsp:nvSpPr>
      <dsp:spPr>
        <a:xfrm>
          <a:off x="2812807" y="4868601"/>
          <a:ext cx="2896575" cy="14481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solidFill>
                <a:schemeClr val="bg2">
                  <a:lumMod val="25000"/>
                </a:schemeClr>
              </a:solidFill>
              <a:latin typeface="Eras Demi ITC" panose="020B0805030504020804" pitchFamily="34" charset="0"/>
            </a:rPr>
            <a:t>Data set source: </a:t>
          </a:r>
          <a:br>
            <a:rPr lang="en-US" sz="2800" kern="1200" dirty="0">
              <a:solidFill>
                <a:schemeClr val="bg2">
                  <a:lumMod val="25000"/>
                </a:schemeClr>
              </a:solidFill>
              <a:latin typeface="Eras Demi ITC" panose="020B0805030504020804" pitchFamily="34" charset="0"/>
            </a:rPr>
          </a:br>
          <a:r>
            <a:rPr lang="en-US" sz="2800" kern="1200" dirty="0">
              <a:solidFill>
                <a:schemeClr val="bg2">
                  <a:lumMod val="25000"/>
                </a:schemeClr>
              </a:solidFill>
              <a:latin typeface="Eras Demi ITC" panose="020B0805030504020804" pitchFamily="34" charset="0"/>
            </a:rPr>
            <a:t>Chart GPT prompting</a:t>
          </a:r>
        </a:p>
      </dsp:txBody>
      <dsp:txXfrm>
        <a:off x="2812807" y="4868601"/>
        <a:ext cx="2896575" cy="14481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30A107-81AA-4DD1-8F9F-258B82FA3958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7995D3-19E6-4968-B752-6ED5862F9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6920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7995D3-19E6-4968-B752-6ED5862F9B4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986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6BF628-B9F7-7D2D-C7C6-749529BB7F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FF5C962-4916-07C4-A8D4-9A396BFAF27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11F3089-764B-900A-13D6-2CB7430246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B15235-2DDE-FE36-D541-A3603EB1D3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7995D3-19E6-4968-B752-6ED5862F9B4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6234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7528C4-8108-0F24-D51E-D11FDD8929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CC6B4B9-5331-5CB7-AE29-2E51FB53797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49FC395-23B8-0C46-4A86-0A434A74A4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CCF7AF-53A8-0F01-FD20-2800DA2E90E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7995D3-19E6-4968-B752-6ED5862F9B4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643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D0FE15-FF46-3551-E42C-39EA038DDE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ECDF213-7518-893D-8715-1EAA3FCAE2F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89F11B5-BE3F-D36C-3042-79E18C1E29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9B56E8-49A6-370B-B24E-D6174E06C5D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7995D3-19E6-4968-B752-6ED5862F9B4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3058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8D1044-D303-A401-322A-04107FEF10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C0CA56C-FD7E-CD94-035D-20D51B6DE1F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2E6CF39-58D4-BB5C-B061-53B9A1216A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63DC3C-9E51-B3AE-6496-85DA5279D51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7995D3-19E6-4968-B752-6ED5862F9B4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2409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67CBC1-7E72-345C-8DCC-0972230ADC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CF72BEC-9E27-3619-E467-5BE93DB6432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AC2EB5A-1327-3DA2-DBAE-47C118274C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B8C70C-F80C-5C64-F81E-37D37422ACD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7995D3-19E6-4968-B752-6ED5862F9B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731446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73F53-4656-5575-0957-6D097C0786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31C0EF-EB2F-F1B6-FB1B-B862AC5BAA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C6341F-A659-EC8A-11A9-8A53900EB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09426-C2AA-47A3-B554-98AC7A2703FC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2E79E4-C39B-6559-327A-1CB0A78E0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EF124A-29EF-C4C6-F57B-1BBBA1BE7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27FDF-501B-490B-8FD5-1620A3DDC6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651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7CE22-754D-74F6-322D-AE5C315B4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4FFF81-9CC4-C85C-4C8A-BA92154884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ECDFF6-7FA7-6EC4-0656-F5A82BE03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09426-C2AA-47A3-B554-98AC7A2703FC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0E9726-054C-A931-016F-E6A5E05D3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202832-E3C4-BFB0-1209-6D23F8D88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27FDF-501B-490B-8FD5-1620A3DDC6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436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77348C-1074-0E33-FCE4-C27C9DBE8B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2EA5E0-BA4F-C915-0076-10DA9E21A2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8A989F-6253-B108-F14B-943ACD737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09426-C2AA-47A3-B554-98AC7A2703FC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341D83-98E5-D6FD-8EAA-A25F02C1B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A35457-D363-3EF2-8C43-8A2431444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27FDF-501B-490B-8FD5-1620A3DDC6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085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94A90-677B-FF0E-0FED-586CF1FCB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3512FF-4D1B-C209-A9C7-92C6548DC0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0EA670-6F69-5BF1-8964-C63ED7769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09426-C2AA-47A3-B554-98AC7A2703FC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55EB54-7873-9064-C249-06BB3DD01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BDB8CB-7774-88E3-A4B2-B9A66E9F4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27FDF-501B-490B-8FD5-1620A3DDC6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030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F5A56-FD77-ED0F-7B49-45CE7BEB3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0EB8E3-4996-B364-C403-7FF9EC72FB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50E3AA-D625-DA59-F228-9D7800C57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09426-C2AA-47A3-B554-98AC7A2703FC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FF6A13-A1EC-6444-720D-9F2ADF41A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205C17-7C03-5156-0F10-2D3DCE81E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27FDF-501B-490B-8FD5-1620A3DDC6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602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9EF40-18C4-179A-50BD-4468F5A85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6CB978-AFFB-E004-F67E-0EAB1FF71F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A15163-2529-8A24-5EA6-253519A5D0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A28C47-BEBC-B54A-78AC-A68CA4C16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09426-C2AA-47A3-B554-98AC7A2703FC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2C70F3-7842-F743-267C-5B52888E5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83EC4D-14DF-102E-C2C7-8519A3D8F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27FDF-501B-490B-8FD5-1620A3DDC6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985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B301E-012A-CBB2-6DA1-C13ADD824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1A253A-ABCE-C00A-B980-6FC6543263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AED1B4-94CF-C153-D914-FA5260111F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F45189-6775-8B87-FF12-71E88F7DCF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03DAE3-9ACE-0E32-536A-5F7E2528C2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DF65BF-92CE-5008-8611-CA0E51670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09426-C2AA-47A3-B554-98AC7A2703FC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D917E4-8361-5363-7285-B360D998A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C546EB-C703-3D5F-44C8-93D58A97A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27FDF-501B-490B-8FD5-1620A3DDC6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741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35016-5647-CE31-A4A2-A8896892D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2578FB-67EE-D62C-DEBD-2A5D7ED65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09426-C2AA-47A3-B554-98AC7A2703FC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174C7E-8B87-722D-7DAD-92BD47E0F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948776-6576-98E0-1A2F-80ACCDF84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27FDF-501B-490B-8FD5-1620A3DDC6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928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8EF6F7-B04C-722D-89B6-C275209DE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09426-C2AA-47A3-B554-98AC7A2703FC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AA7011-5C9F-F559-D792-B4EB23F3E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49B192-BF8F-9EBB-9DAF-2E09593FA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27FDF-501B-490B-8FD5-1620A3DDC6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496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5CF6B-6904-2111-6BD9-638D3EAFE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63C01-C93C-50D4-9026-A2E4088428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02450D-2316-E76A-952B-CB6AA9BC7D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0FBE6B-22BF-1F8C-01D2-9635E3EE8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09426-C2AA-47A3-B554-98AC7A2703FC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4314B0-684A-4030-EEE4-DCCB03C0A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F95EE0-C633-0423-EE2F-64346931B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27FDF-501B-490B-8FD5-1620A3DDC6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889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9D75B-F8DA-05B5-9D8E-AF1687824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DAD277-63D4-CB7D-4FE4-D3D57B2D30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2EAFFD-1577-63C6-97D3-3D2B33D53F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5F474B-EF1F-EEC0-1ABF-B61BB9692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09426-C2AA-47A3-B554-98AC7A2703FC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BA7EDB-A711-330D-5904-DDE2A58B1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85E718-FDC3-AB3C-1741-62948DE72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27FDF-501B-490B-8FD5-1620A3DDC6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784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51C389-BE96-0295-97FA-63030B3E1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B2D65E-44AB-6793-A927-FBD86B5675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D33B5C-9852-F938-7F69-12ABA489B3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09426-C2AA-47A3-B554-98AC7A2703FC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BCE1D0-898E-A45C-51EE-58F988FBF1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F5919F-A676-DC4F-F6DB-EE4054D77D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627FDF-501B-490B-8FD5-1620A3DDC6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809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2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2">
            <a:extLst>
              <a:ext uri="{FF2B5EF4-FFF2-40B4-BE49-F238E27FC236}">
                <a16:creationId xmlns:a16="http://schemas.microsoft.com/office/drawing/2014/main" id="{53E944ED-919F-89EC-52BB-E58BAFC90122}"/>
              </a:ext>
            </a:extLst>
          </p:cNvPr>
          <p:cNvSpPr txBox="1"/>
          <p:nvPr/>
        </p:nvSpPr>
        <p:spPr>
          <a:xfrm>
            <a:off x="1292843" y="2099980"/>
            <a:ext cx="1917290" cy="16466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100" dirty="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190500" dist="190500" algn="l" rotWithShape="0">
                    <a:prstClr val="black">
                      <a:alpha val="55000"/>
                    </a:prstClr>
                  </a:outerShdw>
                </a:effectLst>
                <a:latin typeface="Arial Black" panose="020B0A04020102020204" pitchFamily="34" charset="0"/>
              </a:rPr>
              <a:t>E</a:t>
            </a:r>
          </a:p>
        </p:txBody>
      </p:sp>
      <p:sp>
        <p:nvSpPr>
          <p:cNvPr id="5" name="M">
            <a:extLst>
              <a:ext uri="{FF2B5EF4-FFF2-40B4-BE49-F238E27FC236}">
                <a16:creationId xmlns:a16="http://schemas.microsoft.com/office/drawing/2014/main" id="{3C1B9237-6A41-624D-F97F-A8AC0CFC7476}"/>
              </a:ext>
            </a:extLst>
          </p:cNvPr>
          <p:cNvSpPr txBox="1"/>
          <p:nvPr/>
        </p:nvSpPr>
        <p:spPr>
          <a:xfrm>
            <a:off x="4457969" y="2099980"/>
            <a:ext cx="1917290" cy="16466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100" dirty="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190500" dist="190500" algn="l" rotWithShape="0">
                    <a:prstClr val="black">
                      <a:alpha val="55000"/>
                    </a:prstClr>
                  </a:outerShdw>
                </a:effectLst>
                <a:latin typeface="Arial Black" panose="020B0A04020102020204" pitchFamily="34" charset="0"/>
              </a:rPr>
              <a:t>M</a:t>
            </a:r>
          </a:p>
        </p:txBody>
      </p:sp>
      <p:sp>
        <p:nvSpPr>
          <p:cNvPr id="6" name="O">
            <a:extLst>
              <a:ext uri="{FF2B5EF4-FFF2-40B4-BE49-F238E27FC236}">
                <a16:creationId xmlns:a16="http://schemas.microsoft.com/office/drawing/2014/main" id="{2B7ECDEA-2212-BCB3-9BB6-C7B250723DB0}"/>
              </a:ext>
            </a:extLst>
          </p:cNvPr>
          <p:cNvSpPr txBox="1"/>
          <p:nvPr/>
        </p:nvSpPr>
        <p:spPr>
          <a:xfrm>
            <a:off x="3567401" y="2099980"/>
            <a:ext cx="1917290" cy="16466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100" dirty="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190500" dist="190500" algn="l" rotWithShape="0">
                    <a:prstClr val="black">
                      <a:alpha val="55000"/>
                    </a:prstClr>
                  </a:outerShdw>
                </a:effectLst>
                <a:latin typeface="Arial Black" panose="020B0A04020102020204" pitchFamily="34" charset="0"/>
              </a:rPr>
              <a:t>O</a:t>
            </a:r>
          </a:p>
        </p:txBody>
      </p:sp>
      <p:sp>
        <p:nvSpPr>
          <p:cNvPr id="7" name="C">
            <a:extLst>
              <a:ext uri="{FF2B5EF4-FFF2-40B4-BE49-F238E27FC236}">
                <a16:creationId xmlns:a16="http://schemas.microsoft.com/office/drawing/2014/main" id="{7F391922-A5DF-49E2-313D-06C62E709F39}"/>
              </a:ext>
            </a:extLst>
          </p:cNvPr>
          <p:cNvSpPr txBox="1"/>
          <p:nvPr/>
        </p:nvSpPr>
        <p:spPr>
          <a:xfrm>
            <a:off x="2760301" y="2099980"/>
            <a:ext cx="1917290" cy="16466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100" dirty="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190500" dist="190500" algn="l" rotWithShape="0">
                    <a:prstClr val="black">
                      <a:alpha val="55000"/>
                    </a:prstClr>
                  </a:outerShdw>
                </a:effectLst>
                <a:latin typeface="Arial Black" panose="020B0A04020102020204" pitchFamily="34" charset="0"/>
              </a:rPr>
              <a:t>C</a:t>
            </a:r>
          </a:p>
        </p:txBody>
      </p:sp>
      <p:sp>
        <p:nvSpPr>
          <p:cNvPr id="8" name="L">
            <a:extLst>
              <a:ext uri="{FF2B5EF4-FFF2-40B4-BE49-F238E27FC236}">
                <a16:creationId xmlns:a16="http://schemas.microsoft.com/office/drawing/2014/main" id="{40EA8B7D-2E10-0A89-CE78-D7A1DE3FA371}"/>
              </a:ext>
            </a:extLst>
          </p:cNvPr>
          <p:cNvSpPr txBox="1"/>
          <p:nvPr/>
        </p:nvSpPr>
        <p:spPr>
          <a:xfrm>
            <a:off x="2197411" y="2099980"/>
            <a:ext cx="1917290" cy="16466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100" dirty="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190500" dist="190500" algn="l" rotWithShape="0">
                    <a:prstClr val="black">
                      <a:alpha val="55000"/>
                    </a:prstClr>
                  </a:outerShdw>
                </a:effectLst>
                <a:latin typeface="Arial Black" panose="020B0A04020102020204" pitchFamily="34" charset="0"/>
              </a:rPr>
              <a:t>L</a:t>
            </a:r>
          </a:p>
        </p:txBody>
      </p:sp>
      <p:sp>
        <p:nvSpPr>
          <p:cNvPr id="9" name="E">
            <a:extLst>
              <a:ext uri="{FF2B5EF4-FFF2-40B4-BE49-F238E27FC236}">
                <a16:creationId xmlns:a16="http://schemas.microsoft.com/office/drawing/2014/main" id="{59D56851-020E-AA21-BB78-476130999FE2}"/>
              </a:ext>
            </a:extLst>
          </p:cNvPr>
          <p:cNvSpPr txBox="1"/>
          <p:nvPr/>
        </p:nvSpPr>
        <p:spPr>
          <a:xfrm>
            <a:off x="5568159" y="2099980"/>
            <a:ext cx="1917290" cy="16466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100" dirty="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190500" dist="190500" algn="l" rotWithShape="0">
                    <a:prstClr val="black">
                      <a:alpha val="55000"/>
                    </a:prstClr>
                  </a:outerShdw>
                </a:effectLst>
                <a:latin typeface="Arial Black" panose="020B0A04020102020204" pitchFamily="34" charset="0"/>
              </a:rPr>
              <a:t>E</a:t>
            </a:r>
          </a:p>
        </p:txBody>
      </p:sp>
      <p:sp>
        <p:nvSpPr>
          <p:cNvPr id="10" name="W">
            <a:extLst>
              <a:ext uri="{FF2B5EF4-FFF2-40B4-BE49-F238E27FC236}">
                <a16:creationId xmlns:a16="http://schemas.microsoft.com/office/drawing/2014/main" id="{5070597B-76C9-D9AC-DFBB-2C62EAB41685}"/>
              </a:ext>
            </a:extLst>
          </p:cNvPr>
          <p:cNvSpPr txBox="1"/>
          <p:nvPr/>
        </p:nvSpPr>
        <p:spPr>
          <a:xfrm>
            <a:off x="174416" y="2099980"/>
            <a:ext cx="1917290" cy="16466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100" dirty="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190500" dist="190500" algn="l" rotWithShape="0">
                    <a:prstClr val="black">
                      <a:alpha val="55000"/>
                    </a:prstClr>
                  </a:outerShdw>
                </a:effectLst>
                <a:latin typeface="Arial Black" panose="020B0A04020102020204" pitchFamily="34" charset="0"/>
              </a:rPr>
              <a:t>W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221CE026-831D-2D74-0A32-E8B2B01B2296}"/>
              </a:ext>
            </a:extLst>
          </p:cNvPr>
          <p:cNvSpPr txBox="1">
            <a:spLocks/>
          </p:cNvSpPr>
          <p:nvPr/>
        </p:nvSpPr>
        <p:spPr>
          <a:xfrm>
            <a:off x="1133061" y="2624371"/>
            <a:ext cx="11897032" cy="243924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1800" dirty="0">
                <a:solidFill>
                  <a:schemeClr val="bg1">
                    <a:lumMod val="50000"/>
                  </a:schemeClr>
                </a:solidFill>
                <a:latin typeface="Franklin Gothic Heavy" panose="020B0903020102020204" pitchFamily="34" charset="0"/>
                <a:cs typeface="Mongolian Baiti" panose="03000500000000000000" pitchFamily="66" charset="0"/>
              </a:rPr>
              <a:t>Advanced Excel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E0CD165-98B2-08E2-797E-08DAF5DF436E}"/>
              </a:ext>
            </a:extLst>
          </p:cNvPr>
          <p:cNvSpPr txBox="1"/>
          <p:nvPr/>
        </p:nvSpPr>
        <p:spPr>
          <a:xfrm>
            <a:off x="7256366" y="4533122"/>
            <a:ext cx="49356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FF9900"/>
                </a:solidFill>
                <a:latin typeface="Monotype Corsiva" panose="03010101010201010101" pitchFamily="66" charset="0"/>
              </a:rPr>
              <a:t>Project Evaluation</a:t>
            </a:r>
          </a:p>
        </p:txBody>
      </p:sp>
    </p:spTree>
    <p:extLst>
      <p:ext uri="{BB962C8B-B14F-4D97-AF65-F5344CB8AC3E}">
        <p14:creationId xmlns:p14="http://schemas.microsoft.com/office/powerpoint/2010/main" val="2611415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/>
      <p:bldP spid="5" grpId="0" build="allAtOnce"/>
      <p:bldP spid="6" grpId="0" build="allAtOnce"/>
      <p:bldP spid="7" grpId="0" build="allAtOnce"/>
      <p:bldP spid="8" grpId="0" build="allAtOnce"/>
      <p:bldP spid="9" grpId="0" build="allAtOnce"/>
      <p:bldP spid="10" grpId="0" build="allAtOnce"/>
      <p:bldP spid="11" grpId="0"/>
      <p:bldP spid="1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20000"/>
                <a:lumOff val="80000"/>
              </a:schemeClr>
            </a:gs>
            <a:gs pos="100000">
              <a:schemeClr val="accent2">
                <a:lumMod val="20000"/>
                <a:lumOff val="8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17E9B3E-5BE4-CE1F-4858-47D362B6EA89}"/>
              </a:ext>
            </a:extLst>
          </p:cNvPr>
          <p:cNvSpPr txBox="1"/>
          <p:nvPr/>
        </p:nvSpPr>
        <p:spPr>
          <a:xfrm>
            <a:off x="203489" y="310680"/>
            <a:ext cx="1198851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Eras Demi ITC" panose="020B0805030504020804" pitchFamily="34" charset="0"/>
              </a:rPr>
              <a:t>Also, I rechecked the data type formats of the columns &amp; made respective changes </a:t>
            </a:r>
            <a:r>
              <a:rPr lang="en-US" dirty="0">
                <a:solidFill>
                  <a:srgbClr val="7030A0"/>
                </a:solidFill>
                <a:latin typeface="Eras Demi ITC" panose="020B0805030504020804" pitchFamily="34" charset="0"/>
              </a:rPr>
              <a:t>Home &gt; Number formats</a:t>
            </a:r>
          </a:p>
          <a:p>
            <a:r>
              <a:rPr lang="en-US" dirty="0">
                <a:solidFill>
                  <a:srgbClr val="7030A0"/>
                </a:solidFill>
                <a:latin typeface="Eras Demi ITC" panose="020B0805030504020804" pitchFamily="34" charset="0"/>
              </a:rPr>
              <a:t>[Age] &amp; [Quantity Sold] columns into Number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AC0FC37-6965-91B0-9741-83CE4DB1E8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3377" y="1433964"/>
            <a:ext cx="3896269" cy="4829849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CB8C0FE-0464-1AF0-B32F-844B4294F2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509" y="1433964"/>
            <a:ext cx="3551733" cy="207818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CD75177-EFA1-83F7-13A7-3E134C4E8A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85165" y="1444355"/>
            <a:ext cx="3059547" cy="310454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A3ECB53-D943-619F-7FD1-3E85C75BF804}"/>
              </a:ext>
            </a:extLst>
          </p:cNvPr>
          <p:cNvSpPr txBox="1"/>
          <p:nvPr/>
        </p:nvSpPr>
        <p:spPr>
          <a:xfrm>
            <a:off x="351333" y="3527434"/>
            <a:ext cx="60942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7030A0"/>
                </a:solidFill>
                <a:latin typeface="Eras Demi ITC" panose="020B0805030504020804" pitchFamily="34" charset="0"/>
              </a:rPr>
              <a:t>[Order Date] into Short Date 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EDC8B7F-7F3C-AA8E-9796-3C1ED970EE85}"/>
              </a:ext>
            </a:extLst>
          </p:cNvPr>
          <p:cNvSpPr txBox="1"/>
          <p:nvPr/>
        </p:nvSpPr>
        <p:spPr>
          <a:xfrm>
            <a:off x="3884242" y="6279101"/>
            <a:ext cx="60942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7030A0"/>
                </a:solidFill>
                <a:latin typeface="Eras Demi ITC" panose="020B0805030504020804" pitchFamily="34" charset="0"/>
              </a:rPr>
              <a:t>[Unit Price] into Currency (Rupees)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1C0D567-9610-FEA6-1C95-1969A7D4F0B4}"/>
              </a:ext>
            </a:extLst>
          </p:cNvPr>
          <p:cNvSpPr txBox="1"/>
          <p:nvPr/>
        </p:nvSpPr>
        <p:spPr>
          <a:xfrm>
            <a:off x="8185165" y="4564183"/>
            <a:ext cx="60942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7030A0"/>
                </a:solidFill>
                <a:latin typeface="Eras Demi ITC" panose="020B0805030504020804" pitchFamily="34" charset="0"/>
              </a:rPr>
              <a:t>Rounding of the values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0865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" grpId="0"/>
      <p:bldP spid="12" grpId="0"/>
      <p:bldP spid="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20000"/>
                <a:lumOff val="80000"/>
              </a:schemeClr>
            </a:gs>
            <a:gs pos="100000">
              <a:schemeClr val="accent2">
                <a:lumMod val="20000"/>
                <a:lumOff val="80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571ABF4-2702-9794-2B19-BDB33AE616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8BEEFB1-E589-0922-0F80-A925FB2B88DA}"/>
              </a:ext>
            </a:extLst>
          </p:cNvPr>
          <p:cNvSpPr txBox="1"/>
          <p:nvPr/>
        </p:nvSpPr>
        <p:spPr>
          <a:xfrm>
            <a:off x="384464" y="415636"/>
            <a:ext cx="118075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Eras Demi ITC" panose="020B0805030504020804" pitchFamily="34" charset="0"/>
              </a:rPr>
              <a:t>Created the Column for “Total Price” as </a:t>
            </a:r>
            <a:r>
              <a:rPr lang="en-US" dirty="0">
                <a:solidFill>
                  <a:srgbClr val="7030A0"/>
                </a:solidFill>
                <a:latin typeface="Eras Demi ITC" panose="020B0805030504020804" pitchFamily="34" charset="0"/>
              </a:rPr>
              <a:t>“[Quantity Sold] * [Unit Price]”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A23C89B-CF7B-A7F4-5FAB-10D6ABD318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464" y="1061967"/>
            <a:ext cx="7675157" cy="1366037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B8DD12C-9CCE-7654-57ED-02688058B2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7584" y="415636"/>
            <a:ext cx="3419952" cy="607779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24939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20000"/>
                <a:lumOff val="80000"/>
              </a:schemeClr>
            </a:gs>
            <a:gs pos="100000">
              <a:schemeClr val="accent2">
                <a:lumMod val="20000"/>
                <a:lumOff val="80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FA8BE81-A803-CA22-6527-A841617FFD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F71A070-A18E-BF87-B681-2B1746C1ACCC}"/>
              </a:ext>
            </a:extLst>
          </p:cNvPr>
          <p:cNvSpPr txBox="1"/>
          <p:nvPr/>
        </p:nvSpPr>
        <p:spPr>
          <a:xfrm>
            <a:off x="384464" y="415636"/>
            <a:ext cx="11807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Eras Demi ITC" panose="020B0805030504020804" pitchFamily="34" charset="0"/>
              </a:rPr>
              <a:t>Applied Conditional Formatting on “Quantity Sold” column as highlight cell if the </a:t>
            </a:r>
            <a:r>
              <a:rPr lang="en-US" dirty="0">
                <a:solidFill>
                  <a:srgbClr val="7030A0"/>
                </a:solidFill>
                <a:latin typeface="Eras Demi ITC" panose="020B0805030504020804" pitchFamily="34" charset="0"/>
              </a:rPr>
              <a:t>[Quantity Sold] &gt; 4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C3F3A98-9A9E-CC4F-7175-B3E386FD75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511" y="1005438"/>
            <a:ext cx="5988705" cy="185206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964EE19-9E12-16BA-873F-AAF2B223856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5033" b="12738"/>
          <a:stretch/>
        </p:blipFill>
        <p:spPr>
          <a:xfrm>
            <a:off x="6878680" y="1005438"/>
            <a:ext cx="1662647" cy="5758934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45895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20000"/>
                <a:lumOff val="80000"/>
              </a:schemeClr>
            </a:gs>
            <a:gs pos="100000">
              <a:schemeClr val="accent2">
                <a:lumMod val="20000"/>
                <a:lumOff val="80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4A871F9-5E15-A5A8-7FF0-1CAA242164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B9CAE24-9E07-9C2B-53A4-0FE25DD39D2C}"/>
              </a:ext>
            </a:extLst>
          </p:cNvPr>
          <p:cNvSpPr txBox="1"/>
          <p:nvPr/>
        </p:nvSpPr>
        <p:spPr>
          <a:xfrm>
            <a:off x="384464" y="415636"/>
            <a:ext cx="11807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Eras Demi ITC" panose="020B0805030504020804" pitchFamily="34" charset="0"/>
              </a:rPr>
              <a:t>Created the Discount column with a condition that </a:t>
            </a:r>
            <a:r>
              <a:rPr lang="en-US" dirty="0">
                <a:solidFill>
                  <a:srgbClr val="7030A0"/>
                </a:solidFill>
                <a:latin typeface="Eras Demi ITC" panose="020B0805030504020804" pitchFamily="34" charset="0"/>
              </a:rPr>
              <a:t>“[Quantity Sold] &gt; 4” then 10% discount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FEC2C34-4C58-C5AC-DB1F-71C77FA790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557" y="990514"/>
            <a:ext cx="10574107" cy="183399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FC78607-5AAB-1303-F1DC-0F0A59046F5F}"/>
              </a:ext>
            </a:extLst>
          </p:cNvPr>
          <p:cNvSpPr txBox="1"/>
          <p:nvPr/>
        </p:nvSpPr>
        <p:spPr>
          <a:xfrm>
            <a:off x="384464" y="3848830"/>
            <a:ext cx="11807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Eras Demi ITC" panose="020B0805030504020804" pitchFamily="34" charset="0"/>
              </a:rPr>
              <a:t>Now based upon the discounted amount created the new column as </a:t>
            </a:r>
            <a:r>
              <a:rPr lang="en-US" dirty="0">
                <a:solidFill>
                  <a:srgbClr val="7030A0"/>
                </a:solidFill>
                <a:latin typeface="Eras Demi ITC" panose="020B0805030504020804" pitchFamily="34" charset="0"/>
              </a:rPr>
              <a:t>“Final Payable Amount”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54967AD-3EFE-8045-5108-ED0B0C8D9E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557" y="4324054"/>
            <a:ext cx="9463618" cy="116674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45326AF-467A-1FE2-B739-05424BB0DA27}"/>
              </a:ext>
            </a:extLst>
          </p:cNvPr>
          <p:cNvSpPr txBox="1"/>
          <p:nvPr/>
        </p:nvSpPr>
        <p:spPr>
          <a:xfrm>
            <a:off x="6971041" y="5596694"/>
            <a:ext cx="60942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Eras Demi ITC" panose="020B0805030504020804" pitchFamily="34" charset="0"/>
              </a:rPr>
              <a:t>… And converted into the Rupees format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8088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20000"/>
                <a:lumOff val="80000"/>
              </a:schemeClr>
            </a:gs>
            <a:gs pos="100000">
              <a:schemeClr val="accent2">
                <a:lumMod val="20000"/>
                <a:lumOff val="80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D3C25EA-024D-FC30-C5FD-31F1D96DA6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912E956-1DCF-F992-AD94-A993651C5FED}"/>
              </a:ext>
            </a:extLst>
          </p:cNvPr>
          <p:cNvSpPr txBox="1"/>
          <p:nvPr/>
        </p:nvSpPr>
        <p:spPr>
          <a:xfrm>
            <a:off x="384464" y="415636"/>
            <a:ext cx="118075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Eras Demi ITC" panose="020B0805030504020804" pitchFamily="34" charset="0"/>
              </a:rPr>
              <a:t>In order to create a “Purchase Season” column I created a column &amp; coded a </a:t>
            </a:r>
            <a:r>
              <a:rPr lang="en-US" dirty="0">
                <a:solidFill>
                  <a:srgbClr val="7030A0"/>
                </a:solidFill>
                <a:latin typeface="Eras Demi ITC" panose="020B0805030504020804" pitchFamily="34" charset="0"/>
              </a:rPr>
              <a:t>Nested-If condition </a:t>
            </a:r>
            <a:r>
              <a:rPr lang="en-US" dirty="0">
                <a:latin typeface="Eras Demi ITC" panose="020B0805030504020804" pitchFamily="34" charset="0"/>
              </a:rPr>
              <a:t>to get the season based upon the month of the “Order Date” by using </a:t>
            </a:r>
            <a:r>
              <a:rPr lang="en-US" dirty="0">
                <a:solidFill>
                  <a:srgbClr val="7030A0"/>
                </a:solidFill>
                <a:latin typeface="Eras Demi ITC" panose="020B0805030504020804" pitchFamily="34" charset="0"/>
              </a:rPr>
              <a:t>MONTH</a:t>
            </a:r>
            <a:r>
              <a:rPr lang="en-US" dirty="0">
                <a:solidFill>
                  <a:srgbClr val="7030A0"/>
                </a:solidFill>
                <a:latin typeface="Aptos" panose="020B0004020202020204" pitchFamily="34" charset="0"/>
              </a:rPr>
              <a:t>()</a:t>
            </a:r>
            <a:r>
              <a:rPr lang="en-US" dirty="0">
                <a:latin typeface="Eras Demi ITC" panose="020B0805030504020804" pitchFamily="34" charset="0"/>
              </a:rPr>
              <a:t> function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676F96-A2F4-BE19-1BBE-1D86EDC14F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232" y="1161769"/>
            <a:ext cx="11807536" cy="527186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961E994-CE54-50AB-AEC3-C144942941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06562" y="1425362"/>
            <a:ext cx="2889330" cy="5139427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9EE3A0F-E9E0-D8F1-57D6-5C3EC313EC6C}"/>
              </a:ext>
            </a:extLst>
          </p:cNvPr>
          <p:cNvSpPr txBox="1"/>
          <p:nvPr/>
        </p:nvSpPr>
        <p:spPr>
          <a:xfrm>
            <a:off x="192232" y="2960228"/>
            <a:ext cx="891045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=IF( 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OR(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MONTH([@[Order Date]])=3, MONTH([@[Order Date]])=4, MONTH([@[Order Date]])=5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),  "Summer"</a:t>
            </a:r>
            <a:r>
              <a:rPr lang="en-US" dirty="0"/>
              <a:t>, </a:t>
            </a:r>
          </a:p>
          <a:p>
            <a:r>
              <a:rPr lang="en-US" dirty="0"/>
              <a:t>IF(</a:t>
            </a:r>
          </a:p>
          <a:p>
            <a:r>
              <a:rPr lang="en-US" dirty="0">
                <a:solidFill>
                  <a:srgbClr val="00B050"/>
                </a:solidFill>
              </a:rPr>
              <a:t>OR(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MONTH([@[Order Date]])=6, MONTH([@[Order Date]])=7, MONTH([@[Order Date]])=8</a:t>
            </a:r>
            <a:r>
              <a:rPr lang="en-US" dirty="0">
                <a:solidFill>
                  <a:srgbClr val="00B050"/>
                </a:solidFill>
              </a:rPr>
              <a:t>)</a:t>
            </a:r>
            <a:r>
              <a:rPr lang="en-US" dirty="0"/>
              <a:t>,</a:t>
            </a:r>
            <a:r>
              <a:rPr lang="en-US" dirty="0">
                <a:solidFill>
                  <a:srgbClr val="00B050"/>
                </a:solidFill>
              </a:rPr>
              <a:t> "Rainy", </a:t>
            </a:r>
          </a:p>
          <a:p>
            <a:r>
              <a:rPr lang="en-US" dirty="0">
                <a:solidFill>
                  <a:srgbClr val="0070C0"/>
                </a:solidFill>
              </a:rPr>
              <a:t>"Winter"</a:t>
            </a:r>
            <a:r>
              <a:rPr lang="en-US" dirty="0"/>
              <a:t>))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9FB1F1D-33A0-64CB-0959-51734EDEE1B8}"/>
              </a:ext>
            </a:extLst>
          </p:cNvPr>
          <p:cNvSpPr txBox="1"/>
          <p:nvPr/>
        </p:nvSpPr>
        <p:spPr>
          <a:xfrm>
            <a:off x="193964" y="2498563"/>
            <a:ext cx="609426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Eras Demi ITC" panose="020B0805030504020804" pitchFamily="34" charset="0"/>
              </a:rPr>
              <a:t>Formula Bar in detail: 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45943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20000"/>
                <a:lumOff val="80000"/>
              </a:schemeClr>
            </a:gs>
            <a:gs pos="100000">
              <a:schemeClr val="accent2">
                <a:lumMod val="20000"/>
                <a:lumOff val="8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E1AE3-2C14-E3E0-F42E-3DDF99EA9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Eras Demi ITC" panose="020B0805030504020804" pitchFamily="34" charset="0"/>
              </a:rPr>
              <a:t>Final Cleaned &amp; Transformed dataset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BA2DF2-0263-3ABD-76EB-C4EBF55936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94" y="1325564"/>
            <a:ext cx="11999609" cy="485892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90432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20000"/>
                <a:lumOff val="80000"/>
              </a:schemeClr>
            </a:gs>
            <a:gs pos="100000">
              <a:schemeClr val="accent6">
                <a:lumMod val="40000"/>
                <a:lumOff val="6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EEC96-2DA8-CE90-CE42-E8F99F8C7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3231573"/>
          </a:xfrm>
        </p:spPr>
        <p:txBody>
          <a:bodyPr>
            <a:normAutofit/>
          </a:bodyPr>
          <a:lstStyle/>
          <a:p>
            <a:pPr algn="ctr"/>
            <a:r>
              <a:rPr lang="en-US" sz="7200" dirty="0">
                <a:latin typeface="Eras Demi ITC" panose="020B0805030504020804" pitchFamily="34" charset="0"/>
              </a:rPr>
              <a:t>Now let us view </a:t>
            </a:r>
            <a:br>
              <a:rPr lang="en-US" sz="7200" dirty="0">
                <a:latin typeface="Eras Demi ITC" panose="020B0805030504020804" pitchFamily="34" charset="0"/>
              </a:rPr>
            </a:br>
            <a:r>
              <a:rPr lang="en-US" sz="7200" dirty="0">
                <a:latin typeface="Eras Demi ITC" panose="020B0805030504020804" pitchFamily="34" charset="0"/>
              </a:rPr>
              <a:t>Objective wise Analysis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078B208-4771-54A9-F193-87C09448E24B}"/>
              </a:ext>
            </a:extLst>
          </p:cNvPr>
          <p:cNvSpPr txBox="1">
            <a:spLocks/>
          </p:cNvSpPr>
          <p:nvPr/>
        </p:nvSpPr>
        <p:spPr>
          <a:xfrm>
            <a:off x="557645" y="2961409"/>
            <a:ext cx="11076709" cy="32315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3200" dirty="0">
                <a:solidFill>
                  <a:schemeClr val="accent6">
                    <a:lumMod val="50000"/>
                  </a:schemeClr>
                </a:solidFill>
                <a:latin typeface="Eras Demi ITC" panose="020B0805030504020804" pitchFamily="34" charset="0"/>
              </a:rPr>
              <a:t>I have made use of Pivot table &amp; Pivot charts to represent the analysis reports 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3200" dirty="0">
                <a:solidFill>
                  <a:schemeClr val="accent6">
                    <a:lumMod val="50000"/>
                  </a:schemeClr>
                </a:solidFill>
                <a:latin typeface="Eras Demi ITC" panose="020B0805030504020804" pitchFamily="34" charset="0"/>
              </a:rPr>
              <a:t>Made it more dynamic using Slicers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3200" dirty="0">
                <a:solidFill>
                  <a:schemeClr val="accent6">
                    <a:lumMod val="50000"/>
                  </a:schemeClr>
                </a:solidFill>
                <a:latin typeface="Eras Demi ITC" panose="020B0805030504020804" pitchFamily="34" charset="0"/>
              </a:rPr>
              <a:t>Additionally, have given the conditional formatting  (color scale) to the identify the quantified values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3200" dirty="0">
                <a:solidFill>
                  <a:schemeClr val="accent6">
                    <a:lumMod val="50000"/>
                  </a:schemeClr>
                </a:solidFill>
                <a:latin typeface="Eras Demi ITC" panose="020B0805030504020804" pitchFamily="34" charset="0"/>
              </a:rPr>
              <a:t>And used Macros for Navigation purpose</a:t>
            </a:r>
          </a:p>
        </p:txBody>
      </p:sp>
    </p:spTree>
    <p:extLst>
      <p:ext uri="{BB962C8B-B14F-4D97-AF65-F5344CB8AC3E}">
        <p14:creationId xmlns:p14="http://schemas.microsoft.com/office/powerpoint/2010/main" val="2348016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20000"/>
                <a:lumOff val="80000"/>
              </a:schemeClr>
            </a:gs>
            <a:gs pos="100000">
              <a:schemeClr val="accent2">
                <a:lumMod val="20000"/>
                <a:lumOff val="80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BAC20EC-A8B9-1764-20AB-A5CF155B60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D3C01-78A2-FFB0-B23B-AFBC4B8C1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Eras Demi ITC" panose="020B0805030504020804" pitchFamily="34" charset="0"/>
              </a:rPr>
              <a:t>B - Size Demand Analysis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2423F5-4486-B135-536D-FDD0F3104F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101" y="1254868"/>
            <a:ext cx="8736943" cy="533733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25D4A018-C86B-4EC1-3ADE-9F605CE0967A}"/>
              </a:ext>
            </a:extLst>
          </p:cNvPr>
          <p:cNvSpPr txBox="1">
            <a:spLocks/>
          </p:cNvSpPr>
          <p:nvPr/>
        </p:nvSpPr>
        <p:spPr>
          <a:xfrm>
            <a:off x="9227127" y="1053970"/>
            <a:ext cx="2964873" cy="34868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latin typeface="Cooper Black" panose="0208090404030B020404" pitchFamily="18" charset="0"/>
              </a:rPr>
              <a:t>WRT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Eras Demi ITC" panose="020B0805030504020804" pitchFamily="34" charset="0"/>
              </a:rPr>
              <a:t>Customer’s Gender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rgbClr val="602C14"/>
                </a:solidFill>
                <a:latin typeface="Eras Demi ITC" panose="020B0805030504020804" pitchFamily="34" charset="0"/>
              </a:rPr>
              <a:t>Customer’s City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Eras Demi ITC" panose="020B0805030504020804" pitchFamily="34" charset="0"/>
              </a:rPr>
              <a:t>Clothing type</a:t>
            </a:r>
          </a:p>
        </p:txBody>
      </p:sp>
    </p:spTree>
    <p:extLst>
      <p:ext uri="{BB962C8B-B14F-4D97-AF65-F5344CB8AC3E}">
        <p14:creationId xmlns:p14="http://schemas.microsoft.com/office/powerpoint/2010/main" val="3680214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20000"/>
                <a:lumOff val="80000"/>
              </a:schemeClr>
            </a:gs>
            <a:gs pos="100000">
              <a:schemeClr val="accent2">
                <a:lumMod val="20000"/>
                <a:lumOff val="80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23EB1B3-B5CB-B77E-5B62-EE2AE0C9E3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96BB1-8E0F-6D79-0D9B-C91C6E36F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Eras Demi ITC" panose="020B0805030504020804" pitchFamily="34" charset="0"/>
              </a:rPr>
              <a:t>C - Seasonal Sales Trend Analysis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890AE8F-1D62-8C30-676F-0B592A632FE8}"/>
              </a:ext>
            </a:extLst>
          </p:cNvPr>
          <p:cNvSpPr txBox="1">
            <a:spLocks/>
          </p:cNvSpPr>
          <p:nvPr/>
        </p:nvSpPr>
        <p:spPr>
          <a:xfrm>
            <a:off x="9227127" y="1053970"/>
            <a:ext cx="2964873" cy="34868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latin typeface="Cooper Black" panose="0208090404030B020404" pitchFamily="18" charset="0"/>
              </a:rPr>
              <a:t>WRT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Eras Demi ITC" panose="020B0805030504020804" pitchFamily="34" charset="0"/>
              </a:rPr>
              <a:t>Customer’s Gender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rgbClr val="602C14"/>
                </a:solidFill>
                <a:latin typeface="Eras Demi ITC" panose="020B0805030504020804" pitchFamily="34" charset="0"/>
              </a:rPr>
              <a:t>Customer’s City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Eras Demi ITC" panose="020B0805030504020804" pitchFamily="34" charset="0"/>
              </a:rPr>
              <a:t>Clothing type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04C3E0-42B3-5F59-D2A8-A3A5931772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496" y="1325563"/>
            <a:ext cx="8988136" cy="4701164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12300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20000"/>
                <a:lumOff val="80000"/>
              </a:schemeClr>
            </a:gs>
            <a:gs pos="100000">
              <a:schemeClr val="accent2">
                <a:lumMod val="20000"/>
                <a:lumOff val="80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7B52E10-BF88-4604-4557-8DEB50D2BE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21B76-615F-A886-E7C9-41AC37F3D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Eras Demi ITC" panose="020B0805030504020804" pitchFamily="34" charset="0"/>
              </a:rPr>
              <a:t>D - Regional Performance Analysis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E2DB3EF-A641-8F6C-81B9-58158FE1FBA3}"/>
              </a:ext>
            </a:extLst>
          </p:cNvPr>
          <p:cNvSpPr txBox="1">
            <a:spLocks/>
          </p:cNvSpPr>
          <p:nvPr/>
        </p:nvSpPr>
        <p:spPr>
          <a:xfrm>
            <a:off x="9227128" y="1222743"/>
            <a:ext cx="2964872" cy="34868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latin typeface="Cooper Black" panose="0208090404030B020404" pitchFamily="18" charset="0"/>
              </a:rPr>
              <a:t>WRT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Eras Demi ITC" panose="020B0805030504020804" pitchFamily="34" charset="0"/>
              </a:rPr>
              <a:t>Customer’s Gender</a:t>
            </a:r>
            <a:endParaRPr lang="en-US" sz="2400" dirty="0">
              <a:solidFill>
                <a:srgbClr val="602C14"/>
              </a:solidFill>
              <a:latin typeface="Eras Demi ITC" panose="020B08050305040208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Eras Demi ITC" panose="020B0805030504020804" pitchFamily="34" charset="0"/>
              </a:rPr>
              <a:t>Clothing type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42631C-6343-B2CE-C52D-5F22D749A7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591" y="1222743"/>
            <a:ext cx="8971946" cy="5390707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78480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20000"/>
                <a:lumOff val="80000"/>
              </a:schemeClr>
            </a:gs>
            <a:gs pos="46000">
              <a:schemeClr val="accent4">
                <a:lumMod val="20000"/>
                <a:lumOff val="80000"/>
              </a:schemeClr>
            </a:gs>
            <a:gs pos="100000">
              <a:schemeClr val="accent3">
                <a:lumMod val="75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lowchart: Delay 16">
            <a:extLst>
              <a:ext uri="{FF2B5EF4-FFF2-40B4-BE49-F238E27FC236}">
                <a16:creationId xmlns:a16="http://schemas.microsoft.com/office/drawing/2014/main" id="{A2DB4B0A-2069-AD6D-EF94-24781FB4D06F}"/>
              </a:ext>
            </a:extLst>
          </p:cNvPr>
          <p:cNvSpPr/>
          <p:nvPr/>
        </p:nvSpPr>
        <p:spPr>
          <a:xfrm rot="10800000">
            <a:off x="3122617" y="1122608"/>
            <a:ext cx="500802" cy="493757"/>
          </a:xfrm>
          <a:prstGeom prst="flowChartDelay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  <a:effectLst>
            <a:outerShdw blurRad="406400" dist="139700" dir="5400000" sx="106000" sy="106000" algn="t" rotWithShape="0">
              <a:schemeClr val="tx1">
                <a:lumMod val="95000"/>
                <a:lumOff val="5000"/>
                <a:alpha val="40000"/>
              </a:scheme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95" name="Flowchart: Delay 94">
            <a:extLst>
              <a:ext uri="{FF2B5EF4-FFF2-40B4-BE49-F238E27FC236}">
                <a16:creationId xmlns:a16="http://schemas.microsoft.com/office/drawing/2014/main" id="{0A1CFC5B-3A0A-4A8A-A2CA-60CB38DE9CC4}"/>
              </a:ext>
            </a:extLst>
          </p:cNvPr>
          <p:cNvSpPr/>
          <p:nvPr/>
        </p:nvSpPr>
        <p:spPr>
          <a:xfrm rot="10800000">
            <a:off x="3122616" y="2456422"/>
            <a:ext cx="500802" cy="493757"/>
          </a:xfrm>
          <a:prstGeom prst="flowChartDelay">
            <a:avLst/>
          </a:prstGeom>
          <a:gradFill flip="none" rotWithShape="1">
            <a:gsLst>
              <a:gs pos="0">
                <a:schemeClr val="accent2">
                  <a:lumMod val="75000"/>
                </a:schemeClr>
              </a:gs>
              <a:gs pos="50000">
                <a:schemeClr val="accent2">
                  <a:lumMod val="60000"/>
                  <a:lumOff val="40000"/>
                </a:schemeClr>
              </a:gs>
              <a:gs pos="100000">
                <a:schemeClr val="accent2">
                  <a:lumMod val="20000"/>
                  <a:lumOff val="80000"/>
                </a:schemeClr>
              </a:gs>
            </a:gsLst>
            <a:lin ang="0" scaled="1"/>
            <a:tileRect/>
          </a:gradFill>
          <a:ln>
            <a:noFill/>
          </a:ln>
          <a:effectLst>
            <a:outerShdw blurRad="406400" dist="139700" dir="5400000" sx="106000" sy="106000" algn="t" rotWithShape="0">
              <a:schemeClr val="tx1">
                <a:lumMod val="95000"/>
                <a:lumOff val="5000"/>
                <a:alpha val="40000"/>
              </a:scheme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98" name="Flowchart: Delay 97">
            <a:extLst>
              <a:ext uri="{FF2B5EF4-FFF2-40B4-BE49-F238E27FC236}">
                <a16:creationId xmlns:a16="http://schemas.microsoft.com/office/drawing/2014/main" id="{FC0FEF97-EAFC-67C7-04FE-91B38FE02AEF}"/>
              </a:ext>
            </a:extLst>
          </p:cNvPr>
          <p:cNvSpPr/>
          <p:nvPr/>
        </p:nvSpPr>
        <p:spPr>
          <a:xfrm rot="10800000">
            <a:off x="3122616" y="3790229"/>
            <a:ext cx="500802" cy="493757"/>
          </a:xfrm>
          <a:prstGeom prst="flowChartDelay">
            <a:avLst/>
          </a:prstGeom>
          <a:gradFill flip="none" rotWithShape="1">
            <a:gsLst>
              <a:gs pos="0">
                <a:schemeClr val="accent6">
                  <a:lumMod val="75000"/>
                </a:schemeClr>
              </a:gs>
              <a:gs pos="50000">
                <a:schemeClr val="accent6">
                  <a:lumMod val="60000"/>
                  <a:lumOff val="4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  <a:effectLst>
            <a:outerShdw blurRad="406400" dist="139700" dir="5400000" sx="106000" sy="106000" algn="t" rotWithShape="0">
              <a:schemeClr val="tx1">
                <a:lumMod val="95000"/>
                <a:lumOff val="5000"/>
                <a:alpha val="40000"/>
              </a:scheme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99" name="Flowchart: Delay 98">
            <a:extLst>
              <a:ext uri="{FF2B5EF4-FFF2-40B4-BE49-F238E27FC236}">
                <a16:creationId xmlns:a16="http://schemas.microsoft.com/office/drawing/2014/main" id="{219400F0-6A92-0FA3-9B3D-374284846783}"/>
              </a:ext>
            </a:extLst>
          </p:cNvPr>
          <p:cNvSpPr/>
          <p:nvPr/>
        </p:nvSpPr>
        <p:spPr>
          <a:xfrm>
            <a:off x="9309846" y="4829585"/>
            <a:ext cx="551906" cy="447384"/>
          </a:xfrm>
          <a:prstGeom prst="flowChartDelay">
            <a:avLst/>
          </a:prstGeom>
          <a:gradFill flip="none" rotWithShape="1">
            <a:gsLst>
              <a:gs pos="0">
                <a:schemeClr val="accent6">
                  <a:lumMod val="75000"/>
                </a:schemeClr>
              </a:gs>
              <a:gs pos="50000">
                <a:schemeClr val="accent6">
                  <a:lumMod val="60000"/>
                  <a:lumOff val="4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  <a:effectLst>
            <a:outerShdw blurRad="406400" dist="139700" dir="5400000" sx="106000" sy="106000" algn="t" rotWithShape="0">
              <a:schemeClr val="tx1">
                <a:lumMod val="95000"/>
                <a:lumOff val="5000"/>
                <a:alpha val="40000"/>
              </a:scheme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96" name="Flowchart: Delay 95">
            <a:extLst>
              <a:ext uri="{FF2B5EF4-FFF2-40B4-BE49-F238E27FC236}">
                <a16:creationId xmlns:a16="http://schemas.microsoft.com/office/drawing/2014/main" id="{BE3AFD6B-A11C-A596-E97C-C5CEB1D7133B}"/>
              </a:ext>
            </a:extLst>
          </p:cNvPr>
          <p:cNvSpPr/>
          <p:nvPr/>
        </p:nvSpPr>
        <p:spPr>
          <a:xfrm>
            <a:off x="9309846" y="3495778"/>
            <a:ext cx="551906" cy="447384"/>
          </a:xfrm>
          <a:prstGeom prst="flowChartDelay">
            <a:avLst/>
          </a:prstGeom>
          <a:gradFill flip="none" rotWithShape="1">
            <a:gsLst>
              <a:gs pos="0">
                <a:schemeClr val="accent2">
                  <a:lumMod val="75000"/>
                </a:schemeClr>
              </a:gs>
              <a:gs pos="50000">
                <a:schemeClr val="accent2">
                  <a:lumMod val="60000"/>
                  <a:lumOff val="40000"/>
                </a:schemeClr>
              </a:gs>
              <a:gs pos="100000">
                <a:schemeClr val="accent2">
                  <a:lumMod val="20000"/>
                  <a:lumOff val="80000"/>
                </a:schemeClr>
              </a:gs>
            </a:gsLst>
            <a:lin ang="0" scaled="1"/>
            <a:tileRect/>
          </a:gradFill>
          <a:ln>
            <a:noFill/>
          </a:ln>
          <a:effectLst>
            <a:outerShdw blurRad="406400" dist="139700" dir="5400000" sx="106000" sy="106000" algn="t" rotWithShape="0">
              <a:schemeClr val="tx1">
                <a:lumMod val="95000"/>
                <a:lumOff val="5000"/>
                <a:alpha val="40000"/>
              </a:scheme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101" name="Flowchart: Delay 100">
            <a:extLst>
              <a:ext uri="{FF2B5EF4-FFF2-40B4-BE49-F238E27FC236}">
                <a16:creationId xmlns:a16="http://schemas.microsoft.com/office/drawing/2014/main" id="{45E2D8B0-9C32-2F83-8E87-516F0B1193ED}"/>
              </a:ext>
            </a:extLst>
          </p:cNvPr>
          <p:cNvSpPr/>
          <p:nvPr/>
        </p:nvSpPr>
        <p:spPr>
          <a:xfrm rot="10800000">
            <a:off x="3122615" y="5124027"/>
            <a:ext cx="500802" cy="493757"/>
          </a:xfrm>
          <a:prstGeom prst="flowChartDelay">
            <a:avLst/>
          </a:prstGeom>
          <a:gradFill flip="none" rotWithShape="1">
            <a:gsLst>
              <a:gs pos="0">
                <a:schemeClr val="accent4">
                  <a:lumMod val="75000"/>
                </a:schemeClr>
              </a:gs>
              <a:gs pos="50000">
                <a:schemeClr val="accent4">
                  <a:lumMod val="60000"/>
                  <a:lumOff val="40000"/>
                </a:schemeClr>
              </a:gs>
              <a:gs pos="100000">
                <a:schemeClr val="accent4">
                  <a:lumMod val="40000"/>
                  <a:lumOff val="60000"/>
                </a:schemeClr>
              </a:gs>
            </a:gsLst>
            <a:lin ang="0" scaled="1"/>
            <a:tileRect/>
          </a:gradFill>
          <a:ln>
            <a:noFill/>
          </a:ln>
          <a:effectLst>
            <a:outerShdw blurRad="406400" dist="139700" dir="5400000" sx="106000" sy="106000" algn="t" rotWithShape="0">
              <a:schemeClr val="tx1">
                <a:lumMod val="95000"/>
                <a:lumOff val="5000"/>
                <a:alpha val="40000"/>
              </a:scheme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102" name="Flowchart: Delay 101">
            <a:extLst>
              <a:ext uri="{FF2B5EF4-FFF2-40B4-BE49-F238E27FC236}">
                <a16:creationId xmlns:a16="http://schemas.microsoft.com/office/drawing/2014/main" id="{D9475629-CB85-D6FC-9F70-89133B3E3315}"/>
              </a:ext>
            </a:extLst>
          </p:cNvPr>
          <p:cNvSpPr/>
          <p:nvPr/>
        </p:nvSpPr>
        <p:spPr>
          <a:xfrm>
            <a:off x="9309845" y="6163383"/>
            <a:ext cx="551906" cy="447384"/>
          </a:xfrm>
          <a:prstGeom prst="flowChartDelay">
            <a:avLst/>
          </a:prstGeom>
          <a:gradFill flip="none" rotWithShape="1">
            <a:gsLst>
              <a:gs pos="0">
                <a:schemeClr val="accent4">
                  <a:lumMod val="75000"/>
                </a:schemeClr>
              </a:gs>
              <a:gs pos="50000">
                <a:schemeClr val="accent4">
                  <a:lumMod val="60000"/>
                  <a:lumOff val="40000"/>
                </a:schemeClr>
              </a:gs>
              <a:gs pos="100000">
                <a:schemeClr val="accent4">
                  <a:lumMod val="40000"/>
                  <a:lumOff val="60000"/>
                </a:schemeClr>
              </a:gs>
            </a:gsLst>
            <a:lin ang="0" scaled="1"/>
            <a:tileRect/>
          </a:gradFill>
          <a:ln>
            <a:noFill/>
          </a:ln>
          <a:effectLst>
            <a:outerShdw blurRad="406400" dist="139700" dir="5400000" sx="106000" sy="106000" algn="t" rotWithShape="0">
              <a:schemeClr val="tx1">
                <a:lumMod val="95000"/>
                <a:lumOff val="5000"/>
                <a:alpha val="40000"/>
              </a:scheme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16" name="Flowchart: Delay 15">
            <a:extLst>
              <a:ext uri="{FF2B5EF4-FFF2-40B4-BE49-F238E27FC236}">
                <a16:creationId xmlns:a16="http://schemas.microsoft.com/office/drawing/2014/main" id="{FC520A14-33DB-72E6-FCE1-C0C783BC905A}"/>
              </a:ext>
            </a:extLst>
          </p:cNvPr>
          <p:cNvSpPr/>
          <p:nvPr/>
        </p:nvSpPr>
        <p:spPr>
          <a:xfrm>
            <a:off x="9309847" y="2161964"/>
            <a:ext cx="551906" cy="447384"/>
          </a:xfrm>
          <a:prstGeom prst="flowChartDelay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  <a:effectLst>
            <a:outerShdw blurRad="406400" dist="139700" dir="5400000" sx="106000" sy="106000" algn="t" rotWithShape="0">
              <a:schemeClr val="tx1">
                <a:lumMod val="95000"/>
                <a:lumOff val="5000"/>
                <a:alpha val="40000"/>
              </a:scheme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93" name="Rectangle: Single Corner Snipped 92">
            <a:extLst>
              <a:ext uri="{FF2B5EF4-FFF2-40B4-BE49-F238E27FC236}">
                <a16:creationId xmlns:a16="http://schemas.microsoft.com/office/drawing/2014/main" id="{E01478FB-4164-8F26-A1ED-FF6B4EF42BCE}"/>
              </a:ext>
            </a:extLst>
          </p:cNvPr>
          <p:cNvSpPr/>
          <p:nvPr/>
        </p:nvSpPr>
        <p:spPr>
          <a:xfrm>
            <a:off x="3539614" y="443877"/>
            <a:ext cx="5850192" cy="6822161"/>
          </a:xfrm>
          <a:prstGeom prst="snip1Rect">
            <a:avLst>
              <a:gd name="adj" fmla="val 1549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800E6E5-AA77-B4BD-912A-8FEFE052A71F}"/>
              </a:ext>
            </a:extLst>
          </p:cNvPr>
          <p:cNvSpPr/>
          <p:nvPr/>
        </p:nvSpPr>
        <p:spPr>
          <a:xfrm rot="5400000">
            <a:off x="5748818" y="-1503587"/>
            <a:ext cx="1486731" cy="6739138"/>
          </a:xfrm>
          <a:custGeom>
            <a:avLst/>
            <a:gdLst>
              <a:gd name="connsiteX0" fmla="*/ 2676918 w 2676937"/>
              <a:gd name="connsiteY0" fmla="*/ 496640 h 10442714"/>
              <a:gd name="connsiteX1" fmla="*/ 2676937 w 2676937"/>
              <a:gd name="connsiteY1" fmla="*/ 496957 h 10442714"/>
              <a:gd name="connsiteX2" fmla="*/ 2676937 w 2676937"/>
              <a:gd name="connsiteY2" fmla="*/ 496957 h 10442714"/>
              <a:gd name="connsiteX3" fmla="*/ 2671181 w 2676937"/>
              <a:gd name="connsiteY3" fmla="*/ 401602 h 10442714"/>
              <a:gd name="connsiteX4" fmla="*/ 2671412 w 2676937"/>
              <a:gd name="connsiteY4" fmla="*/ 402882 h 10442714"/>
              <a:gd name="connsiteX5" fmla="*/ 2676918 w 2676937"/>
              <a:gd name="connsiteY5" fmla="*/ 496640 h 10442714"/>
              <a:gd name="connsiteX6" fmla="*/ 2430914 w 2676937"/>
              <a:gd name="connsiteY6" fmla="*/ 17388 h 10442714"/>
              <a:gd name="connsiteX7" fmla="*/ 2495179 w 2676937"/>
              <a:gd name="connsiteY7" fmla="*/ 39054 h 10442714"/>
              <a:gd name="connsiteX8" fmla="*/ 2670891 w 2676937"/>
              <a:gd name="connsiteY8" fmla="*/ 396803 h 10442714"/>
              <a:gd name="connsiteX9" fmla="*/ 2671181 w 2676937"/>
              <a:gd name="connsiteY9" fmla="*/ 401602 h 10442714"/>
              <a:gd name="connsiteX10" fmla="*/ 2655518 w 2676937"/>
              <a:gd name="connsiteY10" fmla="*/ 314735 h 10442714"/>
              <a:gd name="connsiteX11" fmla="*/ 2508727 w 2676937"/>
              <a:gd name="connsiteY11" fmla="*/ 54366 h 10442714"/>
              <a:gd name="connsiteX12" fmla="*/ 2382891 w 2676937"/>
              <a:gd name="connsiteY12" fmla="*/ 1198 h 10442714"/>
              <a:gd name="connsiteX13" fmla="*/ 2399724 w 2676937"/>
              <a:gd name="connsiteY13" fmla="*/ 2566 h 10442714"/>
              <a:gd name="connsiteX14" fmla="*/ 2430914 w 2676937"/>
              <a:gd name="connsiteY14" fmla="*/ 17388 h 10442714"/>
              <a:gd name="connsiteX15" fmla="*/ 2368163 w 2676937"/>
              <a:gd name="connsiteY15" fmla="*/ 1 h 10442714"/>
              <a:gd name="connsiteX16" fmla="*/ 2379340 w 2676937"/>
              <a:gd name="connsiteY16" fmla="*/ 1 h 10442714"/>
              <a:gd name="connsiteX17" fmla="*/ 2382891 w 2676937"/>
              <a:gd name="connsiteY17" fmla="*/ 1198 h 10442714"/>
              <a:gd name="connsiteX18" fmla="*/ 2368142 w 2676937"/>
              <a:gd name="connsiteY18" fmla="*/ 1 h 10442714"/>
              <a:gd name="connsiteX19" fmla="*/ 2368152 w 2676937"/>
              <a:gd name="connsiteY19" fmla="*/ 0 h 10442714"/>
              <a:gd name="connsiteX20" fmla="*/ 2368163 w 2676937"/>
              <a:gd name="connsiteY20" fmla="*/ 1 h 10442714"/>
              <a:gd name="connsiteX21" fmla="*/ 308774 w 2676937"/>
              <a:gd name="connsiteY21" fmla="*/ 10442713 h 10442714"/>
              <a:gd name="connsiteX22" fmla="*/ 308795 w 2676937"/>
              <a:gd name="connsiteY22" fmla="*/ 10442713 h 10442714"/>
              <a:gd name="connsiteX23" fmla="*/ 308785 w 2676937"/>
              <a:gd name="connsiteY23" fmla="*/ 10442714 h 10442714"/>
              <a:gd name="connsiteX24" fmla="*/ 294046 w 2676937"/>
              <a:gd name="connsiteY24" fmla="*/ 10441516 h 10442714"/>
              <a:gd name="connsiteX25" fmla="*/ 308774 w 2676937"/>
              <a:gd name="connsiteY25" fmla="*/ 10442713 h 10442714"/>
              <a:gd name="connsiteX26" fmla="*/ 297597 w 2676937"/>
              <a:gd name="connsiteY26" fmla="*/ 10442713 h 10442714"/>
              <a:gd name="connsiteX27" fmla="*/ 246025 w 2676937"/>
              <a:gd name="connsiteY27" fmla="*/ 10425326 h 10442714"/>
              <a:gd name="connsiteX28" fmla="*/ 294046 w 2676937"/>
              <a:gd name="connsiteY28" fmla="*/ 10441516 h 10442714"/>
              <a:gd name="connsiteX29" fmla="*/ 277214 w 2676937"/>
              <a:gd name="connsiteY29" fmla="*/ 10440148 h 10442714"/>
              <a:gd name="connsiteX30" fmla="*/ 51256 w 2676937"/>
              <a:gd name="connsiteY30" fmla="*/ 10218328 h 10442714"/>
              <a:gd name="connsiteX31" fmla="*/ 80217 w 2676937"/>
              <a:gd name="connsiteY31" fmla="*/ 10279900 h 10442714"/>
              <a:gd name="connsiteX32" fmla="*/ 168210 w 2676937"/>
              <a:gd name="connsiteY32" fmla="*/ 10388347 h 10442714"/>
              <a:gd name="connsiteX33" fmla="*/ 246025 w 2676937"/>
              <a:gd name="connsiteY33" fmla="*/ 10425326 h 10442714"/>
              <a:gd name="connsiteX34" fmla="*/ 181759 w 2676937"/>
              <a:gd name="connsiteY34" fmla="*/ 10403660 h 10442714"/>
              <a:gd name="connsiteX35" fmla="*/ 67957 w 2676937"/>
              <a:gd name="connsiteY35" fmla="*/ 10261867 h 10442714"/>
              <a:gd name="connsiteX36" fmla="*/ 42878 w 2676937"/>
              <a:gd name="connsiteY36" fmla="*/ 10196485 h 10442714"/>
              <a:gd name="connsiteX37" fmla="*/ 51256 w 2676937"/>
              <a:gd name="connsiteY37" fmla="*/ 10218328 h 10442714"/>
              <a:gd name="connsiteX38" fmla="*/ 46657 w 2676937"/>
              <a:gd name="connsiteY38" fmla="*/ 10208550 h 10442714"/>
              <a:gd name="connsiteX39" fmla="*/ 24835 w 2676937"/>
              <a:gd name="connsiteY39" fmla="*/ 10138885 h 10442714"/>
              <a:gd name="connsiteX40" fmla="*/ 42878 w 2676937"/>
              <a:gd name="connsiteY40" fmla="*/ 10196485 h 10442714"/>
              <a:gd name="connsiteX41" fmla="*/ 29347 w 2676937"/>
              <a:gd name="connsiteY41" fmla="*/ 10161208 h 10442714"/>
              <a:gd name="connsiteX42" fmla="*/ 11385 w 2676937"/>
              <a:gd name="connsiteY42" fmla="*/ 10072330 h 10442714"/>
              <a:gd name="connsiteX43" fmla="*/ 24835 w 2676937"/>
              <a:gd name="connsiteY43" fmla="*/ 10138885 h 10442714"/>
              <a:gd name="connsiteX44" fmla="*/ 21419 w 2676937"/>
              <a:gd name="connsiteY44" fmla="*/ 10127979 h 10442714"/>
              <a:gd name="connsiteX45" fmla="*/ 5756 w 2676937"/>
              <a:gd name="connsiteY45" fmla="*/ 10041110 h 10442714"/>
              <a:gd name="connsiteX46" fmla="*/ 11385 w 2676937"/>
              <a:gd name="connsiteY46" fmla="*/ 10072330 h 10442714"/>
              <a:gd name="connsiteX47" fmla="*/ 6046 w 2676937"/>
              <a:gd name="connsiteY47" fmla="*/ 10045911 h 10442714"/>
              <a:gd name="connsiteX48" fmla="*/ 27 w 2676937"/>
              <a:gd name="connsiteY48" fmla="*/ 9946203 h 10442714"/>
              <a:gd name="connsiteX49" fmla="*/ 5756 w 2676937"/>
              <a:gd name="connsiteY49" fmla="*/ 10041110 h 10442714"/>
              <a:gd name="connsiteX50" fmla="*/ 5526 w 2676937"/>
              <a:gd name="connsiteY50" fmla="*/ 10039832 h 10442714"/>
              <a:gd name="connsiteX51" fmla="*/ 0 w 2676937"/>
              <a:gd name="connsiteY51" fmla="*/ 9945756 h 10442714"/>
              <a:gd name="connsiteX52" fmla="*/ 0 w 2676937"/>
              <a:gd name="connsiteY52" fmla="*/ 9945757 h 10442714"/>
              <a:gd name="connsiteX53" fmla="*/ 297598 w 2676937"/>
              <a:gd name="connsiteY53" fmla="*/ 9448800 h 10442714"/>
              <a:gd name="connsiteX54" fmla="*/ 622851 w 2676937"/>
              <a:gd name="connsiteY54" fmla="*/ 9448800 h 10442714"/>
              <a:gd name="connsiteX55" fmla="*/ 622851 w 2676937"/>
              <a:gd name="connsiteY55" fmla="*/ 496957 h 10442714"/>
              <a:gd name="connsiteX56" fmla="*/ 920448 w 2676937"/>
              <a:gd name="connsiteY56" fmla="*/ 0 h 10442714"/>
              <a:gd name="connsiteX57" fmla="*/ 2368142 w 2676937"/>
              <a:gd name="connsiteY57" fmla="*/ 1 h 10442714"/>
              <a:gd name="connsiteX58" fmla="*/ 2336581 w 2676937"/>
              <a:gd name="connsiteY58" fmla="*/ 2566 h 10442714"/>
              <a:gd name="connsiteX59" fmla="*/ 2059368 w 2676937"/>
              <a:gd name="connsiteY59" fmla="*/ 496957 h 10442714"/>
              <a:gd name="connsiteX60" fmla="*/ 2059368 w 2676937"/>
              <a:gd name="connsiteY60" fmla="*/ 993913 h 10442714"/>
              <a:gd name="connsiteX61" fmla="*/ 2368152 w 2676937"/>
              <a:gd name="connsiteY61" fmla="*/ 993913 h 10442714"/>
              <a:gd name="connsiteX62" fmla="*/ 2676937 w 2676937"/>
              <a:gd name="connsiteY62" fmla="*/ 496957 h 10442714"/>
              <a:gd name="connsiteX63" fmla="*/ 2379340 w 2676937"/>
              <a:gd name="connsiteY63" fmla="*/ 993914 h 10442714"/>
              <a:gd name="connsiteX64" fmla="*/ 2054086 w 2676937"/>
              <a:gd name="connsiteY64" fmla="*/ 993914 h 10442714"/>
              <a:gd name="connsiteX65" fmla="*/ 2054086 w 2676937"/>
              <a:gd name="connsiteY65" fmla="*/ 9945757 h 10442714"/>
              <a:gd name="connsiteX66" fmla="*/ 2054086 w 2676937"/>
              <a:gd name="connsiteY66" fmla="*/ 9945757 h 10442714"/>
              <a:gd name="connsiteX67" fmla="*/ 1756490 w 2676937"/>
              <a:gd name="connsiteY67" fmla="*/ 10442714 h 10442714"/>
              <a:gd name="connsiteX68" fmla="*/ 308795 w 2676937"/>
              <a:gd name="connsiteY68" fmla="*/ 10442713 h 10442714"/>
              <a:gd name="connsiteX69" fmla="*/ 340356 w 2676937"/>
              <a:gd name="connsiteY69" fmla="*/ 10440148 h 10442714"/>
              <a:gd name="connsiteX70" fmla="*/ 617569 w 2676937"/>
              <a:gd name="connsiteY70" fmla="*/ 9945757 h 10442714"/>
              <a:gd name="connsiteX71" fmla="*/ 617569 w 2676937"/>
              <a:gd name="connsiteY71" fmla="*/ 9448800 h 10442714"/>
              <a:gd name="connsiteX72" fmla="*/ 308785 w 2676937"/>
              <a:gd name="connsiteY72" fmla="*/ 9448800 h 10442714"/>
              <a:gd name="connsiteX73" fmla="*/ 1 w 2676937"/>
              <a:gd name="connsiteY73" fmla="*/ 9945757 h 10442714"/>
              <a:gd name="connsiteX74" fmla="*/ 27 w 2676937"/>
              <a:gd name="connsiteY74" fmla="*/ 9946203 h 10442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2676937" h="10442714">
                <a:moveTo>
                  <a:pt x="2676918" y="496640"/>
                </a:moveTo>
                <a:lnTo>
                  <a:pt x="2676937" y="496957"/>
                </a:lnTo>
                <a:lnTo>
                  <a:pt x="2676937" y="496957"/>
                </a:lnTo>
                <a:close/>
                <a:moveTo>
                  <a:pt x="2671181" y="401602"/>
                </a:moveTo>
                <a:lnTo>
                  <a:pt x="2671412" y="402882"/>
                </a:lnTo>
                <a:lnTo>
                  <a:pt x="2676918" y="496640"/>
                </a:lnTo>
                <a:close/>
                <a:moveTo>
                  <a:pt x="2430914" y="17388"/>
                </a:moveTo>
                <a:lnTo>
                  <a:pt x="2495179" y="39054"/>
                </a:lnTo>
                <a:cubicBezTo>
                  <a:pt x="2584189" y="101922"/>
                  <a:pt x="2651070" y="235049"/>
                  <a:pt x="2670891" y="396803"/>
                </a:cubicBezTo>
                <a:lnTo>
                  <a:pt x="2671181" y="401602"/>
                </a:lnTo>
                <a:lnTo>
                  <a:pt x="2655518" y="314735"/>
                </a:lnTo>
                <a:cubicBezTo>
                  <a:pt x="2627870" y="201890"/>
                  <a:pt x="2575302" y="109246"/>
                  <a:pt x="2508727" y="54366"/>
                </a:cubicBezTo>
                <a:close/>
                <a:moveTo>
                  <a:pt x="2382891" y="1198"/>
                </a:moveTo>
                <a:lnTo>
                  <a:pt x="2399724" y="2566"/>
                </a:lnTo>
                <a:lnTo>
                  <a:pt x="2430914" y="17388"/>
                </a:lnTo>
                <a:close/>
                <a:moveTo>
                  <a:pt x="2368163" y="1"/>
                </a:moveTo>
                <a:lnTo>
                  <a:pt x="2379340" y="1"/>
                </a:lnTo>
                <a:lnTo>
                  <a:pt x="2382891" y="1198"/>
                </a:lnTo>
                <a:close/>
                <a:moveTo>
                  <a:pt x="2368142" y="1"/>
                </a:moveTo>
                <a:lnTo>
                  <a:pt x="2368152" y="0"/>
                </a:lnTo>
                <a:lnTo>
                  <a:pt x="2368163" y="1"/>
                </a:lnTo>
                <a:close/>
                <a:moveTo>
                  <a:pt x="308774" y="10442713"/>
                </a:moveTo>
                <a:lnTo>
                  <a:pt x="308795" y="10442713"/>
                </a:lnTo>
                <a:lnTo>
                  <a:pt x="308785" y="10442714"/>
                </a:lnTo>
                <a:close/>
                <a:moveTo>
                  <a:pt x="294046" y="10441516"/>
                </a:moveTo>
                <a:lnTo>
                  <a:pt x="308774" y="10442713"/>
                </a:lnTo>
                <a:lnTo>
                  <a:pt x="297597" y="10442713"/>
                </a:lnTo>
                <a:close/>
                <a:moveTo>
                  <a:pt x="246025" y="10425326"/>
                </a:moveTo>
                <a:lnTo>
                  <a:pt x="294046" y="10441516"/>
                </a:lnTo>
                <a:lnTo>
                  <a:pt x="277214" y="10440148"/>
                </a:lnTo>
                <a:close/>
                <a:moveTo>
                  <a:pt x="51256" y="10218328"/>
                </a:moveTo>
                <a:lnTo>
                  <a:pt x="80217" y="10279900"/>
                </a:lnTo>
                <a:cubicBezTo>
                  <a:pt x="105137" y="10324026"/>
                  <a:pt x="134923" y="10360907"/>
                  <a:pt x="168210" y="10388347"/>
                </a:cubicBezTo>
                <a:lnTo>
                  <a:pt x="246025" y="10425326"/>
                </a:lnTo>
                <a:lnTo>
                  <a:pt x="181759" y="10403660"/>
                </a:lnTo>
                <a:cubicBezTo>
                  <a:pt x="137254" y="10372226"/>
                  <a:pt x="98281" y="10323227"/>
                  <a:pt x="67957" y="10261867"/>
                </a:cubicBezTo>
                <a:close/>
                <a:moveTo>
                  <a:pt x="42878" y="10196485"/>
                </a:moveTo>
                <a:lnTo>
                  <a:pt x="51256" y="10218328"/>
                </a:lnTo>
                <a:lnTo>
                  <a:pt x="46657" y="10208550"/>
                </a:lnTo>
                <a:close/>
                <a:moveTo>
                  <a:pt x="24835" y="10138885"/>
                </a:moveTo>
                <a:lnTo>
                  <a:pt x="42878" y="10196485"/>
                </a:lnTo>
                <a:lnTo>
                  <a:pt x="29347" y="10161208"/>
                </a:lnTo>
                <a:close/>
                <a:moveTo>
                  <a:pt x="11385" y="10072330"/>
                </a:moveTo>
                <a:lnTo>
                  <a:pt x="24835" y="10138885"/>
                </a:lnTo>
                <a:lnTo>
                  <a:pt x="21419" y="10127979"/>
                </a:lnTo>
                <a:close/>
                <a:moveTo>
                  <a:pt x="5756" y="10041110"/>
                </a:moveTo>
                <a:lnTo>
                  <a:pt x="11385" y="10072330"/>
                </a:lnTo>
                <a:lnTo>
                  <a:pt x="6046" y="10045911"/>
                </a:lnTo>
                <a:close/>
                <a:moveTo>
                  <a:pt x="27" y="9946203"/>
                </a:moveTo>
                <a:lnTo>
                  <a:pt x="5756" y="10041110"/>
                </a:lnTo>
                <a:lnTo>
                  <a:pt x="5526" y="10039832"/>
                </a:lnTo>
                <a:close/>
                <a:moveTo>
                  <a:pt x="0" y="9945756"/>
                </a:moveTo>
                <a:lnTo>
                  <a:pt x="0" y="9945757"/>
                </a:lnTo>
                <a:cubicBezTo>
                  <a:pt x="0" y="9671295"/>
                  <a:pt x="133239" y="9448800"/>
                  <a:pt x="297598" y="9448800"/>
                </a:cubicBezTo>
                <a:lnTo>
                  <a:pt x="622851" y="9448800"/>
                </a:lnTo>
                <a:lnTo>
                  <a:pt x="622851" y="496957"/>
                </a:lnTo>
                <a:cubicBezTo>
                  <a:pt x="622851" y="222495"/>
                  <a:pt x="756090" y="0"/>
                  <a:pt x="920448" y="0"/>
                </a:cubicBezTo>
                <a:lnTo>
                  <a:pt x="2368142" y="1"/>
                </a:lnTo>
                <a:lnTo>
                  <a:pt x="2336581" y="2566"/>
                </a:lnTo>
                <a:cubicBezTo>
                  <a:pt x="2180875" y="28014"/>
                  <a:pt x="2059368" y="239648"/>
                  <a:pt x="2059368" y="496957"/>
                </a:cubicBezTo>
                <a:lnTo>
                  <a:pt x="2059368" y="993913"/>
                </a:lnTo>
                <a:lnTo>
                  <a:pt x="2368152" y="993913"/>
                </a:lnTo>
                <a:cubicBezTo>
                  <a:pt x="2538689" y="993913"/>
                  <a:pt x="2676937" y="771419"/>
                  <a:pt x="2676937" y="496957"/>
                </a:cubicBezTo>
                <a:cubicBezTo>
                  <a:pt x="2676937" y="771419"/>
                  <a:pt x="2543698" y="993914"/>
                  <a:pt x="2379340" y="993914"/>
                </a:cubicBezTo>
                <a:lnTo>
                  <a:pt x="2054086" y="993914"/>
                </a:lnTo>
                <a:lnTo>
                  <a:pt x="2054086" y="9945757"/>
                </a:lnTo>
                <a:lnTo>
                  <a:pt x="2054086" y="9945757"/>
                </a:lnTo>
                <a:cubicBezTo>
                  <a:pt x="2054086" y="10220219"/>
                  <a:pt x="1920848" y="10442714"/>
                  <a:pt x="1756490" y="10442714"/>
                </a:cubicBezTo>
                <a:lnTo>
                  <a:pt x="308795" y="10442713"/>
                </a:lnTo>
                <a:lnTo>
                  <a:pt x="340356" y="10440148"/>
                </a:lnTo>
                <a:cubicBezTo>
                  <a:pt x="496062" y="10414699"/>
                  <a:pt x="617569" y="10203065"/>
                  <a:pt x="617569" y="9945757"/>
                </a:cubicBezTo>
                <a:lnTo>
                  <a:pt x="617569" y="9448800"/>
                </a:lnTo>
                <a:lnTo>
                  <a:pt x="308785" y="9448800"/>
                </a:lnTo>
                <a:cubicBezTo>
                  <a:pt x="138248" y="9448800"/>
                  <a:pt x="1" y="9671295"/>
                  <a:pt x="1" y="9945757"/>
                </a:cubicBezTo>
                <a:lnTo>
                  <a:pt x="27" y="9946203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  <a:effectLst>
            <a:outerShdw blurRad="406400" dist="139700" dir="5400000" sx="106000" sy="106000" algn="t" rotWithShape="0">
              <a:schemeClr val="tx1">
                <a:lumMod val="95000"/>
                <a:lumOff val="5000"/>
                <a:alpha val="40000"/>
              </a:scheme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2F45A04-EF0C-A282-8E51-9A4774F70B9A}"/>
              </a:ext>
            </a:extLst>
          </p:cNvPr>
          <p:cNvSpPr txBox="1"/>
          <p:nvPr/>
        </p:nvSpPr>
        <p:spPr>
          <a:xfrm>
            <a:off x="3539612" y="578046"/>
            <a:ext cx="48866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Demi ITC" panose="020B0805030504020804" pitchFamily="34" charset="0"/>
              </a:rPr>
              <a:t>About Me</a:t>
            </a:r>
          </a:p>
        </p:txBody>
      </p:sp>
      <p:sp>
        <p:nvSpPr>
          <p:cNvPr id="97" name="Freeform: Shape 96">
            <a:extLst>
              <a:ext uri="{FF2B5EF4-FFF2-40B4-BE49-F238E27FC236}">
                <a16:creationId xmlns:a16="http://schemas.microsoft.com/office/drawing/2014/main" id="{A779CC2E-BB44-6CD6-21EF-7895F4223F83}"/>
              </a:ext>
            </a:extLst>
          </p:cNvPr>
          <p:cNvSpPr/>
          <p:nvPr/>
        </p:nvSpPr>
        <p:spPr>
          <a:xfrm rot="5400000">
            <a:off x="5748817" y="-169773"/>
            <a:ext cx="1486731" cy="6739138"/>
          </a:xfrm>
          <a:custGeom>
            <a:avLst/>
            <a:gdLst>
              <a:gd name="connsiteX0" fmla="*/ 2676918 w 2676937"/>
              <a:gd name="connsiteY0" fmla="*/ 496640 h 10442714"/>
              <a:gd name="connsiteX1" fmla="*/ 2676937 w 2676937"/>
              <a:gd name="connsiteY1" fmla="*/ 496957 h 10442714"/>
              <a:gd name="connsiteX2" fmla="*/ 2676937 w 2676937"/>
              <a:gd name="connsiteY2" fmla="*/ 496957 h 10442714"/>
              <a:gd name="connsiteX3" fmla="*/ 2671181 w 2676937"/>
              <a:gd name="connsiteY3" fmla="*/ 401602 h 10442714"/>
              <a:gd name="connsiteX4" fmla="*/ 2671412 w 2676937"/>
              <a:gd name="connsiteY4" fmla="*/ 402882 h 10442714"/>
              <a:gd name="connsiteX5" fmla="*/ 2676918 w 2676937"/>
              <a:gd name="connsiteY5" fmla="*/ 496640 h 10442714"/>
              <a:gd name="connsiteX6" fmla="*/ 2430914 w 2676937"/>
              <a:gd name="connsiteY6" fmla="*/ 17388 h 10442714"/>
              <a:gd name="connsiteX7" fmla="*/ 2495179 w 2676937"/>
              <a:gd name="connsiteY7" fmla="*/ 39054 h 10442714"/>
              <a:gd name="connsiteX8" fmla="*/ 2670891 w 2676937"/>
              <a:gd name="connsiteY8" fmla="*/ 396803 h 10442714"/>
              <a:gd name="connsiteX9" fmla="*/ 2671181 w 2676937"/>
              <a:gd name="connsiteY9" fmla="*/ 401602 h 10442714"/>
              <a:gd name="connsiteX10" fmla="*/ 2655518 w 2676937"/>
              <a:gd name="connsiteY10" fmla="*/ 314735 h 10442714"/>
              <a:gd name="connsiteX11" fmla="*/ 2508727 w 2676937"/>
              <a:gd name="connsiteY11" fmla="*/ 54366 h 10442714"/>
              <a:gd name="connsiteX12" fmla="*/ 2382891 w 2676937"/>
              <a:gd name="connsiteY12" fmla="*/ 1198 h 10442714"/>
              <a:gd name="connsiteX13" fmla="*/ 2399724 w 2676937"/>
              <a:gd name="connsiteY13" fmla="*/ 2566 h 10442714"/>
              <a:gd name="connsiteX14" fmla="*/ 2430914 w 2676937"/>
              <a:gd name="connsiteY14" fmla="*/ 17388 h 10442714"/>
              <a:gd name="connsiteX15" fmla="*/ 2368163 w 2676937"/>
              <a:gd name="connsiteY15" fmla="*/ 1 h 10442714"/>
              <a:gd name="connsiteX16" fmla="*/ 2379340 w 2676937"/>
              <a:gd name="connsiteY16" fmla="*/ 1 h 10442714"/>
              <a:gd name="connsiteX17" fmla="*/ 2382891 w 2676937"/>
              <a:gd name="connsiteY17" fmla="*/ 1198 h 10442714"/>
              <a:gd name="connsiteX18" fmla="*/ 2368142 w 2676937"/>
              <a:gd name="connsiteY18" fmla="*/ 1 h 10442714"/>
              <a:gd name="connsiteX19" fmla="*/ 2368152 w 2676937"/>
              <a:gd name="connsiteY19" fmla="*/ 0 h 10442714"/>
              <a:gd name="connsiteX20" fmla="*/ 2368163 w 2676937"/>
              <a:gd name="connsiteY20" fmla="*/ 1 h 10442714"/>
              <a:gd name="connsiteX21" fmla="*/ 308774 w 2676937"/>
              <a:gd name="connsiteY21" fmla="*/ 10442713 h 10442714"/>
              <a:gd name="connsiteX22" fmla="*/ 308795 w 2676937"/>
              <a:gd name="connsiteY22" fmla="*/ 10442713 h 10442714"/>
              <a:gd name="connsiteX23" fmla="*/ 308785 w 2676937"/>
              <a:gd name="connsiteY23" fmla="*/ 10442714 h 10442714"/>
              <a:gd name="connsiteX24" fmla="*/ 294046 w 2676937"/>
              <a:gd name="connsiteY24" fmla="*/ 10441516 h 10442714"/>
              <a:gd name="connsiteX25" fmla="*/ 308774 w 2676937"/>
              <a:gd name="connsiteY25" fmla="*/ 10442713 h 10442714"/>
              <a:gd name="connsiteX26" fmla="*/ 297597 w 2676937"/>
              <a:gd name="connsiteY26" fmla="*/ 10442713 h 10442714"/>
              <a:gd name="connsiteX27" fmla="*/ 246025 w 2676937"/>
              <a:gd name="connsiteY27" fmla="*/ 10425326 h 10442714"/>
              <a:gd name="connsiteX28" fmla="*/ 294046 w 2676937"/>
              <a:gd name="connsiteY28" fmla="*/ 10441516 h 10442714"/>
              <a:gd name="connsiteX29" fmla="*/ 277214 w 2676937"/>
              <a:gd name="connsiteY29" fmla="*/ 10440148 h 10442714"/>
              <a:gd name="connsiteX30" fmla="*/ 51256 w 2676937"/>
              <a:gd name="connsiteY30" fmla="*/ 10218328 h 10442714"/>
              <a:gd name="connsiteX31" fmla="*/ 80217 w 2676937"/>
              <a:gd name="connsiteY31" fmla="*/ 10279900 h 10442714"/>
              <a:gd name="connsiteX32" fmla="*/ 168210 w 2676937"/>
              <a:gd name="connsiteY32" fmla="*/ 10388347 h 10442714"/>
              <a:gd name="connsiteX33" fmla="*/ 246025 w 2676937"/>
              <a:gd name="connsiteY33" fmla="*/ 10425326 h 10442714"/>
              <a:gd name="connsiteX34" fmla="*/ 181759 w 2676937"/>
              <a:gd name="connsiteY34" fmla="*/ 10403660 h 10442714"/>
              <a:gd name="connsiteX35" fmla="*/ 67957 w 2676937"/>
              <a:gd name="connsiteY35" fmla="*/ 10261867 h 10442714"/>
              <a:gd name="connsiteX36" fmla="*/ 42878 w 2676937"/>
              <a:gd name="connsiteY36" fmla="*/ 10196485 h 10442714"/>
              <a:gd name="connsiteX37" fmla="*/ 51256 w 2676937"/>
              <a:gd name="connsiteY37" fmla="*/ 10218328 h 10442714"/>
              <a:gd name="connsiteX38" fmla="*/ 46657 w 2676937"/>
              <a:gd name="connsiteY38" fmla="*/ 10208550 h 10442714"/>
              <a:gd name="connsiteX39" fmla="*/ 24835 w 2676937"/>
              <a:gd name="connsiteY39" fmla="*/ 10138885 h 10442714"/>
              <a:gd name="connsiteX40" fmla="*/ 42878 w 2676937"/>
              <a:gd name="connsiteY40" fmla="*/ 10196485 h 10442714"/>
              <a:gd name="connsiteX41" fmla="*/ 29347 w 2676937"/>
              <a:gd name="connsiteY41" fmla="*/ 10161208 h 10442714"/>
              <a:gd name="connsiteX42" fmla="*/ 11385 w 2676937"/>
              <a:gd name="connsiteY42" fmla="*/ 10072330 h 10442714"/>
              <a:gd name="connsiteX43" fmla="*/ 24835 w 2676937"/>
              <a:gd name="connsiteY43" fmla="*/ 10138885 h 10442714"/>
              <a:gd name="connsiteX44" fmla="*/ 21419 w 2676937"/>
              <a:gd name="connsiteY44" fmla="*/ 10127979 h 10442714"/>
              <a:gd name="connsiteX45" fmla="*/ 5756 w 2676937"/>
              <a:gd name="connsiteY45" fmla="*/ 10041110 h 10442714"/>
              <a:gd name="connsiteX46" fmla="*/ 11385 w 2676937"/>
              <a:gd name="connsiteY46" fmla="*/ 10072330 h 10442714"/>
              <a:gd name="connsiteX47" fmla="*/ 6046 w 2676937"/>
              <a:gd name="connsiteY47" fmla="*/ 10045911 h 10442714"/>
              <a:gd name="connsiteX48" fmla="*/ 27 w 2676937"/>
              <a:gd name="connsiteY48" fmla="*/ 9946203 h 10442714"/>
              <a:gd name="connsiteX49" fmla="*/ 5756 w 2676937"/>
              <a:gd name="connsiteY49" fmla="*/ 10041110 h 10442714"/>
              <a:gd name="connsiteX50" fmla="*/ 5526 w 2676937"/>
              <a:gd name="connsiteY50" fmla="*/ 10039832 h 10442714"/>
              <a:gd name="connsiteX51" fmla="*/ 0 w 2676937"/>
              <a:gd name="connsiteY51" fmla="*/ 9945756 h 10442714"/>
              <a:gd name="connsiteX52" fmla="*/ 0 w 2676937"/>
              <a:gd name="connsiteY52" fmla="*/ 9945757 h 10442714"/>
              <a:gd name="connsiteX53" fmla="*/ 297598 w 2676937"/>
              <a:gd name="connsiteY53" fmla="*/ 9448800 h 10442714"/>
              <a:gd name="connsiteX54" fmla="*/ 622851 w 2676937"/>
              <a:gd name="connsiteY54" fmla="*/ 9448800 h 10442714"/>
              <a:gd name="connsiteX55" fmla="*/ 622851 w 2676937"/>
              <a:gd name="connsiteY55" fmla="*/ 496957 h 10442714"/>
              <a:gd name="connsiteX56" fmla="*/ 920448 w 2676937"/>
              <a:gd name="connsiteY56" fmla="*/ 0 h 10442714"/>
              <a:gd name="connsiteX57" fmla="*/ 2368142 w 2676937"/>
              <a:gd name="connsiteY57" fmla="*/ 1 h 10442714"/>
              <a:gd name="connsiteX58" fmla="*/ 2336581 w 2676937"/>
              <a:gd name="connsiteY58" fmla="*/ 2566 h 10442714"/>
              <a:gd name="connsiteX59" fmla="*/ 2059368 w 2676937"/>
              <a:gd name="connsiteY59" fmla="*/ 496957 h 10442714"/>
              <a:gd name="connsiteX60" fmla="*/ 2059368 w 2676937"/>
              <a:gd name="connsiteY60" fmla="*/ 993913 h 10442714"/>
              <a:gd name="connsiteX61" fmla="*/ 2368152 w 2676937"/>
              <a:gd name="connsiteY61" fmla="*/ 993913 h 10442714"/>
              <a:gd name="connsiteX62" fmla="*/ 2676937 w 2676937"/>
              <a:gd name="connsiteY62" fmla="*/ 496957 h 10442714"/>
              <a:gd name="connsiteX63" fmla="*/ 2379340 w 2676937"/>
              <a:gd name="connsiteY63" fmla="*/ 993914 h 10442714"/>
              <a:gd name="connsiteX64" fmla="*/ 2054086 w 2676937"/>
              <a:gd name="connsiteY64" fmla="*/ 993914 h 10442714"/>
              <a:gd name="connsiteX65" fmla="*/ 2054086 w 2676937"/>
              <a:gd name="connsiteY65" fmla="*/ 9945757 h 10442714"/>
              <a:gd name="connsiteX66" fmla="*/ 2054086 w 2676937"/>
              <a:gd name="connsiteY66" fmla="*/ 9945757 h 10442714"/>
              <a:gd name="connsiteX67" fmla="*/ 1756490 w 2676937"/>
              <a:gd name="connsiteY67" fmla="*/ 10442714 h 10442714"/>
              <a:gd name="connsiteX68" fmla="*/ 308795 w 2676937"/>
              <a:gd name="connsiteY68" fmla="*/ 10442713 h 10442714"/>
              <a:gd name="connsiteX69" fmla="*/ 340356 w 2676937"/>
              <a:gd name="connsiteY69" fmla="*/ 10440148 h 10442714"/>
              <a:gd name="connsiteX70" fmla="*/ 617569 w 2676937"/>
              <a:gd name="connsiteY70" fmla="*/ 9945757 h 10442714"/>
              <a:gd name="connsiteX71" fmla="*/ 617569 w 2676937"/>
              <a:gd name="connsiteY71" fmla="*/ 9448800 h 10442714"/>
              <a:gd name="connsiteX72" fmla="*/ 308785 w 2676937"/>
              <a:gd name="connsiteY72" fmla="*/ 9448800 h 10442714"/>
              <a:gd name="connsiteX73" fmla="*/ 1 w 2676937"/>
              <a:gd name="connsiteY73" fmla="*/ 9945757 h 10442714"/>
              <a:gd name="connsiteX74" fmla="*/ 27 w 2676937"/>
              <a:gd name="connsiteY74" fmla="*/ 9946203 h 10442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2676937" h="10442714">
                <a:moveTo>
                  <a:pt x="2676918" y="496640"/>
                </a:moveTo>
                <a:lnTo>
                  <a:pt x="2676937" y="496957"/>
                </a:lnTo>
                <a:lnTo>
                  <a:pt x="2676937" y="496957"/>
                </a:lnTo>
                <a:close/>
                <a:moveTo>
                  <a:pt x="2671181" y="401602"/>
                </a:moveTo>
                <a:lnTo>
                  <a:pt x="2671412" y="402882"/>
                </a:lnTo>
                <a:lnTo>
                  <a:pt x="2676918" y="496640"/>
                </a:lnTo>
                <a:close/>
                <a:moveTo>
                  <a:pt x="2430914" y="17388"/>
                </a:moveTo>
                <a:lnTo>
                  <a:pt x="2495179" y="39054"/>
                </a:lnTo>
                <a:cubicBezTo>
                  <a:pt x="2584189" y="101922"/>
                  <a:pt x="2651070" y="235049"/>
                  <a:pt x="2670891" y="396803"/>
                </a:cubicBezTo>
                <a:lnTo>
                  <a:pt x="2671181" y="401602"/>
                </a:lnTo>
                <a:lnTo>
                  <a:pt x="2655518" y="314735"/>
                </a:lnTo>
                <a:cubicBezTo>
                  <a:pt x="2627870" y="201890"/>
                  <a:pt x="2575302" y="109246"/>
                  <a:pt x="2508727" y="54366"/>
                </a:cubicBezTo>
                <a:close/>
                <a:moveTo>
                  <a:pt x="2382891" y="1198"/>
                </a:moveTo>
                <a:lnTo>
                  <a:pt x="2399724" y="2566"/>
                </a:lnTo>
                <a:lnTo>
                  <a:pt x="2430914" y="17388"/>
                </a:lnTo>
                <a:close/>
                <a:moveTo>
                  <a:pt x="2368163" y="1"/>
                </a:moveTo>
                <a:lnTo>
                  <a:pt x="2379340" y="1"/>
                </a:lnTo>
                <a:lnTo>
                  <a:pt x="2382891" y="1198"/>
                </a:lnTo>
                <a:close/>
                <a:moveTo>
                  <a:pt x="2368142" y="1"/>
                </a:moveTo>
                <a:lnTo>
                  <a:pt x="2368152" y="0"/>
                </a:lnTo>
                <a:lnTo>
                  <a:pt x="2368163" y="1"/>
                </a:lnTo>
                <a:close/>
                <a:moveTo>
                  <a:pt x="308774" y="10442713"/>
                </a:moveTo>
                <a:lnTo>
                  <a:pt x="308795" y="10442713"/>
                </a:lnTo>
                <a:lnTo>
                  <a:pt x="308785" y="10442714"/>
                </a:lnTo>
                <a:close/>
                <a:moveTo>
                  <a:pt x="294046" y="10441516"/>
                </a:moveTo>
                <a:lnTo>
                  <a:pt x="308774" y="10442713"/>
                </a:lnTo>
                <a:lnTo>
                  <a:pt x="297597" y="10442713"/>
                </a:lnTo>
                <a:close/>
                <a:moveTo>
                  <a:pt x="246025" y="10425326"/>
                </a:moveTo>
                <a:lnTo>
                  <a:pt x="294046" y="10441516"/>
                </a:lnTo>
                <a:lnTo>
                  <a:pt x="277214" y="10440148"/>
                </a:lnTo>
                <a:close/>
                <a:moveTo>
                  <a:pt x="51256" y="10218328"/>
                </a:moveTo>
                <a:lnTo>
                  <a:pt x="80217" y="10279900"/>
                </a:lnTo>
                <a:cubicBezTo>
                  <a:pt x="105137" y="10324026"/>
                  <a:pt x="134923" y="10360907"/>
                  <a:pt x="168210" y="10388347"/>
                </a:cubicBezTo>
                <a:lnTo>
                  <a:pt x="246025" y="10425326"/>
                </a:lnTo>
                <a:lnTo>
                  <a:pt x="181759" y="10403660"/>
                </a:lnTo>
                <a:cubicBezTo>
                  <a:pt x="137254" y="10372226"/>
                  <a:pt x="98281" y="10323227"/>
                  <a:pt x="67957" y="10261867"/>
                </a:cubicBezTo>
                <a:close/>
                <a:moveTo>
                  <a:pt x="42878" y="10196485"/>
                </a:moveTo>
                <a:lnTo>
                  <a:pt x="51256" y="10218328"/>
                </a:lnTo>
                <a:lnTo>
                  <a:pt x="46657" y="10208550"/>
                </a:lnTo>
                <a:close/>
                <a:moveTo>
                  <a:pt x="24835" y="10138885"/>
                </a:moveTo>
                <a:lnTo>
                  <a:pt x="42878" y="10196485"/>
                </a:lnTo>
                <a:lnTo>
                  <a:pt x="29347" y="10161208"/>
                </a:lnTo>
                <a:close/>
                <a:moveTo>
                  <a:pt x="11385" y="10072330"/>
                </a:moveTo>
                <a:lnTo>
                  <a:pt x="24835" y="10138885"/>
                </a:lnTo>
                <a:lnTo>
                  <a:pt x="21419" y="10127979"/>
                </a:lnTo>
                <a:close/>
                <a:moveTo>
                  <a:pt x="5756" y="10041110"/>
                </a:moveTo>
                <a:lnTo>
                  <a:pt x="11385" y="10072330"/>
                </a:lnTo>
                <a:lnTo>
                  <a:pt x="6046" y="10045911"/>
                </a:lnTo>
                <a:close/>
                <a:moveTo>
                  <a:pt x="27" y="9946203"/>
                </a:moveTo>
                <a:lnTo>
                  <a:pt x="5756" y="10041110"/>
                </a:lnTo>
                <a:lnTo>
                  <a:pt x="5526" y="10039832"/>
                </a:lnTo>
                <a:close/>
                <a:moveTo>
                  <a:pt x="0" y="9945756"/>
                </a:moveTo>
                <a:lnTo>
                  <a:pt x="0" y="9945757"/>
                </a:lnTo>
                <a:cubicBezTo>
                  <a:pt x="0" y="9671295"/>
                  <a:pt x="133239" y="9448800"/>
                  <a:pt x="297598" y="9448800"/>
                </a:cubicBezTo>
                <a:lnTo>
                  <a:pt x="622851" y="9448800"/>
                </a:lnTo>
                <a:lnTo>
                  <a:pt x="622851" y="496957"/>
                </a:lnTo>
                <a:cubicBezTo>
                  <a:pt x="622851" y="222495"/>
                  <a:pt x="756090" y="0"/>
                  <a:pt x="920448" y="0"/>
                </a:cubicBezTo>
                <a:lnTo>
                  <a:pt x="2368142" y="1"/>
                </a:lnTo>
                <a:lnTo>
                  <a:pt x="2336581" y="2566"/>
                </a:lnTo>
                <a:cubicBezTo>
                  <a:pt x="2180875" y="28014"/>
                  <a:pt x="2059368" y="239648"/>
                  <a:pt x="2059368" y="496957"/>
                </a:cubicBezTo>
                <a:lnTo>
                  <a:pt x="2059368" y="993913"/>
                </a:lnTo>
                <a:lnTo>
                  <a:pt x="2368152" y="993913"/>
                </a:lnTo>
                <a:cubicBezTo>
                  <a:pt x="2538689" y="993913"/>
                  <a:pt x="2676937" y="771419"/>
                  <a:pt x="2676937" y="496957"/>
                </a:cubicBezTo>
                <a:cubicBezTo>
                  <a:pt x="2676937" y="771419"/>
                  <a:pt x="2543698" y="993914"/>
                  <a:pt x="2379340" y="993914"/>
                </a:cubicBezTo>
                <a:lnTo>
                  <a:pt x="2054086" y="993914"/>
                </a:lnTo>
                <a:lnTo>
                  <a:pt x="2054086" y="9945757"/>
                </a:lnTo>
                <a:lnTo>
                  <a:pt x="2054086" y="9945757"/>
                </a:lnTo>
                <a:cubicBezTo>
                  <a:pt x="2054086" y="10220219"/>
                  <a:pt x="1920848" y="10442714"/>
                  <a:pt x="1756490" y="10442714"/>
                </a:cubicBezTo>
                <a:lnTo>
                  <a:pt x="308795" y="10442713"/>
                </a:lnTo>
                <a:lnTo>
                  <a:pt x="340356" y="10440148"/>
                </a:lnTo>
                <a:cubicBezTo>
                  <a:pt x="496062" y="10414699"/>
                  <a:pt x="617569" y="10203065"/>
                  <a:pt x="617569" y="9945757"/>
                </a:cubicBezTo>
                <a:lnTo>
                  <a:pt x="617569" y="9448800"/>
                </a:lnTo>
                <a:lnTo>
                  <a:pt x="308785" y="9448800"/>
                </a:lnTo>
                <a:cubicBezTo>
                  <a:pt x="138248" y="9448800"/>
                  <a:pt x="1" y="9671295"/>
                  <a:pt x="1" y="9945757"/>
                </a:cubicBezTo>
                <a:lnTo>
                  <a:pt x="27" y="9946203"/>
                </a:lnTo>
                <a:close/>
              </a:path>
            </a:pathLst>
          </a:custGeom>
          <a:gradFill flip="none" rotWithShape="1">
            <a:gsLst>
              <a:gs pos="0">
                <a:schemeClr val="accent2">
                  <a:lumMod val="75000"/>
                </a:schemeClr>
              </a:gs>
              <a:gs pos="50000">
                <a:schemeClr val="accent2">
                  <a:lumMod val="60000"/>
                  <a:lumOff val="40000"/>
                </a:schemeClr>
              </a:gs>
              <a:gs pos="100000">
                <a:schemeClr val="accent2">
                  <a:lumMod val="20000"/>
                  <a:lumOff val="80000"/>
                </a:schemeClr>
              </a:gs>
            </a:gsLst>
            <a:lin ang="0" scaled="1"/>
            <a:tileRect/>
          </a:gradFill>
          <a:ln>
            <a:noFill/>
          </a:ln>
          <a:effectLst>
            <a:outerShdw blurRad="406400" dist="139700" dir="5400000" sx="106000" sy="106000" algn="t" rotWithShape="0">
              <a:schemeClr val="tx1">
                <a:lumMod val="95000"/>
                <a:lumOff val="5000"/>
                <a:alpha val="40000"/>
              </a:scheme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 dirty="0"/>
          </a:p>
        </p:txBody>
      </p:sp>
      <p:sp>
        <p:nvSpPr>
          <p:cNvPr id="100" name="Freeform: Shape 99">
            <a:extLst>
              <a:ext uri="{FF2B5EF4-FFF2-40B4-BE49-F238E27FC236}">
                <a16:creationId xmlns:a16="http://schemas.microsoft.com/office/drawing/2014/main" id="{2D584780-CD15-FFF5-8175-2010A9535BE3}"/>
              </a:ext>
            </a:extLst>
          </p:cNvPr>
          <p:cNvSpPr/>
          <p:nvPr/>
        </p:nvSpPr>
        <p:spPr>
          <a:xfrm rot="5400000">
            <a:off x="5748817" y="1164034"/>
            <a:ext cx="1486731" cy="6739138"/>
          </a:xfrm>
          <a:custGeom>
            <a:avLst/>
            <a:gdLst>
              <a:gd name="connsiteX0" fmla="*/ 2676918 w 2676937"/>
              <a:gd name="connsiteY0" fmla="*/ 496640 h 10442714"/>
              <a:gd name="connsiteX1" fmla="*/ 2676937 w 2676937"/>
              <a:gd name="connsiteY1" fmla="*/ 496957 h 10442714"/>
              <a:gd name="connsiteX2" fmla="*/ 2676937 w 2676937"/>
              <a:gd name="connsiteY2" fmla="*/ 496957 h 10442714"/>
              <a:gd name="connsiteX3" fmla="*/ 2671181 w 2676937"/>
              <a:gd name="connsiteY3" fmla="*/ 401602 h 10442714"/>
              <a:gd name="connsiteX4" fmla="*/ 2671412 w 2676937"/>
              <a:gd name="connsiteY4" fmla="*/ 402882 h 10442714"/>
              <a:gd name="connsiteX5" fmla="*/ 2676918 w 2676937"/>
              <a:gd name="connsiteY5" fmla="*/ 496640 h 10442714"/>
              <a:gd name="connsiteX6" fmla="*/ 2430914 w 2676937"/>
              <a:gd name="connsiteY6" fmla="*/ 17388 h 10442714"/>
              <a:gd name="connsiteX7" fmla="*/ 2495179 w 2676937"/>
              <a:gd name="connsiteY7" fmla="*/ 39054 h 10442714"/>
              <a:gd name="connsiteX8" fmla="*/ 2670891 w 2676937"/>
              <a:gd name="connsiteY8" fmla="*/ 396803 h 10442714"/>
              <a:gd name="connsiteX9" fmla="*/ 2671181 w 2676937"/>
              <a:gd name="connsiteY9" fmla="*/ 401602 h 10442714"/>
              <a:gd name="connsiteX10" fmla="*/ 2655518 w 2676937"/>
              <a:gd name="connsiteY10" fmla="*/ 314735 h 10442714"/>
              <a:gd name="connsiteX11" fmla="*/ 2508727 w 2676937"/>
              <a:gd name="connsiteY11" fmla="*/ 54366 h 10442714"/>
              <a:gd name="connsiteX12" fmla="*/ 2382891 w 2676937"/>
              <a:gd name="connsiteY12" fmla="*/ 1198 h 10442714"/>
              <a:gd name="connsiteX13" fmla="*/ 2399724 w 2676937"/>
              <a:gd name="connsiteY13" fmla="*/ 2566 h 10442714"/>
              <a:gd name="connsiteX14" fmla="*/ 2430914 w 2676937"/>
              <a:gd name="connsiteY14" fmla="*/ 17388 h 10442714"/>
              <a:gd name="connsiteX15" fmla="*/ 2368163 w 2676937"/>
              <a:gd name="connsiteY15" fmla="*/ 1 h 10442714"/>
              <a:gd name="connsiteX16" fmla="*/ 2379340 w 2676937"/>
              <a:gd name="connsiteY16" fmla="*/ 1 h 10442714"/>
              <a:gd name="connsiteX17" fmla="*/ 2382891 w 2676937"/>
              <a:gd name="connsiteY17" fmla="*/ 1198 h 10442714"/>
              <a:gd name="connsiteX18" fmla="*/ 2368142 w 2676937"/>
              <a:gd name="connsiteY18" fmla="*/ 1 h 10442714"/>
              <a:gd name="connsiteX19" fmla="*/ 2368152 w 2676937"/>
              <a:gd name="connsiteY19" fmla="*/ 0 h 10442714"/>
              <a:gd name="connsiteX20" fmla="*/ 2368163 w 2676937"/>
              <a:gd name="connsiteY20" fmla="*/ 1 h 10442714"/>
              <a:gd name="connsiteX21" fmla="*/ 308774 w 2676937"/>
              <a:gd name="connsiteY21" fmla="*/ 10442713 h 10442714"/>
              <a:gd name="connsiteX22" fmla="*/ 308795 w 2676937"/>
              <a:gd name="connsiteY22" fmla="*/ 10442713 h 10442714"/>
              <a:gd name="connsiteX23" fmla="*/ 308785 w 2676937"/>
              <a:gd name="connsiteY23" fmla="*/ 10442714 h 10442714"/>
              <a:gd name="connsiteX24" fmla="*/ 294046 w 2676937"/>
              <a:gd name="connsiteY24" fmla="*/ 10441516 h 10442714"/>
              <a:gd name="connsiteX25" fmla="*/ 308774 w 2676937"/>
              <a:gd name="connsiteY25" fmla="*/ 10442713 h 10442714"/>
              <a:gd name="connsiteX26" fmla="*/ 297597 w 2676937"/>
              <a:gd name="connsiteY26" fmla="*/ 10442713 h 10442714"/>
              <a:gd name="connsiteX27" fmla="*/ 246025 w 2676937"/>
              <a:gd name="connsiteY27" fmla="*/ 10425326 h 10442714"/>
              <a:gd name="connsiteX28" fmla="*/ 294046 w 2676937"/>
              <a:gd name="connsiteY28" fmla="*/ 10441516 h 10442714"/>
              <a:gd name="connsiteX29" fmla="*/ 277214 w 2676937"/>
              <a:gd name="connsiteY29" fmla="*/ 10440148 h 10442714"/>
              <a:gd name="connsiteX30" fmla="*/ 51256 w 2676937"/>
              <a:gd name="connsiteY30" fmla="*/ 10218328 h 10442714"/>
              <a:gd name="connsiteX31" fmla="*/ 80217 w 2676937"/>
              <a:gd name="connsiteY31" fmla="*/ 10279900 h 10442714"/>
              <a:gd name="connsiteX32" fmla="*/ 168210 w 2676937"/>
              <a:gd name="connsiteY32" fmla="*/ 10388347 h 10442714"/>
              <a:gd name="connsiteX33" fmla="*/ 246025 w 2676937"/>
              <a:gd name="connsiteY33" fmla="*/ 10425326 h 10442714"/>
              <a:gd name="connsiteX34" fmla="*/ 181759 w 2676937"/>
              <a:gd name="connsiteY34" fmla="*/ 10403660 h 10442714"/>
              <a:gd name="connsiteX35" fmla="*/ 67957 w 2676937"/>
              <a:gd name="connsiteY35" fmla="*/ 10261867 h 10442714"/>
              <a:gd name="connsiteX36" fmla="*/ 42878 w 2676937"/>
              <a:gd name="connsiteY36" fmla="*/ 10196485 h 10442714"/>
              <a:gd name="connsiteX37" fmla="*/ 51256 w 2676937"/>
              <a:gd name="connsiteY37" fmla="*/ 10218328 h 10442714"/>
              <a:gd name="connsiteX38" fmla="*/ 46657 w 2676937"/>
              <a:gd name="connsiteY38" fmla="*/ 10208550 h 10442714"/>
              <a:gd name="connsiteX39" fmla="*/ 24835 w 2676937"/>
              <a:gd name="connsiteY39" fmla="*/ 10138885 h 10442714"/>
              <a:gd name="connsiteX40" fmla="*/ 42878 w 2676937"/>
              <a:gd name="connsiteY40" fmla="*/ 10196485 h 10442714"/>
              <a:gd name="connsiteX41" fmla="*/ 29347 w 2676937"/>
              <a:gd name="connsiteY41" fmla="*/ 10161208 h 10442714"/>
              <a:gd name="connsiteX42" fmla="*/ 11385 w 2676937"/>
              <a:gd name="connsiteY42" fmla="*/ 10072330 h 10442714"/>
              <a:gd name="connsiteX43" fmla="*/ 24835 w 2676937"/>
              <a:gd name="connsiteY43" fmla="*/ 10138885 h 10442714"/>
              <a:gd name="connsiteX44" fmla="*/ 21419 w 2676937"/>
              <a:gd name="connsiteY44" fmla="*/ 10127979 h 10442714"/>
              <a:gd name="connsiteX45" fmla="*/ 5756 w 2676937"/>
              <a:gd name="connsiteY45" fmla="*/ 10041110 h 10442714"/>
              <a:gd name="connsiteX46" fmla="*/ 11385 w 2676937"/>
              <a:gd name="connsiteY46" fmla="*/ 10072330 h 10442714"/>
              <a:gd name="connsiteX47" fmla="*/ 6046 w 2676937"/>
              <a:gd name="connsiteY47" fmla="*/ 10045911 h 10442714"/>
              <a:gd name="connsiteX48" fmla="*/ 27 w 2676937"/>
              <a:gd name="connsiteY48" fmla="*/ 9946203 h 10442714"/>
              <a:gd name="connsiteX49" fmla="*/ 5756 w 2676937"/>
              <a:gd name="connsiteY49" fmla="*/ 10041110 h 10442714"/>
              <a:gd name="connsiteX50" fmla="*/ 5526 w 2676937"/>
              <a:gd name="connsiteY50" fmla="*/ 10039832 h 10442714"/>
              <a:gd name="connsiteX51" fmla="*/ 0 w 2676937"/>
              <a:gd name="connsiteY51" fmla="*/ 9945756 h 10442714"/>
              <a:gd name="connsiteX52" fmla="*/ 0 w 2676937"/>
              <a:gd name="connsiteY52" fmla="*/ 9945757 h 10442714"/>
              <a:gd name="connsiteX53" fmla="*/ 297598 w 2676937"/>
              <a:gd name="connsiteY53" fmla="*/ 9448800 h 10442714"/>
              <a:gd name="connsiteX54" fmla="*/ 622851 w 2676937"/>
              <a:gd name="connsiteY54" fmla="*/ 9448800 h 10442714"/>
              <a:gd name="connsiteX55" fmla="*/ 622851 w 2676937"/>
              <a:gd name="connsiteY55" fmla="*/ 496957 h 10442714"/>
              <a:gd name="connsiteX56" fmla="*/ 920448 w 2676937"/>
              <a:gd name="connsiteY56" fmla="*/ 0 h 10442714"/>
              <a:gd name="connsiteX57" fmla="*/ 2368142 w 2676937"/>
              <a:gd name="connsiteY57" fmla="*/ 1 h 10442714"/>
              <a:gd name="connsiteX58" fmla="*/ 2336581 w 2676937"/>
              <a:gd name="connsiteY58" fmla="*/ 2566 h 10442714"/>
              <a:gd name="connsiteX59" fmla="*/ 2059368 w 2676937"/>
              <a:gd name="connsiteY59" fmla="*/ 496957 h 10442714"/>
              <a:gd name="connsiteX60" fmla="*/ 2059368 w 2676937"/>
              <a:gd name="connsiteY60" fmla="*/ 993913 h 10442714"/>
              <a:gd name="connsiteX61" fmla="*/ 2368152 w 2676937"/>
              <a:gd name="connsiteY61" fmla="*/ 993913 h 10442714"/>
              <a:gd name="connsiteX62" fmla="*/ 2676937 w 2676937"/>
              <a:gd name="connsiteY62" fmla="*/ 496957 h 10442714"/>
              <a:gd name="connsiteX63" fmla="*/ 2379340 w 2676937"/>
              <a:gd name="connsiteY63" fmla="*/ 993914 h 10442714"/>
              <a:gd name="connsiteX64" fmla="*/ 2054086 w 2676937"/>
              <a:gd name="connsiteY64" fmla="*/ 993914 h 10442714"/>
              <a:gd name="connsiteX65" fmla="*/ 2054086 w 2676937"/>
              <a:gd name="connsiteY65" fmla="*/ 9945757 h 10442714"/>
              <a:gd name="connsiteX66" fmla="*/ 2054086 w 2676937"/>
              <a:gd name="connsiteY66" fmla="*/ 9945757 h 10442714"/>
              <a:gd name="connsiteX67" fmla="*/ 1756490 w 2676937"/>
              <a:gd name="connsiteY67" fmla="*/ 10442714 h 10442714"/>
              <a:gd name="connsiteX68" fmla="*/ 308795 w 2676937"/>
              <a:gd name="connsiteY68" fmla="*/ 10442713 h 10442714"/>
              <a:gd name="connsiteX69" fmla="*/ 340356 w 2676937"/>
              <a:gd name="connsiteY69" fmla="*/ 10440148 h 10442714"/>
              <a:gd name="connsiteX70" fmla="*/ 617569 w 2676937"/>
              <a:gd name="connsiteY70" fmla="*/ 9945757 h 10442714"/>
              <a:gd name="connsiteX71" fmla="*/ 617569 w 2676937"/>
              <a:gd name="connsiteY71" fmla="*/ 9448800 h 10442714"/>
              <a:gd name="connsiteX72" fmla="*/ 308785 w 2676937"/>
              <a:gd name="connsiteY72" fmla="*/ 9448800 h 10442714"/>
              <a:gd name="connsiteX73" fmla="*/ 1 w 2676937"/>
              <a:gd name="connsiteY73" fmla="*/ 9945757 h 10442714"/>
              <a:gd name="connsiteX74" fmla="*/ 27 w 2676937"/>
              <a:gd name="connsiteY74" fmla="*/ 9946203 h 10442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2676937" h="10442714">
                <a:moveTo>
                  <a:pt x="2676918" y="496640"/>
                </a:moveTo>
                <a:lnTo>
                  <a:pt x="2676937" y="496957"/>
                </a:lnTo>
                <a:lnTo>
                  <a:pt x="2676937" y="496957"/>
                </a:lnTo>
                <a:close/>
                <a:moveTo>
                  <a:pt x="2671181" y="401602"/>
                </a:moveTo>
                <a:lnTo>
                  <a:pt x="2671412" y="402882"/>
                </a:lnTo>
                <a:lnTo>
                  <a:pt x="2676918" y="496640"/>
                </a:lnTo>
                <a:close/>
                <a:moveTo>
                  <a:pt x="2430914" y="17388"/>
                </a:moveTo>
                <a:lnTo>
                  <a:pt x="2495179" y="39054"/>
                </a:lnTo>
                <a:cubicBezTo>
                  <a:pt x="2584189" y="101922"/>
                  <a:pt x="2651070" y="235049"/>
                  <a:pt x="2670891" y="396803"/>
                </a:cubicBezTo>
                <a:lnTo>
                  <a:pt x="2671181" y="401602"/>
                </a:lnTo>
                <a:lnTo>
                  <a:pt x="2655518" y="314735"/>
                </a:lnTo>
                <a:cubicBezTo>
                  <a:pt x="2627870" y="201890"/>
                  <a:pt x="2575302" y="109246"/>
                  <a:pt x="2508727" y="54366"/>
                </a:cubicBezTo>
                <a:close/>
                <a:moveTo>
                  <a:pt x="2382891" y="1198"/>
                </a:moveTo>
                <a:lnTo>
                  <a:pt x="2399724" y="2566"/>
                </a:lnTo>
                <a:lnTo>
                  <a:pt x="2430914" y="17388"/>
                </a:lnTo>
                <a:close/>
                <a:moveTo>
                  <a:pt x="2368163" y="1"/>
                </a:moveTo>
                <a:lnTo>
                  <a:pt x="2379340" y="1"/>
                </a:lnTo>
                <a:lnTo>
                  <a:pt x="2382891" y="1198"/>
                </a:lnTo>
                <a:close/>
                <a:moveTo>
                  <a:pt x="2368142" y="1"/>
                </a:moveTo>
                <a:lnTo>
                  <a:pt x="2368152" y="0"/>
                </a:lnTo>
                <a:lnTo>
                  <a:pt x="2368163" y="1"/>
                </a:lnTo>
                <a:close/>
                <a:moveTo>
                  <a:pt x="308774" y="10442713"/>
                </a:moveTo>
                <a:lnTo>
                  <a:pt x="308795" y="10442713"/>
                </a:lnTo>
                <a:lnTo>
                  <a:pt x="308785" y="10442714"/>
                </a:lnTo>
                <a:close/>
                <a:moveTo>
                  <a:pt x="294046" y="10441516"/>
                </a:moveTo>
                <a:lnTo>
                  <a:pt x="308774" y="10442713"/>
                </a:lnTo>
                <a:lnTo>
                  <a:pt x="297597" y="10442713"/>
                </a:lnTo>
                <a:close/>
                <a:moveTo>
                  <a:pt x="246025" y="10425326"/>
                </a:moveTo>
                <a:lnTo>
                  <a:pt x="294046" y="10441516"/>
                </a:lnTo>
                <a:lnTo>
                  <a:pt x="277214" y="10440148"/>
                </a:lnTo>
                <a:close/>
                <a:moveTo>
                  <a:pt x="51256" y="10218328"/>
                </a:moveTo>
                <a:lnTo>
                  <a:pt x="80217" y="10279900"/>
                </a:lnTo>
                <a:cubicBezTo>
                  <a:pt x="105137" y="10324026"/>
                  <a:pt x="134923" y="10360907"/>
                  <a:pt x="168210" y="10388347"/>
                </a:cubicBezTo>
                <a:lnTo>
                  <a:pt x="246025" y="10425326"/>
                </a:lnTo>
                <a:lnTo>
                  <a:pt x="181759" y="10403660"/>
                </a:lnTo>
                <a:cubicBezTo>
                  <a:pt x="137254" y="10372226"/>
                  <a:pt x="98281" y="10323227"/>
                  <a:pt x="67957" y="10261867"/>
                </a:cubicBezTo>
                <a:close/>
                <a:moveTo>
                  <a:pt x="42878" y="10196485"/>
                </a:moveTo>
                <a:lnTo>
                  <a:pt x="51256" y="10218328"/>
                </a:lnTo>
                <a:lnTo>
                  <a:pt x="46657" y="10208550"/>
                </a:lnTo>
                <a:close/>
                <a:moveTo>
                  <a:pt x="24835" y="10138885"/>
                </a:moveTo>
                <a:lnTo>
                  <a:pt x="42878" y="10196485"/>
                </a:lnTo>
                <a:lnTo>
                  <a:pt x="29347" y="10161208"/>
                </a:lnTo>
                <a:close/>
                <a:moveTo>
                  <a:pt x="11385" y="10072330"/>
                </a:moveTo>
                <a:lnTo>
                  <a:pt x="24835" y="10138885"/>
                </a:lnTo>
                <a:lnTo>
                  <a:pt x="21419" y="10127979"/>
                </a:lnTo>
                <a:close/>
                <a:moveTo>
                  <a:pt x="5756" y="10041110"/>
                </a:moveTo>
                <a:lnTo>
                  <a:pt x="11385" y="10072330"/>
                </a:lnTo>
                <a:lnTo>
                  <a:pt x="6046" y="10045911"/>
                </a:lnTo>
                <a:close/>
                <a:moveTo>
                  <a:pt x="27" y="9946203"/>
                </a:moveTo>
                <a:lnTo>
                  <a:pt x="5756" y="10041110"/>
                </a:lnTo>
                <a:lnTo>
                  <a:pt x="5526" y="10039832"/>
                </a:lnTo>
                <a:close/>
                <a:moveTo>
                  <a:pt x="0" y="9945756"/>
                </a:moveTo>
                <a:lnTo>
                  <a:pt x="0" y="9945757"/>
                </a:lnTo>
                <a:cubicBezTo>
                  <a:pt x="0" y="9671295"/>
                  <a:pt x="133239" y="9448800"/>
                  <a:pt x="297598" y="9448800"/>
                </a:cubicBezTo>
                <a:lnTo>
                  <a:pt x="622851" y="9448800"/>
                </a:lnTo>
                <a:lnTo>
                  <a:pt x="622851" y="496957"/>
                </a:lnTo>
                <a:cubicBezTo>
                  <a:pt x="622851" y="222495"/>
                  <a:pt x="756090" y="0"/>
                  <a:pt x="920448" y="0"/>
                </a:cubicBezTo>
                <a:lnTo>
                  <a:pt x="2368142" y="1"/>
                </a:lnTo>
                <a:lnTo>
                  <a:pt x="2336581" y="2566"/>
                </a:lnTo>
                <a:cubicBezTo>
                  <a:pt x="2180875" y="28014"/>
                  <a:pt x="2059368" y="239648"/>
                  <a:pt x="2059368" y="496957"/>
                </a:cubicBezTo>
                <a:lnTo>
                  <a:pt x="2059368" y="993913"/>
                </a:lnTo>
                <a:lnTo>
                  <a:pt x="2368152" y="993913"/>
                </a:lnTo>
                <a:cubicBezTo>
                  <a:pt x="2538689" y="993913"/>
                  <a:pt x="2676937" y="771419"/>
                  <a:pt x="2676937" y="496957"/>
                </a:cubicBezTo>
                <a:cubicBezTo>
                  <a:pt x="2676937" y="771419"/>
                  <a:pt x="2543698" y="993914"/>
                  <a:pt x="2379340" y="993914"/>
                </a:cubicBezTo>
                <a:lnTo>
                  <a:pt x="2054086" y="993914"/>
                </a:lnTo>
                <a:lnTo>
                  <a:pt x="2054086" y="9945757"/>
                </a:lnTo>
                <a:lnTo>
                  <a:pt x="2054086" y="9945757"/>
                </a:lnTo>
                <a:cubicBezTo>
                  <a:pt x="2054086" y="10220219"/>
                  <a:pt x="1920848" y="10442714"/>
                  <a:pt x="1756490" y="10442714"/>
                </a:cubicBezTo>
                <a:lnTo>
                  <a:pt x="308795" y="10442713"/>
                </a:lnTo>
                <a:lnTo>
                  <a:pt x="340356" y="10440148"/>
                </a:lnTo>
                <a:cubicBezTo>
                  <a:pt x="496062" y="10414699"/>
                  <a:pt x="617569" y="10203065"/>
                  <a:pt x="617569" y="9945757"/>
                </a:cubicBezTo>
                <a:lnTo>
                  <a:pt x="617569" y="9448800"/>
                </a:lnTo>
                <a:lnTo>
                  <a:pt x="308785" y="9448800"/>
                </a:lnTo>
                <a:cubicBezTo>
                  <a:pt x="138248" y="9448800"/>
                  <a:pt x="1" y="9671295"/>
                  <a:pt x="1" y="9945757"/>
                </a:cubicBezTo>
                <a:lnTo>
                  <a:pt x="27" y="9946203"/>
                </a:lnTo>
                <a:close/>
              </a:path>
            </a:pathLst>
          </a:custGeom>
          <a:gradFill flip="none" rotWithShape="1">
            <a:gsLst>
              <a:gs pos="0">
                <a:schemeClr val="accent6">
                  <a:lumMod val="75000"/>
                </a:schemeClr>
              </a:gs>
              <a:gs pos="5000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</a:gsLst>
            <a:lin ang="0" scaled="1"/>
            <a:tileRect/>
          </a:gradFill>
          <a:ln>
            <a:noFill/>
          </a:ln>
          <a:effectLst>
            <a:outerShdw blurRad="406400" dist="139700" dir="5400000" sx="106000" sy="106000" algn="t" rotWithShape="0">
              <a:schemeClr val="tx1">
                <a:lumMod val="95000"/>
                <a:lumOff val="5000"/>
                <a:alpha val="40000"/>
              </a:scheme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 dirty="0"/>
          </a:p>
        </p:txBody>
      </p:sp>
      <p:sp>
        <p:nvSpPr>
          <p:cNvPr id="103" name="Freeform: Shape 102">
            <a:extLst>
              <a:ext uri="{FF2B5EF4-FFF2-40B4-BE49-F238E27FC236}">
                <a16:creationId xmlns:a16="http://schemas.microsoft.com/office/drawing/2014/main" id="{0CDC4A7D-B0CA-C46B-E24C-02BF2A065091}"/>
              </a:ext>
            </a:extLst>
          </p:cNvPr>
          <p:cNvSpPr/>
          <p:nvPr/>
        </p:nvSpPr>
        <p:spPr>
          <a:xfrm rot="5400000">
            <a:off x="5748816" y="2497832"/>
            <a:ext cx="1486731" cy="6739138"/>
          </a:xfrm>
          <a:custGeom>
            <a:avLst/>
            <a:gdLst>
              <a:gd name="connsiteX0" fmla="*/ 2676918 w 2676937"/>
              <a:gd name="connsiteY0" fmla="*/ 496640 h 10442714"/>
              <a:gd name="connsiteX1" fmla="*/ 2676937 w 2676937"/>
              <a:gd name="connsiteY1" fmla="*/ 496957 h 10442714"/>
              <a:gd name="connsiteX2" fmla="*/ 2676937 w 2676937"/>
              <a:gd name="connsiteY2" fmla="*/ 496957 h 10442714"/>
              <a:gd name="connsiteX3" fmla="*/ 2671181 w 2676937"/>
              <a:gd name="connsiteY3" fmla="*/ 401602 h 10442714"/>
              <a:gd name="connsiteX4" fmla="*/ 2671412 w 2676937"/>
              <a:gd name="connsiteY4" fmla="*/ 402882 h 10442714"/>
              <a:gd name="connsiteX5" fmla="*/ 2676918 w 2676937"/>
              <a:gd name="connsiteY5" fmla="*/ 496640 h 10442714"/>
              <a:gd name="connsiteX6" fmla="*/ 2430914 w 2676937"/>
              <a:gd name="connsiteY6" fmla="*/ 17388 h 10442714"/>
              <a:gd name="connsiteX7" fmla="*/ 2495179 w 2676937"/>
              <a:gd name="connsiteY7" fmla="*/ 39054 h 10442714"/>
              <a:gd name="connsiteX8" fmla="*/ 2670891 w 2676937"/>
              <a:gd name="connsiteY8" fmla="*/ 396803 h 10442714"/>
              <a:gd name="connsiteX9" fmla="*/ 2671181 w 2676937"/>
              <a:gd name="connsiteY9" fmla="*/ 401602 h 10442714"/>
              <a:gd name="connsiteX10" fmla="*/ 2655518 w 2676937"/>
              <a:gd name="connsiteY10" fmla="*/ 314735 h 10442714"/>
              <a:gd name="connsiteX11" fmla="*/ 2508727 w 2676937"/>
              <a:gd name="connsiteY11" fmla="*/ 54366 h 10442714"/>
              <a:gd name="connsiteX12" fmla="*/ 2382891 w 2676937"/>
              <a:gd name="connsiteY12" fmla="*/ 1198 h 10442714"/>
              <a:gd name="connsiteX13" fmla="*/ 2399724 w 2676937"/>
              <a:gd name="connsiteY13" fmla="*/ 2566 h 10442714"/>
              <a:gd name="connsiteX14" fmla="*/ 2430914 w 2676937"/>
              <a:gd name="connsiteY14" fmla="*/ 17388 h 10442714"/>
              <a:gd name="connsiteX15" fmla="*/ 2368163 w 2676937"/>
              <a:gd name="connsiteY15" fmla="*/ 1 h 10442714"/>
              <a:gd name="connsiteX16" fmla="*/ 2379340 w 2676937"/>
              <a:gd name="connsiteY16" fmla="*/ 1 h 10442714"/>
              <a:gd name="connsiteX17" fmla="*/ 2382891 w 2676937"/>
              <a:gd name="connsiteY17" fmla="*/ 1198 h 10442714"/>
              <a:gd name="connsiteX18" fmla="*/ 2368142 w 2676937"/>
              <a:gd name="connsiteY18" fmla="*/ 1 h 10442714"/>
              <a:gd name="connsiteX19" fmla="*/ 2368152 w 2676937"/>
              <a:gd name="connsiteY19" fmla="*/ 0 h 10442714"/>
              <a:gd name="connsiteX20" fmla="*/ 2368163 w 2676937"/>
              <a:gd name="connsiteY20" fmla="*/ 1 h 10442714"/>
              <a:gd name="connsiteX21" fmla="*/ 308774 w 2676937"/>
              <a:gd name="connsiteY21" fmla="*/ 10442713 h 10442714"/>
              <a:gd name="connsiteX22" fmla="*/ 308795 w 2676937"/>
              <a:gd name="connsiteY22" fmla="*/ 10442713 h 10442714"/>
              <a:gd name="connsiteX23" fmla="*/ 308785 w 2676937"/>
              <a:gd name="connsiteY23" fmla="*/ 10442714 h 10442714"/>
              <a:gd name="connsiteX24" fmla="*/ 294046 w 2676937"/>
              <a:gd name="connsiteY24" fmla="*/ 10441516 h 10442714"/>
              <a:gd name="connsiteX25" fmla="*/ 308774 w 2676937"/>
              <a:gd name="connsiteY25" fmla="*/ 10442713 h 10442714"/>
              <a:gd name="connsiteX26" fmla="*/ 297597 w 2676937"/>
              <a:gd name="connsiteY26" fmla="*/ 10442713 h 10442714"/>
              <a:gd name="connsiteX27" fmla="*/ 246025 w 2676937"/>
              <a:gd name="connsiteY27" fmla="*/ 10425326 h 10442714"/>
              <a:gd name="connsiteX28" fmla="*/ 294046 w 2676937"/>
              <a:gd name="connsiteY28" fmla="*/ 10441516 h 10442714"/>
              <a:gd name="connsiteX29" fmla="*/ 277214 w 2676937"/>
              <a:gd name="connsiteY29" fmla="*/ 10440148 h 10442714"/>
              <a:gd name="connsiteX30" fmla="*/ 51256 w 2676937"/>
              <a:gd name="connsiteY30" fmla="*/ 10218328 h 10442714"/>
              <a:gd name="connsiteX31" fmla="*/ 80217 w 2676937"/>
              <a:gd name="connsiteY31" fmla="*/ 10279900 h 10442714"/>
              <a:gd name="connsiteX32" fmla="*/ 168210 w 2676937"/>
              <a:gd name="connsiteY32" fmla="*/ 10388347 h 10442714"/>
              <a:gd name="connsiteX33" fmla="*/ 246025 w 2676937"/>
              <a:gd name="connsiteY33" fmla="*/ 10425326 h 10442714"/>
              <a:gd name="connsiteX34" fmla="*/ 181759 w 2676937"/>
              <a:gd name="connsiteY34" fmla="*/ 10403660 h 10442714"/>
              <a:gd name="connsiteX35" fmla="*/ 67957 w 2676937"/>
              <a:gd name="connsiteY35" fmla="*/ 10261867 h 10442714"/>
              <a:gd name="connsiteX36" fmla="*/ 42878 w 2676937"/>
              <a:gd name="connsiteY36" fmla="*/ 10196485 h 10442714"/>
              <a:gd name="connsiteX37" fmla="*/ 51256 w 2676937"/>
              <a:gd name="connsiteY37" fmla="*/ 10218328 h 10442714"/>
              <a:gd name="connsiteX38" fmla="*/ 46657 w 2676937"/>
              <a:gd name="connsiteY38" fmla="*/ 10208550 h 10442714"/>
              <a:gd name="connsiteX39" fmla="*/ 24835 w 2676937"/>
              <a:gd name="connsiteY39" fmla="*/ 10138885 h 10442714"/>
              <a:gd name="connsiteX40" fmla="*/ 42878 w 2676937"/>
              <a:gd name="connsiteY40" fmla="*/ 10196485 h 10442714"/>
              <a:gd name="connsiteX41" fmla="*/ 29347 w 2676937"/>
              <a:gd name="connsiteY41" fmla="*/ 10161208 h 10442714"/>
              <a:gd name="connsiteX42" fmla="*/ 11385 w 2676937"/>
              <a:gd name="connsiteY42" fmla="*/ 10072330 h 10442714"/>
              <a:gd name="connsiteX43" fmla="*/ 24835 w 2676937"/>
              <a:gd name="connsiteY43" fmla="*/ 10138885 h 10442714"/>
              <a:gd name="connsiteX44" fmla="*/ 21419 w 2676937"/>
              <a:gd name="connsiteY44" fmla="*/ 10127979 h 10442714"/>
              <a:gd name="connsiteX45" fmla="*/ 5756 w 2676937"/>
              <a:gd name="connsiteY45" fmla="*/ 10041110 h 10442714"/>
              <a:gd name="connsiteX46" fmla="*/ 11385 w 2676937"/>
              <a:gd name="connsiteY46" fmla="*/ 10072330 h 10442714"/>
              <a:gd name="connsiteX47" fmla="*/ 6046 w 2676937"/>
              <a:gd name="connsiteY47" fmla="*/ 10045911 h 10442714"/>
              <a:gd name="connsiteX48" fmla="*/ 27 w 2676937"/>
              <a:gd name="connsiteY48" fmla="*/ 9946203 h 10442714"/>
              <a:gd name="connsiteX49" fmla="*/ 5756 w 2676937"/>
              <a:gd name="connsiteY49" fmla="*/ 10041110 h 10442714"/>
              <a:gd name="connsiteX50" fmla="*/ 5526 w 2676937"/>
              <a:gd name="connsiteY50" fmla="*/ 10039832 h 10442714"/>
              <a:gd name="connsiteX51" fmla="*/ 0 w 2676937"/>
              <a:gd name="connsiteY51" fmla="*/ 9945756 h 10442714"/>
              <a:gd name="connsiteX52" fmla="*/ 0 w 2676937"/>
              <a:gd name="connsiteY52" fmla="*/ 9945757 h 10442714"/>
              <a:gd name="connsiteX53" fmla="*/ 297598 w 2676937"/>
              <a:gd name="connsiteY53" fmla="*/ 9448800 h 10442714"/>
              <a:gd name="connsiteX54" fmla="*/ 622851 w 2676937"/>
              <a:gd name="connsiteY54" fmla="*/ 9448800 h 10442714"/>
              <a:gd name="connsiteX55" fmla="*/ 622851 w 2676937"/>
              <a:gd name="connsiteY55" fmla="*/ 496957 h 10442714"/>
              <a:gd name="connsiteX56" fmla="*/ 920448 w 2676937"/>
              <a:gd name="connsiteY56" fmla="*/ 0 h 10442714"/>
              <a:gd name="connsiteX57" fmla="*/ 2368142 w 2676937"/>
              <a:gd name="connsiteY57" fmla="*/ 1 h 10442714"/>
              <a:gd name="connsiteX58" fmla="*/ 2336581 w 2676937"/>
              <a:gd name="connsiteY58" fmla="*/ 2566 h 10442714"/>
              <a:gd name="connsiteX59" fmla="*/ 2059368 w 2676937"/>
              <a:gd name="connsiteY59" fmla="*/ 496957 h 10442714"/>
              <a:gd name="connsiteX60" fmla="*/ 2059368 w 2676937"/>
              <a:gd name="connsiteY60" fmla="*/ 993913 h 10442714"/>
              <a:gd name="connsiteX61" fmla="*/ 2368152 w 2676937"/>
              <a:gd name="connsiteY61" fmla="*/ 993913 h 10442714"/>
              <a:gd name="connsiteX62" fmla="*/ 2676937 w 2676937"/>
              <a:gd name="connsiteY62" fmla="*/ 496957 h 10442714"/>
              <a:gd name="connsiteX63" fmla="*/ 2379340 w 2676937"/>
              <a:gd name="connsiteY63" fmla="*/ 993914 h 10442714"/>
              <a:gd name="connsiteX64" fmla="*/ 2054086 w 2676937"/>
              <a:gd name="connsiteY64" fmla="*/ 993914 h 10442714"/>
              <a:gd name="connsiteX65" fmla="*/ 2054086 w 2676937"/>
              <a:gd name="connsiteY65" fmla="*/ 9945757 h 10442714"/>
              <a:gd name="connsiteX66" fmla="*/ 2054086 w 2676937"/>
              <a:gd name="connsiteY66" fmla="*/ 9945757 h 10442714"/>
              <a:gd name="connsiteX67" fmla="*/ 1756490 w 2676937"/>
              <a:gd name="connsiteY67" fmla="*/ 10442714 h 10442714"/>
              <a:gd name="connsiteX68" fmla="*/ 308795 w 2676937"/>
              <a:gd name="connsiteY68" fmla="*/ 10442713 h 10442714"/>
              <a:gd name="connsiteX69" fmla="*/ 340356 w 2676937"/>
              <a:gd name="connsiteY69" fmla="*/ 10440148 h 10442714"/>
              <a:gd name="connsiteX70" fmla="*/ 617569 w 2676937"/>
              <a:gd name="connsiteY70" fmla="*/ 9945757 h 10442714"/>
              <a:gd name="connsiteX71" fmla="*/ 617569 w 2676937"/>
              <a:gd name="connsiteY71" fmla="*/ 9448800 h 10442714"/>
              <a:gd name="connsiteX72" fmla="*/ 308785 w 2676937"/>
              <a:gd name="connsiteY72" fmla="*/ 9448800 h 10442714"/>
              <a:gd name="connsiteX73" fmla="*/ 1 w 2676937"/>
              <a:gd name="connsiteY73" fmla="*/ 9945757 h 10442714"/>
              <a:gd name="connsiteX74" fmla="*/ 27 w 2676937"/>
              <a:gd name="connsiteY74" fmla="*/ 9946203 h 10442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2676937" h="10442714">
                <a:moveTo>
                  <a:pt x="2676918" y="496640"/>
                </a:moveTo>
                <a:lnTo>
                  <a:pt x="2676937" y="496957"/>
                </a:lnTo>
                <a:lnTo>
                  <a:pt x="2676937" y="496957"/>
                </a:lnTo>
                <a:close/>
                <a:moveTo>
                  <a:pt x="2671181" y="401602"/>
                </a:moveTo>
                <a:lnTo>
                  <a:pt x="2671412" y="402882"/>
                </a:lnTo>
                <a:lnTo>
                  <a:pt x="2676918" y="496640"/>
                </a:lnTo>
                <a:close/>
                <a:moveTo>
                  <a:pt x="2430914" y="17388"/>
                </a:moveTo>
                <a:lnTo>
                  <a:pt x="2495179" y="39054"/>
                </a:lnTo>
                <a:cubicBezTo>
                  <a:pt x="2584189" y="101922"/>
                  <a:pt x="2651070" y="235049"/>
                  <a:pt x="2670891" y="396803"/>
                </a:cubicBezTo>
                <a:lnTo>
                  <a:pt x="2671181" y="401602"/>
                </a:lnTo>
                <a:lnTo>
                  <a:pt x="2655518" y="314735"/>
                </a:lnTo>
                <a:cubicBezTo>
                  <a:pt x="2627870" y="201890"/>
                  <a:pt x="2575302" y="109246"/>
                  <a:pt x="2508727" y="54366"/>
                </a:cubicBezTo>
                <a:close/>
                <a:moveTo>
                  <a:pt x="2382891" y="1198"/>
                </a:moveTo>
                <a:lnTo>
                  <a:pt x="2399724" y="2566"/>
                </a:lnTo>
                <a:lnTo>
                  <a:pt x="2430914" y="17388"/>
                </a:lnTo>
                <a:close/>
                <a:moveTo>
                  <a:pt x="2368163" y="1"/>
                </a:moveTo>
                <a:lnTo>
                  <a:pt x="2379340" y="1"/>
                </a:lnTo>
                <a:lnTo>
                  <a:pt x="2382891" y="1198"/>
                </a:lnTo>
                <a:close/>
                <a:moveTo>
                  <a:pt x="2368142" y="1"/>
                </a:moveTo>
                <a:lnTo>
                  <a:pt x="2368152" y="0"/>
                </a:lnTo>
                <a:lnTo>
                  <a:pt x="2368163" y="1"/>
                </a:lnTo>
                <a:close/>
                <a:moveTo>
                  <a:pt x="308774" y="10442713"/>
                </a:moveTo>
                <a:lnTo>
                  <a:pt x="308795" y="10442713"/>
                </a:lnTo>
                <a:lnTo>
                  <a:pt x="308785" y="10442714"/>
                </a:lnTo>
                <a:close/>
                <a:moveTo>
                  <a:pt x="294046" y="10441516"/>
                </a:moveTo>
                <a:lnTo>
                  <a:pt x="308774" y="10442713"/>
                </a:lnTo>
                <a:lnTo>
                  <a:pt x="297597" y="10442713"/>
                </a:lnTo>
                <a:close/>
                <a:moveTo>
                  <a:pt x="246025" y="10425326"/>
                </a:moveTo>
                <a:lnTo>
                  <a:pt x="294046" y="10441516"/>
                </a:lnTo>
                <a:lnTo>
                  <a:pt x="277214" y="10440148"/>
                </a:lnTo>
                <a:close/>
                <a:moveTo>
                  <a:pt x="51256" y="10218328"/>
                </a:moveTo>
                <a:lnTo>
                  <a:pt x="80217" y="10279900"/>
                </a:lnTo>
                <a:cubicBezTo>
                  <a:pt x="105137" y="10324026"/>
                  <a:pt x="134923" y="10360907"/>
                  <a:pt x="168210" y="10388347"/>
                </a:cubicBezTo>
                <a:lnTo>
                  <a:pt x="246025" y="10425326"/>
                </a:lnTo>
                <a:lnTo>
                  <a:pt x="181759" y="10403660"/>
                </a:lnTo>
                <a:cubicBezTo>
                  <a:pt x="137254" y="10372226"/>
                  <a:pt x="98281" y="10323227"/>
                  <a:pt x="67957" y="10261867"/>
                </a:cubicBezTo>
                <a:close/>
                <a:moveTo>
                  <a:pt x="42878" y="10196485"/>
                </a:moveTo>
                <a:lnTo>
                  <a:pt x="51256" y="10218328"/>
                </a:lnTo>
                <a:lnTo>
                  <a:pt x="46657" y="10208550"/>
                </a:lnTo>
                <a:close/>
                <a:moveTo>
                  <a:pt x="24835" y="10138885"/>
                </a:moveTo>
                <a:lnTo>
                  <a:pt x="42878" y="10196485"/>
                </a:lnTo>
                <a:lnTo>
                  <a:pt x="29347" y="10161208"/>
                </a:lnTo>
                <a:close/>
                <a:moveTo>
                  <a:pt x="11385" y="10072330"/>
                </a:moveTo>
                <a:lnTo>
                  <a:pt x="24835" y="10138885"/>
                </a:lnTo>
                <a:lnTo>
                  <a:pt x="21419" y="10127979"/>
                </a:lnTo>
                <a:close/>
                <a:moveTo>
                  <a:pt x="5756" y="10041110"/>
                </a:moveTo>
                <a:lnTo>
                  <a:pt x="11385" y="10072330"/>
                </a:lnTo>
                <a:lnTo>
                  <a:pt x="6046" y="10045911"/>
                </a:lnTo>
                <a:close/>
                <a:moveTo>
                  <a:pt x="27" y="9946203"/>
                </a:moveTo>
                <a:lnTo>
                  <a:pt x="5756" y="10041110"/>
                </a:lnTo>
                <a:lnTo>
                  <a:pt x="5526" y="10039832"/>
                </a:lnTo>
                <a:close/>
                <a:moveTo>
                  <a:pt x="0" y="9945756"/>
                </a:moveTo>
                <a:lnTo>
                  <a:pt x="0" y="9945757"/>
                </a:lnTo>
                <a:cubicBezTo>
                  <a:pt x="0" y="9671295"/>
                  <a:pt x="133239" y="9448800"/>
                  <a:pt x="297598" y="9448800"/>
                </a:cubicBezTo>
                <a:lnTo>
                  <a:pt x="622851" y="9448800"/>
                </a:lnTo>
                <a:lnTo>
                  <a:pt x="622851" y="496957"/>
                </a:lnTo>
                <a:cubicBezTo>
                  <a:pt x="622851" y="222495"/>
                  <a:pt x="756090" y="0"/>
                  <a:pt x="920448" y="0"/>
                </a:cubicBezTo>
                <a:lnTo>
                  <a:pt x="2368142" y="1"/>
                </a:lnTo>
                <a:lnTo>
                  <a:pt x="2336581" y="2566"/>
                </a:lnTo>
                <a:cubicBezTo>
                  <a:pt x="2180875" y="28014"/>
                  <a:pt x="2059368" y="239648"/>
                  <a:pt x="2059368" y="496957"/>
                </a:cubicBezTo>
                <a:lnTo>
                  <a:pt x="2059368" y="993913"/>
                </a:lnTo>
                <a:lnTo>
                  <a:pt x="2368152" y="993913"/>
                </a:lnTo>
                <a:cubicBezTo>
                  <a:pt x="2538689" y="993913"/>
                  <a:pt x="2676937" y="771419"/>
                  <a:pt x="2676937" y="496957"/>
                </a:cubicBezTo>
                <a:cubicBezTo>
                  <a:pt x="2676937" y="771419"/>
                  <a:pt x="2543698" y="993914"/>
                  <a:pt x="2379340" y="993914"/>
                </a:cubicBezTo>
                <a:lnTo>
                  <a:pt x="2054086" y="993914"/>
                </a:lnTo>
                <a:lnTo>
                  <a:pt x="2054086" y="9945757"/>
                </a:lnTo>
                <a:lnTo>
                  <a:pt x="2054086" y="9945757"/>
                </a:lnTo>
                <a:cubicBezTo>
                  <a:pt x="2054086" y="10220219"/>
                  <a:pt x="1920848" y="10442714"/>
                  <a:pt x="1756490" y="10442714"/>
                </a:cubicBezTo>
                <a:lnTo>
                  <a:pt x="308795" y="10442713"/>
                </a:lnTo>
                <a:lnTo>
                  <a:pt x="340356" y="10440148"/>
                </a:lnTo>
                <a:cubicBezTo>
                  <a:pt x="496062" y="10414699"/>
                  <a:pt x="617569" y="10203065"/>
                  <a:pt x="617569" y="9945757"/>
                </a:cubicBezTo>
                <a:lnTo>
                  <a:pt x="617569" y="9448800"/>
                </a:lnTo>
                <a:lnTo>
                  <a:pt x="308785" y="9448800"/>
                </a:lnTo>
                <a:cubicBezTo>
                  <a:pt x="138248" y="9448800"/>
                  <a:pt x="1" y="9671295"/>
                  <a:pt x="1" y="9945757"/>
                </a:cubicBezTo>
                <a:lnTo>
                  <a:pt x="27" y="9946203"/>
                </a:ln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75000"/>
                </a:schemeClr>
              </a:gs>
              <a:gs pos="50000">
                <a:schemeClr val="accent4">
                  <a:lumMod val="60000"/>
                  <a:lumOff val="40000"/>
                </a:schemeClr>
              </a:gs>
              <a:gs pos="100000">
                <a:schemeClr val="accent4">
                  <a:lumMod val="40000"/>
                  <a:lumOff val="60000"/>
                </a:schemeClr>
              </a:gs>
            </a:gsLst>
            <a:lin ang="0" scaled="1"/>
            <a:tileRect/>
          </a:gradFill>
          <a:ln>
            <a:noFill/>
          </a:ln>
          <a:effectLst>
            <a:outerShdw blurRad="406400" dist="139700" dir="5400000" sx="106000" sy="106000" algn="t" rotWithShape="0">
              <a:schemeClr val="tx1">
                <a:lumMod val="95000"/>
                <a:lumOff val="5000"/>
                <a:alpha val="40000"/>
              </a:scheme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8D657FF2-FAB2-0FDF-B585-E10024B3609D}"/>
              </a:ext>
            </a:extLst>
          </p:cNvPr>
          <p:cNvSpPr txBox="1"/>
          <p:nvPr/>
        </p:nvSpPr>
        <p:spPr>
          <a:xfrm>
            <a:off x="3539611" y="1568959"/>
            <a:ext cx="58501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Palatino Linotype" panose="02040502050505030304" pitchFamily="18" charset="0"/>
              </a:rPr>
              <a:t>Salil Narvekar 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38BDF3DA-7BF1-00E0-3AE2-6CC825DC5F95}"/>
              </a:ext>
            </a:extLst>
          </p:cNvPr>
          <p:cNvSpPr txBox="1"/>
          <p:nvPr/>
        </p:nvSpPr>
        <p:spPr>
          <a:xfrm>
            <a:off x="3539611" y="2882148"/>
            <a:ext cx="58501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Palatino Linotype" panose="02040502050505030304" pitchFamily="18" charset="0"/>
              </a:rPr>
              <a:t>Educational Background - BSc.IT</a:t>
            </a:r>
            <a:r>
              <a:rPr lang="en-US" sz="3200" b="1" dirty="0">
                <a:latin typeface="Palatino Linotype" panose="02040502050505030304" pitchFamily="18" charset="0"/>
              </a:rPr>
              <a:t> 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0C7E6496-43B9-6884-C218-082D0FF3B3EB}"/>
              </a:ext>
            </a:extLst>
          </p:cNvPr>
          <p:cNvSpPr txBox="1"/>
          <p:nvPr/>
        </p:nvSpPr>
        <p:spPr>
          <a:xfrm>
            <a:off x="3539611" y="4277501"/>
            <a:ext cx="5850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Palatino Linotype" panose="02040502050505030304" pitchFamily="18" charset="0"/>
              </a:rPr>
              <a:t>Masters in Data Sci. &amp; Analytics</a:t>
            </a:r>
            <a:endParaRPr lang="en-US" sz="1600" b="1" dirty="0">
              <a:latin typeface="Palatino Linotype" panose="02040502050505030304" pitchFamily="18" charset="0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EB26B8DB-279F-6362-DBBD-13EE97EA03A8}"/>
              </a:ext>
            </a:extLst>
          </p:cNvPr>
          <p:cNvSpPr txBox="1"/>
          <p:nvPr/>
        </p:nvSpPr>
        <p:spPr>
          <a:xfrm>
            <a:off x="3539611" y="5603840"/>
            <a:ext cx="5850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Palatino Linotype" panose="02040502050505030304" pitchFamily="18" charset="0"/>
              </a:rPr>
              <a:t>Analyzing Clothing Store’s dataset</a:t>
            </a:r>
          </a:p>
        </p:txBody>
      </p:sp>
    </p:spTree>
    <p:extLst>
      <p:ext uri="{BB962C8B-B14F-4D97-AF65-F5344CB8AC3E}">
        <p14:creationId xmlns:p14="http://schemas.microsoft.com/office/powerpoint/2010/main" val="1614077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accel="6667" fill="hold" grpId="0" nodeType="clickEffect" p14:presetBounceEnd="69333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9333">
                                          <p:cBhvr additive="base">
                                            <p:cTn id="7" dur="2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9333">
                                          <p:cBhvr additive="base">
                                            <p:cTn id="8" dur="2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accel="6667" fill="hold" grpId="0" nodeType="withEffect" p14:presetBounceEnd="69333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9333">
                                          <p:cBhvr additive="base">
                                            <p:cTn id="11" dur="20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9333">
                                          <p:cBhvr additive="base">
                                            <p:cTn id="12" dur="20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accel="6667" fill="hold" grpId="0" nodeType="withEffect" p14:presetBounceEnd="69333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9333">
                                          <p:cBhvr additive="base">
                                            <p:cTn id="15" dur="200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9333">
                                          <p:cBhvr additive="base">
                                            <p:cTn id="16" dur="200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accel="6667" fill="hold" grpId="0" nodeType="withEffect" p14:presetBounceEnd="69333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9333">
                                          <p:cBhvr additive="base">
                                            <p:cTn id="19" dur="20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9333">
                                          <p:cBhvr additive="base">
                                            <p:cTn id="20" dur="20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accel="6667" fill="hold" grpId="0" nodeType="withEffect" p14:presetBounceEnd="69333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9333">
                                          <p:cBhvr additive="base">
                                            <p:cTn id="23" dur="20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9333">
                                          <p:cBhvr additive="base">
                                            <p:cTn id="24" dur="20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4" accel="6667" fill="hold" grpId="0" nodeType="withEffect" p14:presetBounceEnd="69333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9333">
                                          <p:cBhvr additive="base">
                                            <p:cTn id="27" dur="20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9333">
                                          <p:cBhvr additive="base">
                                            <p:cTn id="28" dur="20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accel="6667" fill="hold" grpId="0" nodeType="withEffect" p14:presetBounceEnd="69333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9333">
                                          <p:cBhvr additive="base">
                                            <p:cTn id="31" dur="200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9333">
                                          <p:cBhvr additive="base">
                                            <p:cTn id="32" dur="200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4" accel="6667" fill="hold" grpId="0" nodeType="withEffect" p14:presetBounceEnd="69333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9333">
                                          <p:cBhvr additive="base">
                                            <p:cTn id="35" dur="2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9333">
                                          <p:cBhvr additive="base">
                                            <p:cTn id="36" dur="2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4" accel="6667" fill="hold" grpId="0" nodeType="withEffect" p14:presetBounceEnd="69333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9333">
                                          <p:cBhvr additive="base">
                                            <p:cTn id="39" dur="2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9333">
                                          <p:cBhvr additive="base">
                                            <p:cTn id="40" dur="2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4" accel="6667" fill="hold" grpId="0" nodeType="withEffect" p14:presetBounceEnd="69333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9333">
                                          <p:cBhvr additive="base">
                                            <p:cTn id="43" dur="200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9333">
                                          <p:cBhvr additive="base">
                                            <p:cTn id="44" dur="200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4" accel="6667" fill="hold" grpId="0" nodeType="withEffect" p14:presetBounceEnd="69333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9333">
                                          <p:cBhvr additive="base">
                                            <p:cTn id="47" dur="20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9333">
                                          <p:cBhvr additive="base">
                                            <p:cTn id="48" dur="20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4" accel="6667" fill="hold" grpId="0" nodeType="withEffect" p14:presetBounceEnd="69333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9333">
                                          <p:cBhvr additive="base">
                                            <p:cTn id="51" dur="2000" fill="hold"/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9333">
                                          <p:cBhvr additive="base">
                                            <p:cTn id="52" dur="2000" fill="hold"/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4" accel="6667" fill="hold" grpId="0" nodeType="withEffect" p14:presetBounceEnd="69333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9333">
                                          <p:cBhvr additive="base">
                                            <p:cTn id="55" dur="20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9333">
                                          <p:cBhvr additive="base">
                                            <p:cTn id="56" dur="20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2" presetClass="entr" presetSubtype="4" accel="6667" fill="hold" grpId="0" nodeType="withEffect" p14:presetBounceEnd="69333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9333">
                                          <p:cBhvr additive="base">
                                            <p:cTn id="59" dur="20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9333">
                                          <p:cBhvr additive="base">
                                            <p:cTn id="60" dur="20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1" presetID="2" presetClass="entr" presetSubtype="4" accel="6667" fill="hold" grpId="0" nodeType="withEffect" p14:presetBounceEnd="69333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9333">
                                          <p:cBhvr additive="base">
                                            <p:cTn id="63" dur="20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9333">
                                          <p:cBhvr additive="base">
                                            <p:cTn id="64" dur="20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2" presetClass="entr" presetSubtype="4" accel="6667" fill="hold" grpId="0" nodeType="withEffect" p14:presetBounceEnd="69333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9333">
                                          <p:cBhvr additive="base">
                                            <p:cTn id="67" dur="20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9333">
                                          <p:cBhvr additive="base">
                                            <p:cTn id="68" dur="20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9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1" dur="2000"/>
                                            <p:tgtEl>
                                              <p:spTgt spid="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7" grpId="0" animBg="1"/>
          <p:bldP spid="95" grpId="0" animBg="1"/>
          <p:bldP spid="98" grpId="0" animBg="1"/>
          <p:bldP spid="99" grpId="0" animBg="1"/>
          <p:bldP spid="96" grpId="0" animBg="1"/>
          <p:bldP spid="101" grpId="0" animBg="1"/>
          <p:bldP spid="102" grpId="0" animBg="1"/>
          <p:bldP spid="16" grpId="0" animBg="1"/>
          <p:bldP spid="14" grpId="0" animBg="1"/>
          <p:bldP spid="77" grpId="0"/>
          <p:bldP spid="97" grpId="0" animBg="1"/>
          <p:bldP spid="100" grpId="0" animBg="1"/>
          <p:bldP spid="103" grpId="0" animBg="1"/>
          <p:bldP spid="106" grpId="0"/>
          <p:bldP spid="107" grpId="0"/>
          <p:bldP spid="108" grpId="0"/>
          <p:bldP spid="109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accel="6667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2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2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accel="6667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20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20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accel="6667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200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200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accel="6667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20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20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accel="6667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20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20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4" accel="6667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20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20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accel="6667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200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200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4" accel="6667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2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2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4" accel="6667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2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2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4" accel="6667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200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200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4" accel="6667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20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20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4" accel="6667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2000" fill="hold"/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2000" fill="hold"/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4" accel="6667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5" dur="20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6" dur="20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2" presetClass="entr" presetSubtype="4" accel="6667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9" dur="20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0" dur="20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1" presetID="2" presetClass="entr" presetSubtype="4" accel="6667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3" dur="20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4" dur="20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2" presetClass="entr" presetSubtype="4" accel="6667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7" dur="20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8" dur="20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9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1" dur="2000"/>
                                            <p:tgtEl>
                                              <p:spTgt spid="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7" grpId="0" animBg="1"/>
          <p:bldP spid="95" grpId="0" animBg="1"/>
          <p:bldP spid="98" grpId="0" animBg="1"/>
          <p:bldP spid="99" grpId="0" animBg="1"/>
          <p:bldP spid="96" grpId="0" animBg="1"/>
          <p:bldP spid="101" grpId="0" animBg="1"/>
          <p:bldP spid="102" grpId="0" animBg="1"/>
          <p:bldP spid="16" grpId="0" animBg="1"/>
          <p:bldP spid="14" grpId="0" animBg="1"/>
          <p:bldP spid="77" grpId="0"/>
          <p:bldP spid="97" grpId="0" animBg="1"/>
          <p:bldP spid="100" grpId="0" animBg="1"/>
          <p:bldP spid="103" grpId="0" animBg="1"/>
          <p:bldP spid="106" grpId="0"/>
          <p:bldP spid="107" grpId="0"/>
          <p:bldP spid="108" grpId="0"/>
          <p:bldP spid="109" grpId="0"/>
        </p:bldLst>
      </p:timing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20000"/>
                <a:lumOff val="80000"/>
              </a:schemeClr>
            </a:gs>
            <a:gs pos="100000">
              <a:schemeClr val="accent2">
                <a:lumMod val="20000"/>
                <a:lumOff val="80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46A5159-457A-66D5-6769-26BAE78A82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E5B08-EAFD-CDFB-C0A0-63F902890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Eras Demi ITC" panose="020B0805030504020804" pitchFamily="34" charset="0"/>
              </a:rPr>
              <a:t>E - Best / Least Seller Analysis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C96071B-A978-1795-75B8-1645D9F83D32}"/>
              </a:ext>
            </a:extLst>
          </p:cNvPr>
          <p:cNvSpPr txBox="1">
            <a:spLocks/>
          </p:cNvSpPr>
          <p:nvPr/>
        </p:nvSpPr>
        <p:spPr>
          <a:xfrm>
            <a:off x="9632373" y="1479998"/>
            <a:ext cx="2559627" cy="34868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latin typeface="Cooper Black" panose="0208090404030B020404" pitchFamily="18" charset="0"/>
              </a:rPr>
              <a:t>WRT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Eras Demi ITC" panose="020B0805030504020804" pitchFamily="34" charset="0"/>
              </a:rPr>
              <a:t>Customer’s Gender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rgbClr val="602C14"/>
                </a:solidFill>
                <a:latin typeface="Eras Demi ITC" panose="020B0805030504020804" pitchFamily="34" charset="0"/>
              </a:rPr>
              <a:t>Customer’s City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Eras Demi ITC" panose="020B0805030504020804" pitchFamily="34" charset="0"/>
              </a:rPr>
              <a:t>Clothing type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1053F01-8647-B51C-D848-647F73E88C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15" y="1479998"/>
            <a:ext cx="9476509" cy="4422039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14515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20000"/>
                <a:lumOff val="80000"/>
              </a:schemeClr>
            </a:gs>
            <a:gs pos="100000">
              <a:schemeClr val="accent2">
                <a:lumMod val="20000"/>
                <a:lumOff val="80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90B357C-3BC4-5E52-C423-47DEC629C8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A343B-B60C-6253-BA37-932BA7621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Eras Demi ITC" panose="020B0805030504020804" pitchFamily="34" charset="0"/>
              </a:rPr>
              <a:t>F - Total Revenue Analysis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305DB0B-109F-4057-8FEC-3CD76E74CF72}"/>
              </a:ext>
            </a:extLst>
          </p:cNvPr>
          <p:cNvSpPr txBox="1">
            <a:spLocks/>
          </p:cNvSpPr>
          <p:nvPr/>
        </p:nvSpPr>
        <p:spPr>
          <a:xfrm>
            <a:off x="9632373" y="1325563"/>
            <a:ext cx="2559627" cy="34868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latin typeface="Cooper Black" panose="0208090404030B020404" pitchFamily="18" charset="0"/>
              </a:rPr>
              <a:t>WRT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Eras Demi ITC" panose="020B0805030504020804" pitchFamily="34" charset="0"/>
              </a:rPr>
              <a:t>Customer’s Gender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rgbClr val="602C14"/>
                </a:solidFill>
                <a:latin typeface="Eras Demi ITC" panose="020B0805030504020804" pitchFamily="34" charset="0"/>
              </a:rPr>
              <a:t>Customer’s City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Eras Demi ITC" panose="020B0805030504020804" pitchFamily="34" charset="0"/>
              </a:rPr>
              <a:t>Clothing type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782537-18FC-8276-A363-6C69CC7523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750" y="1325563"/>
            <a:ext cx="9321074" cy="4787759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6836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20000"/>
                <a:lumOff val="80000"/>
              </a:schemeClr>
            </a:gs>
            <a:gs pos="100000">
              <a:schemeClr val="accent2">
                <a:lumMod val="20000"/>
                <a:lumOff val="80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CAB6DEF-10AD-606D-2B63-DDF0122FFA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76838-96DF-FF17-F73C-C99B3B2D7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Eras Demi ITC" panose="020B0805030504020804" pitchFamily="34" charset="0"/>
              </a:rPr>
              <a:t>KPI - Key Performance Indicators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30AA398-DBB2-0FA2-876F-272CEDF942EB}"/>
              </a:ext>
            </a:extLst>
          </p:cNvPr>
          <p:cNvSpPr txBox="1">
            <a:spLocks/>
          </p:cNvSpPr>
          <p:nvPr/>
        </p:nvSpPr>
        <p:spPr>
          <a:xfrm>
            <a:off x="7917873" y="1883387"/>
            <a:ext cx="4274127" cy="24958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oper Black" panose="0208090404030B020404" pitchFamily="18" charset="0"/>
              <a:ea typeface="+mj-ea"/>
              <a:cs typeface="+mj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Eras Demi ITC" panose="020B0805030504020804" pitchFamily="34" charset="0"/>
                <a:ea typeface="+mj-ea"/>
                <a:cs typeface="+mj-cs"/>
              </a:rPr>
              <a:t>Total</a:t>
            </a:r>
            <a:r>
              <a:rPr kumimoji="0" lang="en-US" sz="2400" b="0" i="0" u="none" strike="noStrike" kern="1200" cap="none" spc="0" normalizeH="0" noProof="0" dirty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Eras Demi ITC" panose="020B0805030504020804" pitchFamily="34" charset="0"/>
                <a:ea typeface="+mj-ea"/>
                <a:cs typeface="+mj-cs"/>
              </a:rPr>
              <a:t> Sales Amount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75000"/>
                </a:srgbClr>
              </a:solidFill>
              <a:effectLst/>
              <a:uLnTx/>
              <a:uFillTx/>
              <a:latin typeface="Eras Demi ITC" panose="020B0805030504020804" pitchFamily="34" charset="0"/>
              <a:ea typeface="+mj-ea"/>
              <a:cs typeface="+mj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02C14"/>
                </a:solidFill>
                <a:effectLst/>
                <a:uLnTx/>
                <a:uFillTx/>
                <a:latin typeface="Eras Demi ITC" panose="020B0805030504020804" pitchFamily="34" charset="0"/>
                <a:ea typeface="+mj-ea"/>
                <a:cs typeface="+mj-cs"/>
              </a:rPr>
              <a:t>Total</a:t>
            </a:r>
            <a:r>
              <a:rPr kumimoji="0" lang="en-US" sz="2400" b="0" i="0" u="none" strike="noStrike" kern="1200" cap="none" spc="0" normalizeH="0" noProof="0" dirty="0">
                <a:ln>
                  <a:noFill/>
                </a:ln>
                <a:solidFill>
                  <a:srgbClr val="602C14"/>
                </a:solidFill>
                <a:effectLst/>
                <a:uLnTx/>
                <a:uFillTx/>
                <a:latin typeface="Eras Demi ITC" panose="020B0805030504020804" pitchFamily="34" charset="0"/>
                <a:ea typeface="+mj-ea"/>
                <a:cs typeface="+mj-cs"/>
              </a:rPr>
              <a:t> Quantity Sold 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602C14"/>
              </a:solidFill>
              <a:effectLst/>
              <a:uLnTx/>
              <a:uFillTx/>
              <a:latin typeface="Eras Demi ITC" panose="020B0805030504020804" pitchFamily="34" charset="0"/>
              <a:ea typeface="+mj-ea"/>
              <a:cs typeface="+mj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lang="en-US" sz="2400" dirty="0">
                <a:solidFill>
                  <a:srgbClr val="ED7D31">
                    <a:lumMod val="75000"/>
                  </a:srgbClr>
                </a:solidFill>
                <a:latin typeface="Eras Demi ITC" panose="020B0805030504020804" pitchFamily="34" charset="0"/>
              </a:rPr>
              <a:t>Total Orders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ED7D31">
                  <a:lumMod val="75000"/>
                </a:srgbClr>
              </a:solidFill>
              <a:effectLst/>
              <a:uLnTx/>
              <a:uFillTx/>
              <a:latin typeface="Eras Demi ITC" panose="020B0805030504020804" pitchFamily="34" charset="0"/>
              <a:ea typeface="+mj-ea"/>
              <a:cs typeface="+mj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167DCD-4061-5730-3932-6F21D256C0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900" y="1883387"/>
            <a:ext cx="7059010" cy="249589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848446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000">
              <a:schemeClr val="accent6">
                <a:lumMod val="20000"/>
                <a:lumOff val="80000"/>
              </a:schemeClr>
            </a:gs>
            <a:gs pos="37000">
              <a:srgbClr val="92D050"/>
            </a:gs>
            <a:gs pos="100000">
              <a:schemeClr val="accent6"/>
            </a:gs>
          </a:gsLst>
          <a:lin ang="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552B4B5-2FDB-A538-08FE-A39E57533D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58322BA9-61CC-DE4D-D827-74953C958901}"/>
              </a:ext>
            </a:extLst>
          </p:cNvPr>
          <p:cNvGrpSpPr/>
          <p:nvPr/>
        </p:nvGrpSpPr>
        <p:grpSpPr>
          <a:xfrm>
            <a:off x="-997108" y="0"/>
            <a:ext cx="3637046" cy="6858000"/>
            <a:chOff x="9100653" y="0"/>
            <a:chExt cx="3637046" cy="6858000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AED45650-D8BC-692A-75EC-32C8CC8DCB73}"/>
                </a:ext>
              </a:extLst>
            </p:cNvPr>
            <p:cNvGrpSpPr/>
            <p:nvPr/>
          </p:nvGrpSpPr>
          <p:grpSpPr>
            <a:xfrm>
              <a:off x="9100653" y="0"/>
              <a:ext cx="3637046" cy="6858000"/>
              <a:chOff x="9100653" y="0"/>
              <a:chExt cx="3637046" cy="6858000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5DAAAF71-ADC8-7DCC-2E8D-0F9181F7B04F}"/>
                  </a:ext>
                </a:extLst>
              </p:cNvPr>
              <p:cNvSpPr/>
              <p:nvPr/>
            </p:nvSpPr>
            <p:spPr>
              <a:xfrm>
                <a:off x="9105176" y="0"/>
                <a:ext cx="3086824" cy="685800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1C3B1C2-CDD8-95FF-FA8C-D02E9F0966C5}"/>
                  </a:ext>
                </a:extLst>
              </p:cNvPr>
              <p:cNvSpPr txBox="1"/>
              <p:nvPr/>
            </p:nvSpPr>
            <p:spPr>
              <a:xfrm>
                <a:off x="9100653" y="2267327"/>
                <a:ext cx="3090854" cy="3046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600" b="1" dirty="0">
                    <a:solidFill>
                      <a:schemeClr val="bg1"/>
                    </a:solidFill>
                    <a:latin typeface="Eras Demi ITC" panose="020B0805030504020804" pitchFamily="34" charset="0"/>
                  </a:rPr>
                  <a:t>Regional Analysis</a:t>
                </a:r>
              </a:p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 </a:t>
                </a:r>
                <a:endParaRPr lang="en-US" sz="1800" b="1" dirty="0">
                  <a:solidFill>
                    <a:schemeClr val="bg1"/>
                  </a:solidFill>
                  <a:latin typeface="Eras Demi ITC" panose="020B0805030504020804" pitchFamily="34" charset="0"/>
                </a:endParaRPr>
              </a:p>
              <a:p>
                <a:r>
                  <a:rPr lang="en-US" sz="2000" b="1" dirty="0">
                    <a:solidFill>
                      <a:schemeClr val="bg1"/>
                    </a:solidFill>
                    <a:latin typeface="Eras Demi ITC" panose="020B0805030504020804" pitchFamily="34" charset="0"/>
                  </a:rPr>
                  <a:t>Summary</a:t>
                </a:r>
                <a:endParaRPr lang="en-US" dirty="0">
                  <a:solidFill>
                    <a:schemeClr val="bg1"/>
                  </a:solidFill>
                  <a:latin typeface="Aptos" panose="020B0004020202020204" pitchFamily="34" charset="0"/>
                </a:endParaRPr>
              </a:p>
              <a:p>
                <a:pPr marL="285750" indent="-285750">
                  <a:buFont typeface="Wingdings" panose="05000000000000000000" pitchFamily="2" charset="2"/>
                  <a:buChar char="ü"/>
                </a:pPr>
                <a:r>
                  <a:rPr lang="en-US" b="1" dirty="0">
                    <a:solidFill>
                      <a:schemeClr val="accent6">
                        <a:lumMod val="50000"/>
                      </a:schemeClr>
                    </a:solidFill>
                    <a:latin typeface="Aptos" panose="020B0004020202020204" pitchFamily="34" charset="0"/>
                  </a:rPr>
                  <a:t>Least sales: Bangalore</a:t>
                </a:r>
              </a:p>
              <a:p>
                <a:pPr marL="285750" indent="-285750">
                  <a:buFont typeface="Wingdings" panose="05000000000000000000" pitchFamily="2" charset="2"/>
                  <a:buChar char="ü"/>
                </a:pPr>
                <a:r>
                  <a:rPr lang="en-US" b="1" dirty="0">
                    <a:solidFill>
                      <a:schemeClr val="accent6">
                        <a:lumMod val="50000"/>
                      </a:schemeClr>
                    </a:solidFill>
                    <a:latin typeface="Aptos" panose="020B0004020202020204" pitchFamily="34" charset="0"/>
                  </a:rPr>
                  <a:t>High sales: Hyderabad</a:t>
                </a:r>
              </a:p>
              <a:p>
                <a:r>
                  <a:rPr lang="en-US" dirty="0">
                    <a:solidFill>
                      <a:schemeClr val="bg1"/>
                    </a:solidFill>
                    <a:latin typeface="Aptos" panose="020B0004020202020204" pitchFamily="34" charset="0"/>
                  </a:rPr>
                  <a:t> </a:t>
                </a:r>
              </a:p>
              <a:p>
                <a:r>
                  <a:rPr lang="en-US" sz="2000" b="1" dirty="0">
                    <a:solidFill>
                      <a:schemeClr val="bg1"/>
                    </a:solidFill>
                    <a:latin typeface="Eras Demi ITC" panose="020B0805030504020804" pitchFamily="34" charset="0"/>
                  </a:rPr>
                  <a:t>Solution</a:t>
                </a:r>
                <a:endParaRPr lang="en-US" sz="2000" dirty="0">
                  <a:solidFill>
                    <a:schemeClr val="bg1"/>
                  </a:solidFill>
                  <a:latin typeface="Aptos" panose="020B0004020202020204" pitchFamily="34" charset="0"/>
                </a:endParaRPr>
              </a:p>
              <a:p>
                <a:r>
                  <a:rPr lang="en-US" b="1" dirty="0">
                    <a:solidFill>
                      <a:schemeClr val="accent6">
                        <a:lumMod val="50000"/>
                      </a:schemeClr>
                    </a:solidFill>
                    <a:latin typeface="Aptos" panose="020B0004020202020204" pitchFamily="34" charset="0"/>
                  </a:rPr>
                  <a:t>Do more marketing in Bangalore city / include the clothing trend of the city </a:t>
                </a:r>
              </a:p>
            </p:txBody>
          </p:sp>
          <p:sp>
            <p:nvSpPr>
              <p:cNvPr id="34" name="Isosceles Triangle 33">
                <a:extLst>
                  <a:ext uri="{FF2B5EF4-FFF2-40B4-BE49-F238E27FC236}">
                    <a16:creationId xmlns:a16="http://schemas.microsoft.com/office/drawing/2014/main" id="{0C71A2D1-0E19-58B3-4F07-CC42DDC1DD6F}"/>
                  </a:ext>
                </a:extLst>
              </p:cNvPr>
              <p:cNvSpPr/>
              <p:nvPr/>
            </p:nvSpPr>
            <p:spPr>
              <a:xfrm rot="5400000">
                <a:off x="11793047" y="846268"/>
                <a:ext cx="1343606" cy="545699"/>
              </a:xfrm>
              <a:prstGeom prst="triangle">
                <a:avLst>
                  <a:gd name="adj" fmla="val 51759"/>
                </a:avLst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8DD5EA35-57F8-FB7F-633A-74F360F8E091}"/>
                  </a:ext>
                </a:extLst>
              </p:cNvPr>
              <p:cNvSpPr txBox="1"/>
              <p:nvPr/>
            </p:nvSpPr>
            <p:spPr>
              <a:xfrm>
                <a:off x="9112053" y="11122"/>
                <a:ext cx="3086824" cy="22159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800" dirty="0">
                    <a:solidFill>
                      <a:schemeClr val="bg1"/>
                    </a:solidFill>
                    <a:latin typeface="Segoe UI Black" panose="020B0A02040204020203" pitchFamily="34" charset="0"/>
                    <a:ea typeface="Segoe UI Black" panose="020B0A02040204020203" pitchFamily="34" charset="0"/>
                  </a:rPr>
                  <a:t>D</a:t>
                </a:r>
              </a:p>
            </p:txBody>
          </p:sp>
        </p:grpSp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99CE9E3F-A4FB-FFAF-9378-809D1AAAACC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131226" y="5762944"/>
              <a:ext cx="952500" cy="952500"/>
            </a:xfrm>
            <a:prstGeom prst="rect">
              <a:avLst/>
            </a:prstGeom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36FCAA3-4A94-3F6A-6187-6EEB4CB985F5}"/>
              </a:ext>
            </a:extLst>
          </p:cNvPr>
          <p:cNvGrpSpPr/>
          <p:nvPr/>
        </p:nvGrpSpPr>
        <p:grpSpPr>
          <a:xfrm>
            <a:off x="-1320183" y="0"/>
            <a:ext cx="3603711" cy="6858000"/>
            <a:chOff x="6054041" y="0"/>
            <a:chExt cx="3603711" cy="6858000"/>
          </a:xfrm>
          <a:solidFill>
            <a:srgbClr val="92D050"/>
          </a:solidFill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9A71D050-6C02-40FE-4A0C-38E5A34DD0DB}"/>
                </a:ext>
              </a:extLst>
            </p:cNvPr>
            <p:cNvGrpSpPr/>
            <p:nvPr/>
          </p:nvGrpSpPr>
          <p:grpSpPr>
            <a:xfrm>
              <a:off x="6054041" y="0"/>
              <a:ext cx="3603711" cy="6858000"/>
              <a:chOff x="6054041" y="0"/>
              <a:chExt cx="3603711" cy="6858000"/>
            </a:xfrm>
            <a:grpFill/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77B6DDB8-B354-2848-AE29-B71A9C23CD7E}"/>
                  </a:ext>
                </a:extLst>
              </p:cNvPr>
              <p:cNvSpPr/>
              <p:nvPr/>
            </p:nvSpPr>
            <p:spPr>
              <a:xfrm>
                <a:off x="6064652" y="0"/>
                <a:ext cx="3047998" cy="685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Isosceles Triangle 25">
                <a:extLst>
                  <a:ext uri="{FF2B5EF4-FFF2-40B4-BE49-F238E27FC236}">
                    <a16:creationId xmlns:a16="http://schemas.microsoft.com/office/drawing/2014/main" id="{E5592A70-93C7-9198-E5DD-F614AC5BD9C2}"/>
                  </a:ext>
                </a:extLst>
              </p:cNvPr>
              <p:cNvSpPr/>
              <p:nvPr/>
            </p:nvSpPr>
            <p:spPr>
              <a:xfrm rot="5400000">
                <a:off x="8713100" y="823120"/>
                <a:ext cx="1343606" cy="545699"/>
              </a:xfrm>
              <a:prstGeom prst="triangle">
                <a:avLst>
                  <a:gd name="adj" fmla="val 51759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796D2B0-A891-35A3-2B76-0A7947A27A33}"/>
                  </a:ext>
                </a:extLst>
              </p:cNvPr>
              <p:cNvSpPr txBox="1"/>
              <p:nvPr/>
            </p:nvSpPr>
            <p:spPr>
              <a:xfrm>
                <a:off x="6054041" y="0"/>
                <a:ext cx="3058012" cy="2215991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800" dirty="0">
                    <a:solidFill>
                      <a:schemeClr val="bg1"/>
                    </a:solidFill>
                    <a:latin typeface="Segoe UI Black" panose="020B0A02040204020203" pitchFamily="34" charset="0"/>
                    <a:ea typeface="Segoe UI Black" panose="020B0A02040204020203" pitchFamily="34" charset="0"/>
                  </a:rPr>
                  <a:t>C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8F9FABB-8CA0-AA1D-EB48-49F12372A80A}"/>
                  </a:ext>
                </a:extLst>
              </p:cNvPr>
              <p:cNvSpPr txBox="1"/>
              <p:nvPr/>
            </p:nvSpPr>
            <p:spPr>
              <a:xfrm>
                <a:off x="6123803" y="2265401"/>
                <a:ext cx="2918487" cy="4370427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dirty="0">
                    <a:solidFill>
                      <a:schemeClr val="bg1"/>
                    </a:solidFill>
                    <a:latin typeface="Eras Demi ITC" panose="020B0805030504020804" pitchFamily="34" charset="0"/>
                  </a:rPr>
                  <a:t>Seasonal Trend</a:t>
                </a:r>
              </a:p>
              <a:p>
                <a:pPr algn="ctr"/>
                <a:endParaRPr lang="en-US" sz="1200" b="1" dirty="0">
                  <a:solidFill>
                    <a:schemeClr val="bg1"/>
                  </a:solidFill>
                  <a:latin typeface="Eras Demi ITC" panose="020B0805030504020804" pitchFamily="34" charset="0"/>
                </a:endParaRPr>
              </a:p>
              <a:p>
                <a:r>
                  <a:rPr lang="en-US" sz="2000" b="1" dirty="0">
                    <a:solidFill>
                      <a:schemeClr val="bg1"/>
                    </a:solidFill>
                    <a:latin typeface="Eras Demi ITC" panose="020B0805030504020804" pitchFamily="34" charset="0"/>
                  </a:rPr>
                  <a:t>Summary</a:t>
                </a:r>
                <a:r>
                  <a:rPr lang="en-US" b="1" dirty="0">
                    <a:solidFill>
                      <a:schemeClr val="bg1"/>
                    </a:solidFill>
                  </a:rPr>
                  <a:t> </a:t>
                </a:r>
                <a:endParaRPr lang="en-US" b="1" dirty="0">
                  <a:solidFill>
                    <a:schemeClr val="bg1"/>
                  </a:solidFill>
                  <a:latin typeface="Aptos" panose="020B0004020202020204" pitchFamily="34" charset="0"/>
                </a:endParaRPr>
              </a:p>
              <a:p>
                <a:pPr marL="285750" indent="-285750">
                  <a:buFont typeface="Wingdings" panose="05000000000000000000" pitchFamily="2" charset="2"/>
                  <a:buChar char="ü"/>
                </a:pPr>
                <a:r>
                  <a:rPr lang="en-US" b="1" dirty="0">
                    <a:solidFill>
                      <a:schemeClr val="accent6">
                        <a:lumMod val="50000"/>
                      </a:schemeClr>
                    </a:solidFill>
                    <a:latin typeface="Aptos" panose="020B0004020202020204" pitchFamily="34" charset="0"/>
                  </a:rPr>
                  <a:t>Least sales: Rainy</a:t>
                </a:r>
              </a:p>
              <a:p>
                <a:pPr marL="285750" indent="-285750">
                  <a:buFont typeface="Wingdings" panose="05000000000000000000" pitchFamily="2" charset="2"/>
                  <a:buChar char="ü"/>
                </a:pPr>
                <a:r>
                  <a:rPr lang="en-US" b="1" dirty="0">
                    <a:solidFill>
                      <a:schemeClr val="accent6">
                        <a:lumMod val="50000"/>
                      </a:schemeClr>
                    </a:solidFill>
                    <a:latin typeface="Aptos" panose="020B0004020202020204" pitchFamily="34" charset="0"/>
                  </a:rPr>
                  <a:t>High sales: Summer</a:t>
                </a:r>
              </a:p>
              <a:p>
                <a:endParaRPr lang="en-US" sz="1800" b="1" dirty="0">
                  <a:solidFill>
                    <a:schemeClr val="bg1">
                      <a:lumMod val="95000"/>
                    </a:schemeClr>
                  </a:solidFill>
                  <a:latin typeface="Eras Demi ITC" panose="020B0805030504020804" pitchFamily="34" charset="0"/>
                </a:endParaRPr>
              </a:p>
              <a:p>
                <a:r>
                  <a:rPr lang="en-US" sz="2000" b="1" dirty="0">
                    <a:solidFill>
                      <a:schemeClr val="bg1"/>
                    </a:solidFill>
                    <a:latin typeface="Eras Demi ITC" panose="020B0805030504020804" pitchFamily="34" charset="0"/>
                  </a:rPr>
                  <a:t>Solution</a:t>
                </a:r>
                <a:endParaRPr lang="en-US" sz="2000" dirty="0">
                  <a:solidFill>
                    <a:schemeClr val="bg1"/>
                  </a:solidFill>
                  <a:latin typeface="Aptos" panose="020B0004020202020204" pitchFamily="34" charset="0"/>
                </a:endParaRPr>
              </a:p>
              <a:p>
                <a:r>
                  <a:rPr lang="en-US" b="1" dirty="0">
                    <a:solidFill>
                      <a:schemeClr val="accent6">
                        <a:lumMod val="50000"/>
                      </a:schemeClr>
                    </a:solidFill>
                    <a:latin typeface="Aptos" panose="020B0004020202020204" pitchFamily="34" charset="0"/>
                  </a:rPr>
                  <a:t>Add on some variety of Rainy wears in production</a:t>
                </a:r>
              </a:p>
              <a:p>
                <a:r>
                  <a:rPr lang="en-US" dirty="0">
                    <a:solidFill>
                      <a:schemeClr val="bg1"/>
                    </a:solidFill>
                    <a:latin typeface="Aptos" panose="020B0004020202020204" pitchFamily="34" charset="0"/>
                  </a:rPr>
                  <a:t>Since the varieties of rainy wears are comparatively less, Hence Sale in Rainy season is less</a:t>
                </a:r>
              </a:p>
              <a:p>
                <a:endParaRPr lang="en-US" dirty="0">
                  <a:solidFill>
                    <a:schemeClr val="bg1"/>
                  </a:solidFill>
                  <a:latin typeface="Aptos" panose="020B0004020202020204" pitchFamily="34" charset="0"/>
                </a:endParaRPr>
              </a:p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CD2E1074-227D-5CD8-0FAA-DA42A6B3BF6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070750" y="5804922"/>
              <a:ext cx="952500" cy="952500"/>
            </a:xfrm>
            <a:prstGeom prst="rect">
              <a:avLst/>
            </a:prstGeom>
            <a:grpFill/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7AE8C1EC-82B0-1559-9814-90E26B38428D}"/>
              </a:ext>
            </a:extLst>
          </p:cNvPr>
          <p:cNvGrpSpPr/>
          <p:nvPr/>
        </p:nvGrpSpPr>
        <p:grpSpPr>
          <a:xfrm>
            <a:off x="-1615281" y="0"/>
            <a:ext cx="3574956" cy="6858000"/>
            <a:chOff x="3035394" y="0"/>
            <a:chExt cx="3574956" cy="6858000"/>
          </a:xfrm>
          <a:solidFill>
            <a:schemeClr val="accent6"/>
          </a:solidFill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E897F8E-BF7A-C1F1-98E9-ED11DDA1785A}"/>
                </a:ext>
              </a:extLst>
            </p:cNvPr>
            <p:cNvGrpSpPr/>
            <p:nvPr/>
          </p:nvGrpSpPr>
          <p:grpSpPr>
            <a:xfrm>
              <a:off x="3035394" y="0"/>
              <a:ext cx="3574956" cy="6858000"/>
              <a:chOff x="3044380" y="0"/>
              <a:chExt cx="3565970" cy="6858000"/>
            </a:xfrm>
            <a:grpFill/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31457410-73CC-1E6E-6F43-E12FD7B966AB}"/>
                  </a:ext>
                </a:extLst>
              </p:cNvPr>
              <p:cNvSpPr/>
              <p:nvPr/>
            </p:nvSpPr>
            <p:spPr>
              <a:xfrm>
                <a:off x="3061250" y="0"/>
                <a:ext cx="3005559" cy="685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" name="Isosceles Triangle 11">
                <a:extLst>
                  <a:ext uri="{FF2B5EF4-FFF2-40B4-BE49-F238E27FC236}">
                    <a16:creationId xmlns:a16="http://schemas.microsoft.com/office/drawing/2014/main" id="{968D2B1E-02DE-1427-13BD-B8C36970E022}"/>
                  </a:ext>
                </a:extLst>
              </p:cNvPr>
              <p:cNvSpPr/>
              <p:nvPr/>
            </p:nvSpPr>
            <p:spPr>
              <a:xfrm rot="5400000">
                <a:off x="5665698" y="823121"/>
                <a:ext cx="1343606" cy="545699"/>
              </a:xfrm>
              <a:prstGeom prst="triangle">
                <a:avLst>
                  <a:gd name="adj" fmla="val 51759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E57254C-FABD-45B3-F93B-DB3D490F7B11}"/>
                  </a:ext>
                </a:extLst>
              </p:cNvPr>
              <p:cNvSpPr txBox="1"/>
              <p:nvPr/>
            </p:nvSpPr>
            <p:spPr>
              <a:xfrm>
                <a:off x="3175982" y="2265401"/>
                <a:ext cx="2667222" cy="33547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dirty="0">
                    <a:solidFill>
                      <a:schemeClr val="bg1"/>
                    </a:solidFill>
                    <a:latin typeface="Eras Demi ITC" panose="020B0805030504020804" pitchFamily="34" charset="0"/>
                  </a:rPr>
                  <a:t>Size Demand</a:t>
                </a:r>
              </a:p>
              <a:p>
                <a:pPr algn="ctr"/>
                <a:endParaRPr lang="en-US" sz="1200" b="1" dirty="0">
                  <a:solidFill>
                    <a:schemeClr val="bg1"/>
                  </a:solidFill>
                  <a:latin typeface="Eras Demi ITC" panose="020B0805030504020804" pitchFamily="34" charset="0"/>
                </a:endParaRPr>
              </a:p>
              <a:p>
                <a:r>
                  <a:rPr lang="en-US" sz="2000" b="1" dirty="0">
                    <a:solidFill>
                      <a:schemeClr val="bg1"/>
                    </a:solidFill>
                    <a:latin typeface="Eras Demi ITC" panose="020B0805030504020804" pitchFamily="34" charset="0"/>
                  </a:rPr>
                  <a:t>Summary</a:t>
                </a:r>
                <a:endParaRPr lang="en-US" sz="2000" dirty="0">
                  <a:solidFill>
                    <a:schemeClr val="bg1"/>
                  </a:solidFill>
                </a:endParaRPr>
              </a:p>
              <a:p>
                <a:pPr marL="285750" indent="-285750">
                  <a:buFont typeface="Wingdings" panose="05000000000000000000" pitchFamily="2" charset="2"/>
                  <a:buChar char="ü"/>
                </a:pPr>
                <a:r>
                  <a:rPr lang="en-US" b="1" dirty="0">
                    <a:solidFill>
                      <a:schemeClr val="accent6">
                        <a:lumMod val="50000"/>
                      </a:schemeClr>
                    </a:solidFill>
                    <a:latin typeface="Aptos" panose="020B0004020202020204" pitchFamily="34" charset="0"/>
                  </a:rPr>
                  <a:t>Most sold size: Small</a:t>
                </a:r>
              </a:p>
              <a:p>
                <a:pPr marL="285750" indent="-285750">
                  <a:buFont typeface="Wingdings" panose="05000000000000000000" pitchFamily="2" charset="2"/>
                  <a:buChar char="ü"/>
                </a:pPr>
                <a:r>
                  <a:rPr lang="en-US" b="1" dirty="0">
                    <a:solidFill>
                      <a:schemeClr val="accent6">
                        <a:lumMod val="50000"/>
                      </a:schemeClr>
                    </a:solidFill>
                    <a:latin typeface="Aptos" panose="020B0004020202020204" pitchFamily="34" charset="0"/>
                  </a:rPr>
                  <a:t>Least sold size: XS</a:t>
                </a:r>
              </a:p>
              <a:p>
                <a:pPr algn="ctr"/>
                <a:endParaRPr lang="en-US" sz="1800" b="1" dirty="0">
                  <a:solidFill>
                    <a:schemeClr val="bg1">
                      <a:lumMod val="95000"/>
                    </a:schemeClr>
                  </a:solidFill>
                  <a:latin typeface="Eras Demi ITC" panose="020B0805030504020804" pitchFamily="34" charset="0"/>
                </a:endParaRPr>
              </a:p>
              <a:p>
                <a:r>
                  <a:rPr lang="en-US" sz="2000" b="1" dirty="0">
                    <a:solidFill>
                      <a:schemeClr val="bg1"/>
                    </a:solidFill>
                    <a:latin typeface="Eras Demi ITC" panose="020B0805030504020804" pitchFamily="34" charset="0"/>
                  </a:rPr>
                  <a:t>Solution</a:t>
                </a:r>
                <a:endParaRPr lang="en-US" sz="2000" b="1" dirty="0">
                  <a:solidFill>
                    <a:schemeClr val="bg1"/>
                  </a:solidFill>
                </a:endParaRPr>
              </a:p>
              <a:p>
                <a:r>
                  <a:rPr lang="en-US" b="1" dirty="0">
                    <a:solidFill>
                      <a:schemeClr val="accent6">
                        <a:lumMod val="50000"/>
                      </a:schemeClr>
                    </a:solidFill>
                    <a:latin typeface="Aptos" panose="020B0004020202020204" pitchFamily="34" charset="0"/>
                  </a:rPr>
                  <a:t>Increase the production </a:t>
                </a:r>
                <a:r>
                  <a:rPr lang="en-US" dirty="0">
                    <a:solidFill>
                      <a:schemeClr val="accent6">
                        <a:lumMod val="50000"/>
                      </a:schemeClr>
                    </a:solidFill>
                    <a:latin typeface="Aptos" panose="020B0004020202020204" pitchFamily="34" charset="0"/>
                  </a:rPr>
                  <a:t>&amp; </a:t>
                </a:r>
                <a:r>
                  <a:rPr lang="en-US" b="1" dirty="0">
                    <a:solidFill>
                      <a:schemeClr val="accent6">
                        <a:lumMod val="50000"/>
                      </a:schemeClr>
                    </a:solidFill>
                    <a:latin typeface="Aptos" panose="020B0004020202020204" pitchFamily="34" charset="0"/>
                  </a:rPr>
                  <a:t>In-stock availability</a:t>
                </a:r>
                <a:r>
                  <a:rPr lang="en-US" dirty="0">
                    <a:solidFill>
                      <a:schemeClr val="accent6">
                        <a:lumMod val="50000"/>
                      </a:schemeClr>
                    </a:solidFill>
                    <a:latin typeface="Aptos" panose="020B0004020202020204" pitchFamily="34" charset="0"/>
                  </a:rPr>
                  <a:t> </a:t>
                </a:r>
                <a:r>
                  <a:rPr lang="en-US" dirty="0">
                    <a:solidFill>
                      <a:schemeClr val="bg1"/>
                    </a:solidFill>
                    <a:latin typeface="Aptos" panose="020B0004020202020204" pitchFamily="34" charset="0"/>
                  </a:rPr>
                  <a:t>of the most sold sizes in all the stores of the regions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4EF3D67-6206-AB81-C643-83FC14E39B19}"/>
                  </a:ext>
                </a:extLst>
              </p:cNvPr>
              <p:cNvSpPr txBox="1"/>
              <p:nvPr/>
            </p:nvSpPr>
            <p:spPr>
              <a:xfrm>
                <a:off x="3044380" y="0"/>
                <a:ext cx="2985302" cy="2215991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800" dirty="0">
                    <a:solidFill>
                      <a:schemeClr val="bg1">
                        <a:lumMod val="95000"/>
                      </a:schemeClr>
                    </a:solidFill>
                    <a:latin typeface="Segoe UI Black" panose="020B0A02040204020203" pitchFamily="34" charset="0"/>
                    <a:ea typeface="Segoe UI Black" panose="020B0A02040204020203" pitchFamily="34" charset="0"/>
                  </a:rPr>
                  <a:t>B</a:t>
                </a:r>
              </a:p>
            </p:txBody>
          </p:sp>
        </p:grp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D9D6F2E2-6089-F34C-D0AD-FE31B287B16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16200000">
              <a:off x="4972001" y="5747444"/>
              <a:ext cx="952500" cy="952500"/>
            </a:xfrm>
            <a:prstGeom prst="rect">
              <a:avLst/>
            </a:prstGeom>
            <a:grpFill/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CBA7933-932B-279F-14DC-F98C0329A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4068" y="1970342"/>
            <a:ext cx="10594490" cy="1944329"/>
          </a:xfrm>
        </p:spPr>
        <p:txBody>
          <a:bodyPr>
            <a:noAutofit/>
          </a:bodyPr>
          <a:lstStyle/>
          <a:p>
            <a:pPr algn="ctr"/>
            <a:r>
              <a:rPr lang="en-US" dirty="0">
                <a:solidFill>
                  <a:schemeClr val="bg2"/>
                </a:solidFill>
                <a:latin typeface="Franklin Gothic Heavy" panose="020B0903020102020204" pitchFamily="34" charset="0"/>
                <a:cs typeface="Mongolian Baiti" panose="03000500000000000000" pitchFamily="66" charset="0"/>
              </a:rPr>
              <a:t>SUMMARY </a:t>
            </a:r>
            <a:r>
              <a:rPr lang="en-US" sz="5400" dirty="0">
                <a:solidFill>
                  <a:schemeClr val="bg2"/>
                </a:solidFill>
                <a:latin typeface="Franklin Gothic Heavy" panose="020B0903020102020204" pitchFamily="34" charset="0"/>
                <a:cs typeface="Mongolian Baiti" panose="03000500000000000000" pitchFamily="66" charset="0"/>
              </a:rPr>
              <a:t>&amp;</a:t>
            </a:r>
            <a:br>
              <a:rPr lang="en-US" sz="6600" dirty="0">
                <a:solidFill>
                  <a:schemeClr val="bg2"/>
                </a:solidFill>
                <a:latin typeface="Franklin Gothic Heavy" panose="020B0903020102020204" pitchFamily="34" charset="0"/>
                <a:cs typeface="Mongolian Baiti" panose="03000500000000000000" pitchFamily="66" charset="0"/>
              </a:rPr>
            </a:br>
            <a:r>
              <a:rPr lang="en-US" sz="6600" dirty="0">
                <a:solidFill>
                  <a:schemeClr val="bg2"/>
                </a:solidFill>
                <a:latin typeface="Franklin Gothic Heavy" panose="020B0903020102020204" pitchFamily="34" charset="0"/>
                <a:cs typeface="Mongolian Baiti" panose="03000500000000000000" pitchFamily="66" charset="0"/>
              </a:rPr>
              <a:t>SOLUTIONS</a:t>
            </a:r>
            <a:endParaRPr lang="en-US" sz="2800" dirty="0">
              <a:solidFill>
                <a:schemeClr val="bg2"/>
              </a:solidFill>
              <a:latin typeface="Franklin Gothic Heavy" panose="020B0903020102020204" pitchFamily="34" charset="0"/>
              <a:cs typeface="Mongolian Baiti" panose="03000500000000000000" pitchFamily="66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CF99A1-98BE-953A-E070-B1F2F0302A5C}"/>
              </a:ext>
            </a:extLst>
          </p:cNvPr>
          <p:cNvSpPr txBox="1"/>
          <p:nvPr/>
        </p:nvSpPr>
        <p:spPr>
          <a:xfrm>
            <a:off x="7087299" y="3313767"/>
            <a:ext cx="37733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Monotype Corsiva" panose="03010101010201010101" pitchFamily="66" charset="0"/>
                <a:ea typeface="+mn-ea"/>
                <a:cs typeface="+mn-cs"/>
              </a:rPr>
              <a:t>of the analysis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582EAED-BBE7-8A82-EEDE-69A40AECDD09}"/>
              </a:ext>
            </a:extLst>
          </p:cNvPr>
          <p:cNvGrpSpPr/>
          <p:nvPr/>
        </p:nvGrpSpPr>
        <p:grpSpPr>
          <a:xfrm>
            <a:off x="-1961804" y="0"/>
            <a:ext cx="3578984" cy="6858000"/>
            <a:chOff x="11095" y="0"/>
            <a:chExt cx="3578984" cy="6858000"/>
          </a:xfrm>
          <a:solidFill>
            <a:schemeClr val="accent6">
              <a:lumMod val="75000"/>
            </a:schemeClr>
          </a:solidFill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0A4CC98-4A23-7816-571D-E3DB6CD797E4}"/>
                </a:ext>
              </a:extLst>
            </p:cNvPr>
            <p:cNvSpPr/>
            <p:nvPr/>
          </p:nvSpPr>
          <p:spPr>
            <a:xfrm>
              <a:off x="11095" y="0"/>
              <a:ext cx="3047998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Rockwell Extra Bold" panose="02060903040505020403" pitchFamily="18" charset="0"/>
              </a:endParaRPr>
            </a:p>
          </p:txBody>
        </p:sp>
        <p:sp>
          <p:nvSpPr>
            <p:cNvPr id="6" name="Isosceles Triangle 5">
              <a:extLst>
                <a:ext uri="{FF2B5EF4-FFF2-40B4-BE49-F238E27FC236}">
                  <a16:creationId xmlns:a16="http://schemas.microsoft.com/office/drawing/2014/main" id="{775B1EE7-B219-8529-759D-45639ED3E200}"/>
                </a:ext>
              </a:extLst>
            </p:cNvPr>
            <p:cNvSpPr/>
            <p:nvPr/>
          </p:nvSpPr>
          <p:spPr>
            <a:xfrm rot="5400000">
              <a:off x="2645427" y="823121"/>
              <a:ext cx="1343606" cy="545699"/>
            </a:xfrm>
            <a:prstGeom prst="triangle">
              <a:avLst>
                <a:gd name="adj" fmla="val 5175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75774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746E8C-C765-5A30-0B7B-2614F47FBD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oup 69">
            <a:extLst>
              <a:ext uri="{FF2B5EF4-FFF2-40B4-BE49-F238E27FC236}">
                <a16:creationId xmlns:a16="http://schemas.microsoft.com/office/drawing/2014/main" id="{940C7C7C-21CF-D929-9144-042E626FADBD}"/>
              </a:ext>
            </a:extLst>
          </p:cNvPr>
          <p:cNvGrpSpPr/>
          <p:nvPr/>
        </p:nvGrpSpPr>
        <p:grpSpPr>
          <a:xfrm>
            <a:off x="-7566" y="-4914"/>
            <a:ext cx="3603711" cy="6858000"/>
            <a:chOff x="6054041" y="0"/>
            <a:chExt cx="3603711" cy="6858000"/>
          </a:xfrm>
        </p:grpSpPr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92774D97-8631-0EF1-C7F8-92596F886AAC}"/>
                </a:ext>
              </a:extLst>
            </p:cNvPr>
            <p:cNvGrpSpPr/>
            <p:nvPr/>
          </p:nvGrpSpPr>
          <p:grpSpPr>
            <a:xfrm>
              <a:off x="6054041" y="0"/>
              <a:ext cx="3603711" cy="6858000"/>
              <a:chOff x="6054041" y="0"/>
              <a:chExt cx="3603711" cy="6858000"/>
            </a:xfrm>
            <a:solidFill>
              <a:srgbClr val="92D050"/>
            </a:solidFill>
          </p:grpSpPr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6257FD71-E81C-B9A9-4D1F-FCB6BC08A381}"/>
                  </a:ext>
                </a:extLst>
              </p:cNvPr>
              <p:cNvSpPr/>
              <p:nvPr/>
            </p:nvSpPr>
            <p:spPr>
              <a:xfrm>
                <a:off x="6064652" y="0"/>
                <a:ext cx="3047998" cy="685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Isosceles Triangle 73">
                <a:extLst>
                  <a:ext uri="{FF2B5EF4-FFF2-40B4-BE49-F238E27FC236}">
                    <a16:creationId xmlns:a16="http://schemas.microsoft.com/office/drawing/2014/main" id="{78CB0FED-C167-1156-02AE-91BFF0533018}"/>
                  </a:ext>
                </a:extLst>
              </p:cNvPr>
              <p:cNvSpPr/>
              <p:nvPr/>
            </p:nvSpPr>
            <p:spPr>
              <a:xfrm rot="5400000">
                <a:off x="8713100" y="823120"/>
                <a:ext cx="1343606" cy="545699"/>
              </a:xfrm>
              <a:prstGeom prst="triangle">
                <a:avLst>
                  <a:gd name="adj" fmla="val 51759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2C7AD42A-180A-122B-BE60-74AA41D35098}"/>
                  </a:ext>
                </a:extLst>
              </p:cNvPr>
              <p:cNvSpPr txBox="1"/>
              <p:nvPr/>
            </p:nvSpPr>
            <p:spPr>
              <a:xfrm>
                <a:off x="6054041" y="0"/>
                <a:ext cx="3058012" cy="2215991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800" dirty="0">
                    <a:solidFill>
                      <a:schemeClr val="bg1"/>
                    </a:solidFill>
                    <a:latin typeface="Segoe UI Black" panose="020B0A02040204020203" pitchFamily="34" charset="0"/>
                    <a:ea typeface="Segoe UI Black" panose="020B0A02040204020203" pitchFamily="34" charset="0"/>
                  </a:rPr>
                  <a:t>F</a:t>
                </a:r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03EE3127-CE08-E8FC-402C-83DD25AB199F}"/>
                  </a:ext>
                </a:extLst>
              </p:cNvPr>
              <p:cNvSpPr txBox="1"/>
              <p:nvPr/>
            </p:nvSpPr>
            <p:spPr>
              <a:xfrm>
                <a:off x="6123803" y="2265401"/>
                <a:ext cx="2918487" cy="3570208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dirty="0">
                    <a:solidFill>
                      <a:schemeClr val="bg1"/>
                    </a:solidFill>
                    <a:latin typeface="Eras Demi ITC" panose="020B0805030504020804" pitchFamily="34" charset="0"/>
                  </a:rPr>
                  <a:t>Total Revenue</a:t>
                </a:r>
              </a:p>
              <a:p>
                <a:pPr algn="ctr"/>
                <a:endParaRPr lang="en-US" sz="1600" b="1" dirty="0">
                  <a:solidFill>
                    <a:schemeClr val="bg1"/>
                  </a:solidFill>
                  <a:latin typeface="Eras Demi ITC" panose="020B0805030504020804" pitchFamily="34" charset="0"/>
                </a:endParaRPr>
              </a:p>
              <a:p>
                <a:r>
                  <a:rPr lang="en-US" sz="2000" b="1" dirty="0">
                    <a:solidFill>
                      <a:schemeClr val="bg1"/>
                    </a:solidFill>
                    <a:latin typeface="Eras Demi ITC" panose="020B0805030504020804" pitchFamily="34" charset="0"/>
                  </a:rPr>
                  <a:t>Summary</a:t>
                </a:r>
                <a:r>
                  <a:rPr lang="en-US" sz="2000" b="1" dirty="0">
                    <a:solidFill>
                      <a:schemeClr val="bg1"/>
                    </a:solidFill>
                  </a:rPr>
                  <a:t> </a:t>
                </a:r>
                <a:endParaRPr lang="en-US" sz="2000" b="1" dirty="0">
                  <a:solidFill>
                    <a:schemeClr val="bg1"/>
                  </a:solidFill>
                  <a:latin typeface="Aptos" panose="020B0004020202020204" pitchFamily="34" charset="0"/>
                </a:endParaRPr>
              </a:p>
              <a:p>
                <a:pPr marL="285750" indent="-285750">
                  <a:buFont typeface="Wingdings" panose="05000000000000000000" pitchFamily="2" charset="2"/>
                  <a:buChar char="ü"/>
                </a:pPr>
                <a:r>
                  <a:rPr lang="en-US" b="1" dirty="0">
                    <a:solidFill>
                      <a:schemeClr val="accent6">
                        <a:lumMod val="50000"/>
                      </a:schemeClr>
                    </a:solidFill>
                    <a:latin typeface="Aptos" panose="020B0004020202020204" pitchFamily="34" charset="0"/>
                  </a:rPr>
                  <a:t>Least in: Rainy</a:t>
                </a:r>
              </a:p>
              <a:p>
                <a:pPr marL="285750" indent="-285750">
                  <a:buFont typeface="Wingdings" panose="05000000000000000000" pitchFamily="2" charset="2"/>
                  <a:buChar char="ü"/>
                </a:pPr>
                <a:r>
                  <a:rPr lang="en-US" b="1" dirty="0">
                    <a:solidFill>
                      <a:schemeClr val="accent6">
                        <a:lumMod val="50000"/>
                      </a:schemeClr>
                    </a:solidFill>
                    <a:latin typeface="Aptos" panose="020B0004020202020204" pitchFamily="34" charset="0"/>
                  </a:rPr>
                  <a:t>Highest in: Summers</a:t>
                </a:r>
              </a:p>
              <a:p>
                <a:endParaRPr lang="en-US" dirty="0">
                  <a:solidFill>
                    <a:schemeClr val="bg1"/>
                  </a:solidFill>
                  <a:latin typeface="Aptos" panose="020B0004020202020204" pitchFamily="34" charset="0"/>
                </a:endParaRPr>
              </a:p>
              <a:p>
                <a:r>
                  <a:rPr lang="en-US" sz="2000" b="1" dirty="0">
                    <a:solidFill>
                      <a:schemeClr val="bg1"/>
                    </a:solidFill>
                    <a:latin typeface="Eras Demi ITC" panose="020B0805030504020804" pitchFamily="34" charset="0"/>
                  </a:rPr>
                  <a:t>Solution</a:t>
                </a:r>
                <a:endParaRPr lang="en-US" dirty="0">
                  <a:solidFill>
                    <a:schemeClr val="bg1"/>
                  </a:solidFill>
                  <a:latin typeface="Aptos" panose="020B0004020202020204" pitchFamily="34" charset="0"/>
                </a:endParaRPr>
              </a:p>
              <a:p>
                <a:r>
                  <a:rPr lang="en-US" b="1" dirty="0">
                    <a:solidFill>
                      <a:schemeClr val="accent6">
                        <a:lumMod val="50000"/>
                      </a:schemeClr>
                    </a:solidFill>
                    <a:latin typeface="Aptos" panose="020B0004020202020204" pitchFamily="34" charset="0"/>
                  </a:rPr>
                  <a:t>Revenue is high in Mar, April &amp; May &amp; low in June, July, Aug &amp; Sept. </a:t>
                </a:r>
                <a:r>
                  <a:rPr lang="en-US" dirty="0">
                    <a:solidFill>
                      <a:schemeClr val="bg1"/>
                    </a:solidFill>
                    <a:latin typeface="Aptos" panose="020B0004020202020204" pitchFamily="34" charset="0"/>
                  </a:rPr>
                  <a:t>Consider previous solutions, to boost the revenue</a:t>
                </a:r>
              </a:p>
            </p:txBody>
          </p:sp>
        </p:grpSp>
        <p:pic>
          <p:nvPicPr>
            <p:cNvPr id="72" name="Picture 71">
              <a:extLst>
                <a:ext uri="{FF2B5EF4-FFF2-40B4-BE49-F238E27FC236}">
                  <a16:creationId xmlns:a16="http://schemas.microsoft.com/office/drawing/2014/main" id="{072B0F72-3322-A9A6-C3CA-EB70A27B558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20000" contrast="2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7956452" y="5663252"/>
              <a:ext cx="952500" cy="952500"/>
            </a:xfrm>
            <a:prstGeom prst="rect">
              <a:avLst/>
            </a:prstGeom>
          </p:spPr>
        </p:pic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226A046A-8497-4B68-A6C5-C8D68A6DD9D2}"/>
              </a:ext>
            </a:extLst>
          </p:cNvPr>
          <p:cNvGrpSpPr/>
          <p:nvPr/>
        </p:nvGrpSpPr>
        <p:grpSpPr>
          <a:xfrm>
            <a:off x="-2565" y="0"/>
            <a:ext cx="3564908" cy="6858000"/>
            <a:chOff x="3045442" y="0"/>
            <a:chExt cx="3564908" cy="6858000"/>
          </a:xfrm>
        </p:grpSpPr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3182435E-9053-8E45-2DFA-9A1E5D9B6F30}"/>
                </a:ext>
              </a:extLst>
            </p:cNvPr>
            <p:cNvGrpSpPr/>
            <p:nvPr/>
          </p:nvGrpSpPr>
          <p:grpSpPr>
            <a:xfrm>
              <a:off x="3045442" y="0"/>
              <a:ext cx="3564908" cy="6858000"/>
              <a:chOff x="3054403" y="0"/>
              <a:chExt cx="3555947" cy="6858000"/>
            </a:xfrm>
            <a:solidFill>
              <a:schemeClr val="accent6"/>
            </a:solidFill>
          </p:grpSpPr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D096A72F-E8E2-E2C3-21C5-2FB4C0A48545}"/>
                  </a:ext>
                </a:extLst>
              </p:cNvPr>
              <p:cNvSpPr/>
              <p:nvPr/>
            </p:nvSpPr>
            <p:spPr>
              <a:xfrm>
                <a:off x="3061250" y="0"/>
                <a:ext cx="3005559" cy="685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7" name="Isosceles Triangle 66">
                <a:extLst>
                  <a:ext uri="{FF2B5EF4-FFF2-40B4-BE49-F238E27FC236}">
                    <a16:creationId xmlns:a16="http://schemas.microsoft.com/office/drawing/2014/main" id="{DDBB8241-C2E2-17E2-3800-45B76F73C9DB}"/>
                  </a:ext>
                </a:extLst>
              </p:cNvPr>
              <p:cNvSpPr/>
              <p:nvPr/>
            </p:nvSpPr>
            <p:spPr>
              <a:xfrm rot="5400000">
                <a:off x="5665698" y="823121"/>
                <a:ext cx="1343606" cy="545699"/>
              </a:xfrm>
              <a:prstGeom prst="triangle">
                <a:avLst>
                  <a:gd name="adj" fmla="val 51759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6F01C49C-A046-CB50-CB79-1997259AEB88}"/>
                  </a:ext>
                </a:extLst>
              </p:cNvPr>
              <p:cNvSpPr txBox="1"/>
              <p:nvPr/>
            </p:nvSpPr>
            <p:spPr>
              <a:xfrm>
                <a:off x="3175982" y="2265401"/>
                <a:ext cx="2667222" cy="3539430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dirty="0">
                    <a:solidFill>
                      <a:schemeClr val="bg1"/>
                    </a:solidFill>
                    <a:latin typeface="Eras Demi ITC" panose="020B0805030504020804" pitchFamily="34" charset="0"/>
                  </a:rPr>
                  <a:t>Best Seller</a:t>
                </a:r>
              </a:p>
              <a:p>
                <a:pPr algn="ctr"/>
                <a:endParaRPr lang="en-US" sz="1400" b="1" dirty="0">
                  <a:solidFill>
                    <a:schemeClr val="bg1">
                      <a:lumMod val="95000"/>
                    </a:schemeClr>
                  </a:solidFill>
                </a:endParaRPr>
              </a:p>
              <a:p>
                <a:r>
                  <a:rPr lang="en-US" sz="2000" b="1" dirty="0">
                    <a:solidFill>
                      <a:schemeClr val="bg1"/>
                    </a:solidFill>
                    <a:latin typeface="Eras Demi ITC" panose="020B0805030504020804" pitchFamily="34" charset="0"/>
                  </a:rPr>
                  <a:t>Summary</a:t>
                </a:r>
                <a:r>
                  <a:rPr lang="en-US" dirty="0">
                    <a:solidFill>
                      <a:schemeClr val="bg1">
                        <a:lumMod val="95000"/>
                      </a:schemeClr>
                    </a:solidFill>
                  </a:rPr>
                  <a:t> </a:t>
                </a:r>
              </a:p>
              <a:p>
                <a:pPr marL="285750" indent="-285750">
                  <a:buFont typeface="Wingdings" panose="05000000000000000000" pitchFamily="2" charset="2"/>
                  <a:buChar char="ü"/>
                </a:pPr>
                <a:r>
                  <a:rPr lang="en-US" b="1" dirty="0">
                    <a:solidFill>
                      <a:schemeClr val="accent6">
                        <a:lumMod val="50000"/>
                      </a:schemeClr>
                    </a:solidFill>
                    <a:latin typeface="Aptos" panose="020B0004020202020204" pitchFamily="34" charset="0"/>
                  </a:rPr>
                  <a:t>Best seller: Jackets</a:t>
                </a:r>
              </a:p>
              <a:p>
                <a:pPr marL="285750" indent="-285750">
                  <a:buFont typeface="Wingdings" panose="05000000000000000000" pitchFamily="2" charset="2"/>
                  <a:buChar char="ü"/>
                </a:pPr>
                <a:r>
                  <a:rPr lang="en-US" b="1" dirty="0">
                    <a:solidFill>
                      <a:schemeClr val="accent6">
                        <a:lumMod val="50000"/>
                      </a:schemeClr>
                    </a:solidFill>
                    <a:latin typeface="Aptos" panose="020B0004020202020204" pitchFamily="34" charset="0"/>
                  </a:rPr>
                  <a:t>Least: Plain T-shirt</a:t>
                </a:r>
              </a:p>
              <a:p>
                <a:pPr algn="ctr"/>
                <a:endParaRPr lang="en-US" b="1" dirty="0">
                  <a:solidFill>
                    <a:schemeClr val="accent6">
                      <a:lumMod val="50000"/>
                    </a:schemeClr>
                  </a:solidFill>
                </a:endParaRPr>
              </a:p>
              <a:p>
                <a:r>
                  <a:rPr lang="en-US" sz="2000" b="1" dirty="0">
                    <a:solidFill>
                      <a:schemeClr val="bg1"/>
                    </a:solidFill>
                    <a:latin typeface="Eras Demi ITC" panose="020B0805030504020804" pitchFamily="34" charset="0"/>
                  </a:rPr>
                  <a:t>Solution</a:t>
                </a:r>
                <a:endParaRPr lang="en-US" b="1" dirty="0">
                  <a:solidFill>
                    <a:schemeClr val="bg1"/>
                  </a:solidFill>
                </a:endParaRPr>
              </a:p>
              <a:p>
                <a:r>
                  <a:rPr lang="en-US" b="1" dirty="0">
                    <a:solidFill>
                      <a:schemeClr val="accent6">
                        <a:lumMod val="50000"/>
                      </a:schemeClr>
                    </a:solidFill>
                    <a:latin typeface="Aptos" panose="020B0004020202020204" pitchFamily="34" charset="0"/>
                  </a:rPr>
                  <a:t>Increase Jacket varieties &amp; production </a:t>
                </a:r>
                <a:r>
                  <a:rPr lang="en-US" dirty="0">
                    <a:solidFill>
                      <a:schemeClr val="bg1"/>
                    </a:solidFill>
                    <a:latin typeface="Aptos" panose="020B0004020202020204" pitchFamily="34" charset="0"/>
                  </a:rPr>
                  <a:t>(to prevent stock-out) </a:t>
                </a:r>
              </a:p>
              <a:p>
                <a:r>
                  <a:rPr lang="en-US" b="1" dirty="0">
                    <a:solidFill>
                      <a:schemeClr val="accent6">
                        <a:lumMod val="50000"/>
                      </a:schemeClr>
                    </a:solidFill>
                    <a:latin typeface="Aptos" panose="020B0004020202020204" pitchFamily="34" charset="0"/>
                  </a:rPr>
                  <a:t>Improve the quality of plain t-shirts</a:t>
                </a:r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3B95AB50-4B37-54C2-EC7D-2B2F5ED88900}"/>
                  </a:ext>
                </a:extLst>
              </p:cNvPr>
              <p:cNvSpPr txBox="1"/>
              <p:nvPr/>
            </p:nvSpPr>
            <p:spPr>
              <a:xfrm>
                <a:off x="3054403" y="0"/>
                <a:ext cx="2985302" cy="2215991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800" dirty="0">
                    <a:solidFill>
                      <a:schemeClr val="bg1">
                        <a:lumMod val="95000"/>
                      </a:schemeClr>
                    </a:solidFill>
                    <a:latin typeface="Segoe UI Black" panose="020B0A02040204020203" pitchFamily="34" charset="0"/>
                    <a:ea typeface="Segoe UI Black" panose="020B0A02040204020203" pitchFamily="34" charset="0"/>
                  </a:rPr>
                  <a:t>E</a:t>
                </a:r>
              </a:p>
            </p:txBody>
          </p:sp>
        </p:grpSp>
        <p:pic>
          <p:nvPicPr>
            <p:cNvPr id="65" name="Picture 64">
              <a:extLst>
                <a:ext uri="{FF2B5EF4-FFF2-40B4-BE49-F238E27FC236}">
                  <a16:creationId xmlns:a16="http://schemas.microsoft.com/office/drawing/2014/main" id="{46320A56-7C5B-2720-97D5-41A72523C39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28496" y="5589388"/>
              <a:ext cx="1100229" cy="1100229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7C2D4BE-F708-26A6-2474-A4EE65044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2569" y="2103437"/>
            <a:ext cx="4868119" cy="1325563"/>
          </a:xfrm>
        </p:spPr>
        <p:txBody>
          <a:bodyPr>
            <a:normAutofit fontScale="90000"/>
          </a:bodyPr>
          <a:lstStyle/>
          <a:p>
            <a:r>
              <a:rPr lang="en-US" sz="18400" dirty="0">
                <a:solidFill>
                  <a:schemeClr val="bg2"/>
                </a:solidFill>
                <a:latin typeface="Franklin Gothic Heavy" panose="020B0903020102020204" pitchFamily="34" charset="0"/>
                <a:cs typeface="Mongolian Baiti" panose="03000500000000000000" pitchFamily="66" charset="0"/>
              </a:rPr>
              <a:t>Four</a:t>
            </a:r>
            <a:endParaRPr lang="en-US" dirty="0">
              <a:solidFill>
                <a:schemeClr val="bg2"/>
              </a:solidFill>
              <a:latin typeface="Franklin Gothic Heavy" panose="020B0903020102020204" pitchFamily="34" charset="0"/>
              <a:cs typeface="Mongolian Baiti" panose="03000500000000000000" pitchFamily="66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91CFD6-3AB9-789D-5E9D-B152D9E1A53C}"/>
              </a:ext>
            </a:extLst>
          </p:cNvPr>
          <p:cNvSpPr txBox="1"/>
          <p:nvPr/>
        </p:nvSpPr>
        <p:spPr>
          <a:xfrm>
            <a:off x="7126628" y="2967335"/>
            <a:ext cx="37733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FF9900"/>
                </a:solidFill>
                <a:latin typeface="Monotype Corsiva" panose="03010101010201010101" pitchFamily="66" charset="0"/>
              </a:rPr>
              <a:t>Steps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B693E5ED-4B12-0656-25D7-EAADC01BFF42}"/>
              </a:ext>
            </a:extLst>
          </p:cNvPr>
          <p:cNvGrpSpPr/>
          <p:nvPr/>
        </p:nvGrpSpPr>
        <p:grpSpPr>
          <a:xfrm>
            <a:off x="9100653" y="0"/>
            <a:ext cx="3637046" cy="6858000"/>
            <a:chOff x="9100653" y="0"/>
            <a:chExt cx="3637046" cy="6858000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C3B1C2B9-E303-5254-CCAD-1B38DAB84AEE}"/>
                </a:ext>
              </a:extLst>
            </p:cNvPr>
            <p:cNvGrpSpPr/>
            <p:nvPr/>
          </p:nvGrpSpPr>
          <p:grpSpPr>
            <a:xfrm>
              <a:off x="9100653" y="0"/>
              <a:ext cx="3637046" cy="6858000"/>
              <a:chOff x="9100653" y="0"/>
              <a:chExt cx="3637046" cy="6858000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0462FC57-F5D1-E648-804D-795EFFB493DF}"/>
                  </a:ext>
                </a:extLst>
              </p:cNvPr>
              <p:cNvSpPr/>
              <p:nvPr/>
            </p:nvSpPr>
            <p:spPr>
              <a:xfrm>
                <a:off x="9105176" y="0"/>
                <a:ext cx="3086824" cy="685800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D0152D7-F90B-55F2-DE63-6CBA0B86556A}"/>
                  </a:ext>
                </a:extLst>
              </p:cNvPr>
              <p:cNvSpPr txBox="1"/>
              <p:nvPr/>
            </p:nvSpPr>
            <p:spPr>
              <a:xfrm>
                <a:off x="9100653" y="2267327"/>
                <a:ext cx="3090854" cy="3046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600" b="1" dirty="0">
                    <a:solidFill>
                      <a:schemeClr val="bg1"/>
                    </a:solidFill>
                    <a:latin typeface="Eras Demi ITC" panose="020B0805030504020804" pitchFamily="34" charset="0"/>
                  </a:rPr>
                  <a:t>Regional Analysis</a:t>
                </a:r>
              </a:p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 </a:t>
                </a:r>
                <a:endParaRPr lang="en-US" sz="1800" b="1" dirty="0">
                  <a:solidFill>
                    <a:schemeClr val="bg1"/>
                  </a:solidFill>
                  <a:latin typeface="Eras Demi ITC" panose="020B0805030504020804" pitchFamily="34" charset="0"/>
                </a:endParaRPr>
              </a:p>
              <a:p>
                <a:r>
                  <a:rPr lang="en-US" sz="2000" b="1" dirty="0">
                    <a:solidFill>
                      <a:schemeClr val="bg1"/>
                    </a:solidFill>
                    <a:latin typeface="Eras Demi ITC" panose="020B0805030504020804" pitchFamily="34" charset="0"/>
                  </a:rPr>
                  <a:t>Summary</a:t>
                </a:r>
                <a:endParaRPr lang="en-US" dirty="0">
                  <a:solidFill>
                    <a:schemeClr val="bg1"/>
                  </a:solidFill>
                  <a:latin typeface="Aptos" panose="020B0004020202020204" pitchFamily="34" charset="0"/>
                </a:endParaRPr>
              </a:p>
              <a:p>
                <a:pPr marL="285750" indent="-285750">
                  <a:buFont typeface="Wingdings" panose="05000000000000000000" pitchFamily="2" charset="2"/>
                  <a:buChar char="ü"/>
                </a:pPr>
                <a:r>
                  <a:rPr lang="en-US" b="1" dirty="0">
                    <a:solidFill>
                      <a:schemeClr val="accent6">
                        <a:lumMod val="50000"/>
                      </a:schemeClr>
                    </a:solidFill>
                    <a:latin typeface="Aptos" panose="020B0004020202020204" pitchFamily="34" charset="0"/>
                  </a:rPr>
                  <a:t>Least sales: Bangalore</a:t>
                </a:r>
              </a:p>
              <a:p>
                <a:pPr marL="285750" indent="-285750">
                  <a:buFont typeface="Wingdings" panose="05000000000000000000" pitchFamily="2" charset="2"/>
                  <a:buChar char="ü"/>
                </a:pPr>
                <a:r>
                  <a:rPr lang="en-US" b="1" dirty="0">
                    <a:solidFill>
                      <a:schemeClr val="accent6">
                        <a:lumMod val="50000"/>
                      </a:schemeClr>
                    </a:solidFill>
                    <a:latin typeface="Aptos" panose="020B0004020202020204" pitchFamily="34" charset="0"/>
                  </a:rPr>
                  <a:t>High sales: Hyderabad</a:t>
                </a:r>
              </a:p>
              <a:p>
                <a:r>
                  <a:rPr lang="en-US" dirty="0">
                    <a:solidFill>
                      <a:schemeClr val="bg1"/>
                    </a:solidFill>
                    <a:latin typeface="Aptos" panose="020B0004020202020204" pitchFamily="34" charset="0"/>
                  </a:rPr>
                  <a:t> </a:t>
                </a:r>
              </a:p>
              <a:p>
                <a:r>
                  <a:rPr lang="en-US" sz="2000" b="1" dirty="0">
                    <a:solidFill>
                      <a:schemeClr val="bg1"/>
                    </a:solidFill>
                    <a:latin typeface="Eras Demi ITC" panose="020B0805030504020804" pitchFamily="34" charset="0"/>
                  </a:rPr>
                  <a:t>Solution</a:t>
                </a:r>
                <a:endParaRPr lang="en-US" sz="2000" dirty="0">
                  <a:solidFill>
                    <a:schemeClr val="bg1"/>
                  </a:solidFill>
                  <a:latin typeface="Aptos" panose="020B0004020202020204" pitchFamily="34" charset="0"/>
                </a:endParaRPr>
              </a:p>
              <a:p>
                <a:r>
                  <a:rPr lang="en-US" b="1" dirty="0">
                    <a:solidFill>
                      <a:schemeClr val="accent6">
                        <a:lumMod val="50000"/>
                      </a:schemeClr>
                    </a:solidFill>
                    <a:latin typeface="Aptos" panose="020B0004020202020204" pitchFamily="34" charset="0"/>
                  </a:rPr>
                  <a:t>Do more marketing in Bangalore city / include the clothing trend of the city </a:t>
                </a:r>
              </a:p>
            </p:txBody>
          </p:sp>
          <p:sp>
            <p:nvSpPr>
              <p:cNvPr id="46" name="Isosceles Triangle 45">
                <a:extLst>
                  <a:ext uri="{FF2B5EF4-FFF2-40B4-BE49-F238E27FC236}">
                    <a16:creationId xmlns:a16="http://schemas.microsoft.com/office/drawing/2014/main" id="{C5C91832-0926-4827-4D2C-1F96345A6208}"/>
                  </a:ext>
                </a:extLst>
              </p:cNvPr>
              <p:cNvSpPr/>
              <p:nvPr/>
            </p:nvSpPr>
            <p:spPr>
              <a:xfrm rot="5400000">
                <a:off x="11793047" y="846268"/>
                <a:ext cx="1343606" cy="545699"/>
              </a:xfrm>
              <a:prstGeom prst="triangle">
                <a:avLst>
                  <a:gd name="adj" fmla="val 51759"/>
                </a:avLst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9E1FA35-A712-95CB-4136-BACDDD6C1AA2}"/>
                  </a:ext>
                </a:extLst>
              </p:cNvPr>
              <p:cNvSpPr txBox="1"/>
              <p:nvPr/>
            </p:nvSpPr>
            <p:spPr>
              <a:xfrm>
                <a:off x="9112053" y="11122"/>
                <a:ext cx="3086824" cy="22159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800" dirty="0">
                    <a:solidFill>
                      <a:schemeClr val="bg1"/>
                    </a:solidFill>
                    <a:latin typeface="Segoe UI Black" panose="020B0A02040204020203" pitchFamily="34" charset="0"/>
                    <a:ea typeface="Segoe UI Black" panose="020B0A02040204020203" pitchFamily="34" charset="0"/>
                  </a:rPr>
                  <a:t>D</a:t>
                </a:r>
              </a:p>
            </p:txBody>
          </p:sp>
        </p:grp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B81724ED-3544-FEE5-7462-5031720F04B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131226" y="5762944"/>
              <a:ext cx="952500" cy="952500"/>
            </a:xfrm>
            <a:prstGeom prst="rect">
              <a:avLst/>
            </a:prstGeom>
          </p:spPr>
        </p:pic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41081A4A-D9D9-3C97-7C5F-E85A53F92416}"/>
              </a:ext>
            </a:extLst>
          </p:cNvPr>
          <p:cNvGrpSpPr/>
          <p:nvPr/>
        </p:nvGrpSpPr>
        <p:grpSpPr>
          <a:xfrm>
            <a:off x="6054041" y="0"/>
            <a:ext cx="3603711" cy="6858000"/>
            <a:chOff x="6054041" y="0"/>
            <a:chExt cx="3603711" cy="6858000"/>
          </a:xfrm>
          <a:solidFill>
            <a:srgbClr val="92D050"/>
          </a:solidFill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6047A22A-1F56-E1F3-F1F4-92F8680D2036}"/>
                </a:ext>
              </a:extLst>
            </p:cNvPr>
            <p:cNvGrpSpPr/>
            <p:nvPr/>
          </p:nvGrpSpPr>
          <p:grpSpPr>
            <a:xfrm>
              <a:off x="6054041" y="0"/>
              <a:ext cx="3603711" cy="6858000"/>
              <a:chOff x="6054041" y="0"/>
              <a:chExt cx="3603711" cy="6858000"/>
            </a:xfrm>
            <a:grpFill/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08B1C66C-AC4F-CEF3-DE40-89E512FD2DDE}"/>
                  </a:ext>
                </a:extLst>
              </p:cNvPr>
              <p:cNvSpPr/>
              <p:nvPr/>
            </p:nvSpPr>
            <p:spPr>
              <a:xfrm>
                <a:off x="6064652" y="0"/>
                <a:ext cx="3047998" cy="685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Isosceles Triangle 16">
                <a:extLst>
                  <a:ext uri="{FF2B5EF4-FFF2-40B4-BE49-F238E27FC236}">
                    <a16:creationId xmlns:a16="http://schemas.microsoft.com/office/drawing/2014/main" id="{05947730-0B33-5EC4-5A3D-E4D13AACD794}"/>
                  </a:ext>
                </a:extLst>
              </p:cNvPr>
              <p:cNvSpPr/>
              <p:nvPr/>
            </p:nvSpPr>
            <p:spPr>
              <a:xfrm rot="5400000">
                <a:off x="8713100" y="823120"/>
                <a:ext cx="1343606" cy="545699"/>
              </a:xfrm>
              <a:prstGeom prst="triangle">
                <a:avLst>
                  <a:gd name="adj" fmla="val 51759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20742CA-45CA-1323-3F2E-9E9256B93FF0}"/>
                  </a:ext>
                </a:extLst>
              </p:cNvPr>
              <p:cNvSpPr txBox="1"/>
              <p:nvPr/>
            </p:nvSpPr>
            <p:spPr>
              <a:xfrm>
                <a:off x="6054041" y="0"/>
                <a:ext cx="3058012" cy="2215991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800" dirty="0">
                    <a:solidFill>
                      <a:schemeClr val="bg1"/>
                    </a:solidFill>
                    <a:latin typeface="Segoe UI Black" panose="020B0A02040204020203" pitchFamily="34" charset="0"/>
                    <a:ea typeface="Segoe UI Black" panose="020B0A02040204020203" pitchFamily="34" charset="0"/>
                  </a:rPr>
                  <a:t>C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8EE6D47-9EB7-7CE4-918E-89605B10DF67}"/>
                  </a:ext>
                </a:extLst>
              </p:cNvPr>
              <p:cNvSpPr txBox="1"/>
              <p:nvPr/>
            </p:nvSpPr>
            <p:spPr>
              <a:xfrm>
                <a:off x="6123803" y="2265401"/>
                <a:ext cx="2918487" cy="4370427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dirty="0">
                    <a:solidFill>
                      <a:schemeClr val="bg1"/>
                    </a:solidFill>
                    <a:latin typeface="Eras Demi ITC" panose="020B0805030504020804" pitchFamily="34" charset="0"/>
                  </a:rPr>
                  <a:t>Seasonal Trend</a:t>
                </a:r>
              </a:p>
              <a:p>
                <a:pPr algn="ctr"/>
                <a:endParaRPr lang="en-US" sz="1200" b="1" dirty="0">
                  <a:solidFill>
                    <a:schemeClr val="bg1"/>
                  </a:solidFill>
                  <a:latin typeface="Eras Demi ITC" panose="020B0805030504020804" pitchFamily="34" charset="0"/>
                </a:endParaRPr>
              </a:p>
              <a:p>
                <a:r>
                  <a:rPr lang="en-US" sz="2000" b="1" dirty="0">
                    <a:solidFill>
                      <a:schemeClr val="bg1"/>
                    </a:solidFill>
                    <a:latin typeface="Eras Demi ITC" panose="020B0805030504020804" pitchFamily="34" charset="0"/>
                  </a:rPr>
                  <a:t>Summary</a:t>
                </a:r>
                <a:r>
                  <a:rPr lang="en-US" b="1" dirty="0">
                    <a:solidFill>
                      <a:schemeClr val="bg1"/>
                    </a:solidFill>
                  </a:rPr>
                  <a:t> </a:t>
                </a:r>
                <a:endParaRPr lang="en-US" b="1" dirty="0">
                  <a:solidFill>
                    <a:schemeClr val="bg1"/>
                  </a:solidFill>
                  <a:latin typeface="Aptos" panose="020B0004020202020204" pitchFamily="34" charset="0"/>
                </a:endParaRPr>
              </a:p>
              <a:p>
                <a:pPr marL="285750" indent="-285750">
                  <a:buFont typeface="Wingdings" panose="05000000000000000000" pitchFamily="2" charset="2"/>
                  <a:buChar char="ü"/>
                </a:pPr>
                <a:r>
                  <a:rPr lang="en-US" b="1" dirty="0">
                    <a:solidFill>
                      <a:schemeClr val="accent6">
                        <a:lumMod val="50000"/>
                      </a:schemeClr>
                    </a:solidFill>
                    <a:latin typeface="Aptos" panose="020B0004020202020204" pitchFamily="34" charset="0"/>
                  </a:rPr>
                  <a:t>Least sales: Rainy</a:t>
                </a:r>
              </a:p>
              <a:p>
                <a:pPr marL="285750" indent="-285750">
                  <a:buFont typeface="Wingdings" panose="05000000000000000000" pitchFamily="2" charset="2"/>
                  <a:buChar char="ü"/>
                </a:pPr>
                <a:r>
                  <a:rPr lang="en-US" b="1" dirty="0">
                    <a:solidFill>
                      <a:schemeClr val="accent6">
                        <a:lumMod val="50000"/>
                      </a:schemeClr>
                    </a:solidFill>
                    <a:latin typeface="Aptos" panose="020B0004020202020204" pitchFamily="34" charset="0"/>
                  </a:rPr>
                  <a:t>High sales: Summer</a:t>
                </a:r>
              </a:p>
              <a:p>
                <a:endParaRPr lang="en-US" sz="1800" b="1" dirty="0">
                  <a:solidFill>
                    <a:schemeClr val="bg1">
                      <a:lumMod val="95000"/>
                    </a:schemeClr>
                  </a:solidFill>
                  <a:latin typeface="Eras Demi ITC" panose="020B0805030504020804" pitchFamily="34" charset="0"/>
                </a:endParaRPr>
              </a:p>
              <a:p>
                <a:r>
                  <a:rPr lang="en-US" sz="2000" b="1" dirty="0">
                    <a:solidFill>
                      <a:schemeClr val="bg1"/>
                    </a:solidFill>
                    <a:latin typeface="Eras Demi ITC" panose="020B0805030504020804" pitchFamily="34" charset="0"/>
                  </a:rPr>
                  <a:t>Solution</a:t>
                </a:r>
                <a:endParaRPr lang="en-US" sz="2000" dirty="0">
                  <a:solidFill>
                    <a:schemeClr val="bg1"/>
                  </a:solidFill>
                  <a:latin typeface="Aptos" panose="020B0004020202020204" pitchFamily="34" charset="0"/>
                </a:endParaRPr>
              </a:p>
              <a:p>
                <a:r>
                  <a:rPr lang="en-US" b="1" dirty="0">
                    <a:solidFill>
                      <a:schemeClr val="accent6">
                        <a:lumMod val="50000"/>
                      </a:schemeClr>
                    </a:solidFill>
                    <a:latin typeface="Aptos" panose="020B0004020202020204" pitchFamily="34" charset="0"/>
                  </a:rPr>
                  <a:t>Add on some variety of Rainy wears in production</a:t>
                </a:r>
              </a:p>
              <a:p>
                <a:r>
                  <a:rPr lang="en-US" dirty="0">
                    <a:solidFill>
                      <a:schemeClr val="bg1"/>
                    </a:solidFill>
                    <a:latin typeface="Aptos" panose="020B0004020202020204" pitchFamily="34" charset="0"/>
                  </a:rPr>
                  <a:t>Since the varieties of rainy wears are comparatively less, Hence Sale in Rainy season is less</a:t>
                </a:r>
              </a:p>
              <a:p>
                <a:endParaRPr lang="en-US" dirty="0">
                  <a:solidFill>
                    <a:schemeClr val="bg1"/>
                  </a:solidFill>
                  <a:latin typeface="Aptos" panose="020B0004020202020204" pitchFamily="34" charset="0"/>
                </a:endParaRPr>
              </a:p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11E34C25-640D-19A4-70F8-889C9A02F7F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070750" y="5804922"/>
              <a:ext cx="952500" cy="952500"/>
            </a:xfrm>
            <a:prstGeom prst="rect">
              <a:avLst/>
            </a:prstGeom>
            <a:grpFill/>
          </p:spPr>
        </p:pic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FBCC850A-D63E-F2B4-5AEC-5AE693EC7E4C}"/>
              </a:ext>
            </a:extLst>
          </p:cNvPr>
          <p:cNvGrpSpPr/>
          <p:nvPr/>
        </p:nvGrpSpPr>
        <p:grpSpPr>
          <a:xfrm>
            <a:off x="3035394" y="0"/>
            <a:ext cx="3574956" cy="6858000"/>
            <a:chOff x="3035394" y="0"/>
            <a:chExt cx="3574956" cy="6858000"/>
          </a:xfrm>
          <a:solidFill>
            <a:schemeClr val="accent6"/>
          </a:solidFill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1EF48FDA-16DA-7FF3-DEF4-C5A58356FA41}"/>
                </a:ext>
              </a:extLst>
            </p:cNvPr>
            <p:cNvGrpSpPr/>
            <p:nvPr/>
          </p:nvGrpSpPr>
          <p:grpSpPr>
            <a:xfrm>
              <a:off x="3035394" y="0"/>
              <a:ext cx="3574956" cy="6858000"/>
              <a:chOff x="3044380" y="0"/>
              <a:chExt cx="3565970" cy="6858000"/>
            </a:xfrm>
            <a:grpFill/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C819B203-B474-5ED5-393D-B9A8609DAA86}"/>
                  </a:ext>
                </a:extLst>
              </p:cNvPr>
              <p:cNvSpPr/>
              <p:nvPr/>
            </p:nvSpPr>
            <p:spPr>
              <a:xfrm>
                <a:off x="3061250" y="0"/>
                <a:ext cx="3005559" cy="685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" name="Isosceles Triangle 14">
                <a:extLst>
                  <a:ext uri="{FF2B5EF4-FFF2-40B4-BE49-F238E27FC236}">
                    <a16:creationId xmlns:a16="http://schemas.microsoft.com/office/drawing/2014/main" id="{B17C70EE-27B3-0028-FACB-7DF7B5DB635D}"/>
                  </a:ext>
                </a:extLst>
              </p:cNvPr>
              <p:cNvSpPr/>
              <p:nvPr/>
            </p:nvSpPr>
            <p:spPr>
              <a:xfrm rot="5400000">
                <a:off x="5665698" y="823121"/>
                <a:ext cx="1343606" cy="545699"/>
              </a:xfrm>
              <a:prstGeom prst="triangle">
                <a:avLst>
                  <a:gd name="adj" fmla="val 51759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B214F97-DCFB-DDAD-FAFE-331C16D43D92}"/>
                  </a:ext>
                </a:extLst>
              </p:cNvPr>
              <p:cNvSpPr txBox="1"/>
              <p:nvPr/>
            </p:nvSpPr>
            <p:spPr>
              <a:xfrm>
                <a:off x="3175982" y="2265401"/>
                <a:ext cx="2667222" cy="33547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dirty="0">
                    <a:solidFill>
                      <a:schemeClr val="bg1"/>
                    </a:solidFill>
                    <a:latin typeface="Eras Demi ITC" panose="020B0805030504020804" pitchFamily="34" charset="0"/>
                  </a:rPr>
                  <a:t>Size Demand</a:t>
                </a:r>
              </a:p>
              <a:p>
                <a:pPr algn="ctr"/>
                <a:endParaRPr lang="en-US" sz="1200" b="1" dirty="0">
                  <a:solidFill>
                    <a:schemeClr val="bg1"/>
                  </a:solidFill>
                  <a:latin typeface="Eras Demi ITC" panose="020B0805030504020804" pitchFamily="34" charset="0"/>
                </a:endParaRPr>
              </a:p>
              <a:p>
                <a:r>
                  <a:rPr lang="en-US" sz="2000" b="1" dirty="0">
                    <a:solidFill>
                      <a:schemeClr val="bg1"/>
                    </a:solidFill>
                    <a:latin typeface="Eras Demi ITC" panose="020B0805030504020804" pitchFamily="34" charset="0"/>
                  </a:rPr>
                  <a:t>Summary</a:t>
                </a:r>
                <a:endParaRPr lang="en-US" sz="2000" dirty="0">
                  <a:solidFill>
                    <a:schemeClr val="bg1"/>
                  </a:solidFill>
                </a:endParaRPr>
              </a:p>
              <a:p>
                <a:pPr marL="285750" indent="-285750">
                  <a:buFont typeface="Wingdings" panose="05000000000000000000" pitchFamily="2" charset="2"/>
                  <a:buChar char="ü"/>
                </a:pPr>
                <a:r>
                  <a:rPr lang="en-US" b="1" dirty="0">
                    <a:solidFill>
                      <a:schemeClr val="accent6">
                        <a:lumMod val="50000"/>
                      </a:schemeClr>
                    </a:solidFill>
                    <a:latin typeface="Aptos" panose="020B0004020202020204" pitchFamily="34" charset="0"/>
                  </a:rPr>
                  <a:t>Most sold size: Small</a:t>
                </a:r>
              </a:p>
              <a:p>
                <a:pPr marL="285750" indent="-285750">
                  <a:buFont typeface="Wingdings" panose="05000000000000000000" pitchFamily="2" charset="2"/>
                  <a:buChar char="ü"/>
                </a:pPr>
                <a:r>
                  <a:rPr lang="en-US" b="1" dirty="0">
                    <a:solidFill>
                      <a:schemeClr val="accent6">
                        <a:lumMod val="50000"/>
                      </a:schemeClr>
                    </a:solidFill>
                    <a:latin typeface="Aptos" panose="020B0004020202020204" pitchFamily="34" charset="0"/>
                  </a:rPr>
                  <a:t>Least sold size: XS</a:t>
                </a:r>
              </a:p>
              <a:p>
                <a:pPr algn="ctr"/>
                <a:endParaRPr lang="en-US" sz="1800" b="1" dirty="0">
                  <a:solidFill>
                    <a:schemeClr val="bg1">
                      <a:lumMod val="95000"/>
                    </a:schemeClr>
                  </a:solidFill>
                  <a:latin typeface="Eras Demi ITC" panose="020B0805030504020804" pitchFamily="34" charset="0"/>
                </a:endParaRPr>
              </a:p>
              <a:p>
                <a:r>
                  <a:rPr lang="en-US" sz="2000" b="1" dirty="0">
                    <a:solidFill>
                      <a:schemeClr val="bg1"/>
                    </a:solidFill>
                    <a:latin typeface="Eras Demi ITC" panose="020B0805030504020804" pitchFamily="34" charset="0"/>
                  </a:rPr>
                  <a:t>Solution</a:t>
                </a:r>
                <a:endParaRPr lang="en-US" sz="2000" b="1" dirty="0">
                  <a:solidFill>
                    <a:schemeClr val="bg1"/>
                  </a:solidFill>
                </a:endParaRPr>
              </a:p>
              <a:p>
                <a:r>
                  <a:rPr lang="en-US" b="1" dirty="0">
                    <a:solidFill>
                      <a:schemeClr val="accent6">
                        <a:lumMod val="50000"/>
                      </a:schemeClr>
                    </a:solidFill>
                    <a:latin typeface="Aptos" panose="020B0004020202020204" pitchFamily="34" charset="0"/>
                  </a:rPr>
                  <a:t>Increase the production </a:t>
                </a:r>
                <a:r>
                  <a:rPr lang="en-US" dirty="0">
                    <a:solidFill>
                      <a:schemeClr val="accent6">
                        <a:lumMod val="50000"/>
                      </a:schemeClr>
                    </a:solidFill>
                    <a:latin typeface="Aptos" panose="020B0004020202020204" pitchFamily="34" charset="0"/>
                  </a:rPr>
                  <a:t>&amp; </a:t>
                </a:r>
                <a:r>
                  <a:rPr lang="en-US" b="1" dirty="0">
                    <a:solidFill>
                      <a:schemeClr val="accent6">
                        <a:lumMod val="50000"/>
                      </a:schemeClr>
                    </a:solidFill>
                    <a:latin typeface="Aptos" panose="020B0004020202020204" pitchFamily="34" charset="0"/>
                  </a:rPr>
                  <a:t>In-stock availability</a:t>
                </a:r>
                <a:r>
                  <a:rPr lang="en-US" dirty="0">
                    <a:solidFill>
                      <a:schemeClr val="accent6">
                        <a:lumMod val="50000"/>
                      </a:schemeClr>
                    </a:solidFill>
                    <a:latin typeface="Aptos" panose="020B0004020202020204" pitchFamily="34" charset="0"/>
                  </a:rPr>
                  <a:t> </a:t>
                </a:r>
                <a:r>
                  <a:rPr lang="en-US" dirty="0">
                    <a:solidFill>
                      <a:schemeClr val="bg1"/>
                    </a:solidFill>
                    <a:latin typeface="Aptos" panose="020B0004020202020204" pitchFamily="34" charset="0"/>
                  </a:rPr>
                  <a:t>of the most sold sizes in all the stores of the regions</a:t>
                </a: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934AABB5-D097-5871-BE71-9BC7D06C6932}"/>
                  </a:ext>
                </a:extLst>
              </p:cNvPr>
              <p:cNvSpPr txBox="1"/>
              <p:nvPr/>
            </p:nvSpPr>
            <p:spPr>
              <a:xfrm>
                <a:off x="3044380" y="0"/>
                <a:ext cx="2985302" cy="2215991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800" dirty="0">
                    <a:solidFill>
                      <a:schemeClr val="bg1">
                        <a:lumMod val="95000"/>
                      </a:schemeClr>
                    </a:solidFill>
                    <a:latin typeface="Segoe UI Black" panose="020B0A02040204020203" pitchFamily="34" charset="0"/>
                    <a:ea typeface="Segoe UI Black" panose="020B0A02040204020203" pitchFamily="34" charset="0"/>
                  </a:rPr>
                  <a:t>B</a:t>
                </a:r>
              </a:p>
            </p:txBody>
          </p:sp>
        </p:grp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4B458FDA-B559-8375-9CC7-317EDF8894E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rot="16200000">
              <a:off x="4972001" y="5747444"/>
              <a:ext cx="952500" cy="952500"/>
            </a:xfrm>
            <a:prstGeom prst="rect">
              <a:avLst/>
            </a:prstGeom>
            <a:grpFill/>
          </p:spPr>
        </p:pic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5A382282-396E-2647-E7F5-BBA37B376012}"/>
              </a:ext>
            </a:extLst>
          </p:cNvPr>
          <p:cNvGrpSpPr/>
          <p:nvPr/>
        </p:nvGrpSpPr>
        <p:grpSpPr>
          <a:xfrm>
            <a:off x="-2776" y="-4912"/>
            <a:ext cx="3578984" cy="6858000"/>
            <a:chOff x="11095" y="0"/>
            <a:chExt cx="3578984" cy="6858000"/>
          </a:xfrm>
          <a:solidFill>
            <a:schemeClr val="accent6">
              <a:lumMod val="75000"/>
            </a:schemeClr>
          </a:solidFill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FCC7978-68A9-745E-C2E8-9A3B3F61FEE1}"/>
                </a:ext>
              </a:extLst>
            </p:cNvPr>
            <p:cNvSpPr/>
            <p:nvPr/>
          </p:nvSpPr>
          <p:spPr>
            <a:xfrm>
              <a:off x="11095" y="0"/>
              <a:ext cx="3047998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Rockwell Extra Bold" panose="02060903040505020403" pitchFamily="18" charset="0"/>
              </a:endParaRPr>
            </a:p>
          </p:txBody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DE85E797-0520-F6B5-4539-FBAF659658A3}"/>
                </a:ext>
              </a:extLst>
            </p:cNvPr>
            <p:cNvSpPr/>
            <p:nvPr/>
          </p:nvSpPr>
          <p:spPr>
            <a:xfrm rot="5400000">
              <a:off x="2645427" y="823121"/>
              <a:ext cx="1343606" cy="545699"/>
            </a:xfrm>
            <a:prstGeom prst="triangle">
              <a:avLst>
                <a:gd name="adj" fmla="val 5175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" name="Title 1">
            <a:extLst>
              <a:ext uri="{FF2B5EF4-FFF2-40B4-BE49-F238E27FC236}">
                <a16:creationId xmlns:a16="http://schemas.microsoft.com/office/drawing/2014/main" id="{4912B0DC-57D8-A7AF-FB09-65566B241521}"/>
              </a:ext>
            </a:extLst>
          </p:cNvPr>
          <p:cNvSpPr txBox="1">
            <a:spLocks/>
          </p:cNvSpPr>
          <p:nvPr/>
        </p:nvSpPr>
        <p:spPr>
          <a:xfrm rot="16200000">
            <a:off x="-4050754" y="2816731"/>
            <a:ext cx="10594490" cy="19443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bg2"/>
                </a:solidFill>
                <a:latin typeface="Franklin Gothic Heavy" panose="020B0903020102020204" pitchFamily="34" charset="0"/>
                <a:cs typeface="Mongolian Baiti" panose="03000500000000000000" pitchFamily="66" charset="0"/>
              </a:rPr>
              <a:t>SUMMARY &amp;</a:t>
            </a:r>
            <a:r>
              <a:rPr lang="en-US" sz="6600" dirty="0">
                <a:solidFill>
                  <a:schemeClr val="bg2"/>
                </a:solidFill>
                <a:latin typeface="Franklin Gothic Heavy" panose="020B0903020102020204" pitchFamily="34" charset="0"/>
                <a:cs typeface="Mongolian Baiti" panose="03000500000000000000" pitchFamily="66" charset="0"/>
              </a:rPr>
              <a:t> </a:t>
            </a:r>
          </a:p>
          <a:p>
            <a:pPr algn="ctr"/>
            <a:r>
              <a:rPr lang="en-US" sz="6600" dirty="0">
                <a:solidFill>
                  <a:schemeClr val="bg2"/>
                </a:solidFill>
                <a:latin typeface="Franklin Gothic Heavy" panose="020B0903020102020204" pitchFamily="34" charset="0"/>
                <a:cs typeface="Mongolian Baiti" panose="03000500000000000000" pitchFamily="66" charset="0"/>
              </a:rPr>
              <a:t>SOLUTIONS</a:t>
            </a:r>
            <a:endParaRPr lang="en-US" sz="2800" dirty="0">
              <a:solidFill>
                <a:schemeClr val="bg2"/>
              </a:solidFill>
              <a:latin typeface="Franklin Gothic Heavy" panose="020B0903020102020204" pitchFamily="34" charset="0"/>
              <a:cs typeface="Mongolian Baiti" panose="03000500000000000000" pitchFamily="66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A7FF07A-0DFE-2BF0-B8C9-92C5988CBA77}"/>
              </a:ext>
            </a:extLst>
          </p:cNvPr>
          <p:cNvSpPr txBox="1"/>
          <p:nvPr/>
        </p:nvSpPr>
        <p:spPr>
          <a:xfrm rot="16200000">
            <a:off x="171704" y="1872324"/>
            <a:ext cx="37733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Monotype Corsiva" panose="03010101010201010101" pitchFamily="66" charset="0"/>
                <a:ea typeface="+mn-ea"/>
                <a:cs typeface="+mn-cs"/>
              </a:rPr>
              <a:t>of the analysis</a:t>
            </a:r>
          </a:p>
        </p:txBody>
      </p:sp>
    </p:spTree>
    <p:extLst>
      <p:ext uri="{BB962C8B-B14F-4D97-AF65-F5344CB8AC3E}">
        <p14:creationId xmlns:p14="http://schemas.microsoft.com/office/powerpoint/2010/main" val="29804467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000">
              <a:schemeClr val="tx2">
                <a:lumMod val="20000"/>
                <a:lumOff val="80000"/>
              </a:schemeClr>
            </a:gs>
            <a:gs pos="37000">
              <a:schemeClr val="accent6">
                <a:lumMod val="40000"/>
                <a:lumOff val="60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D6B9F70-E54A-C143-F0F9-E4E87E69BA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45101B21-11B2-EE6C-B734-526A4AA9805E}"/>
              </a:ext>
            </a:extLst>
          </p:cNvPr>
          <p:cNvGrpSpPr/>
          <p:nvPr/>
        </p:nvGrpSpPr>
        <p:grpSpPr>
          <a:xfrm>
            <a:off x="6033259" y="0"/>
            <a:ext cx="3603711" cy="6858000"/>
            <a:chOff x="6054041" y="0"/>
            <a:chExt cx="3603711" cy="6858000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C145C0A0-293D-B815-1768-95E94EC0D181}"/>
                </a:ext>
              </a:extLst>
            </p:cNvPr>
            <p:cNvGrpSpPr/>
            <p:nvPr/>
          </p:nvGrpSpPr>
          <p:grpSpPr>
            <a:xfrm>
              <a:off x="6054041" y="0"/>
              <a:ext cx="3603711" cy="6858000"/>
              <a:chOff x="6054041" y="0"/>
              <a:chExt cx="3603711" cy="6858000"/>
            </a:xfrm>
            <a:solidFill>
              <a:srgbClr val="92D050"/>
            </a:solidFill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103230EC-D9B2-D725-5AC0-B86320743D64}"/>
                  </a:ext>
                </a:extLst>
              </p:cNvPr>
              <p:cNvSpPr/>
              <p:nvPr/>
            </p:nvSpPr>
            <p:spPr>
              <a:xfrm>
                <a:off x="6064652" y="0"/>
                <a:ext cx="3047998" cy="685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Isosceles Triangle 16">
                <a:extLst>
                  <a:ext uri="{FF2B5EF4-FFF2-40B4-BE49-F238E27FC236}">
                    <a16:creationId xmlns:a16="http://schemas.microsoft.com/office/drawing/2014/main" id="{63967C22-A7DA-F400-B11A-DD9121D61C95}"/>
                  </a:ext>
                </a:extLst>
              </p:cNvPr>
              <p:cNvSpPr/>
              <p:nvPr/>
            </p:nvSpPr>
            <p:spPr>
              <a:xfrm rot="5400000">
                <a:off x="8713100" y="823120"/>
                <a:ext cx="1343606" cy="545699"/>
              </a:xfrm>
              <a:prstGeom prst="triangle">
                <a:avLst>
                  <a:gd name="adj" fmla="val 51759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D821257-4E53-8E60-B008-8D017EF70185}"/>
                  </a:ext>
                </a:extLst>
              </p:cNvPr>
              <p:cNvSpPr txBox="1"/>
              <p:nvPr/>
            </p:nvSpPr>
            <p:spPr>
              <a:xfrm>
                <a:off x="6054041" y="0"/>
                <a:ext cx="3058012" cy="2215991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800" dirty="0">
                    <a:solidFill>
                      <a:schemeClr val="bg1"/>
                    </a:solidFill>
                    <a:latin typeface="Segoe UI Black" panose="020B0A02040204020203" pitchFamily="34" charset="0"/>
                    <a:ea typeface="Segoe UI Black" panose="020B0A02040204020203" pitchFamily="34" charset="0"/>
                  </a:rPr>
                  <a:t>F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097840E-4F3B-8841-36D1-ADC44ED9F888}"/>
                  </a:ext>
                </a:extLst>
              </p:cNvPr>
              <p:cNvSpPr txBox="1"/>
              <p:nvPr/>
            </p:nvSpPr>
            <p:spPr>
              <a:xfrm>
                <a:off x="6123803" y="2265401"/>
                <a:ext cx="2918487" cy="3570208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dirty="0">
                    <a:solidFill>
                      <a:schemeClr val="bg1"/>
                    </a:solidFill>
                    <a:latin typeface="Eras Demi ITC" panose="020B0805030504020804" pitchFamily="34" charset="0"/>
                  </a:rPr>
                  <a:t>Total Revenue</a:t>
                </a:r>
              </a:p>
              <a:p>
                <a:pPr algn="ctr"/>
                <a:endParaRPr lang="en-US" sz="1600" b="1" dirty="0">
                  <a:solidFill>
                    <a:schemeClr val="bg1"/>
                  </a:solidFill>
                  <a:latin typeface="Eras Demi ITC" panose="020B0805030504020804" pitchFamily="34" charset="0"/>
                </a:endParaRPr>
              </a:p>
              <a:p>
                <a:r>
                  <a:rPr lang="en-US" sz="2000" b="1" dirty="0">
                    <a:solidFill>
                      <a:schemeClr val="bg1"/>
                    </a:solidFill>
                    <a:latin typeface="Eras Demi ITC" panose="020B0805030504020804" pitchFamily="34" charset="0"/>
                  </a:rPr>
                  <a:t>Summary</a:t>
                </a:r>
                <a:r>
                  <a:rPr lang="en-US" sz="2000" b="1" dirty="0">
                    <a:solidFill>
                      <a:schemeClr val="bg1"/>
                    </a:solidFill>
                  </a:rPr>
                  <a:t> </a:t>
                </a:r>
                <a:endParaRPr lang="en-US" sz="2000" b="1" dirty="0">
                  <a:solidFill>
                    <a:schemeClr val="bg1"/>
                  </a:solidFill>
                  <a:latin typeface="Aptos" panose="020B0004020202020204" pitchFamily="34" charset="0"/>
                </a:endParaRPr>
              </a:p>
              <a:p>
                <a:pPr marL="285750" indent="-285750">
                  <a:buFont typeface="Wingdings" panose="05000000000000000000" pitchFamily="2" charset="2"/>
                  <a:buChar char="ü"/>
                </a:pPr>
                <a:r>
                  <a:rPr lang="en-US" b="1" dirty="0">
                    <a:solidFill>
                      <a:schemeClr val="accent6">
                        <a:lumMod val="50000"/>
                      </a:schemeClr>
                    </a:solidFill>
                    <a:latin typeface="Aptos" panose="020B0004020202020204" pitchFamily="34" charset="0"/>
                  </a:rPr>
                  <a:t>Least in: Rainy</a:t>
                </a:r>
              </a:p>
              <a:p>
                <a:pPr marL="285750" indent="-285750">
                  <a:buFont typeface="Wingdings" panose="05000000000000000000" pitchFamily="2" charset="2"/>
                  <a:buChar char="ü"/>
                </a:pPr>
                <a:r>
                  <a:rPr lang="en-US" b="1" dirty="0">
                    <a:solidFill>
                      <a:schemeClr val="accent6">
                        <a:lumMod val="50000"/>
                      </a:schemeClr>
                    </a:solidFill>
                    <a:latin typeface="Aptos" panose="020B0004020202020204" pitchFamily="34" charset="0"/>
                  </a:rPr>
                  <a:t>Highest in: Summers</a:t>
                </a:r>
              </a:p>
              <a:p>
                <a:endParaRPr lang="en-US" dirty="0">
                  <a:solidFill>
                    <a:schemeClr val="bg1"/>
                  </a:solidFill>
                  <a:latin typeface="Aptos" panose="020B0004020202020204" pitchFamily="34" charset="0"/>
                </a:endParaRPr>
              </a:p>
              <a:p>
                <a:r>
                  <a:rPr lang="en-US" sz="2000" b="1" dirty="0">
                    <a:solidFill>
                      <a:schemeClr val="bg1"/>
                    </a:solidFill>
                    <a:latin typeface="Eras Demi ITC" panose="020B0805030504020804" pitchFamily="34" charset="0"/>
                  </a:rPr>
                  <a:t>Solution</a:t>
                </a:r>
                <a:endParaRPr lang="en-US" dirty="0">
                  <a:solidFill>
                    <a:schemeClr val="bg1"/>
                  </a:solidFill>
                  <a:latin typeface="Aptos" panose="020B0004020202020204" pitchFamily="34" charset="0"/>
                </a:endParaRPr>
              </a:p>
              <a:p>
                <a:r>
                  <a:rPr lang="en-US" b="1" dirty="0">
                    <a:solidFill>
                      <a:schemeClr val="accent6">
                        <a:lumMod val="50000"/>
                      </a:schemeClr>
                    </a:solidFill>
                    <a:latin typeface="Aptos" panose="020B0004020202020204" pitchFamily="34" charset="0"/>
                  </a:rPr>
                  <a:t>Revenue is high in Mar, April &amp; May &amp; low in June, July, Aug &amp; Sept. </a:t>
                </a:r>
                <a:r>
                  <a:rPr lang="en-US" dirty="0">
                    <a:solidFill>
                      <a:schemeClr val="bg1"/>
                    </a:solidFill>
                    <a:latin typeface="Aptos" panose="020B0004020202020204" pitchFamily="34" charset="0"/>
                  </a:rPr>
                  <a:t>Consider previous solutions, to boost the revenue</a:t>
                </a:r>
              </a:p>
            </p:txBody>
          </p:sp>
        </p:grpSp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F96613B8-1726-EC20-D3BE-B8676E5D125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20000" contrast="2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7956452" y="5663252"/>
              <a:ext cx="952500" cy="952500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B225D861-1F13-662A-8003-8A296F1E2073}"/>
              </a:ext>
            </a:extLst>
          </p:cNvPr>
          <p:cNvGrpSpPr/>
          <p:nvPr/>
        </p:nvGrpSpPr>
        <p:grpSpPr>
          <a:xfrm>
            <a:off x="3024660" y="0"/>
            <a:ext cx="3564908" cy="6858000"/>
            <a:chOff x="3045442" y="0"/>
            <a:chExt cx="3564908" cy="6858000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AC389ED4-F667-ABF8-7670-FA7325C4D726}"/>
                </a:ext>
              </a:extLst>
            </p:cNvPr>
            <p:cNvGrpSpPr/>
            <p:nvPr/>
          </p:nvGrpSpPr>
          <p:grpSpPr>
            <a:xfrm>
              <a:off x="3045442" y="0"/>
              <a:ext cx="3564908" cy="6858000"/>
              <a:chOff x="3054403" y="0"/>
              <a:chExt cx="3555947" cy="6858000"/>
            </a:xfrm>
            <a:solidFill>
              <a:schemeClr val="accent6"/>
            </a:solidFill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68261BF5-052F-121E-B4EC-3AA0BCBA710E}"/>
                  </a:ext>
                </a:extLst>
              </p:cNvPr>
              <p:cNvSpPr/>
              <p:nvPr/>
            </p:nvSpPr>
            <p:spPr>
              <a:xfrm>
                <a:off x="3061250" y="0"/>
                <a:ext cx="3005559" cy="685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" name="Isosceles Triangle 14">
                <a:extLst>
                  <a:ext uri="{FF2B5EF4-FFF2-40B4-BE49-F238E27FC236}">
                    <a16:creationId xmlns:a16="http://schemas.microsoft.com/office/drawing/2014/main" id="{8CFC083F-53A4-64AF-BB66-C8FC10ECCA15}"/>
                  </a:ext>
                </a:extLst>
              </p:cNvPr>
              <p:cNvSpPr/>
              <p:nvPr/>
            </p:nvSpPr>
            <p:spPr>
              <a:xfrm rot="5400000">
                <a:off x="5665698" y="823121"/>
                <a:ext cx="1343606" cy="545699"/>
              </a:xfrm>
              <a:prstGeom prst="triangle">
                <a:avLst>
                  <a:gd name="adj" fmla="val 51759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18BD97B-8805-AC42-F091-14B90856DAE5}"/>
                  </a:ext>
                </a:extLst>
              </p:cNvPr>
              <p:cNvSpPr txBox="1"/>
              <p:nvPr/>
            </p:nvSpPr>
            <p:spPr>
              <a:xfrm>
                <a:off x="3175982" y="2265401"/>
                <a:ext cx="2667222" cy="3539430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dirty="0">
                    <a:solidFill>
                      <a:schemeClr val="bg1"/>
                    </a:solidFill>
                    <a:latin typeface="Eras Demi ITC" panose="020B0805030504020804" pitchFamily="34" charset="0"/>
                  </a:rPr>
                  <a:t>Best Seller</a:t>
                </a:r>
              </a:p>
              <a:p>
                <a:pPr algn="ctr"/>
                <a:endParaRPr lang="en-US" sz="1400" b="1" dirty="0">
                  <a:solidFill>
                    <a:schemeClr val="bg1">
                      <a:lumMod val="95000"/>
                    </a:schemeClr>
                  </a:solidFill>
                </a:endParaRPr>
              </a:p>
              <a:p>
                <a:r>
                  <a:rPr lang="en-US" sz="2000" b="1" dirty="0">
                    <a:solidFill>
                      <a:schemeClr val="bg1"/>
                    </a:solidFill>
                    <a:latin typeface="Eras Demi ITC" panose="020B0805030504020804" pitchFamily="34" charset="0"/>
                  </a:rPr>
                  <a:t>Summary</a:t>
                </a:r>
                <a:r>
                  <a:rPr lang="en-US" dirty="0">
                    <a:solidFill>
                      <a:schemeClr val="bg1">
                        <a:lumMod val="95000"/>
                      </a:schemeClr>
                    </a:solidFill>
                  </a:rPr>
                  <a:t> </a:t>
                </a:r>
              </a:p>
              <a:p>
                <a:pPr marL="285750" indent="-285750">
                  <a:buFont typeface="Wingdings" panose="05000000000000000000" pitchFamily="2" charset="2"/>
                  <a:buChar char="ü"/>
                </a:pPr>
                <a:r>
                  <a:rPr lang="en-US" b="1" dirty="0">
                    <a:solidFill>
                      <a:schemeClr val="accent6">
                        <a:lumMod val="50000"/>
                      </a:schemeClr>
                    </a:solidFill>
                    <a:latin typeface="Aptos" panose="020B0004020202020204" pitchFamily="34" charset="0"/>
                  </a:rPr>
                  <a:t>Best seller: Jackets</a:t>
                </a:r>
              </a:p>
              <a:p>
                <a:pPr marL="285750" indent="-285750">
                  <a:buFont typeface="Wingdings" panose="05000000000000000000" pitchFamily="2" charset="2"/>
                  <a:buChar char="ü"/>
                </a:pPr>
                <a:r>
                  <a:rPr lang="en-US" b="1" dirty="0">
                    <a:solidFill>
                      <a:schemeClr val="accent6">
                        <a:lumMod val="50000"/>
                      </a:schemeClr>
                    </a:solidFill>
                    <a:latin typeface="Aptos" panose="020B0004020202020204" pitchFamily="34" charset="0"/>
                  </a:rPr>
                  <a:t>Least: Plain T-shirt</a:t>
                </a:r>
              </a:p>
              <a:p>
                <a:pPr algn="ctr"/>
                <a:endParaRPr lang="en-US" b="1" dirty="0">
                  <a:solidFill>
                    <a:schemeClr val="accent6">
                      <a:lumMod val="50000"/>
                    </a:schemeClr>
                  </a:solidFill>
                </a:endParaRPr>
              </a:p>
              <a:p>
                <a:r>
                  <a:rPr lang="en-US" sz="2000" b="1" dirty="0">
                    <a:solidFill>
                      <a:schemeClr val="bg1"/>
                    </a:solidFill>
                    <a:latin typeface="Eras Demi ITC" panose="020B0805030504020804" pitchFamily="34" charset="0"/>
                  </a:rPr>
                  <a:t>Solution</a:t>
                </a:r>
                <a:endParaRPr lang="en-US" b="1" dirty="0">
                  <a:solidFill>
                    <a:schemeClr val="bg1"/>
                  </a:solidFill>
                </a:endParaRPr>
              </a:p>
              <a:p>
                <a:r>
                  <a:rPr lang="en-US" b="1" dirty="0">
                    <a:solidFill>
                      <a:schemeClr val="accent6">
                        <a:lumMod val="50000"/>
                      </a:schemeClr>
                    </a:solidFill>
                    <a:latin typeface="Aptos" panose="020B0004020202020204" pitchFamily="34" charset="0"/>
                  </a:rPr>
                  <a:t>Increase Jacket varieties &amp; production </a:t>
                </a:r>
                <a:r>
                  <a:rPr lang="en-US" dirty="0">
                    <a:solidFill>
                      <a:schemeClr val="bg1"/>
                    </a:solidFill>
                    <a:latin typeface="Aptos" panose="020B0004020202020204" pitchFamily="34" charset="0"/>
                  </a:rPr>
                  <a:t>(to prevent stock-out) </a:t>
                </a:r>
              </a:p>
              <a:p>
                <a:r>
                  <a:rPr lang="en-US" b="1" dirty="0">
                    <a:solidFill>
                      <a:schemeClr val="accent6">
                        <a:lumMod val="50000"/>
                      </a:schemeClr>
                    </a:solidFill>
                    <a:latin typeface="Aptos" panose="020B0004020202020204" pitchFamily="34" charset="0"/>
                  </a:rPr>
                  <a:t>Improve the quality of plain t-shirts</a:t>
                </a: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57583789-1AAB-4649-A4CA-DAF5151E032A}"/>
                  </a:ext>
                </a:extLst>
              </p:cNvPr>
              <p:cNvSpPr txBox="1"/>
              <p:nvPr/>
            </p:nvSpPr>
            <p:spPr>
              <a:xfrm>
                <a:off x="3054403" y="0"/>
                <a:ext cx="2985302" cy="2215991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800" dirty="0">
                    <a:solidFill>
                      <a:schemeClr val="bg1">
                        <a:lumMod val="95000"/>
                      </a:schemeClr>
                    </a:solidFill>
                    <a:latin typeface="Segoe UI Black" panose="020B0A02040204020203" pitchFamily="34" charset="0"/>
                    <a:ea typeface="Segoe UI Black" panose="020B0A02040204020203" pitchFamily="34" charset="0"/>
                  </a:rPr>
                  <a:t>E</a:t>
                </a:r>
              </a:p>
            </p:txBody>
          </p:sp>
        </p:grp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879547E-2D41-2D21-78B5-3F89C5DDE1D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28496" y="5589388"/>
              <a:ext cx="1100229" cy="1100229"/>
            </a:xfrm>
            <a:prstGeom prst="rect">
              <a:avLst/>
            </a:prstGeom>
          </p:spPr>
        </p:pic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5C707919-A6F2-C481-6864-28C0F5852EE2}"/>
              </a:ext>
            </a:extLst>
          </p:cNvPr>
          <p:cNvGrpSpPr/>
          <p:nvPr/>
        </p:nvGrpSpPr>
        <p:grpSpPr>
          <a:xfrm>
            <a:off x="-9687" y="0"/>
            <a:ext cx="3578984" cy="6858000"/>
            <a:chOff x="11095" y="0"/>
            <a:chExt cx="3578984" cy="6858000"/>
          </a:xfrm>
          <a:solidFill>
            <a:schemeClr val="accent6">
              <a:lumMod val="75000"/>
            </a:schemeClr>
          </a:solidFill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0336597-EED9-5472-9174-8E3838C2840F}"/>
                </a:ext>
              </a:extLst>
            </p:cNvPr>
            <p:cNvSpPr/>
            <p:nvPr/>
          </p:nvSpPr>
          <p:spPr>
            <a:xfrm>
              <a:off x="11095" y="0"/>
              <a:ext cx="3047998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Rockwell Extra Bold" panose="02060903040505020403" pitchFamily="18" charset="0"/>
              </a:endParaRPr>
            </a:p>
          </p:txBody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80B74200-BC20-BA40-0185-36768ED873CE}"/>
                </a:ext>
              </a:extLst>
            </p:cNvPr>
            <p:cNvSpPr/>
            <p:nvPr/>
          </p:nvSpPr>
          <p:spPr>
            <a:xfrm rot="5400000">
              <a:off x="2645427" y="823121"/>
              <a:ext cx="1343606" cy="545699"/>
            </a:xfrm>
            <a:prstGeom prst="triangle">
              <a:avLst>
                <a:gd name="adj" fmla="val 5175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9" name="Title 1">
            <a:extLst>
              <a:ext uri="{FF2B5EF4-FFF2-40B4-BE49-F238E27FC236}">
                <a16:creationId xmlns:a16="http://schemas.microsoft.com/office/drawing/2014/main" id="{64A3C478-80C6-B9EE-4789-80C282228974}"/>
              </a:ext>
            </a:extLst>
          </p:cNvPr>
          <p:cNvSpPr txBox="1">
            <a:spLocks/>
          </p:cNvSpPr>
          <p:nvPr/>
        </p:nvSpPr>
        <p:spPr>
          <a:xfrm rot="16200000">
            <a:off x="-4071536" y="2816731"/>
            <a:ext cx="10594490" cy="19443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bg2"/>
                </a:solidFill>
                <a:latin typeface="Franklin Gothic Heavy" panose="020B0903020102020204" pitchFamily="34" charset="0"/>
                <a:cs typeface="Mongolian Baiti" panose="03000500000000000000" pitchFamily="66" charset="0"/>
              </a:rPr>
              <a:t>SUMMARY &amp;</a:t>
            </a:r>
            <a:r>
              <a:rPr lang="en-US" sz="6600" dirty="0">
                <a:solidFill>
                  <a:schemeClr val="bg2"/>
                </a:solidFill>
                <a:latin typeface="Franklin Gothic Heavy" panose="020B0903020102020204" pitchFamily="34" charset="0"/>
                <a:cs typeface="Mongolian Baiti" panose="03000500000000000000" pitchFamily="66" charset="0"/>
              </a:rPr>
              <a:t> </a:t>
            </a:r>
          </a:p>
          <a:p>
            <a:pPr algn="ctr"/>
            <a:r>
              <a:rPr lang="en-US" sz="6600" dirty="0">
                <a:solidFill>
                  <a:schemeClr val="bg2"/>
                </a:solidFill>
                <a:latin typeface="Franklin Gothic Heavy" panose="020B0903020102020204" pitchFamily="34" charset="0"/>
                <a:cs typeface="Mongolian Baiti" panose="03000500000000000000" pitchFamily="66" charset="0"/>
              </a:rPr>
              <a:t>SOLUTIONS</a:t>
            </a:r>
            <a:endParaRPr lang="en-US" sz="2800" dirty="0">
              <a:solidFill>
                <a:schemeClr val="bg2"/>
              </a:solidFill>
              <a:latin typeface="Franklin Gothic Heavy" panose="020B0903020102020204" pitchFamily="34" charset="0"/>
              <a:cs typeface="Mongolian Baiti" panose="03000500000000000000" pitchFamily="66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97E72C3-02D9-7638-AC46-84013CA8AB88}"/>
              </a:ext>
            </a:extLst>
          </p:cNvPr>
          <p:cNvSpPr txBox="1"/>
          <p:nvPr/>
        </p:nvSpPr>
        <p:spPr>
          <a:xfrm rot="16200000">
            <a:off x="150922" y="1872324"/>
            <a:ext cx="37733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Monotype Corsiva" panose="03010101010201010101" pitchFamily="66" charset="0"/>
                <a:ea typeface="+mn-ea"/>
                <a:cs typeface="+mn-cs"/>
              </a:rPr>
              <a:t>of the analysis</a:t>
            </a:r>
          </a:p>
        </p:txBody>
      </p:sp>
    </p:spTree>
    <p:extLst>
      <p:ext uri="{BB962C8B-B14F-4D97-AF65-F5344CB8AC3E}">
        <p14:creationId xmlns:p14="http://schemas.microsoft.com/office/powerpoint/2010/main" val="42514287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000">
              <a:schemeClr val="tx2">
                <a:lumMod val="20000"/>
                <a:lumOff val="80000"/>
              </a:schemeClr>
            </a:gs>
            <a:gs pos="37000">
              <a:schemeClr val="accent6">
                <a:lumMod val="40000"/>
                <a:lumOff val="60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D0E4217-4063-8F86-7FD1-D3024152DB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8F75C41C-D6F2-17A3-1721-9536973631E9}"/>
              </a:ext>
            </a:extLst>
          </p:cNvPr>
          <p:cNvGrpSpPr/>
          <p:nvPr/>
        </p:nvGrpSpPr>
        <p:grpSpPr>
          <a:xfrm>
            <a:off x="-3256218" y="0"/>
            <a:ext cx="3603711" cy="6858000"/>
            <a:chOff x="6054041" y="0"/>
            <a:chExt cx="3603711" cy="6858000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788983C9-B11D-AA29-79CD-9C1767BD08FF}"/>
                </a:ext>
              </a:extLst>
            </p:cNvPr>
            <p:cNvGrpSpPr/>
            <p:nvPr/>
          </p:nvGrpSpPr>
          <p:grpSpPr>
            <a:xfrm>
              <a:off x="6054041" y="0"/>
              <a:ext cx="3603711" cy="6858000"/>
              <a:chOff x="6054041" y="0"/>
              <a:chExt cx="3603711" cy="6858000"/>
            </a:xfrm>
            <a:solidFill>
              <a:srgbClr val="92D050"/>
            </a:solidFill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DB8CEBD0-C445-87D6-1377-DC1157871CB4}"/>
                  </a:ext>
                </a:extLst>
              </p:cNvPr>
              <p:cNvSpPr/>
              <p:nvPr/>
            </p:nvSpPr>
            <p:spPr>
              <a:xfrm>
                <a:off x="6064652" y="0"/>
                <a:ext cx="3047998" cy="685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" name="Isosceles Triangle 16">
                <a:extLst>
                  <a:ext uri="{FF2B5EF4-FFF2-40B4-BE49-F238E27FC236}">
                    <a16:creationId xmlns:a16="http://schemas.microsoft.com/office/drawing/2014/main" id="{D2FBD50A-7B4B-8A8D-693B-87C4CFC9CE41}"/>
                  </a:ext>
                </a:extLst>
              </p:cNvPr>
              <p:cNvSpPr/>
              <p:nvPr/>
            </p:nvSpPr>
            <p:spPr>
              <a:xfrm rot="5400000">
                <a:off x="8713100" y="823120"/>
                <a:ext cx="1343606" cy="545699"/>
              </a:xfrm>
              <a:prstGeom prst="triangle">
                <a:avLst>
                  <a:gd name="adj" fmla="val 51759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400349B-C376-627D-62E2-06E5B3FBADFB}"/>
                  </a:ext>
                </a:extLst>
              </p:cNvPr>
              <p:cNvSpPr txBox="1"/>
              <p:nvPr/>
            </p:nvSpPr>
            <p:spPr>
              <a:xfrm>
                <a:off x="6054041" y="0"/>
                <a:ext cx="3058012" cy="2215991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3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Segoe UI Black" panose="020B0A02040204020203" pitchFamily="34" charset="0"/>
                    <a:ea typeface="Segoe UI Black" panose="020B0A02040204020203" pitchFamily="34" charset="0"/>
                    <a:cs typeface="+mn-cs"/>
                  </a:rPr>
                  <a:t>F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5C9A2C8-AE65-9ED9-C37B-8F66917525C8}"/>
                  </a:ext>
                </a:extLst>
              </p:cNvPr>
              <p:cNvSpPr txBox="1"/>
              <p:nvPr/>
            </p:nvSpPr>
            <p:spPr>
              <a:xfrm>
                <a:off x="6123803" y="2265401"/>
                <a:ext cx="2918487" cy="3570208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Eras Demi ITC" panose="020B0805030504020804" pitchFamily="34" charset="0"/>
                    <a:ea typeface="+mn-ea"/>
                    <a:cs typeface="+mn-cs"/>
                  </a:rPr>
                  <a:t>Total Revenue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Eras Demi ITC" panose="020B0805030504020804" pitchFamily="34" charset="0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Eras Demi ITC" panose="020B0805030504020804" pitchFamily="34" charset="0"/>
                    <a:ea typeface="+mn-ea"/>
                    <a:cs typeface="+mn-cs"/>
                  </a:rPr>
                  <a:t>Summary</a:t>
                </a:r>
                <a:r>
                  <a:rPr kumimoji="0" 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</a:t>
                </a:r>
                <a:endPara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0B0004020202020204" pitchFamily="34" charset="0"/>
                  <a:ea typeface="+mn-ea"/>
                  <a:cs typeface="+mn-cs"/>
                </a:endParaRPr>
              </a:p>
              <a:p>
                <a:pPr marL="285750" marR="0" lvl="0" indent="-2857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ü"/>
                  <a:tabLst/>
                  <a:defRPr/>
                </a:pPr>
                <a:r>
                  <a:rPr kumimoji="0" 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70AD47">
                        <a:lumMod val="50000"/>
                      </a:srgbClr>
                    </a:solidFill>
                    <a:effectLst/>
                    <a:uLnTx/>
                    <a:uFillTx/>
                    <a:latin typeface="Aptos" panose="020B0004020202020204" pitchFamily="34" charset="0"/>
                    <a:ea typeface="+mn-ea"/>
                    <a:cs typeface="+mn-cs"/>
                  </a:rPr>
                  <a:t>Least in: Rainy</a:t>
                </a:r>
              </a:p>
              <a:p>
                <a:pPr marL="285750" marR="0" lvl="0" indent="-2857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ü"/>
                  <a:tabLst/>
                  <a:defRPr/>
                </a:pPr>
                <a:r>
                  <a:rPr kumimoji="0" 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70AD47">
                        <a:lumMod val="50000"/>
                      </a:srgbClr>
                    </a:solidFill>
                    <a:effectLst/>
                    <a:uLnTx/>
                    <a:uFillTx/>
                    <a:latin typeface="Aptos" panose="020B0004020202020204" pitchFamily="34" charset="0"/>
                    <a:ea typeface="+mn-ea"/>
                    <a:cs typeface="+mn-cs"/>
                  </a:rPr>
                  <a:t>Highest in: Summers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0B0004020202020204" pitchFamily="34" charset="0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Eras Demi ITC" panose="020B0805030504020804" pitchFamily="34" charset="0"/>
                    <a:ea typeface="+mn-ea"/>
                    <a:cs typeface="+mn-cs"/>
                  </a:rPr>
                  <a:t>Solution</a:t>
                </a: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0B0004020202020204" pitchFamily="34" charset="0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70AD47">
                        <a:lumMod val="50000"/>
                      </a:srgbClr>
                    </a:solidFill>
                    <a:effectLst/>
                    <a:uLnTx/>
                    <a:uFillTx/>
                    <a:latin typeface="Aptos" panose="020B0004020202020204" pitchFamily="34" charset="0"/>
                    <a:ea typeface="+mn-ea"/>
                    <a:cs typeface="+mn-cs"/>
                  </a:rPr>
                  <a:t>Revenue is high in Mar, April &amp; May &amp; low in June, July, Aug &amp; Sept. </a:t>
                </a: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ptos" panose="020B0004020202020204" pitchFamily="34" charset="0"/>
                    <a:ea typeface="+mn-ea"/>
                    <a:cs typeface="+mn-cs"/>
                  </a:rPr>
                  <a:t>Consider previous solutions, to boost the revenue</a:t>
                </a:r>
              </a:p>
            </p:txBody>
          </p:sp>
        </p:grpSp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2AA2A5A3-4B1E-4EB8-7F6B-F8BEA0144EF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20000" contrast="2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7956452" y="5663252"/>
              <a:ext cx="952500" cy="952500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5443B44F-22BB-5470-39E5-BF1179A2C53D}"/>
              </a:ext>
            </a:extLst>
          </p:cNvPr>
          <p:cNvGrpSpPr/>
          <p:nvPr/>
        </p:nvGrpSpPr>
        <p:grpSpPr>
          <a:xfrm>
            <a:off x="-3335509" y="-10391"/>
            <a:ext cx="3564908" cy="6858000"/>
            <a:chOff x="3045442" y="0"/>
            <a:chExt cx="3564908" cy="6858000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215537D3-B138-F3D9-599B-217DA2AC26A4}"/>
                </a:ext>
              </a:extLst>
            </p:cNvPr>
            <p:cNvGrpSpPr/>
            <p:nvPr/>
          </p:nvGrpSpPr>
          <p:grpSpPr>
            <a:xfrm>
              <a:off x="3045442" y="0"/>
              <a:ext cx="3564908" cy="6858000"/>
              <a:chOff x="3054403" y="0"/>
              <a:chExt cx="3555947" cy="6858000"/>
            </a:xfrm>
            <a:solidFill>
              <a:schemeClr val="accent6"/>
            </a:solidFill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1E39E9EA-EB90-7B89-C31A-F375E58CB91D}"/>
                  </a:ext>
                </a:extLst>
              </p:cNvPr>
              <p:cNvSpPr/>
              <p:nvPr/>
            </p:nvSpPr>
            <p:spPr>
              <a:xfrm>
                <a:off x="3061250" y="0"/>
                <a:ext cx="3005559" cy="685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" name="Isosceles Triangle 14">
                <a:extLst>
                  <a:ext uri="{FF2B5EF4-FFF2-40B4-BE49-F238E27FC236}">
                    <a16:creationId xmlns:a16="http://schemas.microsoft.com/office/drawing/2014/main" id="{27EDDA80-5CCA-483E-ADED-45D8808A9B4D}"/>
                  </a:ext>
                </a:extLst>
              </p:cNvPr>
              <p:cNvSpPr/>
              <p:nvPr/>
            </p:nvSpPr>
            <p:spPr>
              <a:xfrm rot="5400000">
                <a:off x="5665698" y="823121"/>
                <a:ext cx="1343606" cy="545699"/>
              </a:xfrm>
              <a:prstGeom prst="triangle">
                <a:avLst>
                  <a:gd name="adj" fmla="val 51759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640BA98-1542-FB7C-B210-F9E1B9E77948}"/>
                  </a:ext>
                </a:extLst>
              </p:cNvPr>
              <p:cNvSpPr txBox="1"/>
              <p:nvPr/>
            </p:nvSpPr>
            <p:spPr>
              <a:xfrm>
                <a:off x="3175982" y="2265401"/>
                <a:ext cx="2667222" cy="3539430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Eras Demi ITC" panose="020B0805030504020804" pitchFamily="34" charset="0"/>
                    <a:ea typeface="+mn-ea"/>
                    <a:cs typeface="+mn-cs"/>
                  </a:rPr>
                  <a:t>Best Seller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9500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Eras Demi ITC" panose="020B0805030504020804" pitchFamily="34" charset="0"/>
                    <a:ea typeface="+mn-ea"/>
                    <a:cs typeface="+mn-cs"/>
                  </a:rPr>
                  <a:t>Summary</a:t>
                </a: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95000"/>
                      </a:prst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</a:t>
                </a:r>
              </a:p>
              <a:p>
                <a:pPr marL="285750" marR="0" lvl="0" indent="-2857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ü"/>
                  <a:tabLst/>
                  <a:defRPr/>
                </a:pPr>
                <a:r>
                  <a:rPr kumimoji="0" 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70AD47">
                        <a:lumMod val="50000"/>
                      </a:srgbClr>
                    </a:solidFill>
                    <a:effectLst/>
                    <a:uLnTx/>
                    <a:uFillTx/>
                    <a:latin typeface="Aptos" panose="020B0004020202020204" pitchFamily="34" charset="0"/>
                    <a:ea typeface="+mn-ea"/>
                    <a:cs typeface="+mn-cs"/>
                  </a:rPr>
                  <a:t>Best seller: Jackets</a:t>
                </a:r>
              </a:p>
              <a:p>
                <a:pPr marL="285750" marR="0" lvl="0" indent="-2857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ü"/>
                  <a:tabLst/>
                  <a:defRPr/>
                </a:pPr>
                <a:r>
                  <a:rPr kumimoji="0" 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70AD47">
                        <a:lumMod val="50000"/>
                      </a:srgbClr>
                    </a:solidFill>
                    <a:effectLst/>
                    <a:uLnTx/>
                    <a:uFillTx/>
                    <a:latin typeface="Aptos" panose="020B0004020202020204" pitchFamily="34" charset="0"/>
                    <a:ea typeface="+mn-ea"/>
                    <a:cs typeface="+mn-cs"/>
                  </a:rPr>
                  <a:t>Least: Plain T-shirt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70AD47">
                      <a:lumMod val="50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Eras Demi ITC" panose="020B0805030504020804" pitchFamily="34" charset="0"/>
                    <a:ea typeface="+mn-ea"/>
                    <a:cs typeface="+mn-cs"/>
                  </a:rPr>
                  <a:t>Solution</a:t>
                </a:r>
                <a:endPara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70AD47">
                        <a:lumMod val="50000"/>
                      </a:srgbClr>
                    </a:solidFill>
                    <a:effectLst/>
                    <a:uLnTx/>
                    <a:uFillTx/>
                    <a:latin typeface="Aptos" panose="020B0004020202020204" pitchFamily="34" charset="0"/>
                    <a:ea typeface="+mn-ea"/>
                    <a:cs typeface="+mn-cs"/>
                  </a:rPr>
                  <a:t>Increase Jacket varieties &amp; production </a:t>
                </a: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ptos" panose="020B0004020202020204" pitchFamily="34" charset="0"/>
                    <a:ea typeface="+mn-ea"/>
                    <a:cs typeface="+mn-cs"/>
                  </a:rPr>
                  <a:t>(to prevent stock-out) 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70AD47">
                        <a:lumMod val="50000"/>
                      </a:srgbClr>
                    </a:solidFill>
                    <a:effectLst/>
                    <a:uLnTx/>
                    <a:uFillTx/>
                    <a:latin typeface="Aptos" panose="020B0004020202020204" pitchFamily="34" charset="0"/>
                    <a:ea typeface="+mn-ea"/>
                    <a:cs typeface="+mn-cs"/>
                  </a:rPr>
                  <a:t>Improve the quality of plain t-shirts</a:t>
                </a: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B405E476-7FF4-4686-3E3C-B4B7E82E9DAA}"/>
                  </a:ext>
                </a:extLst>
              </p:cNvPr>
              <p:cNvSpPr txBox="1"/>
              <p:nvPr/>
            </p:nvSpPr>
            <p:spPr>
              <a:xfrm>
                <a:off x="3054403" y="0"/>
                <a:ext cx="2985302" cy="2215991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3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95000"/>
                      </a:prstClr>
                    </a:solidFill>
                    <a:effectLst/>
                    <a:uLnTx/>
                    <a:uFillTx/>
                    <a:latin typeface="Segoe UI Black" panose="020B0A02040204020203" pitchFamily="34" charset="0"/>
                    <a:ea typeface="Segoe UI Black" panose="020B0A02040204020203" pitchFamily="34" charset="0"/>
                    <a:cs typeface="+mn-cs"/>
                  </a:rPr>
                  <a:t>E</a:t>
                </a:r>
              </a:p>
            </p:txBody>
          </p:sp>
        </p:grp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C775C6A7-F6E4-07EC-0D06-A0D3C0A5AC3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28496" y="5589388"/>
              <a:ext cx="1100229" cy="1100229"/>
            </a:xfrm>
            <a:prstGeom prst="rect">
              <a:avLst/>
            </a:prstGeom>
          </p:spPr>
        </p:pic>
      </p:grpSp>
      <p:sp>
        <p:nvSpPr>
          <p:cNvPr id="9" name="Title 1">
            <a:extLst>
              <a:ext uri="{FF2B5EF4-FFF2-40B4-BE49-F238E27FC236}">
                <a16:creationId xmlns:a16="http://schemas.microsoft.com/office/drawing/2014/main" id="{1EF95076-464D-7D3D-A492-F397D4B36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75468"/>
            <a:ext cx="12192000" cy="3231573"/>
          </a:xfrm>
        </p:spPr>
        <p:txBody>
          <a:bodyPr>
            <a:noAutofit/>
          </a:bodyPr>
          <a:lstStyle/>
          <a:p>
            <a:pPr algn="ctr"/>
            <a:r>
              <a:rPr lang="en-US" sz="11500" dirty="0">
                <a:solidFill>
                  <a:schemeClr val="accent6">
                    <a:lumMod val="50000"/>
                  </a:schemeClr>
                </a:solidFill>
                <a:latin typeface="Eras Demi ITC" panose="020B0805030504020804" pitchFamily="34" charset="0"/>
              </a:rPr>
              <a:t>Dashboard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F40DA65-A4C4-92A7-A6F0-23EC6235B2D3}"/>
              </a:ext>
            </a:extLst>
          </p:cNvPr>
          <p:cNvGrpSpPr/>
          <p:nvPr/>
        </p:nvGrpSpPr>
        <p:grpSpPr>
          <a:xfrm>
            <a:off x="-3480250" y="-10391"/>
            <a:ext cx="3578984" cy="6858000"/>
            <a:chOff x="11095" y="0"/>
            <a:chExt cx="3578984" cy="6858000"/>
          </a:xfrm>
          <a:solidFill>
            <a:schemeClr val="accent6">
              <a:lumMod val="75000"/>
            </a:schemeClr>
          </a:solidFill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0A8D468-8947-14F1-3239-745A5707E73E}"/>
                </a:ext>
              </a:extLst>
            </p:cNvPr>
            <p:cNvSpPr/>
            <p:nvPr/>
          </p:nvSpPr>
          <p:spPr>
            <a:xfrm>
              <a:off x="11095" y="0"/>
              <a:ext cx="3047998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Rockwell Extra Bold" panose="02060903040505020403" pitchFamily="18" charset="0"/>
              </a:endParaRPr>
            </a:p>
          </p:txBody>
        </p:sp>
        <p:sp>
          <p:nvSpPr>
            <p:cNvPr id="25" name="Isosceles Triangle 24">
              <a:extLst>
                <a:ext uri="{FF2B5EF4-FFF2-40B4-BE49-F238E27FC236}">
                  <a16:creationId xmlns:a16="http://schemas.microsoft.com/office/drawing/2014/main" id="{F12A2DBB-0D15-2D12-E7BF-ECAF3A0DDF3D}"/>
                </a:ext>
              </a:extLst>
            </p:cNvPr>
            <p:cNvSpPr/>
            <p:nvPr/>
          </p:nvSpPr>
          <p:spPr>
            <a:xfrm rot="5400000">
              <a:off x="2645427" y="823121"/>
              <a:ext cx="1343606" cy="545699"/>
            </a:xfrm>
            <a:prstGeom prst="triangle">
              <a:avLst>
                <a:gd name="adj" fmla="val 5175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A9CE823A-AF7A-65D8-2520-7B80A2319552}"/>
              </a:ext>
            </a:extLst>
          </p:cNvPr>
          <p:cNvSpPr txBox="1">
            <a:spLocks/>
          </p:cNvSpPr>
          <p:nvPr/>
        </p:nvSpPr>
        <p:spPr>
          <a:xfrm rot="16200000">
            <a:off x="-7542099" y="2806340"/>
            <a:ext cx="10594490" cy="19443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bg2"/>
                </a:solidFill>
                <a:latin typeface="Franklin Gothic Heavy" panose="020B0903020102020204" pitchFamily="34" charset="0"/>
                <a:cs typeface="Mongolian Baiti" panose="03000500000000000000" pitchFamily="66" charset="0"/>
              </a:rPr>
              <a:t>SUMMARY &amp;</a:t>
            </a:r>
            <a:r>
              <a:rPr lang="en-US" sz="6600" dirty="0">
                <a:solidFill>
                  <a:schemeClr val="bg2"/>
                </a:solidFill>
                <a:latin typeface="Franklin Gothic Heavy" panose="020B0903020102020204" pitchFamily="34" charset="0"/>
                <a:cs typeface="Mongolian Baiti" panose="03000500000000000000" pitchFamily="66" charset="0"/>
              </a:rPr>
              <a:t> </a:t>
            </a:r>
          </a:p>
          <a:p>
            <a:pPr algn="ctr"/>
            <a:r>
              <a:rPr lang="en-US" sz="6600" dirty="0">
                <a:solidFill>
                  <a:schemeClr val="bg2"/>
                </a:solidFill>
                <a:latin typeface="Franklin Gothic Heavy" panose="020B0903020102020204" pitchFamily="34" charset="0"/>
                <a:cs typeface="Mongolian Baiti" panose="03000500000000000000" pitchFamily="66" charset="0"/>
              </a:rPr>
              <a:t>SOLUTIONS</a:t>
            </a:r>
            <a:endParaRPr lang="en-US" sz="2800" dirty="0">
              <a:solidFill>
                <a:schemeClr val="bg2"/>
              </a:solidFill>
              <a:latin typeface="Franklin Gothic Heavy" panose="020B0903020102020204" pitchFamily="34" charset="0"/>
              <a:cs typeface="Mongolian Baiti" panose="03000500000000000000" pitchFamily="66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2553B9A-9B12-F7AE-86BF-597BBAF78516}"/>
              </a:ext>
            </a:extLst>
          </p:cNvPr>
          <p:cNvSpPr txBox="1"/>
          <p:nvPr/>
        </p:nvSpPr>
        <p:spPr>
          <a:xfrm rot="16200000">
            <a:off x="-3319641" y="1861933"/>
            <a:ext cx="37733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Monotype Corsiva" panose="03010101010201010101" pitchFamily="66" charset="0"/>
                <a:ea typeface="+mn-ea"/>
                <a:cs typeface="+mn-cs"/>
              </a:rPr>
              <a:t>of the analysis</a:t>
            </a:r>
          </a:p>
        </p:txBody>
      </p:sp>
    </p:spTree>
    <p:extLst>
      <p:ext uri="{BB962C8B-B14F-4D97-AF65-F5344CB8AC3E}">
        <p14:creationId xmlns:p14="http://schemas.microsoft.com/office/powerpoint/2010/main" val="25750252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F84BC70-DF54-CF16-746F-E614A650F8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F08B2570-1773-1B94-EB91-B58C54413C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3164"/>
            <a:ext cx="12192000" cy="4904509"/>
          </a:xfrm>
          <a:prstGeom prst="rect">
            <a:avLst/>
          </a:pr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A85253C8-BDFB-5C1B-D9BB-1CDDE331F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413164"/>
          </a:xfrm>
        </p:spPr>
        <p:txBody>
          <a:bodyPr>
            <a:noAutofit/>
          </a:bodyPr>
          <a:lstStyle/>
          <a:p>
            <a:pPr algn="ctr"/>
            <a:r>
              <a:rPr lang="en-US" sz="5400" dirty="0">
                <a:solidFill>
                  <a:schemeClr val="accent2">
                    <a:lumMod val="50000"/>
                  </a:schemeClr>
                </a:solidFill>
                <a:latin typeface="Eras Demi ITC" panose="020B0805030504020804" pitchFamily="34" charset="0"/>
              </a:rPr>
              <a:t>Dashboard Page 1</a:t>
            </a:r>
          </a:p>
        </p:txBody>
      </p:sp>
    </p:spTree>
    <p:extLst>
      <p:ext uri="{BB962C8B-B14F-4D97-AF65-F5344CB8AC3E}">
        <p14:creationId xmlns:p14="http://schemas.microsoft.com/office/powerpoint/2010/main" val="33797231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DC66D9A-A143-BE6A-7FDC-97E6E64117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>
            <a:extLst>
              <a:ext uri="{FF2B5EF4-FFF2-40B4-BE49-F238E27FC236}">
                <a16:creationId xmlns:a16="http://schemas.microsoft.com/office/drawing/2014/main" id="{06818DAC-DC3D-D3BA-5FF1-BB1E704FF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413164"/>
          </a:xfrm>
        </p:spPr>
        <p:txBody>
          <a:bodyPr>
            <a:noAutofit/>
          </a:bodyPr>
          <a:lstStyle/>
          <a:p>
            <a:pPr algn="ctr"/>
            <a:r>
              <a:rPr lang="en-US" sz="5400" dirty="0">
                <a:solidFill>
                  <a:schemeClr val="accent2">
                    <a:lumMod val="50000"/>
                  </a:schemeClr>
                </a:solidFill>
                <a:latin typeface="Eras Demi ITC" panose="020B0805030504020804" pitchFamily="34" charset="0"/>
              </a:rPr>
              <a:t>Dashboard Page 2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7D190FA-7E01-2753-18DF-248FA363D1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13164"/>
            <a:ext cx="12192000" cy="4966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9891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20000"/>
                <a:lumOff val="80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0933E0F-AAA7-2F98-8D1C-579CEABB7D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>
            <a:extLst>
              <a:ext uri="{FF2B5EF4-FFF2-40B4-BE49-F238E27FC236}">
                <a16:creationId xmlns:a16="http://schemas.microsoft.com/office/drawing/2014/main" id="{2A3499A6-C785-FBF3-FABF-DE7E7D7D6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algn="ctr"/>
            <a:r>
              <a:rPr lang="en-US" sz="13800" dirty="0">
                <a:solidFill>
                  <a:schemeClr val="accent2">
                    <a:lumMod val="50000"/>
                  </a:schemeClr>
                </a:solidFill>
                <a:latin typeface="Eras Demi ITC" panose="020B08050305040208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9569232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E5DA13A-9F8C-D22B-2E80-25C2A997E6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CF1FBC6-2C78-E83A-62D5-26884BB83C40}"/>
              </a:ext>
            </a:extLst>
          </p:cNvPr>
          <p:cNvSpPr txBox="1"/>
          <p:nvPr/>
        </p:nvSpPr>
        <p:spPr>
          <a:xfrm>
            <a:off x="386457" y="468598"/>
            <a:ext cx="9042023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000" dirty="0"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Eras Bold ITC" panose="020B0907030504020204" pitchFamily="34" charset="0"/>
              </a:rPr>
              <a:t>Clothing Store</a:t>
            </a:r>
            <a:endParaRPr lang="en-US" sz="4800" dirty="0"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</a:endParaRPr>
          </a:p>
        </p:txBody>
      </p:sp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FEF39A6A-B908-0DE8-BFE7-ABBCB6E2844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17325992"/>
              </p:ext>
            </p:extLst>
          </p:nvPr>
        </p:nvGraphicFramePr>
        <p:xfrm>
          <a:off x="4385629" y="-497711"/>
          <a:ext cx="10348944" cy="7789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992234CA-FE48-5409-CB16-FE79DA0EF915}"/>
              </a:ext>
            </a:extLst>
          </p:cNvPr>
          <p:cNvSpPr txBox="1"/>
          <p:nvPr/>
        </p:nvSpPr>
        <p:spPr>
          <a:xfrm>
            <a:off x="386457" y="1471910"/>
            <a:ext cx="689233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Eras Demi ITC" panose="020B0805030504020804" pitchFamily="34" charset="0"/>
              </a:rPr>
              <a:t>Dataset details: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Abadi" panose="020B0604020104020204" pitchFamily="34" charset="0"/>
              </a:rPr>
              <a:t>Describes the annual sale of the clothing store in the year 2024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Abadi" panose="020B0604020104020204" pitchFamily="34" charset="0"/>
              </a:rPr>
              <a:t>It contains the order-based records with respect to Gender, Age, Region, Order date, Clothing type, Size, Quantity, Mode of payment, etc.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Abadi" panose="020B0604020104020204" pitchFamily="34" charset="0"/>
              </a:rPr>
              <a:t>It contains 500 + records</a:t>
            </a:r>
          </a:p>
          <a:p>
            <a:endParaRPr lang="en-US" sz="2400" dirty="0">
              <a:solidFill>
                <a:schemeClr val="accent2">
                  <a:lumMod val="75000"/>
                </a:schemeClr>
              </a:solidFill>
              <a:latin typeface="Aptos" panose="020B0004020202020204" pitchFamily="34" charset="0"/>
            </a:endParaRPr>
          </a:p>
          <a:p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Eras Demi ITC" panose="020B0805030504020804" pitchFamily="34" charset="0"/>
              </a:rPr>
              <a:t>Reason for choosing: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Abadi" panose="020B0604020104020204" pitchFamily="34" charset="0"/>
              </a:rPr>
              <a:t>Diverse dataset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Abadi" panose="020B0604020104020204" pitchFamily="34" charset="0"/>
              </a:rPr>
              <a:t>Contains a Time-series data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Abadi" panose="020B0604020104020204" pitchFamily="34" charset="0"/>
              </a:rPr>
              <a:t>Has Categorical as well as </a:t>
            </a:r>
            <a:r>
              <a:rPr lang="en-US" sz="2400">
                <a:solidFill>
                  <a:schemeClr val="accent3">
                    <a:lumMod val="50000"/>
                  </a:schemeClr>
                </a:solidFill>
                <a:latin typeface="Abadi" panose="020B0604020104020204" pitchFamily="34" charset="0"/>
              </a:rPr>
              <a:t>Quantified values</a:t>
            </a:r>
            <a:endParaRPr lang="en-US" sz="2400" dirty="0">
              <a:solidFill>
                <a:schemeClr val="accent3">
                  <a:lumMod val="50000"/>
                </a:schemeClr>
              </a:solidFill>
              <a:latin typeface="Abadi" panose="020B0604020104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Abadi" panose="020B0604020104020204" pitchFamily="34" charset="0"/>
              </a:rPr>
              <a:t>Addresses a real-world shopping trend scenario </a:t>
            </a:r>
          </a:p>
        </p:txBody>
      </p:sp>
    </p:spTree>
    <p:extLst>
      <p:ext uri="{BB962C8B-B14F-4D97-AF65-F5344CB8AC3E}">
        <p14:creationId xmlns:p14="http://schemas.microsoft.com/office/powerpoint/2010/main" val="3087927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77C90FE1-0867-48E5-88D0-E7A271301E4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2">
                                            <p:graphicEl>
                                              <a:dgm id="{77C90FE1-0867-48E5-88D0-E7A271301E4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48859716-FC2A-4B50-9AA6-2805A93D8A6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2">
                                            <p:graphicEl>
                                              <a:dgm id="{48859716-FC2A-4B50-9AA6-2805A93D8A6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592AA949-FC5A-4890-9D63-7F0D8D8F327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2">
                                            <p:graphicEl>
                                              <a:dgm id="{592AA949-FC5A-4890-9D63-7F0D8D8F327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DD2C09EA-3B87-4C03-9B24-BAE76F556CC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2">
                                            <p:graphicEl>
                                              <a:dgm id="{DD2C09EA-3B87-4C03-9B24-BAE76F556CC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>
        <p:bldSub>
          <a:bldDgm bld="one"/>
        </p:bldSub>
      </p:bldGraphic>
      <p:bldP spid="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000">
              <a:schemeClr val="tx2">
                <a:lumMod val="20000"/>
                <a:lumOff val="80000"/>
              </a:schemeClr>
            </a:gs>
            <a:gs pos="37000">
              <a:schemeClr val="accent1">
                <a:lumMod val="60000"/>
                <a:lumOff val="40000"/>
              </a:schemeClr>
            </a:gs>
            <a:gs pos="100000">
              <a:schemeClr val="tx2">
                <a:lumMod val="60000"/>
                <a:lumOff val="40000"/>
              </a:schemeClr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0B8500EF-AAFD-58E0-5094-C933D753BCAD}"/>
              </a:ext>
            </a:extLst>
          </p:cNvPr>
          <p:cNvGrpSpPr/>
          <p:nvPr/>
        </p:nvGrpSpPr>
        <p:grpSpPr>
          <a:xfrm>
            <a:off x="-1400232" y="0"/>
            <a:ext cx="3637046" cy="6858000"/>
            <a:chOff x="9100653" y="0"/>
            <a:chExt cx="3637046" cy="6858000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77F61F46-0FE4-B815-08CB-7E30B70CBE6F}"/>
                </a:ext>
              </a:extLst>
            </p:cNvPr>
            <p:cNvGrpSpPr/>
            <p:nvPr/>
          </p:nvGrpSpPr>
          <p:grpSpPr>
            <a:xfrm>
              <a:off x="9100653" y="0"/>
              <a:ext cx="3637046" cy="6858000"/>
              <a:chOff x="9100653" y="0"/>
              <a:chExt cx="3637046" cy="6858000"/>
            </a:xfrm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2FDDBF13-B734-330A-DA45-90494ED704DD}"/>
                  </a:ext>
                </a:extLst>
              </p:cNvPr>
              <p:cNvSpPr/>
              <p:nvPr/>
            </p:nvSpPr>
            <p:spPr>
              <a:xfrm>
                <a:off x="9105176" y="0"/>
                <a:ext cx="3086824" cy="685800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BAC9419-9FD3-02FD-D524-4AB4C84A0E8F}"/>
                  </a:ext>
                </a:extLst>
              </p:cNvPr>
              <p:cNvSpPr txBox="1"/>
              <p:nvPr/>
            </p:nvSpPr>
            <p:spPr>
              <a:xfrm>
                <a:off x="9100653" y="2267327"/>
                <a:ext cx="3090854" cy="18774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600" b="1" dirty="0">
                    <a:solidFill>
                      <a:schemeClr val="bg1"/>
                    </a:solidFill>
                    <a:latin typeface="Eras Demi ITC" panose="020B0805030504020804" pitchFamily="34" charset="0"/>
                  </a:rPr>
                  <a:t>Regional Analysis</a:t>
                </a:r>
              </a:p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 </a:t>
                </a:r>
                <a:endParaRPr lang="en-US" dirty="0">
                  <a:solidFill>
                    <a:schemeClr val="bg1"/>
                  </a:solidFill>
                  <a:latin typeface="Aptos" panose="020B0004020202020204" pitchFamily="34" charset="0"/>
                </a:endParaRPr>
              </a:p>
              <a:p>
                <a:r>
                  <a:rPr lang="en-US" dirty="0">
                    <a:solidFill>
                      <a:schemeClr val="bg1"/>
                    </a:solidFill>
                    <a:latin typeface="Aptos" panose="020B0004020202020204" pitchFamily="34" charset="0"/>
                  </a:rPr>
                  <a:t>- Regional performance </a:t>
                </a:r>
              </a:p>
              <a:p>
                <a:r>
                  <a:rPr lang="en-US" dirty="0">
                    <a:solidFill>
                      <a:schemeClr val="bg1"/>
                    </a:solidFill>
                    <a:latin typeface="Aptos" panose="020B0004020202020204" pitchFamily="34" charset="0"/>
                  </a:rPr>
                  <a:t>- Region with highest sales</a:t>
                </a:r>
              </a:p>
              <a:p>
                <a:r>
                  <a:rPr lang="en-US" dirty="0">
                    <a:solidFill>
                      <a:schemeClr val="bg1"/>
                    </a:solidFill>
                    <a:latin typeface="Aptos" panose="020B0004020202020204" pitchFamily="34" charset="0"/>
                  </a:rPr>
                  <a:t>- Region with lowest sales </a:t>
                </a:r>
              </a:p>
              <a:p>
                <a:r>
                  <a:rPr lang="en-US" dirty="0">
                    <a:solidFill>
                      <a:schemeClr val="bg1"/>
                    </a:solidFill>
                    <a:latin typeface="Aptos" panose="020B0004020202020204" pitchFamily="34" charset="0"/>
                  </a:rPr>
                  <a:t>- WRT Gender &amp; Clothing type</a:t>
                </a:r>
              </a:p>
            </p:txBody>
          </p:sp>
          <p:sp>
            <p:nvSpPr>
              <p:cNvPr id="29" name="Isosceles Triangle 28">
                <a:extLst>
                  <a:ext uri="{FF2B5EF4-FFF2-40B4-BE49-F238E27FC236}">
                    <a16:creationId xmlns:a16="http://schemas.microsoft.com/office/drawing/2014/main" id="{FFC057FC-E618-D41A-595E-CFE54C1CD5C7}"/>
                  </a:ext>
                </a:extLst>
              </p:cNvPr>
              <p:cNvSpPr/>
              <p:nvPr/>
            </p:nvSpPr>
            <p:spPr>
              <a:xfrm rot="5400000">
                <a:off x="11793047" y="846268"/>
                <a:ext cx="1343606" cy="545699"/>
              </a:xfrm>
              <a:prstGeom prst="triangle">
                <a:avLst>
                  <a:gd name="adj" fmla="val 51759"/>
                </a:avLst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1F9BC55-DF50-5B88-7FE6-790EB9361D20}"/>
                  </a:ext>
                </a:extLst>
              </p:cNvPr>
              <p:cNvSpPr txBox="1"/>
              <p:nvPr/>
            </p:nvSpPr>
            <p:spPr>
              <a:xfrm>
                <a:off x="9112053" y="11122"/>
                <a:ext cx="3086824" cy="22159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800" dirty="0">
                    <a:solidFill>
                      <a:schemeClr val="bg1"/>
                    </a:solidFill>
                    <a:latin typeface="Segoe UI Black" panose="020B0A02040204020203" pitchFamily="34" charset="0"/>
                    <a:ea typeface="Segoe UI Black" panose="020B0A02040204020203" pitchFamily="34" charset="0"/>
                  </a:rPr>
                  <a:t>D</a:t>
                </a:r>
              </a:p>
            </p:txBody>
          </p:sp>
        </p:grpSp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9C576C34-FC16-30BF-0752-2CBC556071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204581" y="4955069"/>
              <a:ext cx="952500" cy="952500"/>
            </a:xfrm>
            <a:prstGeom prst="rect">
              <a:avLst/>
            </a:prstGeom>
          </p:spPr>
        </p:pic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9D278037-6E95-9919-CBEF-889959B86918}"/>
              </a:ext>
            </a:extLst>
          </p:cNvPr>
          <p:cNvGrpSpPr/>
          <p:nvPr/>
        </p:nvGrpSpPr>
        <p:grpSpPr>
          <a:xfrm>
            <a:off x="-1793745" y="0"/>
            <a:ext cx="3603711" cy="6858000"/>
            <a:chOff x="6054041" y="0"/>
            <a:chExt cx="3603711" cy="6858000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4D45BF5F-7584-08B1-8124-5BC089A43747}"/>
                </a:ext>
              </a:extLst>
            </p:cNvPr>
            <p:cNvGrpSpPr/>
            <p:nvPr/>
          </p:nvGrpSpPr>
          <p:grpSpPr>
            <a:xfrm>
              <a:off x="6054041" y="0"/>
              <a:ext cx="3603711" cy="6858000"/>
              <a:chOff x="6054041" y="0"/>
              <a:chExt cx="3603711" cy="6858000"/>
            </a:xfrm>
          </p:grpSpPr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8FB2C6BE-29F4-2C4C-0AFF-47DF02A3C4EA}"/>
                  </a:ext>
                </a:extLst>
              </p:cNvPr>
              <p:cNvSpPr/>
              <p:nvPr/>
            </p:nvSpPr>
            <p:spPr>
              <a:xfrm>
                <a:off x="6064652" y="0"/>
                <a:ext cx="3047998" cy="68580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Isosceles Triangle 61">
                <a:extLst>
                  <a:ext uri="{FF2B5EF4-FFF2-40B4-BE49-F238E27FC236}">
                    <a16:creationId xmlns:a16="http://schemas.microsoft.com/office/drawing/2014/main" id="{3718A82F-0B84-6950-B957-DF8637361008}"/>
                  </a:ext>
                </a:extLst>
              </p:cNvPr>
              <p:cNvSpPr/>
              <p:nvPr/>
            </p:nvSpPr>
            <p:spPr>
              <a:xfrm rot="5400000">
                <a:off x="8713100" y="823120"/>
                <a:ext cx="1343606" cy="545699"/>
              </a:xfrm>
              <a:prstGeom prst="triangle">
                <a:avLst>
                  <a:gd name="adj" fmla="val 51759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1652A51D-7A26-C439-05DC-A8785DD4D129}"/>
                  </a:ext>
                </a:extLst>
              </p:cNvPr>
              <p:cNvSpPr txBox="1"/>
              <p:nvPr/>
            </p:nvSpPr>
            <p:spPr>
              <a:xfrm>
                <a:off x="6054041" y="0"/>
                <a:ext cx="3058012" cy="22159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800" dirty="0">
                    <a:solidFill>
                      <a:schemeClr val="bg1"/>
                    </a:solidFill>
                    <a:latin typeface="Segoe UI Black" panose="020B0A02040204020203" pitchFamily="34" charset="0"/>
                    <a:ea typeface="Segoe UI Black" panose="020B0A02040204020203" pitchFamily="34" charset="0"/>
                  </a:rPr>
                  <a:t>C</a:t>
                </a: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80BF6172-4DAE-41CA-B2D4-5F0B85F07DD5}"/>
                  </a:ext>
                </a:extLst>
              </p:cNvPr>
              <p:cNvSpPr txBox="1"/>
              <p:nvPr/>
            </p:nvSpPr>
            <p:spPr>
              <a:xfrm>
                <a:off x="6123803" y="2265401"/>
                <a:ext cx="2918487" cy="19082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dirty="0">
                    <a:solidFill>
                      <a:schemeClr val="bg1"/>
                    </a:solidFill>
                    <a:latin typeface="Eras Demi ITC" panose="020B0805030504020804" pitchFamily="34" charset="0"/>
                  </a:rPr>
                  <a:t>Seasonal Sales</a:t>
                </a:r>
              </a:p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 </a:t>
                </a:r>
              </a:p>
              <a:p>
                <a:r>
                  <a:rPr lang="en-US" dirty="0">
                    <a:solidFill>
                      <a:schemeClr val="bg1"/>
                    </a:solidFill>
                    <a:latin typeface="Aptos" panose="020B0004020202020204" pitchFamily="34" charset="0"/>
                  </a:rPr>
                  <a:t>- Season with least sale </a:t>
                </a:r>
              </a:p>
              <a:p>
                <a:r>
                  <a:rPr lang="en-US" dirty="0">
                    <a:solidFill>
                      <a:schemeClr val="bg1"/>
                    </a:solidFill>
                    <a:latin typeface="Aptos" panose="020B0004020202020204" pitchFamily="34" charset="0"/>
                  </a:rPr>
                  <a:t>- Season with highest sale </a:t>
                </a:r>
              </a:p>
              <a:p>
                <a:r>
                  <a:rPr lang="en-US" dirty="0">
                    <a:solidFill>
                      <a:schemeClr val="bg1"/>
                    </a:solidFill>
                    <a:latin typeface="Aptos" panose="020B0004020202020204" pitchFamily="34" charset="0"/>
                  </a:rPr>
                  <a:t>- Seasonal sale WRT region</a:t>
                </a:r>
              </a:p>
              <a:p>
                <a:r>
                  <a:rPr lang="en-US" dirty="0">
                    <a:solidFill>
                      <a:schemeClr val="bg1"/>
                    </a:solidFill>
                    <a:latin typeface="Aptos" panose="020B0004020202020204" pitchFamily="34" charset="0"/>
                  </a:rPr>
                  <a:t>- Sale WRT Clothing type</a:t>
                </a:r>
              </a:p>
            </p:txBody>
          </p:sp>
        </p:grpSp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C16A303B-88AE-D828-D370-673EB645F93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90385" y="5039001"/>
              <a:ext cx="952500" cy="952500"/>
            </a:xfrm>
            <a:prstGeom prst="rect">
              <a:avLst/>
            </a:prstGeom>
          </p:spPr>
        </p:pic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25DDA2AB-15C7-1C34-2FDA-2DF33BB4BAA5}"/>
              </a:ext>
            </a:extLst>
          </p:cNvPr>
          <p:cNvGrpSpPr/>
          <p:nvPr/>
        </p:nvGrpSpPr>
        <p:grpSpPr>
          <a:xfrm>
            <a:off x="-2139503" y="0"/>
            <a:ext cx="3574956" cy="6858000"/>
            <a:chOff x="3035394" y="0"/>
            <a:chExt cx="3574956" cy="6858000"/>
          </a:xfrm>
        </p:grpSpPr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5C34CFE3-CDAC-DF97-F4CD-3F0F601191BE}"/>
                </a:ext>
              </a:extLst>
            </p:cNvPr>
            <p:cNvGrpSpPr/>
            <p:nvPr/>
          </p:nvGrpSpPr>
          <p:grpSpPr>
            <a:xfrm>
              <a:off x="3035394" y="0"/>
              <a:ext cx="3574956" cy="6858000"/>
              <a:chOff x="3044380" y="0"/>
              <a:chExt cx="3565970" cy="6858000"/>
            </a:xfrm>
          </p:grpSpPr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A99CE410-8653-314B-916F-8E1304D68939}"/>
                  </a:ext>
                </a:extLst>
              </p:cNvPr>
              <p:cNvSpPr/>
              <p:nvPr/>
            </p:nvSpPr>
            <p:spPr>
              <a:xfrm>
                <a:off x="3061250" y="0"/>
                <a:ext cx="3005559" cy="6858000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6" name="Isosceles Triangle 75">
                <a:extLst>
                  <a:ext uri="{FF2B5EF4-FFF2-40B4-BE49-F238E27FC236}">
                    <a16:creationId xmlns:a16="http://schemas.microsoft.com/office/drawing/2014/main" id="{AA8BA473-926D-270B-7505-4050AAF78CDF}"/>
                  </a:ext>
                </a:extLst>
              </p:cNvPr>
              <p:cNvSpPr/>
              <p:nvPr/>
            </p:nvSpPr>
            <p:spPr>
              <a:xfrm rot="5400000">
                <a:off x="5665698" y="823121"/>
                <a:ext cx="1343606" cy="545699"/>
              </a:xfrm>
              <a:prstGeom prst="triangle">
                <a:avLst>
                  <a:gd name="adj" fmla="val 51759"/>
                </a:avLst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23CDE03E-C489-EEEC-7DD2-1281D34B73A0}"/>
                  </a:ext>
                </a:extLst>
              </p:cNvPr>
              <p:cNvSpPr txBox="1"/>
              <p:nvPr/>
            </p:nvSpPr>
            <p:spPr>
              <a:xfrm>
                <a:off x="3175982" y="2265401"/>
                <a:ext cx="2667222" cy="19082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dirty="0">
                    <a:solidFill>
                      <a:schemeClr val="bg1">
                        <a:lumMod val="95000"/>
                      </a:schemeClr>
                    </a:solidFill>
                    <a:latin typeface="Eras Demi ITC" panose="020B0805030504020804" pitchFamily="34" charset="0"/>
                  </a:rPr>
                  <a:t>Size Demand</a:t>
                </a:r>
              </a:p>
              <a:p>
                <a:pPr algn="ctr"/>
                <a:r>
                  <a:rPr lang="en-US" dirty="0">
                    <a:solidFill>
                      <a:schemeClr val="bg1">
                        <a:lumMod val="95000"/>
                      </a:schemeClr>
                    </a:solidFill>
                    <a:latin typeface="Aptos" panose="020B0004020202020204" pitchFamily="34" charset="0"/>
                  </a:rPr>
                  <a:t> </a:t>
                </a:r>
              </a:p>
              <a:p>
                <a:r>
                  <a:rPr lang="en-US" dirty="0">
                    <a:solidFill>
                      <a:schemeClr val="bg1">
                        <a:lumMod val="95000"/>
                      </a:schemeClr>
                    </a:solidFill>
                    <a:latin typeface="Aptos" panose="020B0004020202020204" pitchFamily="34" charset="0"/>
                  </a:rPr>
                  <a:t>- Which Size is sold most</a:t>
                </a:r>
              </a:p>
              <a:p>
                <a:r>
                  <a:rPr lang="en-US" dirty="0">
                    <a:solidFill>
                      <a:schemeClr val="bg1">
                        <a:lumMod val="95000"/>
                      </a:schemeClr>
                    </a:solidFill>
                    <a:latin typeface="Aptos" panose="020B0004020202020204" pitchFamily="34" charset="0"/>
                  </a:rPr>
                  <a:t>- In which Gender</a:t>
                </a:r>
              </a:p>
              <a:p>
                <a:r>
                  <a:rPr lang="en-US" dirty="0">
                    <a:solidFill>
                      <a:schemeClr val="bg1">
                        <a:lumMod val="95000"/>
                      </a:schemeClr>
                    </a:solidFill>
                    <a:latin typeface="Aptos" panose="020B0004020202020204" pitchFamily="34" charset="0"/>
                  </a:rPr>
                  <a:t>- In which region </a:t>
                </a:r>
              </a:p>
              <a:p>
                <a:r>
                  <a:rPr lang="en-US" dirty="0">
                    <a:solidFill>
                      <a:schemeClr val="bg1">
                        <a:lumMod val="95000"/>
                      </a:schemeClr>
                    </a:solidFill>
                    <a:latin typeface="Aptos" panose="020B0004020202020204" pitchFamily="34" charset="0"/>
                  </a:rPr>
                  <a:t>- Of which clothing type</a:t>
                </a:r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B0FB3F5E-4250-2020-93CE-3385E495CC45}"/>
                  </a:ext>
                </a:extLst>
              </p:cNvPr>
              <p:cNvSpPr txBox="1"/>
              <p:nvPr/>
            </p:nvSpPr>
            <p:spPr>
              <a:xfrm>
                <a:off x="3044380" y="0"/>
                <a:ext cx="2985302" cy="22159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800" dirty="0">
                    <a:solidFill>
                      <a:schemeClr val="bg1">
                        <a:lumMod val="95000"/>
                      </a:schemeClr>
                    </a:solidFill>
                    <a:latin typeface="Segoe UI Black" panose="020B0A02040204020203" pitchFamily="34" charset="0"/>
                    <a:ea typeface="Segoe UI Black" panose="020B0A02040204020203" pitchFamily="34" charset="0"/>
                  </a:rPr>
                  <a:t>B</a:t>
                </a:r>
              </a:p>
            </p:txBody>
          </p:sp>
        </p:grpSp>
        <p:pic>
          <p:nvPicPr>
            <p:cNvPr id="74" name="Picture 73">
              <a:extLst>
                <a:ext uri="{FF2B5EF4-FFF2-40B4-BE49-F238E27FC236}">
                  <a16:creationId xmlns:a16="http://schemas.microsoft.com/office/drawing/2014/main" id="{5C00FAE4-FC45-514A-8797-53F5EE963CF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16200000">
              <a:off x="4081129" y="5004612"/>
              <a:ext cx="952500" cy="9525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7C87035-86C5-87A1-E2AE-3942253FE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7511" y="2074606"/>
            <a:ext cx="10594490" cy="1944329"/>
          </a:xfrm>
        </p:spPr>
        <p:txBody>
          <a:bodyPr>
            <a:noAutofit/>
          </a:bodyPr>
          <a:lstStyle/>
          <a:p>
            <a:pPr algn="ctr"/>
            <a:r>
              <a:rPr lang="en-US" sz="6600" dirty="0">
                <a:solidFill>
                  <a:schemeClr val="bg2"/>
                </a:solidFill>
                <a:latin typeface="Franklin Gothic Heavy" panose="020B0903020102020204" pitchFamily="34" charset="0"/>
                <a:cs typeface="Mongolian Baiti" panose="03000500000000000000" pitchFamily="66" charset="0"/>
              </a:rPr>
              <a:t>OBJECTIVES</a:t>
            </a:r>
            <a:endParaRPr lang="en-US" sz="2800" dirty="0">
              <a:solidFill>
                <a:schemeClr val="bg2"/>
              </a:solidFill>
              <a:latin typeface="Franklin Gothic Heavy" panose="020B0903020102020204" pitchFamily="34" charset="0"/>
              <a:cs typeface="Mongolian Baiti" panose="03000500000000000000" pitchFamily="66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971518-2BC0-714B-52D0-78F5DA45A1BD}"/>
              </a:ext>
            </a:extLst>
          </p:cNvPr>
          <p:cNvSpPr txBox="1"/>
          <p:nvPr/>
        </p:nvSpPr>
        <p:spPr>
          <a:xfrm>
            <a:off x="7126628" y="2967335"/>
            <a:ext cx="37733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400" dirty="0">
                <a:solidFill>
                  <a:schemeClr val="tx2">
                    <a:lumMod val="75000"/>
                  </a:schemeClr>
                </a:solidFill>
                <a:latin typeface="Monotype Corsiva" panose="03010101010201010101" pitchFamily="66" charset="0"/>
              </a:rPr>
              <a:t>of the analysis</a:t>
            </a:r>
            <a:endParaRPr kumimoji="0" lang="en-US" sz="54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Monotype Corsiva" panose="03010101010201010101" pitchFamily="66" charset="0"/>
            </a:endParaRP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EBF094C6-8BAA-7ECF-1671-DBA9C0A5774E}"/>
              </a:ext>
            </a:extLst>
          </p:cNvPr>
          <p:cNvGrpSpPr/>
          <p:nvPr/>
        </p:nvGrpSpPr>
        <p:grpSpPr>
          <a:xfrm>
            <a:off x="-2586911" y="11010"/>
            <a:ext cx="3590079" cy="6858000"/>
            <a:chOff x="0" y="0"/>
            <a:chExt cx="3590079" cy="6858000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8817E002-A39F-953F-78D1-672643F91DD4}"/>
                </a:ext>
              </a:extLst>
            </p:cNvPr>
            <p:cNvGrpSpPr/>
            <p:nvPr/>
          </p:nvGrpSpPr>
          <p:grpSpPr>
            <a:xfrm>
              <a:off x="0" y="0"/>
              <a:ext cx="3590079" cy="6858000"/>
              <a:chOff x="0" y="0"/>
              <a:chExt cx="3590079" cy="6858000"/>
            </a:xfrm>
          </p:grpSpPr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F728A77-0056-85DB-9724-CEE0D95A795F}"/>
                  </a:ext>
                </a:extLst>
              </p:cNvPr>
              <p:cNvSpPr/>
              <p:nvPr/>
            </p:nvSpPr>
            <p:spPr>
              <a:xfrm>
                <a:off x="11095" y="0"/>
                <a:ext cx="3047998" cy="685800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Rockwell Extra Bold" panose="02060903040505020403" pitchFamily="18" charset="0"/>
                </a:endParaRPr>
              </a:p>
            </p:txBody>
          </p:sp>
          <p:sp>
            <p:nvSpPr>
              <p:cNvPr id="43" name="Isosceles Triangle 42">
                <a:extLst>
                  <a:ext uri="{FF2B5EF4-FFF2-40B4-BE49-F238E27FC236}">
                    <a16:creationId xmlns:a16="http://schemas.microsoft.com/office/drawing/2014/main" id="{1DB2629C-967C-5E81-2000-213E9BEA59EC}"/>
                  </a:ext>
                </a:extLst>
              </p:cNvPr>
              <p:cNvSpPr/>
              <p:nvPr/>
            </p:nvSpPr>
            <p:spPr>
              <a:xfrm rot="5400000">
                <a:off x="2645427" y="823121"/>
                <a:ext cx="1343606" cy="545699"/>
              </a:xfrm>
              <a:prstGeom prst="triangle">
                <a:avLst>
                  <a:gd name="adj" fmla="val 51759"/>
                </a:avLst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C3BC585F-DC76-C5E1-14B6-76AF5AD6877C}"/>
                  </a:ext>
                </a:extLst>
              </p:cNvPr>
              <p:cNvSpPr txBox="1"/>
              <p:nvPr/>
            </p:nvSpPr>
            <p:spPr>
              <a:xfrm>
                <a:off x="0" y="11122"/>
                <a:ext cx="3044380" cy="22159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800" dirty="0">
                    <a:solidFill>
                      <a:schemeClr val="bg1">
                        <a:lumMod val="95000"/>
                      </a:schemeClr>
                    </a:solidFill>
                    <a:latin typeface="Segoe UI Black" panose="020B0A02040204020203" pitchFamily="34" charset="0"/>
                    <a:ea typeface="Segoe UI Black" panose="020B0A02040204020203" pitchFamily="34" charset="0"/>
                  </a:rPr>
                  <a:t>A</a:t>
                </a: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37930239-54E7-06FD-A69F-4C59DBDD02D0}"/>
                  </a:ext>
                </a:extLst>
              </p:cNvPr>
              <p:cNvSpPr txBox="1"/>
              <p:nvPr/>
            </p:nvSpPr>
            <p:spPr>
              <a:xfrm>
                <a:off x="0" y="2238234"/>
                <a:ext cx="3044380" cy="28007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dirty="0">
                    <a:solidFill>
                      <a:schemeClr val="bg1">
                        <a:lumMod val="95000"/>
                      </a:schemeClr>
                    </a:solidFill>
                    <a:latin typeface="Eras Demi ITC" panose="020B0805030504020804" pitchFamily="34" charset="0"/>
                  </a:rPr>
                  <a:t>Data Cleaning</a:t>
                </a:r>
              </a:p>
              <a:p>
                <a:pPr algn="ctr"/>
                <a:r>
                  <a:rPr lang="en-US" dirty="0">
                    <a:solidFill>
                      <a:schemeClr val="bg1">
                        <a:lumMod val="95000"/>
                      </a:schemeClr>
                    </a:solidFill>
                  </a:rPr>
                  <a:t> </a:t>
                </a:r>
              </a:p>
              <a:p>
                <a:r>
                  <a:rPr lang="en-US" dirty="0">
                    <a:solidFill>
                      <a:schemeClr val="bg1">
                        <a:lumMod val="95000"/>
                      </a:schemeClr>
                    </a:solidFill>
                  </a:rPr>
                  <a:t>- </a:t>
                </a:r>
                <a:r>
                  <a:rPr lang="en-US" dirty="0">
                    <a:solidFill>
                      <a:schemeClr val="bg1">
                        <a:lumMod val="95000"/>
                      </a:schemeClr>
                    </a:solidFill>
                    <a:latin typeface="Aptos Display" panose="020B0004020202020204" pitchFamily="34" charset="0"/>
                  </a:rPr>
                  <a:t>Replacing blank values</a:t>
                </a:r>
              </a:p>
              <a:p>
                <a:r>
                  <a:rPr lang="en-US" dirty="0">
                    <a:solidFill>
                      <a:schemeClr val="bg1">
                        <a:lumMod val="95000"/>
                      </a:schemeClr>
                    </a:solidFill>
                    <a:latin typeface="Aptos Display" panose="020B0004020202020204" pitchFamily="34" charset="0"/>
                  </a:rPr>
                  <a:t>- Correcting Data formats</a:t>
                </a:r>
              </a:p>
              <a:p>
                <a:r>
                  <a:rPr lang="en-US" dirty="0">
                    <a:solidFill>
                      <a:schemeClr val="bg1">
                        <a:lumMod val="95000"/>
                      </a:schemeClr>
                    </a:solidFill>
                    <a:latin typeface="Aptos Display" panose="020B0004020202020204" pitchFamily="34" charset="0"/>
                  </a:rPr>
                  <a:t>- Rounding of decimals</a:t>
                </a:r>
              </a:p>
              <a:p>
                <a:r>
                  <a:rPr lang="en-US" dirty="0">
                    <a:solidFill>
                      <a:schemeClr val="bg1">
                        <a:lumMod val="95000"/>
                      </a:schemeClr>
                    </a:solidFill>
                    <a:latin typeface="Aptos Display" panose="020B0004020202020204" pitchFamily="34" charset="0"/>
                  </a:rPr>
                  <a:t>- Removing unwanted column</a:t>
                </a:r>
              </a:p>
              <a:p>
                <a:r>
                  <a:rPr lang="en-US" dirty="0">
                    <a:solidFill>
                      <a:schemeClr val="bg1">
                        <a:lumMod val="95000"/>
                      </a:schemeClr>
                    </a:solidFill>
                    <a:latin typeface="Aptos Display" panose="020B0004020202020204" pitchFamily="34" charset="0"/>
                  </a:rPr>
                  <a:t>- Formulating calculations</a:t>
                </a:r>
              </a:p>
              <a:p>
                <a:r>
                  <a:rPr lang="en-US" dirty="0">
                    <a:solidFill>
                      <a:schemeClr val="bg1">
                        <a:lumMod val="95000"/>
                      </a:schemeClr>
                    </a:solidFill>
                    <a:latin typeface="Aptos Display" panose="020B0004020202020204" pitchFamily="34" charset="0"/>
                  </a:rPr>
                  <a:t>- Replacing respective values</a:t>
                </a:r>
              </a:p>
              <a:p>
                <a:pPr algn="ctr"/>
                <a:endParaRPr lang="en-US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</p:grpSp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6344DB9C-78EE-DE86-849F-054304F4627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45940" y="5050122"/>
              <a:ext cx="952500" cy="9525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74247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897139-0B2D-C580-1E55-AE3283C9D9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CC2A5-CC3D-DF8A-9403-D50E95912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2569" y="2103437"/>
            <a:ext cx="4868119" cy="1325563"/>
          </a:xfrm>
        </p:spPr>
        <p:txBody>
          <a:bodyPr>
            <a:normAutofit fontScale="90000"/>
          </a:bodyPr>
          <a:lstStyle/>
          <a:p>
            <a:r>
              <a:rPr lang="en-US" sz="18400" dirty="0">
                <a:solidFill>
                  <a:schemeClr val="bg2"/>
                </a:solidFill>
                <a:latin typeface="Franklin Gothic Heavy" panose="020B0903020102020204" pitchFamily="34" charset="0"/>
                <a:cs typeface="Mongolian Baiti" panose="03000500000000000000" pitchFamily="66" charset="0"/>
              </a:rPr>
              <a:t>Four</a:t>
            </a:r>
            <a:endParaRPr lang="en-US" dirty="0">
              <a:solidFill>
                <a:schemeClr val="bg2"/>
              </a:solidFill>
              <a:latin typeface="Franklin Gothic Heavy" panose="020B0903020102020204" pitchFamily="34" charset="0"/>
              <a:cs typeface="Mongolian Baiti" panose="03000500000000000000" pitchFamily="66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D0E792-F983-1698-8E27-262FF32EF904}"/>
              </a:ext>
            </a:extLst>
          </p:cNvPr>
          <p:cNvSpPr txBox="1"/>
          <p:nvPr/>
        </p:nvSpPr>
        <p:spPr>
          <a:xfrm>
            <a:off x="7126628" y="2967335"/>
            <a:ext cx="37733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FF9900"/>
                </a:solidFill>
                <a:latin typeface="Monotype Corsiva" panose="03010101010201010101" pitchFamily="66" charset="0"/>
              </a:rPr>
              <a:t>Steps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C43FEF7-F43C-3C6C-9603-72A4FA7F38B2}"/>
              </a:ext>
            </a:extLst>
          </p:cNvPr>
          <p:cNvGrpSpPr/>
          <p:nvPr/>
        </p:nvGrpSpPr>
        <p:grpSpPr>
          <a:xfrm>
            <a:off x="9100653" y="0"/>
            <a:ext cx="3637046" cy="6858000"/>
            <a:chOff x="9100653" y="0"/>
            <a:chExt cx="3637046" cy="6858000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0C432987-6EEB-6531-9AD9-50DBD0BF07A8}"/>
                </a:ext>
              </a:extLst>
            </p:cNvPr>
            <p:cNvGrpSpPr/>
            <p:nvPr/>
          </p:nvGrpSpPr>
          <p:grpSpPr>
            <a:xfrm>
              <a:off x="9100653" y="0"/>
              <a:ext cx="3637046" cy="6858000"/>
              <a:chOff x="9100653" y="0"/>
              <a:chExt cx="3637046" cy="6858000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49F5EADC-51AA-E14C-C819-F53943E4B5E6}"/>
                  </a:ext>
                </a:extLst>
              </p:cNvPr>
              <p:cNvSpPr/>
              <p:nvPr/>
            </p:nvSpPr>
            <p:spPr>
              <a:xfrm>
                <a:off x="9105176" y="0"/>
                <a:ext cx="3086824" cy="685800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E8C927C-6CD6-A5F0-380A-3C978AEC36B8}"/>
                  </a:ext>
                </a:extLst>
              </p:cNvPr>
              <p:cNvSpPr txBox="1"/>
              <p:nvPr/>
            </p:nvSpPr>
            <p:spPr>
              <a:xfrm>
                <a:off x="9100653" y="2267327"/>
                <a:ext cx="3090854" cy="18774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600" b="1" dirty="0">
                    <a:solidFill>
                      <a:schemeClr val="bg1"/>
                    </a:solidFill>
                    <a:latin typeface="Eras Demi ITC" panose="020B0805030504020804" pitchFamily="34" charset="0"/>
                  </a:rPr>
                  <a:t>Regional Analysis</a:t>
                </a:r>
              </a:p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Aptos" panose="020B0004020202020204" pitchFamily="34" charset="0"/>
                  </a:rPr>
                  <a:t> </a:t>
                </a:r>
              </a:p>
              <a:p>
                <a:r>
                  <a:rPr lang="en-US" dirty="0">
                    <a:solidFill>
                      <a:schemeClr val="bg1"/>
                    </a:solidFill>
                    <a:latin typeface="Aptos" panose="020B0004020202020204" pitchFamily="34" charset="0"/>
                  </a:rPr>
                  <a:t>- Regional performance </a:t>
                </a:r>
              </a:p>
              <a:p>
                <a:r>
                  <a:rPr lang="en-US" dirty="0">
                    <a:solidFill>
                      <a:schemeClr val="bg1"/>
                    </a:solidFill>
                    <a:latin typeface="Aptos" panose="020B0004020202020204" pitchFamily="34" charset="0"/>
                  </a:rPr>
                  <a:t>- Region with highest sales</a:t>
                </a:r>
              </a:p>
              <a:p>
                <a:r>
                  <a:rPr lang="en-US" dirty="0">
                    <a:solidFill>
                      <a:schemeClr val="bg1"/>
                    </a:solidFill>
                    <a:latin typeface="Aptos" panose="020B0004020202020204" pitchFamily="34" charset="0"/>
                  </a:rPr>
                  <a:t>- Region with lowest sales </a:t>
                </a:r>
              </a:p>
              <a:p>
                <a:r>
                  <a:rPr lang="en-US" dirty="0">
                    <a:solidFill>
                      <a:schemeClr val="bg1"/>
                    </a:solidFill>
                    <a:latin typeface="Aptos" panose="020B0004020202020204" pitchFamily="34" charset="0"/>
                  </a:rPr>
                  <a:t>- WRT Gender &amp; Clothing type</a:t>
                </a:r>
              </a:p>
            </p:txBody>
          </p:sp>
          <p:sp>
            <p:nvSpPr>
              <p:cNvPr id="46" name="Isosceles Triangle 45">
                <a:extLst>
                  <a:ext uri="{FF2B5EF4-FFF2-40B4-BE49-F238E27FC236}">
                    <a16:creationId xmlns:a16="http://schemas.microsoft.com/office/drawing/2014/main" id="{259061FA-E096-30EF-0E1D-C9C32B80077A}"/>
                  </a:ext>
                </a:extLst>
              </p:cNvPr>
              <p:cNvSpPr/>
              <p:nvPr/>
            </p:nvSpPr>
            <p:spPr>
              <a:xfrm rot="5400000">
                <a:off x="11793047" y="846268"/>
                <a:ext cx="1343606" cy="545699"/>
              </a:xfrm>
              <a:prstGeom prst="triangle">
                <a:avLst>
                  <a:gd name="adj" fmla="val 51759"/>
                </a:avLst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7FAE8E5-3845-7916-2424-F662365DA124}"/>
                  </a:ext>
                </a:extLst>
              </p:cNvPr>
              <p:cNvSpPr txBox="1"/>
              <p:nvPr/>
            </p:nvSpPr>
            <p:spPr>
              <a:xfrm>
                <a:off x="9112053" y="11122"/>
                <a:ext cx="3086824" cy="22159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800" dirty="0">
                    <a:solidFill>
                      <a:schemeClr val="bg1"/>
                    </a:solidFill>
                    <a:latin typeface="Segoe UI Black" panose="020B0A02040204020203" pitchFamily="34" charset="0"/>
                    <a:ea typeface="Segoe UI Black" panose="020B0A02040204020203" pitchFamily="34" charset="0"/>
                  </a:rPr>
                  <a:t>D</a:t>
                </a:r>
              </a:p>
            </p:txBody>
          </p:sp>
        </p:grp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CC30D6AB-6AB5-0EC6-3FF8-B33EA2C59FB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204581" y="4955069"/>
              <a:ext cx="952500" cy="952500"/>
            </a:xfrm>
            <a:prstGeom prst="rect">
              <a:avLst/>
            </a:prstGeom>
          </p:spPr>
        </p:pic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D0D57DC1-C07D-CC51-106E-41A6F92CF978}"/>
              </a:ext>
            </a:extLst>
          </p:cNvPr>
          <p:cNvGrpSpPr/>
          <p:nvPr/>
        </p:nvGrpSpPr>
        <p:grpSpPr>
          <a:xfrm>
            <a:off x="6054041" y="0"/>
            <a:ext cx="3603711" cy="6858000"/>
            <a:chOff x="6054041" y="0"/>
            <a:chExt cx="3603711" cy="6858000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7B7356B6-A777-8209-5732-7086C9D00A98}"/>
                </a:ext>
              </a:extLst>
            </p:cNvPr>
            <p:cNvGrpSpPr/>
            <p:nvPr/>
          </p:nvGrpSpPr>
          <p:grpSpPr>
            <a:xfrm>
              <a:off x="6054041" y="0"/>
              <a:ext cx="3603711" cy="6858000"/>
              <a:chOff x="6054041" y="0"/>
              <a:chExt cx="3603711" cy="6858000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A8FD9ECF-9442-6937-EDDB-E4A90B208258}"/>
                  </a:ext>
                </a:extLst>
              </p:cNvPr>
              <p:cNvSpPr/>
              <p:nvPr/>
            </p:nvSpPr>
            <p:spPr>
              <a:xfrm>
                <a:off x="6064652" y="0"/>
                <a:ext cx="3047998" cy="68580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Isosceles Triangle 16">
                <a:extLst>
                  <a:ext uri="{FF2B5EF4-FFF2-40B4-BE49-F238E27FC236}">
                    <a16:creationId xmlns:a16="http://schemas.microsoft.com/office/drawing/2014/main" id="{F3600FAB-FBED-5E1F-D0D2-DE13FAA31B2E}"/>
                  </a:ext>
                </a:extLst>
              </p:cNvPr>
              <p:cNvSpPr/>
              <p:nvPr/>
            </p:nvSpPr>
            <p:spPr>
              <a:xfrm rot="5400000">
                <a:off x="8713100" y="823120"/>
                <a:ext cx="1343606" cy="545699"/>
              </a:xfrm>
              <a:prstGeom prst="triangle">
                <a:avLst>
                  <a:gd name="adj" fmla="val 51759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211C213-AAA8-4593-1590-FFE74E431E8E}"/>
                  </a:ext>
                </a:extLst>
              </p:cNvPr>
              <p:cNvSpPr txBox="1"/>
              <p:nvPr/>
            </p:nvSpPr>
            <p:spPr>
              <a:xfrm>
                <a:off x="6054041" y="0"/>
                <a:ext cx="3058012" cy="22159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800" dirty="0">
                    <a:solidFill>
                      <a:schemeClr val="bg1"/>
                    </a:solidFill>
                    <a:latin typeface="Segoe UI Black" panose="020B0A02040204020203" pitchFamily="34" charset="0"/>
                    <a:ea typeface="Segoe UI Black" panose="020B0A02040204020203" pitchFamily="34" charset="0"/>
                  </a:rPr>
                  <a:t>C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BB20AF0-FBB9-3724-A356-8F29E81D74F8}"/>
                  </a:ext>
                </a:extLst>
              </p:cNvPr>
              <p:cNvSpPr txBox="1"/>
              <p:nvPr/>
            </p:nvSpPr>
            <p:spPr>
              <a:xfrm>
                <a:off x="6123803" y="2265401"/>
                <a:ext cx="2918487" cy="19082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dirty="0">
                    <a:solidFill>
                      <a:schemeClr val="bg1"/>
                    </a:solidFill>
                    <a:latin typeface="Eras Demi ITC" panose="020B0805030504020804" pitchFamily="34" charset="0"/>
                  </a:rPr>
                  <a:t>Seasonal Sales</a:t>
                </a:r>
              </a:p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 </a:t>
                </a:r>
                <a:endParaRPr lang="en-US" dirty="0">
                  <a:solidFill>
                    <a:schemeClr val="bg1"/>
                  </a:solidFill>
                  <a:latin typeface="Aptos" panose="020B0004020202020204" pitchFamily="34" charset="0"/>
                </a:endParaRPr>
              </a:p>
              <a:p>
                <a:r>
                  <a:rPr lang="en-US" dirty="0">
                    <a:solidFill>
                      <a:schemeClr val="bg1"/>
                    </a:solidFill>
                    <a:latin typeface="Aptos" panose="020B0004020202020204" pitchFamily="34" charset="0"/>
                  </a:rPr>
                  <a:t>- Season with least sale </a:t>
                </a:r>
              </a:p>
              <a:p>
                <a:r>
                  <a:rPr lang="en-US" dirty="0">
                    <a:solidFill>
                      <a:schemeClr val="bg1"/>
                    </a:solidFill>
                    <a:latin typeface="Aptos" panose="020B0004020202020204" pitchFamily="34" charset="0"/>
                  </a:rPr>
                  <a:t>- Season with highest sale </a:t>
                </a:r>
              </a:p>
              <a:p>
                <a:r>
                  <a:rPr lang="en-US" dirty="0">
                    <a:solidFill>
                      <a:schemeClr val="bg1"/>
                    </a:solidFill>
                    <a:latin typeface="Aptos" panose="020B0004020202020204" pitchFamily="34" charset="0"/>
                  </a:rPr>
                  <a:t>- Seasonal sale WRT region</a:t>
                </a:r>
              </a:p>
              <a:p>
                <a:r>
                  <a:rPr lang="en-US" dirty="0">
                    <a:solidFill>
                      <a:schemeClr val="bg1"/>
                    </a:solidFill>
                    <a:latin typeface="Aptos" panose="020B0004020202020204" pitchFamily="34" charset="0"/>
                  </a:rPr>
                  <a:t>- Sale WRT Clothing type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6B0DCADD-D4DB-AADD-04B4-94B03B55BEB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90385" y="5039001"/>
              <a:ext cx="952500" cy="952500"/>
            </a:xfrm>
            <a:prstGeom prst="rect">
              <a:avLst/>
            </a:prstGeom>
          </p:spPr>
        </p:pic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18C75007-8D2F-9B89-2541-E42AD837E224}"/>
              </a:ext>
            </a:extLst>
          </p:cNvPr>
          <p:cNvGrpSpPr/>
          <p:nvPr/>
        </p:nvGrpSpPr>
        <p:grpSpPr>
          <a:xfrm>
            <a:off x="3035394" y="0"/>
            <a:ext cx="3574956" cy="6858000"/>
            <a:chOff x="3035394" y="0"/>
            <a:chExt cx="3574956" cy="6858000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65D9E693-AB3A-92BF-0473-96B49AFA4952}"/>
                </a:ext>
              </a:extLst>
            </p:cNvPr>
            <p:cNvGrpSpPr/>
            <p:nvPr/>
          </p:nvGrpSpPr>
          <p:grpSpPr>
            <a:xfrm>
              <a:off x="3035394" y="0"/>
              <a:ext cx="3574956" cy="6858000"/>
              <a:chOff x="3044380" y="0"/>
              <a:chExt cx="3565970" cy="6858000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D3DE1F8A-07E5-250B-DD73-D61E6BE33B9F}"/>
                  </a:ext>
                </a:extLst>
              </p:cNvPr>
              <p:cNvSpPr/>
              <p:nvPr/>
            </p:nvSpPr>
            <p:spPr>
              <a:xfrm>
                <a:off x="3061250" y="0"/>
                <a:ext cx="3005559" cy="6858000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" name="Isosceles Triangle 14">
                <a:extLst>
                  <a:ext uri="{FF2B5EF4-FFF2-40B4-BE49-F238E27FC236}">
                    <a16:creationId xmlns:a16="http://schemas.microsoft.com/office/drawing/2014/main" id="{33C4FC97-C237-3FA3-3ECE-8B1CA52221E3}"/>
                  </a:ext>
                </a:extLst>
              </p:cNvPr>
              <p:cNvSpPr/>
              <p:nvPr/>
            </p:nvSpPr>
            <p:spPr>
              <a:xfrm rot="5400000">
                <a:off x="5665698" y="823121"/>
                <a:ext cx="1343606" cy="545699"/>
              </a:xfrm>
              <a:prstGeom prst="triangle">
                <a:avLst>
                  <a:gd name="adj" fmla="val 51759"/>
                </a:avLst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1C447B9-B206-D7AA-3054-2F971323D724}"/>
                  </a:ext>
                </a:extLst>
              </p:cNvPr>
              <p:cNvSpPr txBox="1"/>
              <p:nvPr/>
            </p:nvSpPr>
            <p:spPr>
              <a:xfrm>
                <a:off x="3175982" y="2265401"/>
                <a:ext cx="2667222" cy="19082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dirty="0">
                    <a:solidFill>
                      <a:schemeClr val="bg1">
                        <a:lumMod val="95000"/>
                      </a:schemeClr>
                    </a:solidFill>
                    <a:latin typeface="Eras Demi ITC" panose="020B0805030504020804" pitchFamily="34" charset="0"/>
                  </a:rPr>
                  <a:t>Size Demand</a:t>
                </a:r>
              </a:p>
              <a:p>
                <a:pPr algn="ctr"/>
                <a:r>
                  <a:rPr lang="en-US" dirty="0">
                    <a:solidFill>
                      <a:schemeClr val="bg1">
                        <a:lumMod val="95000"/>
                      </a:schemeClr>
                    </a:solidFill>
                    <a:latin typeface="Aptos" panose="020B0004020202020204" pitchFamily="34" charset="0"/>
                  </a:rPr>
                  <a:t> </a:t>
                </a:r>
              </a:p>
              <a:p>
                <a:r>
                  <a:rPr lang="en-US" dirty="0">
                    <a:solidFill>
                      <a:schemeClr val="bg1">
                        <a:lumMod val="95000"/>
                      </a:schemeClr>
                    </a:solidFill>
                    <a:latin typeface="Aptos" panose="020B0004020202020204" pitchFamily="34" charset="0"/>
                  </a:rPr>
                  <a:t>- Which Size is sold most</a:t>
                </a:r>
              </a:p>
              <a:p>
                <a:r>
                  <a:rPr lang="en-US" dirty="0">
                    <a:solidFill>
                      <a:schemeClr val="bg1">
                        <a:lumMod val="95000"/>
                      </a:schemeClr>
                    </a:solidFill>
                    <a:latin typeface="Aptos" panose="020B0004020202020204" pitchFamily="34" charset="0"/>
                  </a:rPr>
                  <a:t>- In which Gender</a:t>
                </a:r>
              </a:p>
              <a:p>
                <a:r>
                  <a:rPr lang="en-US" dirty="0">
                    <a:solidFill>
                      <a:schemeClr val="bg1">
                        <a:lumMod val="95000"/>
                      </a:schemeClr>
                    </a:solidFill>
                    <a:latin typeface="Aptos" panose="020B0004020202020204" pitchFamily="34" charset="0"/>
                  </a:rPr>
                  <a:t>- In which region </a:t>
                </a:r>
              </a:p>
              <a:p>
                <a:r>
                  <a:rPr lang="en-US" dirty="0">
                    <a:solidFill>
                      <a:schemeClr val="bg1">
                        <a:lumMod val="95000"/>
                      </a:schemeClr>
                    </a:solidFill>
                    <a:latin typeface="Aptos" panose="020B0004020202020204" pitchFamily="34" charset="0"/>
                  </a:rPr>
                  <a:t>- Of which clothing type</a:t>
                </a: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A7F71C4-23DC-7997-20B0-05F7567BDCB9}"/>
                  </a:ext>
                </a:extLst>
              </p:cNvPr>
              <p:cNvSpPr txBox="1"/>
              <p:nvPr/>
            </p:nvSpPr>
            <p:spPr>
              <a:xfrm>
                <a:off x="3044380" y="0"/>
                <a:ext cx="2985302" cy="22159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800" dirty="0">
                    <a:solidFill>
                      <a:schemeClr val="bg1">
                        <a:lumMod val="95000"/>
                      </a:schemeClr>
                    </a:solidFill>
                    <a:latin typeface="Segoe UI Black" panose="020B0A02040204020203" pitchFamily="34" charset="0"/>
                    <a:ea typeface="Segoe UI Black" panose="020B0A02040204020203" pitchFamily="34" charset="0"/>
                  </a:rPr>
                  <a:t>B</a:t>
                </a:r>
              </a:p>
            </p:txBody>
          </p:sp>
        </p:grp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95DED29A-8399-719B-F38E-D361AAEE921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16200000">
              <a:off x="4081129" y="5004612"/>
              <a:ext cx="952500" cy="952500"/>
            </a:xfrm>
            <a:prstGeom prst="rect">
              <a:avLst/>
            </a:prstGeom>
          </p:spPr>
        </p:pic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C8BA23FE-08DC-70E5-B44E-7006875C431B}"/>
              </a:ext>
            </a:extLst>
          </p:cNvPr>
          <p:cNvGrpSpPr/>
          <p:nvPr/>
        </p:nvGrpSpPr>
        <p:grpSpPr>
          <a:xfrm>
            <a:off x="0" y="0"/>
            <a:ext cx="3590079" cy="6858000"/>
            <a:chOff x="0" y="0"/>
            <a:chExt cx="3590079" cy="6858000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E676A673-6CA8-5F5F-E1A2-A38F3EFD0245}"/>
                </a:ext>
              </a:extLst>
            </p:cNvPr>
            <p:cNvGrpSpPr/>
            <p:nvPr/>
          </p:nvGrpSpPr>
          <p:grpSpPr>
            <a:xfrm>
              <a:off x="0" y="0"/>
              <a:ext cx="3590079" cy="6858000"/>
              <a:chOff x="0" y="0"/>
              <a:chExt cx="3590079" cy="68580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A25724F-5A90-B0B4-E11B-8E70CB7EEE98}"/>
                  </a:ext>
                </a:extLst>
              </p:cNvPr>
              <p:cNvSpPr/>
              <p:nvPr/>
            </p:nvSpPr>
            <p:spPr>
              <a:xfrm>
                <a:off x="11095" y="0"/>
                <a:ext cx="3047998" cy="685800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Rockwell Extra Bold" panose="02060903040505020403" pitchFamily="18" charset="0"/>
                </a:endParaRPr>
              </a:p>
            </p:txBody>
          </p:sp>
          <p:sp>
            <p:nvSpPr>
              <p:cNvPr id="14" name="Isosceles Triangle 13">
                <a:extLst>
                  <a:ext uri="{FF2B5EF4-FFF2-40B4-BE49-F238E27FC236}">
                    <a16:creationId xmlns:a16="http://schemas.microsoft.com/office/drawing/2014/main" id="{38FBB868-C925-2ACD-AC66-ECB8EB05332E}"/>
                  </a:ext>
                </a:extLst>
              </p:cNvPr>
              <p:cNvSpPr/>
              <p:nvPr/>
            </p:nvSpPr>
            <p:spPr>
              <a:xfrm rot="5400000">
                <a:off x="2645427" y="823121"/>
                <a:ext cx="1343606" cy="545699"/>
              </a:xfrm>
              <a:prstGeom prst="triangle">
                <a:avLst>
                  <a:gd name="adj" fmla="val 51759"/>
                </a:avLst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733AFB2-4EC7-2D8E-BE28-FD02C09DA379}"/>
                  </a:ext>
                </a:extLst>
              </p:cNvPr>
              <p:cNvSpPr txBox="1"/>
              <p:nvPr/>
            </p:nvSpPr>
            <p:spPr>
              <a:xfrm>
                <a:off x="0" y="11122"/>
                <a:ext cx="3044380" cy="22159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800" dirty="0">
                    <a:solidFill>
                      <a:schemeClr val="bg1">
                        <a:lumMod val="95000"/>
                      </a:schemeClr>
                    </a:solidFill>
                    <a:latin typeface="Segoe UI Black" panose="020B0A02040204020203" pitchFamily="34" charset="0"/>
                    <a:ea typeface="Segoe UI Black" panose="020B0A02040204020203" pitchFamily="34" charset="0"/>
                  </a:rPr>
                  <a:t>A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9A84D42-F5F1-5B88-3745-563ABDF63545}"/>
                  </a:ext>
                </a:extLst>
              </p:cNvPr>
              <p:cNvSpPr txBox="1"/>
              <p:nvPr/>
            </p:nvSpPr>
            <p:spPr>
              <a:xfrm>
                <a:off x="0" y="2238234"/>
                <a:ext cx="3044380" cy="28007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dirty="0">
                    <a:solidFill>
                      <a:schemeClr val="bg1">
                        <a:lumMod val="95000"/>
                      </a:schemeClr>
                    </a:solidFill>
                    <a:latin typeface="Eras Demi ITC" panose="020B0805030504020804" pitchFamily="34" charset="0"/>
                  </a:rPr>
                  <a:t>Data Cleaning</a:t>
                </a:r>
              </a:p>
              <a:p>
                <a:pPr algn="ctr"/>
                <a:r>
                  <a:rPr lang="en-US" dirty="0">
                    <a:solidFill>
                      <a:schemeClr val="bg1">
                        <a:lumMod val="95000"/>
                      </a:schemeClr>
                    </a:solidFill>
                  </a:rPr>
                  <a:t> </a:t>
                </a:r>
              </a:p>
              <a:p>
                <a:r>
                  <a:rPr lang="en-US" dirty="0">
                    <a:solidFill>
                      <a:schemeClr val="bg1">
                        <a:lumMod val="95000"/>
                      </a:schemeClr>
                    </a:solidFill>
                  </a:rPr>
                  <a:t>- </a:t>
                </a:r>
                <a:r>
                  <a:rPr lang="en-US" dirty="0">
                    <a:solidFill>
                      <a:schemeClr val="bg1">
                        <a:lumMod val="95000"/>
                      </a:schemeClr>
                    </a:solidFill>
                    <a:latin typeface="Aptos Display" panose="020B0004020202020204" pitchFamily="34" charset="0"/>
                  </a:rPr>
                  <a:t>Replacing blank values</a:t>
                </a:r>
              </a:p>
              <a:p>
                <a:r>
                  <a:rPr lang="en-US" dirty="0">
                    <a:solidFill>
                      <a:schemeClr val="bg1">
                        <a:lumMod val="95000"/>
                      </a:schemeClr>
                    </a:solidFill>
                    <a:latin typeface="Aptos Display" panose="020B0004020202020204" pitchFamily="34" charset="0"/>
                  </a:rPr>
                  <a:t>- Correcting Data formats</a:t>
                </a:r>
              </a:p>
              <a:p>
                <a:r>
                  <a:rPr lang="en-US" dirty="0">
                    <a:solidFill>
                      <a:schemeClr val="bg1">
                        <a:lumMod val="95000"/>
                      </a:schemeClr>
                    </a:solidFill>
                    <a:latin typeface="Aptos Display" panose="020B0004020202020204" pitchFamily="34" charset="0"/>
                  </a:rPr>
                  <a:t>- Rounding of decimals</a:t>
                </a:r>
              </a:p>
              <a:p>
                <a:r>
                  <a:rPr lang="en-US" dirty="0">
                    <a:solidFill>
                      <a:schemeClr val="bg1">
                        <a:lumMod val="95000"/>
                      </a:schemeClr>
                    </a:solidFill>
                    <a:latin typeface="Aptos Display" panose="020B0004020202020204" pitchFamily="34" charset="0"/>
                  </a:rPr>
                  <a:t>- Removing unwanted column</a:t>
                </a:r>
              </a:p>
              <a:p>
                <a:r>
                  <a:rPr lang="en-US" dirty="0">
                    <a:solidFill>
                      <a:schemeClr val="bg1">
                        <a:lumMod val="95000"/>
                      </a:schemeClr>
                    </a:solidFill>
                    <a:latin typeface="Aptos Display" panose="020B0004020202020204" pitchFamily="34" charset="0"/>
                  </a:rPr>
                  <a:t>- Formulating calculations</a:t>
                </a:r>
              </a:p>
              <a:p>
                <a:r>
                  <a:rPr lang="en-US" dirty="0">
                    <a:solidFill>
                      <a:schemeClr val="bg1">
                        <a:lumMod val="95000"/>
                      </a:schemeClr>
                    </a:solidFill>
                    <a:latin typeface="Aptos Display" panose="020B0004020202020204" pitchFamily="34" charset="0"/>
                  </a:rPr>
                  <a:t>- Replacing respective values</a:t>
                </a:r>
              </a:p>
              <a:p>
                <a:pPr algn="ctr"/>
                <a:endParaRPr lang="en-US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</p:grp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073BF22B-CA71-1976-6FCC-0F36EBC7BE5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45940" y="5050122"/>
              <a:ext cx="952500" cy="952500"/>
            </a:xfrm>
            <a:prstGeom prst="rect">
              <a:avLst/>
            </a:prstGeom>
          </p:spPr>
        </p:pic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69DFCF16-B667-B8DB-5FDC-B5AF38674EE1}"/>
              </a:ext>
            </a:extLst>
          </p:cNvPr>
          <p:cNvGrpSpPr/>
          <p:nvPr/>
        </p:nvGrpSpPr>
        <p:grpSpPr>
          <a:xfrm>
            <a:off x="-3012042" y="-8368"/>
            <a:ext cx="3574956" cy="6858000"/>
            <a:chOff x="3035394" y="0"/>
            <a:chExt cx="3574956" cy="6858000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1940EAC4-CA4A-A983-9201-63F4A7C4852E}"/>
                </a:ext>
              </a:extLst>
            </p:cNvPr>
            <p:cNvGrpSpPr/>
            <p:nvPr/>
          </p:nvGrpSpPr>
          <p:grpSpPr>
            <a:xfrm>
              <a:off x="3035394" y="0"/>
              <a:ext cx="3574956" cy="6858000"/>
              <a:chOff x="3044380" y="0"/>
              <a:chExt cx="3565970" cy="6858000"/>
            </a:xfrm>
          </p:grpSpPr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963110DB-C6AE-8727-7960-AA15BD6D2436}"/>
                  </a:ext>
                </a:extLst>
              </p:cNvPr>
              <p:cNvSpPr/>
              <p:nvPr/>
            </p:nvSpPr>
            <p:spPr>
              <a:xfrm>
                <a:off x="3061250" y="0"/>
                <a:ext cx="3005559" cy="6858000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7" name="Isosceles Triangle 46">
                <a:extLst>
                  <a:ext uri="{FF2B5EF4-FFF2-40B4-BE49-F238E27FC236}">
                    <a16:creationId xmlns:a16="http://schemas.microsoft.com/office/drawing/2014/main" id="{453ED93E-5429-7C84-C7D6-27AD5379F13D}"/>
                  </a:ext>
                </a:extLst>
              </p:cNvPr>
              <p:cNvSpPr/>
              <p:nvPr/>
            </p:nvSpPr>
            <p:spPr>
              <a:xfrm rot="5400000">
                <a:off x="5665698" y="823121"/>
                <a:ext cx="1343606" cy="545699"/>
              </a:xfrm>
              <a:prstGeom prst="triangle">
                <a:avLst>
                  <a:gd name="adj" fmla="val 51759"/>
                </a:avLst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DCB518EA-F18C-87F1-6C25-7630A0A52B17}"/>
                  </a:ext>
                </a:extLst>
              </p:cNvPr>
              <p:cNvSpPr txBox="1"/>
              <p:nvPr/>
            </p:nvSpPr>
            <p:spPr>
              <a:xfrm>
                <a:off x="3175982" y="2265401"/>
                <a:ext cx="2667222" cy="24622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dirty="0">
                    <a:solidFill>
                      <a:schemeClr val="bg1">
                        <a:lumMod val="95000"/>
                      </a:schemeClr>
                    </a:solidFill>
                    <a:latin typeface="Eras Demi ITC" panose="020B0805030504020804" pitchFamily="34" charset="0"/>
                  </a:rPr>
                  <a:t>Total Revenue</a:t>
                </a:r>
              </a:p>
              <a:p>
                <a:pPr algn="ctr"/>
                <a:r>
                  <a:rPr lang="en-US" dirty="0">
                    <a:solidFill>
                      <a:schemeClr val="bg1">
                        <a:lumMod val="95000"/>
                      </a:schemeClr>
                    </a:solidFill>
                    <a:latin typeface="Aptos" panose="020B0004020202020204" pitchFamily="34" charset="0"/>
                  </a:rPr>
                  <a:t> </a:t>
                </a:r>
              </a:p>
              <a:p>
                <a:r>
                  <a:rPr lang="en-US" dirty="0">
                    <a:solidFill>
                      <a:schemeClr val="bg1">
                        <a:lumMod val="95000"/>
                      </a:schemeClr>
                    </a:solidFill>
                    <a:latin typeface="Aptos" panose="020B0004020202020204" pitchFamily="34" charset="0"/>
                  </a:rPr>
                  <a:t>- Find Total Revenue </a:t>
                </a:r>
              </a:p>
              <a:p>
                <a:r>
                  <a:rPr lang="en-US" dirty="0">
                    <a:solidFill>
                      <a:schemeClr val="bg1">
                        <a:lumMod val="95000"/>
                      </a:schemeClr>
                    </a:solidFill>
                    <a:latin typeface="Aptos" panose="020B0004020202020204" pitchFamily="34" charset="0"/>
                  </a:rPr>
                  <a:t>- In the </a:t>
                </a:r>
                <a:r>
                  <a:rPr lang="en-US" b="1" dirty="0">
                    <a:solidFill>
                      <a:schemeClr val="bg1">
                        <a:lumMod val="95000"/>
                      </a:schemeClr>
                    </a:solidFill>
                    <a:latin typeface="Aptos" panose="020B0004020202020204" pitchFamily="34" charset="0"/>
                  </a:rPr>
                  <a:t>Year 2024</a:t>
                </a:r>
              </a:p>
              <a:p>
                <a:r>
                  <a:rPr lang="en-US" dirty="0">
                    <a:solidFill>
                      <a:schemeClr val="bg1">
                        <a:lumMod val="95000"/>
                      </a:schemeClr>
                    </a:solidFill>
                    <a:latin typeface="Aptos" panose="020B0004020202020204" pitchFamily="34" charset="0"/>
                  </a:rPr>
                  <a:t>- Uptrend / downtrend</a:t>
                </a:r>
              </a:p>
              <a:p>
                <a:r>
                  <a:rPr lang="en-US" dirty="0">
                    <a:solidFill>
                      <a:schemeClr val="bg1">
                        <a:lumMod val="95000"/>
                      </a:schemeClr>
                    </a:solidFill>
                    <a:latin typeface="Aptos" panose="020B0004020202020204" pitchFamily="34" charset="0"/>
                  </a:rPr>
                  <a:t>- WRT Seasons</a:t>
                </a:r>
              </a:p>
              <a:p>
                <a:r>
                  <a:rPr lang="en-US" dirty="0">
                    <a:solidFill>
                      <a:schemeClr val="bg1">
                        <a:lumMod val="95000"/>
                      </a:schemeClr>
                    </a:solidFill>
                    <a:latin typeface="Aptos" panose="020B0004020202020204" pitchFamily="34" charset="0"/>
                  </a:rPr>
                  <a:t>- WRT Regions </a:t>
                </a:r>
              </a:p>
              <a:p>
                <a:r>
                  <a:rPr lang="en-US" dirty="0">
                    <a:solidFill>
                      <a:schemeClr val="bg1">
                        <a:lumMod val="95000"/>
                      </a:schemeClr>
                    </a:solidFill>
                    <a:latin typeface="Aptos" panose="020B0004020202020204" pitchFamily="34" charset="0"/>
                  </a:rPr>
                  <a:t>- WRT the Clothing type</a:t>
                </a: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B60E3DB4-0CED-8015-F331-496DF4342357}"/>
                  </a:ext>
                </a:extLst>
              </p:cNvPr>
              <p:cNvSpPr txBox="1"/>
              <p:nvPr/>
            </p:nvSpPr>
            <p:spPr>
              <a:xfrm>
                <a:off x="3044380" y="0"/>
                <a:ext cx="2985302" cy="22159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800" dirty="0">
                    <a:solidFill>
                      <a:schemeClr val="bg1">
                        <a:lumMod val="95000"/>
                      </a:schemeClr>
                    </a:solidFill>
                    <a:latin typeface="Segoe UI Black" panose="020B0A02040204020203" pitchFamily="34" charset="0"/>
                    <a:ea typeface="Segoe UI Black" panose="020B0A02040204020203" pitchFamily="34" charset="0"/>
                  </a:rPr>
                  <a:t>F</a:t>
                </a:r>
              </a:p>
            </p:txBody>
          </p:sp>
        </p:grpSp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B745D2F0-4384-9930-46A8-E04F703D6F4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rightnessContrast bright="-20000" contrast="2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082623" y="4965221"/>
              <a:ext cx="952500" cy="952500"/>
            </a:xfrm>
            <a:prstGeom prst="rect">
              <a:avLst/>
            </a:prstGeom>
          </p:spPr>
        </p:pic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65FA89F-F406-052C-FC4A-52BA3991B5F8}"/>
              </a:ext>
            </a:extLst>
          </p:cNvPr>
          <p:cNvGrpSpPr/>
          <p:nvPr/>
        </p:nvGrpSpPr>
        <p:grpSpPr>
          <a:xfrm>
            <a:off x="-3324330" y="1680"/>
            <a:ext cx="3590079" cy="6858000"/>
            <a:chOff x="0" y="0"/>
            <a:chExt cx="3590079" cy="6858000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958D6B12-4870-DB85-78C5-688F25F1C9CB}"/>
                </a:ext>
              </a:extLst>
            </p:cNvPr>
            <p:cNvGrpSpPr/>
            <p:nvPr/>
          </p:nvGrpSpPr>
          <p:grpSpPr>
            <a:xfrm>
              <a:off x="0" y="0"/>
              <a:ext cx="3590079" cy="6858000"/>
              <a:chOff x="0" y="0"/>
              <a:chExt cx="3590079" cy="6858000"/>
            </a:xfrm>
          </p:grpSpPr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B95C7821-C91F-5DED-FFB0-B3A0460B0EC9}"/>
                  </a:ext>
                </a:extLst>
              </p:cNvPr>
              <p:cNvSpPr/>
              <p:nvPr/>
            </p:nvSpPr>
            <p:spPr>
              <a:xfrm>
                <a:off x="11095" y="0"/>
                <a:ext cx="3047998" cy="685800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Rockwell Extra Bold" panose="02060903040505020403" pitchFamily="18" charset="0"/>
                </a:endParaRPr>
              </a:p>
            </p:txBody>
          </p:sp>
          <p:sp>
            <p:nvSpPr>
              <p:cNvPr id="37" name="Isosceles Triangle 36">
                <a:extLst>
                  <a:ext uri="{FF2B5EF4-FFF2-40B4-BE49-F238E27FC236}">
                    <a16:creationId xmlns:a16="http://schemas.microsoft.com/office/drawing/2014/main" id="{64D6CC90-89F2-9F29-C8C3-F633D549CC2E}"/>
                  </a:ext>
                </a:extLst>
              </p:cNvPr>
              <p:cNvSpPr/>
              <p:nvPr/>
            </p:nvSpPr>
            <p:spPr>
              <a:xfrm rot="5400000">
                <a:off x="2645427" y="823121"/>
                <a:ext cx="1343606" cy="545699"/>
              </a:xfrm>
              <a:prstGeom prst="triangle">
                <a:avLst>
                  <a:gd name="adj" fmla="val 51759"/>
                </a:avLst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D58BCDE4-D73C-E2AF-3376-9FE0B9061F7C}"/>
                  </a:ext>
                </a:extLst>
              </p:cNvPr>
              <p:cNvSpPr txBox="1"/>
              <p:nvPr/>
            </p:nvSpPr>
            <p:spPr>
              <a:xfrm>
                <a:off x="0" y="11122"/>
                <a:ext cx="3044380" cy="22159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800" dirty="0">
                    <a:solidFill>
                      <a:schemeClr val="bg1">
                        <a:lumMod val="95000"/>
                      </a:schemeClr>
                    </a:solidFill>
                    <a:latin typeface="Segoe UI Black" panose="020B0A02040204020203" pitchFamily="34" charset="0"/>
                    <a:ea typeface="Segoe UI Black" panose="020B0A02040204020203" pitchFamily="34" charset="0"/>
                  </a:rPr>
                  <a:t>E</a:t>
                </a: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B8BC98D3-CFDF-2A3D-FEBD-905991C94ED2}"/>
                  </a:ext>
                </a:extLst>
              </p:cNvPr>
              <p:cNvSpPr txBox="1"/>
              <p:nvPr/>
            </p:nvSpPr>
            <p:spPr>
              <a:xfrm>
                <a:off x="58987" y="2238235"/>
                <a:ext cx="2952214" cy="27392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dirty="0">
                    <a:solidFill>
                      <a:schemeClr val="bg1">
                        <a:lumMod val="95000"/>
                      </a:schemeClr>
                    </a:solidFill>
                    <a:latin typeface="Eras Demi ITC" panose="020B0805030504020804" pitchFamily="34" charset="0"/>
                  </a:rPr>
                  <a:t>Best Sellers</a:t>
                </a:r>
              </a:p>
              <a:p>
                <a:pPr algn="ctr"/>
                <a:r>
                  <a:rPr lang="en-US" dirty="0">
                    <a:solidFill>
                      <a:schemeClr val="bg1">
                        <a:lumMod val="95000"/>
                      </a:schemeClr>
                    </a:solidFill>
                  </a:rPr>
                  <a:t> </a:t>
                </a:r>
              </a:p>
              <a:p>
                <a:r>
                  <a:rPr lang="en-US" dirty="0">
                    <a:solidFill>
                      <a:schemeClr val="bg1">
                        <a:lumMod val="95000"/>
                      </a:schemeClr>
                    </a:solidFill>
                  </a:rPr>
                  <a:t>- Analyze Clothing types Sales</a:t>
                </a:r>
                <a:endParaRPr lang="en-US" dirty="0">
                  <a:solidFill>
                    <a:schemeClr val="bg1">
                      <a:lumMod val="95000"/>
                    </a:schemeClr>
                  </a:solidFill>
                  <a:latin typeface="Aptos Display" panose="020B0004020202020204" pitchFamily="34" charset="0"/>
                </a:endParaRPr>
              </a:p>
              <a:p>
                <a:r>
                  <a:rPr lang="en-US" dirty="0">
                    <a:solidFill>
                      <a:schemeClr val="bg1">
                        <a:lumMod val="95000"/>
                      </a:schemeClr>
                    </a:solidFill>
                    <a:latin typeface="Aptos Display" panose="020B0004020202020204" pitchFamily="34" charset="0"/>
                  </a:rPr>
                  <a:t>- Which is the Best seller</a:t>
                </a:r>
              </a:p>
              <a:p>
                <a:r>
                  <a:rPr lang="en-US" dirty="0">
                    <a:solidFill>
                      <a:schemeClr val="bg1">
                        <a:lumMod val="95000"/>
                      </a:schemeClr>
                    </a:solidFill>
                    <a:latin typeface="Aptos Display" panose="020B0004020202020204" pitchFamily="34" charset="0"/>
                  </a:rPr>
                  <a:t>- Which is the Least seller</a:t>
                </a:r>
              </a:p>
              <a:p>
                <a:r>
                  <a:rPr lang="en-US" dirty="0">
                    <a:solidFill>
                      <a:schemeClr val="bg1">
                        <a:lumMod val="95000"/>
                      </a:schemeClr>
                    </a:solidFill>
                    <a:latin typeface="Aptos Display" panose="020B0004020202020204" pitchFamily="34" charset="0"/>
                  </a:rPr>
                  <a:t>- In which region</a:t>
                </a:r>
              </a:p>
              <a:p>
                <a:r>
                  <a:rPr lang="en-US" dirty="0">
                    <a:solidFill>
                      <a:schemeClr val="bg1">
                        <a:lumMod val="95000"/>
                      </a:schemeClr>
                    </a:solidFill>
                    <a:latin typeface="Aptos Display" panose="020B0004020202020204" pitchFamily="34" charset="0"/>
                  </a:rPr>
                  <a:t>- In which season </a:t>
                </a:r>
              </a:p>
              <a:p>
                <a:r>
                  <a:rPr lang="en-US" dirty="0">
                    <a:solidFill>
                      <a:schemeClr val="bg1">
                        <a:lumMod val="95000"/>
                      </a:schemeClr>
                    </a:solidFill>
                    <a:latin typeface="Aptos Display" panose="020B0004020202020204" pitchFamily="34" charset="0"/>
                  </a:rPr>
                  <a:t>- WRT gender </a:t>
                </a:r>
              </a:p>
              <a:p>
                <a:pPr algn="ctr"/>
                <a:endParaRPr lang="en-US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</p:grpSp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9FA5FF5F-97E2-D308-E95D-5F5D309F55F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930041" y="4965221"/>
              <a:ext cx="1100229" cy="110022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778013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000">
              <a:schemeClr val="tx2">
                <a:lumMod val="20000"/>
                <a:lumOff val="80000"/>
              </a:schemeClr>
            </a:gs>
            <a:gs pos="37000">
              <a:schemeClr val="accent1">
                <a:lumMod val="60000"/>
                <a:lumOff val="40000"/>
              </a:schemeClr>
            </a:gs>
            <a:gs pos="100000">
              <a:schemeClr val="tx2">
                <a:lumMod val="60000"/>
                <a:lumOff val="40000"/>
              </a:schemeClr>
            </a:gs>
          </a:gsLst>
          <a:lin ang="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F2CF6AC-1DD1-5341-67BF-FF695BDD69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A5E859E2-2D26-7F60-625A-19F0F8745853}"/>
              </a:ext>
            </a:extLst>
          </p:cNvPr>
          <p:cNvGrpSpPr/>
          <p:nvPr/>
        </p:nvGrpSpPr>
        <p:grpSpPr>
          <a:xfrm>
            <a:off x="3025346" y="0"/>
            <a:ext cx="3574956" cy="6858000"/>
            <a:chOff x="3035394" y="0"/>
            <a:chExt cx="3574956" cy="6858000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FB89358A-C186-AA30-CF55-CF22EEDEF9B5}"/>
                </a:ext>
              </a:extLst>
            </p:cNvPr>
            <p:cNvGrpSpPr/>
            <p:nvPr/>
          </p:nvGrpSpPr>
          <p:grpSpPr>
            <a:xfrm>
              <a:off x="3035394" y="0"/>
              <a:ext cx="3574956" cy="6858000"/>
              <a:chOff x="3044380" y="0"/>
              <a:chExt cx="3565970" cy="6858000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8D519D3C-7D08-1885-65F2-ECB3F1D276D2}"/>
                  </a:ext>
                </a:extLst>
              </p:cNvPr>
              <p:cNvSpPr/>
              <p:nvPr/>
            </p:nvSpPr>
            <p:spPr>
              <a:xfrm>
                <a:off x="3061250" y="0"/>
                <a:ext cx="3005559" cy="6858000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" name="Isosceles Triangle 14">
                <a:extLst>
                  <a:ext uri="{FF2B5EF4-FFF2-40B4-BE49-F238E27FC236}">
                    <a16:creationId xmlns:a16="http://schemas.microsoft.com/office/drawing/2014/main" id="{A532654B-BA61-84E6-0C23-26604A9DAD8F}"/>
                  </a:ext>
                </a:extLst>
              </p:cNvPr>
              <p:cNvSpPr/>
              <p:nvPr/>
            </p:nvSpPr>
            <p:spPr>
              <a:xfrm rot="5400000">
                <a:off x="5665698" y="823121"/>
                <a:ext cx="1343606" cy="545699"/>
              </a:xfrm>
              <a:prstGeom prst="triangle">
                <a:avLst>
                  <a:gd name="adj" fmla="val 51759"/>
                </a:avLst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E8BF532-D7B0-254D-4E40-2A970B438ED5}"/>
                  </a:ext>
                </a:extLst>
              </p:cNvPr>
              <p:cNvSpPr txBox="1"/>
              <p:nvPr/>
            </p:nvSpPr>
            <p:spPr>
              <a:xfrm>
                <a:off x="3175982" y="2265401"/>
                <a:ext cx="2667222" cy="24622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dirty="0">
                    <a:solidFill>
                      <a:schemeClr val="bg1">
                        <a:lumMod val="95000"/>
                      </a:schemeClr>
                    </a:solidFill>
                    <a:latin typeface="Eras Demi ITC" panose="020B0805030504020804" pitchFamily="34" charset="0"/>
                  </a:rPr>
                  <a:t>Total Revenue</a:t>
                </a:r>
              </a:p>
              <a:p>
                <a:pPr algn="ctr"/>
                <a:r>
                  <a:rPr lang="en-US" dirty="0">
                    <a:solidFill>
                      <a:schemeClr val="bg1">
                        <a:lumMod val="95000"/>
                      </a:schemeClr>
                    </a:solidFill>
                    <a:latin typeface="Aptos" panose="020B0004020202020204" pitchFamily="34" charset="0"/>
                  </a:rPr>
                  <a:t> </a:t>
                </a:r>
              </a:p>
              <a:p>
                <a:r>
                  <a:rPr lang="en-US" dirty="0">
                    <a:solidFill>
                      <a:schemeClr val="bg1">
                        <a:lumMod val="95000"/>
                      </a:schemeClr>
                    </a:solidFill>
                    <a:latin typeface="Aptos" panose="020B0004020202020204" pitchFamily="34" charset="0"/>
                  </a:rPr>
                  <a:t>- Find Total Revenue </a:t>
                </a:r>
              </a:p>
              <a:p>
                <a:r>
                  <a:rPr lang="en-US" dirty="0">
                    <a:solidFill>
                      <a:schemeClr val="bg1">
                        <a:lumMod val="95000"/>
                      </a:schemeClr>
                    </a:solidFill>
                    <a:latin typeface="Aptos" panose="020B0004020202020204" pitchFamily="34" charset="0"/>
                  </a:rPr>
                  <a:t>- In the </a:t>
                </a:r>
                <a:r>
                  <a:rPr lang="en-US" b="1" dirty="0">
                    <a:solidFill>
                      <a:schemeClr val="bg1">
                        <a:lumMod val="95000"/>
                      </a:schemeClr>
                    </a:solidFill>
                    <a:latin typeface="Aptos" panose="020B0004020202020204" pitchFamily="34" charset="0"/>
                  </a:rPr>
                  <a:t>Year 2024</a:t>
                </a:r>
              </a:p>
              <a:p>
                <a:r>
                  <a:rPr lang="en-US" dirty="0">
                    <a:solidFill>
                      <a:schemeClr val="bg1">
                        <a:lumMod val="95000"/>
                      </a:schemeClr>
                    </a:solidFill>
                    <a:latin typeface="Aptos" panose="020B0004020202020204" pitchFamily="34" charset="0"/>
                  </a:rPr>
                  <a:t>- Uptrend / downtrend</a:t>
                </a:r>
              </a:p>
              <a:p>
                <a:r>
                  <a:rPr lang="en-US" dirty="0">
                    <a:solidFill>
                      <a:schemeClr val="bg1">
                        <a:lumMod val="95000"/>
                      </a:schemeClr>
                    </a:solidFill>
                    <a:latin typeface="Aptos" panose="020B0004020202020204" pitchFamily="34" charset="0"/>
                  </a:rPr>
                  <a:t>- WRT Seasons</a:t>
                </a:r>
              </a:p>
              <a:p>
                <a:r>
                  <a:rPr lang="en-US" dirty="0">
                    <a:solidFill>
                      <a:schemeClr val="bg1">
                        <a:lumMod val="95000"/>
                      </a:schemeClr>
                    </a:solidFill>
                    <a:latin typeface="Aptos" panose="020B0004020202020204" pitchFamily="34" charset="0"/>
                  </a:rPr>
                  <a:t>- WRT Regions </a:t>
                </a:r>
              </a:p>
              <a:p>
                <a:r>
                  <a:rPr lang="en-US" dirty="0">
                    <a:solidFill>
                      <a:schemeClr val="bg1">
                        <a:lumMod val="95000"/>
                      </a:schemeClr>
                    </a:solidFill>
                    <a:latin typeface="Aptos" panose="020B0004020202020204" pitchFamily="34" charset="0"/>
                  </a:rPr>
                  <a:t>- WRT the Clothing type</a:t>
                </a: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9F5FB5BE-25EE-A84F-622F-17A2A6CB7DDB}"/>
                  </a:ext>
                </a:extLst>
              </p:cNvPr>
              <p:cNvSpPr txBox="1"/>
              <p:nvPr/>
            </p:nvSpPr>
            <p:spPr>
              <a:xfrm>
                <a:off x="3044380" y="0"/>
                <a:ext cx="2985302" cy="22159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800" dirty="0">
                    <a:solidFill>
                      <a:schemeClr val="bg1">
                        <a:lumMod val="95000"/>
                      </a:schemeClr>
                    </a:solidFill>
                    <a:latin typeface="Segoe UI Black" panose="020B0A02040204020203" pitchFamily="34" charset="0"/>
                    <a:ea typeface="Segoe UI Black" panose="020B0A02040204020203" pitchFamily="34" charset="0"/>
                  </a:rPr>
                  <a:t>F</a:t>
                </a:r>
              </a:p>
            </p:txBody>
          </p:sp>
        </p:grp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62E2C0D5-017A-AC38-4BCC-5F5E3AEF2E7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20000" contrast="2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082623" y="4965221"/>
              <a:ext cx="952500" cy="952500"/>
            </a:xfrm>
            <a:prstGeom prst="rect">
              <a:avLst/>
            </a:prstGeom>
          </p:spPr>
        </p:pic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9FF1C02-AC3E-D383-063E-659E64EEF7F7}"/>
              </a:ext>
            </a:extLst>
          </p:cNvPr>
          <p:cNvGrpSpPr/>
          <p:nvPr/>
        </p:nvGrpSpPr>
        <p:grpSpPr>
          <a:xfrm>
            <a:off x="0" y="0"/>
            <a:ext cx="3590079" cy="6858000"/>
            <a:chOff x="0" y="0"/>
            <a:chExt cx="3590079" cy="6858000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B284DF4-D8DB-AAFD-BF19-A8D80A7BD6BC}"/>
                </a:ext>
              </a:extLst>
            </p:cNvPr>
            <p:cNvGrpSpPr/>
            <p:nvPr/>
          </p:nvGrpSpPr>
          <p:grpSpPr>
            <a:xfrm>
              <a:off x="0" y="0"/>
              <a:ext cx="3590079" cy="6858000"/>
              <a:chOff x="0" y="0"/>
              <a:chExt cx="3590079" cy="68580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242BE9BA-173A-A8B5-FB7A-0729E912851F}"/>
                  </a:ext>
                </a:extLst>
              </p:cNvPr>
              <p:cNvSpPr/>
              <p:nvPr/>
            </p:nvSpPr>
            <p:spPr>
              <a:xfrm>
                <a:off x="1047" y="0"/>
                <a:ext cx="3047998" cy="685800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Rockwell Extra Bold" panose="02060903040505020403" pitchFamily="18" charset="0"/>
                </a:endParaRPr>
              </a:p>
            </p:txBody>
          </p:sp>
          <p:sp>
            <p:nvSpPr>
              <p:cNvPr id="14" name="Isosceles Triangle 13">
                <a:extLst>
                  <a:ext uri="{FF2B5EF4-FFF2-40B4-BE49-F238E27FC236}">
                    <a16:creationId xmlns:a16="http://schemas.microsoft.com/office/drawing/2014/main" id="{38ABE69F-E8B4-E3AC-E750-51EAEB28D9DB}"/>
                  </a:ext>
                </a:extLst>
              </p:cNvPr>
              <p:cNvSpPr/>
              <p:nvPr/>
            </p:nvSpPr>
            <p:spPr>
              <a:xfrm rot="5400000">
                <a:off x="2645427" y="823121"/>
                <a:ext cx="1343606" cy="545699"/>
              </a:xfrm>
              <a:prstGeom prst="triangle">
                <a:avLst>
                  <a:gd name="adj" fmla="val 51759"/>
                </a:avLst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8E7D89E-415A-DD32-BC17-CF0704193475}"/>
                  </a:ext>
                </a:extLst>
              </p:cNvPr>
              <p:cNvSpPr txBox="1"/>
              <p:nvPr/>
            </p:nvSpPr>
            <p:spPr>
              <a:xfrm>
                <a:off x="0" y="11122"/>
                <a:ext cx="3044380" cy="22159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800" dirty="0">
                    <a:solidFill>
                      <a:schemeClr val="bg1">
                        <a:lumMod val="95000"/>
                      </a:schemeClr>
                    </a:solidFill>
                    <a:latin typeface="Segoe UI Black" panose="020B0A02040204020203" pitchFamily="34" charset="0"/>
                    <a:ea typeface="Segoe UI Black" panose="020B0A02040204020203" pitchFamily="34" charset="0"/>
                  </a:rPr>
                  <a:t>E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DB242C2-91E5-5B4F-FDA9-1580EC471CBD}"/>
                  </a:ext>
                </a:extLst>
              </p:cNvPr>
              <p:cNvSpPr txBox="1"/>
              <p:nvPr/>
            </p:nvSpPr>
            <p:spPr>
              <a:xfrm>
                <a:off x="58987" y="2238235"/>
                <a:ext cx="2952214" cy="27392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dirty="0">
                    <a:solidFill>
                      <a:schemeClr val="bg1">
                        <a:lumMod val="95000"/>
                      </a:schemeClr>
                    </a:solidFill>
                    <a:latin typeface="Eras Demi ITC" panose="020B0805030504020804" pitchFamily="34" charset="0"/>
                  </a:rPr>
                  <a:t>Best Sellers</a:t>
                </a:r>
              </a:p>
              <a:p>
                <a:pPr algn="ctr"/>
                <a:r>
                  <a:rPr lang="en-US" dirty="0">
                    <a:solidFill>
                      <a:schemeClr val="bg1">
                        <a:lumMod val="95000"/>
                      </a:schemeClr>
                    </a:solidFill>
                  </a:rPr>
                  <a:t> </a:t>
                </a:r>
              </a:p>
              <a:p>
                <a:r>
                  <a:rPr lang="en-US" dirty="0">
                    <a:solidFill>
                      <a:schemeClr val="bg1">
                        <a:lumMod val="95000"/>
                      </a:schemeClr>
                    </a:solidFill>
                  </a:rPr>
                  <a:t>- Analyze Clothing types Sales</a:t>
                </a:r>
                <a:endParaRPr lang="en-US" dirty="0">
                  <a:solidFill>
                    <a:schemeClr val="bg1">
                      <a:lumMod val="95000"/>
                    </a:schemeClr>
                  </a:solidFill>
                  <a:latin typeface="Aptos Display" panose="020B0004020202020204" pitchFamily="34" charset="0"/>
                </a:endParaRPr>
              </a:p>
              <a:p>
                <a:r>
                  <a:rPr lang="en-US" dirty="0">
                    <a:solidFill>
                      <a:schemeClr val="bg1">
                        <a:lumMod val="95000"/>
                      </a:schemeClr>
                    </a:solidFill>
                    <a:latin typeface="Aptos Display" panose="020B0004020202020204" pitchFamily="34" charset="0"/>
                  </a:rPr>
                  <a:t>- Which is the Best seller</a:t>
                </a:r>
              </a:p>
              <a:p>
                <a:r>
                  <a:rPr lang="en-US" dirty="0">
                    <a:solidFill>
                      <a:schemeClr val="bg1">
                        <a:lumMod val="95000"/>
                      </a:schemeClr>
                    </a:solidFill>
                    <a:latin typeface="Aptos Display" panose="020B0004020202020204" pitchFamily="34" charset="0"/>
                  </a:rPr>
                  <a:t>- Which is the Least seller</a:t>
                </a:r>
              </a:p>
              <a:p>
                <a:r>
                  <a:rPr lang="en-US" dirty="0">
                    <a:solidFill>
                      <a:schemeClr val="bg1">
                        <a:lumMod val="95000"/>
                      </a:schemeClr>
                    </a:solidFill>
                    <a:latin typeface="Aptos Display" panose="020B0004020202020204" pitchFamily="34" charset="0"/>
                  </a:rPr>
                  <a:t>- In which region</a:t>
                </a:r>
              </a:p>
              <a:p>
                <a:r>
                  <a:rPr lang="en-US" dirty="0">
                    <a:solidFill>
                      <a:schemeClr val="bg1">
                        <a:lumMod val="95000"/>
                      </a:schemeClr>
                    </a:solidFill>
                    <a:latin typeface="Aptos Display" panose="020B0004020202020204" pitchFamily="34" charset="0"/>
                  </a:rPr>
                  <a:t>- In which season </a:t>
                </a:r>
              </a:p>
              <a:p>
                <a:r>
                  <a:rPr lang="en-US" dirty="0">
                    <a:solidFill>
                      <a:schemeClr val="bg1">
                        <a:lumMod val="95000"/>
                      </a:schemeClr>
                    </a:solidFill>
                    <a:latin typeface="Aptos Display" panose="020B0004020202020204" pitchFamily="34" charset="0"/>
                  </a:rPr>
                  <a:t>- WRT gender </a:t>
                </a:r>
              </a:p>
              <a:p>
                <a:pPr algn="ctr"/>
                <a:endParaRPr lang="en-US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</p:grp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84711060-40CF-EE56-D078-95A87E5B6FF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30041" y="4965221"/>
              <a:ext cx="1100229" cy="110022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863448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20000"/>
                <a:lumOff val="80000"/>
              </a:schemeClr>
            </a:gs>
            <a:gs pos="100000">
              <a:schemeClr val="accent2">
                <a:lumMod val="20000"/>
                <a:lumOff val="8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1563D5F4-6DAF-6FD8-06A3-B2F334065EC5}"/>
              </a:ext>
            </a:extLst>
          </p:cNvPr>
          <p:cNvGrpSpPr/>
          <p:nvPr/>
        </p:nvGrpSpPr>
        <p:grpSpPr>
          <a:xfrm>
            <a:off x="-3590079" y="11122"/>
            <a:ext cx="3574956" cy="6858000"/>
            <a:chOff x="3035394" y="0"/>
            <a:chExt cx="3574956" cy="6858000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055CFBDC-F944-790A-B528-CC45B06D9462}"/>
                </a:ext>
              </a:extLst>
            </p:cNvPr>
            <p:cNvGrpSpPr/>
            <p:nvPr/>
          </p:nvGrpSpPr>
          <p:grpSpPr>
            <a:xfrm>
              <a:off x="3035394" y="0"/>
              <a:ext cx="3574956" cy="6858000"/>
              <a:chOff x="3044380" y="0"/>
              <a:chExt cx="3565970" cy="6858000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9BBC606F-D45B-CD38-A5F4-444A60039574}"/>
                  </a:ext>
                </a:extLst>
              </p:cNvPr>
              <p:cNvSpPr/>
              <p:nvPr/>
            </p:nvSpPr>
            <p:spPr>
              <a:xfrm>
                <a:off x="3061250" y="0"/>
                <a:ext cx="3005559" cy="6858000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" name="Isosceles Triangle 16">
                <a:extLst>
                  <a:ext uri="{FF2B5EF4-FFF2-40B4-BE49-F238E27FC236}">
                    <a16:creationId xmlns:a16="http://schemas.microsoft.com/office/drawing/2014/main" id="{1D6FF643-9F5B-285B-C89A-15157F527597}"/>
                  </a:ext>
                </a:extLst>
              </p:cNvPr>
              <p:cNvSpPr/>
              <p:nvPr/>
            </p:nvSpPr>
            <p:spPr>
              <a:xfrm rot="5400000">
                <a:off x="5665698" y="823121"/>
                <a:ext cx="1343606" cy="545699"/>
              </a:xfrm>
              <a:prstGeom prst="triangle">
                <a:avLst>
                  <a:gd name="adj" fmla="val 51759"/>
                </a:avLst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8FD6432-60CE-DEF4-D5A6-89E739DC3387}"/>
                  </a:ext>
                </a:extLst>
              </p:cNvPr>
              <p:cNvSpPr txBox="1"/>
              <p:nvPr/>
            </p:nvSpPr>
            <p:spPr>
              <a:xfrm>
                <a:off x="3175982" y="2265401"/>
                <a:ext cx="2667222" cy="24622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dirty="0">
                    <a:solidFill>
                      <a:schemeClr val="bg1">
                        <a:lumMod val="95000"/>
                      </a:schemeClr>
                    </a:solidFill>
                    <a:latin typeface="Eras Demi ITC" panose="020B0805030504020804" pitchFamily="34" charset="0"/>
                  </a:rPr>
                  <a:t>Total Revenue</a:t>
                </a:r>
              </a:p>
              <a:p>
                <a:pPr algn="ctr"/>
                <a:r>
                  <a:rPr lang="en-US" dirty="0">
                    <a:solidFill>
                      <a:schemeClr val="bg1">
                        <a:lumMod val="95000"/>
                      </a:schemeClr>
                    </a:solidFill>
                    <a:latin typeface="Aptos" panose="020B0004020202020204" pitchFamily="34" charset="0"/>
                  </a:rPr>
                  <a:t> </a:t>
                </a:r>
              </a:p>
              <a:p>
                <a:r>
                  <a:rPr lang="en-US" dirty="0">
                    <a:solidFill>
                      <a:schemeClr val="bg1">
                        <a:lumMod val="95000"/>
                      </a:schemeClr>
                    </a:solidFill>
                    <a:latin typeface="Aptos" panose="020B0004020202020204" pitchFamily="34" charset="0"/>
                  </a:rPr>
                  <a:t>- Find Total Revenue </a:t>
                </a:r>
              </a:p>
              <a:p>
                <a:r>
                  <a:rPr lang="en-US" dirty="0">
                    <a:solidFill>
                      <a:schemeClr val="bg1">
                        <a:lumMod val="95000"/>
                      </a:schemeClr>
                    </a:solidFill>
                    <a:latin typeface="Aptos" panose="020B0004020202020204" pitchFamily="34" charset="0"/>
                  </a:rPr>
                  <a:t>- In the </a:t>
                </a:r>
                <a:r>
                  <a:rPr lang="en-US" b="1" dirty="0">
                    <a:solidFill>
                      <a:schemeClr val="bg1">
                        <a:lumMod val="95000"/>
                      </a:schemeClr>
                    </a:solidFill>
                    <a:latin typeface="Aptos" panose="020B0004020202020204" pitchFamily="34" charset="0"/>
                  </a:rPr>
                  <a:t>Year 2024</a:t>
                </a:r>
              </a:p>
              <a:p>
                <a:r>
                  <a:rPr lang="en-US" dirty="0">
                    <a:solidFill>
                      <a:schemeClr val="bg1">
                        <a:lumMod val="95000"/>
                      </a:schemeClr>
                    </a:solidFill>
                    <a:latin typeface="Aptos" panose="020B0004020202020204" pitchFamily="34" charset="0"/>
                  </a:rPr>
                  <a:t>- Uptrend / downtrend</a:t>
                </a:r>
              </a:p>
              <a:p>
                <a:r>
                  <a:rPr lang="en-US" dirty="0">
                    <a:solidFill>
                      <a:schemeClr val="bg1">
                        <a:lumMod val="95000"/>
                      </a:schemeClr>
                    </a:solidFill>
                    <a:latin typeface="Aptos" panose="020B0004020202020204" pitchFamily="34" charset="0"/>
                  </a:rPr>
                  <a:t>- WRT Seasons</a:t>
                </a:r>
              </a:p>
              <a:p>
                <a:r>
                  <a:rPr lang="en-US" dirty="0">
                    <a:solidFill>
                      <a:schemeClr val="bg1">
                        <a:lumMod val="95000"/>
                      </a:schemeClr>
                    </a:solidFill>
                    <a:latin typeface="Aptos" panose="020B0004020202020204" pitchFamily="34" charset="0"/>
                  </a:rPr>
                  <a:t>- WRT Regions </a:t>
                </a:r>
              </a:p>
              <a:p>
                <a:r>
                  <a:rPr lang="en-US" dirty="0">
                    <a:solidFill>
                      <a:schemeClr val="bg1">
                        <a:lumMod val="95000"/>
                      </a:schemeClr>
                    </a:solidFill>
                    <a:latin typeface="Aptos" panose="020B0004020202020204" pitchFamily="34" charset="0"/>
                  </a:rPr>
                  <a:t>- WRT the Clothing type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16D0FED-8294-CC42-FCA0-B3679AC25367}"/>
                  </a:ext>
                </a:extLst>
              </p:cNvPr>
              <p:cNvSpPr txBox="1"/>
              <p:nvPr/>
            </p:nvSpPr>
            <p:spPr>
              <a:xfrm>
                <a:off x="3044380" y="0"/>
                <a:ext cx="2985302" cy="22159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800" dirty="0">
                    <a:solidFill>
                      <a:schemeClr val="bg1">
                        <a:lumMod val="95000"/>
                      </a:schemeClr>
                    </a:solidFill>
                    <a:latin typeface="Segoe UI Black" panose="020B0A02040204020203" pitchFamily="34" charset="0"/>
                    <a:ea typeface="Segoe UI Black" panose="020B0A02040204020203" pitchFamily="34" charset="0"/>
                  </a:rPr>
                  <a:t>F</a:t>
                </a:r>
              </a:p>
            </p:txBody>
          </p:sp>
        </p:grp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673AA0D3-2CE0-A19D-FEB0-307AA7C60D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20000" contrast="2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082623" y="4965221"/>
              <a:ext cx="952500" cy="9525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7F50BE8-6EC9-E31F-1200-6AE7B6C72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pPr algn="ctr"/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Eras Demi ITC" panose="020B0805030504020804" pitchFamily="34" charset="0"/>
              </a:rPr>
              <a:t>A - Data Cleaning &amp; Transformation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162FE2-6810-2D57-048B-FBEBBD538775}"/>
              </a:ext>
            </a:extLst>
          </p:cNvPr>
          <p:cNvSpPr txBox="1"/>
          <p:nvPr/>
        </p:nvSpPr>
        <p:spPr>
          <a:xfrm>
            <a:off x="280555" y="1379897"/>
            <a:ext cx="111494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Eras Demi ITC" panose="020B0805030504020804" pitchFamily="34" charset="0"/>
              </a:rPr>
              <a:t>Imported &amp; loaded the Dataset’s Excel file from the </a:t>
            </a:r>
            <a:r>
              <a:rPr lang="en-US" dirty="0">
                <a:solidFill>
                  <a:srgbClr val="7030A0"/>
                </a:solidFill>
                <a:latin typeface="Eras Demi ITC" panose="020B0805030504020804" pitchFamily="34" charset="0"/>
              </a:rPr>
              <a:t>Data tab &gt; Get data</a:t>
            </a:r>
            <a:endParaRPr lang="en-US" dirty="0">
              <a:latin typeface="Eras Demi ITC" panose="020B0805030504020804" pitchFamily="34" charset="0"/>
            </a:endParaRPr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0A7A272-A13F-600E-4AC6-8FD07BE73E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555" y="1904308"/>
            <a:ext cx="3433472" cy="3013364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51360FF-281D-B861-5505-E2F7C61BA9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55107" y="1904308"/>
            <a:ext cx="6071394" cy="483177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E3D5BE8D-B351-F9B1-164F-E8D39A817E4A}"/>
              </a:ext>
            </a:extLst>
          </p:cNvPr>
          <p:cNvGrpSpPr/>
          <p:nvPr/>
        </p:nvGrpSpPr>
        <p:grpSpPr>
          <a:xfrm>
            <a:off x="-3590079" y="0"/>
            <a:ext cx="3590079" cy="6858000"/>
            <a:chOff x="0" y="0"/>
            <a:chExt cx="3590079" cy="6858000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0EE231B4-60C1-0F5F-D8B7-886925AF7385}"/>
                </a:ext>
              </a:extLst>
            </p:cNvPr>
            <p:cNvGrpSpPr/>
            <p:nvPr/>
          </p:nvGrpSpPr>
          <p:grpSpPr>
            <a:xfrm>
              <a:off x="0" y="0"/>
              <a:ext cx="3590079" cy="6858000"/>
              <a:chOff x="0" y="0"/>
              <a:chExt cx="3590079" cy="6858000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1BB6DA91-E8C6-19BC-08BF-453B6636D587}"/>
                  </a:ext>
                </a:extLst>
              </p:cNvPr>
              <p:cNvSpPr/>
              <p:nvPr/>
            </p:nvSpPr>
            <p:spPr>
              <a:xfrm>
                <a:off x="1047" y="0"/>
                <a:ext cx="3047998" cy="685800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Rockwell Extra Bold" panose="02060903040505020403" pitchFamily="18" charset="0"/>
                </a:endParaRPr>
              </a:p>
            </p:txBody>
          </p:sp>
          <p:sp>
            <p:nvSpPr>
              <p:cNvPr id="10" name="Isosceles Triangle 9">
                <a:extLst>
                  <a:ext uri="{FF2B5EF4-FFF2-40B4-BE49-F238E27FC236}">
                    <a16:creationId xmlns:a16="http://schemas.microsoft.com/office/drawing/2014/main" id="{7E18FD08-5E39-6858-62E3-7B186436A9B0}"/>
                  </a:ext>
                </a:extLst>
              </p:cNvPr>
              <p:cNvSpPr/>
              <p:nvPr/>
            </p:nvSpPr>
            <p:spPr>
              <a:xfrm rot="5400000">
                <a:off x="2645427" y="823121"/>
                <a:ext cx="1343606" cy="545699"/>
              </a:xfrm>
              <a:prstGeom prst="triangle">
                <a:avLst>
                  <a:gd name="adj" fmla="val 51759"/>
                </a:avLst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76EB747-7FA5-83B0-0204-1E26A981B4E1}"/>
                  </a:ext>
                </a:extLst>
              </p:cNvPr>
              <p:cNvSpPr txBox="1"/>
              <p:nvPr/>
            </p:nvSpPr>
            <p:spPr>
              <a:xfrm>
                <a:off x="0" y="11122"/>
                <a:ext cx="3044380" cy="22159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800" dirty="0">
                    <a:solidFill>
                      <a:schemeClr val="bg1">
                        <a:lumMod val="95000"/>
                      </a:schemeClr>
                    </a:solidFill>
                    <a:latin typeface="Segoe UI Black" panose="020B0A02040204020203" pitchFamily="34" charset="0"/>
                    <a:ea typeface="Segoe UI Black" panose="020B0A02040204020203" pitchFamily="34" charset="0"/>
                  </a:rPr>
                  <a:t>E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29B4E76-2948-96C8-796A-5EC579A29BD8}"/>
                  </a:ext>
                </a:extLst>
              </p:cNvPr>
              <p:cNvSpPr txBox="1"/>
              <p:nvPr/>
            </p:nvSpPr>
            <p:spPr>
              <a:xfrm>
                <a:off x="58987" y="2238235"/>
                <a:ext cx="2952214" cy="27392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dirty="0">
                    <a:solidFill>
                      <a:schemeClr val="bg1">
                        <a:lumMod val="95000"/>
                      </a:schemeClr>
                    </a:solidFill>
                    <a:latin typeface="Eras Demi ITC" panose="020B0805030504020804" pitchFamily="34" charset="0"/>
                  </a:rPr>
                  <a:t>Best Sellers</a:t>
                </a:r>
              </a:p>
              <a:p>
                <a:pPr algn="ctr"/>
                <a:r>
                  <a:rPr lang="en-US" dirty="0">
                    <a:solidFill>
                      <a:schemeClr val="bg1">
                        <a:lumMod val="95000"/>
                      </a:schemeClr>
                    </a:solidFill>
                  </a:rPr>
                  <a:t> </a:t>
                </a:r>
              </a:p>
              <a:p>
                <a:r>
                  <a:rPr lang="en-US" dirty="0">
                    <a:solidFill>
                      <a:schemeClr val="bg1">
                        <a:lumMod val="95000"/>
                      </a:schemeClr>
                    </a:solidFill>
                  </a:rPr>
                  <a:t>- Analyze Clothing types Sales</a:t>
                </a:r>
                <a:endParaRPr lang="en-US" dirty="0">
                  <a:solidFill>
                    <a:schemeClr val="bg1">
                      <a:lumMod val="95000"/>
                    </a:schemeClr>
                  </a:solidFill>
                  <a:latin typeface="Aptos Display" panose="020B0004020202020204" pitchFamily="34" charset="0"/>
                </a:endParaRPr>
              </a:p>
              <a:p>
                <a:r>
                  <a:rPr lang="en-US" dirty="0">
                    <a:solidFill>
                      <a:schemeClr val="bg1">
                        <a:lumMod val="95000"/>
                      </a:schemeClr>
                    </a:solidFill>
                    <a:latin typeface="Aptos Display" panose="020B0004020202020204" pitchFamily="34" charset="0"/>
                  </a:rPr>
                  <a:t>- Which is the Best seller</a:t>
                </a:r>
              </a:p>
              <a:p>
                <a:r>
                  <a:rPr lang="en-US" dirty="0">
                    <a:solidFill>
                      <a:schemeClr val="bg1">
                        <a:lumMod val="95000"/>
                      </a:schemeClr>
                    </a:solidFill>
                    <a:latin typeface="Aptos Display" panose="020B0004020202020204" pitchFamily="34" charset="0"/>
                  </a:rPr>
                  <a:t>- Which is the Least seller</a:t>
                </a:r>
              </a:p>
              <a:p>
                <a:r>
                  <a:rPr lang="en-US" dirty="0">
                    <a:solidFill>
                      <a:schemeClr val="bg1">
                        <a:lumMod val="95000"/>
                      </a:schemeClr>
                    </a:solidFill>
                    <a:latin typeface="Aptos Display" panose="020B0004020202020204" pitchFamily="34" charset="0"/>
                  </a:rPr>
                  <a:t>- In which region</a:t>
                </a:r>
              </a:p>
              <a:p>
                <a:r>
                  <a:rPr lang="en-US" dirty="0">
                    <a:solidFill>
                      <a:schemeClr val="bg1">
                        <a:lumMod val="95000"/>
                      </a:schemeClr>
                    </a:solidFill>
                    <a:latin typeface="Aptos Display" panose="020B0004020202020204" pitchFamily="34" charset="0"/>
                  </a:rPr>
                  <a:t>- In which season </a:t>
                </a:r>
              </a:p>
              <a:p>
                <a:r>
                  <a:rPr lang="en-US" dirty="0">
                    <a:solidFill>
                      <a:schemeClr val="bg1">
                        <a:lumMod val="95000"/>
                      </a:schemeClr>
                    </a:solidFill>
                    <a:latin typeface="Aptos Display" panose="020B0004020202020204" pitchFamily="34" charset="0"/>
                  </a:rPr>
                  <a:t>- WRT gender </a:t>
                </a:r>
              </a:p>
              <a:p>
                <a:pPr algn="ctr"/>
                <a:endParaRPr lang="en-US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</p:grp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A2380C5E-1420-0F8C-74F4-B2CB6C750E1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30041" y="4965221"/>
              <a:ext cx="1100229" cy="110022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853230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20000"/>
                <a:lumOff val="80000"/>
              </a:schemeClr>
            </a:gs>
            <a:gs pos="100000">
              <a:schemeClr val="accent2">
                <a:lumMod val="20000"/>
                <a:lumOff val="8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68E29-4DE2-4C42-8394-64392B1BB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2991"/>
            <a:ext cx="12192000" cy="1215586"/>
          </a:xfrm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pPr algn="ctr"/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Eras Demi ITC" panose="020B0805030504020804" pitchFamily="34" charset="0"/>
              </a:rPr>
              <a:t>Raw Data set Snippet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8E7F64-9954-FC00-0459-DA248E2198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045" y="956004"/>
            <a:ext cx="11493910" cy="5723567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85149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20000"/>
                <a:lumOff val="80000"/>
              </a:schemeClr>
            </a:gs>
            <a:gs pos="100000">
              <a:schemeClr val="accent2">
                <a:lumMod val="20000"/>
                <a:lumOff val="8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795D449-D0FF-834F-BA49-D59086BF711C}"/>
              </a:ext>
            </a:extLst>
          </p:cNvPr>
          <p:cNvSpPr txBox="1"/>
          <p:nvPr/>
        </p:nvSpPr>
        <p:spPr>
          <a:xfrm>
            <a:off x="384464" y="415636"/>
            <a:ext cx="118075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Eras Demi ITC" panose="020B0805030504020804" pitchFamily="34" charset="0"/>
              </a:rPr>
              <a:t>Initially, I Removed the Blank / Null values as </a:t>
            </a:r>
            <a:r>
              <a:rPr lang="en-US" dirty="0">
                <a:solidFill>
                  <a:srgbClr val="7030A0"/>
                </a:solidFill>
                <a:latin typeface="Eras Demi ITC" panose="020B0805030504020804" pitchFamily="34" charset="0"/>
              </a:rPr>
              <a:t>“Others”</a:t>
            </a:r>
            <a:r>
              <a:rPr lang="en-US" dirty="0">
                <a:latin typeface="Eras Demi ITC" panose="020B0805030504020804" pitchFamily="34" charset="0"/>
              </a:rPr>
              <a:t> &amp; replaced the human error values by </a:t>
            </a:r>
            <a:r>
              <a:rPr lang="en-US" dirty="0">
                <a:solidFill>
                  <a:srgbClr val="7030A0"/>
                </a:solidFill>
                <a:latin typeface="Eras Demi ITC" panose="020B0805030504020804" pitchFamily="34" charset="0"/>
              </a:rPr>
              <a:t>Ctrl + H</a:t>
            </a:r>
            <a:endParaRPr lang="en-US" dirty="0">
              <a:latin typeface="Eras Demi ITC" panose="020B0805030504020804" pitchFamily="34" charset="0"/>
            </a:endParaRPr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43BF74-2269-079E-1B1F-1D0DA797EC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938" y="828134"/>
            <a:ext cx="4966853" cy="287618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0D976D2-8FD6-F20D-8D42-D9AAC9C250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8232" y="828134"/>
            <a:ext cx="4966853" cy="279421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F60A54C4-5B98-E8A5-8973-7B0EFC864D7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b="23122"/>
          <a:stretch/>
        </p:blipFill>
        <p:spPr>
          <a:xfrm>
            <a:off x="529938" y="3856184"/>
            <a:ext cx="3588326" cy="2762967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5C3D1023-0612-3D7A-E957-D26DD134A5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8232" y="3799574"/>
            <a:ext cx="4712570" cy="287618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49711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1394</TotalTime>
  <Words>1368</Words>
  <Application>Microsoft Office PowerPoint</Application>
  <PresentationFormat>Widescreen</PresentationFormat>
  <Paragraphs>337</Paragraphs>
  <Slides>29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16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46" baseType="lpstr">
      <vt:lpstr>Abadi</vt:lpstr>
      <vt:lpstr>Aptos</vt:lpstr>
      <vt:lpstr>Aptos Display</vt:lpstr>
      <vt:lpstr>Arial</vt:lpstr>
      <vt:lpstr>Arial Black</vt:lpstr>
      <vt:lpstr>Calibri</vt:lpstr>
      <vt:lpstr>Calibri Light</vt:lpstr>
      <vt:lpstr>Cooper Black</vt:lpstr>
      <vt:lpstr>Eras Bold ITC</vt:lpstr>
      <vt:lpstr>Eras Demi ITC</vt:lpstr>
      <vt:lpstr>Franklin Gothic Heavy</vt:lpstr>
      <vt:lpstr>Monotype Corsiva</vt:lpstr>
      <vt:lpstr>Palatino Linotype</vt:lpstr>
      <vt:lpstr>Rockwell Extra Bold</vt:lpstr>
      <vt:lpstr>Segoe UI Black</vt:lpstr>
      <vt:lpstr>Wingdings</vt:lpstr>
      <vt:lpstr>Office Theme</vt:lpstr>
      <vt:lpstr>PowerPoint Presentation</vt:lpstr>
      <vt:lpstr>PowerPoint Presentation</vt:lpstr>
      <vt:lpstr>PowerPoint Presentation</vt:lpstr>
      <vt:lpstr>OBJECTIVES</vt:lpstr>
      <vt:lpstr>Four</vt:lpstr>
      <vt:lpstr>PowerPoint Presentation</vt:lpstr>
      <vt:lpstr>A - Data Cleaning &amp; Transformation</vt:lpstr>
      <vt:lpstr>Raw Data set Snippet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Final Cleaned &amp; Transformed dataset</vt:lpstr>
      <vt:lpstr>Now let us view  Objective wise Analysis</vt:lpstr>
      <vt:lpstr>B - Size Demand Analysis </vt:lpstr>
      <vt:lpstr>C - Seasonal Sales Trend Analysis</vt:lpstr>
      <vt:lpstr>D - Regional Performance Analysis </vt:lpstr>
      <vt:lpstr>E - Best / Least Seller Analysis </vt:lpstr>
      <vt:lpstr>F - Total Revenue Analysis </vt:lpstr>
      <vt:lpstr>KPI - Key Performance Indicators</vt:lpstr>
      <vt:lpstr>SUMMARY &amp; SOLUTIONS</vt:lpstr>
      <vt:lpstr>Four</vt:lpstr>
      <vt:lpstr>PowerPoint Presentation</vt:lpstr>
      <vt:lpstr>Dashboard</vt:lpstr>
      <vt:lpstr>Dashboard Page 1</vt:lpstr>
      <vt:lpstr>Dashboard Page 2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Salil Nk</dc:creator>
  <cp:lastModifiedBy>Salil Nk</cp:lastModifiedBy>
  <cp:revision>1167</cp:revision>
  <dcterms:created xsi:type="dcterms:W3CDTF">2025-05-17T16:19:23Z</dcterms:created>
  <dcterms:modified xsi:type="dcterms:W3CDTF">2025-05-27T11:31:47Z</dcterms:modified>
</cp:coreProperties>
</file>