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5" r:id="rId9"/>
    <p:sldId id="264" r:id="rId10"/>
    <p:sldId id="266" r:id="rId11"/>
    <p:sldId id="267" r:id="rId12"/>
    <p:sldId id="268" r:id="rId13"/>
    <p:sldId id="269" r:id="rId14"/>
    <p:sldId id="271" r:id="rId15"/>
    <p:sldId id="272" r:id="rId16"/>
    <p:sldId id="270" r:id="rId17"/>
    <p:sldId id="273" r:id="rId18"/>
    <p:sldId id="274" r:id="rId19"/>
    <p:sldId id="275" r:id="rId20"/>
  </p:sldIdLst>
  <p:sldSz cx="9144000" cy="6858000" type="screen4x3"/>
  <p:notesSz cx="6858000" cy="99472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4319">
          <p15:clr>
            <a:srgbClr val="000000"/>
          </p15:clr>
        </p15:guide>
        <p15:guide id="2" pos="519">
          <p15:clr>
            <a:srgbClr val="000000"/>
          </p15:clr>
        </p15:guide>
      </p15:sldGuideLst>
    </p:ext>
    <p:ext uri="{2D200454-40CA-4A62-9FC3-DE9A4176ACB9}">
      <p15:notes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3133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1404" y="-90"/>
      </p:cViewPr>
      <p:guideLst>
        <p:guide orient="horz" pos="4319"/>
        <p:guide pos="5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sldNum" idx="12"/>
          </p:nvPr>
        </p:nvSpPr>
        <p:spPr>
          <a:xfrm>
            <a:off x="6022876" y="9449911"/>
            <a:ext cx="835124" cy="49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07798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3a752054_1_36:notes"/>
          <p:cNvSpPr txBox="1">
            <a:spLocks noGrp="1"/>
          </p:cNvSpPr>
          <p:nvPr>
            <p:ph type="body" idx="1"/>
          </p:nvPr>
        </p:nvSpPr>
        <p:spPr>
          <a:xfrm>
            <a:off x="987971" y="4724956"/>
            <a:ext cx="4908300" cy="44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g363a752054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l="971" t="3974" r="3958" b="557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828674" y="3715200"/>
            <a:ext cx="7500939" cy="55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None/>
              <a:defRPr sz="2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828675" y="4289400"/>
            <a:ext cx="7500938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1417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EB Garamond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675" y="525798"/>
            <a:ext cx="3020400" cy="80725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body" idx="2"/>
          </p:nvPr>
        </p:nvSpPr>
        <p:spPr>
          <a:xfrm>
            <a:off x="828675" y="5481750"/>
            <a:ext cx="4679325" cy="97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567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B Garamond"/>
              <a:buChar char="‒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20pt">
  <p:cSld name="Title &amp; Content 20p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828674" y="360000"/>
            <a:ext cx="7500939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  <a:defRPr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828675" y="1881075"/>
            <a:ext cx="7500938" cy="4040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EB Garamond"/>
              <a:buChar char="‒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2"/>
          </p:nvPr>
        </p:nvSpPr>
        <p:spPr>
          <a:xfrm>
            <a:off x="828675" y="914400"/>
            <a:ext cx="7500938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EB Garamond"/>
              <a:buChar char="‒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Content &amp; Image">
  <p:cSld name="Title, Content &amp; Imag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>
            <a:spLocks noGrp="1"/>
          </p:cNvSpPr>
          <p:nvPr>
            <p:ph type="pic" idx="2"/>
          </p:nvPr>
        </p:nvSpPr>
        <p:spPr>
          <a:xfrm>
            <a:off x="4939200" y="1438275"/>
            <a:ext cx="4204800" cy="50768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1417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EB Garamond"/>
              <a:buChar char="‒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28674" y="360000"/>
            <a:ext cx="7500939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  <a:defRPr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28675" y="1905000"/>
            <a:ext cx="3819525" cy="398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spcBef>
                <a:spcPts val="8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B Garamond"/>
              <a:buChar char="‒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3"/>
          </p:nvPr>
        </p:nvSpPr>
        <p:spPr>
          <a:xfrm>
            <a:off x="828675" y="914400"/>
            <a:ext cx="7500938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EB Garamond"/>
              <a:buChar char="‒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E73B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707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Trinity College Dublin, </a:t>
            </a:r>
            <a:r>
              <a:rPr lang="en-GB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University of Dublin</a:t>
            </a:r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" name="Google Shape;34;p5"/>
          <p:cNvCxnSpPr/>
          <p:nvPr/>
        </p:nvCxnSpPr>
        <p:spPr>
          <a:xfrm>
            <a:off x="0" y="1438275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Image">
  <p:cSld name="Title &amp; Imag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>
            <a:spLocks noGrp="1"/>
          </p:cNvSpPr>
          <p:nvPr>
            <p:ph type="pic" idx="2"/>
          </p:nvPr>
        </p:nvSpPr>
        <p:spPr>
          <a:xfrm>
            <a:off x="0" y="1438275"/>
            <a:ext cx="9144000" cy="50768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1417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EB Garamond"/>
              <a:buChar char="‒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28674" y="360000"/>
            <a:ext cx="7500939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  <a:defRPr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28675" y="914400"/>
            <a:ext cx="7500938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EB Garamond"/>
              <a:buChar char="‒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E73B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707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Trinity College Dublin, </a:t>
            </a:r>
            <a:r>
              <a:rPr lang="en-GB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University of Dublin</a:t>
            </a:r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" name="Google Shape;40;p6"/>
          <p:cNvCxnSpPr/>
          <p:nvPr/>
        </p:nvCxnSpPr>
        <p:spPr>
          <a:xfrm>
            <a:off x="0" y="1438275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&amp; 2 Column Content 20pt">
  <p:cSld name="1_Title &amp; 2 Column Content 20p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0" y="5819775"/>
            <a:ext cx="9144000" cy="1036637"/>
          </a:xfrm>
          <a:prstGeom prst="rect">
            <a:avLst/>
          </a:prstGeom>
          <a:solidFill>
            <a:srgbClr val="0E73B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707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" name="Google Shape;4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3913" y="6046348"/>
            <a:ext cx="2060224" cy="550631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828674" y="360000"/>
            <a:ext cx="7500939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  <a:defRPr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828676" y="1881075"/>
            <a:ext cx="3933824" cy="316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‒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B Garamond"/>
              <a:buChar char="‒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828675" y="914400"/>
            <a:ext cx="7500938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EB Garamond"/>
              <a:buChar char="‒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51" name="Google Shape;51;p8"/>
          <p:cNvCxnSpPr/>
          <p:nvPr/>
        </p:nvCxnSpPr>
        <p:spPr>
          <a:xfrm>
            <a:off x="0" y="1438275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52;p8"/>
          <p:cNvSpPr txBox="1">
            <a:spLocks noGrp="1"/>
          </p:cNvSpPr>
          <p:nvPr>
            <p:ph type="body" idx="3"/>
          </p:nvPr>
        </p:nvSpPr>
        <p:spPr>
          <a:xfrm>
            <a:off x="4914901" y="1881075"/>
            <a:ext cx="3934800" cy="316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‒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B Garamond"/>
              <a:buChar char="‒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828674" y="360000"/>
            <a:ext cx="7500939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  <a:defRPr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28674" y="360000"/>
            <a:ext cx="7500939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  <a:defRPr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828675" y="1871551"/>
            <a:ext cx="7500938" cy="40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EB Garamond"/>
              <a:buChar char="‒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E73B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707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Trinity College Dublin, </a:t>
            </a:r>
            <a:r>
              <a:rPr lang="en-GB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University of Dublin</a:t>
            </a:r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" name="Google Shape;10;p1"/>
          <p:cNvCxnSpPr/>
          <p:nvPr/>
        </p:nvCxnSpPr>
        <p:spPr>
          <a:xfrm>
            <a:off x="0" y="1438275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ctrTitle"/>
          </p:nvPr>
        </p:nvSpPr>
        <p:spPr>
          <a:xfrm>
            <a:off x="821524" y="2976000"/>
            <a:ext cx="7500900" cy="5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None/>
            </a:pPr>
            <a:r>
              <a:rPr lang="en-US" sz="2600" b="1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Proof Of Concept For Opportunistic Security in MPLS Network</a:t>
            </a:r>
            <a:endParaRPr sz="26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0"/>
          <p:cNvSpPr txBox="1">
            <a:spLocks noGrp="1"/>
          </p:cNvSpPr>
          <p:nvPr>
            <p:ph type="subTitle" idx="1"/>
          </p:nvPr>
        </p:nvSpPr>
        <p:spPr>
          <a:xfrm>
            <a:off x="821500" y="3604950"/>
            <a:ext cx="75009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dirty="0" smtClean="0"/>
              <a:t>Dissertation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GB" dirty="0" smtClean="0"/>
              <a:t>CS7CS5</a:t>
            </a:r>
            <a:endParaRPr dirty="0"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821500" y="4674125"/>
            <a:ext cx="4679400" cy="18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dirty="0" smtClean="0"/>
              <a:t>Student:</a:t>
            </a:r>
            <a:endParaRPr dirty="0"/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GB" dirty="0" err="1" smtClean="0"/>
              <a:t>Salil</a:t>
            </a:r>
            <a:r>
              <a:rPr lang="en-GB" dirty="0" smtClean="0"/>
              <a:t> </a:t>
            </a:r>
            <a:r>
              <a:rPr lang="en-GB" dirty="0" err="1" smtClean="0"/>
              <a:t>Ajgaonkar</a:t>
            </a:r>
            <a:endParaRPr lang="en-GB" dirty="0" smtClean="0"/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lang="en-GB" dirty="0"/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GB" b="1" dirty="0" smtClean="0"/>
              <a:t>Supervisor:</a:t>
            </a:r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GB" dirty="0" smtClean="0"/>
              <a:t>Prof. Stephen </a:t>
            </a:r>
            <a:r>
              <a:rPr lang="en-GB" dirty="0" smtClean="0"/>
              <a:t>Farrell</a:t>
            </a:r>
            <a:endParaRPr dirty="0"/>
          </a:p>
          <a:p>
            <a:pPr marL="0" marR="0" lvl="2" indent="0" algn="l" rtl="0">
              <a:spcBef>
                <a:spcPts val="567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GB" sz="14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Date </a:t>
            </a:r>
            <a:r>
              <a:rPr lang="en-GB" dirty="0" smtClean="0"/>
              <a:t>20</a:t>
            </a:r>
            <a:r>
              <a:rPr lang="en-GB" sz="14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GB" dirty="0" smtClean="0"/>
              <a:t>08</a:t>
            </a:r>
            <a:r>
              <a:rPr lang="en-GB" sz="14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GB" dirty="0" smtClean="0"/>
              <a:t>2018</a:t>
            </a: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6;p11"/>
          <p:cNvSpPr txBox="1">
            <a:spLocks noGrp="1"/>
          </p:cNvSpPr>
          <p:nvPr>
            <p:ph type="title"/>
          </p:nvPr>
        </p:nvSpPr>
        <p:spPr>
          <a:xfrm>
            <a:off x="814819" y="484691"/>
            <a:ext cx="7500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en-US" sz="2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sz="2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67;p11"/>
          <p:cNvSpPr txBox="1">
            <a:spLocks noGrp="1"/>
          </p:cNvSpPr>
          <p:nvPr>
            <p:ph type="body" idx="2"/>
          </p:nvPr>
        </p:nvSpPr>
        <p:spPr>
          <a:xfrm>
            <a:off x="800941" y="1505308"/>
            <a:ext cx="7500900" cy="4867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GB" sz="2400" dirty="0" smtClean="0"/>
              <a:t>Create a Virtual Network Environment (</a:t>
            </a:r>
            <a:r>
              <a:rPr lang="en-GB" sz="2400" dirty="0" err="1" smtClean="0"/>
              <a:t>Mininet</a:t>
            </a:r>
            <a:r>
              <a:rPr lang="en-GB" sz="2400" dirty="0" smtClean="0"/>
              <a:t>)</a:t>
            </a:r>
            <a:endParaRPr lang="en-GB" sz="2400" dirty="0"/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GB" sz="2400" dirty="0" smtClean="0"/>
              <a:t>Setup Virtual Switches (</a:t>
            </a:r>
            <a:r>
              <a:rPr lang="en-GB" sz="2400" dirty="0" err="1" smtClean="0"/>
              <a:t>OpenVSwitch</a:t>
            </a:r>
            <a:r>
              <a:rPr lang="en-GB" sz="2400" dirty="0" smtClean="0"/>
              <a:t>) in the said Virtual Network Environment</a:t>
            </a: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GB" sz="2400" dirty="0" smtClean="0"/>
              <a:t>Configure the Virtual Switches with MPLS Flows (</a:t>
            </a:r>
            <a:r>
              <a:rPr lang="en-GB" sz="2400" dirty="0" err="1" smtClean="0"/>
              <a:t>OpenFlow</a:t>
            </a:r>
            <a:r>
              <a:rPr lang="en-GB" sz="2400" dirty="0" smtClean="0"/>
              <a:t>)</a:t>
            </a: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GB" sz="2400" dirty="0" smtClean="0"/>
              <a:t>Implement the OS functionality in the </a:t>
            </a:r>
            <a:r>
              <a:rPr lang="en-GB" sz="2400" dirty="0" err="1" smtClean="0"/>
              <a:t>OpenVSwitch</a:t>
            </a:r>
            <a:endParaRPr lang="en-GB" sz="2400" dirty="0" smtClean="0"/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GB" sz="2400" dirty="0" smtClean="0"/>
              <a:t>Run the System without the OS collect metrics</a:t>
            </a:r>
          </a:p>
          <a:p>
            <a:pPr lvl="0" indent="-355600">
              <a:lnSpc>
                <a:spcPct val="150000"/>
              </a:lnSpc>
              <a:spcBef>
                <a:spcPts val="0"/>
              </a:spcBef>
              <a:buChar char="❏"/>
            </a:pPr>
            <a:r>
              <a:rPr lang="en-GB" sz="2400" dirty="0" smtClean="0"/>
              <a:t>Run </a:t>
            </a:r>
            <a:r>
              <a:rPr lang="en-GB" sz="2400" dirty="0"/>
              <a:t>the System </a:t>
            </a:r>
            <a:r>
              <a:rPr lang="en-GB" sz="2400" dirty="0" smtClean="0"/>
              <a:t>with </a:t>
            </a:r>
            <a:r>
              <a:rPr lang="en-GB" sz="2400" dirty="0"/>
              <a:t>the OS collect </a:t>
            </a:r>
            <a:r>
              <a:rPr lang="en-GB" sz="2400" dirty="0" smtClean="0"/>
              <a:t>metrics</a:t>
            </a:r>
          </a:p>
          <a:p>
            <a:pPr lvl="0" indent="-355600">
              <a:lnSpc>
                <a:spcPct val="150000"/>
              </a:lnSpc>
              <a:spcBef>
                <a:spcPts val="0"/>
              </a:spcBef>
              <a:buChar char="❏"/>
            </a:pPr>
            <a:r>
              <a:rPr lang="en-GB" sz="2400" dirty="0" smtClean="0"/>
              <a:t>Compare the Metrics and Evaluate</a:t>
            </a: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endParaRPr lang="en-GB" sz="2400" dirty="0" smtClean="0"/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2179636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6;p11"/>
          <p:cNvSpPr txBox="1">
            <a:spLocks noGrp="1"/>
          </p:cNvSpPr>
          <p:nvPr>
            <p:ph type="title"/>
          </p:nvPr>
        </p:nvSpPr>
        <p:spPr>
          <a:xfrm>
            <a:off x="814819" y="484691"/>
            <a:ext cx="7500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en-US" sz="2600" b="1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Mininet</a:t>
            </a:r>
            <a:endParaRPr sz="2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67;p11"/>
          <p:cNvSpPr txBox="1">
            <a:spLocks noGrp="1"/>
          </p:cNvSpPr>
          <p:nvPr>
            <p:ph type="body" idx="2"/>
          </p:nvPr>
        </p:nvSpPr>
        <p:spPr>
          <a:xfrm>
            <a:off x="800940" y="1879382"/>
            <a:ext cx="7500900" cy="389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GB" sz="2400" dirty="0" smtClean="0"/>
              <a:t>Virtual </a:t>
            </a:r>
            <a:r>
              <a:rPr lang="en-GB" sz="2400" dirty="0"/>
              <a:t>n</a:t>
            </a:r>
            <a:r>
              <a:rPr lang="en-GB" sz="2400" dirty="0" smtClean="0"/>
              <a:t>etwork creation technology</a:t>
            </a: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endParaRPr lang="en-GB" sz="2400" dirty="0"/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GB" sz="2400" dirty="0" smtClean="0"/>
              <a:t>Creates platform to mimic real network scenario</a:t>
            </a:r>
          </a:p>
          <a:p>
            <a:pPr marL="101600" marR="0" lvl="0" indent="0" algn="l" rtl="0">
              <a:spcBef>
                <a:spcPts val="0"/>
              </a:spcBef>
              <a:spcAft>
                <a:spcPts val="0"/>
              </a:spcAft>
              <a:buSzPts val="2000"/>
            </a:pPr>
            <a:endParaRPr lang="en-GB" sz="2400" dirty="0"/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GB" sz="2400" dirty="0" smtClean="0"/>
              <a:t>Runs real kernel switches  and application code</a:t>
            </a: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endParaRPr lang="en-GB" sz="2400" dirty="0"/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GB" sz="2400" dirty="0" smtClean="0"/>
              <a:t>Close collaboration with </a:t>
            </a:r>
            <a:r>
              <a:rPr lang="en-GB" sz="2400" dirty="0" err="1" smtClean="0"/>
              <a:t>OpenVSwitch</a:t>
            </a:r>
            <a:endParaRPr lang="en-GB" sz="2400" dirty="0" smtClean="0"/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endParaRPr lang="en-GB" sz="2400" dirty="0"/>
          </a:p>
          <a:p>
            <a:pPr lvl="0" indent="-355600">
              <a:spcBef>
                <a:spcPts val="0"/>
              </a:spcBef>
              <a:buChar char="❏"/>
            </a:pPr>
            <a:r>
              <a:rPr lang="en-US" sz="2400" dirty="0"/>
              <a:t>A</a:t>
            </a:r>
            <a:r>
              <a:rPr lang="en-US" sz="2400" dirty="0" smtClean="0"/>
              <a:t>ctively </a:t>
            </a:r>
            <a:r>
              <a:rPr lang="en-US" sz="2400" dirty="0"/>
              <a:t>developed and supported, and is released under a permissive BSD Open Source </a:t>
            </a:r>
            <a:r>
              <a:rPr lang="en-US" sz="2400" dirty="0" smtClean="0"/>
              <a:t>license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225442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6;p11"/>
          <p:cNvSpPr txBox="1">
            <a:spLocks noGrp="1"/>
          </p:cNvSpPr>
          <p:nvPr>
            <p:ph type="title"/>
          </p:nvPr>
        </p:nvSpPr>
        <p:spPr>
          <a:xfrm>
            <a:off x="814819" y="484691"/>
            <a:ext cx="7500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en-US" sz="2600" b="1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OpenVSwitch</a:t>
            </a:r>
            <a:endParaRPr sz="2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67;p11"/>
          <p:cNvSpPr txBox="1">
            <a:spLocks noGrp="1"/>
          </p:cNvSpPr>
          <p:nvPr>
            <p:ph type="body" idx="2"/>
          </p:nvPr>
        </p:nvSpPr>
        <p:spPr>
          <a:xfrm>
            <a:off x="814795" y="1477599"/>
            <a:ext cx="7500900" cy="4867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endParaRPr lang="en-GB" sz="2400" dirty="0" smtClean="0"/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endParaRPr lang="en-GB" sz="2400" dirty="0"/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GB" sz="2400" dirty="0" smtClean="0"/>
              <a:t>Multilayer Virtual Switch Technology</a:t>
            </a: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endParaRPr lang="en-GB" sz="2400" dirty="0"/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GB" sz="2400" dirty="0" smtClean="0"/>
              <a:t>Aims to automate Networking using programming extensions (Software Defined Networks)</a:t>
            </a: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endParaRPr lang="en-GB" sz="2400" dirty="0"/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GB" sz="2400" dirty="0" smtClean="0"/>
              <a:t>Network configurations and Settings can be exported to other devices</a:t>
            </a: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endParaRPr lang="en-GB" sz="2400" dirty="0"/>
          </a:p>
          <a:p>
            <a:pPr lvl="0" indent="-355600">
              <a:spcBef>
                <a:spcPts val="0"/>
              </a:spcBef>
              <a:buChar char="❏"/>
            </a:pPr>
            <a:r>
              <a:rPr lang="en-US" sz="2400" dirty="0"/>
              <a:t>L</a:t>
            </a:r>
            <a:r>
              <a:rPr lang="en-US" sz="2400" dirty="0" smtClean="0"/>
              <a:t>icensed</a:t>
            </a:r>
            <a:r>
              <a:rPr lang="en-US" sz="2400" dirty="0"/>
              <a:t> </a:t>
            </a:r>
            <a:r>
              <a:rPr lang="en-GB" sz="2400" dirty="0" smtClean="0"/>
              <a:t>under Apache 2.0</a:t>
            </a:r>
          </a:p>
        </p:txBody>
      </p:sp>
    </p:spTree>
    <p:extLst>
      <p:ext uri="{BB962C8B-B14F-4D97-AF65-F5344CB8AC3E}">
        <p14:creationId xmlns:p14="http://schemas.microsoft.com/office/powerpoint/2010/main" val="4195289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6;p11"/>
          <p:cNvSpPr txBox="1">
            <a:spLocks noGrp="1"/>
          </p:cNvSpPr>
          <p:nvPr>
            <p:ph type="title"/>
          </p:nvPr>
        </p:nvSpPr>
        <p:spPr>
          <a:xfrm>
            <a:off x="814819" y="484691"/>
            <a:ext cx="7500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en-US" sz="2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Topology Design</a:t>
            </a:r>
            <a:endParaRPr sz="2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70" name="Picture 2" descr="C:\Users\DELL-PC\Desktop\Untitled 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7018"/>
            <a:ext cx="9144000" cy="508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20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6;p11"/>
          <p:cNvSpPr txBox="1">
            <a:spLocks noGrp="1"/>
          </p:cNvSpPr>
          <p:nvPr>
            <p:ph type="title"/>
          </p:nvPr>
        </p:nvSpPr>
        <p:spPr>
          <a:xfrm>
            <a:off x="814819" y="484691"/>
            <a:ext cx="7500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en-US" sz="2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Implementation</a:t>
            </a:r>
            <a:endParaRPr sz="2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C:\Users\DELL-PC\Downloads\Untitled Diagram (3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70" y="2105891"/>
            <a:ext cx="8830830" cy="318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20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6;p11"/>
          <p:cNvSpPr txBox="1">
            <a:spLocks noGrp="1"/>
          </p:cNvSpPr>
          <p:nvPr>
            <p:ph type="title"/>
          </p:nvPr>
        </p:nvSpPr>
        <p:spPr>
          <a:xfrm>
            <a:off x="787110" y="401782"/>
            <a:ext cx="7500900" cy="83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en-US" sz="2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 Encryption Standard – Galois Counter Mode (AES-GCM)</a:t>
            </a:r>
            <a:endParaRPr sz="2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67;p11"/>
          <p:cNvSpPr txBox="1">
            <a:spLocks noGrp="1"/>
          </p:cNvSpPr>
          <p:nvPr>
            <p:ph type="body" idx="2"/>
          </p:nvPr>
        </p:nvSpPr>
        <p:spPr>
          <a:xfrm>
            <a:off x="814795" y="1893237"/>
            <a:ext cx="7500900" cy="3884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buChar char="❏"/>
            </a:pPr>
            <a:r>
              <a:rPr lang="en-GB" sz="2400" dirty="0" smtClean="0"/>
              <a:t> Inputs:</a:t>
            </a:r>
          </a:p>
          <a:p>
            <a:pPr lvl="1">
              <a:spcBef>
                <a:spcPts val="0"/>
              </a:spcBef>
              <a:buChar char="❏"/>
            </a:pPr>
            <a:r>
              <a:rPr lang="en-GB" sz="2400" dirty="0" smtClean="0"/>
              <a:t>Key - 16 Bytes</a:t>
            </a:r>
          </a:p>
          <a:p>
            <a:pPr lvl="1">
              <a:spcBef>
                <a:spcPts val="0"/>
              </a:spcBef>
              <a:buChar char="❏"/>
            </a:pPr>
            <a:r>
              <a:rPr lang="en-GB" sz="2400" dirty="0" smtClean="0"/>
              <a:t>Initialization Vector (IV Counter) – 12 Bytes</a:t>
            </a:r>
          </a:p>
          <a:p>
            <a:pPr marL="558800" lvl="1" indent="0">
              <a:spcBef>
                <a:spcPts val="0"/>
              </a:spcBef>
              <a:buNone/>
            </a:pPr>
            <a:r>
              <a:rPr lang="en-GB" sz="2400" dirty="0" smtClean="0"/>
              <a:t>	(Modulo is passed into the Code Word)</a:t>
            </a:r>
          </a:p>
          <a:p>
            <a:pPr lvl="1">
              <a:spcBef>
                <a:spcPts val="0"/>
              </a:spcBef>
              <a:buChar char="❏"/>
            </a:pPr>
            <a:r>
              <a:rPr lang="en-GB" sz="2400" dirty="0" smtClean="0"/>
              <a:t>Plain text – Data</a:t>
            </a:r>
          </a:p>
          <a:p>
            <a:pPr lvl="1">
              <a:spcBef>
                <a:spcPts val="0"/>
              </a:spcBef>
              <a:buChar char="❏"/>
            </a:pPr>
            <a:endParaRPr lang="en-GB" sz="2400" dirty="0" smtClean="0"/>
          </a:p>
          <a:p>
            <a:pPr>
              <a:spcBef>
                <a:spcPts val="0"/>
              </a:spcBef>
              <a:buChar char="❏"/>
            </a:pPr>
            <a:r>
              <a:rPr lang="en-GB" sz="2400" dirty="0" smtClean="0"/>
              <a:t> Output:</a:t>
            </a:r>
          </a:p>
          <a:p>
            <a:pPr lvl="1">
              <a:spcBef>
                <a:spcPts val="0"/>
              </a:spcBef>
              <a:buChar char="❏"/>
            </a:pPr>
            <a:r>
              <a:rPr lang="en-GB" sz="2400" dirty="0" smtClean="0"/>
              <a:t>Cipher text – Encrypted Data</a:t>
            </a:r>
          </a:p>
          <a:p>
            <a:pPr lvl="1">
              <a:spcBef>
                <a:spcPts val="0"/>
              </a:spcBef>
              <a:buChar char="❏"/>
            </a:pPr>
            <a:r>
              <a:rPr lang="en-GB" sz="2400" dirty="0" smtClean="0"/>
              <a:t>Authentication Tag – 16 Bytes</a:t>
            </a:r>
          </a:p>
          <a:p>
            <a:pPr marL="558800" lvl="1" indent="0">
              <a:spcBef>
                <a:spcPts val="0"/>
              </a:spcBef>
              <a:buNone/>
            </a:pPr>
            <a:r>
              <a:rPr lang="en-GB" sz="2400" dirty="0"/>
              <a:t>	</a:t>
            </a:r>
            <a:r>
              <a:rPr lang="en-GB" sz="2400" dirty="0" smtClean="0"/>
              <a:t>(Used for Authentication during Decryption)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3808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6;p11"/>
          <p:cNvSpPr txBox="1">
            <a:spLocks noGrp="1"/>
          </p:cNvSpPr>
          <p:nvPr>
            <p:ph type="title"/>
          </p:nvPr>
        </p:nvSpPr>
        <p:spPr>
          <a:xfrm>
            <a:off x="814819" y="484691"/>
            <a:ext cx="7500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en-US" sz="2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Metrics</a:t>
            </a:r>
            <a:endParaRPr sz="2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67;p11"/>
          <p:cNvSpPr txBox="1">
            <a:spLocks noGrp="1"/>
          </p:cNvSpPr>
          <p:nvPr>
            <p:ph type="body" idx="2"/>
          </p:nvPr>
        </p:nvSpPr>
        <p:spPr>
          <a:xfrm>
            <a:off x="787086" y="1607127"/>
            <a:ext cx="7500900" cy="477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indent="-355600">
              <a:spcBef>
                <a:spcPts val="0"/>
              </a:spcBef>
              <a:buChar char="❏"/>
            </a:pPr>
            <a:r>
              <a:rPr lang="en-GB" sz="2400" dirty="0" smtClean="0"/>
              <a:t>Bandwidth – Max A</a:t>
            </a:r>
            <a:r>
              <a:rPr lang="en-US" sz="2400" dirty="0" smtClean="0"/>
              <a:t>mount </a:t>
            </a:r>
            <a:r>
              <a:rPr lang="en-US" sz="2400" dirty="0"/>
              <a:t>of </a:t>
            </a:r>
            <a:r>
              <a:rPr lang="en-US" sz="2400" dirty="0" smtClean="0"/>
              <a:t>data that can be </a:t>
            </a:r>
            <a:r>
              <a:rPr lang="en-US" sz="2400" dirty="0"/>
              <a:t>transferred between two points on a network in a given period of time.</a:t>
            </a:r>
            <a:endParaRPr lang="en-GB" sz="2400" dirty="0" smtClean="0"/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endParaRPr lang="en-GB" sz="2400" dirty="0"/>
          </a:p>
          <a:p>
            <a:pPr lvl="0" indent="-355600">
              <a:spcBef>
                <a:spcPts val="0"/>
              </a:spcBef>
              <a:buChar char="❏"/>
            </a:pPr>
            <a:r>
              <a:rPr lang="en-GB" sz="2400" dirty="0" smtClean="0"/>
              <a:t>Throughput </a:t>
            </a:r>
            <a:r>
              <a:rPr lang="en-GB" sz="2400" dirty="0" smtClean="0"/>
              <a:t>– Practical a</a:t>
            </a:r>
            <a:r>
              <a:rPr lang="en-US" sz="2400" dirty="0" smtClean="0"/>
              <a:t>mount </a:t>
            </a:r>
            <a:r>
              <a:rPr lang="en-US" sz="2400" dirty="0"/>
              <a:t>of data that can be transferred between two points on a network in a given period of time</a:t>
            </a:r>
            <a:endParaRPr lang="en-GB" sz="2400" dirty="0" smtClean="0"/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endParaRPr lang="en-GB" sz="2400" dirty="0"/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GB" sz="2400" dirty="0" smtClean="0"/>
              <a:t>Latency – Amount of time for data to travel from A to B</a:t>
            </a:r>
            <a:endParaRPr lang="en-GB" sz="2400" dirty="0" smtClean="0"/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endParaRPr lang="en-GB" sz="2400" dirty="0"/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GB" sz="2400" dirty="0" smtClean="0"/>
              <a:t>CPU Utilization</a:t>
            </a: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endParaRPr lang="en-GB" sz="2400" dirty="0"/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GB" sz="2400" dirty="0" smtClean="0"/>
              <a:t>Memory Usage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0215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6;p11"/>
          <p:cNvSpPr txBox="1">
            <a:spLocks noGrp="1"/>
          </p:cNvSpPr>
          <p:nvPr>
            <p:ph type="title"/>
          </p:nvPr>
        </p:nvSpPr>
        <p:spPr>
          <a:xfrm>
            <a:off x="814819" y="484691"/>
            <a:ext cx="7500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en-US" sz="2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Progress</a:t>
            </a:r>
            <a:endParaRPr sz="2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67;p11"/>
          <p:cNvSpPr txBox="1">
            <a:spLocks noGrp="1"/>
          </p:cNvSpPr>
          <p:nvPr>
            <p:ph type="body" idx="2"/>
          </p:nvPr>
        </p:nvSpPr>
        <p:spPr>
          <a:xfrm>
            <a:off x="800940" y="1607128"/>
            <a:ext cx="7500900" cy="4738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GB" sz="2400" dirty="0" smtClean="0"/>
              <a:t>Implemented the whole network system</a:t>
            </a: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endParaRPr lang="en-GB" sz="2400" dirty="0"/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GB" sz="2400" dirty="0" smtClean="0"/>
              <a:t>Set up the Switches to perform MPLS Switching</a:t>
            </a: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endParaRPr lang="en-GB" sz="2400" dirty="0"/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GB" sz="2400" dirty="0" smtClean="0"/>
              <a:t>Implemented the new OS encryption functionality in the OVS codebase</a:t>
            </a: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endParaRPr lang="en-GB" sz="2400" dirty="0"/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GB" sz="2400" dirty="0" smtClean="0"/>
              <a:t>Successfully tested the MPLS with OS flow</a:t>
            </a: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endParaRPr lang="en-GB" sz="2400" dirty="0"/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GB" sz="2400" dirty="0" smtClean="0"/>
              <a:t>Currently deploying the system on a </a:t>
            </a:r>
            <a:r>
              <a:rPr lang="en-GB" sz="2400" dirty="0" err="1" smtClean="0"/>
              <a:t>linux</a:t>
            </a:r>
            <a:r>
              <a:rPr lang="en-GB" sz="2400" dirty="0" smtClean="0"/>
              <a:t> server to gather metrics</a:t>
            </a: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endParaRPr lang="en-GB" sz="2400" dirty="0"/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GB" sz="2400" dirty="0" smtClean="0"/>
              <a:t>Unable to implement Key exchange due to lack of time</a:t>
            </a: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endParaRPr lang="en-GB" sz="2400" dirty="0"/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24783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6;p11"/>
          <p:cNvSpPr txBox="1">
            <a:spLocks noGrp="1"/>
          </p:cNvSpPr>
          <p:nvPr>
            <p:ph type="title"/>
          </p:nvPr>
        </p:nvSpPr>
        <p:spPr>
          <a:xfrm>
            <a:off x="814819" y="484691"/>
            <a:ext cx="7500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en-US" sz="2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sz="2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3197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6;p11"/>
          <p:cNvSpPr txBox="1">
            <a:spLocks noGrp="1"/>
          </p:cNvSpPr>
          <p:nvPr>
            <p:ph type="title"/>
          </p:nvPr>
        </p:nvSpPr>
        <p:spPr>
          <a:xfrm>
            <a:off x="731692" y="2826110"/>
            <a:ext cx="7500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en-US" sz="40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sz="4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9733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14819" y="484691"/>
            <a:ext cx="7500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en-GB" dirty="0" smtClean="0"/>
              <a:t>What is MPLS</a:t>
            </a:r>
            <a:endParaRPr sz="2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2"/>
          </p:nvPr>
        </p:nvSpPr>
        <p:spPr>
          <a:xfrm>
            <a:off x="828650" y="1630000"/>
            <a:ext cx="7500900" cy="40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GB" sz="2400" dirty="0" smtClean="0"/>
              <a:t>MPLS – Multi-Protocol Label Switching</a:t>
            </a: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endParaRPr lang="en-GB" sz="2400" dirty="0" smtClean="0"/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GB" sz="2400" dirty="0" smtClean="0"/>
              <a:t>Data Carrying Technology for High Speed Core Networks</a:t>
            </a: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endParaRPr lang="en-GB" sz="2400" dirty="0"/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GB" sz="2400" dirty="0" smtClean="0"/>
              <a:t>Routes packets using Special Labels</a:t>
            </a: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endParaRPr lang="en-GB" sz="2400" dirty="0"/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GB" sz="2400" dirty="0" smtClean="0"/>
              <a:t>Labels decide the virtual path in the </a:t>
            </a:r>
            <a:r>
              <a:rPr lang="en-GB" sz="2400" dirty="0"/>
              <a:t>n</a:t>
            </a:r>
            <a:r>
              <a:rPr lang="en-GB" sz="2400" dirty="0" smtClean="0"/>
              <a:t>etwork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6;p11"/>
          <p:cNvSpPr txBox="1">
            <a:spLocks noGrp="1"/>
          </p:cNvSpPr>
          <p:nvPr>
            <p:ph type="title"/>
          </p:nvPr>
        </p:nvSpPr>
        <p:spPr>
          <a:xfrm>
            <a:off x="814819" y="484691"/>
            <a:ext cx="7500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en-GB" dirty="0" smtClean="0"/>
              <a:t>MPLS working</a:t>
            </a:r>
            <a:endParaRPr sz="2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7" name="Picture 3" descr="C:\Users\DELL-PC\Downloads\Untitled Diagram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92" y="1570660"/>
            <a:ext cx="8855508" cy="469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084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6;p11"/>
          <p:cNvSpPr txBox="1">
            <a:spLocks noGrp="1"/>
          </p:cNvSpPr>
          <p:nvPr>
            <p:ph type="title"/>
          </p:nvPr>
        </p:nvSpPr>
        <p:spPr>
          <a:xfrm>
            <a:off x="814819" y="484691"/>
            <a:ext cx="7500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GB" dirty="0"/>
              <a:t>Security issues in MPLS</a:t>
            </a:r>
            <a:endParaRPr sz="2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67;p11"/>
          <p:cNvSpPr txBox="1">
            <a:spLocks noGrp="1"/>
          </p:cNvSpPr>
          <p:nvPr>
            <p:ph type="body" idx="2"/>
          </p:nvPr>
        </p:nvSpPr>
        <p:spPr>
          <a:xfrm>
            <a:off x="828650" y="1630000"/>
            <a:ext cx="7500900" cy="40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endParaRPr lang="en-GB" sz="2400" dirty="0" smtClean="0"/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GB" sz="2400" dirty="0" smtClean="0"/>
              <a:t>Government, Corporations and Service Providers heavily rely on MPLS</a:t>
            </a: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endParaRPr lang="en-GB" sz="2400" dirty="0" smtClean="0"/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GB" sz="2400" dirty="0" smtClean="0"/>
              <a:t>Attacks ranging from sensitive data sniffing, DOS, replication can impact vital operations</a:t>
            </a:r>
          </a:p>
        </p:txBody>
      </p:sp>
    </p:spTree>
    <p:extLst>
      <p:ext uri="{BB962C8B-B14F-4D97-AF65-F5344CB8AC3E}">
        <p14:creationId xmlns:p14="http://schemas.microsoft.com/office/powerpoint/2010/main" val="508886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6;p11"/>
          <p:cNvSpPr txBox="1">
            <a:spLocks noGrp="1"/>
          </p:cNvSpPr>
          <p:nvPr>
            <p:ph type="title"/>
          </p:nvPr>
        </p:nvSpPr>
        <p:spPr>
          <a:xfrm>
            <a:off x="814819" y="484691"/>
            <a:ext cx="7500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en-GB" dirty="0" smtClean="0"/>
              <a:t>Existing Security Tools</a:t>
            </a:r>
            <a:endParaRPr sz="2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67;p11"/>
          <p:cNvSpPr txBox="1">
            <a:spLocks noGrp="1"/>
          </p:cNvSpPr>
          <p:nvPr>
            <p:ph type="body" idx="2"/>
          </p:nvPr>
        </p:nvSpPr>
        <p:spPr>
          <a:xfrm>
            <a:off x="828650" y="1630000"/>
            <a:ext cx="7500900" cy="40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endParaRPr lang="en-GB" sz="2400" dirty="0" smtClean="0"/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GB" sz="2400" dirty="0" smtClean="0"/>
              <a:t>Physical </a:t>
            </a:r>
            <a:r>
              <a:rPr lang="en-GB" sz="2400" dirty="0" smtClean="0"/>
              <a:t>isolation </a:t>
            </a:r>
            <a:r>
              <a:rPr lang="en-GB" sz="2400" dirty="0" smtClean="0"/>
              <a:t>of the network</a:t>
            </a: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endParaRPr lang="en-GB" sz="2400" dirty="0" smtClean="0"/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GB" sz="2400" dirty="0" smtClean="0"/>
              <a:t>Transport Layer Security (TLS)</a:t>
            </a: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endParaRPr lang="en-GB" sz="2400" dirty="0" smtClean="0"/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GB" sz="2400" dirty="0" smtClean="0"/>
              <a:t>IP Security (</a:t>
            </a:r>
            <a:r>
              <a:rPr lang="en-GB" sz="2400" dirty="0" err="1" smtClean="0"/>
              <a:t>IPSec</a:t>
            </a:r>
            <a:r>
              <a:rPr lang="en-GB" sz="2400" dirty="0" smtClean="0"/>
              <a:t>)</a:t>
            </a: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endParaRPr lang="en-GB" sz="2400" dirty="0" smtClean="0"/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GB" sz="2400" dirty="0" smtClean="0"/>
              <a:t>MAC Security </a:t>
            </a:r>
            <a:r>
              <a:rPr lang="en-GB" sz="2400" dirty="0" smtClean="0"/>
              <a:t>(</a:t>
            </a:r>
            <a:r>
              <a:rPr lang="en-GB" sz="2400" dirty="0" err="1" smtClean="0"/>
              <a:t>MACSec</a:t>
            </a:r>
            <a:r>
              <a:rPr lang="en-GB" sz="2400" dirty="0" smtClean="0"/>
              <a:t>)</a:t>
            </a:r>
            <a:endParaRPr lang="en-GB" sz="2400" dirty="0" smtClean="0"/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endParaRPr lang="en-GB" sz="2400" dirty="0" smtClean="0"/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GB" sz="2400" dirty="0" err="1" smtClean="0"/>
              <a:t>Pseudowire</a:t>
            </a:r>
            <a:r>
              <a:rPr lang="en-GB" sz="2400" dirty="0" smtClean="0"/>
              <a:t> Encryption</a:t>
            </a:r>
          </a:p>
        </p:txBody>
      </p:sp>
    </p:spTree>
    <p:extLst>
      <p:ext uri="{BB962C8B-B14F-4D97-AF65-F5344CB8AC3E}">
        <p14:creationId xmlns:p14="http://schemas.microsoft.com/office/powerpoint/2010/main" val="2943797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6;p11"/>
          <p:cNvSpPr txBox="1">
            <a:spLocks noGrp="1"/>
          </p:cNvSpPr>
          <p:nvPr>
            <p:ph type="title"/>
          </p:nvPr>
        </p:nvSpPr>
        <p:spPr>
          <a:xfrm>
            <a:off x="814819" y="484691"/>
            <a:ext cx="7500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en-GB" dirty="0" smtClean="0"/>
              <a:t>Shortcoming of these Security Tools</a:t>
            </a:r>
            <a:endParaRPr sz="2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67;p11"/>
          <p:cNvSpPr txBox="1">
            <a:spLocks noGrp="1"/>
          </p:cNvSpPr>
          <p:nvPr>
            <p:ph type="body" idx="2"/>
          </p:nvPr>
        </p:nvSpPr>
        <p:spPr>
          <a:xfrm>
            <a:off x="828650" y="1629999"/>
            <a:ext cx="7500900" cy="4632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GB" sz="2400" dirty="0" smtClean="0"/>
              <a:t>Network taps can be easily implemented</a:t>
            </a: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GB" sz="2400" dirty="0" smtClean="0"/>
              <a:t>TLS leaves metadata like IP destination</a:t>
            </a: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GB" sz="2400" dirty="0" err="1" smtClean="0"/>
              <a:t>IPSec</a:t>
            </a:r>
            <a:r>
              <a:rPr lang="en-GB" sz="2400" dirty="0" smtClean="0"/>
              <a:t> only supports security for IP, MPLS is multi-protocol data carrying technology</a:t>
            </a: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GB" sz="2400" dirty="0" err="1" smtClean="0"/>
              <a:t>MACSec</a:t>
            </a:r>
            <a:r>
              <a:rPr lang="en-GB" sz="2400" dirty="0" smtClean="0"/>
              <a:t> needs to be implemented hop-by-hop , relies on chain of trust</a:t>
            </a: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GB" sz="2400" dirty="0" err="1" smtClean="0"/>
              <a:t>Pseudowire</a:t>
            </a:r>
            <a:r>
              <a:rPr lang="en-GB" sz="2400" dirty="0" smtClean="0"/>
              <a:t> Encryption only works on Ethernet and not other protocols like TDM</a:t>
            </a:r>
          </a:p>
        </p:txBody>
      </p:sp>
    </p:spTree>
    <p:extLst>
      <p:ext uri="{BB962C8B-B14F-4D97-AF65-F5344CB8AC3E}">
        <p14:creationId xmlns:p14="http://schemas.microsoft.com/office/powerpoint/2010/main" val="2827375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6;p11"/>
          <p:cNvSpPr txBox="1">
            <a:spLocks noGrp="1"/>
          </p:cNvSpPr>
          <p:nvPr>
            <p:ph type="title"/>
          </p:nvPr>
        </p:nvSpPr>
        <p:spPr>
          <a:xfrm>
            <a:off x="814819" y="484691"/>
            <a:ext cx="7500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en-US" sz="2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Opportunistic Security (OS)</a:t>
            </a:r>
            <a:endParaRPr sz="2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67;p11"/>
          <p:cNvSpPr txBox="1">
            <a:spLocks noGrp="1"/>
          </p:cNvSpPr>
          <p:nvPr>
            <p:ph type="body" idx="2"/>
          </p:nvPr>
        </p:nvSpPr>
        <p:spPr>
          <a:xfrm>
            <a:off x="828650" y="1629999"/>
            <a:ext cx="7500900" cy="4632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GB" sz="2400" dirty="0" smtClean="0"/>
              <a:t>Opportunistic security is a protocol design pattern</a:t>
            </a:r>
            <a:endParaRPr lang="en-GB" sz="2400" dirty="0"/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GB" sz="2400" dirty="0" smtClean="0"/>
              <a:t>Aims to implement encryption with key exchange without relying on manual configuration of keys or Public </a:t>
            </a:r>
            <a:r>
              <a:rPr lang="en-GB" sz="2400" dirty="0"/>
              <a:t>K</a:t>
            </a:r>
            <a:r>
              <a:rPr lang="en-GB" sz="2400" dirty="0" smtClean="0"/>
              <a:t>ey Infrastructure (PKI)</a:t>
            </a:r>
            <a:endParaRPr lang="en-GB" sz="2400" dirty="0"/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GB" sz="2400" dirty="0" smtClean="0"/>
              <a:t>Using </a:t>
            </a:r>
            <a:r>
              <a:rPr lang="en-GB" sz="2400" u="sng" dirty="0" err="1" smtClean="0"/>
              <a:t>Diffie</a:t>
            </a:r>
            <a:r>
              <a:rPr lang="en-GB" sz="2400" u="sng" dirty="0" smtClean="0"/>
              <a:t>-Hellman </a:t>
            </a:r>
            <a:r>
              <a:rPr lang="en-GB" sz="2400" u="sng" dirty="0" smtClean="0"/>
              <a:t>Key exchange</a:t>
            </a:r>
            <a:r>
              <a:rPr lang="en-GB" sz="2400" dirty="0" smtClean="0"/>
              <a:t> between LSR for Key Exchange</a:t>
            </a:r>
            <a:endParaRPr lang="en-GB" sz="2400" dirty="0"/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GB" sz="2400" u="sng" dirty="0" smtClean="0"/>
              <a:t>AES-GCM Encryption</a:t>
            </a:r>
            <a:r>
              <a:rPr lang="en-GB" sz="2400" dirty="0" smtClean="0"/>
              <a:t> for Data Integrity, Confidentiality and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895028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6;p11"/>
          <p:cNvSpPr txBox="1">
            <a:spLocks noGrp="1"/>
          </p:cNvSpPr>
          <p:nvPr>
            <p:ph type="title"/>
          </p:nvPr>
        </p:nvSpPr>
        <p:spPr>
          <a:xfrm>
            <a:off x="814819" y="484691"/>
            <a:ext cx="7500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en-GB" dirty="0" smtClean="0"/>
              <a:t>Proof Of Concept</a:t>
            </a:r>
            <a:endParaRPr sz="2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67;p11"/>
          <p:cNvSpPr txBox="1">
            <a:spLocks noGrp="1"/>
          </p:cNvSpPr>
          <p:nvPr>
            <p:ph type="body" idx="2"/>
          </p:nvPr>
        </p:nvSpPr>
        <p:spPr>
          <a:xfrm>
            <a:off x="828650" y="1810109"/>
            <a:ext cx="7500900" cy="40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GB" sz="2400" dirty="0" smtClean="0"/>
              <a:t>Preliminary theoretical research already conducted by Professor </a:t>
            </a:r>
            <a:r>
              <a:rPr lang="en-GB" sz="2400" dirty="0"/>
              <a:t>Stephen Farrell </a:t>
            </a:r>
            <a:r>
              <a:rPr lang="en-GB" sz="2400" dirty="0" smtClean="0"/>
              <a:t>and </a:t>
            </a:r>
            <a:r>
              <a:rPr lang="en-GB" sz="2400" dirty="0"/>
              <a:t>Adrian </a:t>
            </a:r>
            <a:r>
              <a:rPr lang="en-GB" sz="2400" dirty="0" smtClean="0"/>
              <a:t>Farrell from Juniper Networks</a:t>
            </a: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endParaRPr lang="en-GB" sz="2400" dirty="0"/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GB" sz="2400" dirty="0" smtClean="0"/>
              <a:t>Research published in </a:t>
            </a:r>
            <a:r>
              <a:rPr lang="en-GB" sz="2400" dirty="0" err="1" smtClean="0"/>
              <a:t>ietf</a:t>
            </a:r>
            <a:r>
              <a:rPr lang="en-GB" sz="2400" dirty="0" smtClean="0"/>
              <a:t> internet draft titled:</a:t>
            </a:r>
          </a:p>
          <a:p>
            <a:r>
              <a:rPr lang="en-GB" sz="2400" dirty="0" smtClean="0"/>
              <a:t>“</a:t>
            </a:r>
            <a:r>
              <a:rPr lang="en-US" sz="2400" dirty="0"/>
              <a:t>Opportunistic Security in MPLS </a:t>
            </a:r>
            <a:r>
              <a:rPr lang="en-US" sz="2400" dirty="0" smtClean="0"/>
              <a:t>Networks draft-ietf-mpls-opportunistic-encrypt-03</a:t>
            </a:r>
            <a:r>
              <a:rPr lang="en-GB" sz="2400" dirty="0" smtClean="0"/>
              <a:t>”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7162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6;p11"/>
          <p:cNvSpPr txBox="1">
            <a:spLocks noGrp="1"/>
          </p:cNvSpPr>
          <p:nvPr>
            <p:ph type="title"/>
          </p:nvPr>
        </p:nvSpPr>
        <p:spPr>
          <a:xfrm>
            <a:off x="814819" y="484691"/>
            <a:ext cx="7500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en-US" sz="2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Aim of the Dissertation</a:t>
            </a:r>
            <a:endParaRPr sz="2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67;p11"/>
          <p:cNvSpPr txBox="1">
            <a:spLocks noGrp="1"/>
          </p:cNvSpPr>
          <p:nvPr>
            <p:ph type="body" idx="2"/>
          </p:nvPr>
        </p:nvSpPr>
        <p:spPr>
          <a:xfrm>
            <a:off x="787086" y="2004073"/>
            <a:ext cx="7500900" cy="3676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GB" sz="2400" dirty="0" smtClean="0"/>
              <a:t>Implement the proposed idea in an experimental environment</a:t>
            </a: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endParaRPr lang="en-GB" sz="2400" dirty="0"/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GB" sz="2400" dirty="0" smtClean="0"/>
              <a:t>Measure the network performance metrics, once without the OS and then with the OS</a:t>
            </a: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endParaRPr lang="en-GB" sz="2400" dirty="0"/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GB" sz="2400" dirty="0" smtClean="0"/>
              <a:t>Compare the metrics to evaluate the feasibility of the OS implementation and any other remarks which could be inferred</a:t>
            </a:r>
          </a:p>
        </p:txBody>
      </p:sp>
    </p:spTree>
    <p:extLst>
      <p:ext uri="{BB962C8B-B14F-4D97-AF65-F5344CB8AC3E}">
        <p14:creationId xmlns:p14="http://schemas.microsoft.com/office/powerpoint/2010/main" val="513339289"/>
      </p:ext>
    </p:extLst>
  </p:cSld>
  <p:clrMapOvr>
    <a:masterClrMapping/>
  </p:clrMapOvr>
</p:sld>
</file>

<file path=ppt/theme/theme1.xml><?xml version="1.0" encoding="utf-8"?>
<a:theme xmlns:a="http://schemas.openxmlformats.org/drawingml/2006/main" name="Trinity_PPT_Calibri_Option1">
  <a:themeElements>
    <a:clrScheme name="Trinity College">
      <a:dk1>
        <a:srgbClr val="000000"/>
      </a:dk1>
      <a:lt1>
        <a:srgbClr val="FFFFFF"/>
      </a:lt1>
      <a:dk2>
        <a:srgbClr val="3E6DB2"/>
      </a:dk2>
      <a:lt2>
        <a:srgbClr val="FFFFFF"/>
      </a:lt2>
      <a:accent1>
        <a:srgbClr val="4F81BD"/>
      </a:accent1>
      <a:accent2>
        <a:srgbClr val="0E73B9"/>
      </a:accent2>
      <a:accent3>
        <a:srgbClr val="7C7C7C"/>
      </a:accent3>
      <a:accent4>
        <a:srgbClr val="A6A6A6"/>
      </a:accent4>
      <a:accent5>
        <a:srgbClr val="4F81BD"/>
      </a:accent5>
      <a:accent6>
        <a:srgbClr val="3E6DB2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570</Words>
  <Application>Microsoft Office PowerPoint</Application>
  <PresentationFormat>On-screen Show (4:3)</PresentationFormat>
  <Paragraphs>121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Trinity_PPT_Calibri_Option1</vt:lpstr>
      <vt:lpstr>Proof Of Concept For Opportunistic Security in MPLS Network</vt:lpstr>
      <vt:lpstr>What is MPLS</vt:lpstr>
      <vt:lpstr>MPLS working</vt:lpstr>
      <vt:lpstr>Security issues in MPLS</vt:lpstr>
      <vt:lpstr>Existing Security Tools</vt:lpstr>
      <vt:lpstr>Shortcoming of these Security Tools</vt:lpstr>
      <vt:lpstr>What is Opportunistic Security (OS)</vt:lpstr>
      <vt:lpstr>Proof Of Concept</vt:lpstr>
      <vt:lpstr>Aim of the Dissertation</vt:lpstr>
      <vt:lpstr>Implementation</vt:lpstr>
      <vt:lpstr>Mininet</vt:lpstr>
      <vt:lpstr>OpenVSwitch</vt:lpstr>
      <vt:lpstr>Topology Design</vt:lpstr>
      <vt:lpstr>OS Implementation</vt:lpstr>
      <vt:lpstr>Advanced Encryption Standard – Galois Counter Mode (AES-GCM)</vt:lpstr>
      <vt:lpstr>Metrics</vt:lpstr>
      <vt:lpstr>Progress</vt:lpstr>
      <vt:lpstr>Demo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Proof Of Concept For Opportunistic Security in MPLS Network</dc:title>
  <dc:creator>DELL-PC</dc:creator>
  <cp:lastModifiedBy>DELL-PC</cp:lastModifiedBy>
  <cp:revision>31</cp:revision>
  <dcterms:modified xsi:type="dcterms:W3CDTF">2018-08-20T11:02:23Z</dcterms:modified>
</cp:coreProperties>
</file>