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7562850" cy="10688638"/>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snapToObjects="1">
      <p:cViewPr>
        <p:scale>
          <a:sx n="80" d="100"/>
          <a:sy n="80" d="100"/>
        </p:scale>
        <p:origin x="1236" y="-1794"/>
      </p:cViewPr>
      <p:guideLst>
        <p:guide orient="horz" pos="3367"/>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smtClean="0"/>
              <a:t>Cliquez et modifiez le titre</a:t>
            </a:r>
            <a:endParaRPr lang="fr-F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FD22AA0-27E7-4549-A6FF-13A27D1B78C4}" type="datetimeFigureOut">
              <a:rPr lang="fr-FR" smtClean="0"/>
              <a:t>19/10/2018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423209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FD22AA0-27E7-4549-A6FF-13A27D1B78C4}" type="datetimeFigureOut">
              <a:rPr lang="fr-FR" smtClean="0"/>
              <a:t>19/10/2018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69494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FD22AA0-27E7-4549-A6FF-13A27D1B78C4}" type="datetimeFigureOut">
              <a:rPr lang="fr-FR" smtClean="0"/>
              <a:t>19/10/2018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270463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FD22AA0-27E7-4549-A6FF-13A27D1B78C4}" type="datetimeFigureOut">
              <a:rPr lang="fr-FR" smtClean="0"/>
              <a:t>19/10/2018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426903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345110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FD22AA0-27E7-4549-A6FF-13A27D1B78C4}" type="datetimeFigureOut">
              <a:rPr lang="fr-FR" smtClean="0"/>
              <a:t>19/10/2018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363734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FD22AA0-27E7-4549-A6FF-13A27D1B78C4}" type="datetimeFigureOut">
              <a:rPr lang="fr-FR" smtClean="0"/>
              <a:t>19/10/2018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230308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6FD22AA0-27E7-4549-A6FF-13A27D1B78C4}" type="datetimeFigureOut">
              <a:rPr lang="fr-FR" smtClean="0"/>
              <a:t>19/10/2018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328705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FD22AA0-27E7-4549-A6FF-13A27D1B78C4}" type="datetimeFigureOut">
              <a:rPr lang="fr-FR" smtClean="0"/>
              <a:t>19/10/2018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39772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FD22AA0-27E7-4549-A6FF-13A27D1B78C4}" type="datetimeFigureOut">
              <a:rPr lang="fr-FR" smtClean="0"/>
              <a:t>19/10/2018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355557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FD22AA0-27E7-4549-A6FF-13A27D1B78C4}" type="datetimeFigureOut">
              <a:rPr lang="fr-FR" smtClean="0"/>
              <a:t>19/10/2018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‹N°›</a:t>
            </a:fld>
            <a:endParaRPr lang="fr-FR"/>
          </a:p>
        </p:txBody>
      </p:sp>
    </p:spTree>
    <p:extLst>
      <p:ext uri="{BB962C8B-B14F-4D97-AF65-F5344CB8AC3E}">
        <p14:creationId xmlns:p14="http://schemas.microsoft.com/office/powerpoint/2010/main" val="238789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6FD22AA0-27E7-4549-A6FF-13A27D1B78C4}" type="datetimeFigureOut">
              <a:rPr lang="fr-FR" smtClean="0"/>
              <a:t>19/10/2018</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84E22252-94BE-E941-ACB6-F16E001F8F7B}" type="slidenum">
              <a:rPr lang="fr-FR" smtClean="0"/>
              <a:t>‹N°›</a:t>
            </a:fld>
            <a:endParaRPr lang="fr-FR"/>
          </a:p>
        </p:txBody>
      </p:sp>
    </p:spTree>
    <p:extLst>
      <p:ext uri="{BB962C8B-B14F-4D97-AF65-F5344CB8AC3E}">
        <p14:creationId xmlns:p14="http://schemas.microsoft.com/office/powerpoint/2010/main" val="177074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guilloteaux@live.f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84772" y="122145"/>
            <a:ext cx="4393004" cy="923330"/>
          </a:xfrm>
          <a:prstGeom prst="rect">
            <a:avLst/>
          </a:prstGeom>
          <a:noFill/>
        </p:spPr>
        <p:txBody>
          <a:bodyPr wrap="square" rtlCol="0">
            <a:spAutoFit/>
          </a:bodyPr>
          <a:lstStyle/>
          <a:p>
            <a:pPr algn="ctr" fontAlgn="t"/>
            <a:r>
              <a:rPr lang="fr-FR" sz="1100" b="1" i="1" dirty="0" smtClean="0">
                <a:latin typeface="+mj-lt"/>
                <a:cs typeface="Times"/>
              </a:rPr>
              <a:t>Djamila GUILLOTEAUX </a:t>
            </a:r>
            <a:endParaRPr lang="fr-FR" sz="1100" dirty="0">
              <a:latin typeface="Arial" panose="020B0604020202020204" pitchFamily="34" charset="0"/>
            </a:endParaRPr>
          </a:p>
          <a:p>
            <a:pPr algn="ctr" fontAlgn="t"/>
            <a:r>
              <a:rPr lang="fr-FR" sz="1100" dirty="0" smtClean="0">
                <a:solidFill>
                  <a:srgbClr val="000000"/>
                </a:solidFill>
                <a:latin typeface="Calibri" panose="020F0502020204030204" pitchFamily="34" charset="0"/>
              </a:rPr>
              <a:t>129 Rue du Général de Gaulle 95120 Ermont</a:t>
            </a:r>
            <a:endParaRPr lang="fr-FR" sz="1100" dirty="0">
              <a:latin typeface="Arial" panose="020B0604020202020204" pitchFamily="34" charset="0"/>
            </a:endParaRPr>
          </a:p>
          <a:p>
            <a:pPr algn="ctr" fontAlgn="t"/>
            <a:r>
              <a:rPr lang="fr-FR" sz="1100" dirty="0">
                <a:solidFill>
                  <a:srgbClr val="000000"/>
                </a:solidFill>
                <a:latin typeface="Calibri" panose="020F0502020204030204" pitchFamily="34" charset="0"/>
              </a:rPr>
              <a:t>06 31 56 51 </a:t>
            </a:r>
            <a:r>
              <a:rPr lang="fr-FR" sz="1100" dirty="0" smtClean="0">
                <a:solidFill>
                  <a:srgbClr val="000000"/>
                </a:solidFill>
                <a:latin typeface="Calibri" panose="020F0502020204030204" pitchFamily="34" charset="0"/>
              </a:rPr>
              <a:t>77</a:t>
            </a:r>
            <a:endParaRPr lang="fr-FR" sz="1100" dirty="0">
              <a:latin typeface="Arial" panose="020B0604020202020204" pitchFamily="34" charset="0"/>
            </a:endParaRPr>
          </a:p>
          <a:p>
            <a:pPr algn="ctr" fontAlgn="t"/>
            <a:r>
              <a:rPr lang="fr-FR" sz="1100" dirty="0">
                <a:solidFill>
                  <a:srgbClr val="000000"/>
                </a:solidFill>
                <a:latin typeface="Calibri" panose="020F0502020204030204" pitchFamily="34" charset="0"/>
                <a:hlinkClick r:id="rId2"/>
              </a:rPr>
              <a:t>d.guilloteaux@live.fr</a:t>
            </a:r>
            <a:r>
              <a:rPr lang="fr-FR" sz="1100" dirty="0">
                <a:solidFill>
                  <a:srgbClr val="000000"/>
                </a:solidFill>
                <a:latin typeface="Calibri" panose="020F0502020204030204" pitchFamily="34" charset="0"/>
              </a:rPr>
              <a:t> </a:t>
            </a:r>
            <a:endParaRPr lang="fr-FR" sz="1100" dirty="0">
              <a:latin typeface="Arial" panose="020B0604020202020204" pitchFamily="34" charset="0"/>
            </a:endParaRPr>
          </a:p>
          <a:p>
            <a:endParaRPr lang="fr-FR" sz="1000" b="1" i="1" dirty="0">
              <a:latin typeface="+mj-lt"/>
              <a:cs typeface="Times"/>
            </a:endParaRPr>
          </a:p>
        </p:txBody>
      </p:sp>
      <p:graphicFrame>
        <p:nvGraphicFramePr>
          <p:cNvPr id="7" name="Tableau 6"/>
          <p:cNvGraphicFramePr>
            <a:graphicFrameLocks noGrp="1"/>
          </p:cNvGraphicFramePr>
          <p:nvPr>
            <p:extLst>
              <p:ext uri="{D42A27DB-BD31-4B8C-83A1-F6EECF244321}">
                <p14:modId xmlns:p14="http://schemas.microsoft.com/office/powerpoint/2010/main" val="186059485"/>
              </p:ext>
            </p:extLst>
          </p:nvPr>
        </p:nvGraphicFramePr>
        <p:xfrm>
          <a:off x="340999" y="1013000"/>
          <a:ext cx="7098026" cy="6796426"/>
        </p:xfrm>
        <a:graphic>
          <a:graphicData uri="http://schemas.openxmlformats.org/drawingml/2006/table">
            <a:tbl>
              <a:tblPr firstRow="1" bandRow="1">
                <a:tableStyleId>{5C22544A-7EE6-4342-B048-85BDC9FD1C3A}</a:tableStyleId>
              </a:tblPr>
              <a:tblGrid>
                <a:gridCol w="2214874"/>
                <a:gridCol w="4883152"/>
              </a:tblGrid>
              <a:tr h="468945">
                <a:tc gridSpan="2">
                  <a:txBody>
                    <a:bodyPr/>
                    <a:lstStyle/>
                    <a:p>
                      <a:pPr algn="ctr"/>
                      <a:r>
                        <a:rPr lang="fr-FR" sz="1200" dirty="0" smtClean="0">
                          <a:solidFill>
                            <a:srgbClr val="000000"/>
                          </a:solidFill>
                        </a:rPr>
                        <a:t>BTS</a:t>
                      </a:r>
                      <a:r>
                        <a:rPr lang="fr-FR" sz="1200" baseline="0" dirty="0" smtClean="0">
                          <a:solidFill>
                            <a:srgbClr val="000000"/>
                          </a:solidFill>
                        </a:rPr>
                        <a:t> SIO </a:t>
                      </a:r>
                      <a:endParaRPr lang="fr-FR" sz="1200" dirty="0" smtClean="0">
                        <a:solidFill>
                          <a:srgbClr val="000000"/>
                        </a:solidFill>
                      </a:endParaRPr>
                    </a:p>
                    <a:p>
                      <a:pPr algn="ctr"/>
                      <a:r>
                        <a:rPr lang="fr-FR" sz="1200" dirty="0" smtClean="0">
                          <a:solidFill>
                            <a:srgbClr val="000000"/>
                          </a:solidFill>
                        </a:rPr>
                        <a:t>« DEVELOPPEMENT</a:t>
                      </a:r>
                      <a:r>
                        <a:rPr lang="fr-FR" sz="1200" baseline="0" dirty="0" smtClean="0">
                          <a:solidFill>
                            <a:srgbClr val="000000"/>
                          </a:solidFill>
                        </a:rPr>
                        <a:t> </a:t>
                      </a:r>
                      <a:r>
                        <a:rPr lang="fr-FR" sz="1200" dirty="0" smtClean="0">
                          <a:solidFill>
                            <a:srgbClr val="000000"/>
                          </a:solidFill>
                        </a:rPr>
                        <a:t>SOLUTIONS</a:t>
                      </a:r>
                      <a:r>
                        <a:rPr lang="fr-FR" sz="1200" baseline="0" dirty="0" smtClean="0">
                          <a:solidFill>
                            <a:srgbClr val="000000"/>
                          </a:solidFill>
                        </a:rPr>
                        <a:t> LOGICIELS ET APPLICATIONS METIERS »</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200" dirty="0" smtClean="0">
                          <a:solidFill>
                            <a:srgbClr val="000000"/>
                          </a:solidFill>
                        </a:rPr>
                        <a:t>Périodes de stages</a:t>
                      </a:r>
                      <a:r>
                        <a:rPr lang="fr-FR" sz="1200" baseline="0" dirty="0" smtClean="0">
                          <a:solidFill>
                            <a:srgbClr val="000000"/>
                          </a:solidFill>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200" dirty="0" smtClean="0">
                          <a:solidFill>
                            <a:srgbClr val="000000"/>
                          </a:solidFill>
                        </a:rPr>
                        <a:t>Du</a:t>
                      </a:r>
                      <a:r>
                        <a:rPr lang="fr-FR" sz="1200" baseline="0" dirty="0" smtClean="0">
                          <a:solidFill>
                            <a:srgbClr val="000000"/>
                          </a:solidFill>
                        </a:rPr>
                        <a:t> </a:t>
                      </a:r>
                      <a:r>
                        <a:rPr lang="fr-FR" sz="1200" dirty="0" smtClean="0">
                          <a:solidFill>
                            <a:srgbClr val="000000"/>
                          </a:solidFill>
                        </a:rPr>
                        <a:t>10 décembre au 4 janvier 2019 </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200" dirty="0" smtClean="0">
                          <a:solidFill>
                            <a:srgbClr val="000000"/>
                          </a:solidFill>
                        </a:rPr>
                        <a:t>Du 11 février au 22 mars 2019</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fr-FR" sz="1200" baseline="0" dirty="0" smtClean="0">
                        <a:solidFill>
                          <a:srgbClr val="000000"/>
                        </a:solidFill>
                      </a:endParaRPr>
                    </a:p>
                    <a:p>
                      <a:pPr algn="ctr"/>
                      <a:endParaRPr lang="fr-FR" sz="1200" dirty="0" smtClean="0">
                        <a:solidFill>
                          <a:srgbClr val="000000"/>
                        </a:solidFill>
                      </a:endParaRPr>
                    </a:p>
                    <a:p>
                      <a:r>
                        <a:rPr lang="fr-FR" sz="1200" dirty="0" smtClean="0">
                          <a:solidFill>
                            <a:srgbClr val="000000"/>
                          </a:solidFill>
                        </a:rPr>
                        <a:t>Expérience professionnelle</a:t>
                      </a:r>
                      <a:endParaRPr lang="fr-FR" sz="1200" dirty="0">
                        <a:solidFill>
                          <a:srgbClr val="000000"/>
                        </a:solidFill>
                      </a:endParaRPr>
                    </a:p>
                  </a:txBody>
                  <a:tcPr>
                    <a:lnB w="12700" cap="flat" cmpd="sng" algn="ctr">
                      <a:solidFill>
                        <a:prstClr val="black">
                          <a:lumMod val="50000"/>
                          <a:lumOff val="50000"/>
                        </a:prstClr>
                      </a:solidFill>
                      <a:prstDash val="solid"/>
                      <a:round/>
                      <a:headEnd type="none" w="med" len="med"/>
                      <a:tailEnd type="none" w="med" len="med"/>
                    </a:lnB>
                    <a:noFill/>
                  </a:tcPr>
                </a:tc>
                <a:tc hMerge="1">
                  <a:txBody>
                    <a:bodyPr/>
                    <a:lstStyle/>
                    <a:p>
                      <a:endParaRPr lang="fr-FR"/>
                    </a:p>
                  </a:txBody>
                  <a:tcPr/>
                </a:tc>
              </a:tr>
              <a:tr h="18132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Camaïeu</a:t>
                      </a:r>
                      <a:r>
                        <a:rPr lang="fr-FR" sz="1000" b="0" baseline="0" dirty="0" smtClean="0">
                          <a:solidFill>
                            <a:schemeClr val="tx1"/>
                          </a:solidFill>
                          <a:latin typeface="+mn-lt"/>
                          <a:cs typeface="Calibri"/>
                        </a:rPr>
                        <a:t> PAP Femme</a:t>
                      </a:r>
                      <a:endParaRPr lang="fr-FR" sz="1000" b="0" dirty="0" smtClean="0">
                        <a:solidFill>
                          <a:schemeClr val="tx1"/>
                        </a:solidFill>
                        <a:latin typeface="+mn-lt"/>
                        <a:cs typeface="Calibri"/>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C.C USINES CENTER (95)</a:t>
                      </a:r>
                    </a:p>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Responsable</a:t>
                      </a:r>
                      <a:r>
                        <a:rPr lang="fr-FR" sz="1000" b="0" baseline="0" dirty="0" smtClean="0">
                          <a:solidFill>
                            <a:schemeClr val="tx1"/>
                          </a:solidFill>
                          <a:latin typeface="+mn-lt"/>
                          <a:cs typeface="Calibri"/>
                        </a:rPr>
                        <a:t> de magasin outlet</a:t>
                      </a:r>
                      <a:endParaRPr lang="fr-FR" sz="1000" b="0" dirty="0" smtClean="0">
                        <a:solidFill>
                          <a:schemeClr val="tx1"/>
                        </a:solidFill>
                        <a:latin typeface="+mn-lt"/>
                        <a:cs typeface="Calibri"/>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2013 – En</a:t>
                      </a:r>
                      <a:r>
                        <a:rPr lang="fr-FR" sz="1000" b="0" baseline="0" dirty="0" smtClean="0">
                          <a:solidFill>
                            <a:schemeClr val="tx1"/>
                          </a:solidFill>
                          <a:latin typeface="+mn-lt"/>
                          <a:cs typeface="Calibri"/>
                        </a:rPr>
                        <a:t> poste</a:t>
                      </a:r>
                      <a:endParaRPr lang="fr-FR" sz="1000" b="0" dirty="0" smtClean="0">
                        <a:solidFill>
                          <a:schemeClr val="tx1"/>
                        </a:solidFill>
                        <a:latin typeface="+mn-lt"/>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000" kern="1200" dirty="0" smtClean="0">
                          <a:solidFill>
                            <a:schemeClr val="tx1">
                              <a:lumMod val="75000"/>
                              <a:lumOff val="25000"/>
                            </a:schemeClr>
                          </a:solidFill>
                          <a:effectLst/>
                          <a:latin typeface="+mn-lt"/>
                          <a:ea typeface="+mn-ea"/>
                          <a:cs typeface="Calibri"/>
                        </a:rPr>
                        <a:t>Management d'une équipe de 5</a:t>
                      </a:r>
                      <a:r>
                        <a:rPr lang="fr-FR" sz="1000" kern="1200" baseline="0" dirty="0" smtClean="0">
                          <a:solidFill>
                            <a:schemeClr val="tx1">
                              <a:lumMod val="75000"/>
                              <a:lumOff val="25000"/>
                            </a:schemeClr>
                          </a:solidFill>
                          <a:effectLst/>
                          <a:latin typeface="+mn-lt"/>
                          <a:ea typeface="+mn-ea"/>
                          <a:cs typeface="Calibri"/>
                        </a:rPr>
                        <a:t> à 15 </a:t>
                      </a:r>
                      <a:r>
                        <a:rPr lang="fr-FR" sz="1000" kern="1200" dirty="0" smtClean="0">
                          <a:solidFill>
                            <a:schemeClr val="tx1">
                              <a:lumMod val="75000"/>
                              <a:lumOff val="25000"/>
                            </a:schemeClr>
                          </a:solidFill>
                          <a:effectLst/>
                          <a:latin typeface="+mn-lt"/>
                          <a:ea typeface="+mn-ea"/>
                          <a:cs typeface="Calibri"/>
                        </a:rPr>
                        <a:t>collaborateurs (selon périodes soldes).</a:t>
                      </a:r>
                      <a:r>
                        <a:rPr lang="fr-FR" sz="1000" kern="1200" baseline="0" dirty="0" smtClean="0">
                          <a:solidFill>
                            <a:schemeClr val="tx1">
                              <a:lumMod val="75000"/>
                              <a:lumOff val="25000"/>
                            </a:schemeClr>
                          </a:solidFill>
                          <a:effectLst/>
                          <a:latin typeface="+mn-lt"/>
                          <a:ea typeface="+mn-ea"/>
                          <a:cs typeface="Calibri"/>
                        </a:rPr>
                        <a:t> </a:t>
                      </a:r>
                      <a:r>
                        <a:rPr lang="fr-FR" sz="1000" kern="1200" dirty="0" smtClean="0">
                          <a:solidFill>
                            <a:schemeClr val="tx1">
                              <a:lumMod val="75000"/>
                              <a:lumOff val="25000"/>
                            </a:schemeClr>
                          </a:solidFill>
                          <a:effectLst/>
                          <a:latin typeface="+mn-lt"/>
                          <a:ea typeface="+mn-ea"/>
                          <a:cs typeface="Calibri"/>
                        </a:rPr>
                        <a:t>Développement du chiffre d'affaires et des indicateurs commerciaux à travers la satisfaction clients. Développement de l'attractivité du magasin à travers le merchandising de gestion. Développement des volumes de vente, pilotage des stocks, gestion des prix et de la marge.</a:t>
                      </a:r>
                      <a:r>
                        <a:rPr lang="fr-FR" sz="1000" kern="1200" baseline="0" dirty="0" smtClean="0">
                          <a:solidFill>
                            <a:schemeClr val="tx1">
                              <a:lumMod val="75000"/>
                              <a:lumOff val="25000"/>
                            </a:schemeClr>
                          </a:solidFill>
                          <a:effectLst/>
                          <a:latin typeface="+mn-lt"/>
                          <a:ea typeface="+mn-ea"/>
                          <a:cs typeface="Calibri"/>
                        </a:rPr>
                        <a:t>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000" b="1" kern="1200" dirty="0" smtClean="0">
                          <a:solidFill>
                            <a:schemeClr val="tx1">
                              <a:lumMod val="75000"/>
                              <a:lumOff val="25000"/>
                            </a:schemeClr>
                          </a:solidFill>
                          <a:effectLst/>
                          <a:latin typeface="+mn-lt"/>
                          <a:ea typeface="+mn-ea"/>
                          <a:cs typeface="Calibri"/>
                        </a:rPr>
                        <a:t>Résultats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dirty="0" smtClean="0">
                          <a:solidFill>
                            <a:schemeClr val="tx1">
                              <a:lumMod val="75000"/>
                              <a:lumOff val="25000"/>
                            </a:schemeClr>
                          </a:solidFill>
                          <a:effectLst/>
                          <a:latin typeface="+mn-lt"/>
                          <a:ea typeface="+mn-ea"/>
                          <a:cs typeface="Calibri"/>
                        </a:rPr>
                        <a:t>2014-2015 : +10% sur l'objectif C.A annuel + 12% sur le N-1, + 2 points sur le taux de transformation avec un trafic en régression de -4%. Développement et accompagnement d'une collaboratrice sur le poste de responsable adjointe.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dirty="0" smtClean="0">
                          <a:solidFill>
                            <a:schemeClr val="tx1">
                              <a:lumMod val="75000"/>
                              <a:lumOff val="25000"/>
                            </a:schemeClr>
                          </a:solidFill>
                          <a:effectLst/>
                          <a:latin typeface="+mn-lt"/>
                          <a:ea typeface="+mn-ea"/>
                          <a:cs typeface="Calibri"/>
                        </a:rPr>
                        <a:t>2015-2016 : à fin octobre 2016 +8% sur le N-1 + 1 point sur le taux de transformation. Une équipe stable, professionnelle et autonome. </a:t>
                      </a: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r>
              <a:tr h="18132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H&amp;M</a:t>
                      </a:r>
                    </a:p>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Paris Lafayette</a:t>
                      </a:r>
                    </a:p>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Responsable de département</a:t>
                      </a:r>
                    </a:p>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2011-2012</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000" b="0" dirty="0" smtClean="0">
                        <a:solidFill>
                          <a:schemeClr val="tx1"/>
                        </a:solidFill>
                        <a:latin typeface="+mn-lt"/>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000" kern="1200" dirty="0" smtClean="0">
                          <a:solidFill>
                            <a:schemeClr val="tx1">
                              <a:lumMod val="75000"/>
                              <a:lumOff val="25000"/>
                            </a:schemeClr>
                          </a:solidFill>
                          <a:effectLst/>
                          <a:latin typeface="+mn-lt"/>
                          <a:ea typeface="+mn-ea"/>
                          <a:cs typeface="Calibri"/>
                        </a:rPr>
                        <a:t>Management d'une équipe de 15 collaborateurs en direct, 120 en indirect. Gestion du pôle caisse 3 niveaux/30 caisses. Gestion de l'entrepôt dédié au traitement des colis. Merchandising et implantation des collections</a:t>
                      </a:r>
                      <a:r>
                        <a:rPr lang="fr-FR" sz="1000" kern="1200" baseline="0" dirty="0" smtClean="0">
                          <a:solidFill>
                            <a:schemeClr val="tx1">
                              <a:lumMod val="75000"/>
                              <a:lumOff val="25000"/>
                            </a:schemeClr>
                          </a:solidFill>
                          <a:effectLst/>
                          <a:latin typeface="+mn-lt"/>
                          <a:ea typeface="+mn-ea"/>
                          <a:cs typeface="Calibri"/>
                        </a:rPr>
                        <a:t>. Mise en place </a:t>
                      </a:r>
                      <a:r>
                        <a:rPr lang="fr-FR" sz="1000" kern="1200" dirty="0" smtClean="0">
                          <a:solidFill>
                            <a:schemeClr val="tx1">
                              <a:lumMod val="75000"/>
                              <a:lumOff val="25000"/>
                            </a:schemeClr>
                          </a:solidFill>
                          <a:effectLst/>
                          <a:latin typeface="+mn-lt"/>
                          <a:ea typeface="+mn-ea"/>
                          <a:cs typeface="Calibri"/>
                        </a:rPr>
                        <a:t>des opérations commerciales.</a:t>
                      </a:r>
                      <a:r>
                        <a:rPr lang="fr-FR" sz="1000" kern="1200" baseline="0" dirty="0" smtClean="0">
                          <a:solidFill>
                            <a:schemeClr val="tx1">
                              <a:lumMod val="75000"/>
                              <a:lumOff val="25000"/>
                            </a:schemeClr>
                          </a:solidFill>
                          <a:effectLst/>
                          <a:latin typeface="+mn-lt"/>
                          <a:ea typeface="+mn-ea"/>
                          <a:cs typeface="Calibri"/>
                        </a:rPr>
                        <a:t> </a:t>
                      </a:r>
                      <a:r>
                        <a:rPr lang="fr-FR" sz="1000" kern="1200" dirty="0" smtClean="0">
                          <a:solidFill>
                            <a:schemeClr val="tx1">
                              <a:lumMod val="75000"/>
                              <a:lumOff val="25000"/>
                            </a:schemeClr>
                          </a:solidFill>
                          <a:effectLst/>
                          <a:latin typeface="+mn-lt"/>
                          <a:ea typeface="+mn-ea"/>
                          <a:cs typeface="Calibri"/>
                        </a:rPr>
                        <a:t>Gestion des plannings</a:t>
                      </a:r>
                      <a:r>
                        <a:rPr lang="fr-FR" sz="1000" kern="1200" baseline="0" dirty="0" smtClean="0">
                          <a:solidFill>
                            <a:schemeClr val="tx1">
                              <a:lumMod val="75000"/>
                              <a:lumOff val="25000"/>
                            </a:schemeClr>
                          </a:solidFill>
                          <a:effectLst/>
                          <a:latin typeface="+mn-lt"/>
                          <a:ea typeface="+mn-ea"/>
                          <a:cs typeface="Calibri"/>
                        </a:rPr>
                        <a:t> </a:t>
                      </a:r>
                      <a:r>
                        <a:rPr lang="fr-FR" sz="1000" kern="1200" dirty="0" smtClean="0">
                          <a:solidFill>
                            <a:schemeClr val="tx1">
                              <a:lumMod val="75000"/>
                              <a:lumOff val="25000"/>
                            </a:schemeClr>
                          </a:solidFill>
                          <a:effectLst/>
                          <a:latin typeface="+mn-lt"/>
                          <a:ea typeface="+mn-ea"/>
                          <a:cs typeface="Calibri"/>
                        </a:rPr>
                        <a:t>et des commandes intérim pour les besoins en traitement colis. </a:t>
                      </a:r>
                    </a:p>
                    <a:p>
                      <a:pPr marL="0" marR="0" indent="0" algn="l" defTabSz="4572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tx1">
                              <a:lumMod val="75000"/>
                              <a:lumOff val="25000"/>
                            </a:schemeClr>
                          </a:solidFill>
                          <a:effectLst/>
                          <a:latin typeface="+mn-lt"/>
                          <a:ea typeface="+mn-ea"/>
                          <a:cs typeface="Calibri"/>
                        </a:rPr>
                        <a:t>Résultats</a:t>
                      </a:r>
                      <a:r>
                        <a:rPr lang="fr-FR" sz="1000" kern="1200" dirty="0" smtClean="0">
                          <a:solidFill>
                            <a:schemeClr val="tx1">
                              <a:lumMod val="75000"/>
                              <a:lumOff val="25000"/>
                            </a:schemeClr>
                          </a:solidFill>
                          <a:effectLst/>
                          <a:latin typeface="+mn-lt"/>
                          <a:ea typeface="+mn-ea"/>
                          <a:cs typeface="Calibri"/>
                        </a:rPr>
                        <a:t> :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dirty="0" smtClean="0">
                          <a:solidFill>
                            <a:schemeClr val="tx1">
                              <a:lumMod val="75000"/>
                              <a:lumOff val="25000"/>
                            </a:schemeClr>
                          </a:solidFill>
                          <a:effectLst/>
                          <a:latin typeface="+mn-lt"/>
                          <a:ea typeface="+mn-ea"/>
                          <a:cs typeface="Calibri"/>
                        </a:rPr>
                        <a:t>Réimplantation du rayon lingerie pour une meilleure visibilité de l'offre et des collections homewear. +15% de progression sur les ventes homewear.</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dirty="0" smtClean="0">
                          <a:solidFill>
                            <a:schemeClr val="tx1">
                              <a:lumMod val="75000"/>
                              <a:lumOff val="25000"/>
                            </a:schemeClr>
                          </a:solidFill>
                          <a:effectLst/>
                          <a:latin typeface="+mn-lt"/>
                          <a:ea typeface="+mn-ea"/>
                          <a:cs typeface="Calibri"/>
                        </a:rPr>
                        <a:t>Implantation d'une zone accessoires en stock claire et organisée, mise en vente de références anciennes collection.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dirty="0" smtClean="0">
                          <a:solidFill>
                            <a:schemeClr val="tx1">
                              <a:lumMod val="75000"/>
                              <a:lumOff val="25000"/>
                            </a:schemeClr>
                          </a:solidFill>
                          <a:effectLst/>
                          <a:latin typeface="+mn-lt"/>
                          <a:ea typeface="+mn-ea"/>
                          <a:cs typeface="Calibri"/>
                        </a:rPr>
                        <a:t>Mise en place d'un suivi de gestion des invendables.</a:t>
                      </a: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r>
              <a:tr h="118799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000" b="0" dirty="0" smtClean="0">
                          <a:solidFill>
                            <a:schemeClr val="tx1"/>
                          </a:solidFill>
                          <a:latin typeface="+mn-lt"/>
                          <a:cs typeface="Calibri"/>
                        </a:rPr>
                        <a:t>KFC France Groupe YUM BRAND’S</a:t>
                      </a:r>
                    </a:p>
                    <a:p>
                      <a:pPr marL="0" marR="0" indent="0" algn="l" defTabSz="457200" rtl="0" eaLnBrk="1" fontAlgn="auto" latinLnBrk="0" hangingPunct="1">
                        <a:lnSpc>
                          <a:spcPct val="100000"/>
                        </a:lnSpc>
                        <a:spcBef>
                          <a:spcPts val="0"/>
                        </a:spcBef>
                        <a:spcAft>
                          <a:spcPts val="0"/>
                        </a:spcAft>
                        <a:buClrTx/>
                        <a:buSzTx/>
                        <a:buFontTx/>
                        <a:buNone/>
                        <a:tabLst/>
                        <a:defRPr/>
                      </a:pPr>
                      <a:r>
                        <a:rPr lang="fr-FR" sz="1000" b="0" baseline="0" dirty="0" smtClean="0">
                          <a:solidFill>
                            <a:schemeClr val="tx1"/>
                          </a:solidFill>
                          <a:latin typeface="+mn-lt"/>
                          <a:cs typeface="Calibri"/>
                        </a:rPr>
                        <a:t>2005-2009</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000" b="0" dirty="0" smtClean="0">
                        <a:solidFill>
                          <a:schemeClr val="tx1"/>
                        </a:solidFill>
                        <a:latin typeface="+mn-lt"/>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000" kern="1200" baseline="0" dirty="0" smtClean="0">
                          <a:solidFill>
                            <a:schemeClr val="tx1">
                              <a:lumMod val="75000"/>
                              <a:lumOff val="25000"/>
                            </a:schemeClr>
                          </a:solidFill>
                          <a:effectLst/>
                          <a:latin typeface="+mn-lt"/>
                          <a:ea typeface="+mn-ea"/>
                          <a:cs typeface="Calibri"/>
                        </a:rPr>
                        <a:t>Management et formation d’une équipe de 15 à 50 collaborateurs. Préparation et gestion des services. Garante de l’application des procédures de production qualitatives et quantitatives. Contrôle et suivi des normes d’hygiène HACCP. Gestion des commandes et des inventaires. Gestion des plannings.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000" b="1" kern="1200" baseline="0" dirty="0" smtClean="0">
                          <a:solidFill>
                            <a:schemeClr val="tx1">
                              <a:lumMod val="75000"/>
                              <a:lumOff val="25000"/>
                            </a:schemeClr>
                          </a:solidFill>
                          <a:effectLst/>
                          <a:latin typeface="+mn-lt"/>
                          <a:ea typeface="+mn-ea"/>
                          <a:cs typeface="Calibri"/>
                        </a:rPr>
                        <a:t>Résultats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baseline="0" dirty="0" smtClean="0">
                          <a:solidFill>
                            <a:schemeClr val="tx1">
                              <a:lumMod val="75000"/>
                              <a:lumOff val="25000"/>
                            </a:schemeClr>
                          </a:solidFill>
                          <a:effectLst/>
                          <a:latin typeface="+mn-lt"/>
                          <a:ea typeface="+mn-ea"/>
                          <a:cs typeface="Calibri"/>
                        </a:rPr>
                        <a:t>Fort développement des compétences de gestion de site et de management d’équipe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baseline="0" dirty="0" smtClean="0">
                          <a:solidFill>
                            <a:schemeClr val="tx1">
                              <a:lumMod val="75000"/>
                              <a:lumOff val="25000"/>
                            </a:schemeClr>
                          </a:solidFill>
                          <a:effectLst/>
                          <a:latin typeface="+mn-lt"/>
                          <a:ea typeface="+mn-ea"/>
                          <a:cs typeface="Calibri"/>
                        </a:rPr>
                        <a:t>Ouverture du restaurant de Saint Brice (95) + 150% sur le chiffre d’affaires prévisionnel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baseline="0" dirty="0" smtClean="0">
                          <a:solidFill>
                            <a:schemeClr val="tx1">
                              <a:lumMod val="75000"/>
                              <a:lumOff val="25000"/>
                            </a:schemeClr>
                          </a:solidFill>
                          <a:effectLst/>
                          <a:latin typeface="+mn-lt"/>
                          <a:ea typeface="+mn-ea"/>
                          <a:cs typeface="Calibri"/>
                        </a:rPr>
                        <a:t>Ouverture de Pontault-Combault (77) ancien PIZZA HUT intégration et formation des équipiers repris </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000" kern="1200" baseline="0" dirty="0" smtClean="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1174500682"/>
              </p:ext>
            </p:extLst>
          </p:nvPr>
        </p:nvGraphicFramePr>
        <p:xfrm>
          <a:off x="286149" y="6992939"/>
          <a:ext cx="3282488" cy="1707341"/>
        </p:xfrm>
        <a:graphic>
          <a:graphicData uri="http://schemas.openxmlformats.org/drawingml/2006/table">
            <a:tbl>
              <a:tblPr firstRow="1" bandRow="1">
                <a:tableStyleId>{5C22544A-7EE6-4342-B048-85BDC9FD1C3A}</a:tableStyleId>
              </a:tblPr>
              <a:tblGrid>
                <a:gridCol w="1245000"/>
                <a:gridCol w="2037488"/>
              </a:tblGrid>
              <a:tr h="7015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rgbClr val="00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rgbClr val="00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200" dirty="0" smtClean="0">
                          <a:solidFill>
                            <a:srgbClr val="000000"/>
                          </a:solidFill>
                        </a:rPr>
                        <a:t>Formation</a:t>
                      </a:r>
                      <a:endParaRPr lang="fr-FR" sz="1200" b="0" dirty="0" smtClean="0">
                        <a:solidFill>
                          <a:schemeClr val="tx1"/>
                        </a:solidFill>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r>
              <a:tr h="804228">
                <a:tc gridSpan="2">
                  <a: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2005 :</a:t>
                      </a:r>
                      <a:r>
                        <a:rPr lang="fr-FR" sz="1000" b="0" baseline="0" dirty="0" smtClean="0">
                          <a:solidFill>
                            <a:srgbClr val="000000"/>
                          </a:solidFill>
                          <a:effectLst/>
                          <a:latin typeface="+mn-lt"/>
                          <a:cs typeface="Calibri"/>
                        </a:rPr>
                        <a:t> </a:t>
                      </a:r>
                      <a:r>
                        <a:rPr lang="fr-FR" sz="1000" b="0" dirty="0" smtClean="0">
                          <a:solidFill>
                            <a:srgbClr val="000000"/>
                          </a:solidFill>
                          <a:effectLst/>
                          <a:latin typeface="+mn-lt"/>
                          <a:cs typeface="Calibri"/>
                        </a:rPr>
                        <a:t>BTS Management</a:t>
                      </a:r>
                      <a:r>
                        <a:rPr lang="fr-FR" sz="1000" b="0" baseline="0" dirty="0" smtClean="0">
                          <a:solidFill>
                            <a:srgbClr val="000000"/>
                          </a:solidFill>
                          <a:effectLst/>
                          <a:latin typeface="+mn-lt"/>
                          <a:cs typeface="Calibri"/>
                        </a:rPr>
                        <a:t> des unités commerciales</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2010</a:t>
                      </a:r>
                      <a:r>
                        <a:rPr lang="fr-FR" sz="1000" b="0" baseline="0" dirty="0" smtClean="0">
                          <a:solidFill>
                            <a:srgbClr val="000000"/>
                          </a:solidFill>
                          <a:effectLst/>
                          <a:latin typeface="+mn-lt"/>
                          <a:cs typeface="Calibri"/>
                        </a:rPr>
                        <a:t> : </a:t>
                      </a:r>
                      <a:r>
                        <a:rPr lang="fr-FR" sz="1000" b="0" dirty="0" smtClean="0">
                          <a:solidFill>
                            <a:srgbClr val="000000"/>
                          </a:solidFill>
                          <a:effectLst/>
                          <a:latin typeface="+mn-lt"/>
                          <a:cs typeface="Calibri"/>
                        </a:rPr>
                        <a:t>Licence professionnelle commerce</a:t>
                      </a:r>
                      <a:r>
                        <a:rPr lang="fr-FR" sz="1000" b="0" baseline="0" dirty="0" smtClean="0">
                          <a:solidFill>
                            <a:srgbClr val="000000"/>
                          </a:solidFill>
                          <a:effectLst/>
                          <a:latin typeface="+mn-lt"/>
                          <a:cs typeface="Calibri"/>
                        </a:rPr>
                        <a:t> international</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 Management » Cabinet Sophie DUPAIGNE Conseil (Entreprise</a:t>
                      </a:r>
                      <a:r>
                        <a:rPr lang="fr-FR" sz="1000" b="0" baseline="0" dirty="0" smtClean="0">
                          <a:solidFill>
                            <a:srgbClr val="000000"/>
                          </a:solidFill>
                          <a:effectLst/>
                          <a:latin typeface="+mn-lt"/>
                          <a:cs typeface="Calibri"/>
                        </a:rPr>
                        <a:t> NEW LOOK)</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 Habilitation électrique » (Entreprise</a:t>
                      </a:r>
                      <a:r>
                        <a:rPr lang="fr-FR" sz="1000" b="0" baseline="0" dirty="0" smtClean="0">
                          <a:solidFill>
                            <a:srgbClr val="000000"/>
                          </a:solidFill>
                          <a:effectLst/>
                          <a:latin typeface="+mn-lt"/>
                          <a:cs typeface="Calibri"/>
                        </a:rPr>
                        <a:t> CAMAIEU)</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 TOEIC » anglais niveau indépendant</a:t>
                      </a: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011500552"/>
              </p:ext>
            </p:extLst>
          </p:nvPr>
        </p:nvGraphicFramePr>
        <p:xfrm>
          <a:off x="3981274" y="7244398"/>
          <a:ext cx="3282488" cy="3444240"/>
        </p:xfrm>
        <a:graphic>
          <a:graphicData uri="http://schemas.openxmlformats.org/drawingml/2006/table">
            <a:tbl>
              <a:tblPr firstRow="1" bandRow="1">
                <a:tableStyleId>{5C22544A-7EE6-4342-B048-85BDC9FD1C3A}</a:tableStyleId>
              </a:tblPr>
              <a:tblGrid>
                <a:gridCol w="1774219"/>
                <a:gridCol w="1508269"/>
              </a:tblGrid>
              <a:tr h="3888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rgbClr val="00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200" dirty="0" smtClean="0">
                          <a:solidFill>
                            <a:srgbClr val="000000"/>
                          </a:solidFill>
                        </a:rPr>
                        <a:t>Compétences</a:t>
                      </a:r>
                      <a:endParaRPr lang="fr-FR" sz="1200" b="0" dirty="0" smtClean="0">
                        <a:solidFill>
                          <a:schemeClr val="tx1"/>
                        </a:solidFill>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r>
              <a:tr h="2540584">
                <a:tc gridSpan="2">
                  <a: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Identifier des pistes de développement visant à accroitre les performances. Elaborer</a:t>
                      </a:r>
                      <a:r>
                        <a:rPr lang="fr-FR" sz="1000" b="0" baseline="0" dirty="0" smtClean="0">
                          <a:solidFill>
                            <a:srgbClr val="000000"/>
                          </a:solidFill>
                          <a:effectLst/>
                          <a:latin typeface="+mn-lt"/>
                          <a:cs typeface="Calibri"/>
                        </a:rPr>
                        <a:t> des stratégies commerciales.</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Analyser les résultats et indicateurs. Proposer des plans d’action. Développer</a:t>
                      </a:r>
                      <a:r>
                        <a:rPr lang="fr-FR" sz="1000" b="0" baseline="0" dirty="0" smtClean="0">
                          <a:solidFill>
                            <a:srgbClr val="000000"/>
                          </a:solidFill>
                          <a:effectLst/>
                          <a:latin typeface="+mn-lt"/>
                          <a:cs typeface="Calibri"/>
                        </a:rPr>
                        <a:t> la productivité. Maitrise de la DI</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Recruter, diriger et animer une équipe de vente et managériale.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Former et accompagner les collaborateurs.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Développer les compétences, faire de la promotion interne.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Suivre les résultats individuels et collectifs.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Manager la conduite du changement. Création</a:t>
                      </a:r>
                      <a:r>
                        <a:rPr lang="fr-FR" sz="1000" b="0" baseline="0" dirty="0" smtClean="0">
                          <a:solidFill>
                            <a:srgbClr val="000000"/>
                          </a:solidFill>
                          <a:effectLst/>
                          <a:latin typeface="+mn-lt"/>
                          <a:cs typeface="Calibri"/>
                        </a:rPr>
                        <a:t> et mise en pratique de processus visant à développer l’efficience. </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Création et mise en place de processus logistiques, organisationnels, financiers.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Garantir l'application du droit du travail.</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Etre garant du respect des règles de sécurité des biens et des personnes.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Gestion de la maintenance des locaux et du matériel.</a:t>
                      </a: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1457656997"/>
              </p:ext>
            </p:extLst>
          </p:nvPr>
        </p:nvGraphicFramePr>
        <p:xfrm>
          <a:off x="286149" y="8700280"/>
          <a:ext cx="3282488" cy="1834228"/>
        </p:xfrm>
        <a:graphic>
          <a:graphicData uri="http://schemas.openxmlformats.org/drawingml/2006/table">
            <a:tbl>
              <a:tblPr firstRow="1" bandRow="1">
                <a:tableStyleId>{5C22544A-7EE6-4342-B048-85BDC9FD1C3A}</a:tableStyleId>
              </a:tblPr>
              <a:tblGrid>
                <a:gridCol w="1245000"/>
                <a:gridCol w="2037488"/>
              </a:tblGrid>
              <a:tr h="523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dirty="0" smtClean="0">
                          <a:solidFill>
                            <a:srgbClr val="000000"/>
                          </a:solidFill>
                          <a:latin typeface="+mn-lt"/>
                          <a:cs typeface="+mn-cs"/>
                        </a:rPr>
                        <a:t>Centres</a:t>
                      </a:r>
                      <a:r>
                        <a:rPr lang="fr-FR" sz="1200" b="1" baseline="0" dirty="0" smtClean="0">
                          <a:solidFill>
                            <a:srgbClr val="000000"/>
                          </a:solidFill>
                          <a:latin typeface="+mn-lt"/>
                          <a:cs typeface="+mn-cs"/>
                        </a:rPr>
                        <a:t> d’intérêts </a:t>
                      </a:r>
                      <a:endParaRPr lang="fr-FR" sz="1200" b="0" dirty="0" smtClean="0">
                        <a:solidFill>
                          <a:schemeClr val="tx1"/>
                        </a:solidFill>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r>
              <a:tr h="1212941">
                <a:tc gridSpan="2">
                  <a: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Cuisine</a:t>
                      </a:r>
                      <a:r>
                        <a:rPr lang="fr-FR" sz="1000" b="0" baseline="0" dirty="0" smtClean="0">
                          <a:solidFill>
                            <a:srgbClr val="000000"/>
                          </a:solidFill>
                          <a:effectLst/>
                          <a:latin typeface="+mn-lt"/>
                          <a:cs typeface="Calibri"/>
                        </a:rPr>
                        <a:t> </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Fitness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Boxe</a:t>
                      </a:r>
                      <a:r>
                        <a:rPr lang="fr-FR" sz="1000" b="0" baseline="0" dirty="0" smtClean="0">
                          <a:solidFill>
                            <a:srgbClr val="000000"/>
                          </a:solidFill>
                          <a:effectLst/>
                          <a:latin typeface="+mn-lt"/>
                          <a:cs typeface="Calibri"/>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baseline="0" dirty="0" smtClean="0">
                          <a:solidFill>
                            <a:srgbClr val="000000"/>
                          </a:solidFill>
                          <a:effectLst/>
                          <a:latin typeface="+mn-lt"/>
                          <a:cs typeface="Calibri"/>
                        </a:rPr>
                        <a:t>Course à pied</a:t>
                      </a:r>
                      <a:endParaRPr lang="fr-FR" sz="1000" b="0" dirty="0" smtClean="0">
                        <a:solidFill>
                          <a:srgbClr val="000000"/>
                        </a:solidFill>
                        <a:effectLst/>
                        <a:latin typeface="+mn-lt"/>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Emissions culturelles, politiques et socio-économiques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dirty="0" smtClean="0">
                          <a:solidFill>
                            <a:srgbClr val="000000"/>
                          </a:solidFill>
                          <a:effectLst/>
                          <a:latin typeface="+mn-lt"/>
                          <a:cs typeface="Calibri"/>
                        </a:rPr>
                        <a:t>Sorties</a:t>
                      </a:r>
                      <a:r>
                        <a:rPr lang="fr-FR" sz="1000" b="0" baseline="0" dirty="0" smtClean="0">
                          <a:solidFill>
                            <a:srgbClr val="000000"/>
                          </a:solidFill>
                          <a:effectLst/>
                          <a:latin typeface="+mn-lt"/>
                          <a:cs typeface="Calibri"/>
                        </a:rPr>
                        <a:t> culturelles (théâtre, concerts)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000" b="0" baseline="0" dirty="0" smtClean="0">
                          <a:solidFill>
                            <a:srgbClr val="000000"/>
                          </a:solidFill>
                          <a:effectLst/>
                          <a:latin typeface="+mn-lt"/>
                          <a:cs typeface="Calibri"/>
                        </a:rPr>
                        <a:t>Nouvelles technologies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fr-FR" sz="1000" b="0" dirty="0" smtClean="0">
                        <a:solidFill>
                          <a:srgbClr val="000000"/>
                        </a:solidFill>
                        <a:effectLst/>
                        <a:latin typeface="+mn-lt"/>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smtClean="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930493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1587</TotalTime>
  <Words>583</Words>
  <Application>Microsoft Office PowerPoint</Application>
  <PresentationFormat>Personnalisé</PresentationFormat>
  <Paragraphs>65</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Times</vt:lpstr>
      <vt:lpstr>Thème Office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NEO</cp:lastModifiedBy>
  <cp:revision>55</cp:revision>
  <dcterms:created xsi:type="dcterms:W3CDTF">2015-06-24T14:35:12Z</dcterms:created>
  <dcterms:modified xsi:type="dcterms:W3CDTF">2018-10-19T08:18:17Z</dcterms:modified>
</cp:coreProperties>
</file>