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E0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426" y="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0550" y="287589"/>
            <a:ext cx="7860888" cy="14822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8" y="3904635"/>
            <a:ext cx="7846143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8975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15845"/>
            <a:ext cx="8244349" cy="333313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233" y="436035"/>
            <a:ext cx="675111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543" y="1209368"/>
            <a:ext cx="6776884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4628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60" y="464820"/>
            <a:ext cx="8385840" cy="6934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Lawyer Connect: Find Your Legal Expert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95" y="3291841"/>
            <a:ext cx="4193557" cy="1560576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Submitted By: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MD. BENJIR HASAN (20-43494-1)</a:t>
            </a:r>
            <a:r>
              <a:rPr lang="en-US" sz="4000" i="1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-39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SHANTO KUMAR BASAK (20-42945-1)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UDAY KUMAR SARKER (20-42941-1)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SALIMA FARAH</a:t>
            </a:r>
            <a:r>
              <a:rPr lang="en-US" sz="40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(20-42497-1)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98975"/>
            <a:ext cx="457908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665427" cy="562307"/>
          </a:xfrm>
        </p:spPr>
        <p:txBody>
          <a:bodyPr/>
          <a:lstStyle/>
          <a:p>
            <a:r>
              <a:rPr lang="en-US" dirty="0"/>
              <a:t>E-R </a:t>
            </a:r>
            <a:r>
              <a:rPr lang="en-US" sz="2400" dirty="0"/>
              <a:t>Diagram</a:t>
            </a:r>
          </a:p>
        </p:txBody>
      </p:sp>
      <p:pic>
        <p:nvPicPr>
          <p:cNvPr id="5" name="image4.jpeg">
            <a:extLst>
              <a:ext uri="{FF2B5EF4-FFF2-40B4-BE49-F238E27FC236}">
                <a16:creationId xmlns:a16="http://schemas.microsoft.com/office/drawing/2014/main" id="{34F64647-7A5D-0EFA-BD8B-92DED37392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541" y="1414272"/>
            <a:ext cx="5861685" cy="36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3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39FF-D7AF-C433-9255-520B978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1" y="94873"/>
            <a:ext cx="6751111" cy="725349"/>
          </a:xfrm>
        </p:spPr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1B88-7587-8B7C-EBCA-FB3F63A4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9" y="1367864"/>
            <a:ext cx="4534833" cy="1945312"/>
          </a:xfrm>
        </p:spPr>
        <p:txBody>
          <a:bodyPr>
            <a:normAutofit/>
          </a:bodyPr>
          <a:lstStyle/>
          <a:p>
            <a:r>
              <a:rPr lang="en-US" sz="1800" i="0" dirty="0">
                <a:effectLst/>
                <a:latin typeface="Söhne"/>
              </a:rPr>
              <a:t>Enhanced Access to Legal Services</a:t>
            </a:r>
          </a:p>
          <a:p>
            <a:r>
              <a:rPr lang="en-US" sz="1800" i="0" dirty="0">
                <a:effectLst/>
                <a:latin typeface="Söhne"/>
              </a:rPr>
              <a:t>Efficiency and Time Savings</a:t>
            </a:r>
            <a:endParaRPr lang="en-US" sz="1800" dirty="0">
              <a:latin typeface="Söhne"/>
            </a:endParaRPr>
          </a:p>
          <a:p>
            <a:r>
              <a:rPr lang="en-US" sz="1800" i="0" dirty="0">
                <a:effectLst/>
                <a:latin typeface="Söhne"/>
              </a:rPr>
              <a:t>Cost Reduction and Increased Productivity</a:t>
            </a:r>
          </a:p>
          <a:p>
            <a:r>
              <a:rPr lang="en-US" sz="1800" i="0" dirty="0">
                <a:effectLst/>
                <a:latin typeface="Söhne"/>
              </a:rPr>
              <a:t>Transparency and Accountability</a:t>
            </a:r>
          </a:p>
          <a:p>
            <a:r>
              <a:rPr lang="en-US" sz="1800" i="0" dirty="0">
                <a:effectLst/>
                <a:latin typeface="Söhne"/>
              </a:rPr>
              <a:t>Advocating Trust and Quality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FB97-0868-CE37-6B2E-B501BBBE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8" y="1367864"/>
            <a:ext cx="2215968" cy="1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1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48D-9944-51A2-06F1-8BEA8C7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744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Development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AFCD-C051-887F-1F45-7ACE8D86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675376" cy="3737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Project plan: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Create project chart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Finalize charter and obtain approvals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Project planning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Formulate project control strategy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Design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Development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Testing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Implementation stage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Close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C628-BB8F-63A3-340C-2728A0D3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00151"/>
            <a:ext cx="2926080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551-7B00-6AF7-A8B5-27DEF840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60" y="144695"/>
            <a:ext cx="33537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8FDD-2E84-A0D6-F666-162B0DDF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5" y="1957627"/>
            <a:ext cx="3247595" cy="1455371"/>
          </a:xfrm>
        </p:spPr>
        <p:txBody>
          <a:bodyPr>
            <a:normAutofit/>
          </a:bodyPr>
          <a:lstStyle/>
          <a:p>
            <a:r>
              <a:rPr lang="en-US" sz="2000" dirty="0"/>
              <a:t>Short-term strategy</a:t>
            </a:r>
          </a:p>
          <a:p>
            <a:r>
              <a:rPr lang="en-US" sz="2000" dirty="0"/>
              <a:t>Long-term approach</a:t>
            </a:r>
          </a:p>
          <a:p>
            <a:r>
              <a:rPr lang="en-US" sz="2000" dirty="0"/>
              <a:t>Continuous initiatives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24E48-308B-FB4D-5E41-C778F056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47" y="1133856"/>
            <a:ext cx="2110203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3" y="144695"/>
            <a:ext cx="476196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81" y="1513380"/>
            <a:ext cx="6563331" cy="3311689"/>
          </a:xfrm>
        </p:spPr>
        <p:txBody>
          <a:bodyPr>
            <a:no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team salaries: BDT 1,00,000 per month (for 6 months) = BDT 6,00,000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and hosting costs: BDT 50,000 per month (for 6 months) = BDT 3,00,000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development costs (e.g., software licenses, third-party APIs): BDT 1,50,000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</a:t>
            </a:r>
          </a:p>
          <a:p>
            <a:pPr marL="0" marR="0" indent="0" algn="just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advertising: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10,000 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(SEO)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5,000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marR="1510665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partnerships):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per month</a:t>
            </a: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397C4-3BD7-874C-66A6-EAB33BC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2120646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117263"/>
            <a:ext cx="473453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57" y="1269540"/>
            <a:ext cx="7118555" cy="4070556"/>
          </a:xfrm>
        </p:spPr>
        <p:txBody>
          <a:bodyPr>
            <a:noAutofit/>
          </a:bodyPr>
          <a:lstStyle/>
          <a:p>
            <a:pPr marR="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month,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 x 1000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</a:t>
            </a:r>
          </a:p>
          <a:p>
            <a:pPr marL="0" marR="0" algn="just">
              <a:spcBef>
                <a:spcPts val="2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 -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 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x 6)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 x 6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 =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17,10,000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investors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investment,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 would be:</a:t>
            </a:r>
          </a:p>
          <a:p>
            <a:pPr marL="400050" marR="212915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 = Total cost / (1 - Investment return rate)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(1 -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0.1)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14,33,333.33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41A9E-C3FD-20A2-E6DB-FC06C0DD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1947624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E8A0C-91CB-97A0-B4BB-F264353B2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5986" r="6496" b="32418"/>
          <a:stretch/>
        </p:blipFill>
        <p:spPr>
          <a:xfrm>
            <a:off x="1572768" y="1499616"/>
            <a:ext cx="6071616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757" y="98975"/>
            <a:ext cx="1588995" cy="763526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Introduction</a:t>
            </a:r>
          </a:p>
          <a:p>
            <a:r>
              <a:rPr lang="en-US" sz="2600" dirty="0"/>
              <a:t>Problem Domain</a:t>
            </a:r>
          </a:p>
          <a:p>
            <a:r>
              <a:rPr lang="en-US" sz="2600" dirty="0"/>
              <a:t>Solution for Problem</a:t>
            </a:r>
          </a:p>
          <a:p>
            <a:r>
              <a:rPr lang="en-US" sz="2600" dirty="0"/>
              <a:t>Software Description</a:t>
            </a:r>
          </a:p>
          <a:p>
            <a:r>
              <a:rPr lang="en-US" sz="2600" dirty="0"/>
              <a:t>Solution Description</a:t>
            </a:r>
          </a:p>
          <a:p>
            <a:r>
              <a:rPr lang="en-US" sz="2600" dirty="0"/>
              <a:t>UML Diagram</a:t>
            </a:r>
          </a:p>
          <a:p>
            <a:r>
              <a:rPr lang="en-US" sz="2600" dirty="0"/>
              <a:t>Social Impact</a:t>
            </a:r>
          </a:p>
          <a:p>
            <a:r>
              <a:rPr lang="en-US" sz="2600" dirty="0"/>
              <a:t>Development Planning</a:t>
            </a:r>
          </a:p>
          <a:p>
            <a:r>
              <a:rPr lang="en-US" sz="2600" dirty="0"/>
              <a:t>Marketing planning</a:t>
            </a:r>
          </a:p>
          <a:p>
            <a:r>
              <a:rPr lang="en-US" sz="2600" dirty="0"/>
              <a:t>Cost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0767" y="270994"/>
            <a:ext cx="6751111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927" y="1406284"/>
            <a:ext cx="5254792" cy="2460424"/>
          </a:xfrm>
        </p:spPr>
        <p:txBody>
          <a:bodyPr>
            <a:normAutofit/>
          </a:bodyPr>
          <a:lstStyle/>
          <a:p>
            <a:r>
              <a:rPr lang="en-US" sz="1800" dirty="0"/>
              <a:t>Complex legal landscape</a:t>
            </a:r>
          </a:p>
          <a:p>
            <a:r>
              <a:rPr lang="en-US" sz="1800" dirty="0"/>
              <a:t>Challenges for individuals</a:t>
            </a:r>
          </a:p>
          <a:p>
            <a:r>
              <a:rPr lang="en-US" sz="1800" dirty="0"/>
              <a:t>Lack of accessibility</a:t>
            </a:r>
          </a:p>
          <a:p>
            <a:r>
              <a:rPr lang="en-US" sz="1800" dirty="0"/>
              <a:t>Absence of streamlined mechanism</a:t>
            </a:r>
          </a:p>
          <a:p>
            <a:r>
              <a:rPr lang="en-US" sz="1800" dirty="0"/>
              <a:t>Need a transformative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C6656-06DF-E6AC-7363-F9B337A8F354}"/>
              </a:ext>
            </a:extLst>
          </p:cNvPr>
          <p:cNvSpPr txBox="1"/>
          <p:nvPr/>
        </p:nvSpPr>
        <p:spPr>
          <a:xfrm>
            <a:off x="6681216" y="768096"/>
            <a:ext cx="22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2F58F-90E3-B99F-7089-7A6EADD6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485698"/>
            <a:ext cx="2114550" cy="2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1435" y="109704"/>
            <a:ext cx="4150805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Domain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1800" dirty="0"/>
              <a:t>Background problem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Root cause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Importance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7C392E-D815-45B7-47C2-B6039AF0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99401"/>
            <a:ext cx="3048000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895-74B6-846C-633A-8BEDB5D5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051" y="159640"/>
            <a:ext cx="5111750" cy="633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Solution for Problems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21F8-DB7F-4659-FC64-6C6D5378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36144" y="1264444"/>
            <a:ext cx="5250655" cy="362188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listing verified lawyers with their expertise in different law domain qualifications and client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tool that will provide the best lawyer by their requirements with geographical proximity, availability and other criteria.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appointment booking mechanism which helps users to connect with their respective lawyer and schedule consultation via this platform also offering the choice of online or in-person meeting.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user-friendly interface that can help user by navigating and utilization for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BE7C-908D-53DC-ABEF-31139812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1885950"/>
            <a:ext cx="2500789" cy="23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29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9E32-0603-1AC6-7A01-1D545865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33" y="62831"/>
            <a:ext cx="6751111" cy="725349"/>
          </a:xfrm>
        </p:spPr>
        <p:txBody>
          <a:bodyPr/>
          <a:lstStyle/>
          <a:p>
            <a:r>
              <a:rPr lang="en-US" dirty="0"/>
              <a:t>Software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3D83-09D7-2CFE-41A1-38D3D2F9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web or app-based system designed to streamline the process of discovering and reserving lawyer appointments in Bangladesh.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software's principal objectives encompass enhancing access to justice by simplifying the identification of capable and reliable legal professionals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also provide services to small and medium-sized enterprises.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 users access to a repository of accredited lawyers proficient in various legal domains.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the direct scheduling of appointments with lawyers, thus circumventing the necessity for telephonic correspondence or physical visits to legal establishments.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9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05E6-72F3-3068-693C-CD7A785B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34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50C9-40AC-D3E7-6093-D14503D7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157" y="1188719"/>
            <a:ext cx="5678424" cy="38681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System Features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Appointment Booking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Payment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Search engine optimization (SEO)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Notification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Feedback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Reporting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Integration with external 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0126D-D8BD-CD92-ABA3-4B2AC54AE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632" y="1508760"/>
            <a:ext cx="2768409" cy="2582545"/>
          </a:xfrm>
        </p:spPr>
      </p:pic>
    </p:spTree>
    <p:extLst>
      <p:ext uri="{BB962C8B-B14F-4D97-AF65-F5344CB8AC3E}">
        <p14:creationId xmlns:p14="http://schemas.microsoft.com/office/powerpoint/2010/main" val="27301409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525" y="162983"/>
            <a:ext cx="299717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784299" cy="507443"/>
          </a:xfrm>
        </p:spPr>
        <p:txBody>
          <a:bodyPr>
            <a:normAutofit/>
          </a:bodyPr>
          <a:lstStyle/>
          <a:p>
            <a:r>
              <a:rPr lang="en-US" sz="2400" dirty="0"/>
              <a:t>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572D5-C059-70FE-D9BE-51B75610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8" y="1377696"/>
            <a:ext cx="5779008" cy="37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6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181" y="75353"/>
            <a:ext cx="47253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" y="2793541"/>
            <a:ext cx="2961083" cy="562307"/>
          </a:xfrm>
        </p:spPr>
        <p:txBody>
          <a:bodyPr>
            <a:normAutofit/>
          </a:bodyPr>
          <a:lstStyle/>
          <a:p>
            <a:r>
              <a:rPr lang="en-US" sz="2400" dirty="0"/>
              <a:t>Activity Diagram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CBA9C07-3BE0-55BE-CB65-DC7FFF151E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0880" y="1429651"/>
            <a:ext cx="5811012" cy="36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6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On-screen Show (16:9)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Söhne</vt:lpstr>
      <vt:lpstr>Times New Roman</vt:lpstr>
      <vt:lpstr>Wingdings</vt:lpstr>
      <vt:lpstr>Office Theme</vt:lpstr>
      <vt:lpstr>Lawyer Connect: Find Your Legal Expert </vt:lpstr>
      <vt:lpstr>Index</vt:lpstr>
      <vt:lpstr>Introduction</vt:lpstr>
      <vt:lpstr>Problem Domain</vt:lpstr>
      <vt:lpstr>PowerPoint Presentation</vt:lpstr>
      <vt:lpstr>Software Description</vt:lpstr>
      <vt:lpstr>Solution Description</vt:lpstr>
      <vt:lpstr>UML Diagrams</vt:lpstr>
      <vt:lpstr>UML Diagrams (cont..)</vt:lpstr>
      <vt:lpstr>UML Diagrams (cont..)</vt:lpstr>
      <vt:lpstr>Social Impact</vt:lpstr>
      <vt:lpstr>Development planning</vt:lpstr>
      <vt:lpstr>Market Planning</vt:lpstr>
      <vt:lpstr>Cost and Profit Analysis</vt:lpstr>
      <vt:lpstr>Cost and Profit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2023-08-15T20:34:35Z</dcterms:modified>
</cp:coreProperties>
</file>