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3"/>
  </p:notesMasterIdLst>
  <p:sldIdLst>
    <p:sldId id="256" r:id="rId2"/>
    <p:sldId id="257" r:id="rId3"/>
    <p:sldId id="258" r:id="rId4"/>
    <p:sldId id="264" r:id="rId5"/>
    <p:sldId id="265" r:id="rId6"/>
    <p:sldId id="266" r:id="rId7"/>
    <p:sldId id="267" r:id="rId8"/>
    <p:sldId id="268" r:id="rId9"/>
    <p:sldId id="259" r:id="rId10"/>
    <p:sldId id="269" r:id="rId11"/>
    <p:sldId id="270" r:id="rId12"/>
    <p:sldId id="271" r:id="rId13"/>
    <p:sldId id="272" r:id="rId14"/>
    <p:sldId id="260" r:id="rId15"/>
    <p:sldId id="273" r:id="rId16"/>
    <p:sldId id="274" r:id="rId17"/>
    <p:sldId id="275" r:id="rId18"/>
    <p:sldId id="261" r:id="rId19"/>
    <p:sldId id="263" r:id="rId20"/>
    <p:sldId id="276" r:id="rId21"/>
    <p:sldId id="26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56" autoAdjust="0"/>
  </p:normalViewPr>
  <p:slideViewPr>
    <p:cSldViewPr>
      <p:cViewPr varScale="1">
        <p:scale>
          <a:sx n="70" d="100"/>
          <a:sy n="70" d="100"/>
        </p:scale>
        <p:origin x="-116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D48F80-0B6B-49B2-A139-974332310117}" type="datetimeFigureOut">
              <a:rPr lang="en-US" smtClean="0"/>
              <a:t>12/4/2009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E44013-2ADD-4D92-86A8-01933EEDD1F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1" kern="1200" dirty="0" smtClean="0">
                <a:solidFill>
                  <a:schemeClr val="tx1"/>
                </a:solidFill>
                <a:latin typeface="+mn-lt"/>
                <a:ea typeface="+mn-ea"/>
                <a:cs typeface="+mn-cs"/>
              </a:rPr>
              <a:t>Identity class: </a:t>
            </a:r>
            <a:r>
              <a:rPr lang="en-US" sz="1200" b="1" i="0" kern="1200" dirty="0" smtClean="0">
                <a:solidFill>
                  <a:schemeClr val="tx1"/>
                </a:solidFill>
                <a:latin typeface="+mn-lt"/>
                <a:ea typeface="+mn-ea"/>
                <a:cs typeface="+mn-cs"/>
              </a:rPr>
              <a:t>Neither shot is modified and no edit frames are added.  This class is commonly referred to as hard cuts.</a:t>
            </a:r>
            <a:endParaRPr lang="en-US" sz="1200" b="1" i="1" kern="1200" dirty="0" smtClean="0">
              <a:solidFill>
                <a:schemeClr val="tx1"/>
              </a:solidFill>
              <a:latin typeface="+mn-lt"/>
              <a:ea typeface="+mn-ea"/>
              <a:cs typeface="+mn-cs"/>
            </a:endParaRPr>
          </a:p>
          <a:p>
            <a:r>
              <a:rPr lang="en-US" sz="1200" b="1" i="1" kern="1200" dirty="0" smtClean="0">
                <a:solidFill>
                  <a:schemeClr val="tx1"/>
                </a:solidFill>
                <a:latin typeface="+mn-lt"/>
                <a:ea typeface="+mn-ea"/>
                <a:cs typeface="+mn-cs"/>
              </a:rPr>
              <a:t>Spatial class: </a:t>
            </a:r>
            <a:r>
              <a:rPr lang="en-US" sz="1200" b="1" i="0" kern="1200" dirty="0" smtClean="0">
                <a:solidFill>
                  <a:schemeClr val="tx1"/>
                </a:solidFill>
                <a:latin typeface="+mn-lt"/>
                <a:ea typeface="+mn-ea"/>
                <a:cs typeface="+mn-cs"/>
              </a:rPr>
              <a:t>Spatial transformations are applied such as wipe and slide effects.</a:t>
            </a:r>
            <a:endParaRPr lang="en-US" sz="1200" b="1" i="1" kern="1200" dirty="0" smtClean="0">
              <a:solidFill>
                <a:schemeClr val="tx1"/>
              </a:solidFill>
              <a:latin typeface="+mn-lt"/>
              <a:ea typeface="+mn-ea"/>
              <a:cs typeface="+mn-cs"/>
            </a:endParaRPr>
          </a:p>
          <a:p>
            <a:r>
              <a:rPr lang="en-US" sz="1200" b="1" i="1" kern="1200" dirty="0" smtClean="0">
                <a:solidFill>
                  <a:schemeClr val="tx1"/>
                </a:solidFill>
                <a:latin typeface="+mn-lt"/>
                <a:ea typeface="+mn-ea"/>
                <a:cs typeface="+mn-cs"/>
              </a:rPr>
              <a:t>Chromatic class: </a:t>
            </a:r>
            <a:r>
              <a:rPr lang="en-US" sz="1200" b="1" i="0" kern="1200" dirty="0" smtClean="0">
                <a:solidFill>
                  <a:schemeClr val="tx1"/>
                </a:solidFill>
                <a:latin typeface="+mn-lt"/>
                <a:ea typeface="+mn-ea"/>
                <a:cs typeface="+mn-cs"/>
              </a:rPr>
              <a:t>Color space transformations are applied such as fade and dissolve effects.</a:t>
            </a:r>
            <a:endParaRPr lang="en-US" sz="1200" b="1" i="1" kern="1200" dirty="0" smtClean="0">
              <a:solidFill>
                <a:schemeClr val="tx1"/>
              </a:solidFill>
              <a:latin typeface="+mn-lt"/>
              <a:ea typeface="+mn-ea"/>
              <a:cs typeface="+mn-cs"/>
            </a:endParaRPr>
          </a:p>
          <a:p>
            <a:r>
              <a:rPr lang="en-US" sz="1200" b="1" i="1" kern="1200" dirty="0" err="1" smtClean="0">
                <a:solidFill>
                  <a:schemeClr val="tx1"/>
                </a:solidFill>
                <a:latin typeface="+mn-lt"/>
                <a:ea typeface="+mn-ea"/>
                <a:cs typeface="+mn-cs"/>
              </a:rPr>
              <a:t>Spatio</a:t>
            </a:r>
            <a:r>
              <a:rPr lang="en-US" sz="1200" b="1" i="1" kern="1200" dirty="0" smtClean="0">
                <a:solidFill>
                  <a:schemeClr val="tx1"/>
                </a:solidFill>
                <a:latin typeface="+mn-lt"/>
                <a:ea typeface="+mn-ea"/>
                <a:cs typeface="+mn-cs"/>
              </a:rPr>
              <a:t>-Chromatic class: </a:t>
            </a:r>
            <a:r>
              <a:rPr lang="en-US" sz="1200" b="1" i="0" kern="1200" dirty="0" smtClean="0">
                <a:solidFill>
                  <a:schemeClr val="tx1"/>
                </a:solidFill>
                <a:latin typeface="+mn-lt"/>
                <a:ea typeface="+mn-ea"/>
                <a:cs typeface="+mn-cs"/>
              </a:rPr>
              <a:t>This transition class </a:t>
            </a:r>
            <a:r>
              <a:rPr lang="en-US" sz="1200" b="1" i="0" kern="1200" dirty="0" err="1" smtClean="0">
                <a:solidFill>
                  <a:schemeClr val="tx1"/>
                </a:solidFill>
                <a:latin typeface="+mn-lt"/>
                <a:ea typeface="+mn-ea"/>
                <a:cs typeface="+mn-cs"/>
              </a:rPr>
              <a:t>invloves</a:t>
            </a:r>
            <a:r>
              <a:rPr lang="en-US" sz="1200" b="1" i="0" kern="1200" dirty="0" smtClean="0">
                <a:solidFill>
                  <a:schemeClr val="tx1"/>
                </a:solidFill>
                <a:latin typeface="+mn-lt"/>
                <a:ea typeface="+mn-ea"/>
                <a:cs typeface="+mn-cs"/>
              </a:rPr>
              <a:t> transformations from both the spatial class and the chromatic class such as morphing effects.</a:t>
            </a:r>
            <a:endParaRPr lang="en-US" sz="1200" b="1" i="1"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4E44013-2ADD-4D92-86A8-01933EEDD1F9}"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6C80C89A-0BA3-4306-9428-A167D82681AE}" type="datetimeFigureOut">
              <a:rPr lang="en-US" smtClean="0"/>
              <a:t>12/3/2009</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33B6DC6C-DDAC-47D8-A32D-745EB128789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80C89A-0BA3-4306-9428-A167D82681AE}" type="datetimeFigureOut">
              <a:rPr lang="en-US" smtClean="0"/>
              <a:t>12/3/2009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6DC6C-DDAC-47D8-A32D-745EB128789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6C80C89A-0BA3-4306-9428-A167D82681AE}" type="datetimeFigureOut">
              <a:rPr lang="en-US" smtClean="0"/>
              <a:t>12/3/2009</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33B6DC6C-DDAC-47D8-A32D-745EB128789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C80C89A-0BA3-4306-9428-A167D82681AE}" type="datetimeFigureOut">
              <a:rPr lang="en-US" smtClean="0"/>
              <a:t>12/3/2009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3B6DC6C-DDAC-47D8-A32D-745EB128789A}"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6C80C89A-0BA3-4306-9428-A167D82681AE}" type="datetimeFigureOut">
              <a:rPr lang="en-US" smtClean="0"/>
              <a:t>12/3/2009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3B6DC6C-DDAC-47D8-A32D-745EB128789A}"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6C80C89A-0BA3-4306-9428-A167D82681AE}" type="datetimeFigureOut">
              <a:rPr lang="en-US" smtClean="0"/>
              <a:t>12/3/2009</a:t>
            </a:fld>
            <a:endParaRPr lang="en-US"/>
          </a:p>
        </p:txBody>
      </p:sp>
      <p:sp>
        <p:nvSpPr>
          <p:cNvPr id="10" name="Slide Number Placeholder 9"/>
          <p:cNvSpPr>
            <a:spLocks noGrp="1"/>
          </p:cNvSpPr>
          <p:nvPr>
            <p:ph type="sldNum" sz="quarter" idx="16"/>
          </p:nvPr>
        </p:nvSpPr>
        <p:spPr/>
        <p:txBody>
          <a:bodyPr rtlCol="0"/>
          <a:lstStyle/>
          <a:p>
            <a:fld id="{33B6DC6C-DDAC-47D8-A32D-745EB128789A}"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6C80C89A-0BA3-4306-9428-A167D82681AE}" type="datetimeFigureOut">
              <a:rPr lang="en-US" smtClean="0"/>
              <a:t>12/3/2009</a:t>
            </a:fld>
            <a:endParaRPr lang="en-US"/>
          </a:p>
        </p:txBody>
      </p:sp>
      <p:sp>
        <p:nvSpPr>
          <p:cNvPr id="12" name="Slide Number Placeholder 11"/>
          <p:cNvSpPr>
            <a:spLocks noGrp="1"/>
          </p:cNvSpPr>
          <p:nvPr>
            <p:ph type="sldNum" sz="quarter" idx="16"/>
          </p:nvPr>
        </p:nvSpPr>
        <p:spPr/>
        <p:txBody>
          <a:bodyPr rtlCol="0"/>
          <a:lstStyle/>
          <a:p>
            <a:fld id="{33B6DC6C-DDAC-47D8-A32D-745EB128789A}"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C80C89A-0BA3-4306-9428-A167D82681AE}" type="datetimeFigureOut">
              <a:rPr lang="en-US" smtClean="0"/>
              <a:t>12/3/2009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3B6DC6C-DDAC-47D8-A32D-745EB128789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80C89A-0BA3-4306-9428-A167D82681AE}" type="datetimeFigureOut">
              <a:rPr lang="en-US" smtClean="0"/>
              <a:t>12/3/2009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33B6DC6C-DDAC-47D8-A32D-745EB128789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C80C89A-0BA3-4306-9428-A167D82681AE}" type="datetimeFigureOut">
              <a:rPr lang="en-US" smtClean="0"/>
              <a:t>12/3/2009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3B6DC6C-DDAC-47D8-A32D-745EB128789A}"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6C80C89A-0BA3-4306-9428-A167D82681AE}" type="datetimeFigureOut">
              <a:rPr lang="en-US" smtClean="0"/>
              <a:t>12/3/2009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33B6DC6C-DDAC-47D8-A32D-745EB128789A}"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6C80C89A-0BA3-4306-9428-A167D82681AE}" type="datetimeFigureOut">
              <a:rPr lang="en-US" smtClean="0"/>
              <a:t>12/3/2009</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3B6DC6C-DDAC-47D8-A32D-745EB128789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Automatic Video Transition Detection</a:t>
            </a:r>
            <a:endParaRPr lang="en-US" dirty="0"/>
          </a:p>
        </p:txBody>
      </p:sp>
      <p:sp>
        <p:nvSpPr>
          <p:cNvPr id="3" name="Subtitle 2"/>
          <p:cNvSpPr>
            <a:spLocks noGrp="1"/>
          </p:cNvSpPr>
          <p:nvPr>
            <p:ph type="subTitle" idx="1"/>
          </p:nvPr>
        </p:nvSpPr>
        <p:spPr/>
        <p:txBody>
          <a:bodyPr/>
          <a:lstStyle/>
          <a:p>
            <a:r>
              <a:rPr lang="de-DE" dirty="0" smtClean="0"/>
              <a:t>John Wittenauer, Woon Tang, Mark Randles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Approach </a:t>
            </a:r>
            <a:endParaRPr lang="en-US" dirty="0"/>
          </a:p>
        </p:txBody>
      </p:sp>
      <p:sp>
        <p:nvSpPr>
          <p:cNvPr id="3" name="Content Placeholder 2"/>
          <p:cNvSpPr>
            <a:spLocks noGrp="1"/>
          </p:cNvSpPr>
          <p:nvPr>
            <p:ph sz="quarter" idx="1"/>
          </p:nvPr>
        </p:nvSpPr>
        <p:spPr/>
        <p:txBody>
          <a:bodyPr/>
          <a:lstStyle/>
          <a:p>
            <a:r>
              <a:rPr lang="en-US" dirty="0" smtClean="0"/>
              <a:t>Zhang proposed an algorithm which computes a 64-bin histogram</a:t>
            </a:r>
          </a:p>
          <a:p>
            <a:r>
              <a:rPr lang="en-US" dirty="0" smtClean="0"/>
              <a:t>The sum of the differences between the current frame and previous frame histograms is computed</a:t>
            </a:r>
          </a:p>
          <a:p>
            <a:r>
              <a:rPr lang="en-US" dirty="0" smtClean="0"/>
              <a:t>We also calculate the difference the current frame and the next frame forward which has a difference</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Approach</a:t>
            </a:r>
            <a:endParaRPr lang="en-US" dirty="0"/>
          </a:p>
        </p:txBody>
      </p:sp>
      <p:sp>
        <p:nvSpPr>
          <p:cNvPr id="3" name="Content Placeholder 2"/>
          <p:cNvSpPr>
            <a:spLocks noGrp="1"/>
          </p:cNvSpPr>
          <p:nvPr>
            <p:ph sz="quarter" idx="1"/>
          </p:nvPr>
        </p:nvSpPr>
        <p:spPr/>
        <p:txBody>
          <a:bodyPr/>
          <a:lstStyle/>
          <a:p>
            <a:r>
              <a:rPr lang="en-US" dirty="0" smtClean="0"/>
              <a:t>For cut detection we compare both summed differences to a threshold</a:t>
            </a:r>
          </a:p>
          <a:p>
            <a:pPr lvl="1"/>
            <a:r>
              <a:rPr lang="en-US" dirty="0" smtClean="0"/>
              <a:t>If both exceed the threshold we mark the current frame as a cut transition</a:t>
            </a:r>
          </a:p>
          <a:p>
            <a:pPr lvl="1"/>
            <a:r>
              <a:rPr lang="en-US" dirty="0" smtClean="0"/>
              <a:t>Otherwise there is no cut at the current frame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Approach</a:t>
            </a:r>
            <a:endParaRPr lang="en-US" dirty="0"/>
          </a:p>
        </p:txBody>
      </p:sp>
      <p:sp>
        <p:nvSpPr>
          <p:cNvPr id="3" name="Content Placeholder 2"/>
          <p:cNvSpPr>
            <a:spLocks noGrp="1"/>
          </p:cNvSpPr>
          <p:nvPr>
            <p:ph sz="quarter" idx="1"/>
          </p:nvPr>
        </p:nvSpPr>
        <p:spPr/>
        <p:txBody>
          <a:bodyPr/>
          <a:lstStyle/>
          <a:p>
            <a:r>
              <a:rPr lang="en-US" dirty="0" smtClean="0"/>
              <a:t>For gradual transitions a second threshold and the previous difference only is used</a:t>
            </a:r>
          </a:p>
          <a:p>
            <a:pPr lvl="1"/>
            <a:r>
              <a:rPr lang="en-US" dirty="0" smtClean="0"/>
              <a:t>When the threshold is exceeded then the software starts to compute an accumulated difference</a:t>
            </a:r>
          </a:p>
          <a:p>
            <a:pPr lvl="1"/>
            <a:r>
              <a:rPr lang="en-US" dirty="0" smtClean="0"/>
              <a:t>When the accumulated difference exceeds a given threshold we’ve detected a gradual transition</a:t>
            </a:r>
          </a:p>
          <a:p>
            <a:pPr lvl="1"/>
            <a:r>
              <a:rPr lang="en-US" dirty="0" smtClean="0"/>
              <a:t>If the accumulated difference decreases or dips below the gradual threshold without exceeding the accumulated difference threshold we don’t have a cut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Approach</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We output four images to the user</a:t>
            </a:r>
          </a:p>
          <a:p>
            <a:pPr lvl="1"/>
            <a:r>
              <a:rPr lang="en-US" dirty="0" smtClean="0"/>
              <a:t>The previous video frame</a:t>
            </a:r>
          </a:p>
          <a:p>
            <a:pPr lvl="1"/>
            <a:r>
              <a:rPr lang="en-US" dirty="0" smtClean="0"/>
              <a:t>The current video frame</a:t>
            </a:r>
          </a:p>
          <a:p>
            <a:pPr lvl="1"/>
            <a:r>
              <a:rPr lang="en-US" dirty="0" smtClean="0"/>
              <a:t>The pixel difference between the previous and previous-previous video frame</a:t>
            </a:r>
          </a:p>
          <a:p>
            <a:pPr lvl="1"/>
            <a:r>
              <a:rPr lang="en-US" dirty="0" smtClean="0"/>
              <a:t>The pixel difference between the previous and current video frame</a:t>
            </a:r>
          </a:p>
          <a:p>
            <a:pPr lvl="1"/>
            <a:r>
              <a:rPr lang="en-US" dirty="0" smtClean="0"/>
              <a:t>Relevant histogram difference values</a:t>
            </a:r>
          </a:p>
          <a:p>
            <a:r>
              <a:rPr lang="en-US" dirty="0" smtClean="0"/>
              <a:t>Detected transitions are output to the console and logged to a text file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sz="quarter" idx="1"/>
          </p:nvPr>
        </p:nvSpPr>
        <p:spPr/>
        <p:txBody>
          <a:bodyPr/>
          <a:lstStyle/>
          <a:p>
            <a:r>
              <a:rPr lang="en-US" dirty="0" smtClean="0"/>
              <a:t>Test video has 114 cuts and 10 gradual transitions (4 fades, 2 slides, 2 cross dissolves, 2 dither dissolves)</a:t>
            </a:r>
          </a:p>
          <a:p>
            <a:r>
              <a:rPr lang="en-US" dirty="0" smtClean="0"/>
              <a:t>These transitions were found by manually combing the video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sz="quarter" idx="1"/>
          </p:nvPr>
        </p:nvSpPr>
        <p:spPr/>
        <p:txBody>
          <a:bodyPr/>
          <a:lstStyle/>
          <a:p>
            <a:r>
              <a:rPr lang="en-US" dirty="0" smtClean="0"/>
              <a:t>We detected 120 cut transitions</a:t>
            </a:r>
          </a:p>
          <a:p>
            <a:pPr lvl="1"/>
            <a:r>
              <a:rPr lang="en-US" dirty="0" smtClean="0"/>
              <a:t>114 correct cuts were detected (all cuts were detected)</a:t>
            </a:r>
          </a:p>
          <a:p>
            <a:pPr lvl="1"/>
            <a:r>
              <a:rPr lang="en-US" dirty="0" smtClean="0"/>
              <a:t>6 incorrect cuts were detected</a:t>
            </a:r>
          </a:p>
          <a:p>
            <a:pPr lvl="1"/>
            <a:r>
              <a:rPr lang="en-US" dirty="0" smtClean="0"/>
              <a:t>This is an accuracy of 95%</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sz="quarter" idx="1"/>
          </p:nvPr>
        </p:nvSpPr>
        <p:spPr/>
        <p:txBody>
          <a:bodyPr/>
          <a:lstStyle/>
          <a:p>
            <a:r>
              <a:rPr lang="en-US" dirty="0" smtClean="0"/>
              <a:t>We detected 23 gradual transitions</a:t>
            </a:r>
          </a:p>
          <a:p>
            <a:pPr lvl="1"/>
            <a:r>
              <a:rPr lang="en-US" dirty="0" smtClean="0"/>
              <a:t>5 transitions were detected </a:t>
            </a:r>
          </a:p>
          <a:p>
            <a:pPr lvl="1"/>
            <a:r>
              <a:rPr lang="en-US" dirty="0" smtClean="0"/>
              <a:t>18 false positives were </a:t>
            </a:r>
            <a:r>
              <a:rPr lang="en-US" dirty="0" err="1" smtClean="0"/>
              <a:t>recoreded</a:t>
            </a:r>
            <a:endParaRPr lang="en-US" dirty="0" smtClean="0"/>
          </a:p>
          <a:p>
            <a:pPr lvl="1"/>
            <a:r>
              <a:rPr lang="en-US" dirty="0" smtClean="0"/>
              <a:t>5 transitions were missed</a:t>
            </a:r>
          </a:p>
          <a:p>
            <a:pPr lvl="1"/>
            <a:r>
              <a:rPr lang="en-US" dirty="0" smtClean="0"/>
              <a:t>Gradual transition detection accuracy was 18%</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sz="quarter" idx="1"/>
          </p:nvPr>
        </p:nvSpPr>
        <p:spPr/>
        <p:txBody>
          <a:bodyPr/>
          <a:lstStyle/>
          <a:p>
            <a:r>
              <a:rPr lang="en-US" dirty="0" smtClean="0"/>
              <a:t>All of the false positive cuts detected occurred during gradual transitions</a:t>
            </a:r>
          </a:p>
          <a:p>
            <a:r>
              <a:rPr lang="en-US" dirty="0" smtClean="0"/>
              <a:t>The low accuracy of gradual transitions is because the lower threshold has to be set small but lots of motion trips it frequently, hence lots of false positives and missed transitions.</a:t>
            </a:r>
          </a:p>
          <a:p>
            <a:r>
              <a:rPr lang="en-US" dirty="0" smtClean="0"/>
              <a:t>We had the best success at detecting fade-type gradual transitions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en-US" dirty="0"/>
          </a:p>
        </p:txBody>
      </p:sp>
      <p:sp>
        <p:nvSpPr>
          <p:cNvPr id="3" name="Content Placeholder 2"/>
          <p:cNvSpPr>
            <a:spLocks noGrp="1"/>
          </p:cNvSpPr>
          <p:nvPr>
            <p:ph sz="quarter" idx="1"/>
          </p:nvPr>
        </p:nvSpPr>
        <p:spPr/>
        <p:txBody>
          <a:bodyPr/>
          <a:lstStyle/>
          <a:p>
            <a:r>
              <a:rPr lang="en-US" dirty="0" smtClean="0"/>
              <a:t>From our experiences that cut detection is straight-forward but gradual transitions are hard</a:t>
            </a:r>
          </a:p>
          <a:p>
            <a:r>
              <a:rPr lang="en-US" dirty="0" smtClean="0"/>
              <a:t>We had little luck in detecting gradual transitions, but by using more complex computational and statistical methods we could improve the accuracy</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normAutofit/>
          </a:bodyPr>
          <a:lstStyle/>
          <a:p>
            <a:pPr lvl="0"/>
            <a:r>
              <a:rPr lang="en-US" dirty="0" smtClean="0"/>
              <a:t>R. </a:t>
            </a:r>
            <a:r>
              <a:rPr lang="en-US" dirty="0" err="1" smtClean="0"/>
              <a:t>Lienhart</a:t>
            </a:r>
            <a:r>
              <a:rPr lang="en-US" dirty="0" smtClean="0"/>
              <a:t>, "Reliable Transition Detection in Videos: A Survey and Practitioner's Guide", Intel Corporation</a:t>
            </a:r>
          </a:p>
          <a:p>
            <a:pPr lvl="0"/>
            <a:r>
              <a:rPr lang="en-US" dirty="0" smtClean="0"/>
              <a:t>J. S. </a:t>
            </a:r>
            <a:r>
              <a:rPr lang="en-US" dirty="0" err="1" smtClean="0"/>
              <a:t>Boreczky</a:t>
            </a:r>
            <a:r>
              <a:rPr lang="en-US" dirty="0" smtClean="0"/>
              <a:t>, "Comparison of video shot boundary detection techniques", </a:t>
            </a:r>
            <a:r>
              <a:rPr lang="en-US" i="1" dirty="0" smtClean="0"/>
              <a:t>Journal of Electronic Imaging</a:t>
            </a:r>
            <a:r>
              <a:rPr lang="en-US" dirty="0" smtClean="0"/>
              <a:t>, 1996, pp. 122-128</a:t>
            </a:r>
          </a:p>
          <a:p>
            <a:pPr lvl="0"/>
            <a:r>
              <a:rPr lang="en-US" dirty="0" smtClean="0"/>
              <a:t>H. Zhang, A. </a:t>
            </a:r>
            <a:r>
              <a:rPr lang="en-US" dirty="0" err="1" smtClean="0"/>
              <a:t>Kankanhalli</a:t>
            </a:r>
            <a:r>
              <a:rPr lang="en-US" dirty="0" smtClean="0"/>
              <a:t>, S. </a:t>
            </a:r>
            <a:r>
              <a:rPr lang="en-US" dirty="0" err="1" smtClean="0"/>
              <a:t>Smoliar</a:t>
            </a:r>
            <a:r>
              <a:rPr lang="en-US" dirty="0" smtClean="0"/>
              <a:t>, "Automatic partitioning of full-motion video", </a:t>
            </a:r>
            <a:r>
              <a:rPr lang="en-US" i="1" dirty="0" smtClean="0"/>
              <a:t>Multimedia Systems</a:t>
            </a:r>
            <a:r>
              <a:rPr lang="en-US" dirty="0" smtClean="0"/>
              <a:t>, 1993, pp. </a:t>
            </a:r>
            <a:r>
              <a:rPr lang="en-US" dirty="0" smtClean="0"/>
              <a:t>10-28</a:t>
            </a: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sz="quarter" idx="1"/>
          </p:nvPr>
        </p:nvSpPr>
        <p:spPr/>
        <p:txBody>
          <a:bodyPr/>
          <a:lstStyle/>
          <a:p>
            <a:r>
              <a:rPr lang="en-US" dirty="0" smtClean="0"/>
              <a:t>Introduction</a:t>
            </a:r>
          </a:p>
          <a:p>
            <a:r>
              <a:rPr lang="en-US" dirty="0" smtClean="0"/>
              <a:t>Our Approach</a:t>
            </a:r>
          </a:p>
          <a:p>
            <a:r>
              <a:rPr lang="en-US" dirty="0" smtClean="0"/>
              <a:t>Results</a:t>
            </a:r>
          </a:p>
          <a:p>
            <a:r>
              <a:rPr lang="en-US" dirty="0" smtClean="0"/>
              <a:t>Conclusion</a:t>
            </a:r>
            <a:endParaRPr lang="en-US" dirty="0" smtClean="0"/>
          </a:p>
          <a:p>
            <a:r>
              <a:rPr lang="en-US" dirty="0" smtClean="0"/>
              <a:t>References</a:t>
            </a:r>
          </a:p>
          <a:p>
            <a:endParaRPr lang="en-US" dirty="0" smtClean="0"/>
          </a:p>
          <a:p>
            <a:r>
              <a:rPr lang="en-US" dirty="0" smtClean="0"/>
              <a:t>Questions at the end, please!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Demo</a:t>
            </a:r>
            <a:endParaRPr lang="en-US" dirty="0"/>
          </a:p>
        </p:txBody>
      </p:sp>
      <p:sp>
        <p:nvSpPr>
          <p:cNvPr id="3" name="Content Placeholder 2"/>
          <p:cNvSpPr>
            <a:spLocks noGrp="1"/>
          </p:cNvSpPr>
          <p:nvPr>
            <p:ph sz="quarter" idx="1"/>
          </p:nvPr>
        </p:nvSpPr>
        <p:spPr/>
        <p:txBody>
          <a:bodyPr/>
          <a:lstStyle/>
          <a:p>
            <a:pPr>
              <a:buNone/>
            </a:pP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t>
            </a:r>
            <a:endParaRPr lang="en-US" dirty="0"/>
          </a:p>
        </p:txBody>
      </p:sp>
      <p:sp>
        <p:nvSpPr>
          <p:cNvPr id="3" name="Content Placeholder 2"/>
          <p:cNvSpPr>
            <a:spLocks noGrp="1"/>
          </p:cNvSpPr>
          <p:nvPr>
            <p:ph sz="quarter" idx="1"/>
          </p:nvPr>
        </p:nvSpPr>
        <p:spPr/>
        <p:txBody>
          <a:bodyPr>
            <a:noAutofit/>
          </a:bodyPr>
          <a:lstStyle/>
          <a:p>
            <a:pPr algn="ctr">
              <a:buNone/>
            </a:pPr>
            <a:r>
              <a:rPr lang="en-US" sz="30000" dirty="0" smtClean="0"/>
              <a:t>?</a:t>
            </a:r>
            <a:endParaRPr lang="en-US" sz="30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sp>
        <p:nvSpPr>
          <p:cNvPr id="3" name="Content Placeholder 2"/>
          <p:cNvSpPr>
            <a:spLocks noGrp="1"/>
          </p:cNvSpPr>
          <p:nvPr>
            <p:ph sz="quarter" idx="1"/>
          </p:nvPr>
        </p:nvSpPr>
        <p:spPr/>
        <p:txBody>
          <a:bodyPr/>
          <a:lstStyle/>
          <a:p>
            <a:r>
              <a:rPr lang="en-US" dirty="0" smtClean="0"/>
              <a:t>Transitions in video usually represent shot </a:t>
            </a:r>
            <a:r>
              <a:rPr lang="en-US" dirty="0" err="1" smtClean="0"/>
              <a:t>boundries</a:t>
            </a:r>
            <a:r>
              <a:rPr lang="en-US" dirty="0" smtClean="0"/>
              <a:t>.</a:t>
            </a:r>
            <a:endParaRPr lang="en-US" dirty="0" smtClean="0"/>
          </a:p>
          <a:p>
            <a:r>
              <a:rPr lang="en-US" dirty="0" smtClean="0"/>
              <a:t>Shot boundaries are useful when performing higher-order analysis of videos</a:t>
            </a:r>
          </a:p>
          <a:p>
            <a:r>
              <a:rPr lang="en-US" dirty="0" smtClean="0"/>
              <a:t>Manual transition detection is tedious</a:t>
            </a:r>
          </a:p>
          <a:p>
            <a:r>
              <a:rPr lang="en-US" dirty="0" smtClean="0"/>
              <a:t>Automatic transition detection would be more efficient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r>
              <a:rPr lang="en-US" dirty="0" smtClean="0"/>
              <a:t>There are lots and lots of different algorithms out there for automatic shot detection</a:t>
            </a:r>
          </a:p>
          <a:p>
            <a:r>
              <a:rPr lang="en-US" dirty="0" smtClean="0"/>
              <a:t>Each has it’s own advantages and disadvantages</a:t>
            </a:r>
          </a:p>
          <a:p>
            <a:r>
              <a:rPr lang="en-US" dirty="0" smtClean="0"/>
              <a:t>It’s possible to evaluate algorithms by </a:t>
            </a:r>
            <a:r>
              <a:rPr lang="en-US" dirty="0" err="1" smtClean="0"/>
              <a:t>emperial</a:t>
            </a:r>
            <a:r>
              <a:rPr lang="en-US" dirty="0" smtClean="0"/>
              <a:t> metrics: accuracy in detection, </a:t>
            </a:r>
            <a:r>
              <a:rPr lang="en-US" dirty="0" err="1" smtClean="0"/>
              <a:t>effiency</a:t>
            </a: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r>
              <a:rPr lang="en-US" dirty="0" smtClean="0"/>
              <a:t>There are four different types of transitions</a:t>
            </a:r>
          </a:p>
          <a:p>
            <a:pPr lvl="1"/>
            <a:r>
              <a:rPr lang="en-US" dirty="0" smtClean="0"/>
              <a:t>Identity</a:t>
            </a:r>
          </a:p>
          <a:p>
            <a:pPr lvl="1"/>
            <a:r>
              <a:rPr lang="en-US" dirty="0" smtClean="0"/>
              <a:t>Spatial</a:t>
            </a:r>
          </a:p>
          <a:p>
            <a:pPr lvl="1"/>
            <a:r>
              <a:rPr lang="en-US" dirty="0" smtClean="0"/>
              <a:t>Chromatic</a:t>
            </a:r>
          </a:p>
          <a:p>
            <a:pPr lvl="1"/>
            <a:r>
              <a:rPr lang="en-US" dirty="0" err="1" smtClean="0"/>
              <a:t>Spatio</a:t>
            </a:r>
            <a:r>
              <a:rPr lang="en-US" dirty="0" smtClean="0"/>
              <a:t>-Chromatic</a:t>
            </a:r>
          </a:p>
          <a:p>
            <a:r>
              <a:rPr lang="en-US" dirty="0" smtClean="0"/>
              <a:t>Can be divided into two categories</a:t>
            </a:r>
          </a:p>
          <a:p>
            <a:pPr lvl="1"/>
            <a:r>
              <a:rPr lang="en-US" dirty="0" smtClean="0"/>
              <a:t>Single-frame: Identity</a:t>
            </a:r>
          </a:p>
          <a:p>
            <a:pPr lvl="1"/>
            <a:r>
              <a:rPr lang="en-US" dirty="0" smtClean="0"/>
              <a:t>Multiple-frame: Spatial, Chromatic, </a:t>
            </a:r>
            <a:r>
              <a:rPr lang="en-US" dirty="0" err="1" smtClean="0"/>
              <a:t>Spatio</a:t>
            </a:r>
            <a:r>
              <a:rPr lang="en-US" dirty="0" smtClean="0"/>
              <a:t>-Chromatic</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r>
              <a:rPr lang="en-US" dirty="0" smtClean="0"/>
              <a:t>Pixel Difference</a:t>
            </a:r>
          </a:p>
          <a:p>
            <a:pPr lvl="1"/>
            <a:r>
              <a:rPr lang="en-US" dirty="0" smtClean="0"/>
              <a:t>Does a pair-wise comparison of pixels, recording their differences</a:t>
            </a:r>
          </a:p>
          <a:p>
            <a:pPr lvl="1"/>
            <a:r>
              <a:rPr lang="en-US" dirty="0" smtClean="0"/>
              <a:t>If the differences are over some threshold then there’s a transition</a:t>
            </a:r>
          </a:p>
          <a:p>
            <a:pPr lvl="1"/>
            <a:r>
              <a:rPr lang="en-US" dirty="0" smtClean="0"/>
              <a:t>Susceptible to false positives if there’s lots of object or camera motion in a scene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r>
              <a:rPr lang="en-US" dirty="0" smtClean="0"/>
              <a:t>Histogram</a:t>
            </a:r>
          </a:p>
          <a:p>
            <a:pPr lvl="1"/>
            <a:r>
              <a:rPr lang="en-US" dirty="0" smtClean="0"/>
              <a:t>Compares differences in pixels but after the pixels have been turned into a color or gray-scale histogram</a:t>
            </a:r>
          </a:p>
          <a:p>
            <a:pPr lvl="1"/>
            <a:r>
              <a:rPr lang="en-US" dirty="0" smtClean="0"/>
              <a:t>Simple and effective and very common</a:t>
            </a:r>
          </a:p>
          <a:p>
            <a:pPr lvl="1"/>
            <a:r>
              <a:rPr lang="en-US" dirty="0" smtClean="0"/>
              <a:t>Many algorithms are susceptible to excessive object and camera motion.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r>
              <a:rPr lang="en-US" dirty="0" smtClean="0"/>
              <a:t>Edge detection</a:t>
            </a:r>
          </a:p>
          <a:p>
            <a:pPr lvl="1"/>
            <a:r>
              <a:rPr lang="en-US" dirty="0" smtClean="0"/>
              <a:t>Finds the edges of objects in the scene</a:t>
            </a:r>
          </a:p>
          <a:p>
            <a:pPr lvl="1"/>
            <a:r>
              <a:rPr lang="en-US" dirty="0" smtClean="0"/>
              <a:t>Detects transitions when lots of edges enter or leave the scene</a:t>
            </a:r>
          </a:p>
          <a:p>
            <a:pPr lvl="1"/>
            <a:r>
              <a:rPr lang="en-US" dirty="0" smtClean="0"/>
              <a:t>Less </a:t>
            </a:r>
            <a:r>
              <a:rPr lang="en-US" dirty="0" err="1" smtClean="0"/>
              <a:t>susceptable</a:t>
            </a:r>
            <a:r>
              <a:rPr lang="en-US" dirty="0" smtClean="0"/>
              <a:t> to camera and object motion then other methods</a:t>
            </a:r>
          </a:p>
          <a:p>
            <a:pPr lvl="1"/>
            <a:r>
              <a:rPr lang="en-US" dirty="0" smtClean="0"/>
              <a:t>Much more complex to implement</a:t>
            </a:r>
          </a:p>
          <a:p>
            <a:pPr lvl="1"/>
            <a:r>
              <a:rPr lang="en-US" dirty="0" smtClean="0"/>
              <a:t>More computationally inefficient then other means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Approach</a:t>
            </a:r>
            <a:endParaRPr lang="en-US" dirty="0"/>
          </a:p>
        </p:txBody>
      </p:sp>
      <p:sp>
        <p:nvSpPr>
          <p:cNvPr id="3" name="Content Placeholder 2"/>
          <p:cNvSpPr>
            <a:spLocks noGrp="1"/>
          </p:cNvSpPr>
          <p:nvPr>
            <p:ph sz="quarter" idx="1"/>
          </p:nvPr>
        </p:nvSpPr>
        <p:spPr/>
        <p:txBody>
          <a:bodyPr/>
          <a:lstStyle/>
          <a:p>
            <a:r>
              <a:rPr lang="en-US" dirty="0" smtClean="0"/>
              <a:t>We chose to implement a modified histogram method as presented by Zhang et al.</a:t>
            </a:r>
          </a:p>
          <a:p>
            <a:r>
              <a:rPr lang="en-US" dirty="0" smtClean="0"/>
              <a:t>Their algorithm can detect both cuts and gradual dissolves</a:t>
            </a:r>
          </a:p>
          <a:p>
            <a:r>
              <a:rPr lang="en-US" dirty="0" smtClean="0"/>
              <a:t>Software was implemented using OpenGL and GLUT</a:t>
            </a:r>
          </a:p>
          <a:p>
            <a:r>
              <a:rPr lang="en-US" dirty="0" smtClean="0"/>
              <a:t>The video was provided as binary PPM files</a:t>
            </a:r>
            <a:endParaRPr lang="en-US" dirty="0" smtClean="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324</TotalTime>
  <Words>813</Words>
  <Application>Microsoft Office PowerPoint</Application>
  <PresentationFormat>On-screen Show (4:3)</PresentationFormat>
  <Paragraphs>104</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Median</vt:lpstr>
      <vt:lpstr>Automatic Video Transition Detection</vt:lpstr>
      <vt:lpstr>Table of Contents</vt:lpstr>
      <vt:lpstr>Introduction</vt:lpstr>
      <vt:lpstr>Introduction</vt:lpstr>
      <vt:lpstr>Introduction</vt:lpstr>
      <vt:lpstr>Introduction</vt:lpstr>
      <vt:lpstr>Introduction</vt:lpstr>
      <vt:lpstr>Introduction</vt:lpstr>
      <vt:lpstr>Our Approach</vt:lpstr>
      <vt:lpstr>Our Approach </vt:lpstr>
      <vt:lpstr>Our Approach</vt:lpstr>
      <vt:lpstr>Our Approach</vt:lpstr>
      <vt:lpstr>Our Approach</vt:lpstr>
      <vt:lpstr>Results</vt:lpstr>
      <vt:lpstr>Results</vt:lpstr>
      <vt:lpstr>Results</vt:lpstr>
      <vt:lpstr>Results</vt:lpstr>
      <vt:lpstr>Conclusion</vt:lpstr>
      <vt:lpstr>References</vt:lpstr>
      <vt:lpstr>Software Demo</vt:lpstr>
      <vt:lpstr>Questions?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Video Transition Detection</dc:title>
  <dc:creator>Mark</dc:creator>
  <cp:lastModifiedBy>Mark</cp:lastModifiedBy>
  <cp:revision>53</cp:revision>
  <dcterms:created xsi:type="dcterms:W3CDTF">2009-12-04T02:12:02Z</dcterms:created>
  <dcterms:modified xsi:type="dcterms:W3CDTF">2009-12-04T07:36:50Z</dcterms:modified>
</cp:coreProperties>
</file>