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83" r:id="rId3"/>
    <p:sldId id="265" r:id="rId4"/>
    <p:sldId id="266" r:id="rId5"/>
    <p:sldId id="267" r:id="rId6"/>
    <p:sldId id="268" r:id="rId7"/>
    <p:sldId id="269" r:id="rId8"/>
    <p:sldId id="270" r:id="rId9"/>
    <p:sldId id="284" r:id="rId10"/>
    <p:sldId id="272" r:id="rId11"/>
    <p:sldId id="273" r:id="rId12"/>
    <p:sldId id="274" r:id="rId13"/>
    <p:sldId id="275" r:id="rId14"/>
    <p:sldId id="276" r:id="rId15"/>
    <p:sldId id="286" r:id="rId16"/>
    <p:sldId id="277" r:id="rId17"/>
    <p:sldId id="278" r:id="rId18"/>
    <p:sldId id="279" r:id="rId19"/>
    <p:sldId id="280" r:id="rId20"/>
    <p:sldId id="281" r:id="rId21"/>
    <p:sldId id="282" r:id="rId22"/>
    <p:sldId id="285" r:id="rId23"/>
  </p:sldIdLst>
  <p:sldSz cx="12188825" cy="6858000"/>
  <p:notesSz cx="6858000" cy="9144000"/>
  <p:custShowLst>
    <p:custShow name="Diaporama personnalisé 1" id="0">
      <p:sldLst/>
    </p:custShow>
  </p:custShow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7" autoAdjust="0"/>
    <p:restoredTop sz="89771" autoAdjust="0"/>
  </p:normalViewPr>
  <p:slideViewPr>
    <p:cSldViewPr>
      <p:cViewPr varScale="1">
        <p:scale>
          <a:sx n="66" d="100"/>
          <a:sy n="66" d="100"/>
        </p:scale>
        <p:origin x="-822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68"/>
    </p:cViewPr>
  </p:sorterViewPr>
  <p:notesViewPr>
    <p:cSldViewPr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509A53F-8D78-4CE2-B491-2C84309377A0}" type="presOf" srcId="{0997F7BF-4D39-4456-993C-5E78505A3549}" destId="{09B3943C-EFD7-4279-9F66-87E9A9280E27}" srcOrd="0" destOrd="0" presId="urn:microsoft.com/office/officeart/2005/8/layout/chevron1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A1679422-B412-4CCD-81E4-06038D98BFA6}" type="presOf" srcId="{3C364275-A65B-4754-AC8A-371196B29C52}" destId="{608B1BC8-5C50-470E-A766-F7D948E15611}" srcOrd="0" destOrd="0" presId="urn:microsoft.com/office/officeart/2005/8/layout/chevron1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FDC691EF-9BA5-45FC-BF10-9E5B40C3EE64}" type="presOf" srcId="{7DB50373-F0CC-40A3-809F-597637DCE564}" destId="{66D9F84B-AF6F-4176-A138-9AF0E3F7164F}" srcOrd="0" destOrd="0" presId="urn:microsoft.com/office/officeart/2005/8/layout/chevron1"/>
    <dgm:cxn modelId="{35A4C687-E677-495B-91FE-A2AF652F92B0}" type="presOf" srcId="{348A2876-FD61-4F37-B0F2-897F9DEBFC19}" destId="{BF0F65CF-8648-4CC4-AA80-6261AC79B995}" srcOrd="0" destOrd="0" presId="urn:microsoft.com/office/officeart/2005/8/layout/chevron1"/>
    <dgm:cxn modelId="{C74B258A-197D-43D7-957A-796334F8B4A3}" type="presOf" srcId="{DE1F8AF4-2BF8-468D-80D1-9873FC41064E}" destId="{7C799E8B-80B5-4DCD-8152-75EFCEDAD2F9}" srcOrd="0" destOrd="0" presId="urn:microsoft.com/office/officeart/2005/8/layout/chevron1"/>
    <dgm:cxn modelId="{9B1B0FD6-2974-42C4-AB51-5FD9CC21F9DB}" type="presOf" srcId="{41AAE780-75F5-424E-99E9-2A7B4BD437DF}" destId="{5C2F9166-C520-4410-902A-C821F425F655}" srcOrd="0" destOrd="0" presId="urn:microsoft.com/office/officeart/2005/8/layout/chevron1"/>
    <dgm:cxn modelId="{22B602F9-EAC5-4A9E-ADC1-6FEB072192BB}" type="presOf" srcId="{BF50EA7C-4035-45FC-94C2-6B4BCB557BA8}" destId="{BB425A29-F4A9-4E69-8E4A-064B606804F0}" srcOrd="0" destOrd="0" presId="urn:microsoft.com/office/officeart/2005/8/layout/chevron1"/>
    <dgm:cxn modelId="{21237055-FDEF-4998-9E0C-33304144C255}" type="presParOf" srcId="{66D9F84B-AF6F-4176-A138-9AF0E3F7164F}" destId="{7C799E8B-80B5-4DCD-8152-75EFCEDAD2F9}" srcOrd="0" destOrd="0" presId="urn:microsoft.com/office/officeart/2005/8/layout/chevron1"/>
    <dgm:cxn modelId="{A750D337-BE2C-411B-8894-3CE33355E543}" type="presParOf" srcId="{66D9F84B-AF6F-4176-A138-9AF0E3F7164F}" destId="{BDE35CDF-3FC8-4C82-9C32-53821D41D2FB}" srcOrd="1" destOrd="0" presId="urn:microsoft.com/office/officeart/2005/8/layout/chevron1"/>
    <dgm:cxn modelId="{A1E75390-1732-42AC-8330-C8C2451BCA5E}" type="presParOf" srcId="{66D9F84B-AF6F-4176-A138-9AF0E3F7164F}" destId="{BF0F65CF-8648-4CC4-AA80-6261AC79B995}" srcOrd="2" destOrd="0" presId="urn:microsoft.com/office/officeart/2005/8/layout/chevron1"/>
    <dgm:cxn modelId="{90A2D57F-FE41-4B2C-A8FD-365874D26ADB}" type="presParOf" srcId="{66D9F84B-AF6F-4176-A138-9AF0E3F7164F}" destId="{A68293B4-45D7-4A44-848C-E1B88AA80D2E}" srcOrd="3" destOrd="0" presId="urn:microsoft.com/office/officeart/2005/8/layout/chevron1"/>
    <dgm:cxn modelId="{39D055BC-A36C-45F1-9A4A-4C6B202F3FCD}" type="presParOf" srcId="{66D9F84B-AF6F-4176-A138-9AF0E3F7164F}" destId="{BB425A29-F4A9-4E69-8E4A-064B606804F0}" srcOrd="4" destOrd="0" presId="urn:microsoft.com/office/officeart/2005/8/layout/chevron1"/>
    <dgm:cxn modelId="{03E4F49E-4573-41DB-926E-07A666D0E946}" type="presParOf" srcId="{66D9F84B-AF6F-4176-A138-9AF0E3F7164F}" destId="{D8AB1EA6-BCE5-40CE-8C41-28475AD5A52D}" srcOrd="5" destOrd="0" presId="urn:microsoft.com/office/officeart/2005/8/layout/chevron1"/>
    <dgm:cxn modelId="{D5CEA459-9DE0-4275-9575-440C86E471E4}" type="presParOf" srcId="{66D9F84B-AF6F-4176-A138-9AF0E3F7164F}" destId="{608B1BC8-5C50-470E-A766-F7D948E15611}" srcOrd="6" destOrd="0" presId="urn:microsoft.com/office/officeart/2005/8/layout/chevron1"/>
    <dgm:cxn modelId="{25F7A532-7D3E-436D-BA1B-E718A1EBFCF7}" type="presParOf" srcId="{66D9F84B-AF6F-4176-A138-9AF0E3F7164F}" destId="{7514017D-DEAA-484E-87F1-568311E30C99}" srcOrd="7" destOrd="0" presId="urn:microsoft.com/office/officeart/2005/8/layout/chevron1"/>
    <dgm:cxn modelId="{3DFA95E8-9EA5-428C-9032-B82BDFFDC56D}" type="presParOf" srcId="{66D9F84B-AF6F-4176-A138-9AF0E3F7164F}" destId="{5C2F9166-C520-4410-902A-C821F425F655}" srcOrd="8" destOrd="0" presId="urn:microsoft.com/office/officeart/2005/8/layout/chevron1"/>
    <dgm:cxn modelId="{999FB62F-84E8-4BA5-BE93-5BE83737296B}" type="presParOf" srcId="{66D9F84B-AF6F-4176-A138-9AF0E3F7164F}" destId="{C9A925F3-FDAB-4ECF-9174-AAEFBEA31738}" srcOrd="9" destOrd="0" presId="urn:microsoft.com/office/officeart/2005/8/layout/chevron1"/>
    <dgm:cxn modelId="{8260267C-CD7F-4F67-A378-EB3DFFFC7F81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E4170F7-0CD5-4E32-A3AB-6E230F48810B}" type="presOf" srcId="{BF50EA7C-4035-45FC-94C2-6B4BCB557BA8}" destId="{BB425A29-F4A9-4E69-8E4A-064B606804F0}" srcOrd="0" destOrd="0" presId="urn:microsoft.com/office/officeart/2005/8/layout/chevron1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4318CF34-01EC-4F15-860C-58743F25FC46}" type="presOf" srcId="{3C364275-A65B-4754-AC8A-371196B29C52}" destId="{608B1BC8-5C50-470E-A766-F7D948E15611}" srcOrd="0" destOrd="0" presId="urn:microsoft.com/office/officeart/2005/8/layout/chevron1"/>
    <dgm:cxn modelId="{95E7AC48-18AD-49B9-BE03-94FFB3922FDA}" type="presOf" srcId="{7DB50373-F0CC-40A3-809F-597637DCE564}" destId="{66D9F84B-AF6F-4176-A138-9AF0E3F7164F}" srcOrd="0" destOrd="0" presId="urn:microsoft.com/office/officeart/2005/8/layout/chevron1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5E7B981F-988F-45DD-9D45-E260570AD0F1}" type="presOf" srcId="{0997F7BF-4D39-4456-993C-5E78505A3549}" destId="{09B3943C-EFD7-4279-9F66-87E9A9280E27}" srcOrd="0" destOrd="0" presId="urn:microsoft.com/office/officeart/2005/8/layout/chevron1"/>
    <dgm:cxn modelId="{21246ABB-7DFA-49DF-8CA8-DA1C9CDFA925}" type="presOf" srcId="{41AAE780-75F5-424E-99E9-2A7B4BD437DF}" destId="{5C2F9166-C520-4410-902A-C821F425F655}" srcOrd="0" destOrd="0" presId="urn:microsoft.com/office/officeart/2005/8/layout/chevron1"/>
    <dgm:cxn modelId="{AD08F36A-760D-4FE4-9A00-EF263BD0B13B}" type="presOf" srcId="{DE1F8AF4-2BF8-468D-80D1-9873FC41064E}" destId="{7C799E8B-80B5-4DCD-8152-75EFCEDAD2F9}" srcOrd="0" destOrd="0" presId="urn:microsoft.com/office/officeart/2005/8/layout/chevron1"/>
    <dgm:cxn modelId="{6CD1CC30-B7F7-454C-B810-290CF8B05C36}" type="presOf" srcId="{348A2876-FD61-4F37-B0F2-897F9DEBFC19}" destId="{BF0F65CF-8648-4CC4-AA80-6261AC79B995}" srcOrd="0" destOrd="0" presId="urn:microsoft.com/office/officeart/2005/8/layout/chevron1"/>
    <dgm:cxn modelId="{FD8CA976-1FDE-4BD8-8D8E-01A1BA7630E6}" type="presParOf" srcId="{66D9F84B-AF6F-4176-A138-9AF0E3F7164F}" destId="{7C799E8B-80B5-4DCD-8152-75EFCEDAD2F9}" srcOrd="0" destOrd="0" presId="urn:microsoft.com/office/officeart/2005/8/layout/chevron1"/>
    <dgm:cxn modelId="{A3EE589F-0151-470F-BDB3-8862E1B91FD1}" type="presParOf" srcId="{66D9F84B-AF6F-4176-A138-9AF0E3F7164F}" destId="{BDE35CDF-3FC8-4C82-9C32-53821D41D2FB}" srcOrd="1" destOrd="0" presId="urn:microsoft.com/office/officeart/2005/8/layout/chevron1"/>
    <dgm:cxn modelId="{C3EC6505-3F45-4EBF-A9FE-D5F1056C9D6B}" type="presParOf" srcId="{66D9F84B-AF6F-4176-A138-9AF0E3F7164F}" destId="{BF0F65CF-8648-4CC4-AA80-6261AC79B995}" srcOrd="2" destOrd="0" presId="urn:microsoft.com/office/officeart/2005/8/layout/chevron1"/>
    <dgm:cxn modelId="{3ADF6AE7-BC10-489F-8BD5-1D5D35301E97}" type="presParOf" srcId="{66D9F84B-AF6F-4176-A138-9AF0E3F7164F}" destId="{A68293B4-45D7-4A44-848C-E1B88AA80D2E}" srcOrd="3" destOrd="0" presId="urn:microsoft.com/office/officeart/2005/8/layout/chevron1"/>
    <dgm:cxn modelId="{B45DF428-A9D5-4CE1-83F3-BEF90E0A6A0C}" type="presParOf" srcId="{66D9F84B-AF6F-4176-A138-9AF0E3F7164F}" destId="{BB425A29-F4A9-4E69-8E4A-064B606804F0}" srcOrd="4" destOrd="0" presId="urn:microsoft.com/office/officeart/2005/8/layout/chevron1"/>
    <dgm:cxn modelId="{4E77D828-FA80-41A0-956F-E9FFE763AD72}" type="presParOf" srcId="{66D9F84B-AF6F-4176-A138-9AF0E3F7164F}" destId="{D8AB1EA6-BCE5-40CE-8C41-28475AD5A52D}" srcOrd="5" destOrd="0" presId="urn:microsoft.com/office/officeart/2005/8/layout/chevron1"/>
    <dgm:cxn modelId="{AB84D890-BA52-47AD-8661-44A62CA5811A}" type="presParOf" srcId="{66D9F84B-AF6F-4176-A138-9AF0E3F7164F}" destId="{608B1BC8-5C50-470E-A766-F7D948E15611}" srcOrd="6" destOrd="0" presId="urn:microsoft.com/office/officeart/2005/8/layout/chevron1"/>
    <dgm:cxn modelId="{80D71C93-01F9-4EDD-A3E9-E0E54D9AC2B1}" type="presParOf" srcId="{66D9F84B-AF6F-4176-A138-9AF0E3F7164F}" destId="{7514017D-DEAA-484E-87F1-568311E30C99}" srcOrd="7" destOrd="0" presId="urn:microsoft.com/office/officeart/2005/8/layout/chevron1"/>
    <dgm:cxn modelId="{6873EDFA-5ABB-4580-9888-2F2691C1636F}" type="presParOf" srcId="{66D9F84B-AF6F-4176-A138-9AF0E3F7164F}" destId="{5C2F9166-C520-4410-902A-C821F425F655}" srcOrd="8" destOrd="0" presId="urn:microsoft.com/office/officeart/2005/8/layout/chevron1"/>
    <dgm:cxn modelId="{8802A6C6-7523-404B-8D25-A533EE0967FA}" type="presParOf" srcId="{66D9F84B-AF6F-4176-A138-9AF0E3F7164F}" destId="{C9A925F3-FDAB-4ECF-9174-AAEFBEA31738}" srcOrd="9" destOrd="0" presId="urn:microsoft.com/office/officeart/2005/8/layout/chevron1"/>
    <dgm:cxn modelId="{89B267DF-B9BE-4479-B474-084C328B548F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3D7226-655B-45D4-AA85-B518C7FC1F7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E2097E5-E737-4519-9155-554BF5910FAF}">
      <dgm:prSet phldrT="[Texte]" custT="1"/>
      <dgm:spPr/>
      <dgm:t>
        <a:bodyPr/>
        <a:lstStyle/>
        <a:p>
          <a:r>
            <a:rPr lang="fr-FR" sz="2000" b="1" dirty="0" smtClean="0"/>
            <a:t>2</a:t>
          </a:r>
          <a:endParaRPr lang="fr-FR" sz="2000" b="1" dirty="0"/>
        </a:p>
      </dgm:t>
    </dgm:pt>
    <dgm:pt modelId="{6B99E045-BE29-4FA7-B487-CA0DB45A5E81}" type="parTrans" cxnId="{1CE0A802-646B-4C23-8DBC-C865C0EF72D2}">
      <dgm:prSet/>
      <dgm:spPr/>
      <dgm:t>
        <a:bodyPr/>
        <a:lstStyle/>
        <a:p>
          <a:endParaRPr lang="fr-FR" sz="2000" b="1"/>
        </a:p>
      </dgm:t>
    </dgm:pt>
    <dgm:pt modelId="{7E51CB2A-24F3-4EBB-B038-D5D1ECD0D0CD}" type="sibTrans" cxnId="{1CE0A802-646B-4C23-8DBC-C865C0EF72D2}">
      <dgm:prSet/>
      <dgm:spPr/>
      <dgm:t>
        <a:bodyPr/>
        <a:lstStyle/>
        <a:p>
          <a:endParaRPr lang="fr-FR" sz="2000" b="1"/>
        </a:p>
      </dgm:t>
    </dgm:pt>
    <dgm:pt modelId="{6B56DDBD-5553-43F0-A4EA-A93160902687}">
      <dgm:prSet custT="1"/>
      <dgm:spPr/>
      <dgm:t>
        <a:bodyPr/>
        <a:lstStyle/>
        <a:p>
          <a:pPr rtl="0"/>
          <a:r>
            <a:rPr lang="fr-FR" sz="2400" b="1" dirty="0" smtClean="0"/>
            <a:t>manque d’information sur les banques </a:t>
          </a:r>
          <a:endParaRPr lang="fr-FR" sz="2400" b="1" dirty="0"/>
        </a:p>
      </dgm:t>
    </dgm:pt>
    <dgm:pt modelId="{34FEC5E3-63A0-4054-81DF-03BEEA6EDB11}" type="parTrans" cxnId="{EB88DDAA-AA1E-4CD0-936C-F5DF317EEECD}">
      <dgm:prSet/>
      <dgm:spPr/>
      <dgm:t>
        <a:bodyPr/>
        <a:lstStyle/>
        <a:p>
          <a:endParaRPr lang="fr-FR" sz="2000" b="1"/>
        </a:p>
      </dgm:t>
    </dgm:pt>
    <dgm:pt modelId="{3FA4010B-DCB3-4683-B794-A8A3DB11BCD3}" type="sibTrans" cxnId="{EB88DDAA-AA1E-4CD0-936C-F5DF317EEECD}">
      <dgm:prSet/>
      <dgm:spPr/>
      <dgm:t>
        <a:bodyPr/>
        <a:lstStyle/>
        <a:p>
          <a:endParaRPr lang="fr-FR" sz="2000" b="1"/>
        </a:p>
      </dgm:t>
    </dgm:pt>
    <dgm:pt modelId="{657403D2-D129-41E5-8A81-30C47188653B}" type="pres">
      <dgm:prSet presAssocID="{363D7226-655B-45D4-AA85-B518C7FC1F7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A3BAEE-E938-4840-84E3-E5C7EDC43FCC}" type="pres">
      <dgm:prSet presAssocID="{1E2097E5-E737-4519-9155-554BF5910FAF}" presName="composite" presStyleCnt="0"/>
      <dgm:spPr/>
    </dgm:pt>
    <dgm:pt modelId="{4AFD34A4-0393-4573-8D52-BED5B07A6DA7}" type="pres">
      <dgm:prSet presAssocID="{1E2097E5-E737-4519-9155-554BF5910FAF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5FF710-2247-4779-A0B8-0DE2CE9F9CBB}" type="pres">
      <dgm:prSet presAssocID="{1E2097E5-E737-4519-9155-554BF5910FAF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B88DDAA-AA1E-4CD0-936C-F5DF317EEECD}" srcId="{1E2097E5-E737-4519-9155-554BF5910FAF}" destId="{6B56DDBD-5553-43F0-A4EA-A93160902687}" srcOrd="0" destOrd="0" parTransId="{34FEC5E3-63A0-4054-81DF-03BEEA6EDB11}" sibTransId="{3FA4010B-DCB3-4683-B794-A8A3DB11BCD3}"/>
    <dgm:cxn modelId="{804F6C58-98D2-4ABB-B6E9-F0D9C8F8E63A}" type="presOf" srcId="{1E2097E5-E737-4519-9155-554BF5910FAF}" destId="{4AFD34A4-0393-4573-8D52-BED5B07A6DA7}" srcOrd="0" destOrd="0" presId="urn:microsoft.com/office/officeart/2005/8/layout/chevron2"/>
    <dgm:cxn modelId="{1CE0A802-646B-4C23-8DBC-C865C0EF72D2}" srcId="{363D7226-655B-45D4-AA85-B518C7FC1F72}" destId="{1E2097E5-E737-4519-9155-554BF5910FAF}" srcOrd="0" destOrd="0" parTransId="{6B99E045-BE29-4FA7-B487-CA0DB45A5E81}" sibTransId="{7E51CB2A-24F3-4EBB-B038-D5D1ECD0D0CD}"/>
    <dgm:cxn modelId="{A42D3934-4F55-4A4B-84F1-EB200B3CAB5D}" type="presOf" srcId="{363D7226-655B-45D4-AA85-B518C7FC1F72}" destId="{657403D2-D129-41E5-8A81-30C47188653B}" srcOrd="0" destOrd="0" presId="urn:microsoft.com/office/officeart/2005/8/layout/chevron2"/>
    <dgm:cxn modelId="{810AC24F-D8A2-4A3B-8B1C-09E7BF48A493}" type="presOf" srcId="{6B56DDBD-5553-43F0-A4EA-A93160902687}" destId="{595FF710-2247-4779-A0B8-0DE2CE9F9CBB}" srcOrd="0" destOrd="0" presId="urn:microsoft.com/office/officeart/2005/8/layout/chevron2"/>
    <dgm:cxn modelId="{21F29689-6E64-4CE1-B2AF-1D5A7769C7CC}" type="presParOf" srcId="{657403D2-D129-41E5-8A81-30C47188653B}" destId="{A7A3BAEE-E938-4840-84E3-E5C7EDC43FCC}" srcOrd="0" destOrd="0" presId="urn:microsoft.com/office/officeart/2005/8/layout/chevron2"/>
    <dgm:cxn modelId="{A9EE7FFD-E4FB-4BB8-B6A0-D1D67546CE12}" type="presParOf" srcId="{A7A3BAEE-E938-4840-84E3-E5C7EDC43FCC}" destId="{4AFD34A4-0393-4573-8D52-BED5B07A6DA7}" srcOrd="0" destOrd="0" presId="urn:microsoft.com/office/officeart/2005/8/layout/chevron2"/>
    <dgm:cxn modelId="{CF5EB74C-CCE5-4655-8BEB-AA061334D7E0}" type="presParOf" srcId="{A7A3BAEE-E938-4840-84E3-E5C7EDC43FCC}" destId="{595FF710-2247-4779-A0B8-0DE2CE9F9C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A2853A0-2CC3-47C5-9E0A-1775528E963E}" type="presOf" srcId="{0997F7BF-4D39-4456-993C-5E78505A3549}" destId="{09B3943C-EFD7-4279-9F66-87E9A9280E27}" srcOrd="0" destOrd="0" presId="urn:microsoft.com/office/officeart/2005/8/layout/chevron1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82B46872-8F20-46D0-B49A-DFD8333FF254}" type="presOf" srcId="{3C364275-A65B-4754-AC8A-371196B29C52}" destId="{608B1BC8-5C50-470E-A766-F7D948E15611}" srcOrd="0" destOrd="0" presId="urn:microsoft.com/office/officeart/2005/8/layout/chevron1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C11A605F-4329-4162-8179-43C744C602BA}" type="presOf" srcId="{41AAE780-75F5-424E-99E9-2A7B4BD437DF}" destId="{5C2F9166-C520-4410-902A-C821F425F655}" srcOrd="0" destOrd="0" presId="urn:microsoft.com/office/officeart/2005/8/layout/chevron1"/>
    <dgm:cxn modelId="{40B82E53-AF48-4B43-8C83-139C46195893}" type="presOf" srcId="{BF50EA7C-4035-45FC-94C2-6B4BCB557BA8}" destId="{BB425A29-F4A9-4E69-8E4A-064B606804F0}" srcOrd="0" destOrd="0" presId="urn:microsoft.com/office/officeart/2005/8/layout/chevron1"/>
    <dgm:cxn modelId="{D7BDF23F-26EE-4586-818D-0B107CE7F2EB}" type="presOf" srcId="{DE1F8AF4-2BF8-468D-80D1-9873FC41064E}" destId="{7C799E8B-80B5-4DCD-8152-75EFCEDAD2F9}" srcOrd="0" destOrd="0" presId="urn:microsoft.com/office/officeart/2005/8/layout/chevron1"/>
    <dgm:cxn modelId="{339C2A3D-B930-41B8-89E5-CB75FEB34DAA}" type="presOf" srcId="{348A2876-FD61-4F37-B0F2-897F9DEBFC19}" destId="{BF0F65CF-8648-4CC4-AA80-6261AC79B995}" srcOrd="0" destOrd="0" presId="urn:microsoft.com/office/officeart/2005/8/layout/chevron1"/>
    <dgm:cxn modelId="{8C6F6679-85A3-4549-9C0A-102532472088}" type="presOf" srcId="{7DB50373-F0CC-40A3-809F-597637DCE564}" destId="{66D9F84B-AF6F-4176-A138-9AF0E3F7164F}" srcOrd="0" destOrd="0" presId="urn:microsoft.com/office/officeart/2005/8/layout/chevron1"/>
    <dgm:cxn modelId="{FCAAB7C8-1ED2-4B37-BA60-85C9A6085645}" type="presParOf" srcId="{66D9F84B-AF6F-4176-A138-9AF0E3F7164F}" destId="{7C799E8B-80B5-4DCD-8152-75EFCEDAD2F9}" srcOrd="0" destOrd="0" presId="urn:microsoft.com/office/officeart/2005/8/layout/chevron1"/>
    <dgm:cxn modelId="{8990BB1A-A5A6-4A66-8EF0-D9B8AB542BA6}" type="presParOf" srcId="{66D9F84B-AF6F-4176-A138-9AF0E3F7164F}" destId="{BDE35CDF-3FC8-4C82-9C32-53821D41D2FB}" srcOrd="1" destOrd="0" presId="urn:microsoft.com/office/officeart/2005/8/layout/chevron1"/>
    <dgm:cxn modelId="{145DB51A-337A-449D-ACA4-C93831A1B021}" type="presParOf" srcId="{66D9F84B-AF6F-4176-A138-9AF0E3F7164F}" destId="{BF0F65CF-8648-4CC4-AA80-6261AC79B995}" srcOrd="2" destOrd="0" presId="urn:microsoft.com/office/officeart/2005/8/layout/chevron1"/>
    <dgm:cxn modelId="{C5DAD0C2-957F-4269-800D-8F47C1F718AA}" type="presParOf" srcId="{66D9F84B-AF6F-4176-A138-9AF0E3F7164F}" destId="{A68293B4-45D7-4A44-848C-E1B88AA80D2E}" srcOrd="3" destOrd="0" presId="urn:microsoft.com/office/officeart/2005/8/layout/chevron1"/>
    <dgm:cxn modelId="{20954469-97AC-4983-B9A0-A6B9F314F2D2}" type="presParOf" srcId="{66D9F84B-AF6F-4176-A138-9AF0E3F7164F}" destId="{BB425A29-F4A9-4E69-8E4A-064B606804F0}" srcOrd="4" destOrd="0" presId="urn:microsoft.com/office/officeart/2005/8/layout/chevron1"/>
    <dgm:cxn modelId="{5B0C93E5-E1B9-46A5-9C89-1812D93DD36F}" type="presParOf" srcId="{66D9F84B-AF6F-4176-A138-9AF0E3F7164F}" destId="{D8AB1EA6-BCE5-40CE-8C41-28475AD5A52D}" srcOrd="5" destOrd="0" presId="urn:microsoft.com/office/officeart/2005/8/layout/chevron1"/>
    <dgm:cxn modelId="{A62388B1-0702-4EFA-879D-EED6B7FC5B97}" type="presParOf" srcId="{66D9F84B-AF6F-4176-A138-9AF0E3F7164F}" destId="{608B1BC8-5C50-470E-A766-F7D948E15611}" srcOrd="6" destOrd="0" presId="urn:microsoft.com/office/officeart/2005/8/layout/chevron1"/>
    <dgm:cxn modelId="{7A3D7832-1716-435E-8A2A-C48D28867A04}" type="presParOf" srcId="{66D9F84B-AF6F-4176-A138-9AF0E3F7164F}" destId="{7514017D-DEAA-484E-87F1-568311E30C99}" srcOrd="7" destOrd="0" presId="urn:microsoft.com/office/officeart/2005/8/layout/chevron1"/>
    <dgm:cxn modelId="{DCD8F399-4108-4C8F-82F6-AEA123EA71E1}" type="presParOf" srcId="{66D9F84B-AF6F-4176-A138-9AF0E3F7164F}" destId="{5C2F9166-C520-4410-902A-C821F425F655}" srcOrd="8" destOrd="0" presId="urn:microsoft.com/office/officeart/2005/8/layout/chevron1"/>
    <dgm:cxn modelId="{B826E614-8709-436A-9242-84DC18BF3E22}" type="presParOf" srcId="{66D9F84B-AF6F-4176-A138-9AF0E3F7164F}" destId="{C9A925F3-FDAB-4ECF-9174-AAEFBEA31738}" srcOrd="9" destOrd="0" presId="urn:microsoft.com/office/officeart/2005/8/layout/chevron1"/>
    <dgm:cxn modelId="{8503FE5C-08DC-4FE5-9DF8-B2AF3A8DEA7F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6D225924-9400-4FEC-AAF6-63F9CDC3ECC2}" type="presOf" srcId="{DE1F8AF4-2BF8-468D-80D1-9873FC41064E}" destId="{7C799E8B-80B5-4DCD-8152-75EFCEDAD2F9}" srcOrd="0" destOrd="0" presId="urn:microsoft.com/office/officeart/2005/8/layout/chevron1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1E862CF8-D0F9-404E-B191-E105AD4B8BA5}" type="presOf" srcId="{3C364275-A65B-4754-AC8A-371196B29C52}" destId="{608B1BC8-5C50-470E-A766-F7D948E15611}" srcOrd="0" destOrd="0" presId="urn:microsoft.com/office/officeart/2005/8/layout/chevron1"/>
    <dgm:cxn modelId="{C80A070B-83A3-454A-A097-EA1576B2E06B}" type="presOf" srcId="{0997F7BF-4D39-4456-993C-5E78505A3549}" destId="{09B3943C-EFD7-4279-9F66-87E9A9280E27}" srcOrd="0" destOrd="0" presId="urn:microsoft.com/office/officeart/2005/8/layout/chevron1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323B8FE7-7E9D-4702-8032-D03F43AA537B}" type="presOf" srcId="{7DB50373-F0CC-40A3-809F-597637DCE564}" destId="{66D9F84B-AF6F-4176-A138-9AF0E3F7164F}" srcOrd="0" destOrd="0" presId="urn:microsoft.com/office/officeart/2005/8/layout/chevron1"/>
    <dgm:cxn modelId="{270853D0-374F-42B8-9B9E-83BD5180E064}" type="presOf" srcId="{41AAE780-75F5-424E-99E9-2A7B4BD437DF}" destId="{5C2F9166-C520-4410-902A-C821F425F655}" srcOrd="0" destOrd="0" presId="urn:microsoft.com/office/officeart/2005/8/layout/chevron1"/>
    <dgm:cxn modelId="{C4D5123E-F6EA-4891-B1CA-43F6D0DC04AF}" type="presOf" srcId="{348A2876-FD61-4F37-B0F2-897F9DEBFC19}" destId="{BF0F65CF-8648-4CC4-AA80-6261AC79B995}" srcOrd="0" destOrd="0" presId="urn:microsoft.com/office/officeart/2005/8/layout/chevron1"/>
    <dgm:cxn modelId="{7011941D-1D22-4A74-8E1A-9CBEC77E928B}" type="presOf" srcId="{BF50EA7C-4035-45FC-94C2-6B4BCB557BA8}" destId="{BB425A29-F4A9-4E69-8E4A-064B606804F0}" srcOrd="0" destOrd="0" presId="urn:microsoft.com/office/officeart/2005/8/layout/chevron1"/>
    <dgm:cxn modelId="{8AA6405E-A923-4800-A2CA-43BB321F6D0F}" type="presParOf" srcId="{66D9F84B-AF6F-4176-A138-9AF0E3F7164F}" destId="{7C799E8B-80B5-4DCD-8152-75EFCEDAD2F9}" srcOrd="0" destOrd="0" presId="urn:microsoft.com/office/officeart/2005/8/layout/chevron1"/>
    <dgm:cxn modelId="{95937EB8-10F9-4B2C-A279-EF0B9EB68485}" type="presParOf" srcId="{66D9F84B-AF6F-4176-A138-9AF0E3F7164F}" destId="{BDE35CDF-3FC8-4C82-9C32-53821D41D2FB}" srcOrd="1" destOrd="0" presId="urn:microsoft.com/office/officeart/2005/8/layout/chevron1"/>
    <dgm:cxn modelId="{7D922B53-4C87-45B7-8A90-043E687C7BD6}" type="presParOf" srcId="{66D9F84B-AF6F-4176-A138-9AF0E3F7164F}" destId="{BF0F65CF-8648-4CC4-AA80-6261AC79B995}" srcOrd="2" destOrd="0" presId="urn:microsoft.com/office/officeart/2005/8/layout/chevron1"/>
    <dgm:cxn modelId="{2419DCC9-6F5A-4188-BB79-A765794A6EB5}" type="presParOf" srcId="{66D9F84B-AF6F-4176-A138-9AF0E3F7164F}" destId="{A68293B4-45D7-4A44-848C-E1B88AA80D2E}" srcOrd="3" destOrd="0" presId="urn:microsoft.com/office/officeart/2005/8/layout/chevron1"/>
    <dgm:cxn modelId="{A35CC882-5FD4-4AD0-9B91-0AC14771A08B}" type="presParOf" srcId="{66D9F84B-AF6F-4176-A138-9AF0E3F7164F}" destId="{BB425A29-F4A9-4E69-8E4A-064B606804F0}" srcOrd="4" destOrd="0" presId="urn:microsoft.com/office/officeart/2005/8/layout/chevron1"/>
    <dgm:cxn modelId="{72157DA8-D341-4E78-B37A-010826AA4399}" type="presParOf" srcId="{66D9F84B-AF6F-4176-A138-9AF0E3F7164F}" destId="{D8AB1EA6-BCE5-40CE-8C41-28475AD5A52D}" srcOrd="5" destOrd="0" presId="urn:microsoft.com/office/officeart/2005/8/layout/chevron1"/>
    <dgm:cxn modelId="{6A809434-9EA1-4536-9BBF-4F68112F29E1}" type="presParOf" srcId="{66D9F84B-AF6F-4176-A138-9AF0E3F7164F}" destId="{608B1BC8-5C50-470E-A766-F7D948E15611}" srcOrd="6" destOrd="0" presId="urn:microsoft.com/office/officeart/2005/8/layout/chevron1"/>
    <dgm:cxn modelId="{4AE387C7-CEF8-4802-B23B-A830A602609D}" type="presParOf" srcId="{66D9F84B-AF6F-4176-A138-9AF0E3F7164F}" destId="{7514017D-DEAA-484E-87F1-568311E30C99}" srcOrd="7" destOrd="0" presId="urn:microsoft.com/office/officeart/2005/8/layout/chevron1"/>
    <dgm:cxn modelId="{5C0E7D63-0E5D-4E44-905D-DCCBC9200F0C}" type="presParOf" srcId="{66D9F84B-AF6F-4176-A138-9AF0E3F7164F}" destId="{5C2F9166-C520-4410-902A-C821F425F655}" srcOrd="8" destOrd="0" presId="urn:microsoft.com/office/officeart/2005/8/layout/chevron1"/>
    <dgm:cxn modelId="{E431A0FF-A82C-4542-BD2D-44A9AD1838A2}" type="presParOf" srcId="{66D9F84B-AF6F-4176-A138-9AF0E3F7164F}" destId="{C9A925F3-FDAB-4ECF-9174-AAEFBEA31738}" srcOrd="9" destOrd="0" presId="urn:microsoft.com/office/officeart/2005/8/layout/chevron1"/>
    <dgm:cxn modelId="{AA9F6FC4-A1A7-44D6-ADA0-6CCCC13D90F6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61026FA-005D-4F83-91B7-4A67E527D09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133E4-0A75-4988-B893-C64C3896137C}">
      <dgm:prSet phldrT="[Text]" custT="1"/>
      <dgm:spPr>
        <a:solidFill>
          <a:schemeClr val="accent2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0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facilite l’octroi de financement</a:t>
          </a:r>
          <a:endParaRPr lang="en-US" sz="20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86492F5-D397-4BFF-8CD6-C70719EE8EC7}" type="par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407D118-DF82-41F2-B25C-B08B875AD3C1}" type="sibTrans" cxnId="{BBC9D532-9666-4D18-8598-ADC8785C9EE5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05AAF50B-5C87-4E19-B1B3-38E188CC8D32}">
      <dgm:prSet phldrT="[Text]" custT="1"/>
      <dgm:spPr>
        <a:solidFill>
          <a:schemeClr val="accent3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0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bénéficie des subventions sur les prix des intrants</a:t>
          </a:r>
          <a:endParaRPr lang="en-US" sz="20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FF2B4BD-297A-43EE-8D5C-D466EF2F37C8}" type="parTrans" cxnId="{EE9B1865-1468-41CE-9B5A-69A5D2D9CDD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6810300-1F98-4C00-98C7-7F4C93CDEE9E}" type="sibTrans" cxnId="{EE9B1865-1468-41CE-9B5A-69A5D2D9CDD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8D3EB2C-1B33-49F1-A09D-9D8BC98DCFFC}">
      <dgm:prSet custT="1"/>
      <dgm:spPr>
        <a:solidFill>
          <a:schemeClr val="accent4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0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l’entraide au niveau des producteurs via les tontines</a:t>
          </a:r>
          <a:endParaRPr lang="en-US" sz="20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4244590-7546-41EF-B8E3-CE696B7074AA}" type="parTrans" cxnId="{1A156D4A-22BD-4D92-84FE-40225A3AEA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858B79B7-C7F1-4032-BEBB-EED6A59C485A}" type="sibTrans" cxnId="{1A156D4A-22BD-4D92-84FE-40225A3AEA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A27FCBB-E541-4E0E-B1EF-0DC3B82F7D6B}" type="pres">
      <dgm:prSet presAssocID="{B61026FA-005D-4F83-91B7-4A67E527D09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FECFB32-E6B3-4745-B74B-03EBCFD88A4F}" type="pres">
      <dgm:prSet presAssocID="{B61026FA-005D-4F83-91B7-4A67E527D09C}" presName="Name1" presStyleCnt="0"/>
      <dgm:spPr/>
    </dgm:pt>
    <dgm:pt modelId="{E80E83BC-FA7D-41C4-ADB9-CFD4B5BC7C27}" type="pres">
      <dgm:prSet presAssocID="{B61026FA-005D-4F83-91B7-4A67E527D09C}" presName="cycle" presStyleCnt="0"/>
      <dgm:spPr/>
    </dgm:pt>
    <dgm:pt modelId="{60030C70-F1E5-4987-AFAD-C98CFD15F308}" type="pres">
      <dgm:prSet presAssocID="{B61026FA-005D-4F83-91B7-4A67E527D09C}" presName="srcNode" presStyleLbl="node1" presStyleIdx="0" presStyleCnt="3"/>
      <dgm:spPr/>
    </dgm:pt>
    <dgm:pt modelId="{75CD2D43-FF46-486F-8F92-07E6EFDCB430}" type="pres">
      <dgm:prSet presAssocID="{B61026FA-005D-4F83-91B7-4A67E527D09C}" presName="conn" presStyleLbl="parChTrans1D2" presStyleIdx="0" presStyleCnt="1"/>
      <dgm:spPr/>
      <dgm:t>
        <a:bodyPr/>
        <a:lstStyle/>
        <a:p>
          <a:endParaRPr lang="en-US"/>
        </a:p>
      </dgm:t>
    </dgm:pt>
    <dgm:pt modelId="{45661116-E63B-4383-BA11-80CAAF8FBF7E}" type="pres">
      <dgm:prSet presAssocID="{B61026FA-005D-4F83-91B7-4A67E527D09C}" presName="extraNode" presStyleLbl="node1" presStyleIdx="0" presStyleCnt="3"/>
      <dgm:spPr/>
    </dgm:pt>
    <dgm:pt modelId="{4AF4D685-69D0-43E3-9F8A-CC8E8769CF62}" type="pres">
      <dgm:prSet presAssocID="{B61026FA-005D-4F83-91B7-4A67E527D09C}" presName="dstNode" presStyleLbl="node1" presStyleIdx="0" presStyleCnt="3"/>
      <dgm:spPr/>
    </dgm:pt>
    <dgm:pt modelId="{DC74F723-FF64-4510-9385-91B50ECEE0EF}" type="pres">
      <dgm:prSet presAssocID="{493133E4-0A75-4988-B893-C64C3896137C}" presName="text_1" presStyleLbl="node1" presStyleIdx="0" presStyleCnt="3" custScaleX="99151" custScaleY="670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26C4B0-59EF-4BB8-8C51-3D7DC233AA94}" type="pres">
      <dgm:prSet presAssocID="{493133E4-0A75-4988-B893-C64C3896137C}" presName="accent_1" presStyleCnt="0"/>
      <dgm:spPr/>
    </dgm:pt>
    <dgm:pt modelId="{BCF104F0-8207-4D4B-8D30-9B5FF072325D}" type="pres">
      <dgm:prSet presAssocID="{493133E4-0A75-4988-B893-C64C3896137C}" presName="accentRepeatNode" presStyleLbl="solidFgAcc1" presStyleIdx="0" presStyleCnt="3"/>
      <dgm:spPr>
        <a:ln w="38100">
          <a:solidFill>
            <a:schemeClr val="accent2"/>
          </a:solidFill>
        </a:ln>
      </dgm:spPr>
    </dgm:pt>
    <dgm:pt modelId="{684C4DE0-DFF0-4F7B-8B55-9C36D34A7730}" type="pres">
      <dgm:prSet presAssocID="{05AAF50B-5C87-4E19-B1B3-38E188CC8D32}" presName="text_2" presStyleLbl="node1" presStyleIdx="1" presStyleCnt="3" custScaleY="658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18A695-3ACC-4B7D-9A7B-1C5B3460B2FE}" type="pres">
      <dgm:prSet presAssocID="{05AAF50B-5C87-4E19-B1B3-38E188CC8D32}" presName="accent_2" presStyleCnt="0"/>
      <dgm:spPr/>
    </dgm:pt>
    <dgm:pt modelId="{D318C2A8-EF24-405C-81FA-6A044674B627}" type="pres">
      <dgm:prSet presAssocID="{05AAF50B-5C87-4E19-B1B3-38E188CC8D32}" presName="accentRepeatNode" presStyleLbl="solidFgAcc1" presStyleIdx="1" presStyleCnt="3"/>
      <dgm:spPr>
        <a:ln w="38100">
          <a:solidFill>
            <a:schemeClr val="accent3"/>
          </a:solidFill>
        </a:ln>
      </dgm:spPr>
    </dgm:pt>
    <dgm:pt modelId="{FA04D456-2135-4C99-812A-69751C72BEC3}" type="pres">
      <dgm:prSet presAssocID="{C8D3EB2C-1B33-49F1-A09D-9D8BC98DCFFC}" presName="text_3" presStyleLbl="node1" presStyleIdx="2" presStyleCnt="3" custScaleY="688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421D86-636A-4255-93EB-08CE08290DE9}" type="pres">
      <dgm:prSet presAssocID="{C8D3EB2C-1B33-49F1-A09D-9D8BC98DCFFC}" presName="accent_3" presStyleCnt="0"/>
      <dgm:spPr/>
    </dgm:pt>
    <dgm:pt modelId="{E5C31066-E276-44EE-AA8A-6739FF02CE8E}" type="pres">
      <dgm:prSet presAssocID="{C8D3EB2C-1B33-49F1-A09D-9D8BC98DCFFC}" presName="accentRepeatNode" presStyleLbl="solidFgAcc1" presStyleIdx="2" presStyleCnt="3"/>
      <dgm:spPr>
        <a:ln w="38100">
          <a:solidFill>
            <a:schemeClr val="accent4"/>
          </a:solidFill>
        </a:ln>
      </dgm:spPr>
    </dgm:pt>
  </dgm:ptLst>
  <dgm:cxnLst>
    <dgm:cxn modelId="{C6D047FE-B1CE-447C-A274-37F647061D10}" type="presOf" srcId="{C8D3EB2C-1B33-49F1-A09D-9D8BC98DCFFC}" destId="{FA04D456-2135-4C99-812A-69751C72BEC3}" srcOrd="0" destOrd="0" presId="urn:microsoft.com/office/officeart/2008/layout/VerticalCurvedList"/>
    <dgm:cxn modelId="{D22197DE-D6FE-4E94-B4E3-8DE6D849EF25}" type="presOf" srcId="{5407D118-DF82-41F2-B25C-B08B875AD3C1}" destId="{75CD2D43-FF46-486F-8F92-07E6EFDCB430}" srcOrd="0" destOrd="0" presId="urn:microsoft.com/office/officeart/2008/layout/VerticalCurvedList"/>
    <dgm:cxn modelId="{BBC9D532-9666-4D18-8598-ADC8785C9EE5}" srcId="{B61026FA-005D-4F83-91B7-4A67E527D09C}" destId="{493133E4-0A75-4988-B893-C64C3896137C}" srcOrd="0" destOrd="0" parTransId="{786492F5-D397-4BFF-8CD6-C70719EE8EC7}" sibTransId="{5407D118-DF82-41F2-B25C-B08B875AD3C1}"/>
    <dgm:cxn modelId="{EE9B1865-1468-41CE-9B5A-69A5D2D9CDD8}" srcId="{B61026FA-005D-4F83-91B7-4A67E527D09C}" destId="{05AAF50B-5C87-4E19-B1B3-38E188CC8D32}" srcOrd="1" destOrd="0" parTransId="{7FF2B4BD-297A-43EE-8D5C-D466EF2F37C8}" sibTransId="{16810300-1F98-4C00-98C7-7F4C93CDEE9E}"/>
    <dgm:cxn modelId="{3F911E01-4F99-41F2-ABA5-89AD56AC3DB9}" type="presOf" srcId="{B61026FA-005D-4F83-91B7-4A67E527D09C}" destId="{1A27FCBB-E541-4E0E-B1EF-0DC3B82F7D6B}" srcOrd="0" destOrd="0" presId="urn:microsoft.com/office/officeart/2008/layout/VerticalCurvedList"/>
    <dgm:cxn modelId="{2680979A-93A5-4127-87AF-6EACB984C7C4}" type="presOf" srcId="{493133E4-0A75-4988-B893-C64C3896137C}" destId="{DC74F723-FF64-4510-9385-91B50ECEE0EF}" srcOrd="0" destOrd="0" presId="urn:microsoft.com/office/officeart/2008/layout/VerticalCurvedList"/>
    <dgm:cxn modelId="{4384338F-4C94-41FA-9899-6B352917E955}" type="presOf" srcId="{05AAF50B-5C87-4E19-B1B3-38E188CC8D32}" destId="{684C4DE0-DFF0-4F7B-8B55-9C36D34A7730}" srcOrd="0" destOrd="0" presId="urn:microsoft.com/office/officeart/2008/layout/VerticalCurvedList"/>
    <dgm:cxn modelId="{1A156D4A-22BD-4D92-84FE-40225A3AEAE5}" srcId="{B61026FA-005D-4F83-91B7-4A67E527D09C}" destId="{C8D3EB2C-1B33-49F1-A09D-9D8BC98DCFFC}" srcOrd="2" destOrd="0" parTransId="{E4244590-7546-41EF-B8E3-CE696B7074AA}" sibTransId="{858B79B7-C7F1-4032-BEBB-EED6A59C485A}"/>
    <dgm:cxn modelId="{C72C8112-0296-46C5-81FD-DA1A21E6B20A}" type="presParOf" srcId="{1A27FCBB-E541-4E0E-B1EF-0DC3B82F7D6B}" destId="{1FECFB32-E6B3-4745-B74B-03EBCFD88A4F}" srcOrd="0" destOrd="0" presId="urn:microsoft.com/office/officeart/2008/layout/VerticalCurvedList"/>
    <dgm:cxn modelId="{EDD2AC4F-3441-4A33-AC9C-90A236AD2E19}" type="presParOf" srcId="{1FECFB32-E6B3-4745-B74B-03EBCFD88A4F}" destId="{E80E83BC-FA7D-41C4-ADB9-CFD4B5BC7C27}" srcOrd="0" destOrd="0" presId="urn:microsoft.com/office/officeart/2008/layout/VerticalCurvedList"/>
    <dgm:cxn modelId="{F43044ED-FF0B-4EE9-91B2-7E067E307C46}" type="presParOf" srcId="{E80E83BC-FA7D-41C4-ADB9-CFD4B5BC7C27}" destId="{60030C70-F1E5-4987-AFAD-C98CFD15F308}" srcOrd="0" destOrd="0" presId="urn:microsoft.com/office/officeart/2008/layout/VerticalCurvedList"/>
    <dgm:cxn modelId="{BB3BC890-1114-4B54-BD65-393EFE0F3B56}" type="presParOf" srcId="{E80E83BC-FA7D-41C4-ADB9-CFD4B5BC7C27}" destId="{75CD2D43-FF46-486F-8F92-07E6EFDCB430}" srcOrd="1" destOrd="0" presId="urn:microsoft.com/office/officeart/2008/layout/VerticalCurvedList"/>
    <dgm:cxn modelId="{58BFAE6D-7075-4CB2-BE8A-7DC96439B387}" type="presParOf" srcId="{E80E83BC-FA7D-41C4-ADB9-CFD4B5BC7C27}" destId="{45661116-E63B-4383-BA11-80CAAF8FBF7E}" srcOrd="2" destOrd="0" presId="urn:microsoft.com/office/officeart/2008/layout/VerticalCurvedList"/>
    <dgm:cxn modelId="{4F1DBA26-6EC0-48B7-8E78-584C65C90E4E}" type="presParOf" srcId="{E80E83BC-FA7D-41C4-ADB9-CFD4B5BC7C27}" destId="{4AF4D685-69D0-43E3-9F8A-CC8E8769CF62}" srcOrd="3" destOrd="0" presId="urn:microsoft.com/office/officeart/2008/layout/VerticalCurvedList"/>
    <dgm:cxn modelId="{564D1BEB-6A4E-4D30-9B36-2AF77BF52CFC}" type="presParOf" srcId="{1FECFB32-E6B3-4745-B74B-03EBCFD88A4F}" destId="{DC74F723-FF64-4510-9385-91B50ECEE0EF}" srcOrd="1" destOrd="0" presId="urn:microsoft.com/office/officeart/2008/layout/VerticalCurvedList"/>
    <dgm:cxn modelId="{FCE910AD-CD35-4913-825E-DB28C92DD636}" type="presParOf" srcId="{1FECFB32-E6B3-4745-B74B-03EBCFD88A4F}" destId="{5C26C4B0-59EF-4BB8-8C51-3D7DC233AA94}" srcOrd="2" destOrd="0" presId="urn:microsoft.com/office/officeart/2008/layout/VerticalCurvedList"/>
    <dgm:cxn modelId="{47EEA103-03C7-441D-B2BB-919B3FAE0F70}" type="presParOf" srcId="{5C26C4B0-59EF-4BB8-8C51-3D7DC233AA94}" destId="{BCF104F0-8207-4D4B-8D30-9B5FF072325D}" srcOrd="0" destOrd="0" presId="urn:microsoft.com/office/officeart/2008/layout/VerticalCurvedList"/>
    <dgm:cxn modelId="{830D3797-4C0C-4DAE-9EBD-D2E5F0329711}" type="presParOf" srcId="{1FECFB32-E6B3-4745-B74B-03EBCFD88A4F}" destId="{684C4DE0-DFF0-4F7B-8B55-9C36D34A7730}" srcOrd="3" destOrd="0" presId="urn:microsoft.com/office/officeart/2008/layout/VerticalCurvedList"/>
    <dgm:cxn modelId="{906B6499-243C-401C-A678-EFBE2135BCCF}" type="presParOf" srcId="{1FECFB32-E6B3-4745-B74B-03EBCFD88A4F}" destId="{5B18A695-3ACC-4B7D-9A7B-1C5B3460B2FE}" srcOrd="4" destOrd="0" presId="urn:microsoft.com/office/officeart/2008/layout/VerticalCurvedList"/>
    <dgm:cxn modelId="{DA1B0F75-1727-4B28-89EA-2F7CFA8722F2}" type="presParOf" srcId="{5B18A695-3ACC-4B7D-9A7B-1C5B3460B2FE}" destId="{D318C2A8-EF24-405C-81FA-6A044674B627}" srcOrd="0" destOrd="0" presId="urn:microsoft.com/office/officeart/2008/layout/VerticalCurvedList"/>
    <dgm:cxn modelId="{8C767F0F-A6A6-4E92-B22D-55CA02E8ACFD}" type="presParOf" srcId="{1FECFB32-E6B3-4745-B74B-03EBCFD88A4F}" destId="{FA04D456-2135-4C99-812A-69751C72BEC3}" srcOrd="5" destOrd="0" presId="urn:microsoft.com/office/officeart/2008/layout/VerticalCurvedList"/>
    <dgm:cxn modelId="{A4FACEED-497E-4FB2-B0CD-3F89A7E03314}" type="presParOf" srcId="{1FECFB32-E6B3-4745-B74B-03EBCFD88A4F}" destId="{E4421D86-636A-4255-93EB-08CE08290DE9}" srcOrd="6" destOrd="0" presId="urn:microsoft.com/office/officeart/2008/layout/VerticalCurvedList"/>
    <dgm:cxn modelId="{E560D472-D958-4D37-84B6-86EFFEB86595}" type="presParOf" srcId="{E4421D86-636A-4255-93EB-08CE08290DE9}" destId="{E5C31066-E276-44EE-AA8A-6739FF02CE8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85E5897E-55F1-4B54-8596-D553ACBC4491}" type="presOf" srcId="{7DB50373-F0CC-40A3-809F-597637DCE564}" destId="{66D9F84B-AF6F-4176-A138-9AF0E3F7164F}" srcOrd="0" destOrd="0" presId="urn:microsoft.com/office/officeart/2005/8/layout/chevron1"/>
    <dgm:cxn modelId="{19EEA134-E711-414F-8CC2-0112866E3F26}" type="presOf" srcId="{BF50EA7C-4035-45FC-94C2-6B4BCB557BA8}" destId="{BB425A29-F4A9-4E69-8E4A-064B606804F0}" srcOrd="0" destOrd="0" presId="urn:microsoft.com/office/officeart/2005/8/layout/chevron1"/>
    <dgm:cxn modelId="{A214CAA7-2B1F-41BF-8E22-727066CB7B22}" type="presOf" srcId="{41AAE780-75F5-424E-99E9-2A7B4BD437DF}" destId="{5C2F9166-C520-4410-902A-C821F425F655}" srcOrd="0" destOrd="0" presId="urn:microsoft.com/office/officeart/2005/8/layout/chevron1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B9BFE74C-5325-48CA-B9DF-9A87A0E33FB8}" type="presOf" srcId="{0997F7BF-4D39-4456-993C-5E78505A3549}" destId="{09B3943C-EFD7-4279-9F66-87E9A9280E27}" srcOrd="0" destOrd="0" presId="urn:microsoft.com/office/officeart/2005/8/layout/chevron1"/>
    <dgm:cxn modelId="{72B23E27-D97E-4DF2-8459-DE6918520B49}" type="presOf" srcId="{348A2876-FD61-4F37-B0F2-897F9DEBFC19}" destId="{BF0F65CF-8648-4CC4-AA80-6261AC79B995}" srcOrd="0" destOrd="0" presId="urn:microsoft.com/office/officeart/2005/8/layout/chevron1"/>
    <dgm:cxn modelId="{576CD290-B349-4A3A-A75B-3F7FA3154EDC}" type="presOf" srcId="{DE1F8AF4-2BF8-468D-80D1-9873FC41064E}" destId="{7C799E8B-80B5-4DCD-8152-75EFCEDAD2F9}" srcOrd="0" destOrd="0" presId="urn:microsoft.com/office/officeart/2005/8/layout/chevron1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F8824734-3C35-4A48-906D-99ED726CF55D}" type="presOf" srcId="{3C364275-A65B-4754-AC8A-371196B29C52}" destId="{608B1BC8-5C50-470E-A766-F7D948E15611}" srcOrd="0" destOrd="0" presId="urn:microsoft.com/office/officeart/2005/8/layout/chevron1"/>
    <dgm:cxn modelId="{6DB70BB3-2DD3-471A-8F7D-B0708F0EA6C7}" type="presParOf" srcId="{66D9F84B-AF6F-4176-A138-9AF0E3F7164F}" destId="{7C799E8B-80B5-4DCD-8152-75EFCEDAD2F9}" srcOrd="0" destOrd="0" presId="urn:microsoft.com/office/officeart/2005/8/layout/chevron1"/>
    <dgm:cxn modelId="{1D822D27-3BE4-407E-A713-BF852AA252FC}" type="presParOf" srcId="{66D9F84B-AF6F-4176-A138-9AF0E3F7164F}" destId="{BDE35CDF-3FC8-4C82-9C32-53821D41D2FB}" srcOrd="1" destOrd="0" presId="urn:microsoft.com/office/officeart/2005/8/layout/chevron1"/>
    <dgm:cxn modelId="{ED8E01C1-F827-4C8B-8B3B-519732D5751E}" type="presParOf" srcId="{66D9F84B-AF6F-4176-A138-9AF0E3F7164F}" destId="{BF0F65CF-8648-4CC4-AA80-6261AC79B995}" srcOrd="2" destOrd="0" presId="urn:microsoft.com/office/officeart/2005/8/layout/chevron1"/>
    <dgm:cxn modelId="{97EF7E9C-EC90-4331-9FD4-E2DF8548EC32}" type="presParOf" srcId="{66D9F84B-AF6F-4176-A138-9AF0E3F7164F}" destId="{A68293B4-45D7-4A44-848C-E1B88AA80D2E}" srcOrd="3" destOrd="0" presId="urn:microsoft.com/office/officeart/2005/8/layout/chevron1"/>
    <dgm:cxn modelId="{4467A628-0BC7-4233-9477-B746731C7859}" type="presParOf" srcId="{66D9F84B-AF6F-4176-A138-9AF0E3F7164F}" destId="{BB425A29-F4A9-4E69-8E4A-064B606804F0}" srcOrd="4" destOrd="0" presId="urn:microsoft.com/office/officeart/2005/8/layout/chevron1"/>
    <dgm:cxn modelId="{93640205-8520-47A8-A3B1-BCFA420EB0C8}" type="presParOf" srcId="{66D9F84B-AF6F-4176-A138-9AF0E3F7164F}" destId="{D8AB1EA6-BCE5-40CE-8C41-28475AD5A52D}" srcOrd="5" destOrd="0" presId="urn:microsoft.com/office/officeart/2005/8/layout/chevron1"/>
    <dgm:cxn modelId="{A4B68028-61E2-4E2B-8DBC-F415DBA3E58A}" type="presParOf" srcId="{66D9F84B-AF6F-4176-A138-9AF0E3F7164F}" destId="{608B1BC8-5C50-470E-A766-F7D948E15611}" srcOrd="6" destOrd="0" presId="urn:microsoft.com/office/officeart/2005/8/layout/chevron1"/>
    <dgm:cxn modelId="{8E3BDE16-8385-4EB8-8AB8-3E5647C61D36}" type="presParOf" srcId="{66D9F84B-AF6F-4176-A138-9AF0E3F7164F}" destId="{7514017D-DEAA-484E-87F1-568311E30C99}" srcOrd="7" destOrd="0" presId="urn:microsoft.com/office/officeart/2005/8/layout/chevron1"/>
    <dgm:cxn modelId="{E470F800-49DB-4A0E-9A14-B653D32CDC88}" type="presParOf" srcId="{66D9F84B-AF6F-4176-A138-9AF0E3F7164F}" destId="{5C2F9166-C520-4410-902A-C821F425F655}" srcOrd="8" destOrd="0" presId="urn:microsoft.com/office/officeart/2005/8/layout/chevron1"/>
    <dgm:cxn modelId="{D0F374FD-0F4B-4BCD-8C50-378552AB03CA}" type="presParOf" srcId="{66D9F84B-AF6F-4176-A138-9AF0E3F7164F}" destId="{C9A925F3-FDAB-4ECF-9174-AAEFBEA31738}" srcOrd="9" destOrd="0" presId="urn:microsoft.com/office/officeart/2005/8/layout/chevron1"/>
    <dgm:cxn modelId="{7A1A270D-3EB6-410A-B663-3408640644B0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8594222-A2A2-4ED4-AC9B-B4664ABAD86A}" type="presOf" srcId="{DE1F8AF4-2BF8-468D-80D1-9873FC41064E}" destId="{7C799E8B-80B5-4DCD-8152-75EFCEDAD2F9}" srcOrd="0" destOrd="0" presId="urn:microsoft.com/office/officeart/2005/8/layout/chevron1"/>
    <dgm:cxn modelId="{343D5B8D-24D0-47E3-815C-6DFF0DD4584B}" type="presOf" srcId="{3C364275-A65B-4754-AC8A-371196B29C52}" destId="{608B1BC8-5C50-470E-A766-F7D948E15611}" srcOrd="0" destOrd="0" presId="urn:microsoft.com/office/officeart/2005/8/layout/chevron1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07709099-993F-4EE3-BCD0-3472B67DE635}" type="presOf" srcId="{7DB50373-F0CC-40A3-809F-597637DCE564}" destId="{66D9F84B-AF6F-4176-A138-9AF0E3F7164F}" srcOrd="0" destOrd="0" presId="urn:microsoft.com/office/officeart/2005/8/layout/chevron1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4E7A696F-BF28-494A-81F2-1CC909C625CC}" type="presOf" srcId="{41AAE780-75F5-424E-99E9-2A7B4BD437DF}" destId="{5C2F9166-C520-4410-902A-C821F425F655}" srcOrd="0" destOrd="0" presId="urn:microsoft.com/office/officeart/2005/8/layout/chevron1"/>
    <dgm:cxn modelId="{4CE2C7F6-C1BC-494F-95DD-FA35548BCE89}" type="presOf" srcId="{348A2876-FD61-4F37-B0F2-897F9DEBFC19}" destId="{BF0F65CF-8648-4CC4-AA80-6261AC79B995}" srcOrd="0" destOrd="0" presId="urn:microsoft.com/office/officeart/2005/8/layout/chevron1"/>
    <dgm:cxn modelId="{AE4E0A90-C5E1-4A1A-AB96-DBA74AF86E89}" type="presOf" srcId="{BF50EA7C-4035-45FC-94C2-6B4BCB557BA8}" destId="{BB425A29-F4A9-4E69-8E4A-064B606804F0}" srcOrd="0" destOrd="0" presId="urn:microsoft.com/office/officeart/2005/8/layout/chevron1"/>
    <dgm:cxn modelId="{86B6D992-45A0-4A53-9F45-7CDF71C87981}" type="presOf" srcId="{0997F7BF-4D39-4456-993C-5E78505A3549}" destId="{09B3943C-EFD7-4279-9F66-87E9A9280E27}" srcOrd="0" destOrd="0" presId="urn:microsoft.com/office/officeart/2005/8/layout/chevron1"/>
    <dgm:cxn modelId="{5D02BA9C-744A-47E5-832D-040ACAB0D58A}" type="presParOf" srcId="{66D9F84B-AF6F-4176-A138-9AF0E3F7164F}" destId="{7C799E8B-80B5-4DCD-8152-75EFCEDAD2F9}" srcOrd="0" destOrd="0" presId="urn:microsoft.com/office/officeart/2005/8/layout/chevron1"/>
    <dgm:cxn modelId="{401571BD-EA9C-400F-9840-7BD0A54D2360}" type="presParOf" srcId="{66D9F84B-AF6F-4176-A138-9AF0E3F7164F}" destId="{BDE35CDF-3FC8-4C82-9C32-53821D41D2FB}" srcOrd="1" destOrd="0" presId="urn:microsoft.com/office/officeart/2005/8/layout/chevron1"/>
    <dgm:cxn modelId="{C6C8E805-1233-4691-BE5E-9D034BA90A59}" type="presParOf" srcId="{66D9F84B-AF6F-4176-A138-9AF0E3F7164F}" destId="{BF0F65CF-8648-4CC4-AA80-6261AC79B995}" srcOrd="2" destOrd="0" presId="urn:microsoft.com/office/officeart/2005/8/layout/chevron1"/>
    <dgm:cxn modelId="{7600426C-A993-4EF1-8515-9FA2E3BF7D60}" type="presParOf" srcId="{66D9F84B-AF6F-4176-A138-9AF0E3F7164F}" destId="{A68293B4-45D7-4A44-848C-E1B88AA80D2E}" srcOrd="3" destOrd="0" presId="urn:microsoft.com/office/officeart/2005/8/layout/chevron1"/>
    <dgm:cxn modelId="{00AD2F96-3697-4AA5-A17A-DBE8E09AE989}" type="presParOf" srcId="{66D9F84B-AF6F-4176-A138-9AF0E3F7164F}" destId="{BB425A29-F4A9-4E69-8E4A-064B606804F0}" srcOrd="4" destOrd="0" presId="urn:microsoft.com/office/officeart/2005/8/layout/chevron1"/>
    <dgm:cxn modelId="{18D0A380-BF39-4358-9954-EBA6A795D199}" type="presParOf" srcId="{66D9F84B-AF6F-4176-A138-9AF0E3F7164F}" destId="{D8AB1EA6-BCE5-40CE-8C41-28475AD5A52D}" srcOrd="5" destOrd="0" presId="urn:microsoft.com/office/officeart/2005/8/layout/chevron1"/>
    <dgm:cxn modelId="{0D704243-1353-4349-B110-998CA4D9FBCC}" type="presParOf" srcId="{66D9F84B-AF6F-4176-A138-9AF0E3F7164F}" destId="{608B1BC8-5C50-470E-A766-F7D948E15611}" srcOrd="6" destOrd="0" presId="urn:microsoft.com/office/officeart/2005/8/layout/chevron1"/>
    <dgm:cxn modelId="{045725F5-5026-454B-8BA2-6C790F067471}" type="presParOf" srcId="{66D9F84B-AF6F-4176-A138-9AF0E3F7164F}" destId="{7514017D-DEAA-484E-87F1-568311E30C99}" srcOrd="7" destOrd="0" presId="urn:microsoft.com/office/officeart/2005/8/layout/chevron1"/>
    <dgm:cxn modelId="{73CFC4A3-C367-4249-AFA4-5433DEF3234B}" type="presParOf" srcId="{66D9F84B-AF6F-4176-A138-9AF0E3F7164F}" destId="{5C2F9166-C520-4410-902A-C821F425F655}" srcOrd="8" destOrd="0" presId="urn:microsoft.com/office/officeart/2005/8/layout/chevron1"/>
    <dgm:cxn modelId="{71FA035D-64FC-4511-8E6C-08ABD4221EB0}" type="presParOf" srcId="{66D9F84B-AF6F-4176-A138-9AF0E3F7164F}" destId="{C9A925F3-FDAB-4ECF-9174-AAEFBEA31738}" srcOrd="9" destOrd="0" presId="urn:microsoft.com/office/officeart/2005/8/layout/chevron1"/>
    <dgm:cxn modelId="{87973498-0005-49EA-B0FE-5DDB48DEC0C3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21046CE-CBB7-45EC-AE25-E994391BC67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E693DA-7602-41DB-B2CA-E90635C3628D}">
      <dgm:prSet phldrT="[Texte]" custT="1"/>
      <dgm:spPr/>
      <dgm:t>
        <a:bodyPr/>
        <a:lstStyle/>
        <a:p>
          <a:r>
            <a:rPr lang="fr-FR" sz="1800" b="1" dirty="0" smtClean="0">
              <a:solidFill>
                <a:schemeClr val="bg1"/>
              </a:solidFill>
              <a:latin typeface="Century Gothic" panose="020B0502020202020204" pitchFamily="34" charset="0"/>
            </a:rPr>
            <a:t>Cause 1</a:t>
          </a:r>
          <a:endParaRPr lang="fr-FR" sz="1800" b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FABF81AE-6FC6-4179-8F02-D5932D832ABE}" type="parTrans" cxnId="{FF8F103C-9C65-49BC-9F91-5F6CDDE0A560}">
      <dgm:prSet/>
      <dgm:spPr/>
      <dgm:t>
        <a:bodyPr/>
        <a:lstStyle/>
        <a:p>
          <a:endParaRPr lang="fr-FR" sz="18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E6E2A05-3713-4CB6-925C-A6887B801404}" type="sibTrans" cxnId="{FF8F103C-9C65-49BC-9F91-5F6CDDE0A560}">
      <dgm:prSet/>
      <dgm:spPr/>
      <dgm:t>
        <a:bodyPr/>
        <a:lstStyle/>
        <a:p>
          <a:endParaRPr lang="fr-FR" sz="18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7E33821-1247-42BB-B38C-B318C9F7A903}">
      <dgm:prSet phldrT="[Texte]" custT="1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24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Insolvabilité des producteurs</a:t>
          </a:r>
          <a:endParaRPr lang="fr-FR" sz="24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ABC3D4A-0DA8-46C5-BDF1-43B43BC91473}" type="parTrans" cxnId="{03879EB8-441A-460A-BC14-8D2B96F9AAC4}">
      <dgm:prSet/>
      <dgm:spPr/>
      <dgm:t>
        <a:bodyPr/>
        <a:lstStyle/>
        <a:p>
          <a:endParaRPr lang="fr-FR" sz="18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18F0047-27DC-42F4-9193-1DBA78AB60D1}" type="sibTrans" cxnId="{03879EB8-441A-460A-BC14-8D2B96F9AAC4}">
      <dgm:prSet/>
      <dgm:spPr/>
      <dgm:t>
        <a:bodyPr/>
        <a:lstStyle/>
        <a:p>
          <a:endParaRPr lang="fr-FR" sz="18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FC42239-5717-475E-A697-1EEB59DF132E}">
      <dgm:prSet phldrT="[Texte]" custT="1"/>
      <dgm:spPr/>
      <dgm:t>
        <a:bodyPr/>
        <a:lstStyle/>
        <a:p>
          <a:r>
            <a:rPr lang="fr-FR" sz="1800" b="1" dirty="0" smtClean="0">
              <a:solidFill>
                <a:schemeClr val="bg1"/>
              </a:solidFill>
              <a:latin typeface="Century Gothic" panose="020B0502020202020204" pitchFamily="34" charset="0"/>
            </a:rPr>
            <a:t>Cause 2</a:t>
          </a:r>
          <a:endParaRPr lang="fr-FR" sz="1800" b="1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4670CABE-B8A0-4B4D-ACAC-8C9AFB311BEE}" type="parTrans" cxnId="{92EF6F3B-E53E-4351-82F7-504D8BD56985}">
      <dgm:prSet/>
      <dgm:spPr/>
      <dgm:t>
        <a:bodyPr/>
        <a:lstStyle/>
        <a:p>
          <a:endParaRPr lang="fr-FR" sz="18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CA4C6C4-E886-4C19-8A30-15DACE82EA77}" type="sibTrans" cxnId="{92EF6F3B-E53E-4351-82F7-504D8BD56985}">
      <dgm:prSet/>
      <dgm:spPr/>
      <dgm:t>
        <a:bodyPr/>
        <a:lstStyle/>
        <a:p>
          <a:endParaRPr lang="fr-FR" sz="18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DF836AE1-34F5-4679-95D3-EE95A9BB11B2}">
      <dgm:prSet phldrT="[Texte]" custT="1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fr-FR" sz="24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Complexité des conditions d’octroi de financement des banques</a:t>
          </a:r>
          <a:endParaRPr lang="fr-FR" sz="24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2774D6AF-FED1-4614-B315-A77375942A53}" type="parTrans" cxnId="{DD910ED0-D68D-4149-82C7-A8C33739F7CA}">
      <dgm:prSet/>
      <dgm:spPr/>
      <dgm:t>
        <a:bodyPr/>
        <a:lstStyle/>
        <a:p>
          <a:endParaRPr lang="fr-FR" sz="18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D0B5F7C-67AB-4C4C-90EC-AF52CCA0917A}" type="sibTrans" cxnId="{DD910ED0-D68D-4149-82C7-A8C33739F7CA}">
      <dgm:prSet/>
      <dgm:spPr/>
      <dgm:t>
        <a:bodyPr/>
        <a:lstStyle/>
        <a:p>
          <a:endParaRPr lang="fr-FR" sz="18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2A5E7634-966A-4CF3-B5E2-8C35DD92AFF5}" type="pres">
      <dgm:prSet presAssocID="{321046CE-CBB7-45EC-AE25-E994391BC67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45CDACA-7076-4132-BC9E-F07398564752}" type="pres">
      <dgm:prSet presAssocID="{0BE693DA-7602-41DB-B2CA-E90635C3628D}" presName="composite" presStyleCnt="0"/>
      <dgm:spPr/>
    </dgm:pt>
    <dgm:pt modelId="{BD3FE276-7948-411B-88B8-EDCB2459C0CB}" type="pres">
      <dgm:prSet presAssocID="{0BE693DA-7602-41DB-B2CA-E90635C3628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DFEE4B-A41C-49A7-8B9A-7EB6BCE00558}" type="pres">
      <dgm:prSet presAssocID="{0BE693DA-7602-41DB-B2CA-E90635C3628D}" presName="descendantText" presStyleLbl="alignAcc1" presStyleIdx="0" presStyleCnt="2" custLinFactNeighborX="1211" custLinFactNeighborY="-2056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D2AA3D-B5D2-40EF-B27A-3957359579A3}" type="pres">
      <dgm:prSet presAssocID="{4E6E2A05-3713-4CB6-925C-A6887B801404}" presName="sp" presStyleCnt="0"/>
      <dgm:spPr/>
    </dgm:pt>
    <dgm:pt modelId="{E87886AC-DFC5-4730-8E48-995F6F6923B8}" type="pres">
      <dgm:prSet presAssocID="{CFC42239-5717-475E-A697-1EEB59DF132E}" presName="composite" presStyleCnt="0"/>
      <dgm:spPr/>
    </dgm:pt>
    <dgm:pt modelId="{E8774E09-C25A-46AD-826D-245A308FE477}" type="pres">
      <dgm:prSet presAssocID="{CFC42239-5717-475E-A697-1EEB59DF132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EEC9AE-94B5-4DE3-BDF8-099118A44EA5}" type="pres">
      <dgm:prSet presAssocID="{CFC42239-5717-475E-A697-1EEB59DF132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0936480-4021-4B56-986D-1F8E62EC051C}" type="presOf" srcId="{47E33821-1247-42BB-B38C-B318C9F7A903}" destId="{12DFEE4B-A41C-49A7-8B9A-7EB6BCE00558}" srcOrd="0" destOrd="0" presId="urn:microsoft.com/office/officeart/2005/8/layout/chevron2"/>
    <dgm:cxn modelId="{60EC3D7F-A1B3-46D5-976A-6847C4ACC257}" type="presOf" srcId="{CFC42239-5717-475E-A697-1EEB59DF132E}" destId="{E8774E09-C25A-46AD-826D-245A308FE477}" srcOrd="0" destOrd="0" presId="urn:microsoft.com/office/officeart/2005/8/layout/chevron2"/>
    <dgm:cxn modelId="{92EF6F3B-E53E-4351-82F7-504D8BD56985}" srcId="{321046CE-CBB7-45EC-AE25-E994391BC674}" destId="{CFC42239-5717-475E-A697-1EEB59DF132E}" srcOrd="1" destOrd="0" parTransId="{4670CABE-B8A0-4B4D-ACAC-8C9AFB311BEE}" sibTransId="{8CA4C6C4-E886-4C19-8A30-15DACE82EA77}"/>
    <dgm:cxn modelId="{9A9B169E-8A07-4992-94BB-60E5CB9AF1B9}" type="presOf" srcId="{DF836AE1-34F5-4679-95D3-EE95A9BB11B2}" destId="{E1EEC9AE-94B5-4DE3-BDF8-099118A44EA5}" srcOrd="0" destOrd="0" presId="urn:microsoft.com/office/officeart/2005/8/layout/chevron2"/>
    <dgm:cxn modelId="{FF8F103C-9C65-49BC-9F91-5F6CDDE0A560}" srcId="{321046CE-CBB7-45EC-AE25-E994391BC674}" destId="{0BE693DA-7602-41DB-B2CA-E90635C3628D}" srcOrd="0" destOrd="0" parTransId="{FABF81AE-6FC6-4179-8F02-D5932D832ABE}" sibTransId="{4E6E2A05-3713-4CB6-925C-A6887B801404}"/>
    <dgm:cxn modelId="{DD910ED0-D68D-4149-82C7-A8C33739F7CA}" srcId="{CFC42239-5717-475E-A697-1EEB59DF132E}" destId="{DF836AE1-34F5-4679-95D3-EE95A9BB11B2}" srcOrd="0" destOrd="0" parTransId="{2774D6AF-FED1-4614-B315-A77375942A53}" sibTransId="{8D0B5F7C-67AB-4C4C-90EC-AF52CCA0917A}"/>
    <dgm:cxn modelId="{63EA36FD-CDC1-4C99-94A5-8F4F9B03449A}" type="presOf" srcId="{0BE693DA-7602-41DB-B2CA-E90635C3628D}" destId="{BD3FE276-7948-411B-88B8-EDCB2459C0CB}" srcOrd="0" destOrd="0" presId="urn:microsoft.com/office/officeart/2005/8/layout/chevron2"/>
    <dgm:cxn modelId="{FB1E69C5-2740-47EC-A278-AEDC2F8F6C11}" type="presOf" srcId="{321046CE-CBB7-45EC-AE25-E994391BC674}" destId="{2A5E7634-966A-4CF3-B5E2-8C35DD92AFF5}" srcOrd="0" destOrd="0" presId="urn:microsoft.com/office/officeart/2005/8/layout/chevron2"/>
    <dgm:cxn modelId="{03879EB8-441A-460A-BC14-8D2B96F9AAC4}" srcId="{0BE693DA-7602-41DB-B2CA-E90635C3628D}" destId="{47E33821-1247-42BB-B38C-B318C9F7A903}" srcOrd="0" destOrd="0" parTransId="{EABC3D4A-0DA8-46C5-BDF1-43B43BC91473}" sibTransId="{B18F0047-27DC-42F4-9193-1DBA78AB60D1}"/>
    <dgm:cxn modelId="{48AA9E38-8883-4889-BDDA-08CD5E446BE6}" type="presParOf" srcId="{2A5E7634-966A-4CF3-B5E2-8C35DD92AFF5}" destId="{845CDACA-7076-4132-BC9E-F07398564752}" srcOrd="0" destOrd="0" presId="urn:microsoft.com/office/officeart/2005/8/layout/chevron2"/>
    <dgm:cxn modelId="{22ECE9A5-50D6-4AB9-989C-D7533F02C6AC}" type="presParOf" srcId="{845CDACA-7076-4132-BC9E-F07398564752}" destId="{BD3FE276-7948-411B-88B8-EDCB2459C0CB}" srcOrd="0" destOrd="0" presId="urn:microsoft.com/office/officeart/2005/8/layout/chevron2"/>
    <dgm:cxn modelId="{B4A644DC-6C49-4223-B7E2-EFEA5472B03F}" type="presParOf" srcId="{845CDACA-7076-4132-BC9E-F07398564752}" destId="{12DFEE4B-A41C-49A7-8B9A-7EB6BCE00558}" srcOrd="1" destOrd="0" presId="urn:microsoft.com/office/officeart/2005/8/layout/chevron2"/>
    <dgm:cxn modelId="{53D2BA4C-4C28-4BB4-83AC-1BB7E7BD121E}" type="presParOf" srcId="{2A5E7634-966A-4CF3-B5E2-8C35DD92AFF5}" destId="{AFD2AA3D-B5D2-40EF-B27A-3957359579A3}" srcOrd="1" destOrd="0" presId="urn:microsoft.com/office/officeart/2005/8/layout/chevron2"/>
    <dgm:cxn modelId="{4588ACA6-01D5-49AE-9726-F9D64B50F7AE}" type="presParOf" srcId="{2A5E7634-966A-4CF3-B5E2-8C35DD92AFF5}" destId="{E87886AC-DFC5-4730-8E48-995F6F6923B8}" srcOrd="2" destOrd="0" presId="urn:microsoft.com/office/officeart/2005/8/layout/chevron2"/>
    <dgm:cxn modelId="{4F17681C-6D42-401F-BA1D-DF6449E28B56}" type="presParOf" srcId="{E87886AC-DFC5-4730-8E48-995F6F6923B8}" destId="{E8774E09-C25A-46AD-826D-245A308FE477}" srcOrd="0" destOrd="0" presId="urn:microsoft.com/office/officeart/2005/8/layout/chevron2"/>
    <dgm:cxn modelId="{701AABB7-556D-4665-BCF5-5A3DDE6CB4B3}" type="presParOf" srcId="{E87886AC-DFC5-4730-8E48-995F6F6923B8}" destId="{E1EEC9AE-94B5-4DE3-BDF8-099118A44E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AF076C-108F-458B-B530-E2114D4F262D}" type="presOf" srcId="{BF50EA7C-4035-45FC-94C2-6B4BCB557BA8}" destId="{BB425A29-F4A9-4E69-8E4A-064B606804F0}" srcOrd="0" destOrd="0" presId="urn:microsoft.com/office/officeart/2005/8/layout/chevron1"/>
    <dgm:cxn modelId="{9E5D187C-3765-46DA-A83A-8A2ED5FF45B2}" type="presOf" srcId="{7DB50373-F0CC-40A3-809F-597637DCE564}" destId="{66D9F84B-AF6F-4176-A138-9AF0E3F7164F}" srcOrd="0" destOrd="0" presId="urn:microsoft.com/office/officeart/2005/8/layout/chevron1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E5433E90-7711-4B34-A99F-0CC9D1BA783E}" type="presOf" srcId="{DE1F8AF4-2BF8-468D-80D1-9873FC41064E}" destId="{7C799E8B-80B5-4DCD-8152-75EFCEDAD2F9}" srcOrd="0" destOrd="0" presId="urn:microsoft.com/office/officeart/2005/8/layout/chevron1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0A4A7BE7-8D5E-4CD9-B508-3313765E870B}" type="presOf" srcId="{0997F7BF-4D39-4456-993C-5E78505A3549}" destId="{09B3943C-EFD7-4279-9F66-87E9A9280E27}" srcOrd="0" destOrd="0" presId="urn:microsoft.com/office/officeart/2005/8/layout/chevron1"/>
    <dgm:cxn modelId="{AED45F23-2877-4465-A2FD-E1B7E2A35073}" type="presOf" srcId="{41AAE780-75F5-424E-99E9-2A7B4BD437DF}" destId="{5C2F9166-C520-4410-902A-C821F425F655}" srcOrd="0" destOrd="0" presId="urn:microsoft.com/office/officeart/2005/8/layout/chevron1"/>
    <dgm:cxn modelId="{6E3E5949-BAD8-4B49-94F8-BDA45A27C2B0}" type="presOf" srcId="{3C364275-A65B-4754-AC8A-371196B29C52}" destId="{608B1BC8-5C50-470E-A766-F7D948E15611}" srcOrd="0" destOrd="0" presId="urn:microsoft.com/office/officeart/2005/8/layout/chevron1"/>
    <dgm:cxn modelId="{5752464A-5FF5-4E09-AEAC-197D6E7DBE33}" type="presOf" srcId="{348A2876-FD61-4F37-B0F2-897F9DEBFC19}" destId="{BF0F65CF-8648-4CC4-AA80-6261AC79B995}" srcOrd="0" destOrd="0" presId="urn:microsoft.com/office/officeart/2005/8/layout/chevron1"/>
    <dgm:cxn modelId="{A8978773-54E5-4C7B-8CF2-80E56295FD93}" type="presParOf" srcId="{66D9F84B-AF6F-4176-A138-9AF0E3F7164F}" destId="{7C799E8B-80B5-4DCD-8152-75EFCEDAD2F9}" srcOrd="0" destOrd="0" presId="urn:microsoft.com/office/officeart/2005/8/layout/chevron1"/>
    <dgm:cxn modelId="{D0ED3FC1-69AC-41D5-8176-6A32757D4DB4}" type="presParOf" srcId="{66D9F84B-AF6F-4176-A138-9AF0E3F7164F}" destId="{BDE35CDF-3FC8-4C82-9C32-53821D41D2FB}" srcOrd="1" destOrd="0" presId="urn:microsoft.com/office/officeart/2005/8/layout/chevron1"/>
    <dgm:cxn modelId="{F4A4B0C8-3966-4083-AE24-34A233EFD0CA}" type="presParOf" srcId="{66D9F84B-AF6F-4176-A138-9AF0E3F7164F}" destId="{BF0F65CF-8648-4CC4-AA80-6261AC79B995}" srcOrd="2" destOrd="0" presId="urn:microsoft.com/office/officeart/2005/8/layout/chevron1"/>
    <dgm:cxn modelId="{D8230321-85F8-4CE1-A6D9-C9FECAF45055}" type="presParOf" srcId="{66D9F84B-AF6F-4176-A138-9AF0E3F7164F}" destId="{A68293B4-45D7-4A44-848C-E1B88AA80D2E}" srcOrd="3" destOrd="0" presId="urn:microsoft.com/office/officeart/2005/8/layout/chevron1"/>
    <dgm:cxn modelId="{75AB8585-81BC-4853-845A-A8D6DC0F38EA}" type="presParOf" srcId="{66D9F84B-AF6F-4176-A138-9AF0E3F7164F}" destId="{BB425A29-F4A9-4E69-8E4A-064B606804F0}" srcOrd="4" destOrd="0" presId="urn:microsoft.com/office/officeart/2005/8/layout/chevron1"/>
    <dgm:cxn modelId="{35BDB6C8-7DEF-438A-885F-DD5247F8683A}" type="presParOf" srcId="{66D9F84B-AF6F-4176-A138-9AF0E3F7164F}" destId="{D8AB1EA6-BCE5-40CE-8C41-28475AD5A52D}" srcOrd="5" destOrd="0" presId="urn:microsoft.com/office/officeart/2005/8/layout/chevron1"/>
    <dgm:cxn modelId="{E8B67A80-DD7C-443E-9A66-06BDFF80B962}" type="presParOf" srcId="{66D9F84B-AF6F-4176-A138-9AF0E3F7164F}" destId="{608B1BC8-5C50-470E-A766-F7D948E15611}" srcOrd="6" destOrd="0" presId="urn:microsoft.com/office/officeart/2005/8/layout/chevron1"/>
    <dgm:cxn modelId="{7F82F99E-030E-4616-96B3-EBC5593182F0}" type="presParOf" srcId="{66D9F84B-AF6F-4176-A138-9AF0E3F7164F}" destId="{7514017D-DEAA-484E-87F1-568311E30C99}" srcOrd="7" destOrd="0" presId="urn:microsoft.com/office/officeart/2005/8/layout/chevron1"/>
    <dgm:cxn modelId="{470CD7FF-612B-49E2-9276-81C9AD6288A3}" type="presParOf" srcId="{66D9F84B-AF6F-4176-A138-9AF0E3F7164F}" destId="{5C2F9166-C520-4410-902A-C821F425F655}" srcOrd="8" destOrd="0" presId="urn:microsoft.com/office/officeart/2005/8/layout/chevron1"/>
    <dgm:cxn modelId="{4C9FAD82-AC84-4472-8B7E-B9221D36D362}" type="presParOf" srcId="{66D9F84B-AF6F-4176-A138-9AF0E3F7164F}" destId="{C9A925F3-FDAB-4ECF-9174-AAEFBEA31738}" srcOrd="9" destOrd="0" presId="urn:microsoft.com/office/officeart/2005/8/layout/chevron1"/>
    <dgm:cxn modelId="{3D2A6F07-547D-49B9-AA4F-D0B26A6FAE39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B512D5AC-FB9A-443D-83DB-7103963373BD}" type="presOf" srcId="{7DB50373-F0CC-40A3-809F-597637DCE564}" destId="{66D9F84B-AF6F-4176-A138-9AF0E3F7164F}" srcOrd="0" destOrd="0" presId="urn:microsoft.com/office/officeart/2005/8/layout/chevron1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0B59E23F-D7DD-49CA-AE36-77610D092E66}" type="presOf" srcId="{41AAE780-75F5-424E-99E9-2A7B4BD437DF}" destId="{5C2F9166-C520-4410-902A-C821F425F655}" srcOrd="0" destOrd="0" presId="urn:microsoft.com/office/officeart/2005/8/layout/chevron1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9353850D-1AB6-4821-AC32-F8E46FCE93E5}" type="presOf" srcId="{DE1F8AF4-2BF8-468D-80D1-9873FC41064E}" destId="{7C799E8B-80B5-4DCD-8152-75EFCEDAD2F9}" srcOrd="0" destOrd="0" presId="urn:microsoft.com/office/officeart/2005/8/layout/chevron1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41B9084D-5BE8-4018-B5C1-676DA8A67A9A}" type="presOf" srcId="{0997F7BF-4D39-4456-993C-5E78505A3549}" destId="{09B3943C-EFD7-4279-9F66-87E9A9280E27}" srcOrd="0" destOrd="0" presId="urn:microsoft.com/office/officeart/2005/8/layout/chevron1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30D6B68C-7FB0-4262-93FC-B173FDBBBF92}" type="presOf" srcId="{3C364275-A65B-4754-AC8A-371196B29C52}" destId="{608B1BC8-5C50-470E-A766-F7D948E15611}" srcOrd="0" destOrd="0" presId="urn:microsoft.com/office/officeart/2005/8/layout/chevron1"/>
    <dgm:cxn modelId="{0F07EFDC-7184-46AB-B04A-92F98B73967B}" type="presOf" srcId="{348A2876-FD61-4F37-B0F2-897F9DEBFC19}" destId="{BF0F65CF-8648-4CC4-AA80-6261AC79B995}" srcOrd="0" destOrd="0" presId="urn:microsoft.com/office/officeart/2005/8/layout/chevron1"/>
    <dgm:cxn modelId="{2F290608-E5B9-465A-AD63-3A3D89988F26}" type="presOf" srcId="{BF50EA7C-4035-45FC-94C2-6B4BCB557BA8}" destId="{BB425A29-F4A9-4E69-8E4A-064B606804F0}" srcOrd="0" destOrd="0" presId="urn:microsoft.com/office/officeart/2005/8/layout/chevron1"/>
    <dgm:cxn modelId="{4EE0A55A-1A6D-4F6D-8088-500465D20FAA}" type="presParOf" srcId="{66D9F84B-AF6F-4176-A138-9AF0E3F7164F}" destId="{7C799E8B-80B5-4DCD-8152-75EFCEDAD2F9}" srcOrd="0" destOrd="0" presId="urn:microsoft.com/office/officeart/2005/8/layout/chevron1"/>
    <dgm:cxn modelId="{9A9E64C2-69FE-46DC-9B5F-D26E3565F5FF}" type="presParOf" srcId="{66D9F84B-AF6F-4176-A138-9AF0E3F7164F}" destId="{BDE35CDF-3FC8-4C82-9C32-53821D41D2FB}" srcOrd="1" destOrd="0" presId="urn:microsoft.com/office/officeart/2005/8/layout/chevron1"/>
    <dgm:cxn modelId="{8BC68EC0-203A-42D8-9593-908F3EBA51D1}" type="presParOf" srcId="{66D9F84B-AF6F-4176-A138-9AF0E3F7164F}" destId="{BF0F65CF-8648-4CC4-AA80-6261AC79B995}" srcOrd="2" destOrd="0" presId="urn:microsoft.com/office/officeart/2005/8/layout/chevron1"/>
    <dgm:cxn modelId="{1677D576-7B8C-45A7-966E-983244B1FE1D}" type="presParOf" srcId="{66D9F84B-AF6F-4176-A138-9AF0E3F7164F}" destId="{A68293B4-45D7-4A44-848C-E1B88AA80D2E}" srcOrd="3" destOrd="0" presId="urn:microsoft.com/office/officeart/2005/8/layout/chevron1"/>
    <dgm:cxn modelId="{704E67F8-CFA8-4CE0-B227-6E83EFC66998}" type="presParOf" srcId="{66D9F84B-AF6F-4176-A138-9AF0E3F7164F}" destId="{BB425A29-F4A9-4E69-8E4A-064B606804F0}" srcOrd="4" destOrd="0" presId="urn:microsoft.com/office/officeart/2005/8/layout/chevron1"/>
    <dgm:cxn modelId="{662C3AFB-F490-4F0A-8BD1-00FF5BCFD84B}" type="presParOf" srcId="{66D9F84B-AF6F-4176-A138-9AF0E3F7164F}" destId="{D8AB1EA6-BCE5-40CE-8C41-28475AD5A52D}" srcOrd="5" destOrd="0" presId="urn:microsoft.com/office/officeart/2005/8/layout/chevron1"/>
    <dgm:cxn modelId="{CDC602B8-DDD8-433B-8FC6-9B5E6C654980}" type="presParOf" srcId="{66D9F84B-AF6F-4176-A138-9AF0E3F7164F}" destId="{608B1BC8-5C50-470E-A766-F7D948E15611}" srcOrd="6" destOrd="0" presId="urn:microsoft.com/office/officeart/2005/8/layout/chevron1"/>
    <dgm:cxn modelId="{08670826-EB0B-48FC-ADBA-277E77391D73}" type="presParOf" srcId="{66D9F84B-AF6F-4176-A138-9AF0E3F7164F}" destId="{7514017D-DEAA-484E-87F1-568311E30C99}" srcOrd="7" destOrd="0" presId="urn:microsoft.com/office/officeart/2005/8/layout/chevron1"/>
    <dgm:cxn modelId="{3EB8CFC0-93A7-43FE-8958-521611F6781B}" type="presParOf" srcId="{66D9F84B-AF6F-4176-A138-9AF0E3F7164F}" destId="{5C2F9166-C520-4410-902A-C821F425F655}" srcOrd="8" destOrd="0" presId="urn:microsoft.com/office/officeart/2005/8/layout/chevron1"/>
    <dgm:cxn modelId="{61736BD9-BE40-4769-869B-783BCAC6F184}" type="presParOf" srcId="{66D9F84B-AF6F-4176-A138-9AF0E3F7164F}" destId="{C9A925F3-FDAB-4ECF-9174-AAEFBEA31738}" srcOrd="9" destOrd="0" presId="urn:microsoft.com/office/officeart/2005/8/layout/chevron1"/>
    <dgm:cxn modelId="{62F67280-EEE6-4AEA-8232-F44447ED9FDA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BFFBA0CD-7264-434E-94AE-BBF854E95507}" type="presOf" srcId="{DE1F8AF4-2BF8-468D-80D1-9873FC41064E}" destId="{7C799E8B-80B5-4DCD-8152-75EFCEDAD2F9}" srcOrd="0" destOrd="0" presId="urn:microsoft.com/office/officeart/2005/8/layout/chevron1"/>
    <dgm:cxn modelId="{5A3CE2FB-96C9-4B0B-A6FC-D2A9A6261CD7}" type="presOf" srcId="{0997F7BF-4D39-4456-993C-5E78505A3549}" destId="{09B3943C-EFD7-4279-9F66-87E9A9280E27}" srcOrd="0" destOrd="0" presId="urn:microsoft.com/office/officeart/2005/8/layout/chevron1"/>
    <dgm:cxn modelId="{D85CC961-6979-441E-994C-E6E8A1BB6DE6}" type="presOf" srcId="{348A2876-FD61-4F37-B0F2-897F9DEBFC19}" destId="{BF0F65CF-8648-4CC4-AA80-6261AC79B995}" srcOrd="0" destOrd="0" presId="urn:microsoft.com/office/officeart/2005/8/layout/chevron1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E2AC121A-E9B9-40B1-B062-31E566A72D41}" type="presOf" srcId="{7DB50373-F0CC-40A3-809F-597637DCE564}" destId="{66D9F84B-AF6F-4176-A138-9AF0E3F7164F}" srcOrd="0" destOrd="0" presId="urn:microsoft.com/office/officeart/2005/8/layout/chevron1"/>
    <dgm:cxn modelId="{555257AC-1FCD-43FC-A1F4-293BB72F36F2}" type="presOf" srcId="{BF50EA7C-4035-45FC-94C2-6B4BCB557BA8}" destId="{BB425A29-F4A9-4E69-8E4A-064B606804F0}" srcOrd="0" destOrd="0" presId="urn:microsoft.com/office/officeart/2005/8/layout/chevron1"/>
    <dgm:cxn modelId="{B52F47BC-5C4C-4086-9613-6C821A8BFB9D}" type="presOf" srcId="{3C364275-A65B-4754-AC8A-371196B29C52}" destId="{608B1BC8-5C50-470E-A766-F7D948E15611}" srcOrd="0" destOrd="0" presId="urn:microsoft.com/office/officeart/2005/8/layout/chevron1"/>
    <dgm:cxn modelId="{F3E89971-21DE-4E86-A1ED-33B0D5B85D6E}" type="presOf" srcId="{41AAE780-75F5-424E-99E9-2A7B4BD437DF}" destId="{5C2F9166-C520-4410-902A-C821F425F655}" srcOrd="0" destOrd="0" presId="urn:microsoft.com/office/officeart/2005/8/layout/chevron1"/>
    <dgm:cxn modelId="{C2AA02F7-3D27-47E0-B662-A25641DD5678}" type="presParOf" srcId="{66D9F84B-AF6F-4176-A138-9AF0E3F7164F}" destId="{7C799E8B-80B5-4DCD-8152-75EFCEDAD2F9}" srcOrd="0" destOrd="0" presId="urn:microsoft.com/office/officeart/2005/8/layout/chevron1"/>
    <dgm:cxn modelId="{A2A214DC-DC3F-4E7F-B43A-6E232AB2F403}" type="presParOf" srcId="{66D9F84B-AF6F-4176-A138-9AF0E3F7164F}" destId="{BDE35CDF-3FC8-4C82-9C32-53821D41D2FB}" srcOrd="1" destOrd="0" presId="urn:microsoft.com/office/officeart/2005/8/layout/chevron1"/>
    <dgm:cxn modelId="{C4DFFCC9-F97E-497C-8355-D3AA77119352}" type="presParOf" srcId="{66D9F84B-AF6F-4176-A138-9AF0E3F7164F}" destId="{BF0F65CF-8648-4CC4-AA80-6261AC79B995}" srcOrd="2" destOrd="0" presId="urn:microsoft.com/office/officeart/2005/8/layout/chevron1"/>
    <dgm:cxn modelId="{46B2C77F-5E50-4F48-AA4C-C4D3904C03DB}" type="presParOf" srcId="{66D9F84B-AF6F-4176-A138-9AF0E3F7164F}" destId="{A68293B4-45D7-4A44-848C-E1B88AA80D2E}" srcOrd="3" destOrd="0" presId="urn:microsoft.com/office/officeart/2005/8/layout/chevron1"/>
    <dgm:cxn modelId="{29128EBD-4AB3-4AEF-B468-4FE942C1FD69}" type="presParOf" srcId="{66D9F84B-AF6F-4176-A138-9AF0E3F7164F}" destId="{BB425A29-F4A9-4E69-8E4A-064B606804F0}" srcOrd="4" destOrd="0" presId="urn:microsoft.com/office/officeart/2005/8/layout/chevron1"/>
    <dgm:cxn modelId="{B61AB173-1ECC-44C6-9C85-375C1A74F59B}" type="presParOf" srcId="{66D9F84B-AF6F-4176-A138-9AF0E3F7164F}" destId="{D8AB1EA6-BCE5-40CE-8C41-28475AD5A52D}" srcOrd="5" destOrd="0" presId="urn:microsoft.com/office/officeart/2005/8/layout/chevron1"/>
    <dgm:cxn modelId="{D03F85DC-0529-4DF3-A807-E7E49EF724CD}" type="presParOf" srcId="{66D9F84B-AF6F-4176-A138-9AF0E3F7164F}" destId="{608B1BC8-5C50-470E-A766-F7D948E15611}" srcOrd="6" destOrd="0" presId="urn:microsoft.com/office/officeart/2005/8/layout/chevron1"/>
    <dgm:cxn modelId="{FB427CD8-23F0-40A9-952C-9E51C532EAC6}" type="presParOf" srcId="{66D9F84B-AF6F-4176-A138-9AF0E3F7164F}" destId="{7514017D-DEAA-484E-87F1-568311E30C99}" srcOrd="7" destOrd="0" presId="urn:microsoft.com/office/officeart/2005/8/layout/chevron1"/>
    <dgm:cxn modelId="{9D3DE3E3-ECC8-4081-B197-C2354CD08EB3}" type="presParOf" srcId="{66D9F84B-AF6F-4176-A138-9AF0E3F7164F}" destId="{5C2F9166-C520-4410-902A-C821F425F655}" srcOrd="8" destOrd="0" presId="urn:microsoft.com/office/officeart/2005/8/layout/chevron1"/>
    <dgm:cxn modelId="{03CA6289-81C8-429D-8C64-7E6ECF880FE4}" type="presParOf" srcId="{66D9F84B-AF6F-4176-A138-9AF0E3F7164F}" destId="{C9A925F3-FDAB-4ECF-9174-AAEFBEA31738}" srcOrd="9" destOrd="0" presId="urn:microsoft.com/office/officeart/2005/8/layout/chevron1"/>
    <dgm:cxn modelId="{20BE9552-0572-44A4-AFAD-802A0101598B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FC2F895-0B74-40F7-A982-D3426EF54E1B}" type="presOf" srcId="{0997F7BF-4D39-4456-993C-5E78505A3549}" destId="{09B3943C-EFD7-4279-9F66-87E9A9280E27}" srcOrd="0" destOrd="0" presId="urn:microsoft.com/office/officeart/2005/8/layout/chevron1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B1E608F5-4426-4532-8AFB-A9BC4A1D233E}" type="presOf" srcId="{BF50EA7C-4035-45FC-94C2-6B4BCB557BA8}" destId="{BB425A29-F4A9-4E69-8E4A-064B606804F0}" srcOrd="0" destOrd="0" presId="urn:microsoft.com/office/officeart/2005/8/layout/chevron1"/>
    <dgm:cxn modelId="{E4C51453-1BEF-4C61-833D-461B8B660EDF}" type="presOf" srcId="{7DB50373-F0CC-40A3-809F-597637DCE564}" destId="{66D9F84B-AF6F-4176-A138-9AF0E3F7164F}" srcOrd="0" destOrd="0" presId="urn:microsoft.com/office/officeart/2005/8/layout/chevron1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3723EE30-1B49-4CAF-9BC9-7F6AF8E8CD6C}" type="presOf" srcId="{41AAE780-75F5-424E-99E9-2A7B4BD437DF}" destId="{5C2F9166-C520-4410-902A-C821F425F655}" srcOrd="0" destOrd="0" presId="urn:microsoft.com/office/officeart/2005/8/layout/chevron1"/>
    <dgm:cxn modelId="{4CC3E87D-1AFA-4D01-9551-C10970D186DF}" type="presOf" srcId="{DE1F8AF4-2BF8-468D-80D1-9873FC41064E}" destId="{7C799E8B-80B5-4DCD-8152-75EFCEDAD2F9}" srcOrd="0" destOrd="0" presId="urn:microsoft.com/office/officeart/2005/8/layout/chevron1"/>
    <dgm:cxn modelId="{9512DAEC-77B9-4822-8DBC-92F841D270F4}" type="presOf" srcId="{3C364275-A65B-4754-AC8A-371196B29C52}" destId="{608B1BC8-5C50-470E-A766-F7D948E15611}" srcOrd="0" destOrd="0" presId="urn:microsoft.com/office/officeart/2005/8/layout/chevron1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0E7B8B96-3B45-4584-A090-80E0A5AA2317}" type="presOf" srcId="{348A2876-FD61-4F37-B0F2-897F9DEBFC19}" destId="{BF0F65CF-8648-4CC4-AA80-6261AC79B995}" srcOrd="0" destOrd="0" presId="urn:microsoft.com/office/officeart/2005/8/layout/chevron1"/>
    <dgm:cxn modelId="{EC6D8291-B84C-422E-89C0-B280C0EC9542}" type="presParOf" srcId="{66D9F84B-AF6F-4176-A138-9AF0E3F7164F}" destId="{7C799E8B-80B5-4DCD-8152-75EFCEDAD2F9}" srcOrd="0" destOrd="0" presId="urn:microsoft.com/office/officeart/2005/8/layout/chevron1"/>
    <dgm:cxn modelId="{010A8996-2F0B-4DEC-A928-3CE20E88EFF2}" type="presParOf" srcId="{66D9F84B-AF6F-4176-A138-9AF0E3F7164F}" destId="{BDE35CDF-3FC8-4C82-9C32-53821D41D2FB}" srcOrd="1" destOrd="0" presId="urn:microsoft.com/office/officeart/2005/8/layout/chevron1"/>
    <dgm:cxn modelId="{923E2F15-9EFA-427A-A4A0-12326F3CC9B8}" type="presParOf" srcId="{66D9F84B-AF6F-4176-A138-9AF0E3F7164F}" destId="{BF0F65CF-8648-4CC4-AA80-6261AC79B995}" srcOrd="2" destOrd="0" presId="urn:microsoft.com/office/officeart/2005/8/layout/chevron1"/>
    <dgm:cxn modelId="{61C6D59D-32D3-4186-8695-A0A5F9E3BBCA}" type="presParOf" srcId="{66D9F84B-AF6F-4176-A138-9AF0E3F7164F}" destId="{A68293B4-45D7-4A44-848C-E1B88AA80D2E}" srcOrd="3" destOrd="0" presId="urn:microsoft.com/office/officeart/2005/8/layout/chevron1"/>
    <dgm:cxn modelId="{BB3600C0-B118-4A3E-BB6C-1B24F67B6053}" type="presParOf" srcId="{66D9F84B-AF6F-4176-A138-9AF0E3F7164F}" destId="{BB425A29-F4A9-4E69-8E4A-064B606804F0}" srcOrd="4" destOrd="0" presId="urn:microsoft.com/office/officeart/2005/8/layout/chevron1"/>
    <dgm:cxn modelId="{39A2CBEC-E65B-4D35-B3DE-E354DF4E16B3}" type="presParOf" srcId="{66D9F84B-AF6F-4176-A138-9AF0E3F7164F}" destId="{D8AB1EA6-BCE5-40CE-8C41-28475AD5A52D}" srcOrd="5" destOrd="0" presId="urn:microsoft.com/office/officeart/2005/8/layout/chevron1"/>
    <dgm:cxn modelId="{608A7F7D-8366-489D-A253-4C8D67232CE2}" type="presParOf" srcId="{66D9F84B-AF6F-4176-A138-9AF0E3F7164F}" destId="{608B1BC8-5C50-470E-A766-F7D948E15611}" srcOrd="6" destOrd="0" presId="urn:microsoft.com/office/officeart/2005/8/layout/chevron1"/>
    <dgm:cxn modelId="{4A0122E5-0633-42F1-81F3-C949C55F7F24}" type="presParOf" srcId="{66D9F84B-AF6F-4176-A138-9AF0E3F7164F}" destId="{7514017D-DEAA-484E-87F1-568311E30C99}" srcOrd="7" destOrd="0" presId="urn:microsoft.com/office/officeart/2005/8/layout/chevron1"/>
    <dgm:cxn modelId="{068D3248-24CC-4F1C-BAD8-E0D05ED6FE74}" type="presParOf" srcId="{66D9F84B-AF6F-4176-A138-9AF0E3F7164F}" destId="{5C2F9166-C520-4410-902A-C821F425F655}" srcOrd="8" destOrd="0" presId="urn:microsoft.com/office/officeart/2005/8/layout/chevron1"/>
    <dgm:cxn modelId="{0E08104E-FBE6-4DF7-9280-713E59C8611A}" type="presParOf" srcId="{66D9F84B-AF6F-4176-A138-9AF0E3F7164F}" destId="{C9A925F3-FDAB-4ECF-9174-AAEFBEA31738}" srcOrd="9" destOrd="0" presId="urn:microsoft.com/office/officeart/2005/8/layout/chevron1"/>
    <dgm:cxn modelId="{04BA6F5B-043A-4C36-B0D8-CC2DDC0F38AC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2879410D-601A-40AF-97C0-3CA8C2BC7D4E}" type="presOf" srcId="{0997F7BF-4D39-4456-993C-5E78505A3549}" destId="{09B3943C-EFD7-4279-9F66-87E9A9280E27}" srcOrd="0" destOrd="0" presId="urn:microsoft.com/office/officeart/2005/8/layout/chevron1"/>
    <dgm:cxn modelId="{69EE53BB-0890-4CBF-9814-A8490C8939B6}" type="presOf" srcId="{7DB50373-F0CC-40A3-809F-597637DCE564}" destId="{66D9F84B-AF6F-4176-A138-9AF0E3F7164F}" srcOrd="0" destOrd="0" presId="urn:microsoft.com/office/officeart/2005/8/layout/chevron1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67B0D556-8BDC-4C28-B49C-3D59F56CD350}" type="presOf" srcId="{BF50EA7C-4035-45FC-94C2-6B4BCB557BA8}" destId="{BB425A29-F4A9-4E69-8E4A-064B606804F0}" srcOrd="0" destOrd="0" presId="urn:microsoft.com/office/officeart/2005/8/layout/chevron1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BF37EA9F-B911-48ED-B7CB-B006145DEEA0}" type="presOf" srcId="{3C364275-A65B-4754-AC8A-371196B29C52}" destId="{608B1BC8-5C50-470E-A766-F7D948E15611}" srcOrd="0" destOrd="0" presId="urn:microsoft.com/office/officeart/2005/8/layout/chevron1"/>
    <dgm:cxn modelId="{3732C0A9-2619-462C-BD47-F81880E5F69E}" type="presOf" srcId="{41AAE780-75F5-424E-99E9-2A7B4BD437DF}" destId="{5C2F9166-C520-4410-902A-C821F425F655}" srcOrd="0" destOrd="0" presId="urn:microsoft.com/office/officeart/2005/8/layout/chevron1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F4B22050-DA3C-4FDC-A957-1E4BD4A9D16B}" type="presOf" srcId="{348A2876-FD61-4F37-B0F2-897F9DEBFC19}" destId="{BF0F65CF-8648-4CC4-AA80-6261AC79B995}" srcOrd="0" destOrd="0" presId="urn:microsoft.com/office/officeart/2005/8/layout/chevron1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67192B6B-76D3-4AAA-9551-365EAA630490}" type="presOf" srcId="{DE1F8AF4-2BF8-468D-80D1-9873FC41064E}" destId="{7C799E8B-80B5-4DCD-8152-75EFCEDAD2F9}" srcOrd="0" destOrd="0" presId="urn:microsoft.com/office/officeart/2005/8/layout/chevron1"/>
    <dgm:cxn modelId="{16189D7F-937A-4E2F-B060-61DA0304B94A}" type="presParOf" srcId="{66D9F84B-AF6F-4176-A138-9AF0E3F7164F}" destId="{7C799E8B-80B5-4DCD-8152-75EFCEDAD2F9}" srcOrd="0" destOrd="0" presId="urn:microsoft.com/office/officeart/2005/8/layout/chevron1"/>
    <dgm:cxn modelId="{4D399F51-B36D-42D2-9D78-8DACD230A19B}" type="presParOf" srcId="{66D9F84B-AF6F-4176-A138-9AF0E3F7164F}" destId="{BDE35CDF-3FC8-4C82-9C32-53821D41D2FB}" srcOrd="1" destOrd="0" presId="urn:microsoft.com/office/officeart/2005/8/layout/chevron1"/>
    <dgm:cxn modelId="{5DCA71E3-DCA6-437B-8D48-A59B16E5395A}" type="presParOf" srcId="{66D9F84B-AF6F-4176-A138-9AF0E3F7164F}" destId="{BF0F65CF-8648-4CC4-AA80-6261AC79B995}" srcOrd="2" destOrd="0" presId="urn:microsoft.com/office/officeart/2005/8/layout/chevron1"/>
    <dgm:cxn modelId="{4DA942BC-EC1F-41A6-A7EA-350D32F3EAF6}" type="presParOf" srcId="{66D9F84B-AF6F-4176-A138-9AF0E3F7164F}" destId="{A68293B4-45D7-4A44-848C-E1B88AA80D2E}" srcOrd="3" destOrd="0" presId="urn:microsoft.com/office/officeart/2005/8/layout/chevron1"/>
    <dgm:cxn modelId="{122FE713-B502-4548-8F40-8F03C51BB970}" type="presParOf" srcId="{66D9F84B-AF6F-4176-A138-9AF0E3F7164F}" destId="{BB425A29-F4A9-4E69-8E4A-064B606804F0}" srcOrd="4" destOrd="0" presId="urn:microsoft.com/office/officeart/2005/8/layout/chevron1"/>
    <dgm:cxn modelId="{8C41C804-9A80-4DE6-A0DA-405C66903480}" type="presParOf" srcId="{66D9F84B-AF6F-4176-A138-9AF0E3F7164F}" destId="{D8AB1EA6-BCE5-40CE-8C41-28475AD5A52D}" srcOrd="5" destOrd="0" presId="urn:microsoft.com/office/officeart/2005/8/layout/chevron1"/>
    <dgm:cxn modelId="{B1100021-46D1-46E2-BCD9-2B6FDB1A88A4}" type="presParOf" srcId="{66D9F84B-AF6F-4176-A138-9AF0E3F7164F}" destId="{608B1BC8-5C50-470E-A766-F7D948E15611}" srcOrd="6" destOrd="0" presId="urn:microsoft.com/office/officeart/2005/8/layout/chevron1"/>
    <dgm:cxn modelId="{53346114-AAED-4294-94D1-B10A04BE9598}" type="presParOf" srcId="{66D9F84B-AF6F-4176-A138-9AF0E3F7164F}" destId="{7514017D-DEAA-484E-87F1-568311E30C99}" srcOrd="7" destOrd="0" presId="urn:microsoft.com/office/officeart/2005/8/layout/chevron1"/>
    <dgm:cxn modelId="{2D86BC42-7D25-40E4-A920-EA25B93E0742}" type="presParOf" srcId="{66D9F84B-AF6F-4176-A138-9AF0E3F7164F}" destId="{5C2F9166-C520-4410-902A-C821F425F655}" srcOrd="8" destOrd="0" presId="urn:microsoft.com/office/officeart/2005/8/layout/chevron1"/>
    <dgm:cxn modelId="{A191CE6E-3C57-41EF-A3B2-1EF579D477C2}" type="presParOf" srcId="{66D9F84B-AF6F-4176-A138-9AF0E3F7164F}" destId="{C9A925F3-FDAB-4ECF-9174-AAEFBEA31738}" srcOrd="9" destOrd="0" presId="urn:microsoft.com/office/officeart/2005/8/layout/chevron1"/>
    <dgm:cxn modelId="{3FA58C81-2728-4598-9F2A-6780E3238F5B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9E354542-1460-4560-A1B3-16ED4093DAC4}" type="presOf" srcId="{BF50EA7C-4035-45FC-94C2-6B4BCB557BA8}" destId="{BB425A29-F4A9-4E69-8E4A-064B606804F0}" srcOrd="0" destOrd="0" presId="urn:microsoft.com/office/officeart/2005/8/layout/chevron1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DD656C71-50F7-4BC8-9F16-B123BA954DE9}" type="presOf" srcId="{DE1F8AF4-2BF8-468D-80D1-9873FC41064E}" destId="{7C799E8B-80B5-4DCD-8152-75EFCEDAD2F9}" srcOrd="0" destOrd="0" presId="urn:microsoft.com/office/officeart/2005/8/layout/chevron1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09984315-08D6-4064-B847-68A47950A786}" type="presOf" srcId="{0997F7BF-4D39-4456-993C-5E78505A3549}" destId="{09B3943C-EFD7-4279-9F66-87E9A9280E27}" srcOrd="0" destOrd="0" presId="urn:microsoft.com/office/officeart/2005/8/layout/chevron1"/>
    <dgm:cxn modelId="{3F2C7C6E-48EC-4B03-966F-A2D1A10B144C}" type="presOf" srcId="{348A2876-FD61-4F37-B0F2-897F9DEBFC19}" destId="{BF0F65CF-8648-4CC4-AA80-6261AC79B995}" srcOrd="0" destOrd="0" presId="urn:microsoft.com/office/officeart/2005/8/layout/chevron1"/>
    <dgm:cxn modelId="{AB56145E-E05C-42A4-A8BD-A2AE4EF91619}" type="presOf" srcId="{3C364275-A65B-4754-AC8A-371196B29C52}" destId="{608B1BC8-5C50-470E-A766-F7D948E15611}" srcOrd="0" destOrd="0" presId="urn:microsoft.com/office/officeart/2005/8/layout/chevron1"/>
    <dgm:cxn modelId="{C792D885-6D96-4D89-9DC5-F99FF8BE426C}" type="presOf" srcId="{41AAE780-75F5-424E-99E9-2A7B4BD437DF}" destId="{5C2F9166-C520-4410-902A-C821F425F655}" srcOrd="0" destOrd="0" presId="urn:microsoft.com/office/officeart/2005/8/layout/chevron1"/>
    <dgm:cxn modelId="{E1ED637F-A108-4873-B69E-456953367E67}" type="presOf" srcId="{7DB50373-F0CC-40A3-809F-597637DCE564}" destId="{66D9F84B-AF6F-4176-A138-9AF0E3F7164F}" srcOrd="0" destOrd="0" presId="urn:microsoft.com/office/officeart/2005/8/layout/chevron1"/>
    <dgm:cxn modelId="{70647B59-B722-4496-AA54-8D0B4AA42776}" type="presParOf" srcId="{66D9F84B-AF6F-4176-A138-9AF0E3F7164F}" destId="{7C799E8B-80B5-4DCD-8152-75EFCEDAD2F9}" srcOrd="0" destOrd="0" presId="urn:microsoft.com/office/officeart/2005/8/layout/chevron1"/>
    <dgm:cxn modelId="{47821CA8-5A8F-4F3A-8247-BAAE85644C06}" type="presParOf" srcId="{66D9F84B-AF6F-4176-A138-9AF0E3F7164F}" destId="{BDE35CDF-3FC8-4C82-9C32-53821D41D2FB}" srcOrd="1" destOrd="0" presId="urn:microsoft.com/office/officeart/2005/8/layout/chevron1"/>
    <dgm:cxn modelId="{C1D48FD3-0507-488C-83F9-86911A84C17B}" type="presParOf" srcId="{66D9F84B-AF6F-4176-A138-9AF0E3F7164F}" destId="{BF0F65CF-8648-4CC4-AA80-6261AC79B995}" srcOrd="2" destOrd="0" presId="urn:microsoft.com/office/officeart/2005/8/layout/chevron1"/>
    <dgm:cxn modelId="{47D0A20D-B8DA-46A6-9D02-018B0A1FE4FF}" type="presParOf" srcId="{66D9F84B-AF6F-4176-A138-9AF0E3F7164F}" destId="{A68293B4-45D7-4A44-848C-E1B88AA80D2E}" srcOrd="3" destOrd="0" presId="urn:microsoft.com/office/officeart/2005/8/layout/chevron1"/>
    <dgm:cxn modelId="{1DFF530D-9A59-4835-AD96-03FBD1F515BE}" type="presParOf" srcId="{66D9F84B-AF6F-4176-A138-9AF0E3F7164F}" destId="{BB425A29-F4A9-4E69-8E4A-064B606804F0}" srcOrd="4" destOrd="0" presId="urn:microsoft.com/office/officeart/2005/8/layout/chevron1"/>
    <dgm:cxn modelId="{8F2F8EEE-9998-4923-BCD5-D3D7E61859C6}" type="presParOf" srcId="{66D9F84B-AF6F-4176-A138-9AF0E3F7164F}" destId="{D8AB1EA6-BCE5-40CE-8C41-28475AD5A52D}" srcOrd="5" destOrd="0" presId="urn:microsoft.com/office/officeart/2005/8/layout/chevron1"/>
    <dgm:cxn modelId="{48F670BE-EC6D-46CD-A076-C8125E30C987}" type="presParOf" srcId="{66D9F84B-AF6F-4176-A138-9AF0E3F7164F}" destId="{608B1BC8-5C50-470E-A766-F7D948E15611}" srcOrd="6" destOrd="0" presId="urn:microsoft.com/office/officeart/2005/8/layout/chevron1"/>
    <dgm:cxn modelId="{AC101B4F-BF00-429D-AE86-5F0295B24F83}" type="presParOf" srcId="{66D9F84B-AF6F-4176-A138-9AF0E3F7164F}" destId="{7514017D-DEAA-484E-87F1-568311E30C99}" srcOrd="7" destOrd="0" presId="urn:microsoft.com/office/officeart/2005/8/layout/chevron1"/>
    <dgm:cxn modelId="{19C698F0-C384-4FA1-A3D7-56723D35A2AB}" type="presParOf" srcId="{66D9F84B-AF6F-4176-A138-9AF0E3F7164F}" destId="{5C2F9166-C520-4410-902A-C821F425F655}" srcOrd="8" destOrd="0" presId="urn:microsoft.com/office/officeart/2005/8/layout/chevron1"/>
    <dgm:cxn modelId="{144F92F8-2A6A-4B62-9B96-FAEC97626BAC}" type="presParOf" srcId="{66D9F84B-AF6F-4176-A138-9AF0E3F7164F}" destId="{C9A925F3-FDAB-4ECF-9174-AAEFBEA31738}" srcOrd="9" destOrd="0" presId="urn:microsoft.com/office/officeart/2005/8/layout/chevron1"/>
    <dgm:cxn modelId="{27E13AD5-7951-4061-B20C-CD41731A33DA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C8D055D-F7FC-4D85-BDCF-882BB27DDBF6}" type="presOf" srcId="{0997F7BF-4D39-4456-993C-5E78505A3549}" destId="{09B3943C-EFD7-4279-9F66-87E9A9280E27}" srcOrd="0" destOrd="0" presId="urn:microsoft.com/office/officeart/2005/8/layout/chevron1"/>
    <dgm:cxn modelId="{E2C62EFB-D26F-4221-82E4-353BA70D3184}" type="presOf" srcId="{BF50EA7C-4035-45FC-94C2-6B4BCB557BA8}" destId="{BB425A29-F4A9-4E69-8E4A-064B606804F0}" srcOrd="0" destOrd="0" presId="urn:microsoft.com/office/officeart/2005/8/layout/chevron1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EE8CB3F4-B22D-4866-BFE3-9668FFBC993F}" type="presOf" srcId="{348A2876-FD61-4F37-B0F2-897F9DEBFC19}" destId="{BF0F65CF-8648-4CC4-AA80-6261AC79B995}" srcOrd="0" destOrd="0" presId="urn:microsoft.com/office/officeart/2005/8/layout/chevron1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E7AB334B-32A9-41C8-ACC7-B3764A9E5EF5}" type="presOf" srcId="{3C364275-A65B-4754-AC8A-371196B29C52}" destId="{608B1BC8-5C50-470E-A766-F7D948E15611}" srcOrd="0" destOrd="0" presId="urn:microsoft.com/office/officeart/2005/8/layout/chevron1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B6C512FD-735D-4D72-B87D-9B6AFE81BF74}" type="presOf" srcId="{7DB50373-F0CC-40A3-809F-597637DCE564}" destId="{66D9F84B-AF6F-4176-A138-9AF0E3F7164F}" srcOrd="0" destOrd="0" presId="urn:microsoft.com/office/officeart/2005/8/layout/chevron1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EF10E636-C300-4B7F-BFEC-B6B9E6BB9771}" type="presOf" srcId="{41AAE780-75F5-424E-99E9-2A7B4BD437DF}" destId="{5C2F9166-C520-4410-902A-C821F425F655}" srcOrd="0" destOrd="0" presId="urn:microsoft.com/office/officeart/2005/8/layout/chevron1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6C3A9FF5-5F5F-440E-B995-E43334FD83BB}" type="presOf" srcId="{DE1F8AF4-2BF8-468D-80D1-9873FC41064E}" destId="{7C799E8B-80B5-4DCD-8152-75EFCEDAD2F9}" srcOrd="0" destOrd="0" presId="urn:microsoft.com/office/officeart/2005/8/layout/chevron1"/>
    <dgm:cxn modelId="{282E14D0-23B2-40D5-91D3-709CD9DF652A}" type="presParOf" srcId="{66D9F84B-AF6F-4176-A138-9AF0E3F7164F}" destId="{7C799E8B-80B5-4DCD-8152-75EFCEDAD2F9}" srcOrd="0" destOrd="0" presId="urn:microsoft.com/office/officeart/2005/8/layout/chevron1"/>
    <dgm:cxn modelId="{FD2744BC-239C-4D5A-BB66-13788FE05DA2}" type="presParOf" srcId="{66D9F84B-AF6F-4176-A138-9AF0E3F7164F}" destId="{BDE35CDF-3FC8-4C82-9C32-53821D41D2FB}" srcOrd="1" destOrd="0" presId="urn:microsoft.com/office/officeart/2005/8/layout/chevron1"/>
    <dgm:cxn modelId="{D5AAABD7-8999-4173-9643-A2BD06FAEF86}" type="presParOf" srcId="{66D9F84B-AF6F-4176-A138-9AF0E3F7164F}" destId="{BF0F65CF-8648-4CC4-AA80-6261AC79B995}" srcOrd="2" destOrd="0" presId="urn:microsoft.com/office/officeart/2005/8/layout/chevron1"/>
    <dgm:cxn modelId="{F6E77270-4E37-4F84-A0B5-69840F98E1E6}" type="presParOf" srcId="{66D9F84B-AF6F-4176-A138-9AF0E3F7164F}" destId="{A68293B4-45D7-4A44-848C-E1B88AA80D2E}" srcOrd="3" destOrd="0" presId="urn:microsoft.com/office/officeart/2005/8/layout/chevron1"/>
    <dgm:cxn modelId="{1E05DC07-2FB4-46D5-8FC9-63E13134F10D}" type="presParOf" srcId="{66D9F84B-AF6F-4176-A138-9AF0E3F7164F}" destId="{BB425A29-F4A9-4E69-8E4A-064B606804F0}" srcOrd="4" destOrd="0" presId="urn:microsoft.com/office/officeart/2005/8/layout/chevron1"/>
    <dgm:cxn modelId="{4EA7D24E-5FF4-44CE-92D7-AE7163412397}" type="presParOf" srcId="{66D9F84B-AF6F-4176-A138-9AF0E3F7164F}" destId="{D8AB1EA6-BCE5-40CE-8C41-28475AD5A52D}" srcOrd="5" destOrd="0" presId="urn:microsoft.com/office/officeart/2005/8/layout/chevron1"/>
    <dgm:cxn modelId="{4A615CFB-397E-4718-B816-F52685996999}" type="presParOf" srcId="{66D9F84B-AF6F-4176-A138-9AF0E3F7164F}" destId="{608B1BC8-5C50-470E-A766-F7D948E15611}" srcOrd="6" destOrd="0" presId="urn:microsoft.com/office/officeart/2005/8/layout/chevron1"/>
    <dgm:cxn modelId="{23DA887F-CFB6-4011-8016-B4D7F4DFB7D0}" type="presParOf" srcId="{66D9F84B-AF6F-4176-A138-9AF0E3F7164F}" destId="{7514017D-DEAA-484E-87F1-568311E30C99}" srcOrd="7" destOrd="0" presId="urn:microsoft.com/office/officeart/2005/8/layout/chevron1"/>
    <dgm:cxn modelId="{6A7C5B7B-9425-4322-A6E1-7C1C46A43F81}" type="presParOf" srcId="{66D9F84B-AF6F-4176-A138-9AF0E3F7164F}" destId="{5C2F9166-C520-4410-902A-C821F425F655}" srcOrd="8" destOrd="0" presId="urn:microsoft.com/office/officeart/2005/8/layout/chevron1"/>
    <dgm:cxn modelId="{DFE055D1-6FCF-4410-9D1A-2089B2A80638}" type="presParOf" srcId="{66D9F84B-AF6F-4176-A138-9AF0E3F7164F}" destId="{C9A925F3-FDAB-4ECF-9174-AAEFBEA31738}" srcOrd="9" destOrd="0" presId="urn:microsoft.com/office/officeart/2005/8/layout/chevron1"/>
    <dgm:cxn modelId="{7EEC1FD8-42DC-412B-9FD3-A65C1A922B62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6BC9D9F-FAD4-434F-88E8-7DE863BC3F92}" type="presOf" srcId="{348A2876-FD61-4F37-B0F2-897F9DEBFC19}" destId="{BF0F65CF-8648-4CC4-AA80-6261AC79B995}" srcOrd="0" destOrd="0" presId="urn:microsoft.com/office/officeart/2005/8/layout/chevron1"/>
    <dgm:cxn modelId="{F5D86DE9-77AA-47FC-95C7-7E5252AF2DE0}" type="presOf" srcId="{41AAE780-75F5-424E-99E9-2A7B4BD437DF}" destId="{5C2F9166-C520-4410-902A-C821F425F655}" srcOrd="0" destOrd="0" presId="urn:microsoft.com/office/officeart/2005/8/layout/chevron1"/>
    <dgm:cxn modelId="{72437F4A-14B9-45D3-B8AC-469B8BAA4733}" type="presOf" srcId="{7DB50373-F0CC-40A3-809F-597637DCE564}" destId="{66D9F84B-AF6F-4176-A138-9AF0E3F7164F}" srcOrd="0" destOrd="0" presId="urn:microsoft.com/office/officeart/2005/8/layout/chevron1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FE814483-798D-402F-8B56-8E3E93BE02D0}" type="presOf" srcId="{0997F7BF-4D39-4456-993C-5E78505A3549}" destId="{09B3943C-EFD7-4279-9F66-87E9A9280E27}" srcOrd="0" destOrd="0" presId="urn:microsoft.com/office/officeart/2005/8/layout/chevron1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C0B50C28-3187-4692-AA3D-276B0A3B1501}" type="presOf" srcId="{DE1F8AF4-2BF8-468D-80D1-9873FC41064E}" destId="{7C799E8B-80B5-4DCD-8152-75EFCEDAD2F9}" srcOrd="0" destOrd="0" presId="urn:microsoft.com/office/officeart/2005/8/layout/chevron1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4166178C-700F-4030-A074-FE24849B7C95}" type="presOf" srcId="{3C364275-A65B-4754-AC8A-371196B29C52}" destId="{608B1BC8-5C50-470E-A766-F7D948E15611}" srcOrd="0" destOrd="0" presId="urn:microsoft.com/office/officeart/2005/8/layout/chevron1"/>
    <dgm:cxn modelId="{F518F690-2A8E-4666-9149-E30F4EF09069}" type="presOf" srcId="{BF50EA7C-4035-45FC-94C2-6B4BCB557BA8}" destId="{BB425A29-F4A9-4E69-8E4A-064B606804F0}" srcOrd="0" destOrd="0" presId="urn:microsoft.com/office/officeart/2005/8/layout/chevron1"/>
    <dgm:cxn modelId="{CBEF1078-7096-4761-B9D9-8C8C61DDEA84}" type="presParOf" srcId="{66D9F84B-AF6F-4176-A138-9AF0E3F7164F}" destId="{7C799E8B-80B5-4DCD-8152-75EFCEDAD2F9}" srcOrd="0" destOrd="0" presId="urn:microsoft.com/office/officeart/2005/8/layout/chevron1"/>
    <dgm:cxn modelId="{14161FA5-3363-435D-AF9E-8DAA1CA3F399}" type="presParOf" srcId="{66D9F84B-AF6F-4176-A138-9AF0E3F7164F}" destId="{BDE35CDF-3FC8-4C82-9C32-53821D41D2FB}" srcOrd="1" destOrd="0" presId="urn:microsoft.com/office/officeart/2005/8/layout/chevron1"/>
    <dgm:cxn modelId="{C6B2AE04-3B90-4A16-A9A2-C7C9E988BB84}" type="presParOf" srcId="{66D9F84B-AF6F-4176-A138-9AF0E3F7164F}" destId="{BF0F65CF-8648-4CC4-AA80-6261AC79B995}" srcOrd="2" destOrd="0" presId="urn:microsoft.com/office/officeart/2005/8/layout/chevron1"/>
    <dgm:cxn modelId="{9E149D3A-79D7-4DCD-87CD-69767DF00A31}" type="presParOf" srcId="{66D9F84B-AF6F-4176-A138-9AF0E3F7164F}" destId="{A68293B4-45D7-4A44-848C-E1B88AA80D2E}" srcOrd="3" destOrd="0" presId="urn:microsoft.com/office/officeart/2005/8/layout/chevron1"/>
    <dgm:cxn modelId="{A042A093-185C-4AB9-ABE6-7FB3E94DE811}" type="presParOf" srcId="{66D9F84B-AF6F-4176-A138-9AF0E3F7164F}" destId="{BB425A29-F4A9-4E69-8E4A-064B606804F0}" srcOrd="4" destOrd="0" presId="urn:microsoft.com/office/officeart/2005/8/layout/chevron1"/>
    <dgm:cxn modelId="{D466C5F1-4BDF-427D-A6BA-F7A639AFAAA3}" type="presParOf" srcId="{66D9F84B-AF6F-4176-A138-9AF0E3F7164F}" destId="{D8AB1EA6-BCE5-40CE-8C41-28475AD5A52D}" srcOrd="5" destOrd="0" presId="urn:microsoft.com/office/officeart/2005/8/layout/chevron1"/>
    <dgm:cxn modelId="{BF5C926C-376D-402B-A316-97FEC550FAAC}" type="presParOf" srcId="{66D9F84B-AF6F-4176-A138-9AF0E3F7164F}" destId="{608B1BC8-5C50-470E-A766-F7D948E15611}" srcOrd="6" destOrd="0" presId="urn:microsoft.com/office/officeart/2005/8/layout/chevron1"/>
    <dgm:cxn modelId="{C3D08DC7-AF98-4A3D-9BE9-3F0CBB808EB0}" type="presParOf" srcId="{66D9F84B-AF6F-4176-A138-9AF0E3F7164F}" destId="{7514017D-DEAA-484E-87F1-568311E30C99}" srcOrd="7" destOrd="0" presId="urn:microsoft.com/office/officeart/2005/8/layout/chevron1"/>
    <dgm:cxn modelId="{D5C916FD-C274-4BD8-8684-BCC7BB481E41}" type="presParOf" srcId="{66D9F84B-AF6F-4176-A138-9AF0E3F7164F}" destId="{5C2F9166-C520-4410-902A-C821F425F655}" srcOrd="8" destOrd="0" presId="urn:microsoft.com/office/officeart/2005/8/layout/chevron1"/>
    <dgm:cxn modelId="{6E06D6BC-965F-4678-9841-63C5045FD08E}" type="presParOf" srcId="{66D9F84B-AF6F-4176-A138-9AF0E3F7164F}" destId="{C9A925F3-FDAB-4ECF-9174-AAEFBEA31738}" srcOrd="9" destOrd="0" presId="urn:microsoft.com/office/officeart/2005/8/layout/chevron1"/>
    <dgm:cxn modelId="{E61B3D3F-DD41-43C2-9D74-B143C0C2B9EC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0AF54D76-835C-491F-A857-BAE735A6705B}" type="presOf" srcId="{0997F7BF-4D39-4456-993C-5E78505A3549}" destId="{09B3943C-EFD7-4279-9F66-87E9A9280E27}" srcOrd="0" destOrd="0" presId="urn:microsoft.com/office/officeart/2005/8/layout/chevron1"/>
    <dgm:cxn modelId="{C0E271AE-BE83-4085-9B73-C5B8720E425F}" type="presOf" srcId="{348A2876-FD61-4F37-B0F2-897F9DEBFC19}" destId="{BF0F65CF-8648-4CC4-AA80-6261AC79B995}" srcOrd="0" destOrd="0" presId="urn:microsoft.com/office/officeart/2005/8/layout/chevron1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12BCEB28-F267-4E45-AC08-094BF608CE89}" type="presOf" srcId="{41AAE780-75F5-424E-99E9-2A7B4BD437DF}" destId="{5C2F9166-C520-4410-902A-C821F425F655}" srcOrd="0" destOrd="0" presId="urn:microsoft.com/office/officeart/2005/8/layout/chevron1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8F4DBA73-E06F-4E75-B921-FE83F9F1A1A4}" type="presOf" srcId="{BF50EA7C-4035-45FC-94C2-6B4BCB557BA8}" destId="{BB425A29-F4A9-4E69-8E4A-064B606804F0}" srcOrd="0" destOrd="0" presId="urn:microsoft.com/office/officeart/2005/8/layout/chevron1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7487997B-6C08-4D4F-90B2-754123BC401F}" type="presOf" srcId="{DE1F8AF4-2BF8-468D-80D1-9873FC41064E}" destId="{7C799E8B-80B5-4DCD-8152-75EFCEDAD2F9}" srcOrd="0" destOrd="0" presId="urn:microsoft.com/office/officeart/2005/8/layout/chevron1"/>
    <dgm:cxn modelId="{60D84E07-71D8-4D03-841D-E5C4CC61E0DD}" type="presOf" srcId="{3C364275-A65B-4754-AC8A-371196B29C52}" destId="{608B1BC8-5C50-470E-A766-F7D948E15611}" srcOrd="0" destOrd="0" presId="urn:microsoft.com/office/officeart/2005/8/layout/chevron1"/>
    <dgm:cxn modelId="{43721D2E-DCF9-4051-8022-D6416F6FEF9A}" type="presOf" srcId="{7DB50373-F0CC-40A3-809F-597637DCE564}" destId="{66D9F84B-AF6F-4176-A138-9AF0E3F7164F}" srcOrd="0" destOrd="0" presId="urn:microsoft.com/office/officeart/2005/8/layout/chevron1"/>
    <dgm:cxn modelId="{B4D24F82-21F0-4189-8C9B-38C7C042926B}" type="presParOf" srcId="{66D9F84B-AF6F-4176-A138-9AF0E3F7164F}" destId="{7C799E8B-80B5-4DCD-8152-75EFCEDAD2F9}" srcOrd="0" destOrd="0" presId="urn:microsoft.com/office/officeart/2005/8/layout/chevron1"/>
    <dgm:cxn modelId="{7ABE5B5E-9049-490B-B532-16116ED8FF51}" type="presParOf" srcId="{66D9F84B-AF6F-4176-A138-9AF0E3F7164F}" destId="{BDE35CDF-3FC8-4C82-9C32-53821D41D2FB}" srcOrd="1" destOrd="0" presId="urn:microsoft.com/office/officeart/2005/8/layout/chevron1"/>
    <dgm:cxn modelId="{50DE094B-3535-4260-8DA9-93B923E91508}" type="presParOf" srcId="{66D9F84B-AF6F-4176-A138-9AF0E3F7164F}" destId="{BF0F65CF-8648-4CC4-AA80-6261AC79B995}" srcOrd="2" destOrd="0" presId="urn:microsoft.com/office/officeart/2005/8/layout/chevron1"/>
    <dgm:cxn modelId="{1C890FC3-DD27-4DE8-83A9-3B877A441F31}" type="presParOf" srcId="{66D9F84B-AF6F-4176-A138-9AF0E3F7164F}" destId="{A68293B4-45D7-4A44-848C-E1B88AA80D2E}" srcOrd="3" destOrd="0" presId="urn:microsoft.com/office/officeart/2005/8/layout/chevron1"/>
    <dgm:cxn modelId="{5C736D56-D28F-48C1-9089-E542E945E24D}" type="presParOf" srcId="{66D9F84B-AF6F-4176-A138-9AF0E3F7164F}" destId="{BB425A29-F4A9-4E69-8E4A-064B606804F0}" srcOrd="4" destOrd="0" presId="urn:microsoft.com/office/officeart/2005/8/layout/chevron1"/>
    <dgm:cxn modelId="{8915AF1D-1914-451F-B63D-7A1A7BD723AE}" type="presParOf" srcId="{66D9F84B-AF6F-4176-A138-9AF0E3F7164F}" destId="{D8AB1EA6-BCE5-40CE-8C41-28475AD5A52D}" srcOrd="5" destOrd="0" presId="urn:microsoft.com/office/officeart/2005/8/layout/chevron1"/>
    <dgm:cxn modelId="{C2E199BA-0F6A-47F8-94C7-B7C1F7CA1167}" type="presParOf" srcId="{66D9F84B-AF6F-4176-A138-9AF0E3F7164F}" destId="{608B1BC8-5C50-470E-A766-F7D948E15611}" srcOrd="6" destOrd="0" presId="urn:microsoft.com/office/officeart/2005/8/layout/chevron1"/>
    <dgm:cxn modelId="{8EE7207F-AA85-4803-8A19-FDDB606A5FB2}" type="presParOf" srcId="{66D9F84B-AF6F-4176-A138-9AF0E3F7164F}" destId="{7514017D-DEAA-484E-87F1-568311E30C99}" srcOrd="7" destOrd="0" presId="urn:microsoft.com/office/officeart/2005/8/layout/chevron1"/>
    <dgm:cxn modelId="{F0982F65-F5E8-4FBC-B92A-8E1A23198E1E}" type="presParOf" srcId="{66D9F84B-AF6F-4176-A138-9AF0E3F7164F}" destId="{5C2F9166-C520-4410-902A-C821F425F655}" srcOrd="8" destOrd="0" presId="urn:microsoft.com/office/officeart/2005/8/layout/chevron1"/>
    <dgm:cxn modelId="{89DEE870-396A-4895-B579-39DFB926C162}" type="presParOf" srcId="{66D9F84B-AF6F-4176-A138-9AF0E3F7164F}" destId="{C9A925F3-FDAB-4ECF-9174-AAEFBEA31738}" srcOrd="9" destOrd="0" presId="urn:microsoft.com/office/officeart/2005/8/layout/chevron1"/>
    <dgm:cxn modelId="{09A9D883-1258-4D02-A3DE-05F9D9EBED2F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3598D6FC-91A0-40F4-BC49-83ED915D630F}" type="presOf" srcId="{348A2876-FD61-4F37-B0F2-897F9DEBFC19}" destId="{BF0F65CF-8648-4CC4-AA80-6261AC79B995}" srcOrd="0" destOrd="0" presId="urn:microsoft.com/office/officeart/2005/8/layout/chevron1"/>
    <dgm:cxn modelId="{448A6040-A65A-471B-B6C2-9B67DF4A6DFE}" type="presOf" srcId="{0997F7BF-4D39-4456-993C-5E78505A3549}" destId="{09B3943C-EFD7-4279-9F66-87E9A9280E27}" srcOrd="0" destOrd="0" presId="urn:microsoft.com/office/officeart/2005/8/layout/chevron1"/>
    <dgm:cxn modelId="{4FC9EA87-644B-4F38-B73B-A604E08612C7}" type="presOf" srcId="{41AAE780-75F5-424E-99E9-2A7B4BD437DF}" destId="{5C2F9166-C520-4410-902A-C821F425F655}" srcOrd="0" destOrd="0" presId="urn:microsoft.com/office/officeart/2005/8/layout/chevron1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8D225872-9049-403A-AAB7-F2D804EDDA1F}" type="presOf" srcId="{3C364275-A65B-4754-AC8A-371196B29C52}" destId="{608B1BC8-5C50-470E-A766-F7D948E15611}" srcOrd="0" destOrd="0" presId="urn:microsoft.com/office/officeart/2005/8/layout/chevron1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71B34C6D-61C1-4088-9123-AA7C578B27B5}" type="presOf" srcId="{BF50EA7C-4035-45FC-94C2-6B4BCB557BA8}" destId="{BB425A29-F4A9-4E69-8E4A-064B606804F0}" srcOrd="0" destOrd="0" presId="urn:microsoft.com/office/officeart/2005/8/layout/chevron1"/>
    <dgm:cxn modelId="{CF4E6040-538B-40E9-A0F0-29263065D6CB}" type="presOf" srcId="{DE1F8AF4-2BF8-468D-80D1-9873FC41064E}" destId="{7C799E8B-80B5-4DCD-8152-75EFCEDAD2F9}" srcOrd="0" destOrd="0" presId="urn:microsoft.com/office/officeart/2005/8/layout/chevron1"/>
    <dgm:cxn modelId="{19649662-9819-4B2C-BF0A-34BAB84FDB54}" type="presOf" srcId="{7DB50373-F0CC-40A3-809F-597637DCE564}" destId="{66D9F84B-AF6F-4176-A138-9AF0E3F7164F}" srcOrd="0" destOrd="0" presId="urn:microsoft.com/office/officeart/2005/8/layout/chevron1"/>
    <dgm:cxn modelId="{FDA3373E-F35F-4E0C-A98A-7668DC9F2B98}" type="presParOf" srcId="{66D9F84B-AF6F-4176-A138-9AF0E3F7164F}" destId="{7C799E8B-80B5-4DCD-8152-75EFCEDAD2F9}" srcOrd="0" destOrd="0" presId="urn:microsoft.com/office/officeart/2005/8/layout/chevron1"/>
    <dgm:cxn modelId="{689CD1D8-1067-4F51-AA48-A2BBDDBD778A}" type="presParOf" srcId="{66D9F84B-AF6F-4176-A138-9AF0E3F7164F}" destId="{BDE35CDF-3FC8-4C82-9C32-53821D41D2FB}" srcOrd="1" destOrd="0" presId="urn:microsoft.com/office/officeart/2005/8/layout/chevron1"/>
    <dgm:cxn modelId="{61E71961-F09C-4228-9D2D-F3E560280E32}" type="presParOf" srcId="{66D9F84B-AF6F-4176-A138-9AF0E3F7164F}" destId="{BF0F65CF-8648-4CC4-AA80-6261AC79B995}" srcOrd="2" destOrd="0" presId="urn:microsoft.com/office/officeart/2005/8/layout/chevron1"/>
    <dgm:cxn modelId="{D908F633-EBC4-42A2-AD59-76823F8F3FBE}" type="presParOf" srcId="{66D9F84B-AF6F-4176-A138-9AF0E3F7164F}" destId="{A68293B4-45D7-4A44-848C-E1B88AA80D2E}" srcOrd="3" destOrd="0" presId="urn:microsoft.com/office/officeart/2005/8/layout/chevron1"/>
    <dgm:cxn modelId="{B7EA2E1C-648C-43B3-B6EB-9A9769831F37}" type="presParOf" srcId="{66D9F84B-AF6F-4176-A138-9AF0E3F7164F}" destId="{BB425A29-F4A9-4E69-8E4A-064B606804F0}" srcOrd="4" destOrd="0" presId="urn:microsoft.com/office/officeart/2005/8/layout/chevron1"/>
    <dgm:cxn modelId="{23083DEF-D98F-4CC1-A3C4-1CF83472DC47}" type="presParOf" srcId="{66D9F84B-AF6F-4176-A138-9AF0E3F7164F}" destId="{D8AB1EA6-BCE5-40CE-8C41-28475AD5A52D}" srcOrd="5" destOrd="0" presId="urn:microsoft.com/office/officeart/2005/8/layout/chevron1"/>
    <dgm:cxn modelId="{1A52208B-3AD6-4E65-AA11-F2C0A50B6264}" type="presParOf" srcId="{66D9F84B-AF6F-4176-A138-9AF0E3F7164F}" destId="{608B1BC8-5C50-470E-A766-F7D948E15611}" srcOrd="6" destOrd="0" presId="urn:microsoft.com/office/officeart/2005/8/layout/chevron1"/>
    <dgm:cxn modelId="{BF229197-55E6-46DA-B9EC-465F1480603A}" type="presParOf" srcId="{66D9F84B-AF6F-4176-A138-9AF0E3F7164F}" destId="{7514017D-DEAA-484E-87F1-568311E30C99}" srcOrd="7" destOrd="0" presId="urn:microsoft.com/office/officeart/2005/8/layout/chevron1"/>
    <dgm:cxn modelId="{F235B775-F46B-4029-95B9-2DCC0F88AA39}" type="presParOf" srcId="{66D9F84B-AF6F-4176-A138-9AF0E3F7164F}" destId="{5C2F9166-C520-4410-902A-C821F425F655}" srcOrd="8" destOrd="0" presId="urn:microsoft.com/office/officeart/2005/8/layout/chevron1"/>
    <dgm:cxn modelId="{14F33E10-9311-42EE-9603-6DFEA894CC80}" type="presParOf" srcId="{66D9F84B-AF6F-4176-A138-9AF0E3F7164F}" destId="{C9A925F3-FDAB-4ECF-9174-AAEFBEA31738}" srcOrd="9" destOrd="0" presId="urn:microsoft.com/office/officeart/2005/8/layout/chevron1"/>
    <dgm:cxn modelId="{A36C09C1-38C0-4BAA-9A13-7581ADFF8C1A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7ABD52-C898-4A84-B871-77118BBDEB3D}" type="presOf" srcId="{0997F7BF-4D39-4456-993C-5E78505A3549}" destId="{09B3943C-EFD7-4279-9F66-87E9A9280E27}" srcOrd="0" destOrd="0" presId="urn:microsoft.com/office/officeart/2005/8/layout/chevron1"/>
    <dgm:cxn modelId="{5E5A46BD-C701-4C27-B1C4-A8836C89D68C}" type="presOf" srcId="{3C364275-A65B-4754-AC8A-371196B29C52}" destId="{608B1BC8-5C50-470E-A766-F7D948E15611}" srcOrd="0" destOrd="0" presId="urn:microsoft.com/office/officeart/2005/8/layout/chevron1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C7B1BB0F-7F49-4BE9-856F-A42698BC0522}" type="presOf" srcId="{348A2876-FD61-4F37-B0F2-897F9DEBFC19}" destId="{BF0F65CF-8648-4CC4-AA80-6261AC79B995}" srcOrd="0" destOrd="0" presId="urn:microsoft.com/office/officeart/2005/8/layout/chevron1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5FC857BA-9B49-48CC-BDA4-464D27C9D805}" type="presOf" srcId="{BF50EA7C-4035-45FC-94C2-6B4BCB557BA8}" destId="{BB425A29-F4A9-4E69-8E4A-064B606804F0}" srcOrd="0" destOrd="0" presId="urn:microsoft.com/office/officeart/2005/8/layout/chevron1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D4D60058-0201-4246-92BC-ED68DD7CD203}" type="presOf" srcId="{7DB50373-F0CC-40A3-809F-597637DCE564}" destId="{66D9F84B-AF6F-4176-A138-9AF0E3F7164F}" srcOrd="0" destOrd="0" presId="urn:microsoft.com/office/officeart/2005/8/layout/chevron1"/>
    <dgm:cxn modelId="{1E8467C8-9717-48C9-8F9E-75FF316257D5}" type="presOf" srcId="{DE1F8AF4-2BF8-468D-80D1-9873FC41064E}" destId="{7C799E8B-80B5-4DCD-8152-75EFCEDAD2F9}" srcOrd="0" destOrd="0" presId="urn:microsoft.com/office/officeart/2005/8/layout/chevron1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6490F9F1-6CA4-4BDD-9E6C-E4E7FE8A5DBC}" type="presOf" srcId="{41AAE780-75F5-424E-99E9-2A7B4BD437DF}" destId="{5C2F9166-C520-4410-902A-C821F425F655}" srcOrd="0" destOrd="0" presId="urn:microsoft.com/office/officeart/2005/8/layout/chevron1"/>
    <dgm:cxn modelId="{1636C48D-8CEB-45CB-AD41-EFE31CC9947E}" type="presParOf" srcId="{66D9F84B-AF6F-4176-A138-9AF0E3F7164F}" destId="{7C799E8B-80B5-4DCD-8152-75EFCEDAD2F9}" srcOrd="0" destOrd="0" presId="urn:microsoft.com/office/officeart/2005/8/layout/chevron1"/>
    <dgm:cxn modelId="{3D4E3FDE-C26F-4066-A2D8-84592BC83CF0}" type="presParOf" srcId="{66D9F84B-AF6F-4176-A138-9AF0E3F7164F}" destId="{BDE35CDF-3FC8-4C82-9C32-53821D41D2FB}" srcOrd="1" destOrd="0" presId="urn:microsoft.com/office/officeart/2005/8/layout/chevron1"/>
    <dgm:cxn modelId="{7EFE14E7-D1FD-415F-837A-B2F5CAEC771C}" type="presParOf" srcId="{66D9F84B-AF6F-4176-A138-9AF0E3F7164F}" destId="{BF0F65CF-8648-4CC4-AA80-6261AC79B995}" srcOrd="2" destOrd="0" presId="urn:microsoft.com/office/officeart/2005/8/layout/chevron1"/>
    <dgm:cxn modelId="{A115B81F-305E-4C49-980E-8642A944DB46}" type="presParOf" srcId="{66D9F84B-AF6F-4176-A138-9AF0E3F7164F}" destId="{A68293B4-45D7-4A44-848C-E1B88AA80D2E}" srcOrd="3" destOrd="0" presId="urn:microsoft.com/office/officeart/2005/8/layout/chevron1"/>
    <dgm:cxn modelId="{C697664B-9301-4E93-918F-677A000215D6}" type="presParOf" srcId="{66D9F84B-AF6F-4176-A138-9AF0E3F7164F}" destId="{BB425A29-F4A9-4E69-8E4A-064B606804F0}" srcOrd="4" destOrd="0" presId="urn:microsoft.com/office/officeart/2005/8/layout/chevron1"/>
    <dgm:cxn modelId="{04936BC5-06AB-4C9B-AE6C-D5AB04BAC991}" type="presParOf" srcId="{66D9F84B-AF6F-4176-A138-9AF0E3F7164F}" destId="{D8AB1EA6-BCE5-40CE-8C41-28475AD5A52D}" srcOrd="5" destOrd="0" presId="urn:microsoft.com/office/officeart/2005/8/layout/chevron1"/>
    <dgm:cxn modelId="{F4AF1DA9-E5C8-438F-B41F-656BE9383DAA}" type="presParOf" srcId="{66D9F84B-AF6F-4176-A138-9AF0E3F7164F}" destId="{608B1BC8-5C50-470E-A766-F7D948E15611}" srcOrd="6" destOrd="0" presId="urn:microsoft.com/office/officeart/2005/8/layout/chevron1"/>
    <dgm:cxn modelId="{9089BC76-A795-4A14-80F1-6E66CF760DEE}" type="presParOf" srcId="{66D9F84B-AF6F-4176-A138-9AF0E3F7164F}" destId="{7514017D-DEAA-484E-87F1-568311E30C99}" srcOrd="7" destOrd="0" presId="urn:microsoft.com/office/officeart/2005/8/layout/chevron1"/>
    <dgm:cxn modelId="{F29836C4-5E6C-4C5A-A7FC-38FE942E7D54}" type="presParOf" srcId="{66D9F84B-AF6F-4176-A138-9AF0E3F7164F}" destId="{5C2F9166-C520-4410-902A-C821F425F655}" srcOrd="8" destOrd="0" presId="urn:microsoft.com/office/officeart/2005/8/layout/chevron1"/>
    <dgm:cxn modelId="{74483230-0BF8-4D74-A759-8950B05B34C3}" type="presParOf" srcId="{66D9F84B-AF6F-4176-A138-9AF0E3F7164F}" destId="{C9A925F3-FDAB-4ECF-9174-AAEFBEA31738}" srcOrd="9" destOrd="0" presId="urn:microsoft.com/office/officeart/2005/8/layout/chevron1"/>
    <dgm:cxn modelId="{898E0D7A-85F0-4D14-9D5C-7E686B13FB1E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B50373-F0CC-40A3-809F-597637DCE56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E1F8AF4-2BF8-468D-80D1-9873FC41064E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7DA15300-9E47-4750-B292-CEF36D1CD049}" type="par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3223553-D423-4C3D-B5C1-A99D7F48E75C}" type="sibTrans" cxnId="{296E0A5E-30C0-4546-9729-12E61827D613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48A2876-FD61-4F37-B0F2-897F9DEBFC1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0317D45-B8CB-49F8-9759-5209D5D35B30}" type="par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0E0E99B-8792-4365-AC0B-C914826FB1BA}" type="sibTrans" cxnId="{54CAA0E6-454F-4A06-B459-6D9DADB0A70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BF50EA7C-4035-45FC-94C2-6B4BCB557BA8}">
      <dgm:prSet phldrT="[Texte]" custT="1"/>
      <dgm:spPr>
        <a:solidFill>
          <a:schemeClr val="bg1"/>
        </a:solidFill>
      </dgm:spPr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C71949AE-6519-4133-BA61-9A7B9C268189}" type="par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15A8A829-4517-43F0-8AB4-570D9F72655A}" type="sibTrans" cxnId="{4450F32C-3163-4D8F-970E-BF273D90C1F6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C364275-A65B-4754-AC8A-371196B29C52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FD852CA-72AF-4ABD-ACBE-6E97C6BD2C97}" type="par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3E506C58-3307-4CFE-ADFC-18F98881B540}" type="sibTrans" cxnId="{724AF9EC-D83F-4FEE-B705-E34414421C8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41AAE780-75F5-424E-99E9-2A7B4BD437DF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E35F8CF1-4805-421E-91A5-E85394D4C43D}" type="par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5AA0D923-9F16-4690-9A72-4FB1D280C774}" type="sibTrans" cxnId="{ACE27E3D-C69E-4378-8367-681B154D0F5F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0997F7BF-4D39-4456-993C-5E78505A3549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gm:t>
    </dgm:pt>
    <dgm:pt modelId="{2DF613FD-93DC-414E-BE78-3536CD8A2B79}" type="par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72D14404-ACFF-4756-AA17-E3B29F08C1DE}" type="sibTrans" cxnId="{47FEA3B8-D002-4292-9A2A-8A9662E7D578}">
      <dgm:prSet/>
      <dgm:spPr/>
      <dgm:t>
        <a:bodyPr/>
        <a:lstStyle/>
        <a:p>
          <a:endParaRPr lang="fr-FR" sz="2800" b="1">
            <a:latin typeface="Century Gothic" panose="020B0502020202020204" pitchFamily="34" charset="0"/>
          </a:endParaRPr>
        </a:p>
      </dgm:t>
    </dgm:pt>
    <dgm:pt modelId="{66D9F84B-AF6F-4176-A138-9AF0E3F7164F}" type="pres">
      <dgm:prSet presAssocID="{7DB50373-F0CC-40A3-809F-597637DCE5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799E8B-80B5-4DCD-8152-75EFCEDAD2F9}" type="pres">
      <dgm:prSet presAssocID="{DE1F8AF4-2BF8-468D-80D1-9873FC41064E}" presName="parTxOnly" presStyleLbl="node1" presStyleIdx="0" presStyleCnt="6" custScaleX="8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35CDF-3FC8-4C82-9C32-53821D41D2FB}" type="pres">
      <dgm:prSet presAssocID="{B3223553-D423-4C3D-B5C1-A99D7F48E75C}" presName="parTxOnlySpace" presStyleCnt="0"/>
      <dgm:spPr/>
      <dgm:t>
        <a:bodyPr/>
        <a:lstStyle/>
        <a:p>
          <a:endParaRPr lang="fr-FR"/>
        </a:p>
      </dgm:t>
    </dgm:pt>
    <dgm:pt modelId="{BF0F65CF-8648-4CC4-AA80-6261AC79B995}" type="pres">
      <dgm:prSet presAssocID="{348A2876-FD61-4F37-B0F2-897F9DEBFC19}" presName="parTxOnly" presStyleLbl="node1" presStyleIdx="1" presStyleCnt="6" custScaleX="7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8293B4-45D7-4A44-848C-E1B88AA80D2E}" type="pres">
      <dgm:prSet presAssocID="{00E0E99B-8792-4365-AC0B-C914826FB1BA}" presName="parTxOnlySpace" presStyleCnt="0"/>
      <dgm:spPr/>
      <dgm:t>
        <a:bodyPr/>
        <a:lstStyle/>
        <a:p>
          <a:endParaRPr lang="fr-FR"/>
        </a:p>
      </dgm:t>
    </dgm:pt>
    <dgm:pt modelId="{BB425A29-F4A9-4E69-8E4A-064B606804F0}" type="pres">
      <dgm:prSet presAssocID="{BF50EA7C-4035-45FC-94C2-6B4BCB557BA8}" presName="parTxOnly" presStyleLbl="node1" presStyleIdx="2" presStyleCnt="6" custScaleX="82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B1EA6-BCE5-40CE-8C41-28475AD5A52D}" type="pres">
      <dgm:prSet presAssocID="{15A8A829-4517-43F0-8AB4-570D9F72655A}" presName="parTxOnlySpace" presStyleCnt="0"/>
      <dgm:spPr/>
      <dgm:t>
        <a:bodyPr/>
        <a:lstStyle/>
        <a:p>
          <a:endParaRPr lang="fr-FR"/>
        </a:p>
      </dgm:t>
    </dgm:pt>
    <dgm:pt modelId="{608B1BC8-5C50-470E-A766-F7D948E15611}" type="pres">
      <dgm:prSet presAssocID="{3C364275-A65B-4754-AC8A-371196B29C52}" presName="parTxOnly" presStyleLbl="node1" presStyleIdx="3" presStyleCnt="6" custScaleX="110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4017D-DEAA-484E-87F1-568311E30C99}" type="pres">
      <dgm:prSet presAssocID="{3E506C58-3307-4CFE-ADFC-18F98881B540}" presName="parTxOnlySpace" presStyleCnt="0"/>
      <dgm:spPr/>
      <dgm:t>
        <a:bodyPr/>
        <a:lstStyle/>
        <a:p>
          <a:endParaRPr lang="fr-FR"/>
        </a:p>
      </dgm:t>
    </dgm:pt>
    <dgm:pt modelId="{5C2F9166-C520-4410-902A-C821F425F655}" type="pres">
      <dgm:prSet presAssocID="{41AAE780-75F5-424E-99E9-2A7B4BD437DF}" presName="parTxOnly" presStyleLbl="node1" presStyleIdx="4" presStyleCnt="6" custScaleX="99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A925F3-FDAB-4ECF-9174-AAEFBEA31738}" type="pres">
      <dgm:prSet presAssocID="{5AA0D923-9F16-4690-9A72-4FB1D280C774}" presName="parTxOnlySpace" presStyleCnt="0"/>
      <dgm:spPr/>
      <dgm:t>
        <a:bodyPr/>
        <a:lstStyle/>
        <a:p>
          <a:endParaRPr lang="fr-FR"/>
        </a:p>
      </dgm:t>
    </dgm:pt>
    <dgm:pt modelId="{09B3943C-EFD7-4279-9F66-87E9A9280E27}" type="pres">
      <dgm:prSet presAssocID="{0997F7BF-4D39-4456-993C-5E78505A3549}" presName="parTxOnly" presStyleLbl="node1" presStyleIdx="5" presStyleCnt="6" custScaleX="122062" custLinFactNeighborX="38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11063BF-05D1-4C5D-8BCC-368074A35F53}" type="presOf" srcId="{3C364275-A65B-4754-AC8A-371196B29C52}" destId="{608B1BC8-5C50-470E-A766-F7D948E15611}" srcOrd="0" destOrd="0" presId="urn:microsoft.com/office/officeart/2005/8/layout/chevron1"/>
    <dgm:cxn modelId="{3F0E5063-A375-4263-BF5B-B717EED9BB8A}" type="presOf" srcId="{BF50EA7C-4035-45FC-94C2-6B4BCB557BA8}" destId="{BB425A29-F4A9-4E69-8E4A-064B606804F0}" srcOrd="0" destOrd="0" presId="urn:microsoft.com/office/officeart/2005/8/layout/chevron1"/>
    <dgm:cxn modelId="{D6D4CEC5-20D2-4C19-8CDD-3609161B9875}" type="presOf" srcId="{41AAE780-75F5-424E-99E9-2A7B4BD437DF}" destId="{5C2F9166-C520-4410-902A-C821F425F655}" srcOrd="0" destOrd="0" presId="urn:microsoft.com/office/officeart/2005/8/layout/chevron1"/>
    <dgm:cxn modelId="{724AF9EC-D83F-4FEE-B705-E34414421C8F}" srcId="{7DB50373-F0CC-40A3-809F-597637DCE564}" destId="{3C364275-A65B-4754-AC8A-371196B29C52}" srcOrd="3" destOrd="0" parTransId="{8FD852CA-72AF-4ABD-ACBE-6E97C6BD2C97}" sibTransId="{3E506C58-3307-4CFE-ADFC-18F98881B540}"/>
    <dgm:cxn modelId="{296E0A5E-30C0-4546-9729-12E61827D613}" srcId="{7DB50373-F0CC-40A3-809F-597637DCE564}" destId="{DE1F8AF4-2BF8-468D-80D1-9873FC41064E}" srcOrd="0" destOrd="0" parTransId="{7DA15300-9E47-4750-B292-CEF36D1CD049}" sibTransId="{B3223553-D423-4C3D-B5C1-A99D7F48E75C}"/>
    <dgm:cxn modelId="{ACE27E3D-C69E-4378-8367-681B154D0F5F}" srcId="{7DB50373-F0CC-40A3-809F-597637DCE564}" destId="{41AAE780-75F5-424E-99E9-2A7B4BD437DF}" srcOrd="4" destOrd="0" parTransId="{E35F8CF1-4805-421E-91A5-E85394D4C43D}" sibTransId="{5AA0D923-9F16-4690-9A72-4FB1D280C774}"/>
    <dgm:cxn modelId="{47FEA3B8-D002-4292-9A2A-8A9662E7D578}" srcId="{7DB50373-F0CC-40A3-809F-597637DCE564}" destId="{0997F7BF-4D39-4456-993C-5E78505A3549}" srcOrd="5" destOrd="0" parTransId="{2DF613FD-93DC-414E-BE78-3536CD8A2B79}" sibTransId="{72D14404-ACFF-4756-AA17-E3B29F08C1DE}"/>
    <dgm:cxn modelId="{54CAA0E6-454F-4A06-B459-6D9DADB0A708}" srcId="{7DB50373-F0CC-40A3-809F-597637DCE564}" destId="{348A2876-FD61-4F37-B0F2-897F9DEBFC19}" srcOrd="1" destOrd="0" parTransId="{C0317D45-B8CB-49F8-9759-5209D5D35B30}" sibTransId="{00E0E99B-8792-4365-AC0B-C914826FB1BA}"/>
    <dgm:cxn modelId="{4450F32C-3163-4D8F-970E-BF273D90C1F6}" srcId="{7DB50373-F0CC-40A3-809F-597637DCE564}" destId="{BF50EA7C-4035-45FC-94C2-6B4BCB557BA8}" srcOrd="2" destOrd="0" parTransId="{C71949AE-6519-4133-BA61-9A7B9C268189}" sibTransId="{15A8A829-4517-43F0-8AB4-570D9F72655A}"/>
    <dgm:cxn modelId="{C71CE4FE-0BB3-4F44-ABB8-68039CC21084}" type="presOf" srcId="{348A2876-FD61-4F37-B0F2-897F9DEBFC19}" destId="{BF0F65CF-8648-4CC4-AA80-6261AC79B995}" srcOrd="0" destOrd="0" presId="urn:microsoft.com/office/officeart/2005/8/layout/chevron1"/>
    <dgm:cxn modelId="{D5D3AE56-DBC4-4CBA-84DE-4185F1398A87}" type="presOf" srcId="{7DB50373-F0CC-40A3-809F-597637DCE564}" destId="{66D9F84B-AF6F-4176-A138-9AF0E3F7164F}" srcOrd="0" destOrd="0" presId="urn:microsoft.com/office/officeart/2005/8/layout/chevron1"/>
    <dgm:cxn modelId="{B67328AA-D806-4351-9B07-D91CD60DA3B0}" type="presOf" srcId="{DE1F8AF4-2BF8-468D-80D1-9873FC41064E}" destId="{7C799E8B-80B5-4DCD-8152-75EFCEDAD2F9}" srcOrd="0" destOrd="0" presId="urn:microsoft.com/office/officeart/2005/8/layout/chevron1"/>
    <dgm:cxn modelId="{D407F76F-88F8-4D67-958B-1EF86968CF1C}" type="presOf" srcId="{0997F7BF-4D39-4456-993C-5E78505A3549}" destId="{09B3943C-EFD7-4279-9F66-87E9A9280E27}" srcOrd="0" destOrd="0" presId="urn:microsoft.com/office/officeart/2005/8/layout/chevron1"/>
    <dgm:cxn modelId="{35869341-38C6-4DFE-B3B9-7B4CD7A3C91F}" type="presParOf" srcId="{66D9F84B-AF6F-4176-A138-9AF0E3F7164F}" destId="{7C799E8B-80B5-4DCD-8152-75EFCEDAD2F9}" srcOrd="0" destOrd="0" presId="urn:microsoft.com/office/officeart/2005/8/layout/chevron1"/>
    <dgm:cxn modelId="{51AFCE9F-0B45-41BB-99F9-5668026D5765}" type="presParOf" srcId="{66D9F84B-AF6F-4176-A138-9AF0E3F7164F}" destId="{BDE35CDF-3FC8-4C82-9C32-53821D41D2FB}" srcOrd="1" destOrd="0" presId="urn:microsoft.com/office/officeart/2005/8/layout/chevron1"/>
    <dgm:cxn modelId="{4DCDB7F9-46FE-4EB6-AC56-786C190DEB7B}" type="presParOf" srcId="{66D9F84B-AF6F-4176-A138-9AF0E3F7164F}" destId="{BF0F65CF-8648-4CC4-AA80-6261AC79B995}" srcOrd="2" destOrd="0" presId="urn:microsoft.com/office/officeart/2005/8/layout/chevron1"/>
    <dgm:cxn modelId="{A7AECBA7-2E2A-4A99-9DF4-AA7BCAFE0C66}" type="presParOf" srcId="{66D9F84B-AF6F-4176-A138-9AF0E3F7164F}" destId="{A68293B4-45D7-4A44-848C-E1B88AA80D2E}" srcOrd="3" destOrd="0" presId="urn:microsoft.com/office/officeart/2005/8/layout/chevron1"/>
    <dgm:cxn modelId="{7E5E916C-F152-4475-9BB6-B238F849DAC3}" type="presParOf" srcId="{66D9F84B-AF6F-4176-A138-9AF0E3F7164F}" destId="{BB425A29-F4A9-4E69-8E4A-064B606804F0}" srcOrd="4" destOrd="0" presId="urn:microsoft.com/office/officeart/2005/8/layout/chevron1"/>
    <dgm:cxn modelId="{A38FA6C4-D931-4365-ABC4-85D3A1415FEA}" type="presParOf" srcId="{66D9F84B-AF6F-4176-A138-9AF0E3F7164F}" destId="{D8AB1EA6-BCE5-40CE-8C41-28475AD5A52D}" srcOrd="5" destOrd="0" presId="urn:microsoft.com/office/officeart/2005/8/layout/chevron1"/>
    <dgm:cxn modelId="{9A87A36A-1DB5-47E0-B963-064A217912D5}" type="presParOf" srcId="{66D9F84B-AF6F-4176-A138-9AF0E3F7164F}" destId="{608B1BC8-5C50-470E-A766-F7D948E15611}" srcOrd="6" destOrd="0" presId="urn:microsoft.com/office/officeart/2005/8/layout/chevron1"/>
    <dgm:cxn modelId="{3FF192FF-3C6A-4ECB-9A2F-981EB9D5C5D6}" type="presParOf" srcId="{66D9F84B-AF6F-4176-A138-9AF0E3F7164F}" destId="{7514017D-DEAA-484E-87F1-568311E30C99}" srcOrd="7" destOrd="0" presId="urn:microsoft.com/office/officeart/2005/8/layout/chevron1"/>
    <dgm:cxn modelId="{79C146A9-A4F1-48D2-9A20-3392079DEF41}" type="presParOf" srcId="{66D9F84B-AF6F-4176-A138-9AF0E3F7164F}" destId="{5C2F9166-C520-4410-902A-C821F425F655}" srcOrd="8" destOrd="0" presId="urn:microsoft.com/office/officeart/2005/8/layout/chevron1"/>
    <dgm:cxn modelId="{9D388F6E-374A-4108-83B4-C632E108AB03}" type="presParOf" srcId="{66D9F84B-AF6F-4176-A138-9AF0E3F7164F}" destId="{C9A925F3-FDAB-4ECF-9174-AAEFBEA31738}" srcOrd="9" destOrd="0" presId="urn:microsoft.com/office/officeart/2005/8/layout/chevron1"/>
    <dgm:cxn modelId="{0C5414BA-4429-407E-A81A-9300043925AE}" type="presParOf" srcId="{66D9F84B-AF6F-4176-A138-9AF0E3F7164F}" destId="{09B3943C-EFD7-4279-9F66-87E9A9280E27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6F953E-0A5B-4E3E-A753-2C8B9421E7F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D0C2BF-8653-4DC9-987B-0E72952A5972}">
      <dgm:prSet custT="1"/>
      <dgm:spPr/>
      <dgm:t>
        <a:bodyPr/>
        <a:lstStyle/>
        <a:p>
          <a:pPr rtl="0"/>
          <a:r>
            <a:rPr lang="fr-FR" sz="2000" b="1" dirty="0" smtClean="0">
              <a:latin typeface="Century Gothic" panose="020B0502020202020204" pitchFamily="34" charset="0"/>
            </a:rPr>
            <a:t>1</a:t>
          </a:r>
          <a:endParaRPr lang="fr-FR" sz="2000" b="1" dirty="0">
            <a:latin typeface="Century Gothic" panose="020B0502020202020204" pitchFamily="34" charset="0"/>
          </a:endParaRPr>
        </a:p>
      </dgm:t>
    </dgm:pt>
    <dgm:pt modelId="{F0794EEE-E739-463C-985F-F57C5FE76854}" type="parTrans" cxnId="{2A5811E6-C7C1-4EF2-AF43-42172B3E7C9A}">
      <dgm:prSet/>
      <dgm:spPr/>
      <dgm:t>
        <a:bodyPr/>
        <a:lstStyle/>
        <a:p>
          <a:endParaRPr lang="fr-FR" b="1">
            <a:latin typeface="Century Gothic" panose="020B0502020202020204" pitchFamily="34" charset="0"/>
          </a:endParaRPr>
        </a:p>
      </dgm:t>
    </dgm:pt>
    <dgm:pt modelId="{D14E7B46-6E79-4B7B-94C6-81F88EA2E3C6}" type="sibTrans" cxnId="{2A5811E6-C7C1-4EF2-AF43-42172B3E7C9A}">
      <dgm:prSet/>
      <dgm:spPr/>
      <dgm:t>
        <a:bodyPr/>
        <a:lstStyle/>
        <a:p>
          <a:endParaRPr lang="fr-FR" b="1">
            <a:latin typeface="Century Gothic" panose="020B0502020202020204" pitchFamily="34" charset="0"/>
          </a:endParaRPr>
        </a:p>
      </dgm:t>
    </dgm:pt>
    <dgm:pt modelId="{DAD67555-F31E-46BA-8026-1E575848D22C}">
      <dgm:prSet/>
      <dgm:spPr/>
      <dgm:t>
        <a:bodyPr/>
        <a:lstStyle/>
        <a:p>
          <a:pPr rtl="0"/>
          <a:r>
            <a:rPr lang="fr-FR" b="1" smtClean="0">
              <a:latin typeface="Century Gothic" panose="020B0502020202020204" pitchFamily="34" charset="0"/>
            </a:rPr>
            <a:t>qui ne veulent plus être refinancer</a:t>
          </a:r>
          <a:endParaRPr lang="fr-FR" b="1">
            <a:latin typeface="Century Gothic" panose="020B0502020202020204" pitchFamily="34" charset="0"/>
          </a:endParaRPr>
        </a:p>
      </dgm:t>
    </dgm:pt>
    <dgm:pt modelId="{10ABE4E0-850C-49EB-B6A6-6810E966536B}" type="parTrans" cxnId="{87DE4374-0AEF-47D0-94C9-BC62ED819FE8}">
      <dgm:prSet/>
      <dgm:spPr/>
      <dgm:t>
        <a:bodyPr/>
        <a:lstStyle/>
        <a:p>
          <a:endParaRPr lang="fr-FR" b="1">
            <a:latin typeface="Century Gothic" panose="020B0502020202020204" pitchFamily="34" charset="0"/>
          </a:endParaRPr>
        </a:p>
      </dgm:t>
    </dgm:pt>
    <dgm:pt modelId="{1FEDEABF-03C5-43A8-BA9F-C4CA6305DEA5}" type="sibTrans" cxnId="{87DE4374-0AEF-47D0-94C9-BC62ED819FE8}">
      <dgm:prSet/>
      <dgm:spPr/>
      <dgm:t>
        <a:bodyPr/>
        <a:lstStyle/>
        <a:p>
          <a:endParaRPr lang="fr-FR" b="1">
            <a:latin typeface="Century Gothic" panose="020B0502020202020204" pitchFamily="34" charset="0"/>
          </a:endParaRPr>
        </a:p>
      </dgm:t>
    </dgm:pt>
    <dgm:pt modelId="{F1814874-7EF0-467F-A7BD-C61DBDC82C7B}" type="pres">
      <dgm:prSet presAssocID="{086F953E-0A5B-4E3E-A753-2C8B9421E7F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82D6874-EF70-4CF9-8455-090FD7871E97}" type="pres">
      <dgm:prSet presAssocID="{06D0C2BF-8653-4DC9-987B-0E72952A5972}" presName="composite" presStyleCnt="0"/>
      <dgm:spPr/>
    </dgm:pt>
    <dgm:pt modelId="{37937863-761A-4239-83A3-CE0984A9D027}" type="pres">
      <dgm:prSet presAssocID="{06D0C2BF-8653-4DC9-987B-0E72952A5972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A79FEA-1CA3-4C83-A006-8DC474FA785C}" type="pres">
      <dgm:prSet presAssocID="{06D0C2BF-8653-4DC9-987B-0E72952A5972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0A414DF-ACAD-4904-A224-9E6DEA96C278}" type="presOf" srcId="{06D0C2BF-8653-4DC9-987B-0E72952A5972}" destId="{37937863-761A-4239-83A3-CE0984A9D027}" srcOrd="0" destOrd="0" presId="urn:microsoft.com/office/officeart/2005/8/layout/chevron2"/>
    <dgm:cxn modelId="{8E9B7A5B-8D84-47FA-8161-C7BBC0CD60A3}" type="presOf" srcId="{086F953E-0A5B-4E3E-A753-2C8B9421E7F1}" destId="{F1814874-7EF0-467F-A7BD-C61DBDC82C7B}" srcOrd="0" destOrd="0" presId="urn:microsoft.com/office/officeart/2005/8/layout/chevron2"/>
    <dgm:cxn modelId="{87DE4374-0AEF-47D0-94C9-BC62ED819FE8}" srcId="{06D0C2BF-8653-4DC9-987B-0E72952A5972}" destId="{DAD67555-F31E-46BA-8026-1E575848D22C}" srcOrd="0" destOrd="0" parTransId="{10ABE4E0-850C-49EB-B6A6-6810E966536B}" sibTransId="{1FEDEABF-03C5-43A8-BA9F-C4CA6305DEA5}"/>
    <dgm:cxn modelId="{51FDCE23-2E2B-48C8-88FB-666C160BF3BF}" type="presOf" srcId="{DAD67555-F31E-46BA-8026-1E575848D22C}" destId="{4AA79FEA-1CA3-4C83-A006-8DC474FA785C}" srcOrd="0" destOrd="0" presId="urn:microsoft.com/office/officeart/2005/8/layout/chevron2"/>
    <dgm:cxn modelId="{2A5811E6-C7C1-4EF2-AF43-42172B3E7C9A}" srcId="{086F953E-0A5B-4E3E-A753-2C8B9421E7F1}" destId="{06D0C2BF-8653-4DC9-987B-0E72952A5972}" srcOrd="0" destOrd="0" parTransId="{F0794EEE-E739-463C-985F-F57C5FE76854}" sibTransId="{D14E7B46-6E79-4B7B-94C6-81F88EA2E3C6}"/>
    <dgm:cxn modelId="{5AC862FB-7CFE-46A7-87E2-ECB5C3B4377A}" type="presParOf" srcId="{F1814874-7EF0-467F-A7BD-C61DBDC82C7B}" destId="{A82D6874-EF70-4CF9-8455-090FD7871E97}" srcOrd="0" destOrd="0" presId="urn:microsoft.com/office/officeart/2005/8/layout/chevron2"/>
    <dgm:cxn modelId="{F6B6B708-A58F-4509-BFB2-4B934510E128}" type="presParOf" srcId="{A82D6874-EF70-4CF9-8455-090FD7871E97}" destId="{37937863-761A-4239-83A3-CE0984A9D027}" srcOrd="0" destOrd="0" presId="urn:microsoft.com/office/officeart/2005/8/layout/chevron2"/>
    <dgm:cxn modelId="{358F9D31-DE71-49B5-B05B-07E2C45BE1E4}" type="presParOf" srcId="{A82D6874-EF70-4CF9-8455-090FD7871E97}" destId="{4AA79FEA-1CA3-4C83-A006-8DC474FA78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54636C-78B5-4BB1-A594-F10039A1195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5C295D-35DB-491F-B73F-A301CA8C8001}">
      <dgm:prSet custT="1"/>
      <dgm:spPr/>
      <dgm:t>
        <a:bodyPr/>
        <a:lstStyle/>
        <a:p>
          <a:pPr rtl="0"/>
          <a:r>
            <a:rPr lang="fr-FR" sz="2000" b="1" dirty="0" smtClean="0">
              <a:latin typeface="Century Gothic" panose="020B0502020202020204" pitchFamily="34" charset="0"/>
            </a:rPr>
            <a:t>2</a:t>
          </a:r>
          <a:endParaRPr lang="fr-FR" sz="2000" b="1" dirty="0">
            <a:latin typeface="Century Gothic" panose="020B0502020202020204" pitchFamily="34" charset="0"/>
          </a:endParaRPr>
        </a:p>
      </dgm:t>
    </dgm:pt>
    <dgm:pt modelId="{0A5E1738-4658-4D6E-B435-636B529A8812}" type="parTrans" cxnId="{D98943E7-6D17-4941-8373-B197EBF4CE6B}">
      <dgm:prSet/>
      <dgm:spPr/>
      <dgm:t>
        <a:bodyPr/>
        <a:lstStyle/>
        <a:p>
          <a:endParaRPr lang="fr-FR"/>
        </a:p>
      </dgm:t>
    </dgm:pt>
    <dgm:pt modelId="{AE8CA02B-6944-4A01-B015-68D1EAC36864}" type="sibTrans" cxnId="{D98943E7-6D17-4941-8373-B197EBF4CE6B}">
      <dgm:prSet/>
      <dgm:spPr/>
      <dgm:t>
        <a:bodyPr/>
        <a:lstStyle/>
        <a:p>
          <a:endParaRPr lang="fr-FR"/>
        </a:p>
      </dgm:t>
    </dgm:pt>
    <dgm:pt modelId="{A0707329-A626-45F1-8C05-418DAF4E7952}">
      <dgm:prSet/>
      <dgm:spPr/>
      <dgm:t>
        <a:bodyPr/>
        <a:lstStyle/>
        <a:p>
          <a:pPr rtl="0"/>
          <a:r>
            <a:rPr lang="fr-FR" b="1" smtClean="0"/>
            <a:t>bénéficient toujours d’un financement</a:t>
          </a:r>
          <a:endParaRPr lang="fr-FR"/>
        </a:p>
      </dgm:t>
    </dgm:pt>
    <dgm:pt modelId="{99766D58-2799-4B14-8C0F-28E8AFD51BEE}" type="parTrans" cxnId="{C4C4E628-0F25-4079-BB3D-3E503B42FA29}">
      <dgm:prSet/>
      <dgm:spPr/>
      <dgm:t>
        <a:bodyPr/>
        <a:lstStyle/>
        <a:p>
          <a:endParaRPr lang="fr-FR"/>
        </a:p>
      </dgm:t>
    </dgm:pt>
    <dgm:pt modelId="{19E1C9BF-6586-497C-BEB0-A2FB2BA41BE0}" type="sibTrans" cxnId="{C4C4E628-0F25-4079-BB3D-3E503B42FA29}">
      <dgm:prSet/>
      <dgm:spPr/>
      <dgm:t>
        <a:bodyPr/>
        <a:lstStyle/>
        <a:p>
          <a:endParaRPr lang="fr-FR"/>
        </a:p>
      </dgm:t>
    </dgm:pt>
    <dgm:pt modelId="{3F4DD96E-FBF0-4214-8E94-7FC93458C76D}" type="pres">
      <dgm:prSet presAssocID="{D754636C-78B5-4BB1-A594-F10039A119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EAD9FE6-6602-4C33-810B-5D723A27D9E5}" type="pres">
      <dgm:prSet presAssocID="{785C295D-35DB-491F-B73F-A301CA8C8001}" presName="composite" presStyleCnt="0"/>
      <dgm:spPr/>
    </dgm:pt>
    <dgm:pt modelId="{DA58196D-4545-4B6F-AB8A-452966F6DA6A}" type="pres">
      <dgm:prSet presAssocID="{785C295D-35DB-491F-B73F-A301CA8C8001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C1B06-5B34-4BA6-8B0C-A8AB0704D61A}" type="pres">
      <dgm:prSet presAssocID="{785C295D-35DB-491F-B73F-A301CA8C8001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C4E628-0F25-4079-BB3D-3E503B42FA29}" srcId="{785C295D-35DB-491F-B73F-A301CA8C8001}" destId="{A0707329-A626-45F1-8C05-418DAF4E7952}" srcOrd="0" destOrd="0" parTransId="{99766D58-2799-4B14-8C0F-28E8AFD51BEE}" sibTransId="{19E1C9BF-6586-497C-BEB0-A2FB2BA41BE0}"/>
    <dgm:cxn modelId="{D98943E7-6D17-4941-8373-B197EBF4CE6B}" srcId="{D754636C-78B5-4BB1-A594-F10039A1195C}" destId="{785C295D-35DB-491F-B73F-A301CA8C8001}" srcOrd="0" destOrd="0" parTransId="{0A5E1738-4658-4D6E-B435-636B529A8812}" sibTransId="{AE8CA02B-6944-4A01-B015-68D1EAC36864}"/>
    <dgm:cxn modelId="{D93633BC-B8CF-4F32-AD0B-EB2B4B56FD69}" type="presOf" srcId="{785C295D-35DB-491F-B73F-A301CA8C8001}" destId="{DA58196D-4545-4B6F-AB8A-452966F6DA6A}" srcOrd="0" destOrd="0" presId="urn:microsoft.com/office/officeart/2005/8/layout/chevron2"/>
    <dgm:cxn modelId="{48070EA9-5EDD-497C-89DA-8378AAFA0747}" type="presOf" srcId="{A0707329-A626-45F1-8C05-418DAF4E7952}" destId="{C33C1B06-5B34-4BA6-8B0C-A8AB0704D61A}" srcOrd="0" destOrd="0" presId="urn:microsoft.com/office/officeart/2005/8/layout/chevron2"/>
    <dgm:cxn modelId="{13F0C33E-78CF-419A-ABDD-DDE05FBD7173}" type="presOf" srcId="{D754636C-78B5-4BB1-A594-F10039A1195C}" destId="{3F4DD96E-FBF0-4214-8E94-7FC93458C76D}" srcOrd="0" destOrd="0" presId="urn:microsoft.com/office/officeart/2005/8/layout/chevron2"/>
    <dgm:cxn modelId="{4263DB3A-EA26-43A2-AFF6-9736750425B3}" type="presParOf" srcId="{3F4DD96E-FBF0-4214-8E94-7FC93458C76D}" destId="{6EAD9FE6-6602-4C33-810B-5D723A27D9E5}" srcOrd="0" destOrd="0" presId="urn:microsoft.com/office/officeart/2005/8/layout/chevron2"/>
    <dgm:cxn modelId="{FCD0F395-AF28-4E4D-876F-11DEC6C96745}" type="presParOf" srcId="{6EAD9FE6-6602-4C33-810B-5D723A27D9E5}" destId="{DA58196D-4545-4B6F-AB8A-452966F6DA6A}" srcOrd="0" destOrd="0" presId="urn:microsoft.com/office/officeart/2005/8/layout/chevron2"/>
    <dgm:cxn modelId="{50546BFF-A4C6-411C-8C27-2B90FF6AADA8}" type="presParOf" srcId="{6EAD9FE6-6602-4C33-810B-5D723A27D9E5}" destId="{C33C1B06-5B34-4BA6-8B0C-A8AB0704D6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BA5792-5B4F-4F34-A673-A0BB2150B1E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0E8641-C34E-46E4-91C3-60BA3CFE56C3}">
      <dgm:prSet custT="1"/>
      <dgm:spPr/>
      <dgm:t>
        <a:bodyPr/>
        <a:lstStyle/>
        <a:p>
          <a:pPr rtl="0"/>
          <a:r>
            <a:rPr lang="fr-FR" sz="2000" b="1" dirty="0" smtClean="0">
              <a:latin typeface="Century Gothic" panose="020B0502020202020204" pitchFamily="34" charset="0"/>
            </a:rPr>
            <a:t>1</a:t>
          </a:r>
          <a:endParaRPr lang="fr-FR" sz="2000" b="1" dirty="0">
            <a:latin typeface="Century Gothic" panose="020B0502020202020204" pitchFamily="34" charset="0"/>
          </a:endParaRPr>
        </a:p>
      </dgm:t>
    </dgm:pt>
    <dgm:pt modelId="{B3245CDA-0A67-45FD-B6C5-0ECA8EE5F3AB}" type="parTrans" cxnId="{B8D751BD-85A3-4832-9D1E-ADE17EAD5838}">
      <dgm:prSet/>
      <dgm:spPr/>
      <dgm:t>
        <a:bodyPr/>
        <a:lstStyle/>
        <a:p>
          <a:endParaRPr lang="fr-FR" sz="2000" b="1">
            <a:latin typeface="Century Gothic" panose="020B0502020202020204" pitchFamily="34" charset="0"/>
          </a:endParaRPr>
        </a:p>
      </dgm:t>
    </dgm:pt>
    <dgm:pt modelId="{705C8FBF-12A1-4186-8F91-480E0AB64E61}" type="sibTrans" cxnId="{B8D751BD-85A3-4832-9D1E-ADE17EAD5838}">
      <dgm:prSet/>
      <dgm:spPr/>
      <dgm:t>
        <a:bodyPr/>
        <a:lstStyle/>
        <a:p>
          <a:endParaRPr lang="fr-FR" sz="2000" b="1">
            <a:latin typeface="Century Gothic" panose="020B0502020202020204" pitchFamily="34" charset="0"/>
          </a:endParaRPr>
        </a:p>
      </dgm:t>
    </dgm:pt>
    <dgm:pt modelId="{B6FCC91C-6DC2-43BC-9EAA-F0014D266F5C}">
      <dgm:prSet custT="1"/>
      <dgm:spPr/>
      <dgm:t>
        <a:bodyPr/>
        <a:lstStyle/>
        <a:p>
          <a:pPr rtl="0"/>
          <a:r>
            <a:rPr lang="fr-FR" sz="2000" b="1" dirty="0" smtClean="0">
              <a:latin typeface="Century Gothic" panose="020B0502020202020204" pitchFamily="34" charset="0"/>
            </a:rPr>
            <a:t>peur de faire des prêts car n’étant pas propriétaire de la terre</a:t>
          </a:r>
          <a:endParaRPr lang="fr-FR" sz="2000" b="1" dirty="0">
            <a:latin typeface="Century Gothic" panose="020B0502020202020204" pitchFamily="34" charset="0"/>
          </a:endParaRPr>
        </a:p>
      </dgm:t>
    </dgm:pt>
    <dgm:pt modelId="{92B29B7F-E1A1-4D53-8939-A26BD89E597B}" type="parTrans" cxnId="{842FC231-A2E5-4347-A6F6-BF1FBA77DB46}">
      <dgm:prSet/>
      <dgm:spPr/>
      <dgm:t>
        <a:bodyPr/>
        <a:lstStyle/>
        <a:p>
          <a:endParaRPr lang="fr-FR" sz="2000" b="1">
            <a:latin typeface="Century Gothic" panose="020B0502020202020204" pitchFamily="34" charset="0"/>
          </a:endParaRPr>
        </a:p>
      </dgm:t>
    </dgm:pt>
    <dgm:pt modelId="{31976C7E-042A-40B8-8B14-213E4E791B1A}" type="sibTrans" cxnId="{842FC231-A2E5-4347-A6F6-BF1FBA77DB46}">
      <dgm:prSet/>
      <dgm:spPr/>
      <dgm:t>
        <a:bodyPr/>
        <a:lstStyle/>
        <a:p>
          <a:endParaRPr lang="fr-FR" sz="2000" b="1">
            <a:latin typeface="Century Gothic" panose="020B0502020202020204" pitchFamily="34" charset="0"/>
          </a:endParaRPr>
        </a:p>
      </dgm:t>
    </dgm:pt>
    <dgm:pt modelId="{DA4216EF-AA41-435F-B6A6-963C37483E32}" type="pres">
      <dgm:prSet presAssocID="{B1BA5792-5B4F-4F34-A673-A0BB2150B1E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CB0610-8D65-45D2-965B-6F22F5608503}" type="pres">
      <dgm:prSet presAssocID="{9F0E8641-C34E-46E4-91C3-60BA3CFE56C3}" presName="composite" presStyleCnt="0"/>
      <dgm:spPr/>
    </dgm:pt>
    <dgm:pt modelId="{6E144C4A-87D2-4614-B89F-FDF61F08C7F1}" type="pres">
      <dgm:prSet presAssocID="{9F0E8641-C34E-46E4-91C3-60BA3CFE56C3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39D4E-7EF2-4052-BF24-4BEB643E82B7}" type="pres">
      <dgm:prSet presAssocID="{9F0E8641-C34E-46E4-91C3-60BA3CFE56C3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8D751BD-85A3-4832-9D1E-ADE17EAD5838}" srcId="{B1BA5792-5B4F-4F34-A673-A0BB2150B1ED}" destId="{9F0E8641-C34E-46E4-91C3-60BA3CFE56C3}" srcOrd="0" destOrd="0" parTransId="{B3245CDA-0A67-45FD-B6C5-0ECA8EE5F3AB}" sibTransId="{705C8FBF-12A1-4186-8F91-480E0AB64E61}"/>
    <dgm:cxn modelId="{842FC231-A2E5-4347-A6F6-BF1FBA77DB46}" srcId="{9F0E8641-C34E-46E4-91C3-60BA3CFE56C3}" destId="{B6FCC91C-6DC2-43BC-9EAA-F0014D266F5C}" srcOrd="0" destOrd="0" parTransId="{92B29B7F-E1A1-4D53-8939-A26BD89E597B}" sibTransId="{31976C7E-042A-40B8-8B14-213E4E791B1A}"/>
    <dgm:cxn modelId="{1C1AF346-C5DC-4028-9048-7486F01E8586}" type="presOf" srcId="{9F0E8641-C34E-46E4-91C3-60BA3CFE56C3}" destId="{6E144C4A-87D2-4614-B89F-FDF61F08C7F1}" srcOrd="0" destOrd="0" presId="urn:microsoft.com/office/officeart/2005/8/layout/chevron2"/>
    <dgm:cxn modelId="{B8A1518A-8802-4CE2-A416-34B7B7ABB98F}" type="presOf" srcId="{B6FCC91C-6DC2-43BC-9EAA-F0014D266F5C}" destId="{E1839D4E-7EF2-4052-BF24-4BEB643E82B7}" srcOrd="0" destOrd="0" presId="urn:microsoft.com/office/officeart/2005/8/layout/chevron2"/>
    <dgm:cxn modelId="{717C2731-3C4A-4E0A-8962-C7906D5799AB}" type="presOf" srcId="{B1BA5792-5B4F-4F34-A673-A0BB2150B1ED}" destId="{DA4216EF-AA41-435F-B6A6-963C37483E32}" srcOrd="0" destOrd="0" presId="urn:microsoft.com/office/officeart/2005/8/layout/chevron2"/>
    <dgm:cxn modelId="{BE769DE8-C295-4CC7-81CB-142EAADB7E48}" type="presParOf" srcId="{DA4216EF-AA41-435F-B6A6-963C37483E32}" destId="{83CB0610-8D65-45D2-965B-6F22F5608503}" srcOrd="0" destOrd="0" presId="urn:microsoft.com/office/officeart/2005/8/layout/chevron2"/>
    <dgm:cxn modelId="{C95472D1-C114-4ABB-9BD9-DC6DF97A41A5}" type="presParOf" srcId="{83CB0610-8D65-45D2-965B-6F22F5608503}" destId="{6E144C4A-87D2-4614-B89F-FDF61F08C7F1}" srcOrd="0" destOrd="0" presId="urn:microsoft.com/office/officeart/2005/8/layout/chevron2"/>
    <dgm:cxn modelId="{A124DDE4-2D3D-4E36-864C-069C14F0A8CA}" type="presParOf" srcId="{83CB0610-8D65-45D2-965B-6F22F5608503}" destId="{E1839D4E-7EF2-4052-BF24-4BEB643E82B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D34A4-0393-4573-8D52-BED5B07A6DA7}">
      <dsp:nvSpPr>
        <dsp:cNvPr id="0" name=""/>
        <dsp:cNvSpPr/>
      </dsp:nvSpPr>
      <dsp:spPr>
        <a:xfrm rot="5400000">
          <a:off x="-139219" y="140127"/>
          <a:ext cx="928129" cy="649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/>
            <a:t>2</a:t>
          </a:r>
          <a:endParaRPr lang="fr-FR" sz="2000" b="1" kern="1200" dirty="0"/>
        </a:p>
      </dsp:txBody>
      <dsp:txXfrm rot="-5400000">
        <a:off x="1" y="325752"/>
        <a:ext cx="649690" cy="278439"/>
      </dsp:txXfrm>
    </dsp:sp>
    <dsp:sp modelId="{595FF710-2247-4779-A0B8-0DE2CE9F9CBB}">
      <dsp:nvSpPr>
        <dsp:cNvPr id="0" name=""/>
        <dsp:cNvSpPr/>
      </dsp:nvSpPr>
      <dsp:spPr>
        <a:xfrm rot="5400000">
          <a:off x="2700375" y="-2049776"/>
          <a:ext cx="603601" cy="47049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manque d’information sur les banques </a:t>
          </a:r>
          <a:endParaRPr lang="fr-FR" sz="2400" b="1" kern="1200" dirty="0"/>
        </a:p>
      </dsp:txBody>
      <dsp:txXfrm rot="-5400000">
        <a:off x="649691" y="30373"/>
        <a:ext cx="4675505" cy="5446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D2D43-FF46-486F-8F92-07E6EFDCB430}">
      <dsp:nvSpPr>
        <dsp:cNvPr id="0" name=""/>
        <dsp:cNvSpPr/>
      </dsp:nvSpPr>
      <dsp:spPr>
        <a:xfrm>
          <a:off x="-6143010" y="-940126"/>
          <a:ext cx="7314711" cy="7314711"/>
        </a:xfrm>
        <a:prstGeom prst="blockArc">
          <a:avLst>
            <a:gd name="adj1" fmla="val 18900000"/>
            <a:gd name="adj2" fmla="val 2700000"/>
            <a:gd name="adj3" fmla="val 295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4F723-FF64-4510-9385-91B50ECEE0EF}">
      <dsp:nvSpPr>
        <dsp:cNvPr id="0" name=""/>
        <dsp:cNvSpPr/>
      </dsp:nvSpPr>
      <dsp:spPr>
        <a:xfrm>
          <a:off x="778425" y="722717"/>
          <a:ext cx="5634484" cy="728347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72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facilite l’octroi de financement</a:t>
          </a:r>
          <a:endParaRPr lang="en-US" sz="20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78425" y="722717"/>
        <a:ext cx="5634484" cy="728347"/>
      </dsp:txXfrm>
    </dsp:sp>
    <dsp:sp modelId="{BCF104F0-8207-4D4B-8D30-9B5FF072325D}">
      <dsp:nvSpPr>
        <dsp:cNvPr id="0" name=""/>
        <dsp:cNvSpPr/>
      </dsp:nvSpPr>
      <dsp:spPr>
        <a:xfrm>
          <a:off x="74995" y="407584"/>
          <a:ext cx="1358614" cy="13586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C4DE0-DFF0-4F7B-8B55-9C36D34A7730}">
      <dsp:nvSpPr>
        <dsp:cNvPr id="0" name=""/>
        <dsp:cNvSpPr/>
      </dsp:nvSpPr>
      <dsp:spPr>
        <a:xfrm>
          <a:off x="1149387" y="2359630"/>
          <a:ext cx="5287645" cy="715196"/>
        </a:xfrm>
        <a:prstGeom prst="rect">
          <a:avLst/>
        </a:prstGeom>
        <a:solidFill>
          <a:schemeClr val="accent3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72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bénéficie des subventions sur les prix des intrants</a:t>
          </a:r>
          <a:endParaRPr lang="en-US" sz="20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149387" y="2359630"/>
        <a:ext cx="5287645" cy="715196"/>
      </dsp:txXfrm>
    </dsp:sp>
    <dsp:sp modelId="{D318C2A8-EF24-405C-81FA-6A044674B627}">
      <dsp:nvSpPr>
        <dsp:cNvPr id="0" name=""/>
        <dsp:cNvSpPr/>
      </dsp:nvSpPr>
      <dsp:spPr>
        <a:xfrm>
          <a:off x="470080" y="2037921"/>
          <a:ext cx="1358614" cy="13586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4D456-2135-4C99-812A-69751C72BEC3}">
      <dsp:nvSpPr>
        <dsp:cNvPr id="0" name=""/>
        <dsp:cNvSpPr/>
      </dsp:nvSpPr>
      <dsp:spPr>
        <a:xfrm>
          <a:off x="754302" y="3973648"/>
          <a:ext cx="5682730" cy="747835"/>
        </a:xfrm>
        <a:prstGeom prst="rect">
          <a:avLst/>
        </a:prstGeom>
        <a:solidFill>
          <a:schemeClr val="accent4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72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l’entraide au niveau des producteurs via les tontines</a:t>
          </a:r>
          <a:endParaRPr lang="en-US" sz="20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54302" y="3973648"/>
        <a:ext cx="5682730" cy="747835"/>
      </dsp:txXfrm>
    </dsp:sp>
    <dsp:sp modelId="{E5C31066-E276-44EE-AA8A-6739FF02CE8E}">
      <dsp:nvSpPr>
        <dsp:cNvPr id="0" name=""/>
        <dsp:cNvSpPr/>
      </dsp:nvSpPr>
      <dsp:spPr>
        <a:xfrm>
          <a:off x="74995" y="3668259"/>
          <a:ext cx="1358614" cy="13586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FE276-7948-411B-88B8-EDCB2459C0CB}">
      <dsp:nvSpPr>
        <dsp:cNvPr id="0" name=""/>
        <dsp:cNvSpPr/>
      </dsp:nvSpPr>
      <dsp:spPr>
        <a:xfrm rot="5400000">
          <a:off x="-207928" y="208337"/>
          <a:ext cx="1386192" cy="970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bg1"/>
              </a:solidFill>
              <a:latin typeface="Century Gothic" panose="020B0502020202020204" pitchFamily="34" charset="0"/>
            </a:rPr>
            <a:t>Cause 1</a:t>
          </a:r>
          <a:endParaRPr lang="fr-FR" sz="1800" b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 rot="-5400000">
        <a:off x="1" y="485575"/>
        <a:ext cx="970334" cy="415858"/>
      </dsp:txXfrm>
    </dsp:sp>
    <dsp:sp modelId="{12DFEE4B-A41C-49A7-8B9A-7EB6BCE00558}">
      <dsp:nvSpPr>
        <dsp:cNvPr id="0" name=""/>
        <dsp:cNvSpPr/>
      </dsp:nvSpPr>
      <dsp:spPr>
        <a:xfrm rot="5400000">
          <a:off x="4097596" y="-3127261"/>
          <a:ext cx="901025" cy="7155548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Insolvabilité des producteurs</a:t>
          </a:r>
          <a:endParaRPr lang="fr-FR" sz="24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 rot="-5400000">
        <a:off x="970335" y="43984"/>
        <a:ext cx="7111564" cy="813057"/>
      </dsp:txXfrm>
    </dsp:sp>
    <dsp:sp modelId="{E8774E09-C25A-46AD-826D-245A308FE477}">
      <dsp:nvSpPr>
        <dsp:cNvPr id="0" name=""/>
        <dsp:cNvSpPr/>
      </dsp:nvSpPr>
      <dsp:spPr>
        <a:xfrm rot="5400000">
          <a:off x="-207928" y="1294256"/>
          <a:ext cx="1386192" cy="970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bg1"/>
              </a:solidFill>
              <a:latin typeface="Century Gothic" panose="020B0502020202020204" pitchFamily="34" charset="0"/>
            </a:rPr>
            <a:t>Cause 2</a:t>
          </a:r>
          <a:endParaRPr lang="fr-FR" sz="1800" b="1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 rot="-5400000">
        <a:off x="1" y="1571494"/>
        <a:ext cx="970334" cy="415858"/>
      </dsp:txXfrm>
    </dsp:sp>
    <dsp:sp modelId="{E1EEC9AE-94B5-4DE3-BDF8-099118A44EA5}">
      <dsp:nvSpPr>
        <dsp:cNvPr id="0" name=""/>
        <dsp:cNvSpPr/>
      </dsp:nvSpPr>
      <dsp:spPr>
        <a:xfrm rot="5400000">
          <a:off x="4097596" y="-2040933"/>
          <a:ext cx="901025" cy="7155548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Complexité des conditions d’octroi de financement des banques</a:t>
          </a:r>
          <a:endParaRPr lang="fr-FR" sz="24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 rot="-5400000">
        <a:off x="970335" y="1130312"/>
        <a:ext cx="7111564" cy="81305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9E8B-80B5-4DCD-8152-75EFCEDAD2F9}">
      <dsp:nvSpPr>
        <dsp:cNvPr id="0" name=""/>
        <dsp:cNvSpPr/>
      </dsp:nvSpPr>
      <dsp:spPr>
        <a:xfrm>
          <a:off x="5542" y="0"/>
          <a:ext cx="2049240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CONTEXTE DE L’ETUDE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74766" y="0"/>
        <a:ext cx="1710793" cy="338447"/>
      </dsp:txXfrm>
    </dsp:sp>
    <dsp:sp modelId="{BF0F65CF-8648-4CC4-AA80-6261AC79B995}">
      <dsp:nvSpPr>
        <dsp:cNvPr id="0" name=""/>
        <dsp:cNvSpPr/>
      </dsp:nvSpPr>
      <dsp:spPr>
        <a:xfrm>
          <a:off x="1823861" y="0"/>
          <a:ext cx="1688633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PROBLÉMATIQUE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1993085" y="0"/>
        <a:ext cx="1350186" cy="338447"/>
      </dsp:txXfrm>
    </dsp:sp>
    <dsp:sp modelId="{BB425A29-F4A9-4E69-8E4A-064B606804F0}">
      <dsp:nvSpPr>
        <dsp:cNvPr id="0" name=""/>
        <dsp:cNvSpPr/>
      </dsp:nvSpPr>
      <dsp:spPr>
        <a:xfrm>
          <a:off x="3281574" y="0"/>
          <a:ext cx="1914636" cy="338447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MÉTHODOLOGIE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3450798" y="0"/>
        <a:ext cx="1576189" cy="338447"/>
      </dsp:txXfrm>
    </dsp:sp>
    <dsp:sp modelId="{608B1BC8-5C50-470E-A766-F7D948E15611}">
      <dsp:nvSpPr>
        <dsp:cNvPr id="0" name=""/>
        <dsp:cNvSpPr/>
      </dsp:nvSpPr>
      <dsp:spPr>
        <a:xfrm>
          <a:off x="4965289" y="0"/>
          <a:ext cx="2560222" cy="338447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RÉSULTATS &amp; DISCUSSION</a:t>
          </a:r>
          <a:endParaRPr lang="fr-FR" sz="12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134513" y="0"/>
        <a:ext cx="2221775" cy="338447"/>
      </dsp:txXfrm>
    </dsp:sp>
    <dsp:sp modelId="{5C2F9166-C520-4410-902A-C821F425F655}">
      <dsp:nvSpPr>
        <dsp:cNvPr id="0" name=""/>
        <dsp:cNvSpPr/>
      </dsp:nvSpPr>
      <dsp:spPr>
        <a:xfrm>
          <a:off x="7294590" y="0"/>
          <a:ext cx="2300944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RECOMMANDATIONS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7463814" y="0"/>
        <a:ext cx="1962497" cy="338447"/>
      </dsp:txXfrm>
    </dsp:sp>
    <dsp:sp modelId="{09B3943C-EFD7-4279-9F66-87E9A9280E27}">
      <dsp:nvSpPr>
        <dsp:cNvPr id="0" name=""/>
        <dsp:cNvSpPr/>
      </dsp:nvSpPr>
      <dsp:spPr>
        <a:xfrm>
          <a:off x="9370155" y="0"/>
          <a:ext cx="2818669" cy="33844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rPr>
            <a:t>CONCLUSION ET PERSPECTIVES</a:t>
          </a:r>
          <a:endParaRPr lang="fr-FR" sz="1200" b="1" kern="1200" dirty="0">
            <a:solidFill>
              <a:schemeClr val="bg1">
                <a:lumMod val="85000"/>
              </a:schemeClr>
            </a:solidFill>
            <a:latin typeface="Century Gothic" panose="020B0502020202020204" pitchFamily="34" charset="0"/>
          </a:endParaRPr>
        </a:p>
      </dsp:txBody>
      <dsp:txXfrm>
        <a:off x="9539379" y="0"/>
        <a:ext cx="2480222" cy="3384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37863-761A-4239-83A3-CE0984A9D027}">
      <dsp:nvSpPr>
        <dsp:cNvPr id="0" name=""/>
        <dsp:cNvSpPr/>
      </dsp:nvSpPr>
      <dsp:spPr>
        <a:xfrm rot="5400000">
          <a:off x="-139892" y="140804"/>
          <a:ext cx="932614" cy="652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Century Gothic" panose="020B0502020202020204" pitchFamily="34" charset="0"/>
            </a:rPr>
            <a:t>1</a:t>
          </a:r>
          <a:endParaRPr lang="fr-FR" sz="2000" b="1" kern="1200" dirty="0">
            <a:latin typeface="Century Gothic" panose="020B0502020202020204" pitchFamily="34" charset="0"/>
          </a:endParaRPr>
        </a:p>
      </dsp:txBody>
      <dsp:txXfrm rot="-5400000">
        <a:off x="0" y="327327"/>
        <a:ext cx="652830" cy="279784"/>
      </dsp:txXfrm>
    </dsp:sp>
    <dsp:sp modelId="{4AA79FEA-1CA3-4C83-A006-8DC474FA785C}">
      <dsp:nvSpPr>
        <dsp:cNvPr id="0" name=""/>
        <dsp:cNvSpPr/>
      </dsp:nvSpPr>
      <dsp:spPr>
        <a:xfrm rot="5400000">
          <a:off x="2714761" y="-2061019"/>
          <a:ext cx="606518" cy="4730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kern="1200" smtClean="0">
              <a:latin typeface="Century Gothic" panose="020B0502020202020204" pitchFamily="34" charset="0"/>
            </a:rPr>
            <a:t>qui ne veulent plus être refinancer</a:t>
          </a:r>
          <a:endParaRPr lang="fr-FR" sz="2000" b="1" kern="1200">
            <a:latin typeface="Century Gothic" panose="020B0502020202020204" pitchFamily="34" charset="0"/>
          </a:endParaRPr>
        </a:p>
      </dsp:txBody>
      <dsp:txXfrm rot="-5400000">
        <a:off x="652830" y="30520"/>
        <a:ext cx="4700773" cy="547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8196D-4545-4B6F-AB8A-452966F6DA6A}">
      <dsp:nvSpPr>
        <dsp:cNvPr id="0" name=""/>
        <dsp:cNvSpPr/>
      </dsp:nvSpPr>
      <dsp:spPr>
        <a:xfrm rot="5400000">
          <a:off x="-139892" y="140804"/>
          <a:ext cx="932614" cy="652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Century Gothic" panose="020B0502020202020204" pitchFamily="34" charset="0"/>
            </a:rPr>
            <a:t>2</a:t>
          </a:r>
          <a:endParaRPr lang="fr-FR" sz="2000" b="1" kern="1200" dirty="0">
            <a:latin typeface="Century Gothic" panose="020B0502020202020204" pitchFamily="34" charset="0"/>
          </a:endParaRPr>
        </a:p>
      </dsp:txBody>
      <dsp:txXfrm rot="-5400000">
        <a:off x="0" y="327327"/>
        <a:ext cx="652830" cy="279784"/>
      </dsp:txXfrm>
    </dsp:sp>
    <dsp:sp modelId="{C33C1B06-5B34-4BA6-8B0C-A8AB0704D61A}">
      <dsp:nvSpPr>
        <dsp:cNvPr id="0" name=""/>
        <dsp:cNvSpPr/>
      </dsp:nvSpPr>
      <dsp:spPr>
        <a:xfrm rot="5400000">
          <a:off x="2714761" y="-2061019"/>
          <a:ext cx="606518" cy="4730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smtClean="0"/>
            <a:t>bénéficient toujours d’un financement</a:t>
          </a:r>
          <a:endParaRPr lang="fr-FR" sz="2100" kern="1200"/>
        </a:p>
      </dsp:txBody>
      <dsp:txXfrm rot="-5400000">
        <a:off x="652830" y="30520"/>
        <a:ext cx="4700773" cy="547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44C4A-87D2-4614-B89F-FDF61F08C7F1}">
      <dsp:nvSpPr>
        <dsp:cNvPr id="0" name=""/>
        <dsp:cNvSpPr/>
      </dsp:nvSpPr>
      <dsp:spPr>
        <a:xfrm rot="5400000">
          <a:off x="-139892" y="140804"/>
          <a:ext cx="932614" cy="652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Century Gothic" panose="020B0502020202020204" pitchFamily="34" charset="0"/>
            </a:rPr>
            <a:t>1</a:t>
          </a:r>
          <a:endParaRPr lang="fr-FR" sz="2000" b="1" kern="1200" dirty="0">
            <a:latin typeface="Century Gothic" panose="020B0502020202020204" pitchFamily="34" charset="0"/>
          </a:endParaRPr>
        </a:p>
      </dsp:txBody>
      <dsp:txXfrm rot="-5400000">
        <a:off x="0" y="327327"/>
        <a:ext cx="652830" cy="279784"/>
      </dsp:txXfrm>
    </dsp:sp>
    <dsp:sp modelId="{E1839D4E-7EF2-4052-BF24-4BEB643E82B7}">
      <dsp:nvSpPr>
        <dsp:cNvPr id="0" name=""/>
        <dsp:cNvSpPr/>
      </dsp:nvSpPr>
      <dsp:spPr>
        <a:xfrm rot="5400000">
          <a:off x="2714761" y="-2061019"/>
          <a:ext cx="606518" cy="4730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kern="1200" dirty="0" smtClean="0">
              <a:latin typeface="Century Gothic" panose="020B0502020202020204" pitchFamily="34" charset="0"/>
            </a:rPr>
            <a:t>peur de faire des prêts car n’étant pas propriétaire de la terre</a:t>
          </a:r>
          <a:endParaRPr lang="fr-FR" sz="2000" b="1" kern="1200" dirty="0">
            <a:latin typeface="Century Gothic" panose="020B0502020202020204" pitchFamily="34" charset="0"/>
          </a:endParaRPr>
        </a:p>
      </dsp:txBody>
      <dsp:txXfrm rot="-5400000">
        <a:off x="652830" y="30520"/>
        <a:ext cx="4700773" cy="547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>
              <a:solidFill>
                <a:schemeClr val="tx1"/>
              </a:solidFill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D57928-05A0-4F43-89BC-922E35E2384B}" type="slidenum">
              <a:rPr lang="fr-FR" altLang="fr-FR" smtClean="0"/>
              <a:pPr/>
              <a:t>1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63559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>
              <a:solidFill>
                <a:schemeClr val="tx1"/>
              </a:solidFill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D57928-05A0-4F43-89BC-922E35E2384B}" type="slidenum">
              <a:rPr lang="fr-FR" altLang="fr-FR" smtClean="0">
                <a:solidFill>
                  <a:prstClr val="black"/>
                </a:solidFill>
              </a:rPr>
              <a:pPr/>
              <a:t>22</a:t>
            </a:fld>
            <a:endParaRPr lang="fr-FR" altLang="fr-F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9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3858" y="-996950"/>
            <a:ext cx="12138038" cy="7842250"/>
            <a:chOff x="16" y="-628"/>
            <a:chExt cx="5736" cy="4940"/>
          </a:xfrm>
        </p:grpSpPr>
        <p:pic>
          <p:nvPicPr>
            <p:cNvPr id="5" name="Picture 3" descr="back_b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" y="391"/>
              <a:ext cx="5728" cy="3921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36471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 4"/>
            <p:cNvSpPr>
              <a:spLocks/>
            </p:cNvSpPr>
            <p:nvPr userDrawn="1"/>
          </p:nvSpPr>
          <p:spPr bwMode="gray">
            <a:xfrm>
              <a:off x="16" y="-628"/>
              <a:ext cx="5712" cy="2676"/>
            </a:xfrm>
            <a:custGeom>
              <a:avLst/>
              <a:gdLst/>
              <a:ahLst/>
              <a:cxnLst>
                <a:cxn ang="0">
                  <a:pos x="0" y="1607"/>
                </a:cxn>
                <a:cxn ang="0">
                  <a:pos x="5548" y="2692"/>
                </a:cxn>
                <a:cxn ang="0">
                  <a:pos x="5736" y="2580"/>
                </a:cxn>
                <a:cxn ang="0">
                  <a:pos x="5738" y="641"/>
                </a:cxn>
                <a:cxn ang="0">
                  <a:pos x="22" y="641"/>
                </a:cxn>
                <a:cxn ang="0">
                  <a:pos x="12" y="1613"/>
                </a:cxn>
              </a:cxnLst>
              <a:rect l="0" t="0" r="r" b="b"/>
              <a:pathLst>
                <a:path w="5738" h="2692">
                  <a:moveTo>
                    <a:pt x="0" y="1607"/>
                  </a:moveTo>
                  <a:cubicBezTo>
                    <a:pt x="4478" y="0"/>
                    <a:pt x="5523" y="2457"/>
                    <a:pt x="5548" y="2692"/>
                  </a:cubicBezTo>
                  <a:lnTo>
                    <a:pt x="5736" y="2580"/>
                  </a:lnTo>
                  <a:lnTo>
                    <a:pt x="5738" y="641"/>
                  </a:lnTo>
                  <a:lnTo>
                    <a:pt x="22" y="641"/>
                  </a:lnTo>
                  <a:cubicBezTo>
                    <a:pt x="22" y="641"/>
                    <a:pt x="12" y="1613"/>
                    <a:pt x="12" y="1613"/>
                  </a:cubicBezTo>
                </a:path>
              </a:pathLst>
            </a:custGeom>
            <a:solidFill>
              <a:schemeClr val="accent3"/>
            </a:solidFill>
            <a:ln w="381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fr-FR" sz="2400"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0" y="3175"/>
            <a:ext cx="12188825" cy="6854825"/>
            <a:chOff x="0" y="2"/>
            <a:chExt cx="5760" cy="4318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gray">
            <a:xfrm>
              <a:off x="5475" y="3"/>
              <a:ext cx="281" cy="344"/>
            </a:xfrm>
            <a:custGeom>
              <a:avLst/>
              <a:gdLst>
                <a:gd name="T0" fmla="*/ 0 w 281"/>
                <a:gd name="T1" fmla="*/ 0 h 348"/>
                <a:gd name="T2" fmla="*/ 202 w 281"/>
                <a:gd name="T3" fmla="*/ 92 h 348"/>
                <a:gd name="T4" fmla="*/ 281 w 281"/>
                <a:gd name="T5" fmla="*/ 316 h 348"/>
                <a:gd name="T6" fmla="*/ 281 w 281"/>
                <a:gd name="T7" fmla="*/ 0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1" h="348">
                  <a:moveTo>
                    <a:pt x="0" y="0"/>
                  </a:moveTo>
                  <a:cubicBezTo>
                    <a:pt x="33" y="16"/>
                    <a:pt x="125" y="6"/>
                    <a:pt x="202" y="96"/>
                  </a:cubicBezTo>
                  <a:cubicBezTo>
                    <a:pt x="279" y="186"/>
                    <a:pt x="268" y="348"/>
                    <a:pt x="281" y="332"/>
                  </a:cubicBezTo>
                  <a:lnTo>
                    <a:pt x="28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2400"/>
            </a:p>
          </p:txBody>
        </p:sp>
        <p:grpSp>
          <p:nvGrpSpPr>
            <p:cNvPr id="9" name="Group 7"/>
            <p:cNvGrpSpPr>
              <a:grpSpLocks/>
            </p:cNvGrpSpPr>
            <p:nvPr userDrawn="1"/>
          </p:nvGrpSpPr>
          <p:grpSpPr bwMode="auto">
            <a:xfrm>
              <a:off x="0" y="2"/>
              <a:ext cx="5760" cy="4318"/>
              <a:chOff x="0" y="2"/>
              <a:chExt cx="5760" cy="4318"/>
            </a:xfrm>
          </p:grpSpPr>
          <p:sp>
            <p:nvSpPr>
              <p:cNvPr id="10" name="Freeform 8"/>
              <p:cNvSpPr>
                <a:spLocks/>
              </p:cNvSpPr>
              <p:nvPr userDrawn="1"/>
            </p:nvSpPr>
            <p:spPr bwMode="gray">
              <a:xfrm>
                <a:off x="0" y="4023"/>
                <a:ext cx="275" cy="297"/>
              </a:xfrm>
              <a:custGeom>
                <a:avLst/>
                <a:gdLst>
                  <a:gd name="T0" fmla="*/ 275 w 275"/>
                  <a:gd name="T1" fmla="*/ 291 h 297"/>
                  <a:gd name="T2" fmla="*/ 112 w 275"/>
                  <a:gd name="T3" fmla="*/ 211 h 297"/>
                  <a:gd name="T4" fmla="*/ 28 w 275"/>
                  <a:gd name="T5" fmla="*/ 127 h 297"/>
                  <a:gd name="T6" fmla="*/ 0 w 275"/>
                  <a:gd name="T7" fmla="*/ 0 h 297"/>
                  <a:gd name="T8" fmla="*/ 1 w 275"/>
                  <a:gd name="T9" fmla="*/ 297 h 2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5" h="297">
                    <a:moveTo>
                      <a:pt x="275" y="291"/>
                    </a:moveTo>
                    <a:lnTo>
                      <a:pt x="112" y="211"/>
                    </a:lnTo>
                    <a:lnTo>
                      <a:pt x="28" y="127"/>
                    </a:lnTo>
                    <a:lnTo>
                      <a:pt x="0" y="0"/>
                    </a:lnTo>
                    <a:lnTo>
                      <a:pt x="1" y="297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2400"/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 userDrawn="1"/>
            </p:nvSpPr>
            <p:spPr bwMode="gray">
              <a:xfrm>
                <a:off x="20" y="26"/>
                <a:ext cx="5715" cy="4265"/>
              </a:xfrm>
              <a:prstGeom prst="roundRect">
                <a:avLst>
                  <a:gd name="adj" fmla="val 6227"/>
                </a:avLst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r-FR" altLang="fr-FR" sz="2400" smtClean="0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gray">
              <a:xfrm>
                <a:off x="0" y="2"/>
                <a:ext cx="290" cy="315"/>
              </a:xfrm>
              <a:custGeom>
                <a:avLst/>
                <a:gdLst>
                  <a:gd name="T0" fmla="*/ 1 w 290"/>
                  <a:gd name="T1" fmla="*/ 315 h 315"/>
                  <a:gd name="T2" fmla="*/ 122 w 290"/>
                  <a:gd name="T3" fmla="*/ 97 h 315"/>
                  <a:gd name="T4" fmla="*/ 279 w 290"/>
                  <a:gd name="T5" fmla="*/ 0 h 315"/>
                  <a:gd name="T6" fmla="*/ 0 w 290"/>
                  <a:gd name="T7" fmla="*/ 1 h 3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0" h="315">
                    <a:moveTo>
                      <a:pt x="1" y="315"/>
                    </a:moveTo>
                    <a:cubicBezTo>
                      <a:pt x="21" y="279"/>
                      <a:pt x="76" y="150"/>
                      <a:pt x="122" y="97"/>
                    </a:cubicBezTo>
                    <a:cubicBezTo>
                      <a:pt x="163" y="44"/>
                      <a:pt x="290" y="23"/>
                      <a:pt x="279" y="0"/>
                    </a:cubicBezTo>
                    <a:lnTo>
                      <a:pt x="0" y="1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2400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gray">
              <a:xfrm>
                <a:off x="5507" y="4031"/>
                <a:ext cx="253" cy="287"/>
              </a:xfrm>
              <a:custGeom>
                <a:avLst/>
                <a:gdLst>
                  <a:gd name="T0" fmla="*/ 250 w 253"/>
                  <a:gd name="T1" fmla="*/ 0 h 287"/>
                  <a:gd name="T2" fmla="*/ 179 w 253"/>
                  <a:gd name="T3" fmla="*/ 143 h 287"/>
                  <a:gd name="T4" fmla="*/ 85 w 253"/>
                  <a:gd name="T5" fmla="*/ 236 h 287"/>
                  <a:gd name="T6" fmla="*/ 0 w 253"/>
                  <a:gd name="T7" fmla="*/ 287 h 287"/>
                  <a:gd name="T8" fmla="*/ 253 w 253"/>
                  <a:gd name="T9" fmla="*/ 284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287">
                    <a:moveTo>
                      <a:pt x="250" y="0"/>
                    </a:moveTo>
                    <a:lnTo>
                      <a:pt x="179" y="143"/>
                    </a:lnTo>
                    <a:lnTo>
                      <a:pt x="85" y="236"/>
                    </a:lnTo>
                    <a:lnTo>
                      <a:pt x="0" y="287"/>
                    </a:lnTo>
                    <a:lnTo>
                      <a:pt x="253" y="284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sz="2400"/>
              </a:p>
            </p:txBody>
          </p:sp>
        </p:grpSp>
      </p:grpSp>
      <p:sp>
        <p:nvSpPr>
          <p:cNvPr id="148492" name="Rectangle 12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1015735" y="2438401"/>
            <a:ext cx="9954207" cy="1470025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148493" name="Rectangle 13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1015736" y="3962400"/>
            <a:ext cx="9992297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609441" y="6477001"/>
            <a:ext cx="2844059" cy="244475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fr-FR"/>
              <a:t>www.themegallery.com</a:t>
            </a: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515" y="6477001"/>
            <a:ext cx="3859795" cy="244475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5325" y="6477001"/>
            <a:ext cx="2844059" cy="244475"/>
          </a:xfrm>
        </p:spPr>
        <p:txBody>
          <a:bodyPr/>
          <a:lstStyle>
            <a:lvl1pPr algn="r">
              <a:defRPr sz="1400" b="0"/>
            </a:lvl1pPr>
          </a:lstStyle>
          <a:p>
            <a:pPr>
              <a:defRPr/>
            </a:pPr>
            <a:fld id="{42915B07-FC63-4607-B044-E2CB1C67E24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3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938723" y="1754327"/>
            <a:ext cx="6086215" cy="101566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fr-FR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Arial Unicode MS" pitchFamily="34" charset="-128"/>
                <a:cs typeface="Arial Unicode MS" pitchFamily="34" charset="-128"/>
              </a:rPr>
              <a:t>UFR des Sciences Économiques et de Gestion</a:t>
            </a:r>
          </a:p>
          <a:p>
            <a:pPr algn="ctr" eaLnBrk="1" hangingPunct="1">
              <a:defRPr/>
            </a:pPr>
            <a:r>
              <a:rPr lang="fr-FR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Arial Unicode MS" pitchFamily="34" charset="-128"/>
                <a:cs typeface="Arial Unicode MS" pitchFamily="34" charset="-128"/>
              </a:rPr>
              <a:t>Section: Gestion</a:t>
            </a:r>
          </a:p>
          <a:p>
            <a:pPr algn="ctr" eaLnBrk="1" hangingPunct="1">
              <a:defRPr/>
            </a:pPr>
            <a:r>
              <a:rPr lang="fr-FR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Arial Unicode MS" pitchFamily="34" charset="-128"/>
                <a:cs typeface="Arial Unicode MS" pitchFamily="34" charset="-128"/>
              </a:rPr>
              <a:t>Parcours: Agrobusiness</a:t>
            </a:r>
            <a:endParaRPr lang="fr-FR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2022476" y="4572000"/>
            <a:ext cx="8072437" cy="123348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920225" y="4419600"/>
            <a:ext cx="610471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80808"/>
                </a:solidFill>
                <a:latin typeface="Century Gothic" panose="020B0502020202020204" pitchFamily="34" charset="0"/>
              </a:rPr>
              <a:t>Présenté et soutenu par :  </a:t>
            </a:r>
            <a:r>
              <a:rPr lang="fr-FR" altLang="fr-FR" sz="2400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DONDÉ</a:t>
            </a:r>
            <a:r>
              <a:rPr lang="fr-FR" altLang="fr-FR" sz="2000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                       </a:t>
            </a:r>
            <a:r>
              <a:rPr lang="fr-FR" altLang="fr-FR" sz="1800" dirty="0" smtClean="0">
                <a:solidFill>
                  <a:srgbClr val="053162"/>
                </a:solidFill>
                <a:latin typeface="Century Gothic" panose="020B0502020202020204" pitchFamily="34" charset="0"/>
              </a:rPr>
              <a:t>                  </a:t>
            </a:r>
            <a:endParaRPr lang="fr-FR" altLang="fr-FR" sz="1800" dirty="0">
              <a:solidFill>
                <a:srgbClr val="053162"/>
              </a:solidFill>
              <a:latin typeface="Century Gothic" panose="020B0502020202020204" pitchFamily="34" charset="0"/>
            </a:endParaRPr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3874176" y="6400800"/>
            <a:ext cx="4321175" cy="40011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000" dirty="0">
                <a:ln w="0"/>
                <a:solidFill>
                  <a:srgbClr val="08080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Année académique: 2015/2016</a:t>
            </a:r>
          </a:p>
        </p:txBody>
      </p:sp>
      <p:sp>
        <p:nvSpPr>
          <p:cNvPr id="6152" name="Ellipse 10" descr="Description : logo6"/>
          <p:cNvSpPr>
            <a:spLocks noChangeArrowheads="1"/>
          </p:cNvSpPr>
          <p:nvPr/>
        </p:nvSpPr>
        <p:spPr bwMode="auto">
          <a:xfrm>
            <a:off x="5103812" y="365565"/>
            <a:ext cx="1474013" cy="12192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fr-FR" altLang="fr-FR" sz="1800" b="0" dirty="0">
              <a:latin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14919" y="5272147"/>
            <a:ext cx="51816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80808"/>
                </a:solidFill>
                <a:latin typeface="Century Gothic" panose="020B0502020202020204" pitchFamily="34" charset="0"/>
              </a:rPr>
              <a:t>Sous la direction de: </a:t>
            </a:r>
          </a:p>
          <a:p>
            <a:pPr algn="ctr"/>
            <a:r>
              <a:rPr lang="fr-FR" b="1" dirty="0">
                <a:solidFill>
                  <a:srgbClr val="080808"/>
                </a:solidFill>
                <a:latin typeface="Century Gothic" panose="020B0502020202020204" pitchFamily="34" charset="0"/>
              </a:rPr>
              <a:t>Dr Demba </a:t>
            </a:r>
            <a:r>
              <a:rPr lang="fr-FR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KANE</a:t>
            </a:r>
          </a:p>
        </p:txBody>
      </p:sp>
      <p:sp>
        <p:nvSpPr>
          <p:cNvPr id="4" name="Parchemin vertical 3"/>
          <p:cNvSpPr/>
          <p:nvPr/>
        </p:nvSpPr>
        <p:spPr bwMode="auto">
          <a:xfrm>
            <a:off x="1457519" y="2982716"/>
            <a:ext cx="9296400" cy="1121267"/>
          </a:xfrm>
          <a:prstGeom prst="verticalScroll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fr-FR" sz="2500" b="1" cap="all" dirty="0"/>
              <a:t>la caractérisation du financement du maraichage dans la zone des </a:t>
            </a:r>
            <a:r>
              <a:rPr lang="fr-FR" sz="2500" b="1" cap="all" dirty="0" err="1"/>
              <a:t>niayes</a:t>
            </a:r>
            <a:r>
              <a:rPr lang="fr-FR" sz="2500" b="1" cap="all" dirty="0"/>
              <a:t> : besoins, sources et contraintes </a:t>
            </a:r>
            <a:endParaRPr lang="fr-FR" sz="2500" cap="all" dirty="0"/>
          </a:p>
          <a:p>
            <a:pPr algn="ctr" eaLnBrk="1" hangingPunct="1">
              <a:defRPr/>
            </a:pPr>
            <a:endParaRPr lang="fr-FR" sz="2800" b="1" dirty="0">
              <a:solidFill>
                <a:schemeClr val="accent5">
                  <a:lumMod val="10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3156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366209"/>
            <a:ext cx="9372600" cy="418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649461744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752528" y="899059"/>
            <a:ext cx="6942283" cy="830339"/>
            <a:chOff x="1656" y="1955"/>
            <a:chExt cx="3424" cy="303"/>
          </a:xfrm>
        </p:grpSpPr>
        <p:sp>
          <p:nvSpPr>
            <p:cNvPr id="7" name="AutoShape 31"/>
            <p:cNvSpPr>
              <a:spLocks noChangeArrowheads="1"/>
            </p:cNvSpPr>
            <p:nvPr/>
          </p:nvSpPr>
          <p:spPr bwMode="gray">
            <a:xfrm>
              <a:off x="1656" y="1955"/>
              <a:ext cx="3424" cy="303"/>
            </a:xfrm>
            <a:prstGeom prst="roundRect">
              <a:avLst>
                <a:gd name="adj" fmla="val 10889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fr-FR" b="1" dirty="0">
                  <a:latin typeface="Century Gothic" panose="020B0502020202020204" pitchFamily="34" charset="0"/>
                </a:rPr>
                <a:t>Les sources de financement du maraichage</a:t>
              </a:r>
              <a:endParaRPr lang="fr-FR" altLang="fr-FR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Freeform 32"/>
            <p:cNvSpPr>
              <a:spLocks/>
            </p:cNvSpPr>
            <p:nvPr/>
          </p:nvSpPr>
          <p:spPr bwMode="gray">
            <a:xfrm>
              <a:off x="1670" y="1964"/>
              <a:ext cx="431" cy="270"/>
            </a:xfrm>
            <a:custGeom>
              <a:avLst/>
              <a:gdLst>
                <a:gd name="T0" fmla="*/ 1 w 596"/>
                <a:gd name="T1" fmla="*/ 0 h 598"/>
                <a:gd name="T2" fmla="*/ 0 w 596"/>
                <a:gd name="T3" fmla="*/ 1 h 598"/>
                <a:gd name="T4" fmla="*/ 0 w 596"/>
                <a:gd name="T5" fmla="*/ 1 h 598"/>
                <a:gd name="T6" fmla="*/ 1 w 596"/>
                <a:gd name="T7" fmla="*/ 1 h 598"/>
                <a:gd name="T8" fmla="*/ 1 w 596"/>
                <a:gd name="T9" fmla="*/ 0 h 598"/>
                <a:gd name="T10" fmla="*/ 1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AutoShape 126"/>
          <p:cNvSpPr>
            <a:spLocks noChangeArrowheads="1"/>
          </p:cNvSpPr>
          <p:nvPr/>
        </p:nvSpPr>
        <p:spPr bwMode="gray">
          <a:xfrm rot="16200000">
            <a:off x="5677148" y="1809715"/>
            <a:ext cx="588467" cy="427832"/>
          </a:xfrm>
          <a:prstGeom prst="leftArrow">
            <a:avLst>
              <a:gd name="adj1" fmla="val 31250"/>
              <a:gd name="adj2" fmla="val 7153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 b="0">
              <a:latin typeface="Arial" panose="020B0604020202020204" pitchFamily="34" charset="0"/>
            </a:endParaRPr>
          </a:p>
        </p:txBody>
      </p:sp>
      <p:sp>
        <p:nvSpPr>
          <p:cNvPr id="10" name="Organigramme : Connecteur 9"/>
          <p:cNvSpPr/>
          <p:nvPr/>
        </p:nvSpPr>
        <p:spPr>
          <a:xfrm>
            <a:off x="1990529" y="975258"/>
            <a:ext cx="762000" cy="67793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" y="526245"/>
            <a:ext cx="1827212" cy="448994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Résultats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5734372" y="2819400"/>
            <a:ext cx="720080" cy="6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53524259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125910" y="1155196"/>
            <a:ext cx="10657084" cy="521204"/>
            <a:chOff x="1656" y="1935"/>
            <a:chExt cx="3424" cy="303"/>
          </a:xfrm>
        </p:grpSpPr>
        <p:sp>
          <p:nvSpPr>
            <p:cNvPr id="10" name="AutoShape 31"/>
            <p:cNvSpPr>
              <a:spLocks noChangeArrowheads="1"/>
            </p:cNvSpPr>
            <p:nvPr/>
          </p:nvSpPr>
          <p:spPr bwMode="gray">
            <a:xfrm>
              <a:off x="1656" y="1935"/>
              <a:ext cx="3424" cy="303"/>
            </a:xfrm>
            <a:prstGeom prst="roundRect">
              <a:avLst>
                <a:gd name="adj" fmla="val 10889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fr-FR" b="1" dirty="0">
                  <a:latin typeface="Century Gothic" panose="020B0502020202020204" pitchFamily="34" charset="0"/>
                </a:rPr>
                <a:t>Organisations professionnelles des producteurs et leurs opportunités</a:t>
              </a:r>
              <a:endParaRPr lang="fr-FR" altLang="fr-FR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Freeform 32"/>
            <p:cNvSpPr>
              <a:spLocks/>
            </p:cNvSpPr>
            <p:nvPr/>
          </p:nvSpPr>
          <p:spPr bwMode="gray">
            <a:xfrm>
              <a:off x="1675" y="1958"/>
              <a:ext cx="329" cy="270"/>
            </a:xfrm>
            <a:custGeom>
              <a:avLst/>
              <a:gdLst>
                <a:gd name="T0" fmla="*/ 1 w 596"/>
                <a:gd name="T1" fmla="*/ 0 h 598"/>
                <a:gd name="T2" fmla="*/ 0 w 596"/>
                <a:gd name="T3" fmla="*/ 1 h 598"/>
                <a:gd name="T4" fmla="*/ 0 w 596"/>
                <a:gd name="T5" fmla="*/ 1 h 598"/>
                <a:gd name="T6" fmla="*/ 1 w 596"/>
                <a:gd name="T7" fmla="*/ 1 h 598"/>
                <a:gd name="T8" fmla="*/ 1 w 596"/>
                <a:gd name="T9" fmla="*/ 0 h 598"/>
                <a:gd name="T10" fmla="*/ 1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Organigramme : Connecteur 12"/>
          <p:cNvSpPr/>
          <p:nvPr/>
        </p:nvSpPr>
        <p:spPr>
          <a:xfrm>
            <a:off x="531812" y="1143000"/>
            <a:ext cx="587812" cy="55828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  <a:endParaRPr lang="fr-F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21" name="Diagram 1"/>
          <p:cNvGraphicFramePr/>
          <p:nvPr>
            <p:extLst>
              <p:ext uri="{D42A27DB-BD31-4B8C-83A1-F6EECF244321}">
                <p14:modId xmlns:p14="http://schemas.microsoft.com/office/powerpoint/2010/main" val="585476962"/>
              </p:ext>
            </p:extLst>
          </p:nvPr>
        </p:nvGraphicFramePr>
        <p:xfrm>
          <a:off x="5256212" y="1371600"/>
          <a:ext cx="6512029" cy="5434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9" name="Group 14"/>
          <p:cNvGrpSpPr>
            <a:grpSpLocks noChangeAspect="1"/>
          </p:cNvGrpSpPr>
          <p:nvPr/>
        </p:nvGrpSpPr>
        <p:grpSpPr bwMode="auto">
          <a:xfrm>
            <a:off x="5510644" y="2023631"/>
            <a:ext cx="982291" cy="865636"/>
            <a:chOff x="-300" y="277"/>
            <a:chExt cx="599" cy="411"/>
          </a:xfrm>
          <a:solidFill>
            <a:schemeClr val="accent2"/>
          </a:solidFill>
        </p:grpSpPr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-211" y="367"/>
              <a:ext cx="177" cy="229"/>
            </a:xfrm>
            <a:custGeom>
              <a:avLst/>
              <a:gdLst>
                <a:gd name="T0" fmla="*/ 808 w 1061"/>
                <a:gd name="T1" fmla="*/ 3 h 1375"/>
                <a:gd name="T2" fmla="*/ 919 w 1061"/>
                <a:gd name="T3" fmla="*/ 19 h 1375"/>
                <a:gd name="T4" fmla="*/ 1013 w 1061"/>
                <a:gd name="T5" fmla="*/ 46 h 1375"/>
                <a:gd name="T6" fmla="*/ 995 w 1061"/>
                <a:gd name="T7" fmla="*/ 295 h 1375"/>
                <a:gd name="T8" fmla="*/ 919 w 1061"/>
                <a:gd name="T9" fmla="*/ 268 h 1375"/>
                <a:gd name="T10" fmla="*/ 822 w 1061"/>
                <a:gd name="T11" fmla="*/ 249 h 1375"/>
                <a:gd name="T12" fmla="*/ 734 w 1061"/>
                <a:gd name="T13" fmla="*/ 248 h 1375"/>
                <a:gd name="T14" fmla="*/ 664 w 1061"/>
                <a:gd name="T15" fmla="*/ 260 h 1375"/>
                <a:gd name="T16" fmla="*/ 600 w 1061"/>
                <a:gd name="T17" fmla="*/ 287 h 1375"/>
                <a:gd name="T18" fmla="*/ 544 w 1061"/>
                <a:gd name="T19" fmla="*/ 329 h 1375"/>
                <a:gd name="T20" fmla="*/ 499 w 1061"/>
                <a:gd name="T21" fmla="*/ 384 h 1375"/>
                <a:gd name="T22" fmla="*/ 466 w 1061"/>
                <a:gd name="T23" fmla="*/ 451 h 1375"/>
                <a:gd name="T24" fmla="*/ 960 w 1061"/>
                <a:gd name="T25" fmla="*/ 489 h 1375"/>
                <a:gd name="T26" fmla="*/ 424 w 1061"/>
                <a:gd name="T27" fmla="*/ 635 h 1375"/>
                <a:gd name="T28" fmla="*/ 422 w 1061"/>
                <a:gd name="T29" fmla="*/ 697 h 1375"/>
                <a:gd name="T30" fmla="*/ 960 w 1061"/>
                <a:gd name="T31" fmla="*/ 730 h 1375"/>
                <a:gd name="T32" fmla="*/ 450 w 1061"/>
                <a:gd name="T33" fmla="*/ 876 h 1375"/>
                <a:gd name="T34" fmla="*/ 477 w 1061"/>
                <a:gd name="T35" fmla="*/ 957 h 1375"/>
                <a:gd name="T36" fmla="*/ 518 w 1061"/>
                <a:gd name="T37" fmla="*/ 1018 h 1375"/>
                <a:gd name="T38" fmla="*/ 571 w 1061"/>
                <a:gd name="T39" fmla="*/ 1066 h 1375"/>
                <a:gd name="T40" fmla="*/ 634 w 1061"/>
                <a:gd name="T41" fmla="*/ 1098 h 1375"/>
                <a:gd name="T42" fmla="*/ 705 w 1061"/>
                <a:gd name="T43" fmla="*/ 1117 h 1375"/>
                <a:gd name="T44" fmla="*/ 779 w 1061"/>
                <a:gd name="T45" fmla="*/ 1123 h 1375"/>
                <a:gd name="T46" fmla="*/ 859 w 1061"/>
                <a:gd name="T47" fmla="*/ 1116 h 1375"/>
                <a:gd name="T48" fmla="*/ 932 w 1061"/>
                <a:gd name="T49" fmla="*/ 1100 h 1375"/>
                <a:gd name="T50" fmla="*/ 990 w 1061"/>
                <a:gd name="T51" fmla="*/ 1080 h 1375"/>
                <a:gd name="T52" fmla="*/ 1061 w 1061"/>
                <a:gd name="T53" fmla="*/ 1297 h 1375"/>
                <a:gd name="T54" fmla="*/ 977 w 1061"/>
                <a:gd name="T55" fmla="*/ 1334 h 1375"/>
                <a:gd name="T56" fmla="*/ 868 w 1061"/>
                <a:gd name="T57" fmla="*/ 1363 h 1375"/>
                <a:gd name="T58" fmla="*/ 743 w 1061"/>
                <a:gd name="T59" fmla="*/ 1375 h 1375"/>
                <a:gd name="T60" fmla="*/ 626 w 1061"/>
                <a:gd name="T61" fmla="*/ 1365 h 1375"/>
                <a:gd name="T62" fmla="*/ 515 w 1061"/>
                <a:gd name="T63" fmla="*/ 1335 h 1375"/>
                <a:gd name="T64" fmla="*/ 413 w 1061"/>
                <a:gd name="T65" fmla="*/ 1288 h 1375"/>
                <a:gd name="T66" fmla="*/ 323 w 1061"/>
                <a:gd name="T67" fmla="*/ 1223 h 1375"/>
                <a:gd name="T68" fmla="*/ 247 w 1061"/>
                <a:gd name="T69" fmla="*/ 1141 h 1375"/>
                <a:gd name="T70" fmla="*/ 197 w 1061"/>
                <a:gd name="T71" fmla="*/ 1066 h 1375"/>
                <a:gd name="T72" fmla="*/ 159 w 1061"/>
                <a:gd name="T73" fmla="*/ 977 h 1375"/>
                <a:gd name="T74" fmla="*/ 132 w 1061"/>
                <a:gd name="T75" fmla="*/ 876 h 1375"/>
                <a:gd name="T76" fmla="*/ 0 w 1061"/>
                <a:gd name="T77" fmla="*/ 730 h 1375"/>
                <a:gd name="T78" fmla="*/ 113 w 1061"/>
                <a:gd name="T79" fmla="*/ 695 h 1375"/>
                <a:gd name="T80" fmla="*/ 114 w 1061"/>
                <a:gd name="T81" fmla="*/ 635 h 1375"/>
                <a:gd name="T82" fmla="*/ 0 w 1061"/>
                <a:gd name="T83" fmla="*/ 489 h 1375"/>
                <a:gd name="T84" fmla="*/ 152 w 1061"/>
                <a:gd name="T85" fmla="*/ 435 h 1375"/>
                <a:gd name="T86" fmla="*/ 192 w 1061"/>
                <a:gd name="T87" fmla="*/ 337 h 1375"/>
                <a:gd name="T88" fmla="*/ 246 w 1061"/>
                <a:gd name="T89" fmla="*/ 249 h 1375"/>
                <a:gd name="T90" fmla="*/ 318 w 1061"/>
                <a:gd name="T91" fmla="*/ 168 h 1375"/>
                <a:gd name="T92" fmla="*/ 408 w 1061"/>
                <a:gd name="T93" fmla="*/ 97 h 1375"/>
                <a:gd name="T94" fmla="*/ 511 w 1061"/>
                <a:gd name="T95" fmla="*/ 44 h 1375"/>
                <a:gd name="T96" fmla="*/ 624 w 1061"/>
                <a:gd name="T97" fmla="*/ 12 h 1375"/>
                <a:gd name="T98" fmla="*/ 747 w 1061"/>
                <a:gd name="T9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1" h="1375">
                  <a:moveTo>
                    <a:pt x="747" y="0"/>
                  </a:moveTo>
                  <a:lnTo>
                    <a:pt x="808" y="3"/>
                  </a:lnTo>
                  <a:lnTo>
                    <a:pt x="866" y="9"/>
                  </a:lnTo>
                  <a:lnTo>
                    <a:pt x="919" y="19"/>
                  </a:lnTo>
                  <a:lnTo>
                    <a:pt x="968" y="32"/>
                  </a:lnTo>
                  <a:lnTo>
                    <a:pt x="1013" y="46"/>
                  </a:lnTo>
                  <a:lnTo>
                    <a:pt x="1052" y="62"/>
                  </a:lnTo>
                  <a:lnTo>
                    <a:pt x="995" y="295"/>
                  </a:lnTo>
                  <a:lnTo>
                    <a:pt x="960" y="282"/>
                  </a:lnTo>
                  <a:lnTo>
                    <a:pt x="919" y="268"/>
                  </a:lnTo>
                  <a:lnTo>
                    <a:pt x="872" y="257"/>
                  </a:lnTo>
                  <a:lnTo>
                    <a:pt x="822" y="249"/>
                  </a:lnTo>
                  <a:lnTo>
                    <a:pt x="770" y="246"/>
                  </a:lnTo>
                  <a:lnTo>
                    <a:pt x="734" y="248"/>
                  </a:lnTo>
                  <a:lnTo>
                    <a:pt x="699" y="252"/>
                  </a:lnTo>
                  <a:lnTo>
                    <a:pt x="664" y="260"/>
                  </a:lnTo>
                  <a:lnTo>
                    <a:pt x="631" y="272"/>
                  </a:lnTo>
                  <a:lnTo>
                    <a:pt x="600" y="287"/>
                  </a:lnTo>
                  <a:lnTo>
                    <a:pt x="571" y="306"/>
                  </a:lnTo>
                  <a:lnTo>
                    <a:pt x="544" y="329"/>
                  </a:lnTo>
                  <a:lnTo>
                    <a:pt x="520" y="356"/>
                  </a:lnTo>
                  <a:lnTo>
                    <a:pt x="499" y="384"/>
                  </a:lnTo>
                  <a:lnTo>
                    <a:pt x="482" y="416"/>
                  </a:lnTo>
                  <a:lnTo>
                    <a:pt x="466" y="451"/>
                  </a:lnTo>
                  <a:lnTo>
                    <a:pt x="454" y="489"/>
                  </a:lnTo>
                  <a:lnTo>
                    <a:pt x="960" y="489"/>
                  </a:lnTo>
                  <a:lnTo>
                    <a:pt x="960" y="635"/>
                  </a:lnTo>
                  <a:lnTo>
                    <a:pt x="424" y="635"/>
                  </a:lnTo>
                  <a:lnTo>
                    <a:pt x="422" y="667"/>
                  </a:lnTo>
                  <a:lnTo>
                    <a:pt x="422" y="697"/>
                  </a:lnTo>
                  <a:lnTo>
                    <a:pt x="422" y="730"/>
                  </a:lnTo>
                  <a:lnTo>
                    <a:pt x="960" y="730"/>
                  </a:lnTo>
                  <a:lnTo>
                    <a:pt x="960" y="876"/>
                  </a:lnTo>
                  <a:lnTo>
                    <a:pt x="450" y="876"/>
                  </a:lnTo>
                  <a:lnTo>
                    <a:pt x="462" y="919"/>
                  </a:lnTo>
                  <a:lnTo>
                    <a:pt x="477" y="957"/>
                  </a:lnTo>
                  <a:lnTo>
                    <a:pt x="496" y="990"/>
                  </a:lnTo>
                  <a:lnTo>
                    <a:pt x="518" y="1018"/>
                  </a:lnTo>
                  <a:lnTo>
                    <a:pt x="543" y="1045"/>
                  </a:lnTo>
                  <a:lnTo>
                    <a:pt x="571" y="1066"/>
                  </a:lnTo>
                  <a:lnTo>
                    <a:pt x="602" y="1084"/>
                  </a:lnTo>
                  <a:lnTo>
                    <a:pt x="634" y="1098"/>
                  </a:lnTo>
                  <a:lnTo>
                    <a:pt x="669" y="1109"/>
                  </a:lnTo>
                  <a:lnTo>
                    <a:pt x="705" y="1117"/>
                  </a:lnTo>
                  <a:lnTo>
                    <a:pt x="742" y="1121"/>
                  </a:lnTo>
                  <a:lnTo>
                    <a:pt x="779" y="1123"/>
                  </a:lnTo>
                  <a:lnTo>
                    <a:pt x="820" y="1121"/>
                  </a:lnTo>
                  <a:lnTo>
                    <a:pt x="859" y="1116"/>
                  </a:lnTo>
                  <a:lnTo>
                    <a:pt x="897" y="1109"/>
                  </a:lnTo>
                  <a:lnTo>
                    <a:pt x="932" y="1100"/>
                  </a:lnTo>
                  <a:lnTo>
                    <a:pt x="964" y="1090"/>
                  </a:lnTo>
                  <a:lnTo>
                    <a:pt x="990" y="1080"/>
                  </a:lnTo>
                  <a:lnTo>
                    <a:pt x="1012" y="1070"/>
                  </a:lnTo>
                  <a:lnTo>
                    <a:pt x="1061" y="1297"/>
                  </a:lnTo>
                  <a:lnTo>
                    <a:pt x="1022" y="1315"/>
                  </a:lnTo>
                  <a:lnTo>
                    <a:pt x="977" y="1334"/>
                  </a:lnTo>
                  <a:lnTo>
                    <a:pt x="924" y="1349"/>
                  </a:lnTo>
                  <a:lnTo>
                    <a:pt x="868" y="1363"/>
                  </a:lnTo>
                  <a:lnTo>
                    <a:pt x="807" y="1371"/>
                  </a:lnTo>
                  <a:lnTo>
                    <a:pt x="743" y="1375"/>
                  </a:lnTo>
                  <a:lnTo>
                    <a:pt x="683" y="1371"/>
                  </a:lnTo>
                  <a:lnTo>
                    <a:pt x="626" y="1365"/>
                  </a:lnTo>
                  <a:lnTo>
                    <a:pt x="570" y="1353"/>
                  </a:lnTo>
                  <a:lnTo>
                    <a:pt x="515" y="1335"/>
                  </a:lnTo>
                  <a:lnTo>
                    <a:pt x="463" y="1314"/>
                  </a:lnTo>
                  <a:lnTo>
                    <a:pt x="413" y="1288"/>
                  </a:lnTo>
                  <a:lnTo>
                    <a:pt x="366" y="1258"/>
                  </a:lnTo>
                  <a:lnTo>
                    <a:pt x="323" y="1223"/>
                  </a:lnTo>
                  <a:lnTo>
                    <a:pt x="283" y="1184"/>
                  </a:lnTo>
                  <a:lnTo>
                    <a:pt x="247" y="1141"/>
                  </a:lnTo>
                  <a:lnTo>
                    <a:pt x="221" y="1105"/>
                  </a:lnTo>
                  <a:lnTo>
                    <a:pt x="197" y="1066"/>
                  </a:lnTo>
                  <a:lnTo>
                    <a:pt x="176" y="1023"/>
                  </a:lnTo>
                  <a:lnTo>
                    <a:pt x="159" y="977"/>
                  </a:lnTo>
                  <a:lnTo>
                    <a:pt x="143" y="929"/>
                  </a:lnTo>
                  <a:lnTo>
                    <a:pt x="132" y="876"/>
                  </a:lnTo>
                  <a:lnTo>
                    <a:pt x="0" y="876"/>
                  </a:lnTo>
                  <a:lnTo>
                    <a:pt x="0" y="730"/>
                  </a:lnTo>
                  <a:lnTo>
                    <a:pt x="113" y="730"/>
                  </a:lnTo>
                  <a:lnTo>
                    <a:pt x="113" y="695"/>
                  </a:lnTo>
                  <a:lnTo>
                    <a:pt x="114" y="666"/>
                  </a:lnTo>
                  <a:lnTo>
                    <a:pt x="114" y="635"/>
                  </a:lnTo>
                  <a:lnTo>
                    <a:pt x="0" y="635"/>
                  </a:lnTo>
                  <a:lnTo>
                    <a:pt x="0" y="489"/>
                  </a:lnTo>
                  <a:lnTo>
                    <a:pt x="137" y="489"/>
                  </a:lnTo>
                  <a:lnTo>
                    <a:pt x="152" y="435"/>
                  </a:lnTo>
                  <a:lnTo>
                    <a:pt x="171" y="384"/>
                  </a:lnTo>
                  <a:lnTo>
                    <a:pt x="192" y="337"/>
                  </a:lnTo>
                  <a:lnTo>
                    <a:pt x="218" y="291"/>
                  </a:lnTo>
                  <a:lnTo>
                    <a:pt x="246" y="249"/>
                  </a:lnTo>
                  <a:lnTo>
                    <a:pt x="278" y="210"/>
                  </a:lnTo>
                  <a:lnTo>
                    <a:pt x="318" y="168"/>
                  </a:lnTo>
                  <a:lnTo>
                    <a:pt x="362" y="131"/>
                  </a:lnTo>
                  <a:lnTo>
                    <a:pt x="408" y="97"/>
                  </a:lnTo>
                  <a:lnTo>
                    <a:pt x="458" y="68"/>
                  </a:lnTo>
                  <a:lnTo>
                    <a:pt x="511" y="44"/>
                  </a:lnTo>
                  <a:lnTo>
                    <a:pt x="566" y="25"/>
                  </a:lnTo>
                  <a:lnTo>
                    <a:pt x="624" y="12"/>
                  </a:lnTo>
                  <a:lnTo>
                    <a:pt x="684" y="3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-300" y="277"/>
              <a:ext cx="408" cy="410"/>
            </a:xfrm>
            <a:custGeom>
              <a:avLst/>
              <a:gdLst>
                <a:gd name="T0" fmla="*/ 1069 w 2449"/>
                <a:gd name="T1" fmla="*/ 279 h 2460"/>
                <a:gd name="T2" fmla="*/ 852 w 2449"/>
                <a:gd name="T3" fmla="*/ 343 h 2460"/>
                <a:gd name="T4" fmla="*/ 659 w 2449"/>
                <a:gd name="T5" fmla="*/ 452 h 2460"/>
                <a:gd name="T6" fmla="*/ 497 w 2449"/>
                <a:gd name="T7" fmla="*/ 604 h 2460"/>
                <a:gd name="T8" fmla="*/ 373 w 2449"/>
                <a:gd name="T9" fmla="*/ 788 h 2460"/>
                <a:gd name="T10" fmla="*/ 295 w 2449"/>
                <a:gd name="T11" fmla="*/ 998 h 2460"/>
                <a:gd name="T12" fmla="*/ 266 w 2449"/>
                <a:gd name="T13" fmla="*/ 1229 h 2460"/>
                <a:gd name="T14" fmla="*/ 295 w 2449"/>
                <a:gd name="T15" fmla="*/ 1461 h 2460"/>
                <a:gd name="T16" fmla="*/ 373 w 2449"/>
                <a:gd name="T17" fmla="*/ 1672 h 2460"/>
                <a:gd name="T18" fmla="*/ 497 w 2449"/>
                <a:gd name="T19" fmla="*/ 1856 h 2460"/>
                <a:gd name="T20" fmla="*/ 659 w 2449"/>
                <a:gd name="T21" fmla="*/ 2007 h 2460"/>
                <a:gd name="T22" fmla="*/ 852 w 2449"/>
                <a:gd name="T23" fmla="*/ 2116 h 2460"/>
                <a:gd name="T24" fmla="*/ 1069 w 2449"/>
                <a:gd name="T25" fmla="*/ 2180 h 2460"/>
                <a:gd name="T26" fmla="*/ 1304 w 2449"/>
                <a:gd name="T27" fmla="*/ 2188 h 2460"/>
                <a:gd name="T28" fmla="*/ 1527 w 2449"/>
                <a:gd name="T29" fmla="*/ 2142 h 2460"/>
                <a:gd name="T30" fmla="*/ 1729 w 2449"/>
                <a:gd name="T31" fmla="*/ 2048 h 2460"/>
                <a:gd name="T32" fmla="*/ 1901 w 2449"/>
                <a:gd name="T33" fmla="*/ 1910 h 2460"/>
                <a:gd name="T34" fmla="*/ 2039 w 2449"/>
                <a:gd name="T35" fmla="*/ 1737 h 2460"/>
                <a:gd name="T36" fmla="*/ 2134 w 2449"/>
                <a:gd name="T37" fmla="*/ 1534 h 2460"/>
                <a:gd name="T38" fmla="*/ 2180 w 2449"/>
                <a:gd name="T39" fmla="*/ 1308 h 2460"/>
                <a:gd name="T40" fmla="*/ 2170 w 2449"/>
                <a:gd name="T41" fmla="*/ 1074 h 2460"/>
                <a:gd name="T42" fmla="*/ 2108 w 2449"/>
                <a:gd name="T43" fmla="*/ 855 h 2460"/>
                <a:gd name="T44" fmla="*/ 1997 w 2449"/>
                <a:gd name="T45" fmla="*/ 662 h 2460"/>
                <a:gd name="T46" fmla="*/ 1848 w 2449"/>
                <a:gd name="T47" fmla="*/ 498 h 2460"/>
                <a:gd name="T48" fmla="*/ 1665 w 2449"/>
                <a:gd name="T49" fmla="*/ 375 h 2460"/>
                <a:gd name="T50" fmla="*/ 1455 w 2449"/>
                <a:gd name="T51" fmla="*/ 296 h 2460"/>
                <a:gd name="T52" fmla="*/ 1225 w 2449"/>
                <a:gd name="T53" fmla="*/ 267 h 2460"/>
                <a:gd name="T54" fmla="*/ 1405 w 2449"/>
                <a:gd name="T55" fmla="*/ 13 h 2460"/>
                <a:gd name="T56" fmla="*/ 1661 w 2449"/>
                <a:gd name="T57" fmla="*/ 80 h 2460"/>
                <a:gd name="T58" fmla="*/ 1892 w 2449"/>
                <a:gd name="T59" fmla="*/ 197 h 2460"/>
                <a:gd name="T60" fmla="*/ 2090 w 2449"/>
                <a:gd name="T61" fmla="*/ 359 h 2460"/>
                <a:gd name="T62" fmla="*/ 2252 w 2449"/>
                <a:gd name="T63" fmla="*/ 560 h 2460"/>
                <a:gd name="T64" fmla="*/ 2369 w 2449"/>
                <a:gd name="T65" fmla="*/ 791 h 2460"/>
                <a:gd name="T66" fmla="*/ 2436 w 2449"/>
                <a:gd name="T67" fmla="*/ 1047 h 2460"/>
                <a:gd name="T68" fmla="*/ 2446 w 2449"/>
                <a:gd name="T69" fmla="*/ 1321 h 2460"/>
                <a:gd name="T70" fmla="*/ 2397 w 2449"/>
                <a:gd name="T71" fmla="*/ 1585 h 2460"/>
                <a:gd name="T72" fmla="*/ 2296 w 2449"/>
                <a:gd name="T73" fmla="*/ 1826 h 2460"/>
                <a:gd name="T74" fmla="*/ 2149 w 2449"/>
                <a:gd name="T75" fmla="*/ 2037 h 2460"/>
                <a:gd name="T76" fmla="*/ 1961 w 2449"/>
                <a:gd name="T77" fmla="*/ 2213 h 2460"/>
                <a:gd name="T78" fmla="*/ 1741 w 2449"/>
                <a:gd name="T79" fmla="*/ 2345 h 2460"/>
                <a:gd name="T80" fmla="*/ 1493 w 2449"/>
                <a:gd name="T81" fmla="*/ 2431 h 2460"/>
                <a:gd name="T82" fmla="*/ 1225 w 2449"/>
                <a:gd name="T83" fmla="*/ 2460 h 2460"/>
                <a:gd name="T84" fmla="*/ 956 w 2449"/>
                <a:gd name="T85" fmla="*/ 2431 h 2460"/>
                <a:gd name="T86" fmla="*/ 708 w 2449"/>
                <a:gd name="T87" fmla="*/ 2345 h 2460"/>
                <a:gd name="T88" fmla="*/ 488 w 2449"/>
                <a:gd name="T89" fmla="*/ 2213 h 2460"/>
                <a:gd name="T90" fmla="*/ 300 w 2449"/>
                <a:gd name="T91" fmla="*/ 2037 h 2460"/>
                <a:gd name="T92" fmla="*/ 153 w 2449"/>
                <a:gd name="T93" fmla="*/ 1826 h 2460"/>
                <a:gd name="T94" fmla="*/ 52 w 2449"/>
                <a:gd name="T95" fmla="*/ 1585 h 2460"/>
                <a:gd name="T96" fmla="*/ 3 w 2449"/>
                <a:gd name="T97" fmla="*/ 1321 h 2460"/>
                <a:gd name="T98" fmla="*/ 13 w 2449"/>
                <a:gd name="T99" fmla="*/ 1047 h 2460"/>
                <a:gd name="T100" fmla="*/ 80 w 2449"/>
                <a:gd name="T101" fmla="*/ 791 h 2460"/>
                <a:gd name="T102" fmla="*/ 197 w 2449"/>
                <a:gd name="T103" fmla="*/ 560 h 2460"/>
                <a:gd name="T104" fmla="*/ 359 w 2449"/>
                <a:gd name="T105" fmla="*/ 359 h 2460"/>
                <a:gd name="T106" fmla="*/ 557 w 2449"/>
                <a:gd name="T107" fmla="*/ 197 h 2460"/>
                <a:gd name="T108" fmla="*/ 789 w 2449"/>
                <a:gd name="T109" fmla="*/ 80 h 2460"/>
                <a:gd name="T110" fmla="*/ 1044 w 2449"/>
                <a:gd name="T111" fmla="*/ 13 h 2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49" h="2460">
                  <a:moveTo>
                    <a:pt x="1225" y="267"/>
                  </a:moveTo>
                  <a:lnTo>
                    <a:pt x="1147" y="270"/>
                  </a:lnTo>
                  <a:lnTo>
                    <a:pt x="1069" y="279"/>
                  </a:lnTo>
                  <a:lnTo>
                    <a:pt x="995" y="296"/>
                  </a:lnTo>
                  <a:lnTo>
                    <a:pt x="922" y="316"/>
                  </a:lnTo>
                  <a:lnTo>
                    <a:pt x="852" y="343"/>
                  </a:lnTo>
                  <a:lnTo>
                    <a:pt x="784" y="375"/>
                  </a:lnTo>
                  <a:lnTo>
                    <a:pt x="720" y="412"/>
                  </a:lnTo>
                  <a:lnTo>
                    <a:pt x="659" y="452"/>
                  </a:lnTo>
                  <a:lnTo>
                    <a:pt x="601" y="498"/>
                  </a:lnTo>
                  <a:lnTo>
                    <a:pt x="548" y="549"/>
                  </a:lnTo>
                  <a:lnTo>
                    <a:pt x="497" y="604"/>
                  </a:lnTo>
                  <a:lnTo>
                    <a:pt x="452" y="662"/>
                  </a:lnTo>
                  <a:lnTo>
                    <a:pt x="410" y="723"/>
                  </a:lnTo>
                  <a:lnTo>
                    <a:pt x="373" y="788"/>
                  </a:lnTo>
                  <a:lnTo>
                    <a:pt x="341" y="855"/>
                  </a:lnTo>
                  <a:lnTo>
                    <a:pt x="315" y="926"/>
                  </a:lnTo>
                  <a:lnTo>
                    <a:pt x="295" y="998"/>
                  </a:lnTo>
                  <a:lnTo>
                    <a:pt x="279" y="1074"/>
                  </a:lnTo>
                  <a:lnTo>
                    <a:pt x="269" y="1151"/>
                  </a:lnTo>
                  <a:lnTo>
                    <a:pt x="266" y="1229"/>
                  </a:lnTo>
                  <a:lnTo>
                    <a:pt x="269" y="1308"/>
                  </a:lnTo>
                  <a:lnTo>
                    <a:pt x="279" y="1386"/>
                  </a:lnTo>
                  <a:lnTo>
                    <a:pt x="295" y="1461"/>
                  </a:lnTo>
                  <a:lnTo>
                    <a:pt x="315" y="1534"/>
                  </a:lnTo>
                  <a:lnTo>
                    <a:pt x="341" y="1604"/>
                  </a:lnTo>
                  <a:lnTo>
                    <a:pt x="373" y="1672"/>
                  </a:lnTo>
                  <a:lnTo>
                    <a:pt x="410" y="1737"/>
                  </a:lnTo>
                  <a:lnTo>
                    <a:pt x="452" y="1798"/>
                  </a:lnTo>
                  <a:lnTo>
                    <a:pt x="497" y="1856"/>
                  </a:lnTo>
                  <a:lnTo>
                    <a:pt x="548" y="1910"/>
                  </a:lnTo>
                  <a:lnTo>
                    <a:pt x="601" y="1960"/>
                  </a:lnTo>
                  <a:lnTo>
                    <a:pt x="659" y="2007"/>
                  </a:lnTo>
                  <a:lnTo>
                    <a:pt x="720" y="2048"/>
                  </a:lnTo>
                  <a:lnTo>
                    <a:pt x="784" y="2084"/>
                  </a:lnTo>
                  <a:lnTo>
                    <a:pt x="852" y="2116"/>
                  </a:lnTo>
                  <a:lnTo>
                    <a:pt x="922" y="2142"/>
                  </a:lnTo>
                  <a:lnTo>
                    <a:pt x="995" y="2164"/>
                  </a:lnTo>
                  <a:lnTo>
                    <a:pt x="1069" y="2180"/>
                  </a:lnTo>
                  <a:lnTo>
                    <a:pt x="1147" y="2188"/>
                  </a:lnTo>
                  <a:lnTo>
                    <a:pt x="1225" y="2192"/>
                  </a:lnTo>
                  <a:lnTo>
                    <a:pt x="1304" y="2188"/>
                  </a:lnTo>
                  <a:lnTo>
                    <a:pt x="1380" y="2180"/>
                  </a:lnTo>
                  <a:lnTo>
                    <a:pt x="1455" y="2164"/>
                  </a:lnTo>
                  <a:lnTo>
                    <a:pt x="1527" y="2142"/>
                  </a:lnTo>
                  <a:lnTo>
                    <a:pt x="1597" y="2116"/>
                  </a:lnTo>
                  <a:lnTo>
                    <a:pt x="1665" y="2084"/>
                  </a:lnTo>
                  <a:lnTo>
                    <a:pt x="1729" y="2048"/>
                  </a:lnTo>
                  <a:lnTo>
                    <a:pt x="1790" y="2007"/>
                  </a:lnTo>
                  <a:lnTo>
                    <a:pt x="1848" y="1960"/>
                  </a:lnTo>
                  <a:lnTo>
                    <a:pt x="1901" y="1910"/>
                  </a:lnTo>
                  <a:lnTo>
                    <a:pt x="1952" y="1856"/>
                  </a:lnTo>
                  <a:lnTo>
                    <a:pt x="1997" y="1798"/>
                  </a:lnTo>
                  <a:lnTo>
                    <a:pt x="2039" y="1737"/>
                  </a:lnTo>
                  <a:lnTo>
                    <a:pt x="2076" y="1672"/>
                  </a:lnTo>
                  <a:lnTo>
                    <a:pt x="2108" y="1604"/>
                  </a:lnTo>
                  <a:lnTo>
                    <a:pt x="2134" y="1534"/>
                  </a:lnTo>
                  <a:lnTo>
                    <a:pt x="2155" y="1461"/>
                  </a:lnTo>
                  <a:lnTo>
                    <a:pt x="2170" y="1386"/>
                  </a:lnTo>
                  <a:lnTo>
                    <a:pt x="2180" y="1308"/>
                  </a:lnTo>
                  <a:lnTo>
                    <a:pt x="2183" y="1229"/>
                  </a:lnTo>
                  <a:lnTo>
                    <a:pt x="2180" y="1151"/>
                  </a:lnTo>
                  <a:lnTo>
                    <a:pt x="2170" y="1074"/>
                  </a:lnTo>
                  <a:lnTo>
                    <a:pt x="2155" y="998"/>
                  </a:lnTo>
                  <a:lnTo>
                    <a:pt x="2134" y="926"/>
                  </a:lnTo>
                  <a:lnTo>
                    <a:pt x="2108" y="855"/>
                  </a:lnTo>
                  <a:lnTo>
                    <a:pt x="2076" y="788"/>
                  </a:lnTo>
                  <a:lnTo>
                    <a:pt x="2039" y="723"/>
                  </a:lnTo>
                  <a:lnTo>
                    <a:pt x="1997" y="662"/>
                  </a:lnTo>
                  <a:lnTo>
                    <a:pt x="1952" y="604"/>
                  </a:lnTo>
                  <a:lnTo>
                    <a:pt x="1901" y="549"/>
                  </a:lnTo>
                  <a:lnTo>
                    <a:pt x="1848" y="498"/>
                  </a:lnTo>
                  <a:lnTo>
                    <a:pt x="1790" y="452"/>
                  </a:lnTo>
                  <a:lnTo>
                    <a:pt x="1729" y="412"/>
                  </a:lnTo>
                  <a:lnTo>
                    <a:pt x="1665" y="375"/>
                  </a:lnTo>
                  <a:lnTo>
                    <a:pt x="1597" y="343"/>
                  </a:lnTo>
                  <a:lnTo>
                    <a:pt x="1527" y="316"/>
                  </a:lnTo>
                  <a:lnTo>
                    <a:pt x="1455" y="296"/>
                  </a:lnTo>
                  <a:lnTo>
                    <a:pt x="1380" y="279"/>
                  </a:lnTo>
                  <a:lnTo>
                    <a:pt x="1304" y="270"/>
                  </a:lnTo>
                  <a:lnTo>
                    <a:pt x="1225" y="267"/>
                  </a:lnTo>
                  <a:close/>
                  <a:moveTo>
                    <a:pt x="1225" y="0"/>
                  </a:moveTo>
                  <a:lnTo>
                    <a:pt x="1316" y="3"/>
                  </a:lnTo>
                  <a:lnTo>
                    <a:pt x="1405" y="13"/>
                  </a:lnTo>
                  <a:lnTo>
                    <a:pt x="1493" y="29"/>
                  </a:lnTo>
                  <a:lnTo>
                    <a:pt x="1579" y="51"/>
                  </a:lnTo>
                  <a:lnTo>
                    <a:pt x="1661" y="80"/>
                  </a:lnTo>
                  <a:lnTo>
                    <a:pt x="1741" y="114"/>
                  </a:lnTo>
                  <a:lnTo>
                    <a:pt x="1817" y="153"/>
                  </a:lnTo>
                  <a:lnTo>
                    <a:pt x="1892" y="197"/>
                  </a:lnTo>
                  <a:lnTo>
                    <a:pt x="1961" y="247"/>
                  </a:lnTo>
                  <a:lnTo>
                    <a:pt x="2028" y="301"/>
                  </a:lnTo>
                  <a:lnTo>
                    <a:pt x="2090" y="359"/>
                  </a:lnTo>
                  <a:lnTo>
                    <a:pt x="2149" y="423"/>
                  </a:lnTo>
                  <a:lnTo>
                    <a:pt x="2203" y="490"/>
                  </a:lnTo>
                  <a:lnTo>
                    <a:pt x="2252" y="560"/>
                  </a:lnTo>
                  <a:lnTo>
                    <a:pt x="2296" y="633"/>
                  </a:lnTo>
                  <a:lnTo>
                    <a:pt x="2336" y="711"/>
                  </a:lnTo>
                  <a:lnTo>
                    <a:pt x="2369" y="791"/>
                  </a:lnTo>
                  <a:lnTo>
                    <a:pt x="2397" y="874"/>
                  </a:lnTo>
                  <a:lnTo>
                    <a:pt x="2420" y="960"/>
                  </a:lnTo>
                  <a:lnTo>
                    <a:pt x="2436" y="1047"/>
                  </a:lnTo>
                  <a:lnTo>
                    <a:pt x="2446" y="1137"/>
                  </a:lnTo>
                  <a:lnTo>
                    <a:pt x="2449" y="1229"/>
                  </a:lnTo>
                  <a:lnTo>
                    <a:pt x="2446" y="1321"/>
                  </a:lnTo>
                  <a:lnTo>
                    <a:pt x="2436" y="1411"/>
                  </a:lnTo>
                  <a:lnTo>
                    <a:pt x="2420" y="1499"/>
                  </a:lnTo>
                  <a:lnTo>
                    <a:pt x="2397" y="1585"/>
                  </a:lnTo>
                  <a:lnTo>
                    <a:pt x="2369" y="1668"/>
                  </a:lnTo>
                  <a:lnTo>
                    <a:pt x="2336" y="1748"/>
                  </a:lnTo>
                  <a:lnTo>
                    <a:pt x="2296" y="1826"/>
                  </a:lnTo>
                  <a:lnTo>
                    <a:pt x="2252" y="1899"/>
                  </a:lnTo>
                  <a:lnTo>
                    <a:pt x="2203" y="1970"/>
                  </a:lnTo>
                  <a:lnTo>
                    <a:pt x="2149" y="2037"/>
                  </a:lnTo>
                  <a:lnTo>
                    <a:pt x="2090" y="2100"/>
                  </a:lnTo>
                  <a:lnTo>
                    <a:pt x="2028" y="2158"/>
                  </a:lnTo>
                  <a:lnTo>
                    <a:pt x="1961" y="2213"/>
                  </a:lnTo>
                  <a:lnTo>
                    <a:pt x="1892" y="2262"/>
                  </a:lnTo>
                  <a:lnTo>
                    <a:pt x="1817" y="2306"/>
                  </a:lnTo>
                  <a:lnTo>
                    <a:pt x="1741" y="2345"/>
                  </a:lnTo>
                  <a:lnTo>
                    <a:pt x="1661" y="2379"/>
                  </a:lnTo>
                  <a:lnTo>
                    <a:pt x="1579" y="2408"/>
                  </a:lnTo>
                  <a:lnTo>
                    <a:pt x="1493" y="2431"/>
                  </a:lnTo>
                  <a:lnTo>
                    <a:pt x="1405" y="2446"/>
                  </a:lnTo>
                  <a:lnTo>
                    <a:pt x="1316" y="2457"/>
                  </a:lnTo>
                  <a:lnTo>
                    <a:pt x="1225" y="2460"/>
                  </a:lnTo>
                  <a:lnTo>
                    <a:pt x="1133" y="2457"/>
                  </a:lnTo>
                  <a:lnTo>
                    <a:pt x="1044" y="2446"/>
                  </a:lnTo>
                  <a:lnTo>
                    <a:pt x="956" y="2431"/>
                  </a:lnTo>
                  <a:lnTo>
                    <a:pt x="871" y="2408"/>
                  </a:lnTo>
                  <a:lnTo>
                    <a:pt x="789" y="2379"/>
                  </a:lnTo>
                  <a:lnTo>
                    <a:pt x="708" y="2345"/>
                  </a:lnTo>
                  <a:lnTo>
                    <a:pt x="632" y="2306"/>
                  </a:lnTo>
                  <a:lnTo>
                    <a:pt x="557" y="2262"/>
                  </a:lnTo>
                  <a:lnTo>
                    <a:pt x="488" y="2213"/>
                  </a:lnTo>
                  <a:lnTo>
                    <a:pt x="421" y="2158"/>
                  </a:lnTo>
                  <a:lnTo>
                    <a:pt x="359" y="2100"/>
                  </a:lnTo>
                  <a:lnTo>
                    <a:pt x="300" y="2037"/>
                  </a:lnTo>
                  <a:lnTo>
                    <a:pt x="247" y="1970"/>
                  </a:lnTo>
                  <a:lnTo>
                    <a:pt x="197" y="1899"/>
                  </a:lnTo>
                  <a:lnTo>
                    <a:pt x="153" y="1826"/>
                  </a:lnTo>
                  <a:lnTo>
                    <a:pt x="113" y="1748"/>
                  </a:lnTo>
                  <a:lnTo>
                    <a:pt x="80" y="1668"/>
                  </a:lnTo>
                  <a:lnTo>
                    <a:pt x="52" y="1585"/>
                  </a:lnTo>
                  <a:lnTo>
                    <a:pt x="29" y="1499"/>
                  </a:lnTo>
                  <a:lnTo>
                    <a:pt x="13" y="1411"/>
                  </a:lnTo>
                  <a:lnTo>
                    <a:pt x="3" y="1321"/>
                  </a:lnTo>
                  <a:lnTo>
                    <a:pt x="0" y="1229"/>
                  </a:lnTo>
                  <a:lnTo>
                    <a:pt x="3" y="1137"/>
                  </a:lnTo>
                  <a:lnTo>
                    <a:pt x="13" y="1047"/>
                  </a:lnTo>
                  <a:lnTo>
                    <a:pt x="29" y="960"/>
                  </a:lnTo>
                  <a:lnTo>
                    <a:pt x="52" y="874"/>
                  </a:lnTo>
                  <a:lnTo>
                    <a:pt x="80" y="791"/>
                  </a:lnTo>
                  <a:lnTo>
                    <a:pt x="113" y="711"/>
                  </a:lnTo>
                  <a:lnTo>
                    <a:pt x="153" y="633"/>
                  </a:lnTo>
                  <a:lnTo>
                    <a:pt x="197" y="560"/>
                  </a:lnTo>
                  <a:lnTo>
                    <a:pt x="247" y="490"/>
                  </a:lnTo>
                  <a:lnTo>
                    <a:pt x="300" y="423"/>
                  </a:lnTo>
                  <a:lnTo>
                    <a:pt x="359" y="359"/>
                  </a:lnTo>
                  <a:lnTo>
                    <a:pt x="421" y="301"/>
                  </a:lnTo>
                  <a:lnTo>
                    <a:pt x="488" y="247"/>
                  </a:lnTo>
                  <a:lnTo>
                    <a:pt x="557" y="197"/>
                  </a:lnTo>
                  <a:lnTo>
                    <a:pt x="632" y="153"/>
                  </a:lnTo>
                  <a:lnTo>
                    <a:pt x="708" y="114"/>
                  </a:lnTo>
                  <a:lnTo>
                    <a:pt x="789" y="80"/>
                  </a:lnTo>
                  <a:lnTo>
                    <a:pt x="871" y="51"/>
                  </a:lnTo>
                  <a:lnTo>
                    <a:pt x="956" y="29"/>
                  </a:lnTo>
                  <a:lnTo>
                    <a:pt x="1044" y="13"/>
                  </a:lnTo>
                  <a:lnTo>
                    <a:pt x="1133" y="3"/>
                  </a:lnTo>
                  <a:lnTo>
                    <a:pt x="1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-17" y="278"/>
              <a:ext cx="222" cy="410"/>
            </a:xfrm>
            <a:custGeom>
              <a:avLst/>
              <a:gdLst>
                <a:gd name="T0" fmla="*/ 199 w 1332"/>
                <a:gd name="T1" fmla="*/ 3 h 2461"/>
                <a:gd name="T2" fmla="*/ 376 w 1332"/>
                <a:gd name="T3" fmla="*/ 30 h 2461"/>
                <a:gd name="T4" fmla="*/ 544 w 1332"/>
                <a:gd name="T5" fmla="*/ 80 h 2461"/>
                <a:gd name="T6" fmla="*/ 701 w 1332"/>
                <a:gd name="T7" fmla="*/ 154 h 2461"/>
                <a:gd name="T8" fmla="*/ 844 w 1332"/>
                <a:gd name="T9" fmla="*/ 248 h 2461"/>
                <a:gd name="T10" fmla="*/ 974 w 1332"/>
                <a:gd name="T11" fmla="*/ 361 h 2461"/>
                <a:gd name="T12" fmla="*/ 1085 w 1332"/>
                <a:gd name="T13" fmla="*/ 490 h 2461"/>
                <a:gd name="T14" fmla="*/ 1179 w 1332"/>
                <a:gd name="T15" fmla="*/ 635 h 2461"/>
                <a:gd name="T16" fmla="*/ 1252 w 1332"/>
                <a:gd name="T17" fmla="*/ 793 h 2461"/>
                <a:gd name="T18" fmla="*/ 1302 w 1332"/>
                <a:gd name="T19" fmla="*/ 961 h 2461"/>
                <a:gd name="T20" fmla="*/ 1328 w 1332"/>
                <a:gd name="T21" fmla="*/ 1139 h 2461"/>
                <a:gd name="T22" fmla="*/ 1328 w 1332"/>
                <a:gd name="T23" fmla="*/ 1322 h 2461"/>
                <a:gd name="T24" fmla="*/ 1302 w 1332"/>
                <a:gd name="T25" fmla="*/ 1501 h 2461"/>
                <a:gd name="T26" fmla="*/ 1252 w 1332"/>
                <a:gd name="T27" fmla="*/ 1669 h 2461"/>
                <a:gd name="T28" fmla="*/ 1179 w 1332"/>
                <a:gd name="T29" fmla="*/ 1826 h 2461"/>
                <a:gd name="T30" fmla="*/ 1085 w 1332"/>
                <a:gd name="T31" fmla="*/ 1971 h 2461"/>
                <a:gd name="T32" fmla="*/ 974 w 1332"/>
                <a:gd name="T33" fmla="*/ 2100 h 2461"/>
                <a:gd name="T34" fmla="*/ 844 w 1332"/>
                <a:gd name="T35" fmla="*/ 2213 h 2461"/>
                <a:gd name="T36" fmla="*/ 701 w 1332"/>
                <a:gd name="T37" fmla="*/ 2307 h 2461"/>
                <a:gd name="T38" fmla="*/ 544 w 1332"/>
                <a:gd name="T39" fmla="*/ 2381 h 2461"/>
                <a:gd name="T40" fmla="*/ 376 w 1332"/>
                <a:gd name="T41" fmla="*/ 2431 h 2461"/>
                <a:gd name="T42" fmla="*/ 199 w 1332"/>
                <a:gd name="T43" fmla="*/ 2457 h 2461"/>
                <a:gd name="T44" fmla="*/ 53 w 1332"/>
                <a:gd name="T45" fmla="*/ 2460 h 2461"/>
                <a:gd name="T46" fmla="*/ 79 w 1332"/>
                <a:gd name="T47" fmla="*/ 2426 h 2461"/>
                <a:gd name="T48" fmla="*/ 231 w 1332"/>
                <a:gd name="T49" fmla="*/ 2349 h 2461"/>
                <a:gd name="T50" fmla="*/ 370 w 1332"/>
                <a:gd name="T51" fmla="*/ 2255 h 2461"/>
                <a:gd name="T52" fmla="*/ 497 w 1332"/>
                <a:gd name="T53" fmla="*/ 2143 h 2461"/>
                <a:gd name="T54" fmla="*/ 618 w 1332"/>
                <a:gd name="T55" fmla="*/ 2044 h 2461"/>
                <a:gd name="T56" fmla="*/ 735 w 1332"/>
                <a:gd name="T57" fmla="*/ 1958 h 2461"/>
                <a:gd name="T58" fmla="*/ 837 w 1332"/>
                <a:gd name="T59" fmla="*/ 1852 h 2461"/>
                <a:gd name="T60" fmla="*/ 924 w 1332"/>
                <a:gd name="T61" fmla="*/ 1734 h 2461"/>
                <a:gd name="T62" fmla="*/ 991 w 1332"/>
                <a:gd name="T63" fmla="*/ 1603 h 2461"/>
                <a:gd name="T64" fmla="*/ 1038 w 1332"/>
                <a:gd name="T65" fmla="*/ 1460 h 2461"/>
                <a:gd name="T66" fmla="*/ 1062 w 1332"/>
                <a:gd name="T67" fmla="*/ 1309 h 2461"/>
                <a:gd name="T68" fmla="*/ 1062 w 1332"/>
                <a:gd name="T69" fmla="*/ 1152 h 2461"/>
                <a:gd name="T70" fmla="*/ 1038 w 1332"/>
                <a:gd name="T71" fmla="*/ 1001 h 2461"/>
                <a:gd name="T72" fmla="*/ 991 w 1332"/>
                <a:gd name="T73" fmla="*/ 858 h 2461"/>
                <a:gd name="T74" fmla="*/ 924 w 1332"/>
                <a:gd name="T75" fmla="*/ 727 h 2461"/>
                <a:gd name="T76" fmla="*/ 837 w 1332"/>
                <a:gd name="T77" fmla="*/ 608 h 2461"/>
                <a:gd name="T78" fmla="*/ 735 w 1332"/>
                <a:gd name="T79" fmla="*/ 504 h 2461"/>
                <a:gd name="T80" fmla="*/ 618 w 1332"/>
                <a:gd name="T81" fmla="*/ 417 h 2461"/>
                <a:gd name="T82" fmla="*/ 497 w 1332"/>
                <a:gd name="T83" fmla="*/ 318 h 2461"/>
                <a:gd name="T84" fmla="*/ 370 w 1332"/>
                <a:gd name="T85" fmla="*/ 206 h 2461"/>
                <a:gd name="T86" fmla="*/ 231 w 1332"/>
                <a:gd name="T87" fmla="*/ 112 h 2461"/>
                <a:gd name="T88" fmla="*/ 79 w 1332"/>
                <a:gd name="T89" fmla="*/ 35 h 2461"/>
                <a:gd name="T90" fmla="*/ 53 w 1332"/>
                <a:gd name="T91" fmla="*/ 1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2" h="2461">
                  <a:moveTo>
                    <a:pt x="108" y="0"/>
                  </a:moveTo>
                  <a:lnTo>
                    <a:pt x="199" y="3"/>
                  </a:lnTo>
                  <a:lnTo>
                    <a:pt x="289" y="13"/>
                  </a:lnTo>
                  <a:lnTo>
                    <a:pt x="376" y="30"/>
                  </a:lnTo>
                  <a:lnTo>
                    <a:pt x="461" y="53"/>
                  </a:lnTo>
                  <a:lnTo>
                    <a:pt x="544" y="80"/>
                  </a:lnTo>
                  <a:lnTo>
                    <a:pt x="624" y="114"/>
                  </a:lnTo>
                  <a:lnTo>
                    <a:pt x="701" y="154"/>
                  </a:lnTo>
                  <a:lnTo>
                    <a:pt x="774" y="199"/>
                  </a:lnTo>
                  <a:lnTo>
                    <a:pt x="844" y="248"/>
                  </a:lnTo>
                  <a:lnTo>
                    <a:pt x="910" y="302"/>
                  </a:lnTo>
                  <a:lnTo>
                    <a:pt x="974" y="361"/>
                  </a:lnTo>
                  <a:lnTo>
                    <a:pt x="1032" y="423"/>
                  </a:lnTo>
                  <a:lnTo>
                    <a:pt x="1085" y="490"/>
                  </a:lnTo>
                  <a:lnTo>
                    <a:pt x="1135" y="560"/>
                  </a:lnTo>
                  <a:lnTo>
                    <a:pt x="1179" y="635"/>
                  </a:lnTo>
                  <a:lnTo>
                    <a:pt x="1218" y="711"/>
                  </a:lnTo>
                  <a:lnTo>
                    <a:pt x="1252" y="793"/>
                  </a:lnTo>
                  <a:lnTo>
                    <a:pt x="1280" y="875"/>
                  </a:lnTo>
                  <a:lnTo>
                    <a:pt x="1302" y="961"/>
                  </a:lnTo>
                  <a:lnTo>
                    <a:pt x="1318" y="1049"/>
                  </a:lnTo>
                  <a:lnTo>
                    <a:pt x="1328" y="1139"/>
                  </a:lnTo>
                  <a:lnTo>
                    <a:pt x="1332" y="1230"/>
                  </a:lnTo>
                  <a:lnTo>
                    <a:pt x="1328" y="1322"/>
                  </a:lnTo>
                  <a:lnTo>
                    <a:pt x="1318" y="1412"/>
                  </a:lnTo>
                  <a:lnTo>
                    <a:pt x="1302" y="1501"/>
                  </a:lnTo>
                  <a:lnTo>
                    <a:pt x="1280" y="1586"/>
                  </a:lnTo>
                  <a:lnTo>
                    <a:pt x="1252" y="1669"/>
                  </a:lnTo>
                  <a:lnTo>
                    <a:pt x="1218" y="1749"/>
                  </a:lnTo>
                  <a:lnTo>
                    <a:pt x="1179" y="1826"/>
                  </a:lnTo>
                  <a:lnTo>
                    <a:pt x="1135" y="1901"/>
                  </a:lnTo>
                  <a:lnTo>
                    <a:pt x="1085" y="1971"/>
                  </a:lnTo>
                  <a:lnTo>
                    <a:pt x="1032" y="2038"/>
                  </a:lnTo>
                  <a:lnTo>
                    <a:pt x="974" y="2100"/>
                  </a:lnTo>
                  <a:lnTo>
                    <a:pt x="910" y="2159"/>
                  </a:lnTo>
                  <a:lnTo>
                    <a:pt x="844" y="2213"/>
                  </a:lnTo>
                  <a:lnTo>
                    <a:pt x="774" y="2262"/>
                  </a:lnTo>
                  <a:lnTo>
                    <a:pt x="701" y="2307"/>
                  </a:lnTo>
                  <a:lnTo>
                    <a:pt x="624" y="2347"/>
                  </a:lnTo>
                  <a:lnTo>
                    <a:pt x="544" y="2381"/>
                  </a:lnTo>
                  <a:lnTo>
                    <a:pt x="461" y="2409"/>
                  </a:lnTo>
                  <a:lnTo>
                    <a:pt x="376" y="2431"/>
                  </a:lnTo>
                  <a:lnTo>
                    <a:pt x="289" y="2448"/>
                  </a:lnTo>
                  <a:lnTo>
                    <a:pt x="199" y="2457"/>
                  </a:lnTo>
                  <a:lnTo>
                    <a:pt x="108" y="2461"/>
                  </a:lnTo>
                  <a:lnTo>
                    <a:pt x="53" y="2460"/>
                  </a:lnTo>
                  <a:lnTo>
                    <a:pt x="0" y="2455"/>
                  </a:lnTo>
                  <a:lnTo>
                    <a:pt x="79" y="2426"/>
                  </a:lnTo>
                  <a:lnTo>
                    <a:pt x="157" y="2390"/>
                  </a:lnTo>
                  <a:lnTo>
                    <a:pt x="231" y="2349"/>
                  </a:lnTo>
                  <a:lnTo>
                    <a:pt x="303" y="2304"/>
                  </a:lnTo>
                  <a:lnTo>
                    <a:pt x="370" y="2255"/>
                  </a:lnTo>
                  <a:lnTo>
                    <a:pt x="436" y="2201"/>
                  </a:lnTo>
                  <a:lnTo>
                    <a:pt x="497" y="2143"/>
                  </a:lnTo>
                  <a:lnTo>
                    <a:pt x="554" y="2082"/>
                  </a:lnTo>
                  <a:lnTo>
                    <a:pt x="618" y="2044"/>
                  </a:lnTo>
                  <a:lnTo>
                    <a:pt x="678" y="2003"/>
                  </a:lnTo>
                  <a:lnTo>
                    <a:pt x="735" y="1958"/>
                  </a:lnTo>
                  <a:lnTo>
                    <a:pt x="788" y="1907"/>
                  </a:lnTo>
                  <a:lnTo>
                    <a:pt x="837" y="1852"/>
                  </a:lnTo>
                  <a:lnTo>
                    <a:pt x="883" y="1795"/>
                  </a:lnTo>
                  <a:lnTo>
                    <a:pt x="924" y="1734"/>
                  </a:lnTo>
                  <a:lnTo>
                    <a:pt x="960" y="1669"/>
                  </a:lnTo>
                  <a:lnTo>
                    <a:pt x="991" y="1603"/>
                  </a:lnTo>
                  <a:lnTo>
                    <a:pt x="1017" y="1532"/>
                  </a:lnTo>
                  <a:lnTo>
                    <a:pt x="1038" y="1460"/>
                  </a:lnTo>
                  <a:lnTo>
                    <a:pt x="1053" y="1386"/>
                  </a:lnTo>
                  <a:lnTo>
                    <a:pt x="1062" y="1309"/>
                  </a:lnTo>
                  <a:lnTo>
                    <a:pt x="1065" y="1230"/>
                  </a:lnTo>
                  <a:lnTo>
                    <a:pt x="1062" y="1152"/>
                  </a:lnTo>
                  <a:lnTo>
                    <a:pt x="1053" y="1075"/>
                  </a:lnTo>
                  <a:lnTo>
                    <a:pt x="1038" y="1001"/>
                  </a:lnTo>
                  <a:lnTo>
                    <a:pt x="1017" y="928"/>
                  </a:lnTo>
                  <a:lnTo>
                    <a:pt x="991" y="858"/>
                  </a:lnTo>
                  <a:lnTo>
                    <a:pt x="960" y="791"/>
                  </a:lnTo>
                  <a:lnTo>
                    <a:pt x="924" y="727"/>
                  </a:lnTo>
                  <a:lnTo>
                    <a:pt x="883" y="665"/>
                  </a:lnTo>
                  <a:lnTo>
                    <a:pt x="837" y="608"/>
                  </a:lnTo>
                  <a:lnTo>
                    <a:pt x="788" y="554"/>
                  </a:lnTo>
                  <a:lnTo>
                    <a:pt x="735" y="504"/>
                  </a:lnTo>
                  <a:lnTo>
                    <a:pt x="678" y="458"/>
                  </a:lnTo>
                  <a:lnTo>
                    <a:pt x="618" y="417"/>
                  </a:lnTo>
                  <a:lnTo>
                    <a:pt x="554" y="379"/>
                  </a:lnTo>
                  <a:lnTo>
                    <a:pt x="497" y="318"/>
                  </a:lnTo>
                  <a:lnTo>
                    <a:pt x="436" y="260"/>
                  </a:lnTo>
                  <a:lnTo>
                    <a:pt x="370" y="206"/>
                  </a:lnTo>
                  <a:lnTo>
                    <a:pt x="303" y="157"/>
                  </a:lnTo>
                  <a:lnTo>
                    <a:pt x="231" y="112"/>
                  </a:lnTo>
                  <a:lnTo>
                    <a:pt x="157" y="71"/>
                  </a:lnTo>
                  <a:lnTo>
                    <a:pt x="79" y="35"/>
                  </a:lnTo>
                  <a:lnTo>
                    <a:pt x="0" y="6"/>
                  </a:lnTo>
                  <a:lnTo>
                    <a:pt x="53" y="1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76" y="278"/>
              <a:ext cx="223" cy="410"/>
            </a:xfrm>
            <a:custGeom>
              <a:avLst/>
              <a:gdLst>
                <a:gd name="T0" fmla="*/ 201 w 1333"/>
                <a:gd name="T1" fmla="*/ 3 h 2461"/>
                <a:gd name="T2" fmla="*/ 378 w 1333"/>
                <a:gd name="T3" fmla="*/ 30 h 2461"/>
                <a:gd name="T4" fmla="*/ 546 w 1333"/>
                <a:gd name="T5" fmla="*/ 80 h 2461"/>
                <a:gd name="T6" fmla="*/ 702 w 1333"/>
                <a:gd name="T7" fmla="*/ 154 h 2461"/>
                <a:gd name="T8" fmla="*/ 846 w 1333"/>
                <a:gd name="T9" fmla="*/ 248 h 2461"/>
                <a:gd name="T10" fmla="*/ 974 w 1333"/>
                <a:gd name="T11" fmla="*/ 361 h 2461"/>
                <a:gd name="T12" fmla="*/ 1087 w 1333"/>
                <a:gd name="T13" fmla="*/ 490 h 2461"/>
                <a:gd name="T14" fmla="*/ 1181 w 1333"/>
                <a:gd name="T15" fmla="*/ 635 h 2461"/>
                <a:gd name="T16" fmla="*/ 1254 w 1333"/>
                <a:gd name="T17" fmla="*/ 791 h 2461"/>
                <a:gd name="T18" fmla="*/ 1304 w 1333"/>
                <a:gd name="T19" fmla="*/ 960 h 2461"/>
                <a:gd name="T20" fmla="*/ 1330 w 1333"/>
                <a:gd name="T21" fmla="*/ 1139 h 2461"/>
                <a:gd name="T22" fmla="*/ 1330 w 1333"/>
                <a:gd name="T23" fmla="*/ 1322 h 2461"/>
                <a:gd name="T24" fmla="*/ 1304 w 1333"/>
                <a:gd name="T25" fmla="*/ 1501 h 2461"/>
                <a:gd name="T26" fmla="*/ 1254 w 1333"/>
                <a:gd name="T27" fmla="*/ 1668 h 2461"/>
                <a:gd name="T28" fmla="*/ 1181 w 1333"/>
                <a:gd name="T29" fmla="*/ 1826 h 2461"/>
                <a:gd name="T30" fmla="*/ 1087 w 1333"/>
                <a:gd name="T31" fmla="*/ 1971 h 2461"/>
                <a:gd name="T32" fmla="*/ 974 w 1333"/>
                <a:gd name="T33" fmla="*/ 2100 h 2461"/>
                <a:gd name="T34" fmla="*/ 846 w 1333"/>
                <a:gd name="T35" fmla="*/ 2213 h 2461"/>
                <a:gd name="T36" fmla="*/ 702 w 1333"/>
                <a:gd name="T37" fmla="*/ 2307 h 2461"/>
                <a:gd name="T38" fmla="*/ 546 w 1333"/>
                <a:gd name="T39" fmla="*/ 2381 h 2461"/>
                <a:gd name="T40" fmla="*/ 378 w 1333"/>
                <a:gd name="T41" fmla="*/ 2431 h 2461"/>
                <a:gd name="T42" fmla="*/ 201 w 1333"/>
                <a:gd name="T43" fmla="*/ 2457 h 2461"/>
                <a:gd name="T44" fmla="*/ 55 w 1333"/>
                <a:gd name="T45" fmla="*/ 2460 h 2461"/>
                <a:gd name="T46" fmla="*/ 81 w 1333"/>
                <a:gd name="T47" fmla="*/ 2426 h 2461"/>
                <a:gd name="T48" fmla="*/ 233 w 1333"/>
                <a:gd name="T49" fmla="*/ 2349 h 2461"/>
                <a:gd name="T50" fmla="*/ 372 w 1333"/>
                <a:gd name="T51" fmla="*/ 2255 h 2461"/>
                <a:gd name="T52" fmla="*/ 499 w 1333"/>
                <a:gd name="T53" fmla="*/ 2143 h 2461"/>
                <a:gd name="T54" fmla="*/ 620 w 1333"/>
                <a:gd name="T55" fmla="*/ 2044 h 2461"/>
                <a:gd name="T56" fmla="*/ 737 w 1333"/>
                <a:gd name="T57" fmla="*/ 1958 h 2461"/>
                <a:gd name="T58" fmla="*/ 839 w 1333"/>
                <a:gd name="T59" fmla="*/ 1852 h 2461"/>
                <a:gd name="T60" fmla="*/ 925 w 1333"/>
                <a:gd name="T61" fmla="*/ 1734 h 2461"/>
                <a:gd name="T62" fmla="*/ 993 w 1333"/>
                <a:gd name="T63" fmla="*/ 1603 h 2461"/>
                <a:gd name="T64" fmla="*/ 1040 w 1333"/>
                <a:gd name="T65" fmla="*/ 1460 h 2461"/>
                <a:gd name="T66" fmla="*/ 1064 w 1333"/>
                <a:gd name="T67" fmla="*/ 1309 h 2461"/>
                <a:gd name="T68" fmla="*/ 1064 w 1333"/>
                <a:gd name="T69" fmla="*/ 1152 h 2461"/>
                <a:gd name="T70" fmla="*/ 1040 w 1333"/>
                <a:gd name="T71" fmla="*/ 1001 h 2461"/>
                <a:gd name="T72" fmla="*/ 993 w 1333"/>
                <a:gd name="T73" fmla="*/ 858 h 2461"/>
                <a:gd name="T74" fmla="*/ 925 w 1333"/>
                <a:gd name="T75" fmla="*/ 727 h 2461"/>
                <a:gd name="T76" fmla="*/ 839 w 1333"/>
                <a:gd name="T77" fmla="*/ 608 h 2461"/>
                <a:gd name="T78" fmla="*/ 737 w 1333"/>
                <a:gd name="T79" fmla="*/ 504 h 2461"/>
                <a:gd name="T80" fmla="*/ 620 w 1333"/>
                <a:gd name="T81" fmla="*/ 417 h 2461"/>
                <a:gd name="T82" fmla="*/ 499 w 1333"/>
                <a:gd name="T83" fmla="*/ 318 h 2461"/>
                <a:gd name="T84" fmla="*/ 372 w 1333"/>
                <a:gd name="T85" fmla="*/ 206 h 2461"/>
                <a:gd name="T86" fmla="*/ 233 w 1333"/>
                <a:gd name="T87" fmla="*/ 112 h 2461"/>
                <a:gd name="T88" fmla="*/ 81 w 1333"/>
                <a:gd name="T89" fmla="*/ 35 h 2461"/>
                <a:gd name="T90" fmla="*/ 55 w 1333"/>
                <a:gd name="T91" fmla="*/ 1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3" h="2461">
                  <a:moveTo>
                    <a:pt x="109" y="0"/>
                  </a:moveTo>
                  <a:lnTo>
                    <a:pt x="201" y="3"/>
                  </a:lnTo>
                  <a:lnTo>
                    <a:pt x="290" y="13"/>
                  </a:lnTo>
                  <a:lnTo>
                    <a:pt x="378" y="30"/>
                  </a:lnTo>
                  <a:lnTo>
                    <a:pt x="463" y="53"/>
                  </a:lnTo>
                  <a:lnTo>
                    <a:pt x="546" y="80"/>
                  </a:lnTo>
                  <a:lnTo>
                    <a:pt x="625" y="114"/>
                  </a:lnTo>
                  <a:lnTo>
                    <a:pt x="702" y="154"/>
                  </a:lnTo>
                  <a:lnTo>
                    <a:pt x="776" y="199"/>
                  </a:lnTo>
                  <a:lnTo>
                    <a:pt x="846" y="248"/>
                  </a:lnTo>
                  <a:lnTo>
                    <a:pt x="912" y="302"/>
                  </a:lnTo>
                  <a:lnTo>
                    <a:pt x="974" y="361"/>
                  </a:lnTo>
                  <a:lnTo>
                    <a:pt x="1033" y="423"/>
                  </a:lnTo>
                  <a:lnTo>
                    <a:pt x="1087" y="490"/>
                  </a:lnTo>
                  <a:lnTo>
                    <a:pt x="1136" y="560"/>
                  </a:lnTo>
                  <a:lnTo>
                    <a:pt x="1181" y="635"/>
                  </a:lnTo>
                  <a:lnTo>
                    <a:pt x="1220" y="711"/>
                  </a:lnTo>
                  <a:lnTo>
                    <a:pt x="1254" y="791"/>
                  </a:lnTo>
                  <a:lnTo>
                    <a:pt x="1282" y="875"/>
                  </a:lnTo>
                  <a:lnTo>
                    <a:pt x="1304" y="960"/>
                  </a:lnTo>
                  <a:lnTo>
                    <a:pt x="1320" y="1049"/>
                  </a:lnTo>
                  <a:lnTo>
                    <a:pt x="1330" y="1139"/>
                  </a:lnTo>
                  <a:lnTo>
                    <a:pt x="1333" y="1230"/>
                  </a:lnTo>
                  <a:lnTo>
                    <a:pt x="1330" y="1322"/>
                  </a:lnTo>
                  <a:lnTo>
                    <a:pt x="1320" y="1412"/>
                  </a:lnTo>
                  <a:lnTo>
                    <a:pt x="1304" y="1501"/>
                  </a:lnTo>
                  <a:lnTo>
                    <a:pt x="1282" y="1586"/>
                  </a:lnTo>
                  <a:lnTo>
                    <a:pt x="1254" y="1668"/>
                  </a:lnTo>
                  <a:lnTo>
                    <a:pt x="1220" y="1749"/>
                  </a:lnTo>
                  <a:lnTo>
                    <a:pt x="1181" y="1826"/>
                  </a:lnTo>
                  <a:lnTo>
                    <a:pt x="1136" y="1901"/>
                  </a:lnTo>
                  <a:lnTo>
                    <a:pt x="1087" y="1971"/>
                  </a:lnTo>
                  <a:lnTo>
                    <a:pt x="1033" y="2038"/>
                  </a:lnTo>
                  <a:lnTo>
                    <a:pt x="974" y="2100"/>
                  </a:lnTo>
                  <a:lnTo>
                    <a:pt x="912" y="2159"/>
                  </a:lnTo>
                  <a:lnTo>
                    <a:pt x="846" y="2213"/>
                  </a:lnTo>
                  <a:lnTo>
                    <a:pt x="776" y="2262"/>
                  </a:lnTo>
                  <a:lnTo>
                    <a:pt x="702" y="2307"/>
                  </a:lnTo>
                  <a:lnTo>
                    <a:pt x="625" y="2347"/>
                  </a:lnTo>
                  <a:lnTo>
                    <a:pt x="546" y="2381"/>
                  </a:lnTo>
                  <a:lnTo>
                    <a:pt x="463" y="2408"/>
                  </a:lnTo>
                  <a:lnTo>
                    <a:pt x="378" y="2431"/>
                  </a:lnTo>
                  <a:lnTo>
                    <a:pt x="290" y="2448"/>
                  </a:lnTo>
                  <a:lnTo>
                    <a:pt x="201" y="2457"/>
                  </a:lnTo>
                  <a:lnTo>
                    <a:pt x="109" y="2461"/>
                  </a:lnTo>
                  <a:lnTo>
                    <a:pt x="55" y="2460"/>
                  </a:lnTo>
                  <a:lnTo>
                    <a:pt x="0" y="2455"/>
                  </a:lnTo>
                  <a:lnTo>
                    <a:pt x="81" y="2426"/>
                  </a:lnTo>
                  <a:lnTo>
                    <a:pt x="158" y="2390"/>
                  </a:lnTo>
                  <a:lnTo>
                    <a:pt x="233" y="2349"/>
                  </a:lnTo>
                  <a:lnTo>
                    <a:pt x="305" y="2304"/>
                  </a:lnTo>
                  <a:lnTo>
                    <a:pt x="372" y="2255"/>
                  </a:lnTo>
                  <a:lnTo>
                    <a:pt x="438" y="2201"/>
                  </a:lnTo>
                  <a:lnTo>
                    <a:pt x="499" y="2143"/>
                  </a:lnTo>
                  <a:lnTo>
                    <a:pt x="557" y="2082"/>
                  </a:lnTo>
                  <a:lnTo>
                    <a:pt x="620" y="2044"/>
                  </a:lnTo>
                  <a:lnTo>
                    <a:pt x="680" y="2003"/>
                  </a:lnTo>
                  <a:lnTo>
                    <a:pt x="737" y="1958"/>
                  </a:lnTo>
                  <a:lnTo>
                    <a:pt x="790" y="1907"/>
                  </a:lnTo>
                  <a:lnTo>
                    <a:pt x="839" y="1852"/>
                  </a:lnTo>
                  <a:lnTo>
                    <a:pt x="885" y="1795"/>
                  </a:lnTo>
                  <a:lnTo>
                    <a:pt x="925" y="1734"/>
                  </a:lnTo>
                  <a:lnTo>
                    <a:pt x="961" y="1669"/>
                  </a:lnTo>
                  <a:lnTo>
                    <a:pt x="993" y="1603"/>
                  </a:lnTo>
                  <a:lnTo>
                    <a:pt x="1019" y="1532"/>
                  </a:lnTo>
                  <a:lnTo>
                    <a:pt x="1040" y="1460"/>
                  </a:lnTo>
                  <a:lnTo>
                    <a:pt x="1055" y="1386"/>
                  </a:lnTo>
                  <a:lnTo>
                    <a:pt x="1064" y="1309"/>
                  </a:lnTo>
                  <a:lnTo>
                    <a:pt x="1067" y="1230"/>
                  </a:lnTo>
                  <a:lnTo>
                    <a:pt x="1064" y="1152"/>
                  </a:lnTo>
                  <a:lnTo>
                    <a:pt x="1055" y="1075"/>
                  </a:lnTo>
                  <a:lnTo>
                    <a:pt x="1040" y="1001"/>
                  </a:lnTo>
                  <a:lnTo>
                    <a:pt x="1019" y="928"/>
                  </a:lnTo>
                  <a:lnTo>
                    <a:pt x="993" y="858"/>
                  </a:lnTo>
                  <a:lnTo>
                    <a:pt x="961" y="791"/>
                  </a:lnTo>
                  <a:lnTo>
                    <a:pt x="925" y="727"/>
                  </a:lnTo>
                  <a:lnTo>
                    <a:pt x="885" y="665"/>
                  </a:lnTo>
                  <a:lnTo>
                    <a:pt x="839" y="608"/>
                  </a:lnTo>
                  <a:lnTo>
                    <a:pt x="790" y="554"/>
                  </a:lnTo>
                  <a:lnTo>
                    <a:pt x="737" y="504"/>
                  </a:lnTo>
                  <a:lnTo>
                    <a:pt x="680" y="458"/>
                  </a:lnTo>
                  <a:lnTo>
                    <a:pt x="620" y="417"/>
                  </a:lnTo>
                  <a:lnTo>
                    <a:pt x="557" y="379"/>
                  </a:lnTo>
                  <a:lnTo>
                    <a:pt x="499" y="318"/>
                  </a:lnTo>
                  <a:lnTo>
                    <a:pt x="438" y="260"/>
                  </a:lnTo>
                  <a:lnTo>
                    <a:pt x="372" y="206"/>
                  </a:lnTo>
                  <a:lnTo>
                    <a:pt x="305" y="157"/>
                  </a:lnTo>
                  <a:lnTo>
                    <a:pt x="233" y="112"/>
                  </a:lnTo>
                  <a:lnTo>
                    <a:pt x="158" y="71"/>
                  </a:lnTo>
                  <a:lnTo>
                    <a:pt x="81" y="35"/>
                  </a:lnTo>
                  <a:lnTo>
                    <a:pt x="0" y="6"/>
                  </a:lnTo>
                  <a:lnTo>
                    <a:pt x="55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22"/>
          <p:cNvGrpSpPr>
            <a:grpSpLocks noChangeAspect="1"/>
          </p:cNvGrpSpPr>
          <p:nvPr/>
        </p:nvGrpSpPr>
        <p:grpSpPr bwMode="auto">
          <a:xfrm>
            <a:off x="5931272" y="3702726"/>
            <a:ext cx="810694" cy="814665"/>
            <a:chOff x="-388" y="78"/>
            <a:chExt cx="817" cy="821"/>
          </a:xfrm>
          <a:solidFill>
            <a:schemeClr val="accent3"/>
          </a:solidFill>
        </p:grpSpPr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-388" y="78"/>
              <a:ext cx="817" cy="821"/>
            </a:xfrm>
            <a:custGeom>
              <a:avLst/>
              <a:gdLst>
                <a:gd name="T0" fmla="*/ 220 w 3269"/>
                <a:gd name="T1" fmla="*/ 0 h 3285"/>
                <a:gd name="T2" fmla="*/ 346 w 3269"/>
                <a:gd name="T3" fmla="*/ 235 h 3285"/>
                <a:gd name="T4" fmla="*/ 385 w 3269"/>
                <a:gd name="T5" fmla="*/ 244 h 3285"/>
                <a:gd name="T6" fmla="*/ 415 w 3269"/>
                <a:gd name="T7" fmla="*/ 268 h 3285"/>
                <a:gd name="T8" fmla="*/ 432 w 3269"/>
                <a:gd name="T9" fmla="*/ 302 h 3285"/>
                <a:gd name="T10" fmla="*/ 432 w 3269"/>
                <a:gd name="T11" fmla="*/ 343 h 3285"/>
                <a:gd name="T12" fmla="*/ 415 w 3269"/>
                <a:gd name="T13" fmla="*/ 378 h 3285"/>
                <a:gd name="T14" fmla="*/ 385 w 3269"/>
                <a:gd name="T15" fmla="*/ 402 h 3285"/>
                <a:gd name="T16" fmla="*/ 346 w 3269"/>
                <a:gd name="T17" fmla="*/ 411 h 3285"/>
                <a:gd name="T18" fmla="*/ 220 w 3269"/>
                <a:gd name="T19" fmla="*/ 804 h 3285"/>
                <a:gd name="T20" fmla="*/ 366 w 3269"/>
                <a:gd name="T21" fmla="*/ 806 h 3285"/>
                <a:gd name="T22" fmla="*/ 401 w 3269"/>
                <a:gd name="T23" fmla="*/ 823 h 3285"/>
                <a:gd name="T24" fmla="*/ 426 w 3269"/>
                <a:gd name="T25" fmla="*/ 853 h 3285"/>
                <a:gd name="T26" fmla="*/ 434 w 3269"/>
                <a:gd name="T27" fmla="*/ 892 h 3285"/>
                <a:gd name="T28" fmla="*/ 426 w 3269"/>
                <a:gd name="T29" fmla="*/ 930 h 3285"/>
                <a:gd name="T30" fmla="*/ 401 w 3269"/>
                <a:gd name="T31" fmla="*/ 961 h 3285"/>
                <a:gd name="T32" fmla="*/ 366 w 3269"/>
                <a:gd name="T33" fmla="*/ 978 h 3285"/>
                <a:gd name="T34" fmla="*/ 220 w 3269"/>
                <a:gd name="T35" fmla="*/ 980 h 3285"/>
                <a:gd name="T36" fmla="*/ 346 w 3269"/>
                <a:gd name="T37" fmla="*/ 1373 h 3285"/>
                <a:gd name="T38" fmla="*/ 385 w 3269"/>
                <a:gd name="T39" fmla="*/ 1382 h 3285"/>
                <a:gd name="T40" fmla="*/ 415 w 3269"/>
                <a:gd name="T41" fmla="*/ 1405 h 3285"/>
                <a:gd name="T42" fmla="*/ 432 w 3269"/>
                <a:gd name="T43" fmla="*/ 1441 h 3285"/>
                <a:gd name="T44" fmla="*/ 432 w 3269"/>
                <a:gd name="T45" fmla="*/ 1481 h 3285"/>
                <a:gd name="T46" fmla="*/ 415 w 3269"/>
                <a:gd name="T47" fmla="*/ 1516 h 3285"/>
                <a:gd name="T48" fmla="*/ 385 w 3269"/>
                <a:gd name="T49" fmla="*/ 1540 h 3285"/>
                <a:gd name="T50" fmla="*/ 346 w 3269"/>
                <a:gd name="T51" fmla="*/ 1549 h 3285"/>
                <a:gd name="T52" fmla="*/ 220 w 3269"/>
                <a:gd name="T53" fmla="*/ 1941 h 3285"/>
                <a:gd name="T54" fmla="*/ 366 w 3269"/>
                <a:gd name="T55" fmla="*/ 1944 h 3285"/>
                <a:gd name="T56" fmla="*/ 401 w 3269"/>
                <a:gd name="T57" fmla="*/ 1961 h 3285"/>
                <a:gd name="T58" fmla="*/ 426 w 3269"/>
                <a:gd name="T59" fmla="*/ 1991 h 3285"/>
                <a:gd name="T60" fmla="*/ 434 w 3269"/>
                <a:gd name="T61" fmla="*/ 2030 h 3285"/>
                <a:gd name="T62" fmla="*/ 426 w 3269"/>
                <a:gd name="T63" fmla="*/ 2069 h 3285"/>
                <a:gd name="T64" fmla="*/ 401 w 3269"/>
                <a:gd name="T65" fmla="*/ 2099 h 3285"/>
                <a:gd name="T66" fmla="*/ 366 w 3269"/>
                <a:gd name="T67" fmla="*/ 2115 h 3285"/>
                <a:gd name="T68" fmla="*/ 220 w 3269"/>
                <a:gd name="T69" fmla="*/ 2118 h 3285"/>
                <a:gd name="T70" fmla="*/ 346 w 3269"/>
                <a:gd name="T71" fmla="*/ 2510 h 3285"/>
                <a:gd name="T72" fmla="*/ 385 w 3269"/>
                <a:gd name="T73" fmla="*/ 2519 h 3285"/>
                <a:gd name="T74" fmla="*/ 415 w 3269"/>
                <a:gd name="T75" fmla="*/ 2544 h 3285"/>
                <a:gd name="T76" fmla="*/ 432 w 3269"/>
                <a:gd name="T77" fmla="*/ 2578 h 3285"/>
                <a:gd name="T78" fmla="*/ 432 w 3269"/>
                <a:gd name="T79" fmla="*/ 2618 h 3285"/>
                <a:gd name="T80" fmla="*/ 415 w 3269"/>
                <a:gd name="T81" fmla="*/ 2654 h 3285"/>
                <a:gd name="T82" fmla="*/ 385 w 3269"/>
                <a:gd name="T83" fmla="*/ 2678 h 3285"/>
                <a:gd name="T84" fmla="*/ 346 w 3269"/>
                <a:gd name="T85" fmla="*/ 2686 h 3285"/>
                <a:gd name="T86" fmla="*/ 220 w 3269"/>
                <a:gd name="T87" fmla="*/ 3064 h 3285"/>
                <a:gd name="T88" fmla="*/ 3269 w 3269"/>
                <a:gd name="T89" fmla="*/ 3285 h 3285"/>
                <a:gd name="T90" fmla="*/ 0 w 3269"/>
                <a:gd name="T91" fmla="*/ 0 h 3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69" h="3285">
                  <a:moveTo>
                    <a:pt x="0" y="0"/>
                  </a:moveTo>
                  <a:lnTo>
                    <a:pt x="220" y="0"/>
                  </a:lnTo>
                  <a:lnTo>
                    <a:pt x="220" y="235"/>
                  </a:lnTo>
                  <a:lnTo>
                    <a:pt x="346" y="235"/>
                  </a:lnTo>
                  <a:lnTo>
                    <a:pt x="366" y="237"/>
                  </a:lnTo>
                  <a:lnTo>
                    <a:pt x="385" y="244"/>
                  </a:lnTo>
                  <a:lnTo>
                    <a:pt x="401" y="254"/>
                  </a:lnTo>
                  <a:lnTo>
                    <a:pt x="415" y="268"/>
                  </a:lnTo>
                  <a:lnTo>
                    <a:pt x="426" y="284"/>
                  </a:lnTo>
                  <a:lnTo>
                    <a:pt x="432" y="302"/>
                  </a:lnTo>
                  <a:lnTo>
                    <a:pt x="434" y="323"/>
                  </a:lnTo>
                  <a:lnTo>
                    <a:pt x="432" y="343"/>
                  </a:lnTo>
                  <a:lnTo>
                    <a:pt x="426" y="361"/>
                  </a:lnTo>
                  <a:lnTo>
                    <a:pt x="415" y="378"/>
                  </a:lnTo>
                  <a:lnTo>
                    <a:pt x="401" y="391"/>
                  </a:lnTo>
                  <a:lnTo>
                    <a:pt x="385" y="402"/>
                  </a:lnTo>
                  <a:lnTo>
                    <a:pt x="366" y="409"/>
                  </a:lnTo>
                  <a:lnTo>
                    <a:pt x="346" y="411"/>
                  </a:lnTo>
                  <a:lnTo>
                    <a:pt x="220" y="411"/>
                  </a:lnTo>
                  <a:lnTo>
                    <a:pt x="220" y="804"/>
                  </a:lnTo>
                  <a:lnTo>
                    <a:pt x="346" y="804"/>
                  </a:lnTo>
                  <a:lnTo>
                    <a:pt x="366" y="806"/>
                  </a:lnTo>
                  <a:lnTo>
                    <a:pt x="385" y="813"/>
                  </a:lnTo>
                  <a:lnTo>
                    <a:pt x="401" y="823"/>
                  </a:lnTo>
                  <a:lnTo>
                    <a:pt x="415" y="836"/>
                  </a:lnTo>
                  <a:lnTo>
                    <a:pt x="426" y="853"/>
                  </a:lnTo>
                  <a:lnTo>
                    <a:pt x="432" y="872"/>
                  </a:lnTo>
                  <a:lnTo>
                    <a:pt x="434" y="892"/>
                  </a:lnTo>
                  <a:lnTo>
                    <a:pt x="432" y="912"/>
                  </a:lnTo>
                  <a:lnTo>
                    <a:pt x="426" y="930"/>
                  </a:lnTo>
                  <a:lnTo>
                    <a:pt x="415" y="946"/>
                  </a:lnTo>
                  <a:lnTo>
                    <a:pt x="401" y="961"/>
                  </a:lnTo>
                  <a:lnTo>
                    <a:pt x="385" y="971"/>
                  </a:lnTo>
                  <a:lnTo>
                    <a:pt x="366" y="978"/>
                  </a:lnTo>
                  <a:lnTo>
                    <a:pt x="346" y="980"/>
                  </a:lnTo>
                  <a:lnTo>
                    <a:pt x="220" y="980"/>
                  </a:lnTo>
                  <a:lnTo>
                    <a:pt x="220" y="1373"/>
                  </a:lnTo>
                  <a:lnTo>
                    <a:pt x="346" y="1373"/>
                  </a:lnTo>
                  <a:lnTo>
                    <a:pt x="366" y="1375"/>
                  </a:lnTo>
                  <a:lnTo>
                    <a:pt x="385" y="1382"/>
                  </a:lnTo>
                  <a:lnTo>
                    <a:pt x="401" y="1392"/>
                  </a:lnTo>
                  <a:lnTo>
                    <a:pt x="415" y="1405"/>
                  </a:lnTo>
                  <a:lnTo>
                    <a:pt x="426" y="1423"/>
                  </a:lnTo>
                  <a:lnTo>
                    <a:pt x="432" y="1441"/>
                  </a:lnTo>
                  <a:lnTo>
                    <a:pt x="434" y="1461"/>
                  </a:lnTo>
                  <a:lnTo>
                    <a:pt x="432" y="1481"/>
                  </a:lnTo>
                  <a:lnTo>
                    <a:pt x="426" y="1499"/>
                  </a:lnTo>
                  <a:lnTo>
                    <a:pt x="415" y="1516"/>
                  </a:lnTo>
                  <a:lnTo>
                    <a:pt x="401" y="1530"/>
                  </a:lnTo>
                  <a:lnTo>
                    <a:pt x="385" y="1540"/>
                  </a:lnTo>
                  <a:lnTo>
                    <a:pt x="366" y="1546"/>
                  </a:lnTo>
                  <a:lnTo>
                    <a:pt x="346" y="1549"/>
                  </a:lnTo>
                  <a:lnTo>
                    <a:pt x="220" y="1549"/>
                  </a:lnTo>
                  <a:lnTo>
                    <a:pt x="220" y="1941"/>
                  </a:lnTo>
                  <a:lnTo>
                    <a:pt x="346" y="1941"/>
                  </a:lnTo>
                  <a:lnTo>
                    <a:pt x="366" y="1944"/>
                  </a:lnTo>
                  <a:lnTo>
                    <a:pt x="385" y="1950"/>
                  </a:lnTo>
                  <a:lnTo>
                    <a:pt x="401" y="1961"/>
                  </a:lnTo>
                  <a:lnTo>
                    <a:pt x="415" y="1975"/>
                  </a:lnTo>
                  <a:lnTo>
                    <a:pt x="426" y="1991"/>
                  </a:lnTo>
                  <a:lnTo>
                    <a:pt x="432" y="2010"/>
                  </a:lnTo>
                  <a:lnTo>
                    <a:pt x="434" y="2030"/>
                  </a:lnTo>
                  <a:lnTo>
                    <a:pt x="432" y="2050"/>
                  </a:lnTo>
                  <a:lnTo>
                    <a:pt x="426" y="2069"/>
                  </a:lnTo>
                  <a:lnTo>
                    <a:pt x="415" y="2085"/>
                  </a:lnTo>
                  <a:lnTo>
                    <a:pt x="401" y="2099"/>
                  </a:lnTo>
                  <a:lnTo>
                    <a:pt x="385" y="2109"/>
                  </a:lnTo>
                  <a:lnTo>
                    <a:pt x="366" y="2115"/>
                  </a:lnTo>
                  <a:lnTo>
                    <a:pt x="346" y="2118"/>
                  </a:lnTo>
                  <a:lnTo>
                    <a:pt x="220" y="2118"/>
                  </a:lnTo>
                  <a:lnTo>
                    <a:pt x="220" y="2510"/>
                  </a:lnTo>
                  <a:lnTo>
                    <a:pt x="346" y="2510"/>
                  </a:lnTo>
                  <a:lnTo>
                    <a:pt x="366" y="2513"/>
                  </a:lnTo>
                  <a:lnTo>
                    <a:pt x="385" y="2519"/>
                  </a:lnTo>
                  <a:lnTo>
                    <a:pt x="401" y="2530"/>
                  </a:lnTo>
                  <a:lnTo>
                    <a:pt x="415" y="2544"/>
                  </a:lnTo>
                  <a:lnTo>
                    <a:pt x="426" y="2560"/>
                  </a:lnTo>
                  <a:lnTo>
                    <a:pt x="432" y="2578"/>
                  </a:lnTo>
                  <a:lnTo>
                    <a:pt x="434" y="2598"/>
                  </a:lnTo>
                  <a:lnTo>
                    <a:pt x="432" y="2618"/>
                  </a:lnTo>
                  <a:lnTo>
                    <a:pt x="426" y="2638"/>
                  </a:lnTo>
                  <a:lnTo>
                    <a:pt x="415" y="2654"/>
                  </a:lnTo>
                  <a:lnTo>
                    <a:pt x="401" y="2667"/>
                  </a:lnTo>
                  <a:lnTo>
                    <a:pt x="385" y="2678"/>
                  </a:lnTo>
                  <a:lnTo>
                    <a:pt x="366" y="2684"/>
                  </a:lnTo>
                  <a:lnTo>
                    <a:pt x="346" y="2686"/>
                  </a:lnTo>
                  <a:lnTo>
                    <a:pt x="220" y="2686"/>
                  </a:lnTo>
                  <a:lnTo>
                    <a:pt x="220" y="3064"/>
                  </a:lnTo>
                  <a:lnTo>
                    <a:pt x="3269" y="3064"/>
                  </a:lnTo>
                  <a:lnTo>
                    <a:pt x="3269" y="3285"/>
                  </a:lnTo>
                  <a:lnTo>
                    <a:pt x="0" y="32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-241" y="308"/>
              <a:ext cx="632" cy="303"/>
            </a:xfrm>
            <a:custGeom>
              <a:avLst/>
              <a:gdLst>
                <a:gd name="T0" fmla="*/ 767 w 2529"/>
                <a:gd name="T1" fmla="*/ 0 h 1211"/>
                <a:gd name="T2" fmla="*/ 1884 w 2529"/>
                <a:gd name="T3" fmla="*/ 938 h 1211"/>
                <a:gd name="T4" fmla="*/ 2152 w 2529"/>
                <a:gd name="T5" fmla="*/ 488 h 1211"/>
                <a:gd name="T6" fmla="*/ 1937 w 2529"/>
                <a:gd name="T7" fmla="*/ 360 h 1211"/>
                <a:gd name="T8" fmla="*/ 2529 w 2529"/>
                <a:gd name="T9" fmla="*/ 28 h 1211"/>
                <a:gd name="T10" fmla="*/ 2519 w 2529"/>
                <a:gd name="T11" fmla="*/ 709 h 1211"/>
                <a:gd name="T12" fmla="*/ 2305 w 2529"/>
                <a:gd name="T13" fmla="*/ 580 h 1211"/>
                <a:gd name="T14" fmla="*/ 1930 w 2529"/>
                <a:gd name="T15" fmla="*/ 1211 h 1211"/>
                <a:gd name="T16" fmla="*/ 790 w 2529"/>
                <a:gd name="T17" fmla="*/ 254 h 1211"/>
                <a:gd name="T18" fmla="*/ 137 w 2529"/>
                <a:gd name="T19" fmla="*/ 1048 h 1211"/>
                <a:gd name="T20" fmla="*/ 0 w 2529"/>
                <a:gd name="T21" fmla="*/ 934 h 1211"/>
                <a:gd name="T22" fmla="*/ 767 w 2529"/>
                <a:gd name="T23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29" h="1211">
                  <a:moveTo>
                    <a:pt x="767" y="0"/>
                  </a:moveTo>
                  <a:lnTo>
                    <a:pt x="1884" y="938"/>
                  </a:lnTo>
                  <a:lnTo>
                    <a:pt x="2152" y="488"/>
                  </a:lnTo>
                  <a:lnTo>
                    <a:pt x="1937" y="360"/>
                  </a:lnTo>
                  <a:lnTo>
                    <a:pt x="2529" y="28"/>
                  </a:lnTo>
                  <a:lnTo>
                    <a:pt x="2519" y="709"/>
                  </a:lnTo>
                  <a:lnTo>
                    <a:pt x="2305" y="580"/>
                  </a:lnTo>
                  <a:lnTo>
                    <a:pt x="1930" y="1211"/>
                  </a:lnTo>
                  <a:lnTo>
                    <a:pt x="790" y="254"/>
                  </a:lnTo>
                  <a:lnTo>
                    <a:pt x="137" y="1048"/>
                  </a:lnTo>
                  <a:lnTo>
                    <a:pt x="0" y="934"/>
                  </a:lnTo>
                  <a:lnTo>
                    <a:pt x="7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116" y="122"/>
              <a:ext cx="239" cy="298"/>
            </a:xfrm>
            <a:custGeom>
              <a:avLst/>
              <a:gdLst>
                <a:gd name="T0" fmla="*/ 956 w 956"/>
                <a:gd name="T1" fmla="*/ 0 h 1193"/>
                <a:gd name="T2" fmla="*/ 861 w 956"/>
                <a:gd name="T3" fmla="*/ 673 h 1193"/>
                <a:gd name="T4" fmla="*/ 665 w 956"/>
                <a:gd name="T5" fmla="*/ 520 h 1193"/>
                <a:gd name="T6" fmla="*/ 141 w 956"/>
                <a:gd name="T7" fmla="*/ 1193 h 1193"/>
                <a:gd name="T8" fmla="*/ 0 w 956"/>
                <a:gd name="T9" fmla="*/ 1082 h 1193"/>
                <a:gd name="T10" fmla="*/ 524 w 956"/>
                <a:gd name="T11" fmla="*/ 409 h 1193"/>
                <a:gd name="T12" fmla="*/ 328 w 956"/>
                <a:gd name="T13" fmla="*/ 254 h 1193"/>
                <a:gd name="T14" fmla="*/ 956 w 956"/>
                <a:gd name="T15" fmla="*/ 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6" h="1193">
                  <a:moveTo>
                    <a:pt x="956" y="0"/>
                  </a:moveTo>
                  <a:lnTo>
                    <a:pt x="861" y="673"/>
                  </a:lnTo>
                  <a:lnTo>
                    <a:pt x="665" y="520"/>
                  </a:lnTo>
                  <a:lnTo>
                    <a:pt x="141" y="1193"/>
                  </a:lnTo>
                  <a:lnTo>
                    <a:pt x="0" y="1082"/>
                  </a:lnTo>
                  <a:lnTo>
                    <a:pt x="524" y="409"/>
                  </a:lnTo>
                  <a:lnTo>
                    <a:pt x="328" y="254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-205" y="504"/>
              <a:ext cx="291" cy="227"/>
            </a:xfrm>
            <a:custGeom>
              <a:avLst/>
              <a:gdLst>
                <a:gd name="T0" fmla="*/ 1019 w 1162"/>
                <a:gd name="T1" fmla="*/ 0 h 907"/>
                <a:gd name="T2" fmla="*/ 1162 w 1162"/>
                <a:gd name="T3" fmla="*/ 109 h 907"/>
                <a:gd name="T4" fmla="*/ 808 w 1162"/>
                <a:gd name="T5" fmla="*/ 574 h 907"/>
                <a:gd name="T6" fmla="*/ 578 w 1162"/>
                <a:gd name="T7" fmla="*/ 342 h 907"/>
                <a:gd name="T8" fmla="*/ 142 w 1162"/>
                <a:gd name="T9" fmla="*/ 907 h 907"/>
                <a:gd name="T10" fmla="*/ 0 w 1162"/>
                <a:gd name="T11" fmla="*/ 798 h 907"/>
                <a:gd name="T12" fmla="*/ 561 w 1162"/>
                <a:gd name="T13" fmla="*/ 71 h 907"/>
                <a:gd name="T14" fmla="*/ 790 w 1162"/>
                <a:gd name="T15" fmla="*/ 302 h 907"/>
                <a:gd name="T16" fmla="*/ 1019 w 1162"/>
                <a:gd name="T17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2" h="907">
                  <a:moveTo>
                    <a:pt x="1019" y="0"/>
                  </a:moveTo>
                  <a:lnTo>
                    <a:pt x="1162" y="109"/>
                  </a:lnTo>
                  <a:lnTo>
                    <a:pt x="808" y="574"/>
                  </a:lnTo>
                  <a:lnTo>
                    <a:pt x="578" y="342"/>
                  </a:lnTo>
                  <a:lnTo>
                    <a:pt x="142" y="907"/>
                  </a:lnTo>
                  <a:lnTo>
                    <a:pt x="0" y="798"/>
                  </a:lnTo>
                  <a:lnTo>
                    <a:pt x="561" y="71"/>
                  </a:lnTo>
                  <a:lnTo>
                    <a:pt x="790" y="302"/>
                  </a:lnTo>
                  <a:lnTo>
                    <a:pt x="10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39" name="Freeform 32"/>
          <p:cNvSpPr>
            <a:spLocks noEditPoints="1"/>
          </p:cNvSpPr>
          <p:nvPr/>
        </p:nvSpPr>
        <p:spPr bwMode="auto">
          <a:xfrm>
            <a:off x="5734372" y="5237873"/>
            <a:ext cx="715546" cy="860859"/>
          </a:xfrm>
          <a:custGeom>
            <a:avLst/>
            <a:gdLst>
              <a:gd name="T0" fmla="*/ 2092 w 3024"/>
              <a:gd name="T1" fmla="*/ 2305 h 4320"/>
              <a:gd name="T2" fmla="*/ 2173 w 3024"/>
              <a:gd name="T3" fmla="*/ 2544 h 4320"/>
              <a:gd name="T4" fmla="*/ 2407 w 3024"/>
              <a:gd name="T5" fmla="*/ 2695 h 4320"/>
              <a:gd name="T6" fmla="*/ 2308 w 3024"/>
              <a:gd name="T7" fmla="*/ 2871 h 4320"/>
              <a:gd name="T8" fmla="*/ 2097 w 3024"/>
              <a:gd name="T9" fmla="*/ 2922 h 4320"/>
              <a:gd name="T10" fmla="*/ 2371 w 3024"/>
              <a:gd name="T11" fmla="*/ 2947 h 4320"/>
              <a:gd name="T12" fmla="*/ 2524 w 3024"/>
              <a:gd name="T13" fmla="*/ 2740 h 4320"/>
              <a:gd name="T14" fmla="*/ 2335 w 3024"/>
              <a:gd name="T15" fmla="*/ 2508 h 4320"/>
              <a:gd name="T16" fmla="*/ 2186 w 3024"/>
              <a:gd name="T17" fmla="*/ 2346 h 4320"/>
              <a:gd name="T18" fmla="*/ 2313 w 3024"/>
              <a:gd name="T19" fmla="*/ 2254 h 4320"/>
              <a:gd name="T20" fmla="*/ 2474 w 3024"/>
              <a:gd name="T21" fmla="*/ 2201 h 4320"/>
              <a:gd name="T22" fmla="*/ 513 w 3024"/>
              <a:gd name="T23" fmla="*/ 1452 h 4320"/>
              <a:gd name="T24" fmla="*/ 312 w 3024"/>
              <a:gd name="T25" fmla="*/ 1791 h 4320"/>
              <a:gd name="T26" fmla="*/ 433 w 3024"/>
              <a:gd name="T27" fmla="*/ 2055 h 4320"/>
              <a:gd name="T28" fmla="*/ 948 w 3024"/>
              <a:gd name="T29" fmla="*/ 990 h 4320"/>
              <a:gd name="T30" fmla="*/ 1135 w 3024"/>
              <a:gd name="T31" fmla="*/ 1032 h 4320"/>
              <a:gd name="T32" fmla="*/ 1547 w 3024"/>
              <a:gd name="T33" fmla="*/ 1344 h 4320"/>
              <a:gd name="T34" fmla="*/ 1719 w 3024"/>
              <a:gd name="T35" fmla="*/ 1626 h 4320"/>
              <a:gd name="T36" fmla="*/ 1879 w 3024"/>
              <a:gd name="T37" fmla="*/ 1676 h 4320"/>
              <a:gd name="T38" fmla="*/ 2074 w 3024"/>
              <a:gd name="T39" fmla="*/ 1606 h 4320"/>
              <a:gd name="T40" fmla="*/ 1966 w 3024"/>
              <a:gd name="T41" fmla="*/ 1437 h 4320"/>
              <a:gd name="T42" fmla="*/ 2016 w 3024"/>
              <a:gd name="T43" fmla="*/ 1413 h 4320"/>
              <a:gd name="T44" fmla="*/ 2180 w 3024"/>
              <a:gd name="T45" fmla="*/ 1448 h 4320"/>
              <a:gd name="T46" fmla="*/ 2284 w 3024"/>
              <a:gd name="T47" fmla="*/ 1365 h 4320"/>
              <a:gd name="T48" fmla="*/ 2390 w 3024"/>
              <a:gd name="T49" fmla="*/ 1448 h 4320"/>
              <a:gd name="T50" fmla="*/ 2554 w 3024"/>
              <a:gd name="T51" fmla="*/ 1413 h 4320"/>
              <a:gd name="T52" fmla="*/ 2605 w 3024"/>
              <a:gd name="T53" fmla="*/ 1437 h 4320"/>
              <a:gd name="T54" fmla="*/ 2485 w 3024"/>
              <a:gd name="T55" fmla="*/ 1659 h 4320"/>
              <a:gd name="T56" fmla="*/ 2732 w 3024"/>
              <a:gd name="T57" fmla="*/ 1989 h 4320"/>
              <a:gd name="T58" fmla="*/ 2998 w 3024"/>
              <a:gd name="T59" fmla="*/ 2529 h 4320"/>
              <a:gd name="T60" fmla="*/ 2936 w 3024"/>
              <a:gd name="T61" fmla="*/ 3097 h 4320"/>
              <a:gd name="T62" fmla="*/ 2513 w 3024"/>
              <a:gd name="T63" fmla="*/ 3468 h 4320"/>
              <a:gd name="T64" fmla="*/ 1951 w 3024"/>
              <a:gd name="T65" fmla="*/ 3409 h 4320"/>
              <a:gd name="T66" fmla="*/ 1604 w 3024"/>
              <a:gd name="T67" fmla="*/ 2959 h 4320"/>
              <a:gd name="T68" fmla="*/ 1651 w 3024"/>
              <a:gd name="T69" fmla="*/ 2360 h 4320"/>
              <a:gd name="T70" fmla="*/ 1790 w 3024"/>
              <a:gd name="T71" fmla="*/ 2008 h 4320"/>
              <a:gd name="T72" fmla="*/ 1445 w 3024"/>
              <a:gd name="T73" fmla="*/ 1793 h 4320"/>
              <a:gd name="T74" fmla="*/ 1272 w 3024"/>
              <a:gd name="T75" fmla="*/ 2489 h 4320"/>
              <a:gd name="T76" fmla="*/ 1477 w 3024"/>
              <a:gd name="T77" fmla="*/ 4249 h 4320"/>
              <a:gd name="T78" fmla="*/ 1231 w 3024"/>
              <a:gd name="T79" fmla="*/ 4293 h 4320"/>
              <a:gd name="T80" fmla="*/ 708 w 3024"/>
              <a:gd name="T81" fmla="*/ 4176 h 4320"/>
              <a:gd name="T82" fmla="*/ 500 w 3024"/>
              <a:gd name="T83" fmla="*/ 4319 h 4320"/>
              <a:gd name="T84" fmla="*/ 326 w 3024"/>
              <a:gd name="T85" fmla="*/ 4131 h 4320"/>
              <a:gd name="T86" fmla="*/ 444 w 3024"/>
              <a:gd name="T87" fmla="*/ 2493 h 4320"/>
              <a:gd name="T88" fmla="*/ 191 w 3024"/>
              <a:gd name="T89" fmla="*/ 2259 h 4320"/>
              <a:gd name="T90" fmla="*/ 8 w 3024"/>
              <a:gd name="T91" fmla="*/ 1855 h 4320"/>
              <a:gd name="T92" fmla="*/ 161 w 3024"/>
              <a:gd name="T93" fmla="*/ 1381 h 4320"/>
              <a:gd name="T94" fmla="*/ 525 w 3024"/>
              <a:gd name="T95" fmla="*/ 1053 h 4320"/>
              <a:gd name="T96" fmla="*/ 796 w 3024"/>
              <a:gd name="T97" fmla="*/ 984 h 4320"/>
              <a:gd name="T98" fmla="*/ 796 w 3024"/>
              <a:gd name="T99" fmla="*/ 1168 h 4320"/>
              <a:gd name="T100" fmla="*/ 745 w 3024"/>
              <a:gd name="T101" fmla="*/ 1613 h 4320"/>
              <a:gd name="T102" fmla="*/ 704 w 3024"/>
              <a:gd name="T103" fmla="*/ 1970 h 4320"/>
              <a:gd name="T104" fmla="*/ 988 w 3024"/>
              <a:gd name="T105" fmla="*/ 1970 h 4320"/>
              <a:gd name="T106" fmla="*/ 956 w 3024"/>
              <a:gd name="T107" fmla="*/ 1613 h 4320"/>
              <a:gd name="T108" fmla="*/ 915 w 3024"/>
              <a:gd name="T109" fmla="*/ 1168 h 4320"/>
              <a:gd name="T110" fmla="*/ 902 w 3024"/>
              <a:gd name="T111" fmla="*/ 984 h 4320"/>
              <a:gd name="T112" fmla="*/ 1207 w 3024"/>
              <a:gd name="T113" fmla="*/ 178 h 4320"/>
              <a:gd name="T114" fmla="*/ 1263 w 3024"/>
              <a:gd name="T115" fmla="*/ 636 h 4320"/>
              <a:gd name="T116" fmla="*/ 922 w 3024"/>
              <a:gd name="T117" fmla="*/ 911 h 4320"/>
              <a:gd name="T118" fmla="*/ 518 w 3024"/>
              <a:gd name="T119" fmla="*/ 738 h 4320"/>
              <a:gd name="T120" fmla="*/ 462 w 3024"/>
              <a:gd name="T121" fmla="*/ 280 h 4320"/>
              <a:gd name="T122" fmla="*/ 804 w 3024"/>
              <a:gd name="T123" fmla="*/ 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24" h="4320">
                <a:moveTo>
                  <a:pt x="2263" y="2046"/>
                </a:moveTo>
                <a:lnTo>
                  <a:pt x="2263" y="2174"/>
                </a:lnTo>
                <a:lnTo>
                  <a:pt x="2223" y="2184"/>
                </a:lnTo>
                <a:lnTo>
                  <a:pt x="2187" y="2199"/>
                </a:lnTo>
                <a:lnTo>
                  <a:pt x="2156" y="2219"/>
                </a:lnTo>
                <a:lnTo>
                  <a:pt x="2130" y="2244"/>
                </a:lnTo>
                <a:lnTo>
                  <a:pt x="2108" y="2273"/>
                </a:lnTo>
                <a:lnTo>
                  <a:pt x="2092" y="2305"/>
                </a:lnTo>
                <a:lnTo>
                  <a:pt x="2083" y="2341"/>
                </a:lnTo>
                <a:lnTo>
                  <a:pt x="2080" y="2379"/>
                </a:lnTo>
                <a:lnTo>
                  <a:pt x="2083" y="2414"/>
                </a:lnTo>
                <a:lnTo>
                  <a:pt x="2091" y="2445"/>
                </a:lnTo>
                <a:lnTo>
                  <a:pt x="2104" y="2473"/>
                </a:lnTo>
                <a:lnTo>
                  <a:pt x="2122" y="2499"/>
                </a:lnTo>
                <a:lnTo>
                  <a:pt x="2146" y="2521"/>
                </a:lnTo>
                <a:lnTo>
                  <a:pt x="2173" y="2544"/>
                </a:lnTo>
                <a:lnTo>
                  <a:pt x="2205" y="2563"/>
                </a:lnTo>
                <a:lnTo>
                  <a:pt x="2241" y="2580"/>
                </a:lnTo>
                <a:lnTo>
                  <a:pt x="2280" y="2599"/>
                </a:lnTo>
                <a:lnTo>
                  <a:pt x="2317" y="2614"/>
                </a:lnTo>
                <a:lnTo>
                  <a:pt x="2347" y="2633"/>
                </a:lnTo>
                <a:lnTo>
                  <a:pt x="2372" y="2651"/>
                </a:lnTo>
                <a:lnTo>
                  <a:pt x="2393" y="2672"/>
                </a:lnTo>
                <a:lnTo>
                  <a:pt x="2407" y="2695"/>
                </a:lnTo>
                <a:lnTo>
                  <a:pt x="2415" y="2720"/>
                </a:lnTo>
                <a:lnTo>
                  <a:pt x="2418" y="2749"/>
                </a:lnTo>
                <a:lnTo>
                  <a:pt x="2415" y="2779"/>
                </a:lnTo>
                <a:lnTo>
                  <a:pt x="2405" y="2805"/>
                </a:lnTo>
                <a:lnTo>
                  <a:pt x="2388" y="2829"/>
                </a:lnTo>
                <a:lnTo>
                  <a:pt x="2367" y="2847"/>
                </a:lnTo>
                <a:lnTo>
                  <a:pt x="2339" y="2862"/>
                </a:lnTo>
                <a:lnTo>
                  <a:pt x="2308" y="2871"/>
                </a:lnTo>
                <a:lnTo>
                  <a:pt x="2273" y="2873"/>
                </a:lnTo>
                <a:lnTo>
                  <a:pt x="2233" y="2871"/>
                </a:lnTo>
                <a:lnTo>
                  <a:pt x="2194" y="2863"/>
                </a:lnTo>
                <a:lnTo>
                  <a:pt x="2159" y="2851"/>
                </a:lnTo>
                <a:lnTo>
                  <a:pt x="2126" y="2837"/>
                </a:lnTo>
                <a:lnTo>
                  <a:pt x="2098" y="2818"/>
                </a:lnTo>
                <a:lnTo>
                  <a:pt x="2068" y="2904"/>
                </a:lnTo>
                <a:lnTo>
                  <a:pt x="2097" y="2922"/>
                </a:lnTo>
                <a:lnTo>
                  <a:pt x="2133" y="2938"/>
                </a:lnTo>
                <a:lnTo>
                  <a:pt x="2170" y="2949"/>
                </a:lnTo>
                <a:lnTo>
                  <a:pt x="2212" y="2957"/>
                </a:lnTo>
                <a:lnTo>
                  <a:pt x="2256" y="2960"/>
                </a:lnTo>
                <a:lnTo>
                  <a:pt x="2256" y="3088"/>
                </a:lnTo>
                <a:lnTo>
                  <a:pt x="2331" y="3088"/>
                </a:lnTo>
                <a:lnTo>
                  <a:pt x="2331" y="2956"/>
                </a:lnTo>
                <a:lnTo>
                  <a:pt x="2371" y="2947"/>
                </a:lnTo>
                <a:lnTo>
                  <a:pt x="2406" y="2932"/>
                </a:lnTo>
                <a:lnTo>
                  <a:pt x="2438" y="2913"/>
                </a:lnTo>
                <a:lnTo>
                  <a:pt x="2464" y="2890"/>
                </a:lnTo>
                <a:lnTo>
                  <a:pt x="2485" y="2864"/>
                </a:lnTo>
                <a:lnTo>
                  <a:pt x="2502" y="2835"/>
                </a:lnTo>
                <a:lnTo>
                  <a:pt x="2515" y="2805"/>
                </a:lnTo>
                <a:lnTo>
                  <a:pt x="2521" y="2774"/>
                </a:lnTo>
                <a:lnTo>
                  <a:pt x="2524" y="2740"/>
                </a:lnTo>
                <a:lnTo>
                  <a:pt x="2521" y="2701"/>
                </a:lnTo>
                <a:lnTo>
                  <a:pt x="2512" y="2664"/>
                </a:lnTo>
                <a:lnTo>
                  <a:pt x="2498" y="2631"/>
                </a:lnTo>
                <a:lnTo>
                  <a:pt x="2477" y="2602"/>
                </a:lnTo>
                <a:lnTo>
                  <a:pt x="2451" y="2575"/>
                </a:lnTo>
                <a:lnTo>
                  <a:pt x="2418" y="2551"/>
                </a:lnTo>
                <a:lnTo>
                  <a:pt x="2380" y="2529"/>
                </a:lnTo>
                <a:lnTo>
                  <a:pt x="2335" y="2508"/>
                </a:lnTo>
                <a:lnTo>
                  <a:pt x="2294" y="2489"/>
                </a:lnTo>
                <a:lnTo>
                  <a:pt x="2259" y="2470"/>
                </a:lnTo>
                <a:lnTo>
                  <a:pt x="2232" y="2453"/>
                </a:lnTo>
                <a:lnTo>
                  <a:pt x="2210" y="2434"/>
                </a:lnTo>
                <a:lnTo>
                  <a:pt x="2195" y="2413"/>
                </a:lnTo>
                <a:lnTo>
                  <a:pt x="2187" y="2390"/>
                </a:lnTo>
                <a:lnTo>
                  <a:pt x="2185" y="2363"/>
                </a:lnTo>
                <a:lnTo>
                  <a:pt x="2186" y="2346"/>
                </a:lnTo>
                <a:lnTo>
                  <a:pt x="2190" y="2329"/>
                </a:lnTo>
                <a:lnTo>
                  <a:pt x="2197" y="2312"/>
                </a:lnTo>
                <a:lnTo>
                  <a:pt x="2207" y="2296"/>
                </a:lnTo>
                <a:lnTo>
                  <a:pt x="2222" y="2283"/>
                </a:lnTo>
                <a:lnTo>
                  <a:pt x="2239" y="2271"/>
                </a:lnTo>
                <a:lnTo>
                  <a:pt x="2259" y="2262"/>
                </a:lnTo>
                <a:lnTo>
                  <a:pt x="2284" y="2256"/>
                </a:lnTo>
                <a:lnTo>
                  <a:pt x="2313" y="2254"/>
                </a:lnTo>
                <a:lnTo>
                  <a:pt x="2350" y="2257"/>
                </a:lnTo>
                <a:lnTo>
                  <a:pt x="2383" y="2262"/>
                </a:lnTo>
                <a:lnTo>
                  <a:pt x="2410" y="2270"/>
                </a:lnTo>
                <a:lnTo>
                  <a:pt x="2434" y="2279"/>
                </a:lnTo>
                <a:lnTo>
                  <a:pt x="2452" y="2288"/>
                </a:lnTo>
                <a:lnTo>
                  <a:pt x="2466" y="2297"/>
                </a:lnTo>
                <a:lnTo>
                  <a:pt x="2498" y="2214"/>
                </a:lnTo>
                <a:lnTo>
                  <a:pt x="2474" y="2201"/>
                </a:lnTo>
                <a:lnTo>
                  <a:pt x="2448" y="2189"/>
                </a:lnTo>
                <a:lnTo>
                  <a:pt x="2417" y="2180"/>
                </a:lnTo>
                <a:lnTo>
                  <a:pt x="2380" y="2173"/>
                </a:lnTo>
                <a:lnTo>
                  <a:pt x="2339" y="2169"/>
                </a:lnTo>
                <a:lnTo>
                  <a:pt x="2339" y="2046"/>
                </a:lnTo>
                <a:lnTo>
                  <a:pt x="2263" y="2046"/>
                </a:lnTo>
                <a:close/>
                <a:moveTo>
                  <a:pt x="546" y="1422"/>
                </a:moveTo>
                <a:lnTo>
                  <a:pt x="513" y="1452"/>
                </a:lnTo>
                <a:lnTo>
                  <a:pt x="480" y="1487"/>
                </a:lnTo>
                <a:lnTo>
                  <a:pt x="446" y="1528"/>
                </a:lnTo>
                <a:lnTo>
                  <a:pt x="412" y="1575"/>
                </a:lnTo>
                <a:lnTo>
                  <a:pt x="378" y="1627"/>
                </a:lnTo>
                <a:lnTo>
                  <a:pt x="346" y="1686"/>
                </a:lnTo>
                <a:lnTo>
                  <a:pt x="313" y="1753"/>
                </a:lnTo>
                <a:lnTo>
                  <a:pt x="310" y="1770"/>
                </a:lnTo>
                <a:lnTo>
                  <a:pt x="312" y="1791"/>
                </a:lnTo>
                <a:lnTo>
                  <a:pt x="317" y="1817"/>
                </a:lnTo>
                <a:lnTo>
                  <a:pt x="325" y="1847"/>
                </a:lnTo>
                <a:lnTo>
                  <a:pt x="336" y="1879"/>
                </a:lnTo>
                <a:lnTo>
                  <a:pt x="352" y="1913"/>
                </a:lnTo>
                <a:lnTo>
                  <a:pt x="369" y="1948"/>
                </a:lnTo>
                <a:lnTo>
                  <a:pt x="389" y="1985"/>
                </a:lnTo>
                <a:lnTo>
                  <a:pt x="410" y="2020"/>
                </a:lnTo>
                <a:lnTo>
                  <a:pt x="433" y="2055"/>
                </a:lnTo>
                <a:lnTo>
                  <a:pt x="458" y="2089"/>
                </a:lnTo>
                <a:lnTo>
                  <a:pt x="483" y="2122"/>
                </a:lnTo>
                <a:lnTo>
                  <a:pt x="509" y="2151"/>
                </a:lnTo>
                <a:lnTo>
                  <a:pt x="546" y="1422"/>
                </a:lnTo>
                <a:close/>
                <a:moveTo>
                  <a:pt x="902" y="984"/>
                </a:moveTo>
                <a:lnTo>
                  <a:pt x="912" y="986"/>
                </a:lnTo>
                <a:lnTo>
                  <a:pt x="928" y="987"/>
                </a:lnTo>
                <a:lnTo>
                  <a:pt x="948" y="990"/>
                </a:lnTo>
                <a:lnTo>
                  <a:pt x="970" y="994"/>
                </a:lnTo>
                <a:lnTo>
                  <a:pt x="994" y="998"/>
                </a:lnTo>
                <a:lnTo>
                  <a:pt x="1016" y="1001"/>
                </a:lnTo>
                <a:lnTo>
                  <a:pt x="1037" y="1005"/>
                </a:lnTo>
                <a:lnTo>
                  <a:pt x="1055" y="1008"/>
                </a:lnTo>
                <a:lnTo>
                  <a:pt x="1068" y="1011"/>
                </a:lnTo>
                <a:lnTo>
                  <a:pt x="1075" y="1012"/>
                </a:lnTo>
                <a:lnTo>
                  <a:pt x="1135" y="1032"/>
                </a:lnTo>
                <a:lnTo>
                  <a:pt x="1194" y="1055"/>
                </a:lnTo>
                <a:lnTo>
                  <a:pt x="1250" y="1084"/>
                </a:lnTo>
                <a:lnTo>
                  <a:pt x="1305" y="1117"/>
                </a:lnTo>
                <a:lnTo>
                  <a:pt x="1360" y="1155"/>
                </a:lnTo>
                <a:lnTo>
                  <a:pt x="1411" y="1198"/>
                </a:lnTo>
                <a:lnTo>
                  <a:pt x="1460" y="1244"/>
                </a:lnTo>
                <a:lnTo>
                  <a:pt x="1504" y="1292"/>
                </a:lnTo>
                <a:lnTo>
                  <a:pt x="1547" y="1344"/>
                </a:lnTo>
                <a:lnTo>
                  <a:pt x="1587" y="1398"/>
                </a:lnTo>
                <a:lnTo>
                  <a:pt x="1622" y="1454"/>
                </a:lnTo>
                <a:lnTo>
                  <a:pt x="1656" y="1513"/>
                </a:lnTo>
                <a:lnTo>
                  <a:pt x="1668" y="1537"/>
                </a:lnTo>
                <a:lnTo>
                  <a:pt x="1681" y="1560"/>
                </a:lnTo>
                <a:lnTo>
                  <a:pt x="1693" y="1584"/>
                </a:lnTo>
                <a:lnTo>
                  <a:pt x="1706" y="1605"/>
                </a:lnTo>
                <a:lnTo>
                  <a:pt x="1719" y="1626"/>
                </a:lnTo>
                <a:lnTo>
                  <a:pt x="1735" y="1644"/>
                </a:lnTo>
                <a:lnTo>
                  <a:pt x="1753" y="1659"/>
                </a:lnTo>
                <a:lnTo>
                  <a:pt x="1773" y="1672"/>
                </a:lnTo>
                <a:lnTo>
                  <a:pt x="1796" y="1680"/>
                </a:lnTo>
                <a:lnTo>
                  <a:pt x="1824" y="1683"/>
                </a:lnTo>
                <a:lnTo>
                  <a:pt x="1837" y="1682"/>
                </a:lnTo>
                <a:lnTo>
                  <a:pt x="1855" y="1680"/>
                </a:lnTo>
                <a:lnTo>
                  <a:pt x="1879" y="1676"/>
                </a:lnTo>
                <a:lnTo>
                  <a:pt x="1906" y="1670"/>
                </a:lnTo>
                <a:lnTo>
                  <a:pt x="1936" y="1663"/>
                </a:lnTo>
                <a:lnTo>
                  <a:pt x="1966" y="1655"/>
                </a:lnTo>
                <a:lnTo>
                  <a:pt x="1995" y="1646"/>
                </a:lnTo>
                <a:lnTo>
                  <a:pt x="2023" y="1636"/>
                </a:lnTo>
                <a:lnTo>
                  <a:pt x="2045" y="1626"/>
                </a:lnTo>
                <a:lnTo>
                  <a:pt x="2063" y="1615"/>
                </a:lnTo>
                <a:lnTo>
                  <a:pt x="2074" y="1606"/>
                </a:lnTo>
                <a:lnTo>
                  <a:pt x="2076" y="1596"/>
                </a:lnTo>
                <a:lnTo>
                  <a:pt x="2070" y="1568"/>
                </a:lnTo>
                <a:lnTo>
                  <a:pt x="2061" y="1542"/>
                </a:lnTo>
                <a:lnTo>
                  <a:pt x="2049" y="1516"/>
                </a:lnTo>
                <a:lnTo>
                  <a:pt x="2034" y="1492"/>
                </a:lnTo>
                <a:lnTo>
                  <a:pt x="2015" y="1471"/>
                </a:lnTo>
                <a:lnTo>
                  <a:pt x="1992" y="1453"/>
                </a:lnTo>
                <a:lnTo>
                  <a:pt x="1966" y="1437"/>
                </a:lnTo>
                <a:lnTo>
                  <a:pt x="1966" y="1436"/>
                </a:lnTo>
                <a:lnTo>
                  <a:pt x="1968" y="1432"/>
                </a:lnTo>
                <a:lnTo>
                  <a:pt x="1971" y="1427"/>
                </a:lnTo>
                <a:lnTo>
                  <a:pt x="1975" y="1422"/>
                </a:lnTo>
                <a:lnTo>
                  <a:pt x="1982" y="1416"/>
                </a:lnTo>
                <a:lnTo>
                  <a:pt x="1991" y="1413"/>
                </a:lnTo>
                <a:lnTo>
                  <a:pt x="2002" y="1411"/>
                </a:lnTo>
                <a:lnTo>
                  <a:pt x="2016" y="1413"/>
                </a:lnTo>
                <a:lnTo>
                  <a:pt x="2032" y="1419"/>
                </a:lnTo>
                <a:lnTo>
                  <a:pt x="2053" y="1430"/>
                </a:lnTo>
                <a:lnTo>
                  <a:pt x="2081" y="1447"/>
                </a:lnTo>
                <a:lnTo>
                  <a:pt x="2106" y="1456"/>
                </a:lnTo>
                <a:lnTo>
                  <a:pt x="2130" y="1461"/>
                </a:lnTo>
                <a:lnTo>
                  <a:pt x="2150" y="1461"/>
                </a:lnTo>
                <a:lnTo>
                  <a:pt x="2165" y="1456"/>
                </a:lnTo>
                <a:lnTo>
                  <a:pt x="2180" y="1448"/>
                </a:lnTo>
                <a:lnTo>
                  <a:pt x="2191" y="1437"/>
                </a:lnTo>
                <a:lnTo>
                  <a:pt x="2198" y="1428"/>
                </a:lnTo>
                <a:lnTo>
                  <a:pt x="2207" y="1415"/>
                </a:lnTo>
                <a:lnTo>
                  <a:pt x="2219" y="1402"/>
                </a:lnTo>
                <a:lnTo>
                  <a:pt x="2233" y="1388"/>
                </a:lnTo>
                <a:lnTo>
                  <a:pt x="2249" y="1376"/>
                </a:lnTo>
                <a:lnTo>
                  <a:pt x="2267" y="1368"/>
                </a:lnTo>
                <a:lnTo>
                  <a:pt x="2284" y="1365"/>
                </a:lnTo>
                <a:lnTo>
                  <a:pt x="2304" y="1369"/>
                </a:lnTo>
                <a:lnTo>
                  <a:pt x="2321" y="1377"/>
                </a:lnTo>
                <a:lnTo>
                  <a:pt x="2337" y="1389"/>
                </a:lnTo>
                <a:lnTo>
                  <a:pt x="2351" y="1403"/>
                </a:lnTo>
                <a:lnTo>
                  <a:pt x="2363" y="1416"/>
                </a:lnTo>
                <a:lnTo>
                  <a:pt x="2372" y="1428"/>
                </a:lnTo>
                <a:lnTo>
                  <a:pt x="2380" y="1437"/>
                </a:lnTo>
                <a:lnTo>
                  <a:pt x="2390" y="1448"/>
                </a:lnTo>
                <a:lnTo>
                  <a:pt x="2405" y="1456"/>
                </a:lnTo>
                <a:lnTo>
                  <a:pt x="2422" y="1461"/>
                </a:lnTo>
                <a:lnTo>
                  <a:pt x="2441" y="1461"/>
                </a:lnTo>
                <a:lnTo>
                  <a:pt x="2464" y="1456"/>
                </a:lnTo>
                <a:lnTo>
                  <a:pt x="2490" y="1447"/>
                </a:lnTo>
                <a:lnTo>
                  <a:pt x="2519" y="1430"/>
                </a:lnTo>
                <a:lnTo>
                  <a:pt x="2538" y="1419"/>
                </a:lnTo>
                <a:lnTo>
                  <a:pt x="2554" y="1413"/>
                </a:lnTo>
                <a:lnTo>
                  <a:pt x="2568" y="1411"/>
                </a:lnTo>
                <a:lnTo>
                  <a:pt x="2579" y="1413"/>
                </a:lnTo>
                <a:lnTo>
                  <a:pt x="2588" y="1416"/>
                </a:lnTo>
                <a:lnTo>
                  <a:pt x="2595" y="1422"/>
                </a:lnTo>
                <a:lnTo>
                  <a:pt x="2600" y="1427"/>
                </a:lnTo>
                <a:lnTo>
                  <a:pt x="2602" y="1432"/>
                </a:lnTo>
                <a:lnTo>
                  <a:pt x="2604" y="1436"/>
                </a:lnTo>
                <a:lnTo>
                  <a:pt x="2605" y="1437"/>
                </a:lnTo>
                <a:lnTo>
                  <a:pt x="2574" y="1456"/>
                </a:lnTo>
                <a:lnTo>
                  <a:pt x="2549" y="1478"/>
                </a:lnTo>
                <a:lnTo>
                  <a:pt x="2528" y="1503"/>
                </a:lnTo>
                <a:lnTo>
                  <a:pt x="2512" y="1530"/>
                </a:lnTo>
                <a:lnTo>
                  <a:pt x="2500" y="1560"/>
                </a:lnTo>
                <a:lnTo>
                  <a:pt x="2493" y="1593"/>
                </a:lnTo>
                <a:lnTo>
                  <a:pt x="2487" y="1626"/>
                </a:lnTo>
                <a:lnTo>
                  <a:pt x="2485" y="1659"/>
                </a:lnTo>
                <a:lnTo>
                  <a:pt x="2485" y="1693"/>
                </a:lnTo>
                <a:lnTo>
                  <a:pt x="2487" y="1725"/>
                </a:lnTo>
                <a:lnTo>
                  <a:pt x="2490" y="1757"/>
                </a:lnTo>
                <a:lnTo>
                  <a:pt x="2540" y="1792"/>
                </a:lnTo>
                <a:lnTo>
                  <a:pt x="2589" y="1833"/>
                </a:lnTo>
                <a:lnTo>
                  <a:pt x="2639" y="1880"/>
                </a:lnTo>
                <a:lnTo>
                  <a:pt x="2686" y="1932"/>
                </a:lnTo>
                <a:lnTo>
                  <a:pt x="2732" y="1989"/>
                </a:lnTo>
                <a:lnTo>
                  <a:pt x="2777" y="2050"/>
                </a:lnTo>
                <a:lnTo>
                  <a:pt x="2818" y="2113"/>
                </a:lnTo>
                <a:lnTo>
                  <a:pt x="2858" y="2180"/>
                </a:lnTo>
                <a:lnTo>
                  <a:pt x="2893" y="2248"/>
                </a:lnTo>
                <a:lnTo>
                  <a:pt x="2926" y="2318"/>
                </a:lnTo>
                <a:lnTo>
                  <a:pt x="2955" y="2388"/>
                </a:lnTo>
                <a:lnTo>
                  <a:pt x="2978" y="2458"/>
                </a:lnTo>
                <a:lnTo>
                  <a:pt x="2998" y="2529"/>
                </a:lnTo>
                <a:lnTo>
                  <a:pt x="3012" y="2597"/>
                </a:lnTo>
                <a:lnTo>
                  <a:pt x="3021" y="2664"/>
                </a:lnTo>
                <a:lnTo>
                  <a:pt x="3024" y="2729"/>
                </a:lnTo>
                <a:lnTo>
                  <a:pt x="3020" y="2808"/>
                </a:lnTo>
                <a:lnTo>
                  <a:pt x="3010" y="2885"/>
                </a:lnTo>
                <a:lnTo>
                  <a:pt x="2991" y="2959"/>
                </a:lnTo>
                <a:lnTo>
                  <a:pt x="2966" y="3031"/>
                </a:lnTo>
                <a:lnTo>
                  <a:pt x="2936" y="3097"/>
                </a:lnTo>
                <a:lnTo>
                  <a:pt x="2900" y="3161"/>
                </a:lnTo>
                <a:lnTo>
                  <a:pt x="2858" y="3220"/>
                </a:lnTo>
                <a:lnTo>
                  <a:pt x="2811" y="3275"/>
                </a:lnTo>
                <a:lnTo>
                  <a:pt x="2760" y="3325"/>
                </a:lnTo>
                <a:lnTo>
                  <a:pt x="2703" y="3370"/>
                </a:lnTo>
                <a:lnTo>
                  <a:pt x="2643" y="3409"/>
                </a:lnTo>
                <a:lnTo>
                  <a:pt x="2580" y="3442"/>
                </a:lnTo>
                <a:lnTo>
                  <a:pt x="2513" y="3468"/>
                </a:lnTo>
                <a:lnTo>
                  <a:pt x="2444" y="3486"/>
                </a:lnTo>
                <a:lnTo>
                  <a:pt x="2372" y="3498"/>
                </a:lnTo>
                <a:lnTo>
                  <a:pt x="2297" y="3502"/>
                </a:lnTo>
                <a:lnTo>
                  <a:pt x="2223" y="3498"/>
                </a:lnTo>
                <a:lnTo>
                  <a:pt x="2151" y="3486"/>
                </a:lnTo>
                <a:lnTo>
                  <a:pt x="2081" y="3468"/>
                </a:lnTo>
                <a:lnTo>
                  <a:pt x="2015" y="3442"/>
                </a:lnTo>
                <a:lnTo>
                  <a:pt x="1951" y="3409"/>
                </a:lnTo>
                <a:lnTo>
                  <a:pt x="1892" y="3370"/>
                </a:lnTo>
                <a:lnTo>
                  <a:pt x="1835" y="3325"/>
                </a:lnTo>
                <a:lnTo>
                  <a:pt x="1783" y="3275"/>
                </a:lnTo>
                <a:lnTo>
                  <a:pt x="1737" y="3220"/>
                </a:lnTo>
                <a:lnTo>
                  <a:pt x="1695" y="3161"/>
                </a:lnTo>
                <a:lnTo>
                  <a:pt x="1659" y="3097"/>
                </a:lnTo>
                <a:lnTo>
                  <a:pt x="1627" y="3031"/>
                </a:lnTo>
                <a:lnTo>
                  <a:pt x="1604" y="2959"/>
                </a:lnTo>
                <a:lnTo>
                  <a:pt x="1585" y="2885"/>
                </a:lnTo>
                <a:lnTo>
                  <a:pt x="1575" y="2808"/>
                </a:lnTo>
                <a:lnTo>
                  <a:pt x="1571" y="2729"/>
                </a:lnTo>
                <a:lnTo>
                  <a:pt x="1575" y="2659"/>
                </a:lnTo>
                <a:lnTo>
                  <a:pt x="1584" y="2585"/>
                </a:lnTo>
                <a:lnTo>
                  <a:pt x="1601" y="2511"/>
                </a:lnTo>
                <a:lnTo>
                  <a:pt x="1623" y="2436"/>
                </a:lnTo>
                <a:lnTo>
                  <a:pt x="1651" y="2360"/>
                </a:lnTo>
                <a:lnTo>
                  <a:pt x="1682" y="2286"/>
                </a:lnTo>
                <a:lnTo>
                  <a:pt x="1719" y="2212"/>
                </a:lnTo>
                <a:lnTo>
                  <a:pt x="1759" y="2142"/>
                </a:lnTo>
                <a:lnTo>
                  <a:pt x="1803" y="2072"/>
                </a:lnTo>
                <a:lnTo>
                  <a:pt x="1848" y="2008"/>
                </a:lnTo>
                <a:lnTo>
                  <a:pt x="1841" y="2008"/>
                </a:lnTo>
                <a:lnTo>
                  <a:pt x="1833" y="2009"/>
                </a:lnTo>
                <a:lnTo>
                  <a:pt x="1790" y="2008"/>
                </a:lnTo>
                <a:lnTo>
                  <a:pt x="1746" y="2002"/>
                </a:lnTo>
                <a:lnTo>
                  <a:pt x="1704" y="1992"/>
                </a:lnTo>
                <a:lnTo>
                  <a:pt x="1652" y="1974"/>
                </a:lnTo>
                <a:lnTo>
                  <a:pt x="1602" y="1949"/>
                </a:lnTo>
                <a:lnTo>
                  <a:pt x="1557" y="1919"/>
                </a:lnTo>
                <a:lnTo>
                  <a:pt x="1516" y="1882"/>
                </a:lnTo>
                <a:lnTo>
                  <a:pt x="1478" y="1841"/>
                </a:lnTo>
                <a:lnTo>
                  <a:pt x="1445" y="1793"/>
                </a:lnTo>
                <a:lnTo>
                  <a:pt x="1418" y="1742"/>
                </a:lnTo>
                <a:lnTo>
                  <a:pt x="1382" y="1672"/>
                </a:lnTo>
                <a:lnTo>
                  <a:pt x="1346" y="1610"/>
                </a:lnTo>
                <a:lnTo>
                  <a:pt x="1308" y="1555"/>
                </a:lnTo>
                <a:lnTo>
                  <a:pt x="1269" y="1507"/>
                </a:lnTo>
                <a:lnTo>
                  <a:pt x="1229" y="1466"/>
                </a:lnTo>
                <a:lnTo>
                  <a:pt x="1190" y="1431"/>
                </a:lnTo>
                <a:lnTo>
                  <a:pt x="1272" y="2489"/>
                </a:lnTo>
                <a:lnTo>
                  <a:pt x="1271" y="2491"/>
                </a:lnTo>
                <a:lnTo>
                  <a:pt x="1271" y="2494"/>
                </a:lnTo>
                <a:lnTo>
                  <a:pt x="1521" y="4083"/>
                </a:lnTo>
                <a:lnTo>
                  <a:pt x="1524" y="4120"/>
                </a:lnTo>
                <a:lnTo>
                  <a:pt x="1520" y="4156"/>
                </a:lnTo>
                <a:lnTo>
                  <a:pt x="1511" y="4189"/>
                </a:lnTo>
                <a:lnTo>
                  <a:pt x="1496" y="4221"/>
                </a:lnTo>
                <a:lnTo>
                  <a:pt x="1477" y="4249"/>
                </a:lnTo>
                <a:lnTo>
                  <a:pt x="1453" y="4273"/>
                </a:lnTo>
                <a:lnTo>
                  <a:pt x="1426" y="4294"/>
                </a:lnTo>
                <a:lnTo>
                  <a:pt x="1394" y="4308"/>
                </a:lnTo>
                <a:lnTo>
                  <a:pt x="1360" y="4317"/>
                </a:lnTo>
                <a:lnTo>
                  <a:pt x="1327" y="4320"/>
                </a:lnTo>
                <a:lnTo>
                  <a:pt x="1293" y="4317"/>
                </a:lnTo>
                <a:lnTo>
                  <a:pt x="1261" y="4307"/>
                </a:lnTo>
                <a:lnTo>
                  <a:pt x="1231" y="4293"/>
                </a:lnTo>
                <a:lnTo>
                  <a:pt x="1202" y="4272"/>
                </a:lnTo>
                <a:lnTo>
                  <a:pt x="1178" y="4247"/>
                </a:lnTo>
                <a:lnTo>
                  <a:pt x="1159" y="4218"/>
                </a:lnTo>
                <a:lnTo>
                  <a:pt x="1144" y="4185"/>
                </a:lnTo>
                <a:lnTo>
                  <a:pt x="1135" y="4150"/>
                </a:lnTo>
                <a:lnTo>
                  <a:pt x="884" y="2541"/>
                </a:lnTo>
                <a:lnTo>
                  <a:pt x="715" y="4138"/>
                </a:lnTo>
                <a:lnTo>
                  <a:pt x="708" y="4176"/>
                </a:lnTo>
                <a:lnTo>
                  <a:pt x="694" y="4211"/>
                </a:lnTo>
                <a:lnTo>
                  <a:pt x="675" y="4241"/>
                </a:lnTo>
                <a:lnTo>
                  <a:pt x="651" y="4269"/>
                </a:lnTo>
                <a:lnTo>
                  <a:pt x="623" y="4290"/>
                </a:lnTo>
                <a:lnTo>
                  <a:pt x="592" y="4307"/>
                </a:lnTo>
                <a:lnTo>
                  <a:pt x="558" y="4316"/>
                </a:lnTo>
                <a:lnTo>
                  <a:pt x="521" y="4320"/>
                </a:lnTo>
                <a:lnTo>
                  <a:pt x="500" y="4319"/>
                </a:lnTo>
                <a:lnTo>
                  <a:pt x="466" y="4311"/>
                </a:lnTo>
                <a:lnTo>
                  <a:pt x="433" y="4298"/>
                </a:lnTo>
                <a:lnTo>
                  <a:pt x="405" y="4279"/>
                </a:lnTo>
                <a:lnTo>
                  <a:pt x="380" y="4257"/>
                </a:lnTo>
                <a:lnTo>
                  <a:pt x="359" y="4230"/>
                </a:lnTo>
                <a:lnTo>
                  <a:pt x="343" y="4200"/>
                </a:lnTo>
                <a:lnTo>
                  <a:pt x="331" y="4167"/>
                </a:lnTo>
                <a:lnTo>
                  <a:pt x="326" y="4131"/>
                </a:lnTo>
                <a:lnTo>
                  <a:pt x="327" y="4095"/>
                </a:lnTo>
                <a:lnTo>
                  <a:pt x="490" y="2546"/>
                </a:lnTo>
                <a:lnTo>
                  <a:pt x="492" y="2491"/>
                </a:lnTo>
                <a:lnTo>
                  <a:pt x="488" y="2493"/>
                </a:lnTo>
                <a:lnTo>
                  <a:pt x="483" y="2494"/>
                </a:lnTo>
                <a:lnTo>
                  <a:pt x="479" y="2495"/>
                </a:lnTo>
                <a:lnTo>
                  <a:pt x="475" y="2495"/>
                </a:lnTo>
                <a:lnTo>
                  <a:pt x="444" y="2493"/>
                </a:lnTo>
                <a:lnTo>
                  <a:pt x="415" y="2483"/>
                </a:lnTo>
                <a:lnTo>
                  <a:pt x="386" y="2468"/>
                </a:lnTo>
                <a:lnTo>
                  <a:pt x="355" y="2443"/>
                </a:lnTo>
                <a:lnTo>
                  <a:pt x="322" y="2414"/>
                </a:lnTo>
                <a:lnTo>
                  <a:pt x="289" y="2380"/>
                </a:lnTo>
                <a:lnTo>
                  <a:pt x="257" y="2343"/>
                </a:lnTo>
                <a:lnTo>
                  <a:pt x="223" y="2303"/>
                </a:lnTo>
                <a:lnTo>
                  <a:pt x="191" y="2259"/>
                </a:lnTo>
                <a:lnTo>
                  <a:pt x="160" y="2214"/>
                </a:lnTo>
                <a:lnTo>
                  <a:pt x="130" y="2165"/>
                </a:lnTo>
                <a:lnTo>
                  <a:pt x="101" y="2115"/>
                </a:lnTo>
                <a:lnTo>
                  <a:pt x="76" y="2064"/>
                </a:lnTo>
                <a:lnTo>
                  <a:pt x="54" y="2012"/>
                </a:lnTo>
                <a:lnTo>
                  <a:pt x="34" y="1960"/>
                </a:lnTo>
                <a:lnTo>
                  <a:pt x="20" y="1907"/>
                </a:lnTo>
                <a:lnTo>
                  <a:pt x="8" y="1855"/>
                </a:lnTo>
                <a:lnTo>
                  <a:pt x="1" y="1803"/>
                </a:lnTo>
                <a:lnTo>
                  <a:pt x="0" y="1752"/>
                </a:lnTo>
                <a:lnTo>
                  <a:pt x="4" y="1703"/>
                </a:lnTo>
                <a:lnTo>
                  <a:pt x="14" y="1656"/>
                </a:lnTo>
                <a:lnTo>
                  <a:pt x="31" y="1611"/>
                </a:lnTo>
                <a:lnTo>
                  <a:pt x="73" y="1526"/>
                </a:lnTo>
                <a:lnTo>
                  <a:pt x="117" y="1450"/>
                </a:lnTo>
                <a:lnTo>
                  <a:pt x="161" y="1381"/>
                </a:lnTo>
                <a:lnTo>
                  <a:pt x="207" y="1318"/>
                </a:lnTo>
                <a:lnTo>
                  <a:pt x="253" y="1263"/>
                </a:lnTo>
                <a:lnTo>
                  <a:pt x="298" y="1215"/>
                </a:lnTo>
                <a:lnTo>
                  <a:pt x="346" y="1172"/>
                </a:lnTo>
                <a:lnTo>
                  <a:pt x="391" y="1135"/>
                </a:lnTo>
                <a:lnTo>
                  <a:pt x="437" y="1102"/>
                </a:lnTo>
                <a:lnTo>
                  <a:pt x="482" y="1076"/>
                </a:lnTo>
                <a:lnTo>
                  <a:pt x="525" y="1053"/>
                </a:lnTo>
                <a:lnTo>
                  <a:pt x="567" y="1034"/>
                </a:lnTo>
                <a:lnTo>
                  <a:pt x="607" y="1018"/>
                </a:lnTo>
                <a:lnTo>
                  <a:pt x="645" y="1007"/>
                </a:lnTo>
                <a:lnTo>
                  <a:pt x="682" y="999"/>
                </a:lnTo>
                <a:lnTo>
                  <a:pt x="715" y="992"/>
                </a:lnTo>
                <a:lnTo>
                  <a:pt x="745" y="988"/>
                </a:lnTo>
                <a:lnTo>
                  <a:pt x="772" y="986"/>
                </a:lnTo>
                <a:lnTo>
                  <a:pt x="796" y="984"/>
                </a:lnTo>
                <a:lnTo>
                  <a:pt x="816" y="984"/>
                </a:lnTo>
                <a:lnTo>
                  <a:pt x="816" y="990"/>
                </a:lnTo>
                <a:lnTo>
                  <a:pt x="814" y="1003"/>
                </a:lnTo>
                <a:lnTo>
                  <a:pt x="812" y="1022"/>
                </a:lnTo>
                <a:lnTo>
                  <a:pt x="809" y="1050"/>
                </a:lnTo>
                <a:lnTo>
                  <a:pt x="805" y="1084"/>
                </a:lnTo>
                <a:lnTo>
                  <a:pt x="801" y="1123"/>
                </a:lnTo>
                <a:lnTo>
                  <a:pt x="796" y="1168"/>
                </a:lnTo>
                <a:lnTo>
                  <a:pt x="791" y="1216"/>
                </a:lnTo>
                <a:lnTo>
                  <a:pt x="784" y="1267"/>
                </a:lnTo>
                <a:lnTo>
                  <a:pt x="778" y="1322"/>
                </a:lnTo>
                <a:lnTo>
                  <a:pt x="772" y="1378"/>
                </a:lnTo>
                <a:lnTo>
                  <a:pt x="765" y="1437"/>
                </a:lnTo>
                <a:lnTo>
                  <a:pt x="758" y="1496"/>
                </a:lnTo>
                <a:lnTo>
                  <a:pt x="751" y="1555"/>
                </a:lnTo>
                <a:lnTo>
                  <a:pt x="745" y="1613"/>
                </a:lnTo>
                <a:lnTo>
                  <a:pt x="738" y="1670"/>
                </a:lnTo>
                <a:lnTo>
                  <a:pt x="732" y="1724"/>
                </a:lnTo>
                <a:lnTo>
                  <a:pt x="727" y="1776"/>
                </a:lnTo>
                <a:lnTo>
                  <a:pt x="720" y="1825"/>
                </a:lnTo>
                <a:lnTo>
                  <a:pt x="716" y="1869"/>
                </a:lnTo>
                <a:lnTo>
                  <a:pt x="711" y="1909"/>
                </a:lnTo>
                <a:lnTo>
                  <a:pt x="707" y="1943"/>
                </a:lnTo>
                <a:lnTo>
                  <a:pt x="704" y="1970"/>
                </a:lnTo>
                <a:lnTo>
                  <a:pt x="702" y="1990"/>
                </a:lnTo>
                <a:lnTo>
                  <a:pt x="700" y="2003"/>
                </a:lnTo>
                <a:lnTo>
                  <a:pt x="699" y="2007"/>
                </a:lnTo>
                <a:lnTo>
                  <a:pt x="856" y="2174"/>
                </a:lnTo>
                <a:lnTo>
                  <a:pt x="992" y="2007"/>
                </a:lnTo>
                <a:lnTo>
                  <a:pt x="991" y="2003"/>
                </a:lnTo>
                <a:lnTo>
                  <a:pt x="990" y="1990"/>
                </a:lnTo>
                <a:lnTo>
                  <a:pt x="988" y="1970"/>
                </a:lnTo>
                <a:lnTo>
                  <a:pt x="986" y="1943"/>
                </a:lnTo>
                <a:lnTo>
                  <a:pt x="983" y="1909"/>
                </a:lnTo>
                <a:lnTo>
                  <a:pt x="979" y="1869"/>
                </a:lnTo>
                <a:lnTo>
                  <a:pt x="975" y="1825"/>
                </a:lnTo>
                <a:lnTo>
                  <a:pt x="971" y="1776"/>
                </a:lnTo>
                <a:lnTo>
                  <a:pt x="966" y="1724"/>
                </a:lnTo>
                <a:lnTo>
                  <a:pt x="961" y="1670"/>
                </a:lnTo>
                <a:lnTo>
                  <a:pt x="956" y="1613"/>
                </a:lnTo>
                <a:lnTo>
                  <a:pt x="950" y="1555"/>
                </a:lnTo>
                <a:lnTo>
                  <a:pt x="945" y="1496"/>
                </a:lnTo>
                <a:lnTo>
                  <a:pt x="940" y="1437"/>
                </a:lnTo>
                <a:lnTo>
                  <a:pt x="935" y="1378"/>
                </a:lnTo>
                <a:lnTo>
                  <a:pt x="929" y="1322"/>
                </a:lnTo>
                <a:lnTo>
                  <a:pt x="924" y="1267"/>
                </a:lnTo>
                <a:lnTo>
                  <a:pt x="920" y="1216"/>
                </a:lnTo>
                <a:lnTo>
                  <a:pt x="915" y="1168"/>
                </a:lnTo>
                <a:lnTo>
                  <a:pt x="911" y="1123"/>
                </a:lnTo>
                <a:lnTo>
                  <a:pt x="907" y="1084"/>
                </a:lnTo>
                <a:lnTo>
                  <a:pt x="905" y="1050"/>
                </a:lnTo>
                <a:lnTo>
                  <a:pt x="902" y="1022"/>
                </a:lnTo>
                <a:lnTo>
                  <a:pt x="901" y="1001"/>
                </a:lnTo>
                <a:lnTo>
                  <a:pt x="899" y="988"/>
                </a:lnTo>
                <a:lnTo>
                  <a:pt x="898" y="984"/>
                </a:lnTo>
                <a:lnTo>
                  <a:pt x="902" y="984"/>
                </a:lnTo>
                <a:close/>
                <a:moveTo>
                  <a:pt x="863" y="0"/>
                </a:moveTo>
                <a:lnTo>
                  <a:pt x="922" y="4"/>
                </a:lnTo>
                <a:lnTo>
                  <a:pt x="978" y="16"/>
                </a:lnTo>
                <a:lnTo>
                  <a:pt x="1032" y="35"/>
                </a:lnTo>
                <a:lnTo>
                  <a:pt x="1083" y="63"/>
                </a:lnTo>
                <a:lnTo>
                  <a:pt x="1128" y="96"/>
                </a:lnTo>
                <a:lnTo>
                  <a:pt x="1170" y="134"/>
                </a:lnTo>
                <a:lnTo>
                  <a:pt x="1207" y="178"/>
                </a:lnTo>
                <a:lnTo>
                  <a:pt x="1238" y="226"/>
                </a:lnTo>
                <a:lnTo>
                  <a:pt x="1263" y="280"/>
                </a:lnTo>
                <a:lnTo>
                  <a:pt x="1282" y="336"/>
                </a:lnTo>
                <a:lnTo>
                  <a:pt x="1293" y="395"/>
                </a:lnTo>
                <a:lnTo>
                  <a:pt x="1297" y="458"/>
                </a:lnTo>
                <a:lnTo>
                  <a:pt x="1293" y="520"/>
                </a:lnTo>
                <a:lnTo>
                  <a:pt x="1282" y="580"/>
                </a:lnTo>
                <a:lnTo>
                  <a:pt x="1263" y="636"/>
                </a:lnTo>
                <a:lnTo>
                  <a:pt x="1238" y="689"/>
                </a:lnTo>
                <a:lnTo>
                  <a:pt x="1207" y="738"/>
                </a:lnTo>
                <a:lnTo>
                  <a:pt x="1170" y="782"/>
                </a:lnTo>
                <a:lnTo>
                  <a:pt x="1128" y="821"/>
                </a:lnTo>
                <a:lnTo>
                  <a:pt x="1083" y="854"/>
                </a:lnTo>
                <a:lnTo>
                  <a:pt x="1032" y="880"/>
                </a:lnTo>
                <a:lnTo>
                  <a:pt x="978" y="899"/>
                </a:lnTo>
                <a:lnTo>
                  <a:pt x="922" y="911"/>
                </a:lnTo>
                <a:lnTo>
                  <a:pt x="863" y="916"/>
                </a:lnTo>
                <a:lnTo>
                  <a:pt x="804" y="911"/>
                </a:lnTo>
                <a:lnTo>
                  <a:pt x="746" y="899"/>
                </a:lnTo>
                <a:lnTo>
                  <a:pt x="693" y="880"/>
                </a:lnTo>
                <a:lnTo>
                  <a:pt x="643" y="854"/>
                </a:lnTo>
                <a:lnTo>
                  <a:pt x="597" y="821"/>
                </a:lnTo>
                <a:lnTo>
                  <a:pt x="555" y="782"/>
                </a:lnTo>
                <a:lnTo>
                  <a:pt x="518" y="738"/>
                </a:lnTo>
                <a:lnTo>
                  <a:pt x="487" y="689"/>
                </a:lnTo>
                <a:lnTo>
                  <a:pt x="462" y="636"/>
                </a:lnTo>
                <a:lnTo>
                  <a:pt x="442" y="580"/>
                </a:lnTo>
                <a:lnTo>
                  <a:pt x="432" y="520"/>
                </a:lnTo>
                <a:lnTo>
                  <a:pt x="428" y="458"/>
                </a:lnTo>
                <a:lnTo>
                  <a:pt x="432" y="395"/>
                </a:lnTo>
                <a:lnTo>
                  <a:pt x="442" y="336"/>
                </a:lnTo>
                <a:lnTo>
                  <a:pt x="462" y="280"/>
                </a:lnTo>
                <a:lnTo>
                  <a:pt x="487" y="226"/>
                </a:lnTo>
                <a:lnTo>
                  <a:pt x="518" y="178"/>
                </a:lnTo>
                <a:lnTo>
                  <a:pt x="555" y="134"/>
                </a:lnTo>
                <a:lnTo>
                  <a:pt x="597" y="96"/>
                </a:lnTo>
                <a:lnTo>
                  <a:pt x="643" y="63"/>
                </a:lnTo>
                <a:lnTo>
                  <a:pt x="693" y="35"/>
                </a:lnTo>
                <a:lnTo>
                  <a:pt x="746" y="16"/>
                </a:lnTo>
                <a:lnTo>
                  <a:pt x="804" y="4"/>
                </a:lnTo>
                <a:lnTo>
                  <a:pt x="86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545111" y="2217541"/>
            <a:ext cx="4645677" cy="47795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Organisation de producteurs                 </a:t>
            </a:r>
          </a:p>
        </p:txBody>
      </p:sp>
      <p:sp>
        <p:nvSpPr>
          <p:cNvPr id="23" name="Pentagone 22"/>
          <p:cNvSpPr/>
          <p:nvPr/>
        </p:nvSpPr>
        <p:spPr>
          <a:xfrm>
            <a:off x="554665" y="5567827"/>
            <a:ext cx="4675977" cy="53090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GIE</a:t>
            </a:r>
            <a:endParaRPr lang="fr-FR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Pentagone 23"/>
          <p:cNvSpPr/>
          <p:nvPr/>
        </p:nvSpPr>
        <p:spPr>
          <a:xfrm>
            <a:off x="554665" y="3798307"/>
            <a:ext cx="4626568" cy="48756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Association</a:t>
            </a:r>
            <a:endParaRPr lang="fr-FR" sz="2800" b="1" dirty="0">
              <a:latin typeface="Century Gothic" panose="020B0502020202020204" pitchFamily="34" charset="0"/>
            </a:endParaRPr>
          </a:p>
        </p:txBody>
      </p:sp>
      <p:sp>
        <p:nvSpPr>
          <p:cNvPr id="40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1" y="526245"/>
            <a:ext cx="1827212" cy="448994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Résultats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821268018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125910" y="1168750"/>
            <a:ext cx="10657084" cy="521204"/>
            <a:chOff x="1656" y="1935"/>
            <a:chExt cx="3424" cy="303"/>
          </a:xfrm>
        </p:grpSpPr>
        <p:sp>
          <p:nvSpPr>
            <p:cNvPr id="6" name="AutoShape 31"/>
            <p:cNvSpPr>
              <a:spLocks noChangeArrowheads="1"/>
            </p:cNvSpPr>
            <p:nvPr/>
          </p:nvSpPr>
          <p:spPr bwMode="gray">
            <a:xfrm>
              <a:off x="1656" y="1935"/>
              <a:ext cx="3424" cy="303"/>
            </a:xfrm>
            <a:prstGeom prst="roundRect">
              <a:avLst>
                <a:gd name="adj" fmla="val 10889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fr-FR" sz="2800" b="1" dirty="0">
                  <a:latin typeface="Century Gothic" panose="020B0502020202020204" pitchFamily="34" charset="0"/>
                </a:rPr>
                <a:t>Besoins financiers des maraichers</a:t>
              </a:r>
              <a:endParaRPr lang="fr-FR" altLang="fr-FR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Freeform 32"/>
            <p:cNvSpPr>
              <a:spLocks/>
            </p:cNvSpPr>
            <p:nvPr/>
          </p:nvSpPr>
          <p:spPr bwMode="gray">
            <a:xfrm>
              <a:off x="1675" y="1958"/>
              <a:ext cx="329" cy="270"/>
            </a:xfrm>
            <a:custGeom>
              <a:avLst/>
              <a:gdLst>
                <a:gd name="T0" fmla="*/ 1 w 596"/>
                <a:gd name="T1" fmla="*/ 0 h 598"/>
                <a:gd name="T2" fmla="*/ 0 w 596"/>
                <a:gd name="T3" fmla="*/ 1 h 598"/>
                <a:gd name="T4" fmla="*/ 0 w 596"/>
                <a:gd name="T5" fmla="*/ 1 h 598"/>
                <a:gd name="T6" fmla="*/ 1 w 596"/>
                <a:gd name="T7" fmla="*/ 1 h 598"/>
                <a:gd name="T8" fmla="*/ 1 w 596"/>
                <a:gd name="T9" fmla="*/ 0 h 598"/>
                <a:gd name="T10" fmla="*/ 1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Organigramme : Connecteur 7"/>
          <p:cNvSpPr/>
          <p:nvPr/>
        </p:nvSpPr>
        <p:spPr>
          <a:xfrm>
            <a:off x="531812" y="1194312"/>
            <a:ext cx="587812" cy="55828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29" name="Rectangle 24"/>
          <p:cNvSpPr>
            <a:spLocks noChangeArrowheads="1"/>
          </p:cNvSpPr>
          <p:nvPr/>
        </p:nvSpPr>
        <p:spPr bwMode="gray">
          <a:xfrm>
            <a:off x="1575481" y="2108182"/>
            <a:ext cx="6740542" cy="37165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600">
              <a:latin typeface="Century Gothic" panose="020B0502020202020204" pitchFamily="34" charset="0"/>
            </a:endParaRPr>
          </a:p>
        </p:txBody>
      </p:sp>
      <p:grpSp>
        <p:nvGrpSpPr>
          <p:cNvPr id="130" name="Group 25"/>
          <p:cNvGrpSpPr>
            <a:grpSpLocks/>
          </p:cNvGrpSpPr>
          <p:nvPr/>
        </p:nvGrpSpPr>
        <p:grpSpPr bwMode="auto">
          <a:xfrm>
            <a:off x="1217612" y="1871246"/>
            <a:ext cx="1332076" cy="896844"/>
            <a:chOff x="1488" y="1968"/>
            <a:chExt cx="432" cy="432"/>
          </a:xfrm>
        </p:grpSpPr>
        <p:sp>
          <p:nvSpPr>
            <p:cNvPr id="133" name="Oval 27"/>
            <p:cNvSpPr>
              <a:spLocks noChangeArrowheads="1"/>
            </p:cNvSpPr>
            <p:nvPr/>
          </p:nvSpPr>
          <p:spPr bwMode="gray">
            <a:xfrm>
              <a:off x="1488" y="1968"/>
              <a:ext cx="432" cy="432"/>
            </a:xfrm>
            <a:prstGeom prst="ellipse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600">
                <a:latin typeface="Century Gothic" panose="020B0502020202020204" pitchFamily="34" charset="0"/>
              </a:endParaRPr>
            </a:p>
          </p:txBody>
        </p:sp>
        <p:sp>
          <p:nvSpPr>
            <p:cNvPr id="132" name="Text Box 29"/>
            <p:cNvSpPr txBox="1">
              <a:spLocks noChangeArrowheads="1"/>
            </p:cNvSpPr>
            <p:nvPr/>
          </p:nvSpPr>
          <p:spPr bwMode="gray">
            <a:xfrm>
              <a:off x="1513" y="2028"/>
              <a:ext cx="391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anose="020B0502020202020204" pitchFamily="34" charset="0"/>
                  <a:cs typeface="Arial" charset="0"/>
                </a:rPr>
                <a:t>Besoins</a:t>
              </a:r>
              <a:endPara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  <a:cs typeface="Arial" charset="0"/>
              </a:endParaRPr>
            </a:p>
          </p:txBody>
        </p:sp>
      </p:grpSp>
      <p:sp>
        <p:nvSpPr>
          <p:cNvPr id="135" name="Text Box 30"/>
          <p:cNvSpPr txBox="1">
            <a:spLocks noChangeArrowheads="1"/>
          </p:cNvSpPr>
          <p:nvPr/>
        </p:nvSpPr>
        <p:spPr bwMode="auto">
          <a:xfrm>
            <a:off x="2549688" y="2051029"/>
            <a:ext cx="6419120" cy="44267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Semences </a:t>
            </a:r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hybrides adaptables à la chaleur</a:t>
            </a:r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136" name="Rectangle 10"/>
          <p:cNvSpPr>
            <a:spLocks noChangeArrowheads="1"/>
          </p:cNvSpPr>
          <p:nvPr/>
        </p:nvSpPr>
        <p:spPr bwMode="gray">
          <a:xfrm>
            <a:off x="2202793" y="3005635"/>
            <a:ext cx="6872267" cy="40492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600" dirty="0">
              <a:latin typeface="Century Gothic" panose="020B0502020202020204" pitchFamily="34" charset="0"/>
            </a:endParaRPr>
          </a:p>
        </p:txBody>
      </p:sp>
      <p:grpSp>
        <p:nvGrpSpPr>
          <p:cNvPr id="137" name="Group 11"/>
          <p:cNvGrpSpPr>
            <a:grpSpLocks/>
          </p:cNvGrpSpPr>
          <p:nvPr/>
        </p:nvGrpSpPr>
        <p:grpSpPr bwMode="auto">
          <a:xfrm>
            <a:off x="2177472" y="2753563"/>
            <a:ext cx="1249940" cy="837391"/>
            <a:chOff x="3938" y="1968"/>
            <a:chExt cx="430" cy="437"/>
          </a:xfrm>
        </p:grpSpPr>
        <p:sp>
          <p:nvSpPr>
            <p:cNvPr id="140" name="Oval 13"/>
            <p:cNvSpPr>
              <a:spLocks noChangeArrowheads="1"/>
            </p:cNvSpPr>
            <p:nvPr/>
          </p:nvSpPr>
          <p:spPr bwMode="gray">
            <a:xfrm>
              <a:off x="3938" y="1968"/>
              <a:ext cx="430" cy="437"/>
            </a:xfrm>
            <a:prstGeom prst="ellipse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600">
                <a:latin typeface="Century Gothic" panose="020B0502020202020204" pitchFamily="34" charset="0"/>
              </a:endParaRPr>
            </a:p>
          </p:txBody>
        </p:sp>
        <p:sp>
          <p:nvSpPr>
            <p:cNvPr id="139" name="Text Box 15"/>
            <p:cNvSpPr txBox="1">
              <a:spLocks noChangeArrowheads="1"/>
            </p:cNvSpPr>
            <p:nvPr/>
          </p:nvSpPr>
          <p:spPr bwMode="gray">
            <a:xfrm>
              <a:off x="3982" y="2027"/>
              <a:ext cx="382" cy="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anose="020B0502020202020204" pitchFamily="34" charset="0"/>
                  <a:cs typeface="Arial" charset="0"/>
                </a:rPr>
                <a:t>Besoins</a:t>
              </a:r>
              <a:endPara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  <a:cs typeface="Arial" charset="0"/>
              </a:endParaRPr>
            </a:p>
          </p:txBody>
        </p:sp>
      </p:grp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3427412" y="2936645"/>
            <a:ext cx="4316551" cy="44267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000" b="1" dirty="0" smtClean="0">
                <a:latin typeface="Century Gothic" panose="020B0502020202020204" pitchFamily="34" charset="0"/>
              </a:rPr>
              <a:t>Terre </a:t>
            </a:r>
            <a:r>
              <a:rPr lang="fr-FR" sz="2000" b="1" dirty="0">
                <a:latin typeface="Century Gothic" panose="020B0502020202020204" pitchFamily="34" charset="0"/>
              </a:rPr>
              <a:t>cultivable</a:t>
            </a:r>
            <a:endParaRPr lang="fr-FR" sz="2000" b="1" dirty="0">
              <a:solidFill>
                <a:srgbClr val="080808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143" name="Rectangle 17"/>
          <p:cNvSpPr>
            <a:spLocks noChangeArrowheads="1"/>
          </p:cNvSpPr>
          <p:nvPr/>
        </p:nvSpPr>
        <p:spPr bwMode="gray">
          <a:xfrm>
            <a:off x="1447799" y="4047762"/>
            <a:ext cx="8441435" cy="34449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600">
              <a:latin typeface="Century Gothic" panose="020B0502020202020204" pitchFamily="34" charset="0"/>
            </a:endParaRPr>
          </a:p>
        </p:txBody>
      </p:sp>
      <p:grpSp>
        <p:nvGrpSpPr>
          <p:cNvPr id="144" name="Group 18"/>
          <p:cNvGrpSpPr>
            <a:grpSpLocks/>
          </p:cNvGrpSpPr>
          <p:nvPr/>
        </p:nvGrpSpPr>
        <p:grpSpPr bwMode="auto">
          <a:xfrm>
            <a:off x="3046413" y="3657600"/>
            <a:ext cx="1275884" cy="978955"/>
            <a:chOff x="3552" y="3339"/>
            <a:chExt cx="416" cy="392"/>
          </a:xfrm>
        </p:grpSpPr>
        <p:sp>
          <p:nvSpPr>
            <p:cNvPr id="147" name="Oval 20"/>
            <p:cNvSpPr>
              <a:spLocks noChangeArrowheads="1"/>
            </p:cNvSpPr>
            <p:nvPr/>
          </p:nvSpPr>
          <p:spPr bwMode="gray">
            <a:xfrm>
              <a:off x="3552" y="3339"/>
              <a:ext cx="412" cy="392"/>
            </a:xfrm>
            <a:prstGeom prst="ellipse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600">
                <a:latin typeface="Century Gothic" panose="020B0502020202020204" pitchFamily="34" charset="0"/>
              </a:endParaRPr>
            </a:p>
          </p:txBody>
        </p:sp>
        <p:sp>
          <p:nvSpPr>
            <p:cNvPr id="146" name="Text Box 22"/>
            <p:cNvSpPr txBox="1">
              <a:spLocks noChangeArrowheads="1"/>
            </p:cNvSpPr>
            <p:nvPr/>
          </p:nvSpPr>
          <p:spPr bwMode="gray">
            <a:xfrm>
              <a:off x="3557" y="3426"/>
              <a:ext cx="411" cy="2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anose="020B0502020202020204" pitchFamily="34" charset="0"/>
                  <a:cs typeface="Arial" charset="0"/>
                </a:rPr>
                <a:t>Besoins</a:t>
              </a:r>
              <a:endPara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  <a:cs typeface="Arial" charset="0"/>
              </a:endParaRPr>
            </a:p>
          </p:txBody>
        </p:sp>
      </p:grpSp>
      <p:sp>
        <p:nvSpPr>
          <p:cNvPr id="149" name="Text Box 32"/>
          <p:cNvSpPr txBox="1">
            <a:spLocks noChangeArrowheads="1"/>
          </p:cNvSpPr>
          <p:nvPr/>
        </p:nvSpPr>
        <p:spPr bwMode="auto">
          <a:xfrm>
            <a:off x="4307399" y="3885898"/>
            <a:ext cx="4616299" cy="44267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000" b="1" dirty="0" smtClean="0">
                <a:latin typeface="Century Gothic" panose="020B0502020202020204" pitchFamily="34" charset="0"/>
              </a:rPr>
              <a:t>Se </a:t>
            </a:r>
            <a:r>
              <a:rPr lang="fr-FR" sz="2000" b="1" dirty="0">
                <a:latin typeface="Century Gothic" panose="020B0502020202020204" pitchFamily="34" charset="0"/>
              </a:rPr>
              <a:t>relever en cas de perte</a:t>
            </a:r>
            <a:endParaRPr lang="fr-FR" sz="2000" b="1" dirty="0">
              <a:solidFill>
                <a:srgbClr val="080808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gray">
          <a:xfrm>
            <a:off x="5714998" y="4852744"/>
            <a:ext cx="4790551" cy="41806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000">
              <a:latin typeface="Century Gothic" panose="020B0502020202020204" pitchFamily="34" charset="0"/>
            </a:endParaRPr>
          </a:p>
        </p:txBody>
      </p:sp>
      <p:sp>
        <p:nvSpPr>
          <p:cNvPr id="155" name="Text Box 33"/>
          <p:cNvSpPr txBox="1">
            <a:spLocks noChangeArrowheads="1"/>
          </p:cNvSpPr>
          <p:nvPr/>
        </p:nvSpPr>
        <p:spPr bwMode="auto">
          <a:xfrm>
            <a:off x="5363152" y="4815874"/>
            <a:ext cx="4050999" cy="44267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000" b="1" dirty="0" smtClean="0">
                <a:latin typeface="Century Gothic" panose="020B0502020202020204" pitchFamily="34" charset="0"/>
              </a:rPr>
              <a:t>Matériels </a:t>
            </a:r>
            <a:r>
              <a:rPr lang="fr-FR" sz="2000" b="1" dirty="0">
                <a:latin typeface="Century Gothic" panose="020B0502020202020204" pitchFamily="34" charset="0"/>
              </a:rPr>
              <a:t>agricoles modernes</a:t>
            </a:r>
            <a:endParaRPr lang="en-US" sz="2000" b="1" dirty="0">
              <a:solidFill>
                <a:srgbClr val="080808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156" name="Rectangle 24"/>
          <p:cNvSpPr>
            <a:spLocks noChangeArrowheads="1"/>
          </p:cNvSpPr>
          <p:nvPr/>
        </p:nvSpPr>
        <p:spPr bwMode="gray">
          <a:xfrm>
            <a:off x="3733799" y="5865329"/>
            <a:ext cx="7335550" cy="38588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60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62" name="Text Box 33"/>
          <p:cNvSpPr txBox="1">
            <a:spLocks noChangeArrowheads="1"/>
          </p:cNvSpPr>
          <p:nvPr/>
        </p:nvSpPr>
        <p:spPr bwMode="auto">
          <a:xfrm>
            <a:off x="6023975" y="5805726"/>
            <a:ext cx="4324838" cy="44267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000" b="1" dirty="0" smtClean="0">
                <a:latin typeface="Century Gothic" panose="020B0502020202020204" pitchFamily="34" charset="0"/>
              </a:rPr>
              <a:t>Augmenter la </a:t>
            </a:r>
            <a:r>
              <a:rPr lang="fr-FR" sz="2000" b="1" dirty="0">
                <a:latin typeface="Century Gothic" panose="020B0502020202020204" pitchFamily="34" charset="0"/>
              </a:rPr>
              <a:t>production</a:t>
            </a:r>
            <a:endParaRPr lang="en-US" sz="2000" b="1" dirty="0">
              <a:solidFill>
                <a:srgbClr val="080808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170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876310" y="7654265"/>
            <a:ext cx="390302" cy="307777"/>
          </a:xfrm>
          <a:blipFill>
            <a:blip r:embed="rId7"/>
            <a:tile tx="0" ty="0" sx="100000" sy="100000" flip="none" algn="tl"/>
          </a:blipFill>
          <a:ln/>
        </p:spPr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>
                <a:solidFill>
                  <a:srgbClr val="080808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fr-FR" sz="1400" dirty="0">
              <a:solidFill>
                <a:srgbClr val="080808"/>
              </a:solidFill>
              <a:cs typeface="Arial" panose="020B0604020202020204" pitchFamily="34" charset="0"/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77787" y="7662446"/>
            <a:ext cx="5180012" cy="338554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80808"/>
                </a:solidFill>
                <a:latin typeface="Bell MT" panose="02020503060305020303" pitchFamily="18" charset="0"/>
              </a:rPr>
              <a:t>Saliou MBALO   </a:t>
            </a:r>
            <a:r>
              <a:rPr lang="fr-FR" sz="1600" b="1" dirty="0" smtClean="0">
                <a:solidFill>
                  <a:srgbClr val="080808"/>
                </a:solidFill>
                <a:latin typeface="Bell MT" panose="02020503060305020303" pitchFamily="18" charset="0"/>
              </a:rPr>
              <a:t>UGB/UFR </a:t>
            </a:r>
            <a:r>
              <a:rPr lang="fr-FR" sz="1600" b="1" dirty="0">
                <a:solidFill>
                  <a:srgbClr val="080808"/>
                </a:solidFill>
                <a:latin typeface="Bell MT" panose="02020503060305020303" pitchFamily="18" charset="0"/>
              </a:rPr>
              <a:t>- </a:t>
            </a:r>
            <a:r>
              <a:rPr lang="fr-FR" sz="1600" b="1" dirty="0" smtClean="0">
                <a:solidFill>
                  <a:srgbClr val="080808"/>
                </a:solidFill>
                <a:latin typeface="Bell MT" panose="02020503060305020303" pitchFamily="18" charset="0"/>
              </a:rPr>
              <a:t>SEG/Agrobusiness</a:t>
            </a:r>
            <a:endParaRPr lang="fr-FR" sz="1100" b="1" dirty="0">
              <a:solidFill>
                <a:srgbClr val="080808"/>
              </a:solidFill>
              <a:latin typeface="Bell MT" panose="02020503060305020303" pitchFamily="18" charset="0"/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5372099" y="7654265"/>
            <a:ext cx="6389911" cy="338554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Bell MT" panose="02020503060305020303" pitchFamily="18" charset="0"/>
              </a:rPr>
              <a:t>La vulgarisation des technologies et conseil agricole à travers les TIC</a:t>
            </a:r>
            <a:endParaRPr lang="fr-FR" sz="1600" b="1" dirty="0">
              <a:solidFill>
                <a:srgbClr val="080808"/>
              </a:solidFill>
              <a:latin typeface="Bell MT" panose="02020503060305020303" pitchFamily="18" charset="0"/>
            </a:endParaRPr>
          </a:p>
        </p:txBody>
      </p:sp>
      <p:sp>
        <p:nvSpPr>
          <p:cNvPr id="37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itre 1"/>
          <p:cNvSpPr>
            <a:spLocks noGrp="1"/>
          </p:cNvSpPr>
          <p:nvPr>
            <p:ph type="title"/>
          </p:nvPr>
        </p:nvSpPr>
        <p:spPr>
          <a:xfrm>
            <a:off x="1" y="526245"/>
            <a:ext cx="1827212" cy="448994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Résultats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4768272" y="5608366"/>
            <a:ext cx="1249940" cy="881464"/>
            <a:chOff x="3938" y="1968"/>
            <a:chExt cx="430" cy="460"/>
          </a:xfrm>
        </p:grpSpPr>
        <p:sp>
          <p:nvSpPr>
            <p:cNvPr id="42" name="Oval 13"/>
            <p:cNvSpPr>
              <a:spLocks noChangeArrowheads="1"/>
            </p:cNvSpPr>
            <p:nvPr/>
          </p:nvSpPr>
          <p:spPr bwMode="gray">
            <a:xfrm>
              <a:off x="3938" y="1968"/>
              <a:ext cx="430" cy="437"/>
            </a:xfrm>
            <a:prstGeom prst="ellipse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600">
                <a:latin typeface="Century Gothic" panose="020B0502020202020204" pitchFamily="34" charset="0"/>
              </a:endParaRP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gray">
            <a:xfrm>
              <a:off x="3986" y="2059"/>
              <a:ext cx="382" cy="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anose="020B0502020202020204" pitchFamily="34" charset="0"/>
                  <a:cs typeface="Arial" charset="0"/>
                </a:rPr>
                <a:t>Besoins</a:t>
              </a:r>
              <a:endPara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  <a:cs typeface="Arial" charset="0"/>
              </a:endParaRPr>
            </a:p>
          </p:txBody>
        </p:sp>
      </p:grpSp>
      <p:grpSp>
        <p:nvGrpSpPr>
          <p:cNvPr id="44" name="Group 11"/>
          <p:cNvGrpSpPr>
            <a:grpSpLocks/>
          </p:cNvGrpSpPr>
          <p:nvPr/>
        </p:nvGrpSpPr>
        <p:grpSpPr bwMode="auto">
          <a:xfrm>
            <a:off x="4113212" y="4648200"/>
            <a:ext cx="1249940" cy="837391"/>
            <a:chOff x="3938" y="1968"/>
            <a:chExt cx="430" cy="437"/>
          </a:xfrm>
        </p:grpSpPr>
        <p:sp>
          <p:nvSpPr>
            <p:cNvPr id="45" name="Oval 13"/>
            <p:cNvSpPr>
              <a:spLocks noChangeArrowheads="1"/>
            </p:cNvSpPr>
            <p:nvPr/>
          </p:nvSpPr>
          <p:spPr bwMode="gray">
            <a:xfrm>
              <a:off x="3938" y="1968"/>
              <a:ext cx="430" cy="437"/>
            </a:xfrm>
            <a:prstGeom prst="ellipse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600">
                <a:latin typeface="Century Gothic" panose="020B0502020202020204" pitchFamily="34" charset="0"/>
              </a:endParaRP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gray">
            <a:xfrm>
              <a:off x="3977" y="2023"/>
              <a:ext cx="382" cy="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anose="020B0502020202020204" pitchFamily="34" charset="0"/>
                  <a:cs typeface="Arial" charset="0"/>
                </a:rPr>
                <a:t>Besoins</a:t>
              </a:r>
              <a:endPara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7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9" presetClass="entr" presetSubtype="0" ac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9" presetClass="entr" presetSubtype="0" ac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9" presetClass="entr" presetSubtype="0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9" presetClass="entr" presetSubtype="0" ac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9" presetClass="entr" presetSubtype="0" accel="10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9" presetClass="entr" presetSubtype="0" accel="10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9" presetClass="entr" presetSubtype="0" accel="10000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9" presetClass="entr" presetSubtype="0" accel="10000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9" presetClass="entr" presetSubtype="0" accel="10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9" presetClass="entr" presetSubtype="0" accel="10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42" grpId="0" animBg="1"/>
      <p:bldP spid="149" grpId="0" animBg="1"/>
      <p:bldP spid="155" grpId="0" animBg="1"/>
      <p:bldP spid="1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92393387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125910" y="1207839"/>
            <a:ext cx="10657084" cy="521204"/>
            <a:chOff x="1656" y="1935"/>
            <a:chExt cx="3424" cy="303"/>
          </a:xfrm>
        </p:grpSpPr>
        <p:sp>
          <p:nvSpPr>
            <p:cNvPr id="8" name="AutoShape 31"/>
            <p:cNvSpPr>
              <a:spLocks noChangeArrowheads="1"/>
            </p:cNvSpPr>
            <p:nvPr/>
          </p:nvSpPr>
          <p:spPr bwMode="gray">
            <a:xfrm>
              <a:off x="1656" y="1935"/>
              <a:ext cx="3424" cy="303"/>
            </a:xfrm>
            <a:prstGeom prst="roundRect">
              <a:avLst>
                <a:gd name="adj" fmla="val 10889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fr-FR" b="1" dirty="0">
                  <a:latin typeface="Century Gothic" panose="020B0502020202020204" pitchFamily="34" charset="0"/>
                </a:rPr>
                <a:t>Causes des difficultés d’accès au financement du maraichage</a:t>
              </a:r>
              <a:endParaRPr lang="fr-FR" altLang="fr-FR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Freeform 32"/>
            <p:cNvSpPr>
              <a:spLocks/>
            </p:cNvSpPr>
            <p:nvPr/>
          </p:nvSpPr>
          <p:spPr bwMode="gray">
            <a:xfrm>
              <a:off x="1675" y="1958"/>
              <a:ext cx="329" cy="270"/>
            </a:xfrm>
            <a:custGeom>
              <a:avLst/>
              <a:gdLst>
                <a:gd name="T0" fmla="*/ 1 w 596"/>
                <a:gd name="T1" fmla="*/ 0 h 598"/>
                <a:gd name="T2" fmla="*/ 0 w 596"/>
                <a:gd name="T3" fmla="*/ 1 h 598"/>
                <a:gd name="T4" fmla="*/ 0 w 596"/>
                <a:gd name="T5" fmla="*/ 1 h 598"/>
                <a:gd name="T6" fmla="*/ 1 w 596"/>
                <a:gd name="T7" fmla="*/ 1 h 598"/>
                <a:gd name="T8" fmla="*/ 1 w 596"/>
                <a:gd name="T9" fmla="*/ 0 h 598"/>
                <a:gd name="T10" fmla="*/ 1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Organigramme : Connecteur 9"/>
          <p:cNvSpPr/>
          <p:nvPr/>
        </p:nvSpPr>
        <p:spPr>
          <a:xfrm>
            <a:off x="531812" y="1194312"/>
            <a:ext cx="587812" cy="55828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83478485"/>
              </p:ext>
            </p:extLst>
          </p:nvPr>
        </p:nvGraphicFramePr>
        <p:xfrm>
          <a:off x="2589212" y="2209799"/>
          <a:ext cx="8125883" cy="2472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Accolade ouvrante 13"/>
          <p:cNvSpPr/>
          <p:nvPr/>
        </p:nvSpPr>
        <p:spPr>
          <a:xfrm rot="16200000">
            <a:off x="6537971" y="716845"/>
            <a:ext cx="228367" cy="812588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2589909" y="5139497"/>
            <a:ext cx="8124488" cy="863375"/>
            <a:chOff x="2589909" y="5139497"/>
            <a:chExt cx="8124488" cy="863375"/>
          </a:xfrm>
        </p:grpSpPr>
        <p:sp>
          <p:nvSpPr>
            <p:cNvPr id="3" name="Forme libre 2"/>
            <p:cNvSpPr/>
            <p:nvPr/>
          </p:nvSpPr>
          <p:spPr>
            <a:xfrm>
              <a:off x="2589909" y="5139497"/>
              <a:ext cx="2158437" cy="863375"/>
            </a:xfrm>
            <a:custGeom>
              <a:avLst/>
              <a:gdLst>
                <a:gd name="connsiteX0" fmla="*/ 0 w 2158437"/>
                <a:gd name="connsiteY0" fmla="*/ 0 h 863375"/>
                <a:gd name="connsiteX1" fmla="*/ 1726750 w 2158437"/>
                <a:gd name="connsiteY1" fmla="*/ 0 h 863375"/>
                <a:gd name="connsiteX2" fmla="*/ 2158437 w 2158437"/>
                <a:gd name="connsiteY2" fmla="*/ 431688 h 863375"/>
                <a:gd name="connsiteX3" fmla="*/ 1726750 w 2158437"/>
                <a:gd name="connsiteY3" fmla="*/ 863375 h 863375"/>
                <a:gd name="connsiteX4" fmla="*/ 0 w 2158437"/>
                <a:gd name="connsiteY4" fmla="*/ 863375 h 863375"/>
                <a:gd name="connsiteX5" fmla="*/ 0 w 2158437"/>
                <a:gd name="connsiteY5" fmla="*/ 0 h 8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8437" h="863375">
                  <a:moveTo>
                    <a:pt x="0" y="0"/>
                  </a:moveTo>
                  <a:lnTo>
                    <a:pt x="1726750" y="0"/>
                  </a:lnTo>
                  <a:lnTo>
                    <a:pt x="2158437" y="431688"/>
                  </a:lnTo>
                  <a:lnTo>
                    <a:pt x="1726750" y="863375"/>
                  </a:lnTo>
                  <a:lnTo>
                    <a:pt x="0" y="8633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6680" tIns="53340" rIns="242514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Conséquence</a:t>
              </a:r>
              <a:endParaRPr lang="fr-FR" sz="2000" b="1" kern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748347" y="5139497"/>
              <a:ext cx="5966050" cy="8633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527700" tIns="64008" rIns="463691" bIns="64008" numCol="1" spcCol="1270" anchor="ctr" anchorCtr="0">
              <a:no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  <a:cs typeface="Arial" panose="020B0604020202020204" pitchFamily="34" charset="0"/>
                </a:rPr>
                <a:t>Difficultés d’accès au financement </a:t>
              </a:r>
              <a:endParaRPr lang="fr-FR" sz="2400" b="1" kern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" y="526245"/>
            <a:ext cx="1827212" cy="448994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Résultats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5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018456"/>
            <a:ext cx="9906000" cy="553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757731340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" y="526245"/>
            <a:ext cx="1827212" cy="448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Résultats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2812" y="526245"/>
            <a:ext cx="2895600" cy="448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Carte conceptuelle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43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36484345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608012" y="2753326"/>
            <a:ext cx="10744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Les différents résultats montrent qu’il y a d’énormes problèmes sur le financement du maraichage. Ce qui confirme les études (IAGU, 2007) et (SY, 2011) qui sont faits sur le financement du maraichage.</a:t>
            </a:r>
            <a:endParaRPr lang="fr-FR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" y="526245"/>
            <a:ext cx="2055812" cy="448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Discussion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0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26245"/>
            <a:ext cx="3808743" cy="448994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Recommandations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5562" y="1612032"/>
            <a:ext cx="11125200" cy="250276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L’analyse des résultats nous a permis de formuler quelques recommandations pour l’amélioration de l’accès au financement pour le maraichage. Ces recommandations concernent les producteurs, les institutions financières et l’Etat.</a:t>
            </a:r>
            <a:endParaRPr lang="fr-FR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361144200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449192547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Rectangle 26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8" name="Rectangle 27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1586688" y="3098959"/>
            <a:ext cx="3278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fr-FR" sz="2800" b="1" dirty="0">
                <a:latin typeface="Century Gothic" panose="020B0502020202020204" pitchFamily="34" charset="0"/>
              </a:rPr>
              <a:t> Modifier leur processus d’offre de crédit                    </a:t>
            </a:r>
            <a:endParaRPr lang="en-US" b="1" kern="0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2" name="Rounded Rectangle 5"/>
          <p:cNvSpPr/>
          <p:nvPr/>
        </p:nvSpPr>
        <p:spPr>
          <a:xfrm>
            <a:off x="1677552" y="2057758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Banques</a:t>
            </a:r>
            <a:endParaRPr lang="en-US" sz="3200" b="1" dirty="0">
              <a:solidFill>
                <a:schemeClr val="tx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grpSp>
        <p:nvGrpSpPr>
          <p:cNvPr id="33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  <a:solidFill>
            <a:schemeClr val="accent3"/>
          </a:solidFill>
        </p:grpSpPr>
        <p:grpSp>
          <p:nvGrpSpPr>
            <p:cNvPr id="34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  <a:grpFill/>
          </p:grpSpPr>
          <p:grpSp>
            <p:nvGrpSpPr>
              <p:cNvPr id="36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  <a:grpFill/>
            </p:grpSpPr>
            <p:sp>
              <p:nvSpPr>
                <p:cNvPr id="41" name="Rectangle 40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</p:grpSp>
          <p:sp>
            <p:nvSpPr>
              <p:cNvPr id="38" name="TextBox 16"/>
              <p:cNvSpPr txBox="1"/>
              <p:nvPr/>
            </p:nvSpPr>
            <p:spPr>
              <a:xfrm>
                <a:off x="7628618" y="3046312"/>
                <a:ext cx="2971800" cy="26783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sz="2800" b="1" dirty="0">
                    <a:latin typeface="Century Gothic" panose="020B0502020202020204" pitchFamily="34" charset="0"/>
                  </a:rPr>
                  <a:t>Motiver les producteurs sur la recherche de financement</a:t>
                </a:r>
              </a:p>
            </p:txBody>
          </p:sp>
        </p:grpSp>
        <p:sp>
          <p:nvSpPr>
            <p:cNvPr id="35" name="Rounded Rectangle 13"/>
            <p:cNvSpPr/>
            <p:nvPr/>
          </p:nvSpPr>
          <p:spPr>
            <a:xfrm>
              <a:off x="6856412" y="2057400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Century Gothic" panose="020B0502020202020204" pitchFamily="34" charset="0"/>
                  <a:cs typeface="Arial" pitchFamily="34" charset="0"/>
                </a:rPr>
                <a:t>Banques</a:t>
              </a:r>
              <a:endParaRPr lang="en-US" sz="3200" b="1" dirty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4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0" y="526245"/>
            <a:ext cx="3808743" cy="448994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Recommandations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2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209" y="5308231"/>
            <a:ext cx="3503771" cy="1757175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                        </a:t>
            </a:r>
          </a:p>
          <a:p>
            <a:endParaRPr lang="fr-FR" dirty="0"/>
          </a:p>
          <a:p>
            <a:r>
              <a:rPr lang="fr-FR" sz="2400" dirty="0"/>
              <a:t>                         </a:t>
            </a: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959142929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7" name="Rectangle 6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632717" y="3083820"/>
            <a:ext cx="3278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b="1" dirty="0">
                <a:latin typeface="Century Gothic" panose="020B0502020202020204" pitchFamily="34" charset="0"/>
              </a:rPr>
              <a:t> Favoriser l’union et faire des prêts de groupe</a:t>
            </a:r>
          </a:p>
          <a:p>
            <a:pPr lvl="0" algn="ctr">
              <a:lnSpc>
                <a:spcPct val="150000"/>
              </a:lnSpc>
            </a:pPr>
            <a:endParaRPr lang="en-US" b="1" kern="0" dirty="0"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9" name="Rounded Rectangle 5"/>
          <p:cNvSpPr/>
          <p:nvPr/>
        </p:nvSpPr>
        <p:spPr>
          <a:xfrm>
            <a:off x="1677552" y="2057758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Producteurs</a:t>
            </a:r>
            <a:endParaRPr lang="en-US" sz="3200" b="1" dirty="0">
              <a:solidFill>
                <a:schemeClr val="tx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grpSp>
        <p:nvGrpSpPr>
          <p:cNvPr id="10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  <a:solidFill>
            <a:schemeClr val="accent3"/>
          </a:solidFill>
        </p:grpSpPr>
        <p:grpSp>
          <p:nvGrpSpPr>
            <p:cNvPr id="11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  <a:grpFill/>
          </p:grpSpPr>
          <p:grpSp>
            <p:nvGrpSpPr>
              <p:cNvPr id="13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  <a:grpFill/>
            </p:grpSpPr>
            <p:sp>
              <p:nvSpPr>
                <p:cNvPr id="15" name="Rectangle 14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</p:grpSp>
          <p:sp>
            <p:nvSpPr>
              <p:cNvPr id="14" name="TextBox 16"/>
              <p:cNvSpPr txBox="1"/>
              <p:nvPr/>
            </p:nvSpPr>
            <p:spPr>
              <a:xfrm>
                <a:off x="7466772" y="3030856"/>
                <a:ext cx="3403834" cy="26783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sz="2800" b="1" dirty="0">
                    <a:latin typeface="Century Gothic" panose="020B0502020202020204" pitchFamily="34" charset="0"/>
                  </a:rPr>
                  <a:t>Aller chercher l’information auprès </a:t>
                </a:r>
                <a:r>
                  <a:rPr lang="fr-FR" sz="2800" b="1" dirty="0" smtClean="0">
                    <a:latin typeface="Century Gothic" panose="020B0502020202020204" pitchFamily="34" charset="0"/>
                  </a:rPr>
                  <a:t>des banques</a:t>
                </a:r>
                <a:endParaRPr lang="fr-FR" sz="2800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2" name="Rounded Rectangle 13"/>
            <p:cNvSpPr/>
            <p:nvPr/>
          </p:nvSpPr>
          <p:spPr>
            <a:xfrm>
              <a:off x="6856412" y="2057400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Century Gothic" panose="020B0502020202020204" pitchFamily="34" charset="0"/>
                  <a:cs typeface="Arial" pitchFamily="34" charset="0"/>
                </a:rPr>
                <a:t>Producteurs</a:t>
              </a:r>
              <a:endParaRPr lang="en-US" sz="3200" b="1" dirty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7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2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18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itre 1"/>
          <p:cNvSpPr>
            <a:spLocks noGrp="1"/>
          </p:cNvSpPr>
          <p:nvPr>
            <p:ph type="title"/>
          </p:nvPr>
        </p:nvSpPr>
        <p:spPr>
          <a:xfrm>
            <a:off x="0" y="526245"/>
            <a:ext cx="3808743" cy="448994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Recommandations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855988583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7" name="Rectangle 6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650521" y="2685752"/>
            <a:ext cx="327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b="1" dirty="0" smtClean="0">
                <a:latin typeface="Century Gothic" panose="020B0502020202020204" pitchFamily="34" charset="0"/>
              </a:rPr>
              <a:t>Faire </a:t>
            </a:r>
            <a:r>
              <a:rPr lang="fr-FR" sz="2800" b="1" dirty="0">
                <a:latin typeface="Century Gothic" panose="020B0502020202020204" pitchFamily="34" charset="0"/>
              </a:rPr>
              <a:t>des ateliers de formations orientés sur </a:t>
            </a:r>
            <a:r>
              <a:rPr lang="fr-FR" sz="2800" b="1" dirty="0" smtClean="0">
                <a:latin typeface="Century Gothic" panose="020B0502020202020204" pitchFamily="34" charset="0"/>
              </a:rPr>
              <a:t>la recherche </a:t>
            </a:r>
            <a:r>
              <a:rPr lang="fr-FR" sz="2800" b="1" dirty="0">
                <a:latin typeface="Century Gothic" panose="020B0502020202020204" pitchFamily="34" charset="0"/>
              </a:rPr>
              <a:t>de financement</a:t>
            </a:r>
            <a:endParaRPr lang="en-US" b="1" kern="0" dirty="0"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9" name="Rounded Rectangle 5"/>
          <p:cNvSpPr/>
          <p:nvPr/>
        </p:nvSpPr>
        <p:spPr>
          <a:xfrm>
            <a:off x="1677552" y="2057758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Etat</a:t>
            </a:r>
            <a:endParaRPr lang="en-US" sz="3200" b="1" dirty="0">
              <a:solidFill>
                <a:schemeClr val="tx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grpSp>
        <p:nvGrpSpPr>
          <p:cNvPr id="10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  <a:solidFill>
            <a:schemeClr val="accent3"/>
          </a:solidFill>
        </p:grpSpPr>
        <p:grpSp>
          <p:nvGrpSpPr>
            <p:cNvPr id="11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  <a:grpFill/>
          </p:grpSpPr>
          <p:grpSp>
            <p:nvGrpSpPr>
              <p:cNvPr id="13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  <a:grpFill/>
            </p:grpSpPr>
            <p:sp>
              <p:nvSpPr>
                <p:cNvPr id="15" name="Rectangle 14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</p:grpSp>
          <p:sp>
            <p:nvSpPr>
              <p:cNvPr id="14" name="TextBox 16"/>
              <p:cNvSpPr txBox="1"/>
              <p:nvPr/>
            </p:nvSpPr>
            <p:spPr>
              <a:xfrm>
                <a:off x="7608205" y="2716026"/>
                <a:ext cx="2971800" cy="33248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sz="2800" b="1" dirty="0">
                    <a:latin typeface="Century Gothic" panose="020B0502020202020204" pitchFamily="34" charset="0"/>
                  </a:rPr>
                  <a:t>Valoriser la filière maraichère en orientant </a:t>
                </a:r>
                <a:r>
                  <a:rPr lang="fr-FR" sz="2800" b="1" dirty="0" smtClean="0">
                    <a:latin typeface="Century Gothic" panose="020B0502020202020204" pitchFamily="34" charset="0"/>
                  </a:rPr>
                  <a:t>des politiques </a:t>
                </a:r>
                <a:endParaRPr lang="fr-FR" sz="2800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2" name="Rounded Rectangle 13"/>
            <p:cNvSpPr/>
            <p:nvPr/>
          </p:nvSpPr>
          <p:spPr>
            <a:xfrm>
              <a:off x="6856412" y="2057400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Century Gothic" panose="020B0502020202020204" pitchFamily="34" charset="0"/>
                  <a:cs typeface="Arial" pitchFamily="34" charset="0"/>
                </a:rPr>
                <a:t>Etat</a:t>
              </a:r>
              <a:endParaRPr lang="en-US" sz="3200" b="1" dirty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7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0" y="526245"/>
            <a:ext cx="3808743" cy="448994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Recommandations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white">
          <a:xfrm>
            <a:off x="3226321" y="343019"/>
            <a:ext cx="5007135" cy="7110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fr-FR" sz="6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PLAN</a:t>
            </a:r>
            <a:endParaRPr lang="en-US" altLang="fr-FR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AutoShape 46"/>
          <p:cNvSpPr>
            <a:spLocks noChangeArrowheads="1"/>
          </p:cNvSpPr>
          <p:nvPr/>
        </p:nvSpPr>
        <p:spPr bwMode="ltGray">
          <a:xfrm rot="5400000">
            <a:off x="-2390934" y="3746659"/>
            <a:ext cx="4824412" cy="4571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9" name="AutoShape 47"/>
          <p:cNvSpPr>
            <a:spLocks noChangeArrowheads="1"/>
          </p:cNvSpPr>
          <p:nvPr/>
        </p:nvSpPr>
        <p:spPr bwMode="ltGray">
          <a:xfrm rot="5400000" flipH="1">
            <a:off x="-2159865" y="1893559"/>
            <a:ext cx="4460877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gray">
          <a:xfrm>
            <a:off x="2076449" y="5486400"/>
            <a:ext cx="5694363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dirty="0"/>
              <a:t>Conclusion et perspectives</a:t>
            </a:r>
          </a:p>
        </p:txBody>
      </p:sp>
      <p:sp>
        <p:nvSpPr>
          <p:cNvPr id="11" name="AutoShape 49"/>
          <p:cNvSpPr>
            <a:spLocks noChangeArrowheads="1"/>
          </p:cNvSpPr>
          <p:nvPr/>
        </p:nvSpPr>
        <p:spPr bwMode="gray">
          <a:xfrm>
            <a:off x="2626557" y="4749800"/>
            <a:ext cx="5144255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dirty="0"/>
              <a:t>Recommandations</a:t>
            </a:r>
          </a:p>
        </p:txBody>
      </p:sp>
      <p:sp>
        <p:nvSpPr>
          <p:cNvPr id="12" name="AutoShape 50"/>
          <p:cNvSpPr>
            <a:spLocks noChangeArrowheads="1"/>
          </p:cNvSpPr>
          <p:nvPr/>
        </p:nvSpPr>
        <p:spPr bwMode="gray">
          <a:xfrm>
            <a:off x="2865804" y="3987800"/>
            <a:ext cx="4905008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dirty="0" smtClean="0"/>
              <a:t>Résultats et Discussion</a:t>
            </a:r>
            <a:endParaRPr lang="fr-FR" dirty="0"/>
          </a:p>
        </p:txBody>
      </p:sp>
      <p:sp>
        <p:nvSpPr>
          <p:cNvPr id="13" name="AutoShape 51"/>
          <p:cNvSpPr>
            <a:spLocks noChangeArrowheads="1"/>
          </p:cNvSpPr>
          <p:nvPr/>
        </p:nvSpPr>
        <p:spPr bwMode="gray">
          <a:xfrm>
            <a:off x="2865804" y="3225800"/>
            <a:ext cx="4905008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dirty="0" smtClean="0"/>
              <a:t>Méthodologie</a:t>
            </a:r>
            <a:endParaRPr lang="fr-FR" dirty="0"/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gray">
          <a:xfrm>
            <a:off x="2000249" y="1733230"/>
            <a:ext cx="5770563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sz="2800" dirty="0">
                <a:latin typeface="Century Gothic" panose="020B0502020202020204" pitchFamily="34" charset="0"/>
              </a:rPr>
              <a:t>Contexte de l’étude</a:t>
            </a:r>
          </a:p>
        </p:txBody>
      </p:sp>
      <p:sp>
        <p:nvSpPr>
          <p:cNvPr id="40" name="AutoShape 52"/>
          <p:cNvSpPr>
            <a:spLocks noChangeArrowheads="1"/>
          </p:cNvSpPr>
          <p:nvPr/>
        </p:nvSpPr>
        <p:spPr bwMode="gray">
          <a:xfrm>
            <a:off x="2626559" y="2463800"/>
            <a:ext cx="5144254" cy="5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dirty="0"/>
              <a:t>Problématique de recherche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106219" y="1659292"/>
            <a:ext cx="618796" cy="711554"/>
          </a:xfrm>
          <a:prstGeom prst="rect">
            <a:avLst/>
          </a:prstGeom>
          <a:noFill/>
        </p:spPr>
        <p:txBody>
          <a:bodyPr wrap="square" lIns="95074" tIns="47536" rIns="95074" bIns="47536" rtlCol="0">
            <a:spAutoFit/>
          </a:bodyPr>
          <a:lstStyle/>
          <a:p>
            <a:pPr marL="297104" indent="-297104">
              <a:buFont typeface="Wingdings" pitchFamily="2" charset="2"/>
              <a:buChar char=""/>
            </a:pPr>
            <a:r>
              <a:rPr lang="fr-FR" sz="4000" b="1" dirty="0" smtClean="0">
                <a:latin typeface="Century Gothic" pitchFamily="34" charset="0"/>
              </a:rPr>
              <a:t> </a:t>
            </a:r>
            <a:endParaRPr lang="fr-FR" sz="4000" b="1" dirty="0">
              <a:latin typeface="Century Gothic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712036" y="2445640"/>
            <a:ext cx="618796" cy="711554"/>
          </a:xfrm>
          <a:prstGeom prst="rect">
            <a:avLst/>
          </a:prstGeom>
          <a:noFill/>
        </p:spPr>
        <p:txBody>
          <a:bodyPr wrap="square" lIns="95074" tIns="47536" rIns="95074" bIns="47536" rtlCol="0">
            <a:spAutoFit/>
          </a:bodyPr>
          <a:lstStyle/>
          <a:p>
            <a:pPr marL="297104" indent="-297104">
              <a:buFont typeface="Wingdings" pitchFamily="2" charset="2"/>
              <a:buChar char=""/>
            </a:pPr>
            <a:r>
              <a:rPr lang="fr-FR" sz="4000" b="1" dirty="0" smtClean="0">
                <a:latin typeface="Century Gothic" pitchFamily="34" charset="0"/>
              </a:rPr>
              <a:t> </a:t>
            </a:r>
            <a:endParaRPr lang="fr-FR" sz="4000" b="1" dirty="0">
              <a:latin typeface="Century Gothic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923535" y="3141692"/>
            <a:ext cx="618796" cy="711554"/>
          </a:xfrm>
          <a:prstGeom prst="rect">
            <a:avLst/>
          </a:prstGeom>
          <a:noFill/>
        </p:spPr>
        <p:txBody>
          <a:bodyPr wrap="square" lIns="95074" tIns="47536" rIns="95074" bIns="47536" rtlCol="0">
            <a:spAutoFit/>
          </a:bodyPr>
          <a:lstStyle/>
          <a:p>
            <a:pPr marL="297104" indent="-297104">
              <a:buFont typeface="Wingdings" pitchFamily="2" charset="2"/>
              <a:buChar char=""/>
            </a:pPr>
            <a:r>
              <a:rPr lang="fr-FR" sz="4000" b="1" dirty="0" smtClean="0">
                <a:latin typeface="Century Gothic" pitchFamily="34" charset="0"/>
              </a:rPr>
              <a:t> </a:t>
            </a:r>
            <a:endParaRPr lang="fr-FR" sz="4000" b="1" dirty="0">
              <a:latin typeface="Century Gothic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1938110" y="3893896"/>
            <a:ext cx="618796" cy="711554"/>
          </a:xfrm>
          <a:prstGeom prst="rect">
            <a:avLst/>
          </a:prstGeom>
          <a:noFill/>
        </p:spPr>
        <p:txBody>
          <a:bodyPr wrap="square" lIns="95074" tIns="47536" rIns="95074" bIns="47536" rtlCol="0">
            <a:spAutoFit/>
          </a:bodyPr>
          <a:lstStyle/>
          <a:p>
            <a:pPr marL="297104" indent="-297104">
              <a:buFont typeface="Wingdings" pitchFamily="2" charset="2"/>
              <a:buChar char=""/>
            </a:pPr>
            <a:r>
              <a:rPr lang="fr-FR" sz="4000" b="1" dirty="0" smtClean="0">
                <a:latin typeface="Century Gothic" pitchFamily="34" charset="0"/>
              </a:rPr>
              <a:t> </a:t>
            </a:r>
            <a:endParaRPr lang="fr-FR" sz="4000" b="1" dirty="0">
              <a:latin typeface="Century Gothic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723080" y="4685665"/>
            <a:ext cx="618796" cy="711554"/>
          </a:xfrm>
          <a:prstGeom prst="rect">
            <a:avLst/>
          </a:prstGeom>
          <a:noFill/>
        </p:spPr>
        <p:txBody>
          <a:bodyPr wrap="square" lIns="95074" tIns="47536" rIns="95074" bIns="47536" rtlCol="0">
            <a:spAutoFit/>
          </a:bodyPr>
          <a:lstStyle/>
          <a:p>
            <a:pPr marL="297104" indent="-297104">
              <a:buFont typeface="Wingdings" pitchFamily="2" charset="2"/>
              <a:buChar char=""/>
            </a:pPr>
            <a:r>
              <a:rPr lang="fr-FR" sz="4000" b="1" dirty="0" smtClean="0">
                <a:latin typeface="Century Gothic" pitchFamily="34" charset="0"/>
              </a:rPr>
              <a:t> </a:t>
            </a:r>
            <a:endParaRPr lang="fr-FR" sz="4000" b="1" dirty="0">
              <a:latin typeface="Century Gothic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140650" y="5364449"/>
            <a:ext cx="618796" cy="711554"/>
          </a:xfrm>
          <a:prstGeom prst="rect">
            <a:avLst/>
          </a:prstGeom>
          <a:noFill/>
        </p:spPr>
        <p:txBody>
          <a:bodyPr wrap="square" lIns="95074" tIns="47536" rIns="95074" bIns="47536" rtlCol="0">
            <a:spAutoFit/>
          </a:bodyPr>
          <a:lstStyle/>
          <a:p>
            <a:pPr marL="297104" indent="-297104">
              <a:buFont typeface="Wingdings" pitchFamily="2" charset="2"/>
              <a:buChar char=""/>
            </a:pPr>
            <a:r>
              <a:rPr lang="fr-FR" sz="4000" b="1" dirty="0" smtClean="0">
                <a:latin typeface="Century Gothic" pitchFamily="34" charset="0"/>
              </a:rPr>
              <a:t> </a:t>
            </a:r>
            <a:endParaRPr lang="fr-FR" sz="4000" b="1" dirty="0">
              <a:latin typeface="Century Gothic" pitchFamily="34" charset="0"/>
            </a:endParaRPr>
          </a:p>
        </p:txBody>
      </p:sp>
      <p:sp>
        <p:nvSpPr>
          <p:cNvPr id="60" name="Organigramme : Connecteur 59"/>
          <p:cNvSpPr/>
          <p:nvPr/>
        </p:nvSpPr>
        <p:spPr>
          <a:xfrm>
            <a:off x="1695430" y="1803109"/>
            <a:ext cx="417592" cy="423921"/>
          </a:xfrm>
          <a:prstGeom prst="flowChartConnector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1" name="Organigramme : Connecteur 60"/>
          <p:cNvSpPr/>
          <p:nvPr/>
        </p:nvSpPr>
        <p:spPr>
          <a:xfrm>
            <a:off x="2280617" y="2534915"/>
            <a:ext cx="417592" cy="423921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2" name="Organigramme : Connecteur 61"/>
          <p:cNvSpPr/>
          <p:nvPr/>
        </p:nvSpPr>
        <p:spPr>
          <a:xfrm>
            <a:off x="2481285" y="3267839"/>
            <a:ext cx="417592" cy="423921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63" name="Organigramme : Connecteur 62"/>
          <p:cNvSpPr/>
          <p:nvPr/>
        </p:nvSpPr>
        <p:spPr>
          <a:xfrm>
            <a:off x="2489413" y="4016876"/>
            <a:ext cx="417592" cy="423921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64" name="Organigramme : Connecteur 63"/>
          <p:cNvSpPr/>
          <p:nvPr/>
        </p:nvSpPr>
        <p:spPr>
          <a:xfrm>
            <a:off x="2309632" y="4776018"/>
            <a:ext cx="417592" cy="423921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65" name="Organigramme : Connecteur 64"/>
          <p:cNvSpPr/>
          <p:nvPr/>
        </p:nvSpPr>
        <p:spPr>
          <a:xfrm>
            <a:off x="1704790" y="5481253"/>
            <a:ext cx="417592" cy="423921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4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7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" decel="50000" autoRev="1" fill="hold">
                                          <p:stCondLst>
                                            <p:cond delay="100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" decel="100000" autoRev="1" fill="hold">
                                          <p:stCondLst>
                                            <p:cond delay="100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" decel="100000" autoRev="1" fill="hold">
                                          <p:stCondLst>
                                            <p:cond delay="100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7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" decel="5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" decel="10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" decel="10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7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" decel="5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" decel="10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" decel="10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7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" decel="5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" decel="10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" decel="10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7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" decel="5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" decel="10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" decel="10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34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7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" decel="5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" decel="10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" decel="100000" autoRev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3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1003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40" grpId="0" animBg="1"/>
      <p:bldP spid="48" grpId="0"/>
      <p:bldP spid="55" grpId="0"/>
      <p:bldP spid="56" grpId="0"/>
      <p:bldP spid="57" grpId="0"/>
      <p:bldP spid="58" grpId="0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9412" y="963382"/>
            <a:ext cx="10969943" cy="238941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Les résultats de cette étude montrent que le maraichage est une activité qui souffre d’énormes problèmes financiers. Les besoins en aide financières pour le bon déroulement de leurs activités sont </a:t>
            </a:r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importants. Mais les banques ne sont pas intéressés par le maraichage à cause de l’insolvabilité des producteurs et des problèmes fonciers. </a:t>
            </a:r>
            <a:endParaRPr lang="fr-FR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991755489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5"/>
          <p:cNvGrpSpPr/>
          <p:nvPr/>
        </p:nvGrpSpPr>
        <p:grpSpPr>
          <a:xfrm>
            <a:off x="2665412" y="3516573"/>
            <a:ext cx="7680793" cy="3312723"/>
            <a:chOff x="7948586" y="2021277"/>
            <a:chExt cx="3403626" cy="3312723"/>
          </a:xfrm>
        </p:grpSpPr>
        <p:sp>
          <p:nvSpPr>
            <p:cNvPr id="8" name="Content Placeholder 10"/>
            <p:cNvSpPr txBox="1">
              <a:spLocks/>
            </p:cNvSpPr>
            <p:nvPr/>
          </p:nvSpPr>
          <p:spPr>
            <a:xfrm>
              <a:off x="7948586" y="2895600"/>
              <a:ext cx="3403626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288925" indent="-288925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fr-FR" sz="2000" b="1" dirty="0">
                  <a:latin typeface="Century Gothic" panose="020B0502020202020204" pitchFamily="34" charset="0"/>
                </a:rPr>
                <a:t>Développement </a:t>
              </a:r>
              <a:r>
                <a:rPr lang="fr-FR" sz="2000" b="1" dirty="0" smtClean="0">
                  <a:latin typeface="Century Gothic" panose="020B0502020202020204" pitchFamily="34" charset="0"/>
                </a:rPr>
                <a:t>du pays</a:t>
              </a:r>
              <a:r>
                <a:rPr 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itchFamily="34" charset="0"/>
                </a:rPr>
                <a:t> </a:t>
              </a:r>
            </a:p>
            <a:p>
              <a:pPr marL="288925" indent="-288925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fr-FR" sz="2000" b="1" dirty="0" smtClean="0">
                  <a:latin typeface="Century Gothic" panose="020B0502020202020204" pitchFamily="34" charset="0"/>
                </a:rPr>
                <a:t>Création </a:t>
              </a:r>
              <a:r>
                <a:rPr lang="fr-FR" sz="2000" b="1" dirty="0" smtClean="0">
                  <a:latin typeface="Century Gothic" panose="020B0502020202020204" pitchFamily="34" charset="0"/>
                </a:rPr>
                <a:t>d’emploi</a:t>
              </a:r>
              <a:endPara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marL="288925" indent="-288925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fr-FR" sz="2000" b="1" dirty="0" smtClean="0">
                  <a:latin typeface="Century Gothic" panose="020B0502020202020204" pitchFamily="34" charset="0"/>
                </a:rPr>
                <a:t>Promotion de l’exportation</a:t>
              </a:r>
              <a:endPara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marL="288925" indent="-288925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r>
                <a:rPr lang="fr-FR" sz="2000" b="1" dirty="0" smtClean="0">
                  <a:latin typeface="Century Gothic" panose="020B0502020202020204" pitchFamily="34" charset="0"/>
                </a:rPr>
                <a:t>Sécurité </a:t>
              </a:r>
              <a:r>
                <a:rPr lang="fr-FR" sz="2000" b="1" dirty="0">
                  <a:latin typeface="Century Gothic" panose="020B0502020202020204" pitchFamily="34" charset="0"/>
                </a:rPr>
                <a:t>alimentaire</a:t>
              </a:r>
            </a:p>
            <a:p>
              <a:pPr marL="288925" indent="-288925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●"/>
              </a:pPr>
              <a:endPara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8009289" y="2021277"/>
              <a:ext cx="3081997" cy="1072444"/>
              <a:chOff x="2184507" y="1569937"/>
              <a:chExt cx="3081997" cy="1072444"/>
            </a:xfrm>
          </p:grpSpPr>
          <p:sp>
            <p:nvSpPr>
              <p:cNvPr id="10" name="Isosceles Triangle 48"/>
              <p:cNvSpPr/>
              <p:nvPr/>
            </p:nvSpPr>
            <p:spPr>
              <a:xfrm rot="16200000" flipV="1">
                <a:off x="1766070" y="1988374"/>
                <a:ext cx="1072444" cy="23556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184508" y="1572064"/>
                <a:ext cx="3081996" cy="533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2800" b="1" dirty="0" err="1" smtClean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itchFamily="34" charset="0"/>
                  </a:rPr>
                  <a:t>Développement</a:t>
                </a:r>
                <a:r>
                  <a:rPr lang="en-US" sz="2800" b="1" dirty="0" smtClean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itchFamily="34" charset="0"/>
                  </a:rPr>
                  <a:t> </a:t>
                </a:r>
                <a:r>
                  <a:rPr lang="en-US" sz="2800" b="1" dirty="0" smtClean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itchFamily="34" charset="0"/>
                  </a:rPr>
                  <a:t>du maraichage</a:t>
                </a:r>
                <a:endParaRPr lang="en-US" sz="2800" b="1" dirty="0">
                  <a:solidFill>
                    <a:prstClr val="white"/>
                  </a:solidFill>
                  <a:latin typeface="Century Gothic" panose="020B0502020202020204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5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20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26245"/>
            <a:ext cx="3960812" cy="448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60949" rIns="0" bIns="60949" rtlCol="0" anchor="ctr">
            <a:normAutofit fontScale="67500" lnSpcReduction="200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Conclusion &amp; Perspectives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3212" y="1981200"/>
            <a:ext cx="113538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fr-FR" sz="7200" b="1" dirty="0">
                <a:ln/>
                <a:solidFill>
                  <a:schemeClr val="tx1"/>
                </a:solidFill>
                <a:latin typeface="Lucida Calligraphy" panose="03010101010101010101" pitchFamily="66" charset="0"/>
              </a:rPr>
              <a:t>Merci </a:t>
            </a:r>
            <a:r>
              <a:rPr lang="fr-FR" sz="7200" b="1" dirty="0" smtClean="0">
                <a:ln/>
                <a:solidFill>
                  <a:schemeClr val="tx1"/>
                </a:solidFill>
                <a:latin typeface="Lucida Calligraphy" panose="03010101010101010101" pitchFamily="66" charset="0"/>
              </a:rPr>
              <a:t>de votre Attention!</a:t>
            </a:r>
            <a:endParaRPr lang="fr-FR" sz="7200" b="1" dirty="0">
              <a:ln/>
              <a:solidFill>
                <a:schemeClr val="tx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938723" y="1754327"/>
            <a:ext cx="6086215" cy="101566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20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 Unicode MS" pitchFamily="34" charset="-128"/>
                <a:cs typeface="Arial Unicode MS" pitchFamily="34" charset="-128"/>
              </a:rPr>
              <a:t>UFR des Sciences Économiques et de Gestion</a:t>
            </a:r>
          </a:p>
          <a:p>
            <a:pPr algn="ctr">
              <a:defRPr/>
            </a:pPr>
            <a:r>
              <a:rPr lang="fr-FR" sz="20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 Unicode MS" pitchFamily="34" charset="-128"/>
                <a:cs typeface="Arial Unicode MS" pitchFamily="34" charset="-128"/>
              </a:rPr>
              <a:t>Section: Gestion</a:t>
            </a:r>
          </a:p>
          <a:p>
            <a:pPr algn="ctr">
              <a:defRPr/>
            </a:pPr>
            <a:r>
              <a:rPr lang="fr-FR" sz="20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 Unicode MS" pitchFamily="34" charset="-128"/>
                <a:cs typeface="Arial Unicode MS" pitchFamily="34" charset="-128"/>
              </a:rPr>
              <a:t>Parcours: Agrobusiness</a:t>
            </a:r>
            <a:endParaRPr lang="fr-FR" sz="20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2022476" y="4572000"/>
            <a:ext cx="8072437" cy="123348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 dirty="0">
              <a:solidFill>
                <a:srgbClr val="1F497D">
                  <a:lumMod val="25000"/>
                </a:srgbClr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920225" y="4419600"/>
            <a:ext cx="610471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2400" dirty="0">
                <a:solidFill>
                  <a:srgbClr val="080808"/>
                </a:solidFill>
                <a:latin typeface="Century Gothic" panose="020B0502020202020204" pitchFamily="34" charset="0"/>
              </a:rPr>
              <a:t>Présenté et soutenu par :  </a:t>
            </a:r>
            <a:r>
              <a:rPr lang="fr-FR" altLang="fr-FR" sz="2400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DONDÉ</a:t>
            </a:r>
            <a:r>
              <a:rPr lang="fr-FR" altLang="fr-FR" sz="2000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                       </a:t>
            </a:r>
            <a:r>
              <a:rPr lang="fr-FR" altLang="fr-FR" sz="1800" dirty="0" smtClean="0">
                <a:solidFill>
                  <a:srgbClr val="053162"/>
                </a:solidFill>
                <a:latin typeface="Century Gothic" panose="020B0502020202020204" pitchFamily="34" charset="0"/>
              </a:rPr>
              <a:t>                  </a:t>
            </a:r>
            <a:endParaRPr lang="fr-FR" altLang="fr-FR" sz="1800" dirty="0">
              <a:solidFill>
                <a:srgbClr val="053162"/>
              </a:solidFill>
              <a:latin typeface="Century Gothic" panose="020B0502020202020204" pitchFamily="34" charset="0"/>
            </a:endParaRPr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3874176" y="6400800"/>
            <a:ext cx="4321175" cy="40011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2000" dirty="0">
                <a:ln w="0"/>
                <a:solidFill>
                  <a:srgbClr val="080808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Année académique: 2015/2016</a:t>
            </a:r>
          </a:p>
        </p:txBody>
      </p:sp>
      <p:sp>
        <p:nvSpPr>
          <p:cNvPr id="6152" name="Ellipse 10" descr="Description : logo6"/>
          <p:cNvSpPr>
            <a:spLocks noChangeArrowheads="1"/>
          </p:cNvSpPr>
          <p:nvPr/>
        </p:nvSpPr>
        <p:spPr bwMode="auto">
          <a:xfrm>
            <a:off x="5103812" y="365565"/>
            <a:ext cx="1474013" cy="12192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fr-FR" altLang="fr-FR" sz="1800" b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94489" y="5257800"/>
            <a:ext cx="99666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80808"/>
                </a:solidFill>
                <a:latin typeface="Century Gothic" panose="020B0502020202020204" pitchFamily="34" charset="0"/>
              </a:rPr>
              <a:t>Sous la direction de: </a:t>
            </a:r>
          </a:p>
          <a:p>
            <a:pPr algn="ctr"/>
            <a:r>
              <a:rPr lang="fr-FR" b="1" dirty="0">
                <a:solidFill>
                  <a:srgbClr val="080808"/>
                </a:solidFill>
                <a:latin typeface="Century Gothic" panose="020B0502020202020204" pitchFamily="34" charset="0"/>
              </a:rPr>
              <a:t>Dr Demba </a:t>
            </a:r>
            <a:r>
              <a:rPr lang="fr-FR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KANE</a:t>
            </a:r>
          </a:p>
        </p:txBody>
      </p:sp>
      <p:sp>
        <p:nvSpPr>
          <p:cNvPr id="4" name="Parchemin vertical 3"/>
          <p:cNvSpPr/>
          <p:nvPr/>
        </p:nvSpPr>
        <p:spPr bwMode="auto">
          <a:xfrm>
            <a:off x="1457519" y="2982716"/>
            <a:ext cx="9296400" cy="1121267"/>
          </a:xfrm>
          <a:prstGeom prst="verticalScroll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fr-FR" sz="2500" b="1" cap="all" dirty="0"/>
              <a:t>la caractérisation du financement du maraichage dans la zone des </a:t>
            </a:r>
            <a:r>
              <a:rPr lang="fr-FR" sz="2500" b="1" cap="all" dirty="0" err="1"/>
              <a:t>niayes</a:t>
            </a:r>
            <a:r>
              <a:rPr lang="fr-FR" sz="2500" b="1" cap="all" dirty="0"/>
              <a:t> : besoins, sources et contraintes </a:t>
            </a:r>
            <a:endParaRPr lang="fr-FR" sz="2500" cap="all" dirty="0"/>
          </a:p>
          <a:p>
            <a:pPr algn="ctr">
              <a:defRPr/>
            </a:pPr>
            <a:endParaRPr lang="fr-FR" sz="2800" b="1" dirty="0">
              <a:solidFill>
                <a:srgbClr val="4BACC6">
                  <a:lumMod val="10000"/>
                </a:srgbClr>
              </a:solidFill>
              <a:latin typeface="Century Gothic" panose="020B0502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1698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459" y="589294"/>
            <a:ext cx="4114800" cy="54280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Contexte de l’étude</a:t>
            </a:r>
            <a:endParaRPr lang="fr-FR" sz="3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1167" y="1332684"/>
            <a:ext cx="8852060" cy="840661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fr-FR" sz="2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L’agriculture joue un rôle important dans le développement du pays. </a:t>
            </a:r>
          </a:p>
          <a:p>
            <a:pPr algn="just"/>
            <a:r>
              <a:rPr lang="fr-FR" sz="2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Elle est constituée d’importantes filières dont le maraichage. </a:t>
            </a:r>
          </a:p>
          <a:p>
            <a:pPr algn="just"/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fr-FR" sz="20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fr-FR" sz="20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fr-FR" sz="20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fr-FR" sz="20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161780676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2" y="2481630"/>
            <a:ext cx="5118260" cy="3848259"/>
          </a:xfrm>
          <a:prstGeom prst="rect">
            <a:avLst/>
          </a:prstGeom>
        </p:spPr>
      </p:pic>
      <p:sp>
        <p:nvSpPr>
          <p:cNvPr id="10" name="Accolade ouvrante 9"/>
          <p:cNvSpPr/>
          <p:nvPr/>
        </p:nvSpPr>
        <p:spPr>
          <a:xfrm rot="5400000">
            <a:off x="8891369" y="2295900"/>
            <a:ext cx="182776" cy="547188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6476560" y="4183063"/>
            <a:ext cx="4950264" cy="693737"/>
            <a:chOff x="1729" y="990"/>
            <a:chExt cx="1920" cy="437"/>
          </a:xfrm>
        </p:grpSpPr>
        <p:sp>
          <p:nvSpPr>
            <p:cNvPr id="12" name="AutoShape 16"/>
            <p:cNvSpPr>
              <a:spLocks noChangeArrowheads="1"/>
            </p:cNvSpPr>
            <p:nvPr/>
          </p:nvSpPr>
          <p:spPr bwMode="gray">
            <a:xfrm>
              <a:off x="1729" y="990"/>
              <a:ext cx="1920" cy="437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rgbClr val="FF9933"/>
                </a:gs>
                <a:gs pos="50000">
                  <a:srgbClr val="FFD7AF"/>
                </a:gs>
                <a:gs pos="100000">
                  <a:srgbClr val="FF99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800" b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gray">
            <a:xfrm>
              <a:off x="1729" y="1139"/>
              <a:ext cx="19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None/>
              </a:pPr>
              <a:r>
                <a:rPr lang="fr-FR" sz="1800" dirty="0" smtClean="0">
                  <a:latin typeface="Century Gothic" panose="020B0502020202020204" pitchFamily="34" charset="0"/>
                </a:rPr>
                <a:t>Gestion </a:t>
              </a:r>
              <a:r>
                <a:rPr lang="fr-FR" sz="1800" dirty="0">
                  <a:latin typeface="Century Gothic" panose="020B0502020202020204" pitchFamily="34" charset="0"/>
                </a:rPr>
                <a:t>de l’environnement</a:t>
              </a:r>
              <a:endParaRPr lang="fr-FR" sz="1800" dirty="0"/>
            </a:p>
          </p:txBody>
        </p: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6475412" y="3611563"/>
            <a:ext cx="4953000" cy="693737"/>
            <a:chOff x="1729" y="990"/>
            <a:chExt cx="1920" cy="437"/>
          </a:xfrm>
        </p:grpSpPr>
        <p:sp>
          <p:nvSpPr>
            <p:cNvPr id="15" name="AutoShape 16"/>
            <p:cNvSpPr>
              <a:spLocks noChangeArrowheads="1"/>
            </p:cNvSpPr>
            <p:nvPr/>
          </p:nvSpPr>
          <p:spPr bwMode="gray">
            <a:xfrm>
              <a:off x="1729" y="990"/>
              <a:ext cx="1920" cy="437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rgbClr val="FF9933"/>
                </a:gs>
                <a:gs pos="50000">
                  <a:srgbClr val="FFD7AF"/>
                </a:gs>
                <a:gs pos="100000">
                  <a:srgbClr val="FF99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800" b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1729" y="1139"/>
              <a:ext cx="19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fr-FR" sz="1800" dirty="0">
                  <a:latin typeface="Century Gothic" panose="020B0502020202020204" pitchFamily="34" charset="0"/>
                </a:rPr>
                <a:t>R</a:t>
              </a:r>
              <a:r>
                <a:rPr lang="fr-FR" sz="1800" dirty="0" smtClean="0">
                  <a:latin typeface="Century Gothic" panose="020B0502020202020204" pitchFamily="34" charset="0"/>
                </a:rPr>
                <a:t>evenu</a:t>
              </a:r>
              <a:endParaRPr lang="fr-FR" sz="1800" dirty="0"/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6475412" y="3040063"/>
            <a:ext cx="4953000" cy="693737"/>
            <a:chOff x="1729" y="990"/>
            <a:chExt cx="1920" cy="437"/>
          </a:xfrm>
        </p:grpSpPr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1729" y="990"/>
              <a:ext cx="1920" cy="437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rgbClr val="FF9933"/>
                </a:gs>
                <a:gs pos="50000">
                  <a:srgbClr val="FFD7AF"/>
                </a:gs>
                <a:gs pos="100000">
                  <a:srgbClr val="FF99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800" b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gray">
            <a:xfrm>
              <a:off x="1729" y="1139"/>
              <a:ext cx="19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fr-FR" sz="1800" dirty="0" smtClean="0">
                  <a:latin typeface="Century Gothic" panose="020B0502020202020204" pitchFamily="34" charset="0"/>
                </a:rPr>
                <a:t>Création d’emploi</a:t>
              </a:r>
              <a:endParaRPr lang="fr-FR" sz="1800" dirty="0"/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6475412" y="2468563"/>
            <a:ext cx="4953000" cy="693737"/>
            <a:chOff x="1729" y="990"/>
            <a:chExt cx="1920" cy="437"/>
          </a:xfrm>
        </p:grpSpPr>
        <p:sp>
          <p:nvSpPr>
            <p:cNvPr id="21" name="AutoShape 16"/>
            <p:cNvSpPr>
              <a:spLocks noChangeArrowheads="1"/>
            </p:cNvSpPr>
            <p:nvPr/>
          </p:nvSpPr>
          <p:spPr bwMode="gray">
            <a:xfrm>
              <a:off x="1729" y="990"/>
              <a:ext cx="1920" cy="437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rgbClr val="FF9933"/>
                </a:gs>
                <a:gs pos="50000">
                  <a:srgbClr val="FFD7AF"/>
                </a:gs>
                <a:gs pos="100000">
                  <a:srgbClr val="FF99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800" b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gray">
            <a:xfrm>
              <a:off x="1729" y="1139"/>
              <a:ext cx="19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fr-FR" sz="1800" dirty="0" smtClean="0">
                  <a:latin typeface="Century Gothic" panose="020B0502020202020204" pitchFamily="34" charset="0"/>
                </a:rPr>
                <a:t>Satisfaction </a:t>
              </a:r>
              <a:r>
                <a:rPr lang="fr-FR" sz="1800" dirty="0">
                  <a:latin typeface="Century Gothic" panose="020B0502020202020204" pitchFamily="34" charset="0"/>
                </a:rPr>
                <a:t>des besoins </a:t>
              </a:r>
              <a:r>
                <a:rPr lang="fr-FR" sz="1800" dirty="0" smtClean="0">
                  <a:latin typeface="Century Gothic" panose="020B0502020202020204" pitchFamily="34" charset="0"/>
                </a:rPr>
                <a:t>alimentaires</a:t>
              </a:r>
              <a:r>
                <a:rPr lang="fr-FR" altLang="fr-FR" sz="1800" dirty="0" smtClean="0">
                  <a:solidFill>
                    <a:srgbClr val="000000"/>
                  </a:solidFill>
                  <a:latin typeface="Constantia" panose="02030602050306030303" pitchFamily="18" charset="0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25" name="Rectangle à coins arrondis 24"/>
          <p:cNvSpPr/>
          <p:nvPr/>
        </p:nvSpPr>
        <p:spPr>
          <a:xfrm>
            <a:off x="6018212" y="5872689"/>
            <a:ext cx="21336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Aménagements</a:t>
            </a:r>
            <a:endParaRPr lang="fr-FR" sz="18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770812" y="5186608"/>
            <a:ext cx="2371729" cy="566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Recyclage des eaux usées</a:t>
            </a:r>
            <a:endParaRPr lang="fr-FR" sz="18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9904412" y="5872689"/>
            <a:ext cx="21336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</a:t>
            </a:r>
            <a:r>
              <a:rPr lang="fr-FR" sz="1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ompostage</a:t>
            </a:r>
            <a:endParaRPr lang="fr-FR" sz="1800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6246812" y="5105400"/>
            <a:ext cx="0" cy="419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11717114" y="5105400"/>
            <a:ext cx="0" cy="419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300" decel="10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300" decel="10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300" decel="5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300" decel="10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300" decel="10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300" decel="5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300" decel="10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300" decel="10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300" decel="5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300" decel="10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300" decel="100000" autoRev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2592" y="1177311"/>
            <a:ext cx="11429999" cy="2327889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Malgré l’importance de cette filière, dont le développement devrait attirer l’attention de toute personne responsable du développement du pays, elle est assujettie à d’énormes difficultés financières.</a:t>
            </a:r>
          </a:p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Ce constat nous a mené à cette étude pour une contribution de l’amélioration du financement du maraichage.</a:t>
            </a:r>
            <a:endParaRPr lang="fr-FR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050963671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6"/>
          <p:cNvSpPr/>
          <p:nvPr/>
        </p:nvSpPr>
        <p:spPr>
          <a:xfrm>
            <a:off x="5282705" y="3670398"/>
            <a:ext cx="1497507" cy="135880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5557981" y="3903442"/>
            <a:ext cx="946953" cy="892714"/>
          </a:xfrm>
          <a:custGeom>
            <a:avLst/>
            <a:gdLst>
              <a:gd name="T0" fmla="*/ 1178 w 2941"/>
              <a:gd name="T1" fmla="*/ 1195 h 3277"/>
              <a:gd name="T2" fmla="*/ 868 w 2941"/>
              <a:gd name="T3" fmla="*/ 1369 h 3277"/>
              <a:gd name="T4" fmla="*/ 649 w 2941"/>
              <a:gd name="T5" fmla="*/ 1643 h 3277"/>
              <a:gd name="T6" fmla="*/ 548 w 2941"/>
              <a:gd name="T7" fmla="*/ 1989 h 3277"/>
              <a:gd name="T8" fmla="*/ 593 w 2941"/>
              <a:gd name="T9" fmla="*/ 2352 h 3277"/>
              <a:gd name="T10" fmla="*/ 768 w 2941"/>
              <a:gd name="T11" fmla="*/ 2659 h 3277"/>
              <a:gd name="T12" fmla="*/ 1045 w 2941"/>
              <a:gd name="T13" fmla="*/ 2876 h 3277"/>
              <a:gd name="T14" fmla="*/ 1394 w 2941"/>
              <a:gd name="T15" fmla="*/ 2976 h 3277"/>
              <a:gd name="T16" fmla="*/ 1763 w 2941"/>
              <a:gd name="T17" fmla="*/ 2932 h 3277"/>
              <a:gd name="T18" fmla="*/ 2072 w 2941"/>
              <a:gd name="T19" fmla="*/ 2759 h 3277"/>
              <a:gd name="T20" fmla="*/ 2292 w 2941"/>
              <a:gd name="T21" fmla="*/ 2484 h 3277"/>
              <a:gd name="T22" fmla="*/ 2393 w 2941"/>
              <a:gd name="T23" fmla="*/ 2139 h 3277"/>
              <a:gd name="T24" fmla="*/ 2348 w 2941"/>
              <a:gd name="T25" fmla="*/ 1774 h 3277"/>
              <a:gd name="T26" fmla="*/ 2172 w 2941"/>
              <a:gd name="T27" fmla="*/ 1469 h 3277"/>
              <a:gd name="T28" fmla="*/ 1895 w 2941"/>
              <a:gd name="T29" fmla="*/ 1251 h 3277"/>
              <a:gd name="T30" fmla="*/ 1546 w 2941"/>
              <a:gd name="T31" fmla="*/ 1151 h 3277"/>
              <a:gd name="T32" fmla="*/ 2799 w 2941"/>
              <a:gd name="T33" fmla="*/ 9 h 3277"/>
              <a:gd name="T34" fmla="*/ 2759 w 2941"/>
              <a:gd name="T35" fmla="*/ 91 h 3277"/>
              <a:gd name="T36" fmla="*/ 2664 w 2941"/>
              <a:gd name="T37" fmla="*/ 236 h 3277"/>
              <a:gd name="T38" fmla="*/ 2503 w 2941"/>
              <a:gd name="T39" fmla="*/ 411 h 3277"/>
              <a:gd name="T40" fmla="*/ 2265 w 2941"/>
              <a:gd name="T41" fmla="*/ 583 h 3277"/>
              <a:gd name="T42" fmla="*/ 1938 w 2941"/>
              <a:gd name="T43" fmla="*/ 719 h 3277"/>
              <a:gd name="T44" fmla="*/ 1607 w 2941"/>
              <a:gd name="T45" fmla="*/ 962 h 3277"/>
              <a:gd name="T46" fmla="*/ 2251 w 2941"/>
              <a:gd name="T47" fmla="*/ 978 h 3277"/>
              <a:gd name="T48" fmla="*/ 2391 w 2941"/>
              <a:gd name="T49" fmla="*/ 1067 h 3277"/>
              <a:gd name="T50" fmla="*/ 2466 w 2941"/>
              <a:gd name="T51" fmla="*/ 1230 h 3277"/>
              <a:gd name="T52" fmla="*/ 2512 w 2941"/>
              <a:gd name="T53" fmla="*/ 1401 h 3277"/>
              <a:gd name="T54" fmla="*/ 2584 w 2941"/>
              <a:gd name="T55" fmla="*/ 1665 h 3277"/>
              <a:gd name="T56" fmla="*/ 2670 w 2941"/>
              <a:gd name="T57" fmla="*/ 1983 h 3277"/>
              <a:gd name="T58" fmla="*/ 2758 w 2941"/>
              <a:gd name="T59" fmla="*/ 2310 h 3277"/>
              <a:gd name="T60" fmla="*/ 2838 w 2941"/>
              <a:gd name="T61" fmla="*/ 2605 h 3277"/>
              <a:gd name="T62" fmla="*/ 2899 w 2941"/>
              <a:gd name="T63" fmla="*/ 2827 h 3277"/>
              <a:gd name="T64" fmla="*/ 2928 w 2941"/>
              <a:gd name="T65" fmla="*/ 2933 h 3277"/>
              <a:gd name="T66" fmla="*/ 2940 w 2941"/>
              <a:gd name="T67" fmla="*/ 3031 h 3277"/>
              <a:gd name="T68" fmla="*/ 2899 w 2941"/>
              <a:gd name="T69" fmla="*/ 3119 h 3277"/>
              <a:gd name="T70" fmla="*/ 2777 w 2941"/>
              <a:gd name="T71" fmla="*/ 3164 h 3277"/>
              <a:gd name="T72" fmla="*/ 349 w 2941"/>
              <a:gd name="T73" fmla="*/ 3166 h 3277"/>
              <a:gd name="T74" fmla="*/ 78 w 2941"/>
              <a:gd name="T75" fmla="*/ 3144 h 3277"/>
              <a:gd name="T76" fmla="*/ 8 w 2941"/>
              <a:gd name="T77" fmla="*/ 3070 h 3277"/>
              <a:gd name="T78" fmla="*/ 3 w 2941"/>
              <a:gd name="T79" fmla="*/ 2971 h 3277"/>
              <a:gd name="T80" fmla="*/ 25 w 2941"/>
              <a:gd name="T81" fmla="*/ 2885 h 3277"/>
              <a:gd name="T82" fmla="*/ 74 w 2941"/>
              <a:gd name="T83" fmla="*/ 2704 h 3277"/>
              <a:gd name="T84" fmla="*/ 148 w 2941"/>
              <a:gd name="T85" fmla="*/ 2434 h 3277"/>
              <a:gd name="T86" fmla="*/ 235 w 2941"/>
              <a:gd name="T87" fmla="*/ 2115 h 3277"/>
              <a:gd name="T88" fmla="*/ 323 w 2941"/>
              <a:gd name="T89" fmla="*/ 1788 h 3277"/>
              <a:gd name="T90" fmla="*/ 401 w 2941"/>
              <a:gd name="T91" fmla="*/ 1498 h 3277"/>
              <a:gd name="T92" fmla="*/ 459 w 2941"/>
              <a:gd name="T93" fmla="*/ 1284 h 3277"/>
              <a:gd name="T94" fmla="*/ 509 w 2941"/>
              <a:gd name="T95" fmla="*/ 1129 h 3277"/>
              <a:gd name="T96" fmla="*/ 628 w 2941"/>
              <a:gd name="T97" fmla="*/ 1004 h 3277"/>
              <a:gd name="T98" fmla="*/ 790 w 2941"/>
              <a:gd name="T99" fmla="*/ 962 h 3277"/>
              <a:gd name="T100" fmla="*/ 1120 w 2941"/>
              <a:gd name="T101" fmla="*/ 767 h 3277"/>
              <a:gd name="T102" fmla="*/ 755 w 2941"/>
              <a:gd name="T103" fmla="*/ 673 h 3277"/>
              <a:gd name="T104" fmla="*/ 483 w 2941"/>
              <a:gd name="T105" fmla="*/ 525 h 3277"/>
              <a:gd name="T106" fmla="*/ 291 w 2941"/>
              <a:gd name="T107" fmla="*/ 355 h 3277"/>
              <a:gd name="T108" fmla="*/ 167 w 2941"/>
              <a:gd name="T109" fmla="*/ 192 h 3277"/>
              <a:gd name="T110" fmla="*/ 100 w 2941"/>
              <a:gd name="T111" fmla="*/ 64 h 3277"/>
              <a:gd name="T112" fmla="*/ 76 w 2941"/>
              <a:gd name="T113" fmla="*/ 2 h 3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41" h="3277">
                <a:moveTo>
                  <a:pt x="1471" y="1149"/>
                </a:moveTo>
                <a:lnTo>
                  <a:pt x="1394" y="1151"/>
                </a:lnTo>
                <a:lnTo>
                  <a:pt x="1320" y="1161"/>
                </a:lnTo>
                <a:lnTo>
                  <a:pt x="1248" y="1175"/>
                </a:lnTo>
                <a:lnTo>
                  <a:pt x="1178" y="1195"/>
                </a:lnTo>
                <a:lnTo>
                  <a:pt x="1111" y="1220"/>
                </a:lnTo>
                <a:lnTo>
                  <a:pt x="1045" y="1251"/>
                </a:lnTo>
                <a:lnTo>
                  <a:pt x="982" y="1285"/>
                </a:lnTo>
                <a:lnTo>
                  <a:pt x="924" y="1325"/>
                </a:lnTo>
                <a:lnTo>
                  <a:pt x="868" y="1369"/>
                </a:lnTo>
                <a:lnTo>
                  <a:pt x="816" y="1416"/>
                </a:lnTo>
                <a:lnTo>
                  <a:pt x="768" y="1469"/>
                </a:lnTo>
                <a:lnTo>
                  <a:pt x="724" y="1523"/>
                </a:lnTo>
                <a:lnTo>
                  <a:pt x="684" y="1582"/>
                </a:lnTo>
                <a:lnTo>
                  <a:pt x="649" y="1643"/>
                </a:lnTo>
                <a:lnTo>
                  <a:pt x="618" y="1707"/>
                </a:lnTo>
                <a:lnTo>
                  <a:pt x="593" y="1774"/>
                </a:lnTo>
                <a:lnTo>
                  <a:pt x="572" y="1844"/>
                </a:lnTo>
                <a:lnTo>
                  <a:pt x="558" y="1915"/>
                </a:lnTo>
                <a:lnTo>
                  <a:pt x="548" y="1989"/>
                </a:lnTo>
                <a:lnTo>
                  <a:pt x="545" y="2063"/>
                </a:lnTo>
                <a:lnTo>
                  <a:pt x="548" y="2139"/>
                </a:lnTo>
                <a:lnTo>
                  <a:pt x="558" y="2212"/>
                </a:lnTo>
                <a:lnTo>
                  <a:pt x="572" y="2283"/>
                </a:lnTo>
                <a:lnTo>
                  <a:pt x="593" y="2352"/>
                </a:lnTo>
                <a:lnTo>
                  <a:pt x="618" y="2420"/>
                </a:lnTo>
                <a:lnTo>
                  <a:pt x="649" y="2484"/>
                </a:lnTo>
                <a:lnTo>
                  <a:pt x="684" y="2546"/>
                </a:lnTo>
                <a:lnTo>
                  <a:pt x="724" y="2604"/>
                </a:lnTo>
                <a:lnTo>
                  <a:pt x="768" y="2659"/>
                </a:lnTo>
                <a:lnTo>
                  <a:pt x="816" y="2711"/>
                </a:lnTo>
                <a:lnTo>
                  <a:pt x="868" y="2759"/>
                </a:lnTo>
                <a:lnTo>
                  <a:pt x="924" y="2802"/>
                </a:lnTo>
                <a:lnTo>
                  <a:pt x="982" y="2842"/>
                </a:lnTo>
                <a:lnTo>
                  <a:pt x="1045" y="2876"/>
                </a:lnTo>
                <a:lnTo>
                  <a:pt x="1111" y="2906"/>
                </a:lnTo>
                <a:lnTo>
                  <a:pt x="1178" y="2932"/>
                </a:lnTo>
                <a:lnTo>
                  <a:pt x="1248" y="2953"/>
                </a:lnTo>
                <a:lnTo>
                  <a:pt x="1320" y="2967"/>
                </a:lnTo>
                <a:lnTo>
                  <a:pt x="1394" y="2976"/>
                </a:lnTo>
                <a:lnTo>
                  <a:pt x="1471" y="2979"/>
                </a:lnTo>
                <a:lnTo>
                  <a:pt x="1546" y="2976"/>
                </a:lnTo>
                <a:lnTo>
                  <a:pt x="1620" y="2967"/>
                </a:lnTo>
                <a:lnTo>
                  <a:pt x="1693" y="2953"/>
                </a:lnTo>
                <a:lnTo>
                  <a:pt x="1763" y="2932"/>
                </a:lnTo>
                <a:lnTo>
                  <a:pt x="1830" y="2906"/>
                </a:lnTo>
                <a:lnTo>
                  <a:pt x="1895" y="2876"/>
                </a:lnTo>
                <a:lnTo>
                  <a:pt x="1958" y="2842"/>
                </a:lnTo>
                <a:lnTo>
                  <a:pt x="2017" y="2802"/>
                </a:lnTo>
                <a:lnTo>
                  <a:pt x="2072" y="2759"/>
                </a:lnTo>
                <a:lnTo>
                  <a:pt x="2125" y="2711"/>
                </a:lnTo>
                <a:lnTo>
                  <a:pt x="2172" y="2659"/>
                </a:lnTo>
                <a:lnTo>
                  <a:pt x="2217" y="2604"/>
                </a:lnTo>
                <a:lnTo>
                  <a:pt x="2257" y="2546"/>
                </a:lnTo>
                <a:lnTo>
                  <a:pt x="2292" y="2484"/>
                </a:lnTo>
                <a:lnTo>
                  <a:pt x="2323" y="2420"/>
                </a:lnTo>
                <a:lnTo>
                  <a:pt x="2348" y="2352"/>
                </a:lnTo>
                <a:lnTo>
                  <a:pt x="2368" y="2283"/>
                </a:lnTo>
                <a:lnTo>
                  <a:pt x="2383" y="2212"/>
                </a:lnTo>
                <a:lnTo>
                  <a:pt x="2393" y="2139"/>
                </a:lnTo>
                <a:lnTo>
                  <a:pt x="2396" y="2063"/>
                </a:lnTo>
                <a:lnTo>
                  <a:pt x="2393" y="1989"/>
                </a:lnTo>
                <a:lnTo>
                  <a:pt x="2383" y="1915"/>
                </a:lnTo>
                <a:lnTo>
                  <a:pt x="2368" y="1844"/>
                </a:lnTo>
                <a:lnTo>
                  <a:pt x="2348" y="1774"/>
                </a:lnTo>
                <a:lnTo>
                  <a:pt x="2323" y="1707"/>
                </a:lnTo>
                <a:lnTo>
                  <a:pt x="2292" y="1643"/>
                </a:lnTo>
                <a:lnTo>
                  <a:pt x="2257" y="1582"/>
                </a:lnTo>
                <a:lnTo>
                  <a:pt x="2217" y="1523"/>
                </a:lnTo>
                <a:lnTo>
                  <a:pt x="2172" y="1469"/>
                </a:lnTo>
                <a:lnTo>
                  <a:pt x="2125" y="1416"/>
                </a:lnTo>
                <a:lnTo>
                  <a:pt x="2072" y="1369"/>
                </a:lnTo>
                <a:lnTo>
                  <a:pt x="2017" y="1325"/>
                </a:lnTo>
                <a:lnTo>
                  <a:pt x="1958" y="1285"/>
                </a:lnTo>
                <a:lnTo>
                  <a:pt x="1895" y="1251"/>
                </a:lnTo>
                <a:lnTo>
                  <a:pt x="1830" y="1220"/>
                </a:lnTo>
                <a:lnTo>
                  <a:pt x="1763" y="1195"/>
                </a:lnTo>
                <a:lnTo>
                  <a:pt x="1693" y="1175"/>
                </a:lnTo>
                <a:lnTo>
                  <a:pt x="1620" y="1161"/>
                </a:lnTo>
                <a:lnTo>
                  <a:pt x="1546" y="1151"/>
                </a:lnTo>
                <a:lnTo>
                  <a:pt x="1471" y="1149"/>
                </a:lnTo>
                <a:close/>
                <a:moveTo>
                  <a:pt x="75" y="0"/>
                </a:moveTo>
                <a:lnTo>
                  <a:pt x="2802" y="0"/>
                </a:lnTo>
                <a:lnTo>
                  <a:pt x="2801" y="2"/>
                </a:lnTo>
                <a:lnTo>
                  <a:pt x="2799" y="9"/>
                </a:lnTo>
                <a:lnTo>
                  <a:pt x="2795" y="18"/>
                </a:lnTo>
                <a:lnTo>
                  <a:pt x="2789" y="32"/>
                </a:lnTo>
                <a:lnTo>
                  <a:pt x="2781" y="48"/>
                </a:lnTo>
                <a:lnTo>
                  <a:pt x="2771" y="68"/>
                </a:lnTo>
                <a:lnTo>
                  <a:pt x="2759" y="91"/>
                </a:lnTo>
                <a:lnTo>
                  <a:pt x="2744" y="117"/>
                </a:lnTo>
                <a:lnTo>
                  <a:pt x="2728" y="144"/>
                </a:lnTo>
                <a:lnTo>
                  <a:pt x="2709" y="173"/>
                </a:lnTo>
                <a:lnTo>
                  <a:pt x="2688" y="203"/>
                </a:lnTo>
                <a:lnTo>
                  <a:pt x="2664" y="236"/>
                </a:lnTo>
                <a:lnTo>
                  <a:pt x="2637" y="269"/>
                </a:lnTo>
                <a:lnTo>
                  <a:pt x="2608" y="304"/>
                </a:lnTo>
                <a:lnTo>
                  <a:pt x="2576" y="340"/>
                </a:lnTo>
                <a:lnTo>
                  <a:pt x="2541" y="375"/>
                </a:lnTo>
                <a:lnTo>
                  <a:pt x="2503" y="411"/>
                </a:lnTo>
                <a:lnTo>
                  <a:pt x="2461" y="446"/>
                </a:lnTo>
                <a:lnTo>
                  <a:pt x="2417" y="482"/>
                </a:lnTo>
                <a:lnTo>
                  <a:pt x="2369" y="517"/>
                </a:lnTo>
                <a:lnTo>
                  <a:pt x="2319" y="550"/>
                </a:lnTo>
                <a:lnTo>
                  <a:pt x="2265" y="583"/>
                </a:lnTo>
                <a:lnTo>
                  <a:pt x="2207" y="614"/>
                </a:lnTo>
                <a:lnTo>
                  <a:pt x="2146" y="643"/>
                </a:lnTo>
                <a:lnTo>
                  <a:pt x="2080" y="671"/>
                </a:lnTo>
                <a:lnTo>
                  <a:pt x="2012" y="696"/>
                </a:lnTo>
                <a:lnTo>
                  <a:pt x="1938" y="719"/>
                </a:lnTo>
                <a:lnTo>
                  <a:pt x="1862" y="739"/>
                </a:lnTo>
                <a:lnTo>
                  <a:pt x="1781" y="755"/>
                </a:lnTo>
                <a:lnTo>
                  <a:pt x="1696" y="769"/>
                </a:lnTo>
                <a:lnTo>
                  <a:pt x="1607" y="779"/>
                </a:lnTo>
                <a:lnTo>
                  <a:pt x="1607" y="962"/>
                </a:lnTo>
                <a:lnTo>
                  <a:pt x="2114" y="962"/>
                </a:lnTo>
                <a:lnTo>
                  <a:pt x="2150" y="962"/>
                </a:lnTo>
                <a:lnTo>
                  <a:pt x="2185" y="965"/>
                </a:lnTo>
                <a:lnTo>
                  <a:pt x="2218" y="971"/>
                </a:lnTo>
                <a:lnTo>
                  <a:pt x="2251" y="978"/>
                </a:lnTo>
                <a:lnTo>
                  <a:pt x="2283" y="990"/>
                </a:lnTo>
                <a:lnTo>
                  <a:pt x="2312" y="1004"/>
                </a:lnTo>
                <a:lnTo>
                  <a:pt x="2340" y="1021"/>
                </a:lnTo>
                <a:lnTo>
                  <a:pt x="2366" y="1042"/>
                </a:lnTo>
                <a:lnTo>
                  <a:pt x="2391" y="1067"/>
                </a:lnTo>
                <a:lnTo>
                  <a:pt x="2412" y="1096"/>
                </a:lnTo>
                <a:lnTo>
                  <a:pt x="2431" y="1129"/>
                </a:lnTo>
                <a:lnTo>
                  <a:pt x="2448" y="1167"/>
                </a:lnTo>
                <a:lnTo>
                  <a:pt x="2460" y="1210"/>
                </a:lnTo>
                <a:lnTo>
                  <a:pt x="2466" y="1230"/>
                </a:lnTo>
                <a:lnTo>
                  <a:pt x="2473" y="1254"/>
                </a:lnTo>
                <a:lnTo>
                  <a:pt x="2481" y="1284"/>
                </a:lnTo>
                <a:lnTo>
                  <a:pt x="2490" y="1319"/>
                </a:lnTo>
                <a:lnTo>
                  <a:pt x="2501" y="1358"/>
                </a:lnTo>
                <a:lnTo>
                  <a:pt x="2512" y="1401"/>
                </a:lnTo>
                <a:lnTo>
                  <a:pt x="2525" y="1448"/>
                </a:lnTo>
                <a:lnTo>
                  <a:pt x="2539" y="1498"/>
                </a:lnTo>
                <a:lnTo>
                  <a:pt x="2553" y="1550"/>
                </a:lnTo>
                <a:lnTo>
                  <a:pt x="2568" y="1607"/>
                </a:lnTo>
                <a:lnTo>
                  <a:pt x="2584" y="1665"/>
                </a:lnTo>
                <a:lnTo>
                  <a:pt x="2600" y="1726"/>
                </a:lnTo>
                <a:lnTo>
                  <a:pt x="2617" y="1788"/>
                </a:lnTo>
                <a:lnTo>
                  <a:pt x="2634" y="1852"/>
                </a:lnTo>
                <a:lnTo>
                  <a:pt x="2652" y="1917"/>
                </a:lnTo>
                <a:lnTo>
                  <a:pt x="2670" y="1983"/>
                </a:lnTo>
                <a:lnTo>
                  <a:pt x="2688" y="2049"/>
                </a:lnTo>
                <a:lnTo>
                  <a:pt x="2705" y="2115"/>
                </a:lnTo>
                <a:lnTo>
                  <a:pt x="2723" y="2181"/>
                </a:lnTo>
                <a:lnTo>
                  <a:pt x="2741" y="2246"/>
                </a:lnTo>
                <a:lnTo>
                  <a:pt x="2758" y="2310"/>
                </a:lnTo>
                <a:lnTo>
                  <a:pt x="2776" y="2372"/>
                </a:lnTo>
                <a:lnTo>
                  <a:pt x="2792" y="2434"/>
                </a:lnTo>
                <a:lnTo>
                  <a:pt x="2808" y="2494"/>
                </a:lnTo>
                <a:lnTo>
                  <a:pt x="2824" y="2550"/>
                </a:lnTo>
                <a:lnTo>
                  <a:pt x="2838" y="2605"/>
                </a:lnTo>
                <a:lnTo>
                  <a:pt x="2852" y="2656"/>
                </a:lnTo>
                <a:lnTo>
                  <a:pt x="2866" y="2704"/>
                </a:lnTo>
                <a:lnTo>
                  <a:pt x="2878" y="2749"/>
                </a:lnTo>
                <a:lnTo>
                  <a:pt x="2889" y="2790"/>
                </a:lnTo>
                <a:lnTo>
                  <a:pt x="2899" y="2827"/>
                </a:lnTo>
                <a:lnTo>
                  <a:pt x="2907" y="2858"/>
                </a:lnTo>
                <a:lnTo>
                  <a:pt x="2915" y="2885"/>
                </a:lnTo>
                <a:lnTo>
                  <a:pt x="2921" y="2906"/>
                </a:lnTo>
                <a:lnTo>
                  <a:pt x="2925" y="2922"/>
                </a:lnTo>
                <a:lnTo>
                  <a:pt x="2928" y="2933"/>
                </a:lnTo>
                <a:lnTo>
                  <a:pt x="2934" y="2952"/>
                </a:lnTo>
                <a:lnTo>
                  <a:pt x="2937" y="2971"/>
                </a:lnTo>
                <a:lnTo>
                  <a:pt x="2940" y="2991"/>
                </a:lnTo>
                <a:lnTo>
                  <a:pt x="2941" y="3011"/>
                </a:lnTo>
                <a:lnTo>
                  <a:pt x="2940" y="3031"/>
                </a:lnTo>
                <a:lnTo>
                  <a:pt x="2937" y="3051"/>
                </a:lnTo>
                <a:lnTo>
                  <a:pt x="2932" y="3070"/>
                </a:lnTo>
                <a:lnTo>
                  <a:pt x="2923" y="3088"/>
                </a:lnTo>
                <a:lnTo>
                  <a:pt x="2912" y="3103"/>
                </a:lnTo>
                <a:lnTo>
                  <a:pt x="2899" y="3119"/>
                </a:lnTo>
                <a:lnTo>
                  <a:pt x="2882" y="3133"/>
                </a:lnTo>
                <a:lnTo>
                  <a:pt x="2862" y="3144"/>
                </a:lnTo>
                <a:lnTo>
                  <a:pt x="2837" y="3154"/>
                </a:lnTo>
                <a:lnTo>
                  <a:pt x="2809" y="3160"/>
                </a:lnTo>
                <a:lnTo>
                  <a:pt x="2777" y="3164"/>
                </a:lnTo>
                <a:lnTo>
                  <a:pt x="2740" y="3166"/>
                </a:lnTo>
                <a:lnTo>
                  <a:pt x="2565" y="3166"/>
                </a:lnTo>
                <a:lnTo>
                  <a:pt x="2565" y="3277"/>
                </a:lnTo>
                <a:lnTo>
                  <a:pt x="349" y="3277"/>
                </a:lnTo>
                <a:lnTo>
                  <a:pt x="349" y="3166"/>
                </a:lnTo>
                <a:lnTo>
                  <a:pt x="200" y="3166"/>
                </a:lnTo>
                <a:lnTo>
                  <a:pt x="163" y="3164"/>
                </a:lnTo>
                <a:lnTo>
                  <a:pt x="131" y="3160"/>
                </a:lnTo>
                <a:lnTo>
                  <a:pt x="103" y="3154"/>
                </a:lnTo>
                <a:lnTo>
                  <a:pt x="78" y="3144"/>
                </a:lnTo>
                <a:lnTo>
                  <a:pt x="58" y="3133"/>
                </a:lnTo>
                <a:lnTo>
                  <a:pt x="41" y="3119"/>
                </a:lnTo>
                <a:lnTo>
                  <a:pt x="28" y="3103"/>
                </a:lnTo>
                <a:lnTo>
                  <a:pt x="17" y="3088"/>
                </a:lnTo>
                <a:lnTo>
                  <a:pt x="8" y="3070"/>
                </a:lnTo>
                <a:lnTo>
                  <a:pt x="3" y="3051"/>
                </a:lnTo>
                <a:lnTo>
                  <a:pt x="0" y="3031"/>
                </a:lnTo>
                <a:lnTo>
                  <a:pt x="0" y="3011"/>
                </a:lnTo>
                <a:lnTo>
                  <a:pt x="0" y="2991"/>
                </a:lnTo>
                <a:lnTo>
                  <a:pt x="3" y="2971"/>
                </a:lnTo>
                <a:lnTo>
                  <a:pt x="7" y="2952"/>
                </a:lnTo>
                <a:lnTo>
                  <a:pt x="12" y="2933"/>
                </a:lnTo>
                <a:lnTo>
                  <a:pt x="15" y="2922"/>
                </a:lnTo>
                <a:lnTo>
                  <a:pt x="19" y="2906"/>
                </a:lnTo>
                <a:lnTo>
                  <a:pt x="25" y="2885"/>
                </a:lnTo>
                <a:lnTo>
                  <a:pt x="33" y="2858"/>
                </a:lnTo>
                <a:lnTo>
                  <a:pt x="41" y="2827"/>
                </a:lnTo>
                <a:lnTo>
                  <a:pt x="51" y="2790"/>
                </a:lnTo>
                <a:lnTo>
                  <a:pt x="62" y="2749"/>
                </a:lnTo>
                <a:lnTo>
                  <a:pt x="74" y="2704"/>
                </a:lnTo>
                <a:lnTo>
                  <a:pt x="88" y="2656"/>
                </a:lnTo>
                <a:lnTo>
                  <a:pt x="102" y="2605"/>
                </a:lnTo>
                <a:lnTo>
                  <a:pt x="116" y="2550"/>
                </a:lnTo>
                <a:lnTo>
                  <a:pt x="132" y="2494"/>
                </a:lnTo>
                <a:lnTo>
                  <a:pt x="148" y="2434"/>
                </a:lnTo>
                <a:lnTo>
                  <a:pt x="165" y="2372"/>
                </a:lnTo>
                <a:lnTo>
                  <a:pt x="182" y="2310"/>
                </a:lnTo>
                <a:lnTo>
                  <a:pt x="199" y="2246"/>
                </a:lnTo>
                <a:lnTo>
                  <a:pt x="217" y="2181"/>
                </a:lnTo>
                <a:lnTo>
                  <a:pt x="235" y="2115"/>
                </a:lnTo>
                <a:lnTo>
                  <a:pt x="252" y="2049"/>
                </a:lnTo>
                <a:lnTo>
                  <a:pt x="270" y="1983"/>
                </a:lnTo>
                <a:lnTo>
                  <a:pt x="288" y="1917"/>
                </a:lnTo>
                <a:lnTo>
                  <a:pt x="306" y="1852"/>
                </a:lnTo>
                <a:lnTo>
                  <a:pt x="323" y="1788"/>
                </a:lnTo>
                <a:lnTo>
                  <a:pt x="340" y="1726"/>
                </a:lnTo>
                <a:lnTo>
                  <a:pt x="356" y="1665"/>
                </a:lnTo>
                <a:lnTo>
                  <a:pt x="372" y="1607"/>
                </a:lnTo>
                <a:lnTo>
                  <a:pt x="387" y="1550"/>
                </a:lnTo>
                <a:lnTo>
                  <a:pt x="401" y="1498"/>
                </a:lnTo>
                <a:lnTo>
                  <a:pt x="415" y="1448"/>
                </a:lnTo>
                <a:lnTo>
                  <a:pt x="428" y="1401"/>
                </a:lnTo>
                <a:lnTo>
                  <a:pt x="439" y="1358"/>
                </a:lnTo>
                <a:lnTo>
                  <a:pt x="450" y="1319"/>
                </a:lnTo>
                <a:lnTo>
                  <a:pt x="459" y="1284"/>
                </a:lnTo>
                <a:lnTo>
                  <a:pt x="467" y="1254"/>
                </a:lnTo>
                <a:lnTo>
                  <a:pt x="474" y="1230"/>
                </a:lnTo>
                <a:lnTo>
                  <a:pt x="480" y="1210"/>
                </a:lnTo>
                <a:lnTo>
                  <a:pt x="492" y="1167"/>
                </a:lnTo>
                <a:lnTo>
                  <a:pt x="509" y="1129"/>
                </a:lnTo>
                <a:lnTo>
                  <a:pt x="528" y="1096"/>
                </a:lnTo>
                <a:lnTo>
                  <a:pt x="551" y="1067"/>
                </a:lnTo>
                <a:lnTo>
                  <a:pt x="574" y="1042"/>
                </a:lnTo>
                <a:lnTo>
                  <a:pt x="600" y="1021"/>
                </a:lnTo>
                <a:lnTo>
                  <a:pt x="628" y="1004"/>
                </a:lnTo>
                <a:lnTo>
                  <a:pt x="657" y="990"/>
                </a:lnTo>
                <a:lnTo>
                  <a:pt x="689" y="978"/>
                </a:lnTo>
                <a:lnTo>
                  <a:pt x="722" y="971"/>
                </a:lnTo>
                <a:lnTo>
                  <a:pt x="756" y="965"/>
                </a:lnTo>
                <a:lnTo>
                  <a:pt x="790" y="962"/>
                </a:lnTo>
                <a:lnTo>
                  <a:pt x="826" y="962"/>
                </a:lnTo>
                <a:lnTo>
                  <a:pt x="1296" y="962"/>
                </a:lnTo>
                <a:lnTo>
                  <a:pt x="1296" y="784"/>
                </a:lnTo>
                <a:lnTo>
                  <a:pt x="1206" y="777"/>
                </a:lnTo>
                <a:lnTo>
                  <a:pt x="1120" y="767"/>
                </a:lnTo>
                <a:lnTo>
                  <a:pt x="1040" y="753"/>
                </a:lnTo>
                <a:lnTo>
                  <a:pt x="962" y="738"/>
                </a:lnTo>
                <a:lnTo>
                  <a:pt x="889" y="718"/>
                </a:lnTo>
                <a:lnTo>
                  <a:pt x="820" y="697"/>
                </a:lnTo>
                <a:lnTo>
                  <a:pt x="755" y="673"/>
                </a:lnTo>
                <a:lnTo>
                  <a:pt x="693" y="646"/>
                </a:lnTo>
                <a:lnTo>
                  <a:pt x="636" y="618"/>
                </a:lnTo>
                <a:lnTo>
                  <a:pt x="581" y="589"/>
                </a:lnTo>
                <a:lnTo>
                  <a:pt x="530" y="557"/>
                </a:lnTo>
                <a:lnTo>
                  <a:pt x="483" y="525"/>
                </a:lnTo>
                <a:lnTo>
                  <a:pt x="438" y="493"/>
                </a:lnTo>
                <a:lnTo>
                  <a:pt x="397" y="458"/>
                </a:lnTo>
                <a:lnTo>
                  <a:pt x="359" y="424"/>
                </a:lnTo>
                <a:lnTo>
                  <a:pt x="323" y="390"/>
                </a:lnTo>
                <a:lnTo>
                  <a:pt x="291" y="355"/>
                </a:lnTo>
                <a:lnTo>
                  <a:pt x="261" y="321"/>
                </a:lnTo>
                <a:lnTo>
                  <a:pt x="234" y="287"/>
                </a:lnTo>
                <a:lnTo>
                  <a:pt x="210" y="255"/>
                </a:lnTo>
                <a:lnTo>
                  <a:pt x="187" y="222"/>
                </a:lnTo>
                <a:lnTo>
                  <a:pt x="167" y="192"/>
                </a:lnTo>
                <a:lnTo>
                  <a:pt x="149" y="163"/>
                </a:lnTo>
                <a:lnTo>
                  <a:pt x="134" y="134"/>
                </a:lnTo>
                <a:lnTo>
                  <a:pt x="121" y="109"/>
                </a:lnTo>
                <a:lnTo>
                  <a:pt x="109" y="85"/>
                </a:lnTo>
                <a:lnTo>
                  <a:pt x="100" y="64"/>
                </a:lnTo>
                <a:lnTo>
                  <a:pt x="92" y="45"/>
                </a:lnTo>
                <a:lnTo>
                  <a:pt x="86" y="30"/>
                </a:lnTo>
                <a:lnTo>
                  <a:pt x="80" y="17"/>
                </a:lnTo>
                <a:lnTo>
                  <a:pt x="77" y="8"/>
                </a:lnTo>
                <a:lnTo>
                  <a:pt x="76" y="2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8"/>
          <p:cNvGrpSpPr>
            <a:grpSpLocks noChangeAspect="1"/>
          </p:cNvGrpSpPr>
          <p:nvPr/>
        </p:nvGrpSpPr>
        <p:grpSpPr bwMode="auto">
          <a:xfrm>
            <a:off x="7999412" y="4946273"/>
            <a:ext cx="503396" cy="1420802"/>
            <a:chOff x="4361" y="855"/>
            <a:chExt cx="919" cy="2197"/>
          </a:xfrm>
        </p:grpSpPr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1"/>
          <p:cNvGrpSpPr>
            <a:grpSpLocks noChangeAspect="1"/>
          </p:cNvGrpSpPr>
          <p:nvPr/>
        </p:nvGrpSpPr>
        <p:grpSpPr bwMode="auto">
          <a:xfrm>
            <a:off x="9595226" y="4949465"/>
            <a:ext cx="380956" cy="1407165"/>
            <a:chOff x="2681" y="545"/>
            <a:chExt cx="816" cy="2553"/>
          </a:xfrm>
          <a:solidFill>
            <a:schemeClr val="accent2">
              <a:lumMod val="50000"/>
            </a:schemeClr>
          </a:solidFill>
        </p:grpSpPr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4"/>
          <p:cNvGrpSpPr>
            <a:grpSpLocks noChangeAspect="1"/>
          </p:cNvGrpSpPr>
          <p:nvPr/>
        </p:nvGrpSpPr>
        <p:grpSpPr bwMode="auto">
          <a:xfrm>
            <a:off x="8942446" y="5038473"/>
            <a:ext cx="283673" cy="1344583"/>
            <a:chOff x="4369" y="343"/>
            <a:chExt cx="610" cy="2449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62" y="5134148"/>
            <a:ext cx="1620785" cy="1238357"/>
          </a:xfrm>
          <a:prstGeom prst="rect">
            <a:avLst/>
          </a:prstGeom>
        </p:spPr>
      </p:pic>
      <p:sp>
        <p:nvSpPr>
          <p:cNvPr id="6" name="Flèche à trois pointes 5"/>
          <p:cNvSpPr/>
          <p:nvPr/>
        </p:nvSpPr>
        <p:spPr>
          <a:xfrm>
            <a:off x="4865674" y="5148634"/>
            <a:ext cx="2447938" cy="1099766"/>
          </a:xfrm>
          <a:prstGeom prst="leftRight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>
          <a:xfrm>
            <a:off x="225459" y="589294"/>
            <a:ext cx="4114800" cy="54280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Contexte de l’étude</a:t>
            </a:r>
            <a:endParaRPr lang="fr-FR" sz="3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9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912" y="890811"/>
            <a:ext cx="4610100" cy="48666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2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Problématique de recherche</a:t>
            </a:r>
            <a:endParaRPr lang="fr-FR" sz="2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9412" y="2057400"/>
            <a:ext cx="9829800" cy="1814513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3200" b="1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Comment  </a:t>
            </a:r>
            <a:r>
              <a:rPr lang="fr-FR" sz="3200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se caractérise le financement  du maraîchage dans la </a:t>
            </a:r>
            <a:r>
              <a:rPr lang="fr-FR" sz="3200" b="1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zone </a:t>
            </a:r>
            <a:r>
              <a:rPr lang="fr-FR" sz="3200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des </a:t>
            </a:r>
            <a:r>
              <a:rPr lang="fr-FR" sz="3200" b="1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Niayes</a:t>
            </a:r>
            <a:r>
              <a:rPr lang="fr-FR" sz="3200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endParaRPr lang="fr-FR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821950479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2" descr="C:\Documents and Settings\HANENE\Mes documents\Mes images\informatiquegifs\2-9.gif"/>
          <p:cNvPicPr>
            <a:picLocks noChangeAspect="1" noChangeArrowheads="1" noCrop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2057400"/>
            <a:ext cx="9144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385279904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5865812" y="5083314"/>
            <a:ext cx="615926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Century Gothic" panose="020B0502020202020204" pitchFamily="34" charset="0"/>
              </a:rPr>
              <a:t>APPROCHE QUALITATIVE</a:t>
            </a:r>
            <a:endParaRPr lang="fr-FR" sz="4000" b="1" dirty="0">
              <a:latin typeface="Century Gothic" panose="020B0502020202020204" pitchFamily="34" charset="0"/>
            </a:endParaRPr>
          </a:p>
        </p:txBody>
      </p:sp>
      <p:grpSp>
        <p:nvGrpSpPr>
          <p:cNvPr id="15" name="Group 129"/>
          <p:cNvGrpSpPr/>
          <p:nvPr/>
        </p:nvGrpSpPr>
        <p:grpSpPr>
          <a:xfrm>
            <a:off x="4878282" y="1752600"/>
            <a:ext cx="1975060" cy="2819400"/>
            <a:chOff x="4570412" y="1676400"/>
            <a:chExt cx="3119649" cy="424576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938753" y="4485349"/>
              <a:ext cx="390835" cy="39224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278" y="225"/>
                </a:cxn>
                <a:cxn ang="0">
                  <a:pos x="224" y="279"/>
                </a:cxn>
                <a:cxn ang="0">
                  <a:pos x="0" y="54"/>
                </a:cxn>
                <a:cxn ang="0">
                  <a:pos x="55" y="0"/>
                </a:cxn>
              </a:cxnLst>
              <a:rect l="0" t="0" r="r" b="b"/>
              <a:pathLst>
                <a:path w="278" h="279">
                  <a:moveTo>
                    <a:pt x="55" y="0"/>
                  </a:moveTo>
                  <a:lnTo>
                    <a:pt x="278" y="225"/>
                  </a:lnTo>
                  <a:lnTo>
                    <a:pt x="224" y="279"/>
                  </a:lnTo>
                  <a:lnTo>
                    <a:pt x="0" y="5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020294" y="4249161"/>
              <a:ext cx="227753" cy="41614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7" y="0"/>
                </a:cxn>
                <a:cxn ang="0">
                  <a:pos x="34" y="3"/>
                </a:cxn>
                <a:cxn ang="0">
                  <a:pos x="42" y="7"/>
                </a:cxn>
                <a:cxn ang="0">
                  <a:pos x="46" y="10"/>
                </a:cxn>
                <a:cxn ang="0">
                  <a:pos x="76" y="40"/>
                </a:cxn>
                <a:cxn ang="0">
                  <a:pos x="98" y="66"/>
                </a:cxn>
                <a:cxn ang="0">
                  <a:pos x="119" y="93"/>
                </a:cxn>
                <a:cxn ang="0">
                  <a:pos x="135" y="118"/>
                </a:cxn>
                <a:cxn ang="0">
                  <a:pos x="148" y="142"/>
                </a:cxn>
                <a:cxn ang="0">
                  <a:pos x="156" y="166"/>
                </a:cxn>
                <a:cxn ang="0">
                  <a:pos x="162" y="189"/>
                </a:cxn>
                <a:cxn ang="0">
                  <a:pos x="162" y="210"/>
                </a:cxn>
                <a:cxn ang="0">
                  <a:pos x="159" y="231"/>
                </a:cxn>
                <a:cxn ang="0">
                  <a:pos x="151" y="250"/>
                </a:cxn>
                <a:cxn ang="0">
                  <a:pos x="138" y="267"/>
                </a:cxn>
                <a:cxn ang="0">
                  <a:pos x="127" y="277"/>
                </a:cxn>
                <a:cxn ang="0">
                  <a:pos x="114" y="286"/>
                </a:cxn>
                <a:cxn ang="0">
                  <a:pos x="99" y="292"/>
                </a:cxn>
                <a:cxn ang="0">
                  <a:pos x="84" y="296"/>
                </a:cxn>
                <a:cxn ang="0">
                  <a:pos x="87" y="270"/>
                </a:cxn>
                <a:cxn ang="0">
                  <a:pos x="88" y="241"/>
                </a:cxn>
                <a:cxn ang="0">
                  <a:pos x="86" y="210"/>
                </a:cxn>
                <a:cxn ang="0">
                  <a:pos x="78" y="178"/>
                </a:cxn>
                <a:cxn ang="0">
                  <a:pos x="67" y="145"/>
                </a:cxn>
                <a:cxn ang="0">
                  <a:pos x="53" y="111"/>
                </a:cxn>
                <a:cxn ang="0">
                  <a:pos x="33" y="78"/>
                </a:cxn>
                <a:cxn ang="0">
                  <a:pos x="8" y="46"/>
                </a:cxn>
                <a:cxn ang="0">
                  <a:pos x="5" y="42"/>
                </a:cxn>
                <a:cxn ang="0">
                  <a:pos x="2" y="36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3" y="12"/>
                </a:cxn>
                <a:cxn ang="0">
                  <a:pos x="10" y="5"/>
                </a:cxn>
                <a:cxn ang="0">
                  <a:pos x="19" y="0"/>
                </a:cxn>
              </a:cxnLst>
              <a:rect l="0" t="0" r="r" b="b"/>
              <a:pathLst>
                <a:path w="162" h="296">
                  <a:moveTo>
                    <a:pt x="19" y="0"/>
                  </a:moveTo>
                  <a:lnTo>
                    <a:pt x="27" y="0"/>
                  </a:lnTo>
                  <a:lnTo>
                    <a:pt x="34" y="3"/>
                  </a:lnTo>
                  <a:lnTo>
                    <a:pt x="42" y="7"/>
                  </a:lnTo>
                  <a:lnTo>
                    <a:pt x="46" y="10"/>
                  </a:lnTo>
                  <a:lnTo>
                    <a:pt x="76" y="40"/>
                  </a:lnTo>
                  <a:lnTo>
                    <a:pt x="98" y="66"/>
                  </a:lnTo>
                  <a:lnTo>
                    <a:pt x="119" y="93"/>
                  </a:lnTo>
                  <a:lnTo>
                    <a:pt x="135" y="118"/>
                  </a:lnTo>
                  <a:lnTo>
                    <a:pt x="148" y="142"/>
                  </a:lnTo>
                  <a:lnTo>
                    <a:pt x="156" y="166"/>
                  </a:lnTo>
                  <a:lnTo>
                    <a:pt x="162" y="189"/>
                  </a:lnTo>
                  <a:lnTo>
                    <a:pt x="162" y="210"/>
                  </a:lnTo>
                  <a:lnTo>
                    <a:pt x="159" y="231"/>
                  </a:lnTo>
                  <a:lnTo>
                    <a:pt x="151" y="250"/>
                  </a:lnTo>
                  <a:lnTo>
                    <a:pt x="138" y="267"/>
                  </a:lnTo>
                  <a:lnTo>
                    <a:pt x="127" y="277"/>
                  </a:lnTo>
                  <a:lnTo>
                    <a:pt x="114" y="286"/>
                  </a:lnTo>
                  <a:lnTo>
                    <a:pt x="99" y="292"/>
                  </a:lnTo>
                  <a:lnTo>
                    <a:pt x="84" y="296"/>
                  </a:lnTo>
                  <a:lnTo>
                    <a:pt x="87" y="270"/>
                  </a:lnTo>
                  <a:lnTo>
                    <a:pt x="88" y="241"/>
                  </a:lnTo>
                  <a:lnTo>
                    <a:pt x="86" y="210"/>
                  </a:lnTo>
                  <a:lnTo>
                    <a:pt x="78" y="178"/>
                  </a:lnTo>
                  <a:lnTo>
                    <a:pt x="67" y="145"/>
                  </a:lnTo>
                  <a:lnTo>
                    <a:pt x="53" y="111"/>
                  </a:lnTo>
                  <a:lnTo>
                    <a:pt x="33" y="78"/>
                  </a:lnTo>
                  <a:lnTo>
                    <a:pt x="8" y="46"/>
                  </a:lnTo>
                  <a:lnTo>
                    <a:pt x="5" y="42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3" y="12"/>
                  </a:lnTo>
                  <a:lnTo>
                    <a:pt x="1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5406910" y="4216827"/>
              <a:ext cx="359905" cy="36131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256" y="186"/>
                </a:cxn>
                <a:cxn ang="0">
                  <a:pos x="184" y="257"/>
                </a:cxn>
                <a:cxn ang="0">
                  <a:pos x="0" y="73"/>
                </a:cxn>
                <a:cxn ang="0">
                  <a:pos x="72" y="0"/>
                </a:cxn>
              </a:cxnLst>
              <a:rect l="0" t="0" r="r" b="b"/>
              <a:pathLst>
                <a:path w="256" h="257">
                  <a:moveTo>
                    <a:pt x="72" y="0"/>
                  </a:moveTo>
                  <a:lnTo>
                    <a:pt x="256" y="186"/>
                  </a:lnTo>
                  <a:lnTo>
                    <a:pt x="184" y="257"/>
                  </a:lnTo>
                  <a:lnTo>
                    <a:pt x="0" y="7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5862416" y="4266032"/>
              <a:ext cx="149023" cy="15043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106" y="27"/>
                </a:cxn>
                <a:cxn ang="0">
                  <a:pos x="27" y="107"/>
                </a:cxn>
                <a:cxn ang="0">
                  <a:pos x="0" y="80"/>
                </a:cxn>
                <a:cxn ang="0">
                  <a:pos x="80" y="0"/>
                </a:cxn>
              </a:cxnLst>
              <a:rect l="0" t="0" r="r" b="b"/>
              <a:pathLst>
                <a:path w="106" h="107">
                  <a:moveTo>
                    <a:pt x="80" y="0"/>
                  </a:moveTo>
                  <a:lnTo>
                    <a:pt x="106" y="27"/>
                  </a:lnTo>
                  <a:lnTo>
                    <a:pt x="27" y="107"/>
                  </a:lnTo>
                  <a:lnTo>
                    <a:pt x="0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D6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5960827" y="4242132"/>
              <a:ext cx="75918" cy="75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4" y="37"/>
                </a:cxn>
                <a:cxn ang="0">
                  <a:pos x="37" y="54"/>
                </a:cxn>
                <a:cxn ang="0">
                  <a:pos x="0" y="16"/>
                </a:cxn>
                <a:cxn ang="0">
                  <a:pos x="16" y="0"/>
                </a:cxn>
              </a:cxnLst>
              <a:rect l="0" t="0" r="r" b="b"/>
              <a:pathLst>
                <a:path w="54" h="54">
                  <a:moveTo>
                    <a:pt x="16" y="0"/>
                  </a:moveTo>
                  <a:lnTo>
                    <a:pt x="54" y="37"/>
                  </a:lnTo>
                  <a:lnTo>
                    <a:pt x="37" y="54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9D6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5960827" y="4264626"/>
              <a:ext cx="52018" cy="53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38"/>
                </a:cxn>
                <a:cxn ang="0">
                  <a:pos x="34" y="3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7" h="38">
                  <a:moveTo>
                    <a:pt x="0" y="0"/>
                  </a:moveTo>
                  <a:lnTo>
                    <a:pt x="37" y="38"/>
                  </a:lnTo>
                  <a:lnTo>
                    <a:pt x="34" y="3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84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5983321" y="4242132"/>
              <a:ext cx="53423" cy="52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38" y="34"/>
                </a:cxn>
                <a:cxn ang="0">
                  <a:pos x="38" y="37"/>
                </a:cxn>
                <a:cxn ang="0">
                  <a:pos x="0" y="0"/>
                </a:cxn>
              </a:cxnLst>
              <a:rect l="0" t="0" r="r" b="b"/>
              <a:pathLst>
                <a:path w="38" h="37">
                  <a:moveTo>
                    <a:pt x="0" y="0"/>
                  </a:moveTo>
                  <a:lnTo>
                    <a:pt x="4" y="0"/>
                  </a:lnTo>
                  <a:lnTo>
                    <a:pt x="38" y="34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84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5487046" y="2964187"/>
              <a:ext cx="916634" cy="919446"/>
            </a:xfrm>
            <a:custGeom>
              <a:avLst/>
              <a:gdLst/>
              <a:ahLst/>
              <a:cxnLst>
                <a:cxn ang="0">
                  <a:pos x="508" y="0"/>
                </a:cxn>
                <a:cxn ang="0">
                  <a:pos x="652" y="144"/>
                </a:cxn>
                <a:cxn ang="0">
                  <a:pos x="144" y="654"/>
                </a:cxn>
                <a:cxn ang="0">
                  <a:pos x="0" y="509"/>
                </a:cxn>
                <a:cxn ang="0">
                  <a:pos x="508" y="0"/>
                </a:cxn>
              </a:cxnLst>
              <a:rect l="0" t="0" r="r" b="b"/>
              <a:pathLst>
                <a:path w="652" h="654">
                  <a:moveTo>
                    <a:pt x="508" y="0"/>
                  </a:moveTo>
                  <a:lnTo>
                    <a:pt x="652" y="144"/>
                  </a:lnTo>
                  <a:lnTo>
                    <a:pt x="144" y="654"/>
                  </a:lnTo>
                  <a:lnTo>
                    <a:pt x="0" y="509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6329168" y="2730810"/>
              <a:ext cx="837905" cy="822441"/>
            </a:xfrm>
            <a:custGeom>
              <a:avLst/>
              <a:gdLst/>
              <a:ahLst/>
              <a:cxnLst>
                <a:cxn ang="0">
                  <a:pos x="573" y="0"/>
                </a:cxn>
                <a:cxn ang="0">
                  <a:pos x="596" y="23"/>
                </a:cxn>
                <a:cxn ang="0">
                  <a:pos x="473" y="146"/>
                </a:cxn>
                <a:cxn ang="0">
                  <a:pos x="455" y="147"/>
                </a:cxn>
                <a:cxn ang="0">
                  <a:pos x="455" y="165"/>
                </a:cxn>
                <a:cxn ang="0">
                  <a:pos x="435" y="166"/>
                </a:cxn>
                <a:cxn ang="0">
                  <a:pos x="435" y="185"/>
                </a:cxn>
                <a:cxn ang="0">
                  <a:pos x="417" y="185"/>
                </a:cxn>
                <a:cxn ang="0">
                  <a:pos x="416" y="203"/>
                </a:cxn>
                <a:cxn ang="0">
                  <a:pos x="398" y="204"/>
                </a:cxn>
                <a:cxn ang="0">
                  <a:pos x="397" y="222"/>
                </a:cxn>
                <a:cxn ang="0">
                  <a:pos x="379" y="223"/>
                </a:cxn>
                <a:cxn ang="0">
                  <a:pos x="379" y="242"/>
                </a:cxn>
                <a:cxn ang="0">
                  <a:pos x="359" y="242"/>
                </a:cxn>
                <a:cxn ang="0">
                  <a:pos x="359" y="261"/>
                </a:cxn>
                <a:cxn ang="0">
                  <a:pos x="341" y="261"/>
                </a:cxn>
                <a:cxn ang="0">
                  <a:pos x="340" y="280"/>
                </a:cxn>
                <a:cxn ang="0">
                  <a:pos x="322" y="280"/>
                </a:cxn>
                <a:cxn ang="0">
                  <a:pos x="321" y="298"/>
                </a:cxn>
                <a:cxn ang="0">
                  <a:pos x="303" y="299"/>
                </a:cxn>
                <a:cxn ang="0">
                  <a:pos x="302" y="318"/>
                </a:cxn>
                <a:cxn ang="0">
                  <a:pos x="283" y="319"/>
                </a:cxn>
                <a:cxn ang="0">
                  <a:pos x="283" y="337"/>
                </a:cxn>
                <a:cxn ang="0">
                  <a:pos x="265" y="337"/>
                </a:cxn>
                <a:cxn ang="0">
                  <a:pos x="264" y="356"/>
                </a:cxn>
                <a:cxn ang="0">
                  <a:pos x="246" y="356"/>
                </a:cxn>
                <a:cxn ang="0">
                  <a:pos x="245" y="374"/>
                </a:cxn>
                <a:cxn ang="0">
                  <a:pos x="227" y="375"/>
                </a:cxn>
                <a:cxn ang="0">
                  <a:pos x="226" y="394"/>
                </a:cxn>
                <a:cxn ang="0">
                  <a:pos x="207" y="395"/>
                </a:cxn>
                <a:cxn ang="0">
                  <a:pos x="207" y="413"/>
                </a:cxn>
                <a:cxn ang="0">
                  <a:pos x="188" y="414"/>
                </a:cxn>
                <a:cxn ang="0">
                  <a:pos x="188" y="432"/>
                </a:cxn>
                <a:cxn ang="0">
                  <a:pos x="170" y="432"/>
                </a:cxn>
                <a:cxn ang="0">
                  <a:pos x="169" y="451"/>
                </a:cxn>
                <a:cxn ang="0">
                  <a:pos x="151" y="451"/>
                </a:cxn>
                <a:cxn ang="0">
                  <a:pos x="150" y="470"/>
                </a:cxn>
                <a:cxn ang="0">
                  <a:pos x="131" y="471"/>
                </a:cxn>
                <a:cxn ang="0">
                  <a:pos x="131" y="489"/>
                </a:cxn>
                <a:cxn ang="0">
                  <a:pos x="112" y="490"/>
                </a:cxn>
                <a:cxn ang="0">
                  <a:pos x="112" y="508"/>
                </a:cxn>
                <a:cxn ang="0">
                  <a:pos x="94" y="508"/>
                </a:cxn>
                <a:cxn ang="0">
                  <a:pos x="93" y="528"/>
                </a:cxn>
                <a:cxn ang="0">
                  <a:pos x="75" y="528"/>
                </a:cxn>
                <a:cxn ang="0">
                  <a:pos x="74" y="546"/>
                </a:cxn>
                <a:cxn ang="0">
                  <a:pos x="55" y="547"/>
                </a:cxn>
                <a:cxn ang="0">
                  <a:pos x="54" y="565"/>
                </a:cxn>
                <a:cxn ang="0">
                  <a:pos x="36" y="566"/>
                </a:cxn>
                <a:cxn ang="0">
                  <a:pos x="36" y="584"/>
                </a:cxn>
                <a:cxn ang="0">
                  <a:pos x="12" y="585"/>
                </a:cxn>
                <a:cxn ang="0">
                  <a:pos x="0" y="572"/>
                </a:cxn>
                <a:cxn ang="0">
                  <a:pos x="573" y="0"/>
                </a:cxn>
              </a:cxnLst>
              <a:rect l="0" t="0" r="r" b="b"/>
              <a:pathLst>
                <a:path w="596" h="585">
                  <a:moveTo>
                    <a:pt x="573" y="0"/>
                  </a:moveTo>
                  <a:lnTo>
                    <a:pt x="596" y="23"/>
                  </a:lnTo>
                  <a:lnTo>
                    <a:pt x="473" y="146"/>
                  </a:lnTo>
                  <a:lnTo>
                    <a:pt x="455" y="147"/>
                  </a:lnTo>
                  <a:lnTo>
                    <a:pt x="455" y="165"/>
                  </a:lnTo>
                  <a:lnTo>
                    <a:pt x="435" y="166"/>
                  </a:lnTo>
                  <a:lnTo>
                    <a:pt x="435" y="185"/>
                  </a:lnTo>
                  <a:lnTo>
                    <a:pt x="417" y="185"/>
                  </a:lnTo>
                  <a:lnTo>
                    <a:pt x="416" y="203"/>
                  </a:lnTo>
                  <a:lnTo>
                    <a:pt x="398" y="204"/>
                  </a:lnTo>
                  <a:lnTo>
                    <a:pt x="397" y="222"/>
                  </a:lnTo>
                  <a:lnTo>
                    <a:pt x="379" y="223"/>
                  </a:lnTo>
                  <a:lnTo>
                    <a:pt x="379" y="242"/>
                  </a:lnTo>
                  <a:lnTo>
                    <a:pt x="359" y="242"/>
                  </a:lnTo>
                  <a:lnTo>
                    <a:pt x="359" y="261"/>
                  </a:lnTo>
                  <a:lnTo>
                    <a:pt x="341" y="261"/>
                  </a:lnTo>
                  <a:lnTo>
                    <a:pt x="340" y="280"/>
                  </a:lnTo>
                  <a:lnTo>
                    <a:pt x="322" y="280"/>
                  </a:lnTo>
                  <a:lnTo>
                    <a:pt x="321" y="298"/>
                  </a:lnTo>
                  <a:lnTo>
                    <a:pt x="303" y="299"/>
                  </a:lnTo>
                  <a:lnTo>
                    <a:pt x="302" y="318"/>
                  </a:lnTo>
                  <a:lnTo>
                    <a:pt x="283" y="319"/>
                  </a:lnTo>
                  <a:lnTo>
                    <a:pt x="283" y="337"/>
                  </a:lnTo>
                  <a:lnTo>
                    <a:pt x="265" y="337"/>
                  </a:lnTo>
                  <a:lnTo>
                    <a:pt x="264" y="356"/>
                  </a:lnTo>
                  <a:lnTo>
                    <a:pt x="246" y="356"/>
                  </a:lnTo>
                  <a:lnTo>
                    <a:pt x="245" y="374"/>
                  </a:lnTo>
                  <a:lnTo>
                    <a:pt x="227" y="375"/>
                  </a:lnTo>
                  <a:lnTo>
                    <a:pt x="226" y="394"/>
                  </a:lnTo>
                  <a:lnTo>
                    <a:pt x="207" y="395"/>
                  </a:lnTo>
                  <a:lnTo>
                    <a:pt x="207" y="413"/>
                  </a:lnTo>
                  <a:lnTo>
                    <a:pt x="188" y="414"/>
                  </a:lnTo>
                  <a:lnTo>
                    <a:pt x="188" y="432"/>
                  </a:lnTo>
                  <a:lnTo>
                    <a:pt x="170" y="432"/>
                  </a:lnTo>
                  <a:lnTo>
                    <a:pt x="169" y="451"/>
                  </a:lnTo>
                  <a:lnTo>
                    <a:pt x="151" y="451"/>
                  </a:lnTo>
                  <a:lnTo>
                    <a:pt x="150" y="470"/>
                  </a:lnTo>
                  <a:lnTo>
                    <a:pt x="131" y="471"/>
                  </a:lnTo>
                  <a:lnTo>
                    <a:pt x="131" y="489"/>
                  </a:lnTo>
                  <a:lnTo>
                    <a:pt x="112" y="490"/>
                  </a:lnTo>
                  <a:lnTo>
                    <a:pt x="112" y="508"/>
                  </a:lnTo>
                  <a:lnTo>
                    <a:pt x="94" y="508"/>
                  </a:lnTo>
                  <a:lnTo>
                    <a:pt x="93" y="528"/>
                  </a:lnTo>
                  <a:lnTo>
                    <a:pt x="75" y="528"/>
                  </a:lnTo>
                  <a:lnTo>
                    <a:pt x="74" y="546"/>
                  </a:lnTo>
                  <a:lnTo>
                    <a:pt x="55" y="547"/>
                  </a:lnTo>
                  <a:lnTo>
                    <a:pt x="54" y="565"/>
                  </a:lnTo>
                  <a:lnTo>
                    <a:pt x="36" y="566"/>
                  </a:lnTo>
                  <a:lnTo>
                    <a:pt x="36" y="584"/>
                  </a:lnTo>
                  <a:lnTo>
                    <a:pt x="12" y="585"/>
                  </a:lnTo>
                  <a:lnTo>
                    <a:pt x="0" y="572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6216697" y="2674575"/>
              <a:ext cx="930693" cy="932099"/>
            </a:xfrm>
            <a:custGeom>
              <a:avLst/>
              <a:gdLst/>
              <a:ahLst/>
              <a:cxnLst>
                <a:cxn ang="0">
                  <a:pos x="613" y="0"/>
                </a:cxn>
                <a:cxn ang="0">
                  <a:pos x="662" y="48"/>
                </a:cxn>
                <a:cxn ang="0">
                  <a:pos x="47" y="663"/>
                </a:cxn>
                <a:cxn ang="0">
                  <a:pos x="0" y="614"/>
                </a:cxn>
                <a:cxn ang="0">
                  <a:pos x="613" y="0"/>
                </a:cxn>
              </a:cxnLst>
              <a:rect l="0" t="0" r="r" b="b"/>
              <a:pathLst>
                <a:path w="662" h="663">
                  <a:moveTo>
                    <a:pt x="613" y="0"/>
                  </a:moveTo>
                  <a:lnTo>
                    <a:pt x="662" y="48"/>
                  </a:lnTo>
                  <a:lnTo>
                    <a:pt x="47" y="663"/>
                  </a:lnTo>
                  <a:lnTo>
                    <a:pt x="0" y="614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6755150" y="1694677"/>
              <a:ext cx="915229" cy="918040"/>
            </a:xfrm>
            <a:custGeom>
              <a:avLst/>
              <a:gdLst/>
              <a:ahLst/>
              <a:cxnLst>
                <a:cxn ang="0">
                  <a:pos x="508" y="0"/>
                </a:cxn>
                <a:cxn ang="0">
                  <a:pos x="651" y="144"/>
                </a:cxn>
                <a:cxn ang="0">
                  <a:pos x="143" y="653"/>
                </a:cxn>
                <a:cxn ang="0">
                  <a:pos x="0" y="509"/>
                </a:cxn>
                <a:cxn ang="0">
                  <a:pos x="508" y="0"/>
                </a:cxn>
              </a:cxnLst>
              <a:rect l="0" t="0" r="r" b="b"/>
              <a:pathLst>
                <a:path w="651" h="653">
                  <a:moveTo>
                    <a:pt x="508" y="0"/>
                  </a:moveTo>
                  <a:lnTo>
                    <a:pt x="651" y="144"/>
                  </a:lnTo>
                  <a:lnTo>
                    <a:pt x="143" y="653"/>
                  </a:lnTo>
                  <a:lnTo>
                    <a:pt x="0" y="509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852155" y="1794494"/>
              <a:ext cx="818222" cy="818222"/>
            </a:xfrm>
            <a:custGeom>
              <a:avLst/>
              <a:gdLst/>
              <a:ahLst/>
              <a:cxnLst>
                <a:cxn ang="0">
                  <a:pos x="509" y="0"/>
                </a:cxn>
                <a:cxn ang="0">
                  <a:pos x="582" y="73"/>
                </a:cxn>
                <a:cxn ang="0">
                  <a:pos x="74" y="582"/>
                </a:cxn>
                <a:cxn ang="0">
                  <a:pos x="0" y="509"/>
                </a:cxn>
                <a:cxn ang="0">
                  <a:pos x="509" y="0"/>
                </a:cxn>
              </a:cxnLst>
              <a:rect l="0" t="0" r="r" b="b"/>
              <a:pathLst>
                <a:path w="582" h="582">
                  <a:moveTo>
                    <a:pt x="509" y="0"/>
                  </a:moveTo>
                  <a:lnTo>
                    <a:pt x="582" y="73"/>
                  </a:lnTo>
                  <a:lnTo>
                    <a:pt x="74" y="582"/>
                  </a:lnTo>
                  <a:lnTo>
                    <a:pt x="0" y="50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chemeClr val="bg1">
                <a:lumMod val="65000"/>
                <a:alpha val="18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7438408" y="1676400"/>
              <a:ext cx="251653" cy="25305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9" y="167"/>
                </a:cxn>
                <a:cxn ang="0">
                  <a:pos x="166" y="180"/>
                </a:cxn>
                <a:cxn ang="0">
                  <a:pos x="0" y="13"/>
                </a:cxn>
                <a:cxn ang="0">
                  <a:pos x="12" y="0"/>
                </a:cxn>
              </a:cxnLst>
              <a:rect l="0" t="0" r="r" b="b"/>
              <a:pathLst>
                <a:path w="179" h="180">
                  <a:moveTo>
                    <a:pt x="12" y="0"/>
                  </a:moveTo>
                  <a:lnTo>
                    <a:pt x="179" y="167"/>
                  </a:lnTo>
                  <a:lnTo>
                    <a:pt x="166" y="180"/>
                  </a:lnTo>
                  <a:lnTo>
                    <a:pt x="0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7550878" y="1790277"/>
              <a:ext cx="139183" cy="13918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99" y="86"/>
                </a:cxn>
                <a:cxn ang="0">
                  <a:pos x="86" y="99"/>
                </a:cxn>
                <a:cxn ang="0">
                  <a:pos x="0" y="13"/>
                </a:cxn>
                <a:cxn ang="0">
                  <a:pos x="13" y="0"/>
                </a:cxn>
              </a:cxnLst>
              <a:rect l="0" t="0" r="r" b="b"/>
              <a:pathLst>
                <a:path w="99" h="99">
                  <a:moveTo>
                    <a:pt x="13" y="0"/>
                  </a:moveTo>
                  <a:lnTo>
                    <a:pt x="99" y="86"/>
                  </a:lnTo>
                  <a:lnTo>
                    <a:pt x="86" y="99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7459496" y="1698894"/>
              <a:ext cx="150430" cy="15043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7" y="95"/>
                </a:cxn>
                <a:cxn ang="0">
                  <a:pos x="94" y="107"/>
                </a:cxn>
                <a:cxn ang="0">
                  <a:pos x="0" y="12"/>
                </a:cxn>
                <a:cxn ang="0">
                  <a:pos x="13" y="0"/>
                </a:cxn>
              </a:cxnLst>
              <a:rect l="0" t="0" r="r" b="b"/>
              <a:pathLst>
                <a:path w="107" h="107">
                  <a:moveTo>
                    <a:pt x="13" y="0"/>
                  </a:moveTo>
                  <a:lnTo>
                    <a:pt x="107" y="95"/>
                  </a:lnTo>
                  <a:lnTo>
                    <a:pt x="94" y="107"/>
                  </a:lnTo>
                  <a:lnTo>
                    <a:pt x="0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6831068" y="2188141"/>
              <a:ext cx="348658" cy="34725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48" y="233"/>
                </a:cxn>
                <a:cxn ang="0">
                  <a:pos x="233" y="247"/>
                </a:cxn>
                <a:cxn ang="0">
                  <a:pos x="0" y="14"/>
                </a:cxn>
                <a:cxn ang="0">
                  <a:pos x="15" y="0"/>
                </a:cxn>
              </a:cxnLst>
              <a:rect l="0" t="0" r="r" b="b"/>
              <a:pathLst>
                <a:path w="248" h="247">
                  <a:moveTo>
                    <a:pt x="15" y="0"/>
                  </a:moveTo>
                  <a:lnTo>
                    <a:pt x="248" y="233"/>
                  </a:lnTo>
                  <a:lnTo>
                    <a:pt x="233" y="247"/>
                  </a:lnTo>
                  <a:lnTo>
                    <a:pt x="0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6991338" y="2347005"/>
              <a:ext cx="188388" cy="18838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34" y="120"/>
                </a:cxn>
                <a:cxn ang="0">
                  <a:pos x="119" y="134"/>
                </a:cxn>
                <a:cxn ang="0">
                  <a:pos x="0" y="15"/>
                </a:cxn>
                <a:cxn ang="0">
                  <a:pos x="15" y="0"/>
                </a:cxn>
              </a:cxnLst>
              <a:rect l="0" t="0" r="r" b="b"/>
              <a:pathLst>
                <a:path w="134" h="134">
                  <a:moveTo>
                    <a:pt x="15" y="0"/>
                  </a:moveTo>
                  <a:lnTo>
                    <a:pt x="134" y="120"/>
                  </a:lnTo>
                  <a:lnTo>
                    <a:pt x="119" y="134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8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6891520" y="2186735"/>
              <a:ext cx="289611" cy="288206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06" y="175"/>
                </a:cxn>
                <a:cxn ang="0">
                  <a:pos x="175" y="205"/>
                </a:cxn>
                <a:cxn ang="0">
                  <a:pos x="0" y="30"/>
                </a:cxn>
                <a:cxn ang="0">
                  <a:pos x="32" y="0"/>
                </a:cxn>
              </a:cxnLst>
              <a:rect l="0" t="0" r="r" b="b"/>
              <a:pathLst>
                <a:path w="206" h="205">
                  <a:moveTo>
                    <a:pt x="32" y="0"/>
                  </a:moveTo>
                  <a:lnTo>
                    <a:pt x="206" y="175"/>
                  </a:lnTo>
                  <a:lnTo>
                    <a:pt x="175" y="205"/>
                  </a:lnTo>
                  <a:lnTo>
                    <a:pt x="0" y="3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7012426" y="2306234"/>
              <a:ext cx="168706" cy="16870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20" y="90"/>
                </a:cxn>
                <a:cxn ang="0">
                  <a:pos x="89" y="120"/>
                </a:cxn>
                <a:cxn ang="0">
                  <a:pos x="0" y="30"/>
                </a:cxn>
                <a:cxn ang="0">
                  <a:pos x="30" y="0"/>
                </a:cxn>
              </a:cxnLst>
              <a:rect l="0" t="0" r="r" b="b"/>
              <a:pathLst>
                <a:path w="120" h="120">
                  <a:moveTo>
                    <a:pt x="30" y="0"/>
                  </a:moveTo>
                  <a:lnTo>
                    <a:pt x="120" y="90"/>
                  </a:lnTo>
                  <a:lnTo>
                    <a:pt x="89" y="120"/>
                  </a:lnTo>
                  <a:lnTo>
                    <a:pt x="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8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5759787" y="3303004"/>
              <a:ext cx="306482" cy="30648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18" y="175"/>
                </a:cxn>
                <a:cxn ang="0">
                  <a:pos x="175" y="218"/>
                </a:cxn>
                <a:cxn ang="0">
                  <a:pos x="0" y="44"/>
                </a:cxn>
                <a:cxn ang="0">
                  <a:pos x="44" y="0"/>
                </a:cxn>
              </a:cxnLst>
              <a:rect l="0" t="0" r="r" b="b"/>
              <a:pathLst>
                <a:path w="218" h="218">
                  <a:moveTo>
                    <a:pt x="44" y="0"/>
                  </a:moveTo>
                  <a:lnTo>
                    <a:pt x="218" y="175"/>
                  </a:lnTo>
                  <a:lnTo>
                    <a:pt x="175" y="218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5697928" y="3322687"/>
              <a:ext cx="347253" cy="35006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47" y="215"/>
                </a:cxn>
                <a:cxn ang="0">
                  <a:pos x="213" y="249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247" h="249">
                  <a:moveTo>
                    <a:pt x="33" y="0"/>
                  </a:moveTo>
                  <a:lnTo>
                    <a:pt x="247" y="215"/>
                  </a:lnTo>
                  <a:lnTo>
                    <a:pt x="213" y="249"/>
                  </a:lnTo>
                  <a:lnTo>
                    <a:pt x="0" y="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5735886" y="2175488"/>
              <a:ext cx="1455087" cy="1459304"/>
            </a:xfrm>
            <a:custGeom>
              <a:avLst/>
              <a:gdLst/>
              <a:ahLst/>
              <a:cxnLst>
                <a:cxn ang="0">
                  <a:pos x="757" y="0"/>
                </a:cxn>
                <a:cxn ang="0">
                  <a:pos x="1035" y="279"/>
                </a:cxn>
                <a:cxn ang="0">
                  <a:pos x="277" y="1038"/>
                </a:cxn>
                <a:cxn ang="0">
                  <a:pos x="0" y="759"/>
                </a:cxn>
                <a:cxn ang="0">
                  <a:pos x="757" y="0"/>
                </a:cxn>
              </a:cxnLst>
              <a:rect l="0" t="0" r="r" b="b"/>
              <a:pathLst>
                <a:path w="1035" h="1038">
                  <a:moveTo>
                    <a:pt x="757" y="0"/>
                  </a:moveTo>
                  <a:lnTo>
                    <a:pt x="1035" y="279"/>
                  </a:lnTo>
                  <a:lnTo>
                    <a:pt x="277" y="1038"/>
                  </a:lnTo>
                  <a:lnTo>
                    <a:pt x="0" y="75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5128546" y="4676549"/>
              <a:ext cx="223535" cy="222129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59" y="73"/>
                </a:cxn>
                <a:cxn ang="0">
                  <a:pos x="74" y="158"/>
                </a:cxn>
                <a:cxn ang="0">
                  <a:pos x="0" y="85"/>
                </a:cxn>
                <a:cxn ang="0">
                  <a:pos x="85" y="0"/>
                </a:cxn>
              </a:cxnLst>
              <a:rect l="0" t="0" r="r" b="b"/>
              <a:pathLst>
                <a:path w="159" h="158">
                  <a:moveTo>
                    <a:pt x="85" y="0"/>
                  </a:moveTo>
                  <a:lnTo>
                    <a:pt x="159" y="73"/>
                  </a:lnTo>
                  <a:lnTo>
                    <a:pt x="74" y="158"/>
                  </a:lnTo>
                  <a:lnTo>
                    <a:pt x="0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DA5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4584471" y="4114197"/>
              <a:ext cx="612964" cy="604529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48" y="1"/>
                </a:cxn>
                <a:cxn ang="0">
                  <a:pos x="177" y="7"/>
                </a:cxn>
                <a:cxn ang="0">
                  <a:pos x="207" y="19"/>
                </a:cxn>
                <a:cxn ang="0">
                  <a:pos x="238" y="35"/>
                </a:cxn>
                <a:cxn ang="0">
                  <a:pos x="268" y="55"/>
                </a:cxn>
                <a:cxn ang="0">
                  <a:pos x="299" y="79"/>
                </a:cxn>
                <a:cxn ang="0">
                  <a:pos x="328" y="106"/>
                </a:cxn>
                <a:cxn ang="0">
                  <a:pos x="355" y="136"/>
                </a:cxn>
                <a:cxn ang="0">
                  <a:pos x="378" y="164"/>
                </a:cxn>
                <a:cxn ang="0">
                  <a:pos x="398" y="193"/>
                </a:cxn>
                <a:cxn ang="0">
                  <a:pos x="414" y="223"/>
                </a:cxn>
                <a:cxn ang="0">
                  <a:pos x="426" y="251"/>
                </a:cxn>
                <a:cxn ang="0">
                  <a:pos x="433" y="279"/>
                </a:cxn>
                <a:cxn ang="0">
                  <a:pos x="436" y="306"/>
                </a:cxn>
                <a:cxn ang="0">
                  <a:pos x="434" y="332"/>
                </a:cxn>
                <a:cxn ang="0">
                  <a:pos x="428" y="357"/>
                </a:cxn>
                <a:cxn ang="0">
                  <a:pos x="422" y="369"/>
                </a:cxn>
                <a:cxn ang="0">
                  <a:pos x="415" y="380"/>
                </a:cxn>
                <a:cxn ang="0">
                  <a:pos x="405" y="391"/>
                </a:cxn>
                <a:cxn ang="0">
                  <a:pos x="391" y="403"/>
                </a:cxn>
                <a:cxn ang="0">
                  <a:pos x="371" y="415"/>
                </a:cxn>
                <a:cxn ang="0">
                  <a:pos x="348" y="424"/>
                </a:cxn>
                <a:cxn ang="0">
                  <a:pos x="324" y="428"/>
                </a:cxn>
                <a:cxn ang="0">
                  <a:pos x="299" y="430"/>
                </a:cxn>
                <a:cxn ang="0">
                  <a:pos x="271" y="427"/>
                </a:cxn>
                <a:cxn ang="0">
                  <a:pos x="244" y="421"/>
                </a:cxn>
                <a:cxn ang="0">
                  <a:pos x="214" y="411"/>
                </a:cxn>
                <a:cxn ang="0">
                  <a:pos x="186" y="398"/>
                </a:cxn>
                <a:cxn ang="0">
                  <a:pos x="158" y="380"/>
                </a:cxn>
                <a:cxn ang="0">
                  <a:pos x="129" y="358"/>
                </a:cxn>
                <a:cxn ang="0">
                  <a:pos x="102" y="334"/>
                </a:cxn>
                <a:cxn ang="0">
                  <a:pos x="79" y="308"/>
                </a:cxn>
                <a:cxn ang="0">
                  <a:pos x="58" y="281"/>
                </a:cxn>
                <a:cxn ang="0">
                  <a:pos x="40" y="255"/>
                </a:cxn>
                <a:cxn ang="0">
                  <a:pos x="26" y="227"/>
                </a:cxn>
                <a:cxn ang="0">
                  <a:pos x="15" y="200"/>
                </a:cxn>
                <a:cxn ang="0">
                  <a:pos x="7" y="172"/>
                </a:cxn>
                <a:cxn ang="0">
                  <a:pos x="2" y="147"/>
                </a:cxn>
                <a:cxn ang="0">
                  <a:pos x="0" y="121"/>
                </a:cxn>
                <a:cxn ang="0">
                  <a:pos x="3" y="98"/>
                </a:cxn>
                <a:cxn ang="0">
                  <a:pos x="8" y="76"/>
                </a:cxn>
                <a:cxn ang="0">
                  <a:pos x="18" y="57"/>
                </a:cxn>
                <a:cxn ang="0">
                  <a:pos x="31" y="40"/>
                </a:cxn>
                <a:cxn ang="0">
                  <a:pos x="51" y="23"/>
                </a:cxn>
                <a:cxn ang="0">
                  <a:pos x="72" y="11"/>
                </a:cxn>
                <a:cxn ang="0">
                  <a:pos x="94" y="4"/>
                </a:cxn>
                <a:cxn ang="0">
                  <a:pos x="118" y="0"/>
                </a:cxn>
              </a:cxnLst>
              <a:rect l="0" t="0" r="r" b="b"/>
              <a:pathLst>
                <a:path w="436" h="430">
                  <a:moveTo>
                    <a:pt x="118" y="0"/>
                  </a:moveTo>
                  <a:lnTo>
                    <a:pt x="148" y="1"/>
                  </a:lnTo>
                  <a:lnTo>
                    <a:pt x="177" y="7"/>
                  </a:lnTo>
                  <a:lnTo>
                    <a:pt x="207" y="19"/>
                  </a:lnTo>
                  <a:lnTo>
                    <a:pt x="238" y="35"/>
                  </a:lnTo>
                  <a:lnTo>
                    <a:pt x="268" y="55"/>
                  </a:lnTo>
                  <a:lnTo>
                    <a:pt x="299" y="79"/>
                  </a:lnTo>
                  <a:lnTo>
                    <a:pt x="328" y="106"/>
                  </a:lnTo>
                  <a:lnTo>
                    <a:pt x="355" y="136"/>
                  </a:lnTo>
                  <a:lnTo>
                    <a:pt x="378" y="164"/>
                  </a:lnTo>
                  <a:lnTo>
                    <a:pt x="398" y="193"/>
                  </a:lnTo>
                  <a:lnTo>
                    <a:pt x="414" y="223"/>
                  </a:lnTo>
                  <a:lnTo>
                    <a:pt x="426" y="251"/>
                  </a:lnTo>
                  <a:lnTo>
                    <a:pt x="433" y="279"/>
                  </a:lnTo>
                  <a:lnTo>
                    <a:pt x="436" y="306"/>
                  </a:lnTo>
                  <a:lnTo>
                    <a:pt x="434" y="332"/>
                  </a:lnTo>
                  <a:lnTo>
                    <a:pt x="428" y="357"/>
                  </a:lnTo>
                  <a:lnTo>
                    <a:pt x="422" y="369"/>
                  </a:lnTo>
                  <a:lnTo>
                    <a:pt x="415" y="380"/>
                  </a:lnTo>
                  <a:lnTo>
                    <a:pt x="405" y="391"/>
                  </a:lnTo>
                  <a:lnTo>
                    <a:pt x="391" y="403"/>
                  </a:lnTo>
                  <a:lnTo>
                    <a:pt x="371" y="415"/>
                  </a:lnTo>
                  <a:lnTo>
                    <a:pt x="348" y="424"/>
                  </a:lnTo>
                  <a:lnTo>
                    <a:pt x="324" y="428"/>
                  </a:lnTo>
                  <a:lnTo>
                    <a:pt x="299" y="430"/>
                  </a:lnTo>
                  <a:lnTo>
                    <a:pt x="271" y="427"/>
                  </a:lnTo>
                  <a:lnTo>
                    <a:pt x="244" y="421"/>
                  </a:lnTo>
                  <a:lnTo>
                    <a:pt x="214" y="411"/>
                  </a:lnTo>
                  <a:lnTo>
                    <a:pt x="186" y="398"/>
                  </a:lnTo>
                  <a:lnTo>
                    <a:pt x="158" y="380"/>
                  </a:lnTo>
                  <a:lnTo>
                    <a:pt x="129" y="358"/>
                  </a:lnTo>
                  <a:lnTo>
                    <a:pt x="102" y="334"/>
                  </a:lnTo>
                  <a:lnTo>
                    <a:pt x="79" y="308"/>
                  </a:lnTo>
                  <a:lnTo>
                    <a:pt x="58" y="281"/>
                  </a:lnTo>
                  <a:lnTo>
                    <a:pt x="40" y="255"/>
                  </a:lnTo>
                  <a:lnTo>
                    <a:pt x="26" y="227"/>
                  </a:lnTo>
                  <a:lnTo>
                    <a:pt x="15" y="200"/>
                  </a:lnTo>
                  <a:lnTo>
                    <a:pt x="7" y="172"/>
                  </a:lnTo>
                  <a:lnTo>
                    <a:pt x="2" y="147"/>
                  </a:lnTo>
                  <a:lnTo>
                    <a:pt x="0" y="121"/>
                  </a:lnTo>
                  <a:lnTo>
                    <a:pt x="3" y="98"/>
                  </a:lnTo>
                  <a:lnTo>
                    <a:pt x="8" y="76"/>
                  </a:lnTo>
                  <a:lnTo>
                    <a:pt x="18" y="57"/>
                  </a:lnTo>
                  <a:lnTo>
                    <a:pt x="31" y="40"/>
                  </a:lnTo>
                  <a:lnTo>
                    <a:pt x="51" y="23"/>
                  </a:lnTo>
                  <a:lnTo>
                    <a:pt x="72" y="11"/>
                  </a:lnTo>
                  <a:lnTo>
                    <a:pt x="94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6289803" y="2747681"/>
              <a:ext cx="625617" cy="627023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445" y="25"/>
                </a:cxn>
                <a:cxn ang="0">
                  <a:pos x="25" y="446"/>
                </a:cxn>
                <a:cxn ang="0">
                  <a:pos x="0" y="421"/>
                </a:cxn>
                <a:cxn ang="0">
                  <a:pos x="420" y="0"/>
                </a:cxn>
              </a:cxnLst>
              <a:rect l="0" t="0" r="r" b="b"/>
              <a:pathLst>
                <a:path w="445" h="446">
                  <a:moveTo>
                    <a:pt x="420" y="0"/>
                  </a:moveTo>
                  <a:lnTo>
                    <a:pt x="445" y="25"/>
                  </a:lnTo>
                  <a:lnTo>
                    <a:pt x="25" y="446"/>
                  </a:lnTo>
                  <a:lnTo>
                    <a:pt x="0" y="42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6451480" y="2909358"/>
              <a:ext cx="638270" cy="639676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454" y="41"/>
                </a:cxn>
                <a:cxn ang="0">
                  <a:pos x="41" y="455"/>
                </a:cxn>
                <a:cxn ang="0">
                  <a:pos x="0" y="413"/>
                </a:cxn>
                <a:cxn ang="0">
                  <a:pos x="412" y="0"/>
                </a:cxn>
              </a:cxnLst>
              <a:rect l="0" t="0" r="r" b="b"/>
              <a:pathLst>
                <a:path w="454" h="455">
                  <a:moveTo>
                    <a:pt x="412" y="0"/>
                  </a:moveTo>
                  <a:lnTo>
                    <a:pt x="454" y="41"/>
                  </a:lnTo>
                  <a:lnTo>
                    <a:pt x="41" y="455"/>
                  </a:lnTo>
                  <a:lnTo>
                    <a:pt x="0" y="413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6310892" y="2768770"/>
              <a:ext cx="749335" cy="75074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533" y="113"/>
                </a:cxn>
                <a:cxn ang="0">
                  <a:pos x="112" y="534"/>
                </a:cxn>
                <a:cxn ang="0">
                  <a:pos x="0" y="422"/>
                </a:cxn>
                <a:cxn ang="0">
                  <a:pos x="421" y="0"/>
                </a:cxn>
              </a:cxnLst>
              <a:rect l="0" t="0" r="r" b="b"/>
              <a:pathLst>
                <a:path w="533" h="534">
                  <a:moveTo>
                    <a:pt x="421" y="0"/>
                  </a:moveTo>
                  <a:lnTo>
                    <a:pt x="533" y="113"/>
                  </a:lnTo>
                  <a:lnTo>
                    <a:pt x="112" y="534"/>
                  </a:lnTo>
                  <a:lnTo>
                    <a:pt x="0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5090799" y="2961924"/>
              <a:ext cx="2363285" cy="2305644"/>
            </a:xfrm>
            <a:custGeom>
              <a:avLst/>
              <a:gdLst/>
              <a:ahLst/>
              <a:cxnLst>
                <a:cxn ang="0">
                  <a:pos x="1593" y="169"/>
                </a:cxn>
                <a:cxn ang="0">
                  <a:pos x="1639" y="291"/>
                </a:cxn>
                <a:cxn ang="0">
                  <a:pos x="1668" y="416"/>
                </a:cxn>
                <a:cxn ang="0">
                  <a:pos x="1681" y="543"/>
                </a:cxn>
                <a:cxn ang="0">
                  <a:pos x="1676" y="672"/>
                </a:cxn>
                <a:cxn ang="0">
                  <a:pos x="1651" y="801"/>
                </a:cxn>
                <a:cxn ang="0">
                  <a:pos x="1605" y="931"/>
                </a:cxn>
                <a:cxn ang="0">
                  <a:pos x="1539" y="1060"/>
                </a:cxn>
                <a:cxn ang="0">
                  <a:pos x="1450" y="1189"/>
                </a:cxn>
                <a:cxn ang="0">
                  <a:pos x="1337" y="1315"/>
                </a:cxn>
                <a:cxn ang="0">
                  <a:pos x="1216" y="1422"/>
                </a:cxn>
                <a:cxn ang="0">
                  <a:pos x="1091" y="1507"/>
                </a:cxn>
                <a:cxn ang="0">
                  <a:pos x="960" y="1570"/>
                </a:cxn>
                <a:cxn ang="0">
                  <a:pos x="827" y="1613"/>
                </a:cxn>
                <a:cxn ang="0">
                  <a:pos x="693" y="1636"/>
                </a:cxn>
                <a:cxn ang="0">
                  <a:pos x="559" y="1640"/>
                </a:cxn>
                <a:cxn ang="0">
                  <a:pos x="427" y="1623"/>
                </a:cxn>
                <a:cxn ang="0">
                  <a:pos x="298" y="1589"/>
                </a:cxn>
                <a:cxn ang="0">
                  <a:pos x="174" y="1537"/>
                </a:cxn>
                <a:cxn ang="0">
                  <a:pos x="56" y="1466"/>
                </a:cxn>
                <a:cxn ang="0">
                  <a:pos x="406" y="1019"/>
                </a:cxn>
                <a:cxn ang="0">
                  <a:pos x="669" y="1279"/>
                </a:cxn>
                <a:cxn ang="0">
                  <a:pos x="721" y="1307"/>
                </a:cxn>
                <a:cxn ang="0">
                  <a:pos x="777" y="1319"/>
                </a:cxn>
                <a:cxn ang="0">
                  <a:pos x="835" y="1315"/>
                </a:cxn>
                <a:cxn ang="0">
                  <a:pos x="889" y="1295"/>
                </a:cxn>
                <a:cxn ang="0">
                  <a:pos x="937" y="1259"/>
                </a:cxn>
                <a:cxn ang="0">
                  <a:pos x="1268" y="924"/>
                </a:cxn>
                <a:cxn ang="0">
                  <a:pos x="1296" y="872"/>
                </a:cxn>
                <a:cxn ang="0">
                  <a:pos x="1308" y="817"/>
                </a:cxn>
                <a:cxn ang="0">
                  <a:pos x="1304" y="759"/>
                </a:cxn>
                <a:cxn ang="0">
                  <a:pos x="1284" y="705"/>
                </a:cxn>
                <a:cxn ang="0">
                  <a:pos x="1248" y="656"/>
                </a:cxn>
                <a:cxn ang="0">
                  <a:pos x="1424" y="0"/>
                </a:cxn>
              </a:cxnLst>
              <a:rect l="0" t="0" r="r" b="b"/>
              <a:pathLst>
                <a:path w="1681" h="1640">
                  <a:moveTo>
                    <a:pt x="1424" y="0"/>
                  </a:moveTo>
                  <a:lnTo>
                    <a:pt x="1593" y="169"/>
                  </a:lnTo>
                  <a:lnTo>
                    <a:pt x="1618" y="230"/>
                  </a:lnTo>
                  <a:lnTo>
                    <a:pt x="1639" y="291"/>
                  </a:lnTo>
                  <a:lnTo>
                    <a:pt x="1656" y="354"/>
                  </a:lnTo>
                  <a:lnTo>
                    <a:pt x="1668" y="416"/>
                  </a:lnTo>
                  <a:lnTo>
                    <a:pt x="1677" y="479"/>
                  </a:lnTo>
                  <a:lnTo>
                    <a:pt x="1681" y="543"/>
                  </a:lnTo>
                  <a:lnTo>
                    <a:pt x="1680" y="608"/>
                  </a:lnTo>
                  <a:lnTo>
                    <a:pt x="1676" y="672"/>
                  </a:lnTo>
                  <a:lnTo>
                    <a:pt x="1666" y="737"/>
                  </a:lnTo>
                  <a:lnTo>
                    <a:pt x="1651" y="801"/>
                  </a:lnTo>
                  <a:lnTo>
                    <a:pt x="1631" y="866"/>
                  </a:lnTo>
                  <a:lnTo>
                    <a:pt x="1605" y="931"/>
                  </a:lnTo>
                  <a:lnTo>
                    <a:pt x="1575" y="996"/>
                  </a:lnTo>
                  <a:lnTo>
                    <a:pt x="1539" y="1060"/>
                  </a:lnTo>
                  <a:lnTo>
                    <a:pt x="1497" y="1125"/>
                  </a:lnTo>
                  <a:lnTo>
                    <a:pt x="1450" y="1189"/>
                  </a:lnTo>
                  <a:lnTo>
                    <a:pt x="1397" y="1252"/>
                  </a:lnTo>
                  <a:lnTo>
                    <a:pt x="1337" y="1315"/>
                  </a:lnTo>
                  <a:lnTo>
                    <a:pt x="1278" y="1371"/>
                  </a:lnTo>
                  <a:lnTo>
                    <a:pt x="1216" y="1422"/>
                  </a:lnTo>
                  <a:lnTo>
                    <a:pt x="1154" y="1466"/>
                  </a:lnTo>
                  <a:lnTo>
                    <a:pt x="1091" y="1507"/>
                  </a:lnTo>
                  <a:lnTo>
                    <a:pt x="1026" y="1541"/>
                  </a:lnTo>
                  <a:lnTo>
                    <a:pt x="960" y="1570"/>
                  </a:lnTo>
                  <a:lnTo>
                    <a:pt x="894" y="1594"/>
                  </a:lnTo>
                  <a:lnTo>
                    <a:pt x="827" y="1613"/>
                  </a:lnTo>
                  <a:lnTo>
                    <a:pt x="760" y="1627"/>
                  </a:lnTo>
                  <a:lnTo>
                    <a:pt x="693" y="1636"/>
                  </a:lnTo>
                  <a:lnTo>
                    <a:pt x="626" y="1640"/>
                  </a:lnTo>
                  <a:lnTo>
                    <a:pt x="559" y="1640"/>
                  </a:lnTo>
                  <a:lnTo>
                    <a:pt x="493" y="1634"/>
                  </a:lnTo>
                  <a:lnTo>
                    <a:pt x="427" y="1623"/>
                  </a:lnTo>
                  <a:lnTo>
                    <a:pt x="362" y="1609"/>
                  </a:lnTo>
                  <a:lnTo>
                    <a:pt x="298" y="1589"/>
                  </a:lnTo>
                  <a:lnTo>
                    <a:pt x="235" y="1565"/>
                  </a:lnTo>
                  <a:lnTo>
                    <a:pt x="174" y="1537"/>
                  </a:lnTo>
                  <a:lnTo>
                    <a:pt x="114" y="1504"/>
                  </a:lnTo>
                  <a:lnTo>
                    <a:pt x="56" y="1466"/>
                  </a:lnTo>
                  <a:lnTo>
                    <a:pt x="0" y="1425"/>
                  </a:lnTo>
                  <a:lnTo>
                    <a:pt x="406" y="1019"/>
                  </a:lnTo>
                  <a:lnTo>
                    <a:pt x="646" y="1259"/>
                  </a:lnTo>
                  <a:lnTo>
                    <a:pt x="669" y="1279"/>
                  </a:lnTo>
                  <a:lnTo>
                    <a:pt x="694" y="1295"/>
                  </a:lnTo>
                  <a:lnTo>
                    <a:pt x="721" y="1307"/>
                  </a:lnTo>
                  <a:lnTo>
                    <a:pt x="748" y="1315"/>
                  </a:lnTo>
                  <a:lnTo>
                    <a:pt x="777" y="1319"/>
                  </a:lnTo>
                  <a:lnTo>
                    <a:pt x="806" y="1319"/>
                  </a:lnTo>
                  <a:lnTo>
                    <a:pt x="835" y="1315"/>
                  </a:lnTo>
                  <a:lnTo>
                    <a:pt x="862" y="1307"/>
                  </a:lnTo>
                  <a:lnTo>
                    <a:pt x="889" y="1295"/>
                  </a:lnTo>
                  <a:lnTo>
                    <a:pt x="914" y="1279"/>
                  </a:lnTo>
                  <a:lnTo>
                    <a:pt x="937" y="1259"/>
                  </a:lnTo>
                  <a:lnTo>
                    <a:pt x="1248" y="947"/>
                  </a:lnTo>
                  <a:lnTo>
                    <a:pt x="1268" y="924"/>
                  </a:lnTo>
                  <a:lnTo>
                    <a:pt x="1284" y="899"/>
                  </a:lnTo>
                  <a:lnTo>
                    <a:pt x="1296" y="872"/>
                  </a:lnTo>
                  <a:lnTo>
                    <a:pt x="1304" y="845"/>
                  </a:lnTo>
                  <a:lnTo>
                    <a:pt x="1308" y="817"/>
                  </a:lnTo>
                  <a:lnTo>
                    <a:pt x="1308" y="787"/>
                  </a:lnTo>
                  <a:lnTo>
                    <a:pt x="1304" y="759"/>
                  </a:lnTo>
                  <a:lnTo>
                    <a:pt x="1296" y="731"/>
                  </a:lnTo>
                  <a:lnTo>
                    <a:pt x="1284" y="705"/>
                  </a:lnTo>
                  <a:lnTo>
                    <a:pt x="1268" y="679"/>
                  </a:lnTo>
                  <a:lnTo>
                    <a:pt x="1248" y="656"/>
                  </a:lnTo>
                  <a:lnTo>
                    <a:pt x="1008" y="416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5543281" y="4649838"/>
              <a:ext cx="833688" cy="1133140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137" y="3"/>
                </a:cxn>
                <a:cxn ang="0">
                  <a:pos x="157" y="10"/>
                </a:cxn>
                <a:cxn ang="0">
                  <a:pos x="176" y="21"/>
                </a:cxn>
                <a:cxn ang="0">
                  <a:pos x="193" y="36"/>
                </a:cxn>
                <a:cxn ang="0">
                  <a:pos x="208" y="54"/>
                </a:cxn>
                <a:cxn ang="0">
                  <a:pos x="222" y="72"/>
                </a:cxn>
                <a:cxn ang="0">
                  <a:pos x="233" y="93"/>
                </a:cxn>
                <a:cxn ang="0">
                  <a:pos x="243" y="114"/>
                </a:cxn>
                <a:cxn ang="0">
                  <a:pos x="593" y="806"/>
                </a:cxn>
                <a:cxn ang="0">
                  <a:pos x="0" y="806"/>
                </a:cxn>
                <a:cxn ang="0">
                  <a:pos x="0" y="114"/>
                </a:cxn>
                <a:cxn ang="0">
                  <a:pos x="2" y="91"/>
                </a:cxn>
                <a:cxn ang="0">
                  <a:pos x="9" y="70"/>
                </a:cxn>
                <a:cxn ang="0">
                  <a:pos x="19" y="50"/>
                </a:cxn>
                <a:cxn ang="0">
                  <a:pos x="33" y="33"/>
                </a:cxn>
                <a:cxn ang="0">
                  <a:pos x="50" y="20"/>
                </a:cxn>
                <a:cxn ang="0">
                  <a:pos x="70" y="10"/>
                </a:cxn>
                <a:cxn ang="0">
                  <a:pos x="91" y="2"/>
                </a:cxn>
                <a:cxn ang="0">
                  <a:pos x="114" y="0"/>
                </a:cxn>
              </a:cxnLst>
              <a:rect l="0" t="0" r="r" b="b"/>
              <a:pathLst>
                <a:path w="593" h="806">
                  <a:moveTo>
                    <a:pt x="114" y="0"/>
                  </a:moveTo>
                  <a:lnTo>
                    <a:pt x="137" y="3"/>
                  </a:lnTo>
                  <a:lnTo>
                    <a:pt x="157" y="10"/>
                  </a:lnTo>
                  <a:lnTo>
                    <a:pt x="176" y="21"/>
                  </a:lnTo>
                  <a:lnTo>
                    <a:pt x="193" y="36"/>
                  </a:lnTo>
                  <a:lnTo>
                    <a:pt x="208" y="54"/>
                  </a:lnTo>
                  <a:lnTo>
                    <a:pt x="222" y="72"/>
                  </a:lnTo>
                  <a:lnTo>
                    <a:pt x="233" y="93"/>
                  </a:lnTo>
                  <a:lnTo>
                    <a:pt x="243" y="114"/>
                  </a:lnTo>
                  <a:lnTo>
                    <a:pt x="593" y="806"/>
                  </a:lnTo>
                  <a:lnTo>
                    <a:pt x="0" y="806"/>
                  </a:lnTo>
                  <a:lnTo>
                    <a:pt x="0" y="114"/>
                  </a:lnTo>
                  <a:lnTo>
                    <a:pt x="2" y="91"/>
                  </a:lnTo>
                  <a:lnTo>
                    <a:pt x="9" y="70"/>
                  </a:lnTo>
                  <a:lnTo>
                    <a:pt x="19" y="50"/>
                  </a:lnTo>
                  <a:lnTo>
                    <a:pt x="33" y="33"/>
                  </a:lnTo>
                  <a:lnTo>
                    <a:pt x="50" y="20"/>
                  </a:lnTo>
                  <a:lnTo>
                    <a:pt x="70" y="10"/>
                  </a:lnTo>
                  <a:lnTo>
                    <a:pt x="91" y="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4570412" y="5639578"/>
              <a:ext cx="2106009" cy="282582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410" y="0"/>
                </a:cxn>
                <a:cxn ang="0">
                  <a:pos x="1498" y="201"/>
                </a:cxn>
                <a:cxn ang="0">
                  <a:pos x="0" y="201"/>
                </a:cxn>
                <a:cxn ang="0">
                  <a:pos x="88" y="0"/>
                </a:cxn>
              </a:cxnLst>
              <a:rect l="0" t="0" r="r" b="b"/>
              <a:pathLst>
                <a:path w="1498" h="201">
                  <a:moveTo>
                    <a:pt x="88" y="0"/>
                  </a:moveTo>
                  <a:lnTo>
                    <a:pt x="1410" y="0"/>
                  </a:lnTo>
                  <a:lnTo>
                    <a:pt x="1498" y="201"/>
                  </a:lnTo>
                  <a:lnTo>
                    <a:pt x="0" y="20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4784106" y="3362051"/>
              <a:ext cx="1232958" cy="1234363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877" y="761"/>
                </a:cxn>
                <a:cxn ang="0">
                  <a:pos x="761" y="878"/>
                </a:cxn>
                <a:cxn ang="0">
                  <a:pos x="0" y="116"/>
                </a:cxn>
                <a:cxn ang="0">
                  <a:pos x="116" y="0"/>
                </a:cxn>
              </a:cxnLst>
              <a:rect l="0" t="0" r="r" b="b"/>
              <a:pathLst>
                <a:path w="877" h="878">
                  <a:moveTo>
                    <a:pt x="116" y="0"/>
                  </a:moveTo>
                  <a:lnTo>
                    <a:pt x="877" y="761"/>
                  </a:lnTo>
                  <a:lnTo>
                    <a:pt x="761" y="878"/>
                  </a:lnTo>
                  <a:lnTo>
                    <a:pt x="0" y="11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4890953" y="3467492"/>
              <a:ext cx="1020669" cy="1022076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726" y="610"/>
                </a:cxn>
                <a:cxn ang="0">
                  <a:pos x="609" y="727"/>
                </a:cxn>
                <a:cxn ang="0">
                  <a:pos x="0" y="116"/>
                </a:cxn>
                <a:cxn ang="0">
                  <a:pos x="116" y="0"/>
                </a:cxn>
              </a:cxnLst>
              <a:rect l="0" t="0" r="r" b="b"/>
              <a:pathLst>
                <a:path w="726" h="727">
                  <a:moveTo>
                    <a:pt x="116" y="0"/>
                  </a:moveTo>
                  <a:lnTo>
                    <a:pt x="726" y="610"/>
                  </a:lnTo>
                  <a:lnTo>
                    <a:pt x="609" y="727"/>
                  </a:lnTo>
                  <a:lnTo>
                    <a:pt x="0" y="11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4637894" y="4111385"/>
              <a:ext cx="560947" cy="56235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22" y="2"/>
                </a:cxn>
                <a:cxn ang="0">
                  <a:pos x="146" y="8"/>
                </a:cxn>
                <a:cxn ang="0">
                  <a:pos x="172" y="16"/>
                </a:cxn>
                <a:cxn ang="0">
                  <a:pos x="196" y="27"/>
                </a:cxn>
                <a:cxn ang="0">
                  <a:pos x="223" y="41"/>
                </a:cxn>
                <a:cxn ang="0">
                  <a:pos x="249" y="58"/>
                </a:cxn>
                <a:cxn ang="0">
                  <a:pos x="273" y="78"/>
                </a:cxn>
                <a:cxn ang="0">
                  <a:pos x="298" y="101"/>
                </a:cxn>
                <a:cxn ang="0">
                  <a:pos x="321" y="126"/>
                </a:cxn>
                <a:cxn ang="0">
                  <a:pos x="340" y="151"/>
                </a:cxn>
                <a:cxn ang="0">
                  <a:pos x="358" y="176"/>
                </a:cxn>
                <a:cxn ang="0">
                  <a:pos x="372" y="203"/>
                </a:cxn>
                <a:cxn ang="0">
                  <a:pos x="383" y="228"/>
                </a:cxn>
                <a:cxn ang="0">
                  <a:pos x="391" y="253"/>
                </a:cxn>
                <a:cxn ang="0">
                  <a:pos x="397" y="277"/>
                </a:cxn>
                <a:cxn ang="0">
                  <a:pos x="399" y="300"/>
                </a:cxn>
                <a:cxn ang="0">
                  <a:pos x="398" y="321"/>
                </a:cxn>
                <a:cxn ang="0">
                  <a:pos x="393" y="341"/>
                </a:cxn>
                <a:cxn ang="0">
                  <a:pos x="385" y="359"/>
                </a:cxn>
                <a:cxn ang="0">
                  <a:pos x="373" y="373"/>
                </a:cxn>
                <a:cxn ang="0">
                  <a:pos x="359" y="385"/>
                </a:cxn>
                <a:cxn ang="0">
                  <a:pos x="340" y="393"/>
                </a:cxn>
                <a:cxn ang="0">
                  <a:pos x="321" y="398"/>
                </a:cxn>
                <a:cxn ang="0">
                  <a:pos x="299" y="400"/>
                </a:cxn>
                <a:cxn ang="0">
                  <a:pos x="276" y="398"/>
                </a:cxn>
                <a:cxn ang="0">
                  <a:pos x="252" y="393"/>
                </a:cxn>
                <a:cxn ang="0">
                  <a:pos x="228" y="384"/>
                </a:cxn>
                <a:cxn ang="0">
                  <a:pos x="202" y="372"/>
                </a:cxn>
                <a:cxn ang="0">
                  <a:pos x="175" y="359"/>
                </a:cxn>
                <a:cxn ang="0">
                  <a:pos x="150" y="341"/>
                </a:cxn>
                <a:cxn ang="0">
                  <a:pos x="125" y="321"/>
                </a:cxn>
                <a:cxn ang="0">
                  <a:pos x="100" y="298"/>
                </a:cxn>
                <a:cxn ang="0">
                  <a:pos x="77" y="273"/>
                </a:cxn>
                <a:cxn ang="0">
                  <a:pos x="58" y="249"/>
                </a:cxn>
                <a:cxn ang="0">
                  <a:pos x="41" y="223"/>
                </a:cxn>
                <a:cxn ang="0">
                  <a:pos x="26" y="197"/>
                </a:cxn>
                <a:cxn ang="0">
                  <a:pos x="15" y="172"/>
                </a:cxn>
                <a:cxn ang="0">
                  <a:pos x="7" y="147"/>
                </a:cxn>
                <a:cxn ang="0">
                  <a:pos x="2" y="123"/>
                </a:cxn>
                <a:cxn ang="0">
                  <a:pos x="0" y="100"/>
                </a:cxn>
                <a:cxn ang="0">
                  <a:pos x="2" y="78"/>
                </a:cxn>
                <a:cxn ang="0">
                  <a:pos x="6" y="59"/>
                </a:cxn>
                <a:cxn ang="0">
                  <a:pos x="14" y="41"/>
                </a:cxn>
                <a:cxn ang="0">
                  <a:pos x="26" y="26"/>
                </a:cxn>
                <a:cxn ang="0">
                  <a:pos x="41" y="14"/>
                </a:cxn>
                <a:cxn ang="0">
                  <a:pos x="58" y="6"/>
                </a:cxn>
                <a:cxn ang="0">
                  <a:pos x="78" y="1"/>
                </a:cxn>
                <a:cxn ang="0">
                  <a:pos x="99" y="0"/>
                </a:cxn>
              </a:cxnLst>
              <a:rect l="0" t="0" r="r" b="b"/>
              <a:pathLst>
                <a:path w="399" h="400">
                  <a:moveTo>
                    <a:pt x="99" y="0"/>
                  </a:moveTo>
                  <a:lnTo>
                    <a:pt x="122" y="2"/>
                  </a:lnTo>
                  <a:lnTo>
                    <a:pt x="146" y="8"/>
                  </a:lnTo>
                  <a:lnTo>
                    <a:pt x="172" y="16"/>
                  </a:lnTo>
                  <a:lnTo>
                    <a:pt x="196" y="27"/>
                  </a:lnTo>
                  <a:lnTo>
                    <a:pt x="223" y="41"/>
                  </a:lnTo>
                  <a:lnTo>
                    <a:pt x="249" y="58"/>
                  </a:lnTo>
                  <a:lnTo>
                    <a:pt x="273" y="78"/>
                  </a:lnTo>
                  <a:lnTo>
                    <a:pt x="298" y="101"/>
                  </a:lnTo>
                  <a:lnTo>
                    <a:pt x="321" y="126"/>
                  </a:lnTo>
                  <a:lnTo>
                    <a:pt x="340" y="151"/>
                  </a:lnTo>
                  <a:lnTo>
                    <a:pt x="358" y="176"/>
                  </a:lnTo>
                  <a:lnTo>
                    <a:pt x="372" y="203"/>
                  </a:lnTo>
                  <a:lnTo>
                    <a:pt x="383" y="228"/>
                  </a:lnTo>
                  <a:lnTo>
                    <a:pt x="391" y="253"/>
                  </a:lnTo>
                  <a:lnTo>
                    <a:pt x="397" y="277"/>
                  </a:lnTo>
                  <a:lnTo>
                    <a:pt x="399" y="300"/>
                  </a:lnTo>
                  <a:lnTo>
                    <a:pt x="398" y="321"/>
                  </a:lnTo>
                  <a:lnTo>
                    <a:pt x="393" y="341"/>
                  </a:lnTo>
                  <a:lnTo>
                    <a:pt x="385" y="359"/>
                  </a:lnTo>
                  <a:lnTo>
                    <a:pt x="373" y="373"/>
                  </a:lnTo>
                  <a:lnTo>
                    <a:pt x="359" y="385"/>
                  </a:lnTo>
                  <a:lnTo>
                    <a:pt x="340" y="393"/>
                  </a:lnTo>
                  <a:lnTo>
                    <a:pt x="321" y="398"/>
                  </a:lnTo>
                  <a:lnTo>
                    <a:pt x="299" y="400"/>
                  </a:lnTo>
                  <a:lnTo>
                    <a:pt x="276" y="398"/>
                  </a:lnTo>
                  <a:lnTo>
                    <a:pt x="252" y="393"/>
                  </a:lnTo>
                  <a:lnTo>
                    <a:pt x="228" y="384"/>
                  </a:lnTo>
                  <a:lnTo>
                    <a:pt x="202" y="372"/>
                  </a:lnTo>
                  <a:lnTo>
                    <a:pt x="175" y="359"/>
                  </a:lnTo>
                  <a:lnTo>
                    <a:pt x="150" y="341"/>
                  </a:lnTo>
                  <a:lnTo>
                    <a:pt x="125" y="321"/>
                  </a:lnTo>
                  <a:lnTo>
                    <a:pt x="100" y="298"/>
                  </a:lnTo>
                  <a:lnTo>
                    <a:pt x="77" y="273"/>
                  </a:lnTo>
                  <a:lnTo>
                    <a:pt x="58" y="249"/>
                  </a:lnTo>
                  <a:lnTo>
                    <a:pt x="41" y="223"/>
                  </a:lnTo>
                  <a:lnTo>
                    <a:pt x="26" y="197"/>
                  </a:lnTo>
                  <a:lnTo>
                    <a:pt x="15" y="172"/>
                  </a:lnTo>
                  <a:lnTo>
                    <a:pt x="7" y="147"/>
                  </a:lnTo>
                  <a:lnTo>
                    <a:pt x="2" y="123"/>
                  </a:lnTo>
                  <a:lnTo>
                    <a:pt x="0" y="100"/>
                  </a:lnTo>
                  <a:lnTo>
                    <a:pt x="2" y="78"/>
                  </a:lnTo>
                  <a:lnTo>
                    <a:pt x="6" y="59"/>
                  </a:lnTo>
                  <a:lnTo>
                    <a:pt x="14" y="41"/>
                  </a:lnTo>
                  <a:lnTo>
                    <a:pt x="26" y="26"/>
                  </a:lnTo>
                  <a:lnTo>
                    <a:pt x="41" y="14"/>
                  </a:lnTo>
                  <a:lnTo>
                    <a:pt x="58" y="6"/>
                  </a:lnTo>
                  <a:lnTo>
                    <a:pt x="78" y="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4637894" y="4111385"/>
              <a:ext cx="503305" cy="56235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22" y="2"/>
                </a:cxn>
                <a:cxn ang="0">
                  <a:pos x="146" y="8"/>
                </a:cxn>
                <a:cxn ang="0">
                  <a:pos x="172" y="16"/>
                </a:cxn>
                <a:cxn ang="0">
                  <a:pos x="196" y="27"/>
                </a:cxn>
                <a:cxn ang="0">
                  <a:pos x="223" y="41"/>
                </a:cxn>
                <a:cxn ang="0">
                  <a:pos x="249" y="58"/>
                </a:cxn>
                <a:cxn ang="0">
                  <a:pos x="273" y="78"/>
                </a:cxn>
                <a:cxn ang="0">
                  <a:pos x="298" y="101"/>
                </a:cxn>
                <a:cxn ang="0">
                  <a:pos x="302" y="106"/>
                </a:cxn>
                <a:cxn ang="0">
                  <a:pos x="306" y="109"/>
                </a:cxn>
                <a:cxn ang="0">
                  <a:pos x="310" y="114"/>
                </a:cxn>
                <a:cxn ang="0">
                  <a:pos x="290" y="102"/>
                </a:cxn>
                <a:cxn ang="0">
                  <a:pos x="257" y="85"/>
                </a:cxn>
                <a:cxn ang="0">
                  <a:pos x="242" y="80"/>
                </a:cxn>
                <a:cxn ang="0">
                  <a:pos x="227" y="76"/>
                </a:cxn>
                <a:cxn ang="0">
                  <a:pos x="210" y="74"/>
                </a:cxn>
                <a:cxn ang="0">
                  <a:pos x="195" y="74"/>
                </a:cxn>
                <a:cxn ang="0">
                  <a:pos x="179" y="75"/>
                </a:cxn>
                <a:cxn ang="0">
                  <a:pos x="165" y="79"/>
                </a:cxn>
                <a:cxn ang="0">
                  <a:pos x="153" y="85"/>
                </a:cxn>
                <a:cxn ang="0">
                  <a:pos x="142" y="95"/>
                </a:cxn>
                <a:cxn ang="0">
                  <a:pos x="134" y="107"/>
                </a:cxn>
                <a:cxn ang="0">
                  <a:pos x="131" y="122"/>
                </a:cxn>
                <a:cxn ang="0">
                  <a:pos x="130" y="153"/>
                </a:cxn>
                <a:cxn ang="0">
                  <a:pos x="133" y="184"/>
                </a:cxn>
                <a:cxn ang="0">
                  <a:pos x="142" y="214"/>
                </a:cxn>
                <a:cxn ang="0">
                  <a:pos x="155" y="242"/>
                </a:cxn>
                <a:cxn ang="0">
                  <a:pos x="173" y="269"/>
                </a:cxn>
                <a:cxn ang="0">
                  <a:pos x="193" y="294"/>
                </a:cxn>
                <a:cxn ang="0">
                  <a:pos x="216" y="316"/>
                </a:cxn>
                <a:cxn ang="0">
                  <a:pos x="241" y="336"/>
                </a:cxn>
                <a:cxn ang="0">
                  <a:pos x="269" y="353"/>
                </a:cxn>
                <a:cxn ang="0">
                  <a:pos x="298" y="367"/>
                </a:cxn>
                <a:cxn ang="0">
                  <a:pos x="327" y="378"/>
                </a:cxn>
                <a:cxn ang="0">
                  <a:pos x="358" y="385"/>
                </a:cxn>
                <a:cxn ang="0">
                  <a:pos x="340" y="393"/>
                </a:cxn>
                <a:cxn ang="0">
                  <a:pos x="321" y="398"/>
                </a:cxn>
                <a:cxn ang="0">
                  <a:pos x="299" y="400"/>
                </a:cxn>
                <a:cxn ang="0">
                  <a:pos x="276" y="397"/>
                </a:cxn>
                <a:cxn ang="0">
                  <a:pos x="252" y="393"/>
                </a:cxn>
                <a:cxn ang="0">
                  <a:pos x="227" y="384"/>
                </a:cxn>
                <a:cxn ang="0">
                  <a:pos x="201" y="372"/>
                </a:cxn>
                <a:cxn ang="0">
                  <a:pos x="175" y="358"/>
                </a:cxn>
                <a:cxn ang="0">
                  <a:pos x="150" y="341"/>
                </a:cxn>
                <a:cxn ang="0">
                  <a:pos x="125" y="321"/>
                </a:cxn>
                <a:cxn ang="0">
                  <a:pos x="100" y="298"/>
                </a:cxn>
                <a:cxn ang="0">
                  <a:pos x="77" y="273"/>
                </a:cxn>
                <a:cxn ang="0">
                  <a:pos x="58" y="249"/>
                </a:cxn>
                <a:cxn ang="0">
                  <a:pos x="41" y="223"/>
                </a:cxn>
                <a:cxn ang="0">
                  <a:pos x="26" y="197"/>
                </a:cxn>
                <a:cxn ang="0">
                  <a:pos x="15" y="172"/>
                </a:cxn>
                <a:cxn ang="0">
                  <a:pos x="7" y="147"/>
                </a:cxn>
                <a:cxn ang="0">
                  <a:pos x="2" y="123"/>
                </a:cxn>
                <a:cxn ang="0">
                  <a:pos x="0" y="100"/>
                </a:cxn>
                <a:cxn ang="0">
                  <a:pos x="2" y="78"/>
                </a:cxn>
                <a:cxn ang="0">
                  <a:pos x="6" y="59"/>
                </a:cxn>
                <a:cxn ang="0">
                  <a:pos x="14" y="41"/>
                </a:cxn>
                <a:cxn ang="0">
                  <a:pos x="26" y="26"/>
                </a:cxn>
                <a:cxn ang="0">
                  <a:pos x="41" y="14"/>
                </a:cxn>
                <a:cxn ang="0">
                  <a:pos x="58" y="6"/>
                </a:cxn>
                <a:cxn ang="0">
                  <a:pos x="78" y="1"/>
                </a:cxn>
                <a:cxn ang="0">
                  <a:pos x="99" y="0"/>
                </a:cxn>
              </a:cxnLst>
              <a:rect l="0" t="0" r="r" b="b"/>
              <a:pathLst>
                <a:path w="358" h="400">
                  <a:moveTo>
                    <a:pt x="99" y="0"/>
                  </a:moveTo>
                  <a:lnTo>
                    <a:pt x="122" y="2"/>
                  </a:lnTo>
                  <a:lnTo>
                    <a:pt x="146" y="8"/>
                  </a:lnTo>
                  <a:lnTo>
                    <a:pt x="172" y="16"/>
                  </a:lnTo>
                  <a:lnTo>
                    <a:pt x="196" y="27"/>
                  </a:lnTo>
                  <a:lnTo>
                    <a:pt x="223" y="41"/>
                  </a:lnTo>
                  <a:lnTo>
                    <a:pt x="249" y="58"/>
                  </a:lnTo>
                  <a:lnTo>
                    <a:pt x="273" y="78"/>
                  </a:lnTo>
                  <a:lnTo>
                    <a:pt x="298" y="101"/>
                  </a:lnTo>
                  <a:lnTo>
                    <a:pt x="302" y="106"/>
                  </a:lnTo>
                  <a:lnTo>
                    <a:pt x="306" y="109"/>
                  </a:lnTo>
                  <a:lnTo>
                    <a:pt x="310" y="114"/>
                  </a:lnTo>
                  <a:lnTo>
                    <a:pt x="290" y="102"/>
                  </a:lnTo>
                  <a:lnTo>
                    <a:pt x="257" y="85"/>
                  </a:lnTo>
                  <a:lnTo>
                    <a:pt x="242" y="80"/>
                  </a:lnTo>
                  <a:lnTo>
                    <a:pt x="227" y="76"/>
                  </a:lnTo>
                  <a:lnTo>
                    <a:pt x="210" y="74"/>
                  </a:lnTo>
                  <a:lnTo>
                    <a:pt x="195" y="74"/>
                  </a:lnTo>
                  <a:lnTo>
                    <a:pt x="179" y="75"/>
                  </a:lnTo>
                  <a:lnTo>
                    <a:pt x="165" y="79"/>
                  </a:lnTo>
                  <a:lnTo>
                    <a:pt x="153" y="85"/>
                  </a:lnTo>
                  <a:lnTo>
                    <a:pt x="142" y="95"/>
                  </a:lnTo>
                  <a:lnTo>
                    <a:pt x="134" y="107"/>
                  </a:lnTo>
                  <a:lnTo>
                    <a:pt x="131" y="122"/>
                  </a:lnTo>
                  <a:lnTo>
                    <a:pt x="130" y="153"/>
                  </a:lnTo>
                  <a:lnTo>
                    <a:pt x="133" y="184"/>
                  </a:lnTo>
                  <a:lnTo>
                    <a:pt x="142" y="214"/>
                  </a:lnTo>
                  <a:lnTo>
                    <a:pt x="155" y="242"/>
                  </a:lnTo>
                  <a:lnTo>
                    <a:pt x="173" y="269"/>
                  </a:lnTo>
                  <a:lnTo>
                    <a:pt x="193" y="294"/>
                  </a:lnTo>
                  <a:lnTo>
                    <a:pt x="216" y="316"/>
                  </a:lnTo>
                  <a:lnTo>
                    <a:pt x="241" y="336"/>
                  </a:lnTo>
                  <a:lnTo>
                    <a:pt x="269" y="353"/>
                  </a:lnTo>
                  <a:lnTo>
                    <a:pt x="298" y="367"/>
                  </a:lnTo>
                  <a:lnTo>
                    <a:pt x="327" y="378"/>
                  </a:lnTo>
                  <a:lnTo>
                    <a:pt x="358" y="385"/>
                  </a:lnTo>
                  <a:lnTo>
                    <a:pt x="340" y="393"/>
                  </a:lnTo>
                  <a:lnTo>
                    <a:pt x="321" y="398"/>
                  </a:lnTo>
                  <a:lnTo>
                    <a:pt x="299" y="400"/>
                  </a:lnTo>
                  <a:lnTo>
                    <a:pt x="276" y="397"/>
                  </a:lnTo>
                  <a:lnTo>
                    <a:pt x="252" y="393"/>
                  </a:lnTo>
                  <a:lnTo>
                    <a:pt x="227" y="384"/>
                  </a:lnTo>
                  <a:lnTo>
                    <a:pt x="201" y="372"/>
                  </a:lnTo>
                  <a:lnTo>
                    <a:pt x="175" y="358"/>
                  </a:lnTo>
                  <a:lnTo>
                    <a:pt x="150" y="341"/>
                  </a:lnTo>
                  <a:lnTo>
                    <a:pt x="125" y="321"/>
                  </a:lnTo>
                  <a:lnTo>
                    <a:pt x="100" y="298"/>
                  </a:lnTo>
                  <a:lnTo>
                    <a:pt x="77" y="273"/>
                  </a:lnTo>
                  <a:lnTo>
                    <a:pt x="58" y="249"/>
                  </a:lnTo>
                  <a:lnTo>
                    <a:pt x="41" y="223"/>
                  </a:lnTo>
                  <a:lnTo>
                    <a:pt x="26" y="197"/>
                  </a:lnTo>
                  <a:lnTo>
                    <a:pt x="15" y="172"/>
                  </a:lnTo>
                  <a:lnTo>
                    <a:pt x="7" y="147"/>
                  </a:lnTo>
                  <a:lnTo>
                    <a:pt x="2" y="123"/>
                  </a:lnTo>
                  <a:lnTo>
                    <a:pt x="0" y="100"/>
                  </a:lnTo>
                  <a:lnTo>
                    <a:pt x="2" y="78"/>
                  </a:lnTo>
                  <a:lnTo>
                    <a:pt x="6" y="59"/>
                  </a:lnTo>
                  <a:lnTo>
                    <a:pt x="14" y="41"/>
                  </a:lnTo>
                  <a:lnTo>
                    <a:pt x="26" y="26"/>
                  </a:lnTo>
                  <a:lnTo>
                    <a:pt x="41" y="14"/>
                  </a:lnTo>
                  <a:lnTo>
                    <a:pt x="58" y="6"/>
                  </a:lnTo>
                  <a:lnTo>
                    <a:pt x="78" y="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6711567" y="3557468"/>
              <a:ext cx="205259" cy="20525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92" y="3"/>
                </a:cxn>
                <a:cxn ang="0">
                  <a:pos x="109" y="10"/>
                </a:cxn>
                <a:cxn ang="0">
                  <a:pos x="125" y="21"/>
                </a:cxn>
                <a:cxn ang="0">
                  <a:pos x="136" y="36"/>
                </a:cxn>
                <a:cxn ang="0">
                  <a:pos x="143" y="53"/>
                </a:cxn>
                <a:cxn ang="0">
                  <a:pos x="146" y="72"/>
                </a:cxn>
                <a:cxn ang="0">
                  <a:pos x="143" y="92"/>
                </a:cxn>
                <a:cxn ang="0">
                  <a:pos x="136" y="109"/>
                </a:cxn>
                <a:cxn ang="0">
                  <a:pos x="125" y="124"/>
                </a:cxn>
                <a:cxn ang="0">
                  <a:pos x="109" y="136"/>
                </a:cxn>
                <a:cxn ang="0">
                  <a:pos x="92" y="143"/>
                </a:cxn>
                <a:cxn ang="0">
                  <a:pos x="73" y="146"/>
                </a:cxn>
                <a:cxn ang="0">
                  <a:pos x="53" y="143"/>
                </a:cxn>
                <a:cxn ang="0">
                  <a:pos x="36" y="136"/>
                </a:cxn>
                <a:cxn ang="0">
                  <a:pos x="21" y="124"/>
                </a:cxn>
                <a:cxn ang="0">
                  <a:pos x="10" y="109"/>
                </a:cxn>
                <a:cxn ang="0">
                  <a:pos x="3" y="92"/>
                </a:cxn>
                <a:cxn ang="0">
                  <a:pos x="0" y="72"/>
                </a:cxn>
                <a:cxn ang="0">
                  <a:pos x="3" y="53"/>
                </a:cxn>
                <a:cxn ang="0">
                  <a:pos x="10" y="36"/>
                </a:cxn>
                <a:cxn ang="0">
                  <a:pos x="21" y="21"/>
                </a:cxn>
                <a:cxn ang="0">
                  <a:pos x="36" y="10"/>
                </a:cxn>
                <a:cxn ang="0">
                  <a:pos x="53" y="3"/>
                </a:cxn>
                <a:cxn ang="0">
                  <a:pos x="73" y="0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lnTo>
                    <a:pt x="92" y="3"/>
                  </a:lnTo>
                  <a:lnTo>
                    <a:pt x="109" y="10"/>
                  </a:lnTo>
                  <a:lnTo>
                    <a:pt x="125" y="21"/>
                  </a:lnTo>
                  <a:lnTo>
                    <a:pt x="136" y="36"/>
                  </a:lnTo>
                  <a:lnTo>
                    <a:pt x="143" y="53"/>
                  </a:lnTo>
                  <a:lnTo>
                    <a:pt x="146" y="72"/>
                  </a:lnTo>
                  <a:lnTo>
                    <a:pt x="143" y="92"/>
                  </a:lnTo>
                  <a:lnTo>
                    <a:pt x="136" y="109"/>
                  </a:lnTo>
                  <a:lnTo>
                    <a:pt x="125" y="124"/>
                  </a:lnTo>
                  <a:lnTo>
                    <a:pt x="109" y="136"/>
                  </a:lnTo>
                  <a:lnTo>
                    <a:pt x="92" y="143"/>
                  </a:lnTo>
                  <a:lnTo>
                    <a:pt x="73" y="146"/>
                  </a:lnTo>
                  <a:lnTo>
                    <a:pt x="53" y="143"/>
                  </a:lnTo>
                  <a:lnTo>
                    <a:pt x="36" y="136"/>
                  </a:lnTo>
                  <a:lnTo>
                    <a:pt x="21" y="124"/>
                  </a:lnTo>
                  <a:lnTo>
                    <a:pt x="10" y="109"/>
                  </a:lnTo>
                  <a:lnTo>
                    <a:pt x="3" y="92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6646897" y="3023234"/>
              <a:ext cx="458317" cy="459723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70" y="17"/>
                </a:cxn>
                <a:cxn ang="0">
                  <a:pos x="289" y="38"/>
                </a:cxn>
                <a:cxn ang="0">
                  <a:pos x="305" y="63"/>
                </a:cxn>
                <a:cxn ang="0">
                  <a:pos x="316" y="89"/>
                </a:cxn>
                <a:cxn ang="0">
                  <a:pos x="324" y="118"/>
                </a:cxn>
                <a:cxn ang="0">
                  <a:pos x="326" y="148"/>
                </a:cxn>
                <a:cxn ang="0">
                  <a:pos x="324" y="177"/>
                </a:cxn>
                <a:cxn ang="0">
                  <a:pos x="317" y="205"/>
                </a:cxn>
                <a:cxn ang="0">
                  <a:pos x="306" y="231"/>
                </a:cxn>
                <a:cxn ang="0">
                  <a:pos x="292" y="254"/>
                </a:cxn>
                <a:cxn ang="0">
                  <a:pos x="274" y="275"/>
                </a:cxn>
                <a:cxn ang="0">
                  <a:pos x="253" y="292"/>
                </a:cxn>
                <a:cxn ang="0">
                  <a:pos x="229" y="307"/>
                </a:cxn>
                <a:cxn ang="0">
                  <a:pos x="204" y="318"/>
                </a:cxn>
                <a:cxn ang="0">
                  <a:pos x="176" y="324"/>
                </a:cxn>
                <a:cxn ang="0">
                  <a:pos x="147" y="327"/>
                </a:cxn>
                <a:cxn ang="0">
                  <a:pos x="117" y="324"/>
                </a:cxn>
                <a:cxn ang="0">
                  <a:pos x="88" y="317"/>
                </a:cxn>
                <a:cxn ang="0">
                  <a:pos x="63" y="305"/>
                </a:cxn>
                <a:cxn ang="0">
                  <a:pos x="38" y="289"/>
                </a:cxn>
                <a:cxn ang="0">
                  <a:pos x="17" y="270"/>
                </a:cxn>
                <a:cxn ang="0">
                  <a:pos x="0" y="248"/>
                </a:cxn>
                <a:cxn ang="0">
                  <a:pos x="248" y="0"/>
                </a:cxn>
              </a:cxnLst>
              <a:rect l="0" t="0" r="r" b="b"/>
              <a:pathLst>
                <a:path w="326" h="327">
                  <a:moveTo>
                    <a:pt x="248" y="0"/>
                  </a:moveTo>
                  <a:lnTo>
                    <a:pt x="270" y="17"/>
                  </a:lnTo>
                  <a:lnTo>
                    <a:pt x="289" y="38"/>
                  </a:lnTo>
                  <a:lnTo>
                    <a:pt x="305" y="63"/>
                  </a:lnTo>
                  <a:lnTo>
                    <a:pt x="316" y="89"/>
                  </a:lnTo>
                  <a:lnTo>
                    <a:pt x="324" y="118"/>
                  </a:lnTo>
                  <a:lnTo>
                    <a:pt x="326" y="148"/>
                  </a:lnTo>
                  <a:lnTo>
                    <a:pt x="324" y="177"/>
                  </a:lnTo>
                  <a:lnTo>
                    <a:pt x="317" y="205"/>
                  </a:lnTo>
                  <a:lnTo>
                    <a:pt x="306" y="231"/>
                  </a:lnTo>
                  <a:lnTo>
                    <a:pt x="292" y="254"/>
                  </a:lnTo>
                  <a:lnTo>
                    <a:pt x="274" y="275"/>
                  </a:lnTo>
                  <a:lnTo>
                    <a:pt x="253" y="292"/>
                  </a:lnTo>
                  <a:lnTo>
                    <a:pt x="229" y="307"/>
                  </a:lnTo>
                  <a:lnTo>
                    <a:pt x="204" y="318"/>
                  </a:lnTo>
                  <a:lnTo>
                    <a:pt x="176" y="324"/>
                  </a:lnTo>
                  <a:lnTo>
                    <a:pt x="147" y="327"/>
                  </a:lnTo>
                  <a:lnTo>
                    <a:pt x="117" y="324"/>
                  </a:lnTo>
                  <a:lnTo>
                    <a:pt x="88" y="317"/>
                  </a:lnTo>
                  <a:lnTo>
                    <a:pt x="63" y="305"/>
                  </a:lnTo>
                  <a:lnTo>
                    <a:pt x="38" y="289"/>
                  </a:lnTo>
                  <a:lnTo>
                    <a:pt x="17" y="270"/>
                  </a:lnTo>
                  <a:lnTo>
                    <a:pt x="0" y="248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7"/>
            <p:cNvSpPr>
              <a:spLocks/>
            </p:cNvSpPr>
            <p:nvPr/>
          </p:nvSpPr>
          <p:spPr bwMode="auto">
            <a:xfrm>
              <a:off x="5697928" y="3324092"/>
              <a:ext cx="347253" cy="34865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47" y="214"/>
                </a:cxn>
                <a:cxn ang="0">
                  <a:pos x="213" y="248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247" h="248">
                  <a:moveTo>
                    <a:pt x="33" y="0"/>
                  </a:moveTo>
                  <a:lnTo>
                    <a:pt x="247" y="214"/>
                  </a:lnTo>
                  <a:lnTo>
                    <a:pt x="213" y="248"/>
                  </a:lnTo>
                  <a:lnTo>
                    <a:pt x="0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0B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82"/>
            <p:cNvSpPr>
              <a:spLocks/>
            </p:cNvSpPr>
            <p:nvPr/>
          </p:nvSpPr>
          <p:spPr bwMode="auto">
            <a:xfrm>
              <a:off x="5446275" y="3849891"/>
              <a:ext cx="548293" cy="50049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16" y="211"/>
                </a:cxn>
                <a:cxn ang="0">
                  <a:pos x="269" y="229"/>
                </a:cxn>
                <a:cxn ang="0">
                  <a:pos x="390" y="351"/>
                </a:cxn>
                <a:cxn ang="0">
                  <a:pos x="386" y="356"/>
                </a:cxn>
                <a:cxn ang="0">
                  <a:pos x="266" y="235"/>
                </a:cxn>
                <a:cxn ang="0">
                  <a:pos x="213" y="216"/>
                </a:cxn>
                <a:cxn ang="0">
                  <a:pos x="212" y="216"/>
                </a:cxn>
                <a:cxn ang="0">
                  <a:pos x="211" y="216"/>
                </a:cxn>
                <a:cxn ang="0">
                  <a:pos x="0" y="4"/>
                </a:cxn>
                <a:cxn ang="0">
                  <a:pos x="5" y="0"/>
                </a:cxn>
              </a:cxnLst>
              <a:rect l="0" t="0" r="r" b="b"/>
              <a:pathLst>
                <a:path w="390" h="356">
                  <a:moveTo>
                    <a:pt x="5" y="0"/>
                  </a:moveTo>
                  <a:lnTo>
                    <a:pt x="216" y="211"/>
                  </a:lnTo>
                  <a:lnTo>
                    <a:pt x="269" y="229"/>
                  </a:lnTo>
                  <a:lnTo>
                    <a:pt x="390" y="351"/>
                  </a:lnTo>
                  <a:lnTo>
                    <a:pt x="386" y="356"/>
                  </a:lnTo>
                  <a:lnTo>
                    <a:pt x="266" y="235"/>
                  </a:lnTo>
                  <a:lnTo>
                    <a:pt x="213" y="216"/>
                  </a:lnTo>
                  <a:lnTo>
                    <a:pt x="212" y="216"/>
                  </a:lnTo>
                  <a:lnTo>
                    <a:pt x="211" y="216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F25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>
              <a:off x="4689911" y="4517685"/>
              <a:ext cx="531423" cy="25727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6" y="1"/>
                </a:cxn>
                <a:cxn ang="0">
                  <a:pos x="43" y="4"/>
                </a:cxn>
                <a:cxn ang="0">
                  <a:pos x="50" y="7"/>
                </a:cxn>
                <a:cxn ang="0">
                  <a:pos x="53" y="11"/>
                </a:cxn>
                <a:cxn ang="0">
                  <a:pos x="77" y="30"/>
                </a:cxn>
                <a:cxn ang="0">
                  <a:pos x="103" y="48"/>
                </a:cxn>
                <a:cxn ang="0">
                  <a:pos x="130" y="63"/>
                </a:cxn>
                <a:cxn ang="0">
                  <a:pos x="159" y="77"/>
                </a:cxn>
                <a:cxn ang="0">
                  <a:pos x="188" y="88"/>
                </a:cxn>
                <a:cxn ang="0">
                  <a:pos x="216" y="97"/>
                </a:cxn>
                <a:cxn ang="0">
                  <a:pos x="245" y="104"/>
                </a:cxn>
                <a:cxn ang="0">
                  <a:pos x="271" y="107"/>
                </a:cxn>
                <a:cxn ang="0">
                  <a:pos x="296" y="108"/>
                </a:cxn>
                <a:cxn ang="0">
                  <a:pos x="318" y="106"/>
                </a:cxn>
                <a:cxn ang="0">
                  <a:pos x="328" y="104"/>
                </a:cxn>
                <a:cxn ang="0">
                  <a:pos x="338" y="99"/>
                </a:cxn>
                <a:cxn ang="0">
                  <a:pos x="348" y="93"/>
                </a:cxn>
                <a:cxn ang="0">
                  <a:pos x="357" y="88"/>
                </a:cxn>
                <a:cxn ang="0">
                  <a:pos x="365" y="82"/>
                </a:cxn>
                <a:cxn ang="0">
                  <a:pos x="372" y="77"/>
                </a:cxn>
                <a:cxn ang="0">
                  <a:pos x="376" y="73"/>
                </a:cxn>
                <a:cxn ang="0">
                  <a:pos x="378" y="72"/>
                </a:cxn>
                <a:cxn ang="0">
                  <a:pos x="301" y="149"/>
                </a:cxn>
                <a:cxn ang="0">
                  <a:pos x="300" y="150"/>
                </a:cxn>
                <a:cxn ang="0">
                  <a:pos x="293" y="157"/>
                </a:cxn>
                <a:cxn ang="0">
                  <a:pos x="289" y="159"/>
                </a:cxn>
                <a:cxn ang="0">
                  <a:pos x="289" y="160"/>
                </a:cxn>
                <a:cxn ang="0">
                  <a:pos x="288" y="161"/>
                </a:cxn>
                <a:cxn ang="0">
                  <a:pos x="270" y="172"/>
                </a:cxn>
                <a:cxn ang="0">
                  <a:pos x="252" y="180"/>
                </a:cxn>
                <a:cxn ang="0">
                  <a:pos x="232" y="183"/>
                </a:cxn>
                <a:cxn ang="0">
                  <a:pos x="210" y="182"/>
                </a:cxn>
                <a:cxn ang="0">
                  <a:pos x="187" y="179"/>
                </a:cxn>
                <a:cxn ang="0">
                  <a:pos x="164" y="170"/>
                </a:cxn>
                <a:cxn ang="0">
                  <a:pos x="139" y="159"/>
                </a:cxn>
                <a:cxn ang="0">
                  <a:pos x="115" y="145"/>
                </a:cxn>
                <a:cxn ang="0">
                  <a:pos x="90" y="126"/>
                </a:cxn>
                <a:cxn ang="0">
                  <a:pos x="65" y="105"/>
                </a:cxn>
                <a:cxn ang="0">
                  <a:pos x="40" y="82"/>
                </a:cxn>
                <a:cxn ang="0">
                  <a:pos x="16" y="55"/>
                </a:cxn>
                <a:cxn ang="0">
                  <a:pos x="14" y="52"/>
                </a:cxn>
                <a:cxn ang="0">
                  <a:pos x="10" y="48"/>
                </a:cxn>
                <a:cxn ang="0">
                  <a:pos x="6" y="41"/>
                </a:cxn>
                <a:cxn ang="0">
                  <a:pos x="2" y="33"/>
                </a:cxn>
                <a:cxn ang="0">
                  <a:pos x="0" y="25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8" y="2"/>
                </a:cxn>
                <a:cxn ang="0">
                  <a:pos x="27" y="0"/>
                </a:cxn>
              </a:cxnLst>
              <a:rect l="0" t="0" r="r" b="b"/>
              <a:pathLst>
                <a:path w="378" h="183">
                  <a:moveTo>
                    <a:pt x="27" y="0"/>
                  </a:moveTo>
                  <a:lnTo>
                    <a:pt x="36" y="1"/>
                  </a:lnTo>
                  <a:lnTo>
                    <a:pt x="43" y="4"/>
                  </a:lnTo>
                  <a:lnTo>
                    <a:pt x="50" y="7"/>
                  </a:lnTo>
                  <a:lnTo>
                    <a:pt x="53" y="11"/>
                  </a:lnTo>
                  <a:lnTo>
                    <a:pt x="77" y="30"/>
                  </a:lnTo>
                  <a:lnTo>
                    <a:pt x="103" y="48"/>
                  </a:lnTo>
                  <a:lnTo>
                    <a:pt x="130" y="63"/>
                  </a:lnTo>
                  <a:lnTo>
                    <a:pt x="159" y="77"/>
                  </a:lnTo>
                  <a:lnTo>
                    <a:pt x="188" y="88"/>
                  </a:lnTo>
                  <a:lnTo>
                    <a:pt x="216" y="97"/>
                  </a:lnTo>
                  <a:lnTo>
                    <a:pt x="245" y="104"/>
                  </a:lnTo>
                  <a:lnTo>
                    <a:pt x="271" y="107"/>
                  </a:lnTo>
                  <a:lnTo>
                    <a:pt x="296" y="108"/>
                  </a:lnTo>
                  <a:lnTo>
                    <a:pt x="318" y="106"/>
                  </a:lnTo>
                  <a:lnTo>
                    <a:pt x="328" y="104"/>
                  </a:lnTo>
                  <a:lnTo>
                    <a:pt x="338" y="99"/>
                  </a:lnTo>
                  <a:lnTo>
                    <a:pt x="348" y="93"/>
                  </a:lnTo>
                  <a:lnTo>
                    <a:pt x="357" y="88"/>
                  </a:lnTo>
                  <a:lnTo>
                    <a:pt x="365" y="82"/>
                  </a:lnTo>
                  <a:lnTo>
                    <a:pt x="372" y="77"/>
                  </a:lnTo>
                  <a:lnTo>
                    <a:pt x="376" y="73"/>
                  </a:lnTo>
                  <a:lnTo>
                    <a:pt x="378" y="72"/>
                  </a:lnTo>
                  <a:lnTo>
                    <a:pt x="301" y="149"/>
                  </a:lnTo>
                  <a:lnTo>
                    <a:pt x="300" y="150"/>
                  </a:lnTo>
                  <a:lnTo>
                    <a:pt x="293" y="157"/>
                  </a:lnTo>
                  <a:lnTo>
                    <a:pt x="289" y="159"/>
                  </a:lnTo>
                  <a:lnTo>
                    <a:pt x="289" y="160"/>
                  </a:lnTo>
                  <a:lnTo>
                    <a:pt x="288" y="161"/>
                  </a:lnTo>
                  <a:lnTo>
                    <a:pt x="270" y="172"/>
                  </a:lnTo>
                  <a:lnTo>
                    <a:pt x="252" y="180"/>
                  </a:lnTo>
                  <a:lnTo>
                    <a:pt x="232" y="183"/>
                  </a:lnTo>
                  <a:lnTo>
                    <a:pt x="210" y="182"/>
                  </a:lnTo>
                  <a:lnTo>
                    <a:pt x="187" y="179"/>
                  </a:lnTo>
                  <a:lnTo>
                    <a:pt x="164" y="170"/>
                  </a:lnTo>
                  <a:lnTo>
                    <a:pt x="139" y="159"/>
                  </a:lnTo>
                  <a:lnTo>
                    <a:pt x="115" y="145"/>
                  </a:lnTo>
                  <a:lnTo>
                    <a:pt x="90" y="126"/>
                  </a:lnTo>
                  <a:lnTo>
                    <a:pt x="65" y="105"/>
                  </a:lnTo>
                  <a:lnTo>
                    <a:pt x="40" y="82"/>
                  </a:lnTo>
                  <a:lnTo>
                    <a:pt x="16" y="55"/>
                  </a:lnTo>
                  <a:lnTo>
                    <a:pt x="14" y="52"/>
                  </a:lnTo>
                  <a:lnTo>
                    <a:pt x="10" y="48"/>
                  </a:lnTo>
                  <a:lnTo>
                    <a:pt x="6" y="41"/>
                  </a:lnTo>
                  <a:lnTo>
                    <a:pt x="2" y="33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84"/>
            <p:cNvSpPr>
              <a:spLocks noEditPoints="1"/>
            </p:cNvSpPr>
            <p:nvPr/>
          </p:nvSpPr>
          <p:spPr bwMode="auto">
            <a:xfrm>
              <a:off x="4699753" y="4246350"/>
              <a:ext cx="552511" cy="427388"/>
            </a:xfrm>
            <a:custGeom>
              <a:avLst/>
              <a:gdLst/>
              <a:ahLst/>
              <a:cxnLst>
                <a:cxn ang="0">
                  <a:pos x="1" y="200"/>
                </a:cxn>
                <a:cxn ang="0">
                  <a:pos x="1" y="199"/>
                </a:cxn>
                <a:cxn ang="0">
                  <a:pos x="251" y="0"/>
                </a:cxn>
                <a:cxn ang="0">
                  <a:pos x="257" y="1"/>
                </a:cxn>
                <a:cxn ang="0">
                  <a:pos x="271" y="9"/>
                </a:cxn>
                <a:cxn ang="0">
                  <a:pos x="292" y="25"/>
                </a:cxn>
                <a:cxn ang="0">
                  <a:pos x="315" y="50"/>
                </a:cxn>
                <a:cxn ang="0">
                  <a:pos x="338" y="79"/>
                </a:cxn>
                <a:cxn ang="0">
                  <a:pos x="367" y="121"/>
                </a:cxn>
                <a:cxn ang="0">
                  <a:pos x="385" y="162"/>
                </a:cxn>
                <a:cxn ang="0">
                  <a:pos x="393" y="204"/>
                </a:cxn>
                <a:cxn ang="0">
                  <a:pos x="385" y="242"/>
                </a:cxn>
                <a:cxn ang="0">
                  <a:pos x="362" y="275"/>
                </a:cxn>
                <a:cxn ang="0">
                  <a:pos x="328" y="297"/>
                </a:cxn>
                <a:cxn ang="0">
                  <a:pos x="288" y="304"/>
                </a:cxn>
                <a:cxn ang="0">
                  <a:pos x="239" y="298"/>
                </a:cxn>
                <a:cxn ang="0">
                  <a:pos x="187" y="285"/>
                </a:cxn>
                <a:cxn ang="0">
                  <a:pos x="136" y="264"/>
                </a:cxn>
                <a:cxn ang="0">
                  <a:pos x="91" y="241"/>
                </a:cxn>
                <a:cxn ang="0">
                  <a:pos x="58" y="217"/>
                </a:cxn>
                <a:cxn ang="0">
                  <a:pos x="35" y="201"/>
                </a:cxn>
                <a:cxn ang="0">
                  <a:pos x="21" y="195"/>
                </a:cxn>
                <a:cxn ang="0">
                  <a:pos x="9" y="196"/>
                </a:cxn>
                <a:cxn ang="0">
                  <a:pos x="2" y="198"/>
                </a:cxn>
                <a:cxn ang="0">
                  <a:pos x="7" y="196"/>
                </a:cxn>
                <a:cxn ang="0">
                  <a:pos x="14" y="192"/>
                </a:cxn>
                <a:cxn ang="0">
                  <a:pos x="22" y="191"/>
                </a:cxn>
                <a:cxn ang="0">
                  <a:pos x="33" y="195"/>
                </a:cxn>
                <a:cxn ang="0">
                  <a:pos x="50" y="205"/>
                </a:cxn>
                <a:cxn ang="0">
                  <a:pos x="77" y="225"/>
                </a:cxn>
                <a:cxn ang="0">
                  <a:pos x="115" y="250"/>
                </a:cxn>
                <a:cxn ang="0">
                  <a:pos x="163" y="271"/>
                </a:cxn>
                <a:cxn ang="0">
                  <a:pos x="214" y="288"/>
                </a:cxn>
                <a:cxn ang="0">
                  <a:pos x="264" y="298"/>
                </a:cxn>
                <a:cxn ang="0">
                  <a:pos x="307" y="298"/>
                </a:cxn>
                <a:cxn ang="0">
                  <a:pos x="344" y="285"/>
                </a:cxn>
                <a:cxn ang="0">
                  <a:pos x="371" y="257"/>
                </a:cxn>
                <a:cxn ang="0">
                  <a:pos x="387" y="222"/>
                </a:cxn>
                <a:cxn ang="0">
                  <a:pos x="388" y="187"/>
                </a:cxn>
                <a:cxn ang="0">
                  <a:pos x="377" y="151"/>
                </a:cxn>
                <a:cxn ang="0">
                  <a:pos x="360" y="119"/>
                </a:cxn>
                <a:cxn ang="0">
                  <a:pos x="335" y="82"/>
                </a:cxn>
                <a:cxn ang="0">
                  <a:pos x="306" y="48"/>
                </a:cxn>
                <a:cxn ang="0">
                  <a:pos x="281" y="22"/>
                </a:cxn>
                <a:cxn ang="0">
                  <a:pos x="261" y="7"/>
                </a:cxn>
                <a:cxn ang="0">
                  <a:pos x="254" y="4"/>
                </a:cxn>
                <a:cxn ang="0">
                  <a:pos x="252" y="3"/>
                </a:cxn>
                <a:cxn ang="0">
                  <a:pos x="251" y="0"/>
                </a:cxn>
              </a:cxnLst>
              <a:rect l="0" t="0" r="r" b="b"/>
              <a:pathLst>
                <a:path w="393" h="304">
                  <a:moveTo>
                    <a:pt x="2" y="199"/>
                  </a:moveTo>
                  <a:lnTo>
                    <a:pt x="1" y="200"/>
                  </a:lnTo>
                  <a:lnTo>
                    <a:pt x="0" y="201"/>
                  </a:lnTo>
                  <a:lnTo>
                    <a:pt x="1" y="199"/>
                  </a:lnTo>
                  <a:lnTo>
                    <a:pt x="2" y="199"/>
                  </a:lnTo>
                  <a:close/>
                  <a:moveTo>
                    <a:pt x="251" y="0"/>
                  </a:moveTo>
                  <a:lnTo>
                    <a:pt x="255" y="0"/>
                  </a:lnTo>
                  <a:lnTo>
                    <a:pt x="257" y="1"/>
                  </a:lnTo>
                  <a:lnTo>
                    <a:pt x="263" y="3"/>
                  </a:lnTo>
                  <a:lnTo>
                    <a:pt x="271" y="9"/>
                  </a:lnTo>
                  <a:lnTo>
                    <a:pt x="281" y="16"/>
                  </a:lnTo>
                  <a:lnTo>
                    <a:pt x="292" y="25"/>
                  </a:lnTo>
                  <a:lnTo>
                    <a:pt x="303" y="37"/>
                  </a:lnTo>
                  <a:lnTo>
                    <a:pt x="315" y="50"/>
                  </a:lnTo>
                  <a:lnTo>
                    <a:pt x="327" y="65"/>
                  </a:lnTo>
                  <a:lnTo>
                    <a:pt x="338" y="79"/>
                  </a:lnTo>
                  <a:lnTo>
                    <a:pt x="354" y="101"/>
                  </a:lnTo>
                  <a:lnTo>
                    <a:pt x="367" y="121"/>
                  </a:lnTo>
                  <a:lnTo>
                    <a:pt x="377" y="141"/>
                  </a:lnTo>
                  <a:lnTo>
                    <a:pt x="385" y="162"/>
                  </a:lnTo>
                  <a:lnTo>
                    <a:pt x="391" y="186"/>
                  </a:lnTo>
                  <a:lnTo>
                    <a:pt x="393" y="204"/>
                  </a:lnTo>
                  <a:lnTo>
                    <a:pt x="391" y="223"/>
                  </a:lnTo>
                  <a:lnTo>
                    <a:pt x="385" y="242"/>
                  </a:lnTo>
                  <a:lnTo>
                    <a:pt x="375" y="260"/>
                  </a:lnTo>
                  <a:lnTo>
                    <a:pt x="362" y="275"/>
                  </a:lnTo>
                  <a:lnTo>
                    <a:pt x="346" y="288"/>
                  </a:lnTo>
                  <a:lnTo>
                    <a:pt x="328" y="297"/>
                  </a:lnTo>
                  <a:lnTo>
                    <a:pt x="308" y="303"/>
                  </a:lnTo>
                  <a:lnTo>
                    <a:pt x="288" y="304"/>
                  </a:lnTo>
                  <a:lnTo>
                    <a:pt x="264" y="303"/>
                  </a:lnTo>
                  <a:lnTo>
                    <a:pt x="239" y="298"/>
                  </a:lnTo>
                  <a:lnTo>
                    <a:pt x="214" y="293"/>
                  </a:lnTo>
                  <a:lnTo>
                    <a:pt x="187" y="285"/>
                  </a:lnTo>
                  <a:lnTo>
                    <a:pt x="161" y="275"/>
                  </a:lnTo>
                  <a:lnTo>
                    <a:pt x="136" y="264"/>
                  </a:lnTo>
                  <a:lnTo>
                    <a:pt x="112" y="253"/>
                  </a:lnTo>
                  <a:lnTo>
                    <a:pt x="91" y="241"/>
                  </a:lnTo>
                  <a:lnTo>
                    <a:pt x="74" y="229"/>
                  </a:lnTo>
                  <a:lnTo>
                    <a:pt x="58" y="217"/>
                  </a:lnTo>
                  <a:lnTo>
                    <a:pt x="45" y="208"/>
                  </a:lnTo>
                  <a:lnTo>
                    <a:pt x="35" y="201"/>
                  </a:lnTo>
                  <a:lnTo>
                    <a:pt x="27" y="197"/>
                  </a:lnTo>
                  <a:lnTo>
                    <a:pt x="21" y="195"/>
                  </a:lnTo>
                  <a:lnTo>
                    <a:pt x="16" y="194"/>
                  </a:lnTo>
                  <a:lnTo>
                    <a:pt x="9" y="196"/>
                  </a:lnTo>
                  <a:lnTo>
                    <a:pt x="2" y="199"/>
                  </a:lnTo>
                  <a:lnTo>
                    <a:pt x="2" y="198"/>
                  </a:lnTo>
                  <a:lnTo>
                    <a:pt x="4" y="197"/>
                  </a:lnTo>
                  <a:lnTo>
                    <a:pt x="7" y="196"/>
                  </a:lnTo>
                  <a:lnTo>
                    <a:pt x="9" y="194"/>
                  </a:lnTo>
                  <a:lnTo>
                    <a:pt x="14" y="192"/>
                  </a:lnTo>
                  <a:lnTo>
                    <a:pt x="18" y="191"/>
                  </a:lnTo>
                  <a:lnTo>
                    <a:pt x="22" y="191"/>
                  </a:lnTo>
                  <a:lnTo>
                    <a:pt x="26" y="193"/>
                  </a:lnTo>
                  <a:lnTo>
                    <a:pt x="33" y="195"/>
                  </a:lnTo>
                  <a:lnTo>
                    <a:pt x="40" y="199"/>
                  </a:lnTo>
                  <a:lnTo>
                    <a:pt x="50" y="205"/>
                  </a:lnTo>
                  <a:lnTo>
                    <a:pt x="62" y="214"/>
                  </a:lnTo>
                  <a:lnTo>
                    <a:pt x="77" y="225"/>
                  </a:lnTo>
                  <a:lnTo>
                    <a:pt x="94" y="237"/>
                  </a:lnTo>
                  <a:lnTo>
                    <a:pt x="115" y="250"/>
                  </a:lnTo>
                  <a:lnTo>
                    <a:pt x="138" y="261"/>
                  </a:lnTo>
                  <a:lnTo>
                    <a:pt x="163" y="271"/>
                  </a:lnTo>
                  <a:lnTo>
                    <a:pt x="188" y="281"/>
                  </a:lnTo>
                  <a:lnTo>
                    <a:pt x="214" y="288"/>
                  </a:lnTo>
                  <a:lnTo>
                    <a:pt x="239" y="295"/>
                  </a:lnTo>
                  <a:lnTo>
                    <a:pt x="264" y="298"/>
                  </a:lnTo>
                  <a:lnTo>
                    <a:pt x="287" y="299"/>
                  </a:lnTo>
                  <a:lnTo>
                    <a:pt x="307" y="298"/>
                  </a:lnTo>
                  <a:lnTo>
                    <a:pt x="326" y="293"/>
                  </a:lnTo>
                  <a:lnTo>
                    <a:pt x="344" y="285"/>
                  </a:lnTo>
                  <a:lnTo>
                    <a:pt x="358" y="273"/>
                  </a:lnTo>
                  <a:lnTo>
                    <a:pt x="371" y="257"/>
                  </a:lnTo>
                  <a:lnTo>
                    <a:pt x="380" y="240"/>
                  </a:lnTo>
                  <a:lnTo>
                    <a:pt x="387" y="222"/>
                  </a:lnTo>
                  <a:lnTo>
                    <a:pt x="390" y="204"/>
                  </a:lnTo>
                  <a:lnTo>
                    <a:pt x="388" y="187"/>
                  </a:lnTo>
                  <a:lnTo>
                    <a:pt x="382" y="167"/>
                  </a:lnTo>
                  <a:lnTo>
                    <a:pt x="377" y="151"/>
                  </a:lnTo>
                  <a:lnTo>
                    <a:pt x="369" y="135"/>
                  </a:lnTo>
                  <a:lnTo>
                    <a:pt x="360" y="119"/>
                  </a:lnTo>
                  <a:lnTo>
                    <a:pt x="348" y="101"/>
                  </a:lnTo>
                  <a:lnTo>
                    <a:pt x="335" y="82"/>
                  </a:lnTo>
                  <a:lnTo>
                    <a:pt x="321" y="64"/>
                  </a:lnTo>
                  <a:lnTo>
                    <a:pt x="306" y="48"/>
                  </a:lnTo>
                  <a:lnTo>
                    <a:pt x="293" y="33"/>
                  </a:lnTo>
                  <a:lnTo>
                    <a:pt x="281" y="22"/>
                  </a:lnTo>
                  <a:lnTo>
                    <a:pt x="270" y="12"/>
                  </a:lnTo>
                  <a:lnTo>
                    <a:pt x="261" y="7"/>
                  </a:lnTo>
                  <a:lnTo>
                    <a:pt x="256" y="4"/>
                  </a:lnTo>
                  <a:lnTo>
                    <a:pt x="254" y="4"/>
                  </a:lnTo>
                  <a:lnTo>
                    <a:pt x="253" y="3"/>
                  </a:lnTo>
                  <a:lnTo>
                    <a:pt x="252" y="3"/>
                  </a:lnTo>
                  <a:lnTo>
                    <a:pt x="250" y="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85"/>
            <p:cNvSpPr>
              <a:spLocks/>
            </p:cNvSpPr>
            <p:nvPr/>
          </p:nvSpPr>
          <p:spPr bwMode="auto">
            <a:xfrm>
              <a:off x="6686262" y="3522322"/>
              <a:ext cx="205259" cy="20666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92" y="3"/>
                </a:cxn>
                <a:cxn ang="0">
                  <a:pos x="110" y="10"/>
                </a:cxn>
                <a:cxn ang="0">
                  <a:pos x="125" y="21"/>
                </a:cxn>
                <a:cxn ang="0">
                  <a:pos x="136" y="37"/>
                </a:cxn>
                <a:cxn ang="0">
                  <a:pos x="143" y="54"/>
                </a:cxn>
                <a:cxn ang="0">
                  <a:pos x="146" y="74"/>
                </a:cxn>
                <a:cxn ang="0">
                  <a:pos x="143" y="93"/>
                </a:cxn>
                <a:cxn ang="0">
                  <a:pos x="136" y="110"/>
                </a:cxn>
                <a:cxn ang="0">
                  <a:pos x="125" y="125"/>
                </a:cxn>
                <a:cxn ang="0">
                  <a:pos x="110" y="137"/>
                </a:cxn>
                <a:cxn ang="0">
                  <a:pos x="92" y="144"/>
                </a:cxn>
                <a:cxn ang="0">
                  <a:pos x="72" y="147"/>
                </a:cxn>
                <a:cxn ang="0">
                  <a:pos x="53" y="144"/>
                </a:cxn>
                <a:cxn ang="0">
                  <a:pos x="36" y="137"/>
                </a:cxn>
                <a:cxn ang="0">
                  <a:pos x="21" y="125"/>
                </a:cxn>
                <a:cxn ang="0">
                  <a:pos x="10" y="110"/>
                </a:cxn>
                <a:cxn ang="0">
                  <a:pos x="3" y="93"/>
                </a:cxn>
                <a:cxn ang="0">
                  <a:pos x="0" y="74"/>
                </a:cxn>
                <a:cxn ang="0">
                  <a:pos x="3" y="54"/>
                </a:cxn>
                <a:cxn ang="0">
                  <a:pos x="10" y="37"/>
                </a:cxn>
                <a:cxn ang="0">
                  <a:pos x="21" y="21"/>
                </a:cxn>
                <a:cxn ang="0">
                  <a:pos x="36" y="10"/>
                </a:cxn>
                <a:cxn ang="0">
                  <a:pos x="53" y="3"/>
                </a:cxn>
                <a:cxn ang="0">
                  <a:pos x="72" y="0"/>
                </a:cxn>
              </a:cxnLst>
              <a:rect l="0" t="0" r="r" b="b"/>
              <a:pathLst>
                <a:path w="146" h="147">
                  <a:moveTo>
                    <a:pt x="72" y="0"/>
                  </a:moveTo>
                  <a:lnTo>
                    <a:pt x="92" y="3"/>
                  </a:lnTo>
                  <a:lnTo>
                    <a:pt x="110" y="10"/>
                  </a:lnTo>
                  <a:lnTo>
                    <a:pt x="125" y="21"/>
                  </a:lnTo>
                  <a:lnTo>
                    <a:pt x="136" y="37"/>
                  </a:lnTo>
                  <a:lnTo>
                    <a:pt x="143" y="54"/>
                  </a:lnTo>
                  <a:lnTo>
                    <a:pt x="146" y="74"/>
                  </a:lnTo>
                  <a:lnTo>
                    <a:pt x="143" y="93"/>
                  </a:lnTo>
                  <a:lnTo>
                    <a:pt x="136" y="110"/>
                  </a:lnTo>
                  <a:lnTo>
                    <a:pt x="125" y="125"/>
                  </a:lnTo>
                  <a:lnTo>
                    <a:pt x="110" y="137"/>
                  </a:lnTo>
                  <a:lnTo>
                    <a:pt x="92" y="144"/>
                  </a:lnTo>
                  <a:lnTo>
                    <a:pt x="72" y="147"/>
                  </a:lnTo>
                  <a:lnTo>
                    <a:pt x="53" y="144"/>
                  </a:lnTo>
                  <a:lnTo>
                    <a:pt x="36" y="137"/>
                  </a:lnTo>
                  <a:lnTo>
                    <a:pt x="21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86"/>
            <p:cNvSpPr>
              <a:spLocks/>
            </p:cNvSpPr>
            <p:nvPr/>
          </p:nvSpPr>
          <p:spPr bwMode="auto">
            <a:xfrm>
              <a:off x="6694697" y="3533569"/>
              <a:ext cx="186983" cy="186983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84" y="2"/>
                </a:cxn>
                <a:cxn ang="0">
                  <a:pos x="100" y="9"/>
                </a:cxn>
                <a:cxn ang="0">
                  <a:pos x="114" y="19"/>
                </a:cxn>
                <a:cxn ang="0">
                  <a:pos x="124" y="33"/>
                </a:cxn>
                <a:cxn ang="0">
                  <a:pos x="130" y="48"/>
                </a:cxn>
                <a:cxn ang="0">
                  <a:pos x="133" y="66"/>
                </a:cxn>
                <a:cxn ang="0">
                  <a:pos x="130" y="83"/>
                </a:cxn>
                <a:cxn ang="0">
                  <a:pos x="124" y="100"/>
                </a:cxn>
                <a:cxn ang="0">
                  <a:pos x="114" y="112"/>
                </a:cxn>
                <a:cxn ang="0">
                  <a:pos x="100" y="123"/>
                </a:cxn>
                <a:cxn ang="0">
                  <a:pos x="84" y="130"/>
                </a:cxn>
                <a:cxn ang="0">
                  <a:pos x="66" y="133"/>
                </a:cxn>
                <a:cxn ang="0">
                  <a:pos x="49" y="130"/>
                </a:cxn>
                <a:cxn ang="0">
                  <a:pos x="33" y="123"/>
                </a:cxn>
                <a:cxn ang="0">
                  <a:pos x="20" y="112"/>
                </a:cxn>
                <a:cxn ang="0">
                  <a:pos x="10" y="100"/>
                </a:cxn>
                <a:cxn ang="0">
                  <a:pos x="3" y="83"/>
                </a:cxn>
                <a:cxn ang="0">
                  <a:pos x="0" y="66"/>
                </a:cxn>
                <a:cxn ang="0">
                  <a:pos x="3" y="48"/>
                </a:cxn>
                <a:cxn ang="0">
                  <a:pos x="10" y="33"/>
                </a:cxn>
                <a:cxn ang="0">
                  <a:pos x="20" y="19"/>
                </a:cxn>
                <a:cxn ang="0">
                  <a:pos x="33" y="9"/>
                </a:cxn>
                <a:cxn ang="0">
                  <a:pos x="49" y="2"/>
                </a:cxn>
                <a:cxn ang="0">
                  <a:pos x="66" y="0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lnTo>
                    <a:pt x="84" y="2"/>
                  </a:lnTo>
                  <a:lnTo>
                    <a:pt x="100" y="9"/>
                  </a:lnTo>
                  <a:lnTo>
                    <a:pt x="114" y="19"/>
                  </a:lnTo>
                  <a:lnTo>
                    <a:pt x="124" y="33"/>
                  </a:lnTo>
                  <a:lnTo>
                    <a:pt x="130" y="48"/>
                  </a:lnTo>
                  <a:lnTo>
                    <a:pt x="133" y="66"/>
                  </a:lnTo>
                  <a:lnTo>
                    <a:pt x="130" y="83"/>
                  </a:lnTo>
                  <a:lnTo>
                    <a:pt x="124" y="100"/>
                  </a:lnTo>
                  <a:lnTo>
                    <a:pt x="114" y="112"/>
                  </a:lnTo>
                  <a:lnTo>
                    <a:pt x="100" y="123"/>
                  </a:lnTo>
                  <a:lnTo>
                    <a:pt x="84" y="130"/>
                  </a:lnTo>
                  <a:lnTo>
                    <a:pt x="66" y="133"/>
                  </a:lnTo>
                  <a:lnTo>
                    <a:pt x="49" y="130"/>
                  </a:lnTo>
                  <a:lnTo>
                    <a:pt x="33" y="123"/>
                  </a:lnTo>
                  <a:lnTo>
                    <a:pt x="20" y="112"/>
                  </a:lnTo>
                  <a:lnTo>
                    <a:pt x="10" y="100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3" y="48"/>
                  </a:lnTo>
                  <a:lnTo>
                    <a:pt x="10" y="33"/>
                  </a:lnTo>
                  <a:lnTo>
                    <a:pt x="20" y="19"/>
                  </a:lnTo>
                  <a:lnTo>
                    <a:pt x="33" y="9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87"/>
            <p:cNvSpPr>
              <a:spLocks/>
            </p:cNvSpPr>
            <p:nvPr/>
          </p:nvSpPr>
          <p:spPr bwMode="auto">
            <a:xfrm>
              <a:off x="6576603" y="2933257"/>
              <a:ext cx="492058" cy="493464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206" y="3"/>
                </a:cxn>
                <a:cxn ang="0">
                  <a:pos x="236" y="11"/>
                </a:cxn>
                <a:cxn ang="0">
                  <a:pos x="264" y="24"/>
                </a:cxn>
                <a:cxn ang="0">
                  <a:pos x="288" y="42"/>
                </a:cxn>
                <a:cxn ang="0">
                  <a:pos x="309" y="63"/>
                </a:cxn>
                <a:cxn ang="0">
                  <a:pos x="326" y="87"/>
                </a:cxn>
                <a:cxn ang="0">
                  <a:pos x="339" y="115"/>
                </a:cxn>
                <a:cxn ang="0">
                  <a:pos x="347" y="144"/>
                </a:cxn>
                <a:cxn ang="0">
                  <a:pos x="350" y="175"/>
                </a:cxn>
                <a:cxn ang="0">
                  <a:pos x="347" y="207"/>
                </a:cxn>
                <a:cxn ang="0">
                  <a:pos x="339" y="236"/>
                </a:cxn>
                <a:cxn ang="0">
                  <a:pos x="326" y="263"/>
                </a:cxn>
                <a:cxn ang="0">
                  <a:pos x="309" y="288"/>
                </a:cxn>
                <a:cxn ang="0">
                  <a:pos x="288" y="309"/>
                </a:cxn>
                <a:cxn ang="0">
                  <a:pos x="264" y="327"/>
                </a:cxn>
                <a:cxn ang="0">
                  <a:pos x="236" y="340"/>
                </a:cxn>
                <a:cxn ang="0">
                  <a:pos x="206" y="348"/>
                </a:cxn>
                <a:cxn ang="0">
                  <a:pos x="175" y="351"/>
                </a:cxn>
                <a:cxn ang="0">
                  <a:pos x="144" y="348"/>
                </a:cxn>
                <a:cxn ang="0">
                  <a:pos x="115" y="340"/>
                </a:cxn>
                <a:cxn ang="0">
                  <a:pos x="87" y="327"/>
                </a:cxn>
                <a:cxn ang="0">
                  <a:pos x="62" y="309"/>
                </a:cxn>
                <a:cxn ang="0">
                  <a:pos x="41" y="288"/>
                </a:cxn>
                <a:cxn ang="0">
                  <a:pos x="24" y="263"/>
                </a:cxn>
                <a:cxn ang="0">
                  <a:pos x="11" y="236"/>
                </a:cxn>
                <a:cxn ang="0">
                  <a:pos x="3" y="207"/>
                </a:cxn>
                <a:cxn ang="0">
                  <a:pos x="0" y="175"/>
                </a:cxn>
                <a:cxn ang="0">
                  <a:pos x="3" y="144"/>
                </a:cxn>
                <a:cxn ang="0">
                  <a:pos x="11" y="115"/>
                </a:cxn>
                <a:cxn ang="0">
                  <a:pos x="24" y="87"/>
                </a:cxn>
                <a:cxn ang="0">
                  <a:pos x="41" y="63"/>
                </a:cxn>
                <a:cxn ang="0">
                  <a:pos x="62" y="42"/>
                </a:cxn>
                <a:cxn ang="0">
                  <a:pos x="87" y="24"/>
                </a:cxn>
                <a:cxn ang="0">
                  <a:pos x="115" y="11"/>
                </a:cxn>
                <a:cxn ang="0">
                  <a:pos x="144" y="3"/>
                </a:cxn>
                <a:cxn ang="0">
                  <a:pos x="175" y="0"/>
                </a:cxn>
              </a:cxnLst>
              <a:rect l="0" t="0" r="r" b="b"/>
              <a:pathLst>
                <a:path w="350" h="351">
                  <a:moveTo>
                    <a:pt x="175" y="0"/>
                  </a:moveTo>
                  <a:lnTo>
                    <a:pt x="206" y="3"/>
                  </a:lnTo>
                  <a:lnTo>
                    <a:pt x="236" y="11"/>
                  </a:lnTo>
                  <a:lnTo>
                    <a:pt x="264" y="24"/>
                  </a:lnTo>
                  <a:lnTo>
                    <a:pt x="288" y="42"/>
                  </a:lnTo>
                  <a:lnTo>
                    <a:pt x="309" y="63"/>
                  </a:lnTo>
                  <a:lnTo>
                    <a:pt x="326" y="87"/>
                  </a:lnTo>
                  <a:lnTo>
                    <a:pt x="339" y="115"/>
                  </a:lnTo>
                  <a:lnTo>
                    <a:pt x="347" y="144"/>
                  </a:lnTo>
                  <a:lnTo>
                    <a:pt x="350" y="175"/>
                  </a:lnTo>
                  <a:lnTo>
                    <a:pt x="347" y="207"/>
                  </a:lnTo>
                  <a:lnTo>
                    <a:pt x="339" y="236"/>
                  </a:lnTo>
                  <a:lnTo>
                    <a:pt x="326" y="263"/>
                  </a:lnTo>
                  <a:lnTo>
                    <a:pt x="309" y="288"/>
                  </a:lnTo>
                  <a:lnTo>
                    <a:pt x="288" y="309"/>
                  </a:lnTo>
                  <a:lnTo>
                    <a:pt x="264" y="327"/>
                  </a:lnTo>
                  <a:lnTo>
                    <a:pt x="236" y="340"/>
                  </a:lnTo>
                  <a:lnTo>
                    <a:pt x="206" y="348"/>
                  </a:lnTo>
                  <a:lnTo>
                    <a:pt x="175" y="351"/>
                  </a:lnTo>
                  <a:lnTo>
                    <a:pt x="144" y="348"/>
                  </a:lnTo>
                  <a:lnTo>
                    <a:pt x="115" y="340"/>
                  </a:lnTo>
                  <a:lnTo>
                    <a:pt x="87" y="327"/>
                  </a:lnTo>
                  <a:lnTo>
                    <a:pt x="62" y="309"/>
                  </a:lnTo>
                  <a:lnTo>
                    <a:pt x="41" y="288"/>
                  </a:lnTo>
                  <a:lnTo>
                    <a:pt x="24" y="263"/>
                  </a:lnTo>
                  <a:lnTo>
                    <a:pt x="11" y="236"/>
                  </a:lnTo>
                  <a:lnTo>
                    <a:pt x="3" y="207"/>
                  </a:lnTo>
                  <a:lnTo>
                    <a:pt x="0" y="175"/>
                  </a:lnTo>
                  <a:lnTo>
                    <a:pt x="3" y="144"/>
                  </a:lnTo>
                  <a:lnTo>
                    <a:pt x="11" y="115"/>
                  </a:lnTo>
                  <a:lnTo>
                    <a:pt x="24" y="87"/>
                  </a:lnTo>
                  <a:lnTo>
                    <a:pt x="41" y="63"/>
                  </a:lnTo>
                  <a:lnTo>
                    <a:pt x="62" y="42"/>
                  </a:lnTo>
                  <a:lnTo>
                    <a:pt x="87" y="24"/>
                  </a:lnTo>
                  <a:lnTo>
                    <a:pt x="115" y="11"/>
                  </a:lnTo>
                  <a:lnTo>
                    <a:pt x="144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89"/>
            <p:cNvSpPr>
              <a:spLocks/>
            </p:cNvSpPr>
            <p:nvPr/>
          </p:nvSpPr>
          <p:spPr bwMode="auto">
            <a:xfrm>
              <a:off x="6608939" y="2965593"/>
              <a:ext cx="427388" cy="428794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80" y="3"/>
                </a:cxn>
                <a:cxn ang="0">
                  <a:pos x="205" y="9"/>
                </a:cxn>
                <a:cxn ang="0">
                  <a:pos x="229" y="21"/>
                </a:cxn>
                <a:cxn ang="0">
                  <a:pos x="250" y="36"/>
                </a:cxn>
                <a:cxn ang="0">
                  <a:pos x="268" y="54"/>
                </a:cxn>
                <a:cxn ang="0">
                  <a:pos x="283" y="75"/>
                </a:cxn>
                <a:cxn ang="0">
                  <a:pos x="295" y="99"/>
                </a:cxn>
                <a:cxn ang="0">
                  <a:pos x="301" y="125"/>
                </a:cxn>
                <a:cxn ang="0">
                  <a:pos x="304" y="152"/>
                </a:cxn>
                <a:cxn ang="0">
                  <a:pos x="301" y="180"/>
                </a:cxn>
                <a:cxn ang="0">
                  <a:pos x="295" y="206"/>
                </a:cxn>
                <a:cxn ang="0">
                  <a:pos x="283" y="229"/>
                </a:cxn>
                <a:cxn ang="0">
                  <a:pos x="268" y="251"/>
                </a:cxn>
                <a:cxn ang="0">
                  <a:pos x="250" y="269"/>
                </a:cxn>
                <a:cxn ang="0">
                  <a:pos x="229" y="284"/>
                </a:cxn>
                <a:cxn ang="0">
                  <a:pos x="205" y="295"/>
                </a:cxn>
                <a:cxn ang="0">
                  <a:pos x="180" y="302"/>
                </a:cxn>
                <a:cxn ang="0">
                  <a:pos x="152" y="305"/>
                </a:cxn>
                <a:cxn ang="0">
                  <a:pos x="125" y="302"/>
                </a:cxn>
                <a:cxn ang="0">
                  <a:pos x="99" y="295"/>
                </a:cxn>
                <a:cxn ang="0">
                  <a:pos x="76" y="284"/>
                </a:cxn>
                <a:cxn ang="0">
                  <a:pos x="54" y="269"/>
                </a:cxn>
                <a:cxn ang="0">
                  <a:pos x="36" y="251"/>
                </a:cxn>
                <a:cxn ang="0">
                  <a:pos x="21" y="229"/>
                </a:cxn>
                <a:cxn ang="0">
                  <a:pos x="9" y="206"/>
                </a:cxn>
                <a:cxn ang="0">
                  <a:pos x="3" y="180"/>
                </a:cxn>
                <a:cxn ang="0">
                  <a:pos x="0" y="152"/>
                </a:cxn>
                <a:cxn ang="0">
                  <a:pos x="3" y="125"/>
                </a:cxn>
                <a:cxn ang="0">
                  <a:pos x="9" y="99"/>
                </a:cxn>
                <a:cxn ang="0">
                  <a:pos x="21" y="75"/>
                </a:cxn>
                <a:cxn ang="0">
                  <a:pos x="36" y="54"/>
                </a:cxn>
                <a:cxn ang="0">
                  <a:pos x="54" y="36"/>
                </a:cxn>
                <a:cxn ang="0">
                  <a:pos x="76" y="21"/>
                </a:cxn>
                <a:cxn ang="0">
                  <a:pos x="99" y="9"/>
                </a:cxn>
                <a:cxn ang="0">
                  <a:pos x="125" y="3"/>
                </a:cxn>
                <a:cxn ang="0">
                  <a:pos x="152" y="0"/>
                </a:cxn>
              </a:cxnLst>
              <a:rect l="0" t="0" r="r" b="b"/>
              <a:pathLst>
                <a:path w="304" h="305">
                  <a:moveTo>
                    <a:pt x="152" y="0"/>
                  </a:moveTo>
                  <a:lnTo>
                    <a:pt x="180" y="3"/>
                  </a:lnTo>
                  <a:lnTo>
                    <a:pt x="205" y="9"/>
                  </a:lnTo>
                  <a:lnTo>
                    <a:pt x="229" y="21"/>
                  </a:lnTo>
                  <a:lnTo>
                    <a:pt x="250" y="36"/>
                  </a:lnTo>
                  <a:lnTo>
                    <a:pt x="268" y="54"/>
                  </a:lnTo>
                  <a:lnTo>
                    <a:pt x="283" y="75"/>
                  </a:lnTo>
                  <a:lnTo>
                    <a:pt x="295" y="99"/>
                  </a:lnTo>
                  <a:lnTo>
                    <a:pt x="301" y="125"/>
                  </a:lnTo>
                  <a:lnTo>
                    <a:pt x="304" y="152"/>
                  </a:lnTo>
                  <a:lnTo>
                    <a:pt x="301" y="180"/>
                  </a:lnTo>
                  <a:lnTo>
                    <a:pt x="295" y="206"/>
                  </a:lnTo>
                  <a:lnTo>
                    <a:pt x="283" y="229"/>
                  </a:lnTo>
                  <a:lnTo>
                    <a:pt x="268" y="251"/>
                  </a:lnTo>
                  <a:lnTo>
                    <a:pt x="250" y="269"/>
                  </a:lnTo>
                  <a:lnTo>
                    <a:pt x="229" y="284"/>
                  </a:lnTo>
                  <a:lnTo>
                    <a:pt x="205" y="295"/>
                  </a:lnTo>
                  <a:lnTo>
                    <a:pt x="180" y="302"/>
                  </a:lnTo>
                  <a:lnTo>
                    <a:pt x="152" y="305"/>
                  </a:lnTo>
                  <a:lnTo>
                    <a:pt x="125" y="302"/>
                  </a:lnTo>
                  <a:lnTo>
                    <a:pt x="99" y="295"/>
                  </a:lnTo>
                  <a:lnTo>
                    <a:pt x="76" y="284"/>
                  </a:lnTo>
                  <a:lnTo>
                    <a:pt x="54" y="269"/>
                  </a:lnTo>
                  <a:lnTo>
                    <a:pt x="36" y="251"/>
                  </a:lnTo>
                  <a:lnTo>
                    <a:pt x="21" y="229"/>
                  </a:lnTo>
                  <a:lnTo>
                    <a:pt x="9" y="206"/>
                  </a:lnTo>
                  <a:lnTo>
                    <a:pt x="3" y="180"/>
                  </a:lnTo>
                  <a:lnTo>
                    <a:pt x="0" y="152"/>
                  </a:lnTo>
                  <a:lnTo>
                    <a:pt x="3" y="125"/>
                  </a:lnTo>
                  <a:lnTo>
                    <a:pt x="9" y="99"/>
                  </a:lnTo>
                  <a:lnTo>
                    <a:pt x="21" y="75"/>
                  </a:lnTo>
                  <a:lnTo>
                    <a:pt x="36" y="54"/>
                  </a:lnTo>
                  <a:lnTo>
                    <a:pt x="54" y="36"/>
                  </a:lnTo>
                  <a:lnTo>
                    <a:pt x="76" y="21"/>
                  </a:lnTo>
                  <a:lnTo>
                    <a:pt x="99" y="9"/>
                  </a:lnTo>
                  <a:lnTo>
                    <a:pt x="125" y="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1A2A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90"/>
            <p:cNvSpPr>
              <a:spLocks/>
            </p:cNvSpPr>
            <p:nvPr/>
          </p:nvSpPr>
          <p:spPr bwMode="auto">
            <a:xfrm>
              <a:off x="6617374" y="2974028"/>
              <a:ext cx="411923" cy="411923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3" y="3"/>
                </a:cxn>
                <a:cxn ang="0">
                  <a:pos x="197" y="9"/>
                </a:cxn>
                <a:cxn ang="0">
                  <a:pos x="220" y="20"/>
                </a:cxn>
                <a:cxn ang="0">
                  <a:pos x="240" y="35"/>
                </a:cxn>
                <a:cxn ang="0">
                  <a:pos x="258" y="52"/>
                </a:cxn>
                <a:cxn ang="0">
                  <a:pos x="272" y="72"/>
                </a:cxn>
                <a:cxn ang="0">
                  <a:pos x="283" y="95"/>
                </a:cxn>
                <a:cxn ang="0">
                  <a:pos x="290" y="120"/>
                </a:cxn>
                <a:cxn ang="0">
                  <a:pos x="293" y="146"/>
                </a:cxn>
                <a:cxn ang="0">
                  <a:pos x="290" y="173"/>
                </a:cxn>
                <a:cxn ang="0">
                  <a:pos x="283" y="198"/>
                </a:cxn>
                <a:cxn ang="0">
                  <a:pos x="272" y="221"/>
                </a:cxn>
                <a:cxn ang="0">
                  <a:pos x="258" y="241"/>
                </a:cxn>
                <a:cxn ang="0">
                  <a:pos x="240" y="258"/>
                </a:cxn>
                <a:cxn ang="0">
                  <a:pos x="220" y="273"/>
                </a:cxn>
                <a:cxn ang="0">
                  <a:pos x="197" y="284"/>
                </a:cxn>
                <a:cxn ang="0">
                  <a:pos x="173" y="290"/>
                </a:cxn>
                <a:cxn ang="0">
                  <a:pos x="146" y="293"/>
                </a:cxn>
                <a:cxn ang="0">
                  <a:pos x="120" y="290"/>
                </a:cxn>
                <a:cxn ang="0">
                  <a:pos x="95" y="284"/>
                </a:cxn>
                <a:cxn ang="0">
                  <a:pos x="72" y="273"/>
                </a:cxn>
                <a:cxn ang="0">
                  <a:pos x="52" y="258"/>
                </a:cxn>
                <a:cxn ang="0">
                  <a:pos x="34" y="241"/>
                </a:cxn>
                <a:cxn ang="0">
                  <a:pos x="20" y="221"/>
                </a:cxn>
                <a:cxn ang="0">
                  <a:pos x="9" y="198"/>
                </a:cxn>
                <a:cxn ang="0">
                  <a:pos x="2" y="173"/>
                </a:cxn>
                <a:cxn ang="0">
                  <a:pos x="0" y="146"/>
                </a:cxn>
                <a:cxn ang="0">
                  <a:pos x="2" y="120"/>
                </a:cxn>
                <a:cxn ang="0">
                  <a:pos x="9" y="95"/>
                </a:cxn>
                <a:cxn ang="0">
                  <a:pos x="20" y="72"/>
                </a:cxn>
                <a:cxn ang="0">
                  <a:pos x="34" y="52"/>
                </a:cxn>
                <a:cxn ang="0">
                  <a:pos x="52" y="35"/>
                </a:cxn>
                <a:cxn ang="0">
                  <a:pos x="72" y="20"/>
                </a:cxn>
                <a:cxn ang="0">
                  <a:pos x="95" y="9"/>
                </a:cxn>
                <a:cxn ang="0">
                  <a:pos x="120" y="3"/>
                </a:cxn>
                <a:cxn ang="0">
                  <a:pos x="146" y="0"/>
                </a:cxn>
              </a:cxnLst>
              <a:rect l="0" t="0" r="r" b="b"/>
              <a:pathLst>
                <a:path w="293" h="293">
                  <a:moveTo>
                    <a:pt x="146" y="0"/>
                  </a:moveTo>
                  <a:lnTo>
                    <a:pt x="173" y="3"/>
                  </a:lnTo>
                  <a:lnTo>
                    <a:pt x="197" y="9"/>
                  </a:lnTo>
                  <a:lnTo>
                    <a:pt x="220" y="20"/>
                  </a:lnTo>
                  <a:lnTo>
                    <a:pt x="240" y="35"/>
                  </a:lnTo>
                  <a:lnTo>
                    <a:pt x="258" y="52"/>
                  </a:lnTo>
                  <a:lnTo>
                    <a:pt x="272" y="72"/>
                  </a:lnTo>
                  <a:lnTo>
                    <a:pt x="283" y="95"/>
                  </a:lnTo>
                  <a:lnTo>
                    <a:pt x="290" y="120"/>
                  </a:lnTo>
                  <a:lnTo>
                    <a:pt x="293" y="146"/>
                  </a:lnTo>
                  <a:lnTo>
                    <a:pt x="290" y="173"/>
                  </a:lnTo>
                  <a:lnTo>
                    <a:pt x="283" y="198"/>
                  </a:lnTo>
                  <a:lnTo>
                    <a:pt x="272" y="221"/>
                  </a:lnTo>
                  <a:lnTo>
                    <a:pt x="258" y="241"/>
                  </a:lnTo>
                  <a:lnTo>
                    <a:pt x="240" y="258"/>
                  </a:lnTo>
                  <a:lnTo>
                    <a:pt x="220" y="273"/>
                  </a:lnTo>
                  <a:lnTo>
                    <a:pt x="197" y="284"/>
                  </a:lnTo>
                  <a:lnTo>
                    <a:pt x="173" y="290"/>
                  </a:lnTo>
                  <a:lnTo>
                    <a:pt x="146" y="293"/>
                  </a:lnTo>
                  <a:lnTo>
                    <a:pt x="120" y="290"/>
                  </a:lnTo>
                  <a:lnTo>
                    <a:pt x="95" y="284"/>
                  </a:lnTo>
                  <a:lnTo>
                    <a:pt x="72" y="273"/>
                  </a:lnTo>
                  <a:lnTo>
                    <a:pt x="52" y="258"/>
                  </a:lnTo>
                  <a:lnTo>
                    <a:pt x="34" y="241"/>
                  </a:lnTo>
                  <a:lnTo>
                    <a:pt x="20" y="221"/>
                  </a:lnTo>
                  <a:lnTo>
                    <a:pt x="9" y="198"/>
                  </a:lnTo>
                  <a:lnTo>
                    <a:pt x="2" y="173"/>
                  </a:lnTo>
                  <a:lnTo>
                    <a:pt x="0" y="146"/>
                  </a:lnTo>
                  <a:lnTo>
                    <a:pt x="2" y="120"/>
                  </a:lnTo>
                  <a:lnTo>
                    <a:pt x="9" y="95"/>
                  </a:lnTo>
                  <a:lnTo>
                    <a:pt x="20" y="72"/>
                  </a:lnTo>
                  <a:lnTo>
                    <a:pt x="34" y="52"/>
                  </a:lnTo>
                  <a:lnTo>
                    <a:pt x="52" y="35"/>
                  </a:lnTo>
                  <a:lnTo>
                    <a:pt x="72" y="20"/>
                  </a:lnTo>
                  <a:lnTo>
                    <a:pt x="95" y="9"/>
                  </a:lnTo>
                  <a:lnTo>
                    <a:pt x="120" y="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5612503" y="4745504"/>
              <a:ext cx="188910" cy="18891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92" y="3"/>
                </a:cxn>
                <a:cxn ang="0">
                  <a:pos x="109" y="10"/>
                </a:cxn>
                <a:cxn ang="0">
                  <a:pos x="125" y="21"/>
                </a:cxn>
                <a:cxn ang="0">
                  <a:pos x="136" y="36"/>
                </a:cxn>
                <a:cxn ang="0">
                  <a:pos x="143" y="53"/>
                </a:cxn>
                <a:cxn ang="0">
                  <a:pos x="146" y="72"/>
                </a:cxn>
                <a:cxn ang="0">
                  <a:pos x="143" y="92"/>
                </a:cxn>
                <a:cxn ang="0">
                  <a:pos x="136" y="109"/>
                </a:cxn>
                <a:cxn ang="0">
                  <a:pos x="125" y="124"/>
                </a:cxn>
                <a:cxn ang="0">
                  <a:pos x="109" y="136"/>
                </a:cxn>
                <a:cxn ang="0">
                  <a:pos x="92" y="143"/>
                </a:cxn>
                <a:cxn ang="0">
                  <a:pos x="73" y="146"/>
                </a:cxn>
                <a:cxn ang="0">
                  <a:pos x="53" y="143"/>
                </a:cxn>
                <a:cxn ang="0">
                  <a:pos x="36" y="136"/>
                </a:cxn>
                <a:cxn ang="0">
                  <a:pos x="21" y="124"/>
                </a:cxn>
                <a:cxn ang="0">
                  <a:pos x="10" y="109"/>
                </a:cxn>
                <a:cxn ang="0">
                  <a:pos x="3" y="92"/>
                </a:cxn>
                <a:cxn ang="0">
                  <a:pos x="0" y="72"/>
                </a:cxn>
                <a:cxn ang="0">
                  <a:pos x="3" y="53"/>
                </a:cxn>
                <a:cxn ang="0">
                  <a:pos x="10" y="36"/>
                </a:cxn>
                <a:cxn ang="0">
                  <a:pos x="21" y="21"/>
                </a:cxn>
                <a:cxn ang="0">
                  <a:pos x="36" y="10"/>
                </a:cxn>
                <a:cxn ang="0">
                  <a:pos x="53" y="3"/>
                </a:cxn>
                <a:cxn ang="0">
                  <a:pos x="73" y="0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lnTo>
                    <a:pt x="92" y="3"/>
                  </a:lnTo>
                  <a:lnTo>
                    <a:pt x="109" y="10"/>
                  </a:lnTo>
                  <a:lnTo>
                    <a:pt x="125" y="21"/>
                  </a:lnTo>
                  <a:lnTo>
                    <a:pt x="136" y="36"/>
                  </a:lnTo>
                  <a:lnTo>
                    <a:pt x="143" y="53"/>
                  </a:lnTo>
                  <a:lnTo>
                    <a:pt x="146" y="72"/>
                  </a:lnTo>
                  <a:lnTo>
                    <a:pt x="143" y="92"/>
                  </a:lnTo>
                  <a:lnTo>
                    <a:pt x="136" y="109"/>
                  </a:lnTo>
                  <a:lnTo>
                    <a:pt x="125" y="124"/>
                  </a:lnTo>
                  <a:lnTo>
                    <a:pt x="109" y="136"/>
                  </a:lnTo>
                  <a:lnTo>
                    <a:pt x="92" y="143"/>
                  </a:lnTo>
                  <a:lnTo>
                    <a:pt x="73" y="146"/>
                  </a:lnTo>
                  <a:lnTo>
                    <a:pt x="53" y="143"/>
                  </a:lnTo>
                  <a:lnTo>
                    <a:pt x="36" y="136"/>
                  </a:lnTo>
                  <a:lnTo>
                    <a:pt x="21" y="124"/>
                  </a:lnTo>
                  <a:lnTo>
                    <a:pt x="10" y="109"/>
                  </a:lnTo>
                  <a:lnTo>
                    <a:pt x="3" y="92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A0B4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62" name="Group 95"/>
            <p:cNvGrpSpPr/>
            <p:nvPr/>
          </p:nvGrpSpPr>
          <p:grpSpPr>
            <a:xfrm>
              <a:off x="5619199" y="4741219"/>
              <a:ext cx="172924" cy="172924"/>
              <a:chOff x="5516563" y="4495800"/>
              <a:chExt cx="195263" cy="195263"/>
            </a:xfrm>
          </p:grpSpPr>
          <p:sp>
            <p:nvSpPr>
              <p:cNvPr id="65" name="Freeform 55"/>
              <p:cNvSpPr>
                <a:spLocks/>
              </p:cNvSpPr>
              <p:nvPr/>
            </p:nvSpPr>
            <p:spPr bwMode="auto">
              <a:xfrm>
                <a:off x="5516563" y="4495800"/>
                <a:ext cx="195263" cy="195263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78" y="2"/>
                  </a:cxn>
                  <a:cxn ang="0">
                    <a:pos x="93" y="9"/>
                  </a:cxn>
                  <a:cxn ang="0">
                    <a:pos x="104" y="19"/>
                  </a:cxn>
                  <a:cxn ang="0">
                    <a:pos x="115" y="31"/>
                  </a:cxn>
                  <a:cxn ang="0">
                    <a:pos x="121" y="45"/>
                  </a:cxn>
                  <a:cxn ang="0">
                    <a:pos x="123" y="62"/>
                  </a:cxn>
                  <a:cxn ang="0">
                    <a:pos x="121" y="78"/>
                  </a:cxn>
                  <a:cxn ang="0">
                    <a:pos x="115" y="93"/>
                  </a:cxn>
                  <a:cxn ang="0">
                    <a:pos x="104" y="105"/>
                  </a:cxn>
                  <a:cxn ang="0">
                    <a:pos x="93" y="115"/>
                  </a:cxn>
                  <a:cxn ang="0">
                    <a:pos x="78" y="121"/>
                  </a:cxn>
                  <a:cxn ang="0">
                    <a:pos x="61" y="123"/>
                  </a:cxn>
                  <a:cxn ang="0">
                    <a:pos x="45" y="121"/>
                  </a:cxn>
                  <a:cxn ang="0">
                    <a:pos x="30" y="115"/>
                  </a:cxn>
                  <a:cxn ang="0">
                    <a:pos x="18" y="105"/>
                  </a:cxn>
                  <a:cxn ang="0">
                    <a:pos x="8" y="93"/>
                  </a:cxn>
                  <a:cxn ang="0">
                    <a:pos x="2" y="78"/>
                  </a:cxn>
                  <a:cxn ang="0">
                    <a:pos x="0" y="62"/>
                  </a:cxn>
                  <a:cxn ang="0">
                    <a:pos x="2" y="45"/>
                  </a:cxn>
                  <a:cxn ang="0">
                    <a:pos x="8" y="31"/>
                  </a:cxn>
                  <a:cxn ang="0">
                    <a:pos x="18" y="19"/>
                  </a:cxn>
                  <a:cxn ang="0">
                    <a:pos x="30" y="9"/>
                  </a:cxn>
                  <a:cxn ang="0">
                    <a:pos x="45" y="2"/>
                  </a:cxn>
                  <a:cxn ang="0">
                    <a:pos x="61" y="0"/>
                  </a:cxn>
                </a:cxnLst>
                <a:rect l="0" t="0" r="r" b="b"/>
                <a:pathLst>
                  <a:path w="123" h="123">
                    <a:moveTo>
                      <a:pt x="61" y="0"/>
                    </a:moveTo>
                    <a:lnTo>
                      <a:pt x="78" y="2"/>
                    </a:lnTo>
                    <a:lnTo>
                      <a:pt x="93" y="9"/>
                    </a:lnTo>
                    <a:lnTo>
                      <a:pt x="104" y="19"/>
                    </a:lnTo>
                    <a:lnTo>
                      <a:pt x="115" y="31"/>
                    </a:lnTo>
                    <a:lnTo>
                      <a:pt x="121" y="45"/>
                    </a:lnTo>
                    <a:lnTo>
                      <a:pt x="123" y="62"/>
                    </a:lnTo>
                    <a:lnTo>
                      <a:pt x="121" y="78"/>
                    </a:lnTo>
                    <a:lnTo>
                      <a:pt x="115" y="93"/>
                    </a:lnTo>
                    <a:lnTo>
                      <a:pt x="104" y="105"/>
                    </a:lnTo>
                    <a:lnTo>
                      <a:pt x="93" y="115"/>
                    </a:lnTo>
                    <a:lnTo>
                      <a:pt x="78" y="121"/>
                    </a:lnTo>
                    <a:lnTo>
                      <a:pt x="61" y="123"/>
                    </a:lnTo>
                    <a:lnTo>
                      <a:pt x="45" y="121"/>
                    </a:lnTo>
                    <a:lnTo>
                      <a:pt x="30" y="115"/>
                    </a:lnTo>
                    <a:lnTo>
                      <a:pt x="18" y="105"/>
                    </a:lnTo>
                    <a:lnTo>
                      <a:pt x="8" y="93"/>
                    </a:lnTo>
                    <a:lnTo>
                      <a:pt x="2" y="78"/>
                    </a:lnTo>
                    <a:lnTo>
                      <a:pt x="0" y="62"/>
                    </a:lnTo>
                    <a:lnTo>
                      <a:pt x="2" y="45"/>
                    </a:lnTo>
                    <a:lnTo>
                      <a:pt x="8" y="31"/>
                    </a:lnTo>
                    <a:lnTo>
                      <a:pt x="18" y="19"/>
                    </a:lnTo>
                    <a:lnTo>
                      <a:pt x="30" y="9"/>
                    </a:lnTo>
                    <a:lnTo>
                      <a:pt x="45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394A4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6"/>
              <p:cNvSpPr>
                <a:spLocks/>
              </p:cNvSpPr>
              <p:nvPr/>
            </p:nvSpPr>
            <p:spPr bwMode="auto">
              <a:xfrm>
                <a:off x="5526088" y="4505325"/>
                <a:ext cx="176213" cy="1778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70" y="2"/>
                  </a:cxn>
                  <a:cxn ang="0">
                    <a:pos x="84" y="7"/>
                  </a:cxn>
                  <a:cxn ang="0">
                    <a:pos x="95" y="16"/>
                  </a:cxn>
                  <a:cxn ang="0">
                    <a:pos x="104" y="27"/>
                  </a:cxn>
                  <a:cxn ang="0">
                    <a:pos x="109" y="41"/>
                  </a:cxn>
                  <a:cxn ang="0">
                    <a:pos x="111" y="56"/>
                  </a:cxn>
                  <a:cxn ang="0">
                    <a:pos x="109" y="71"/>
                  </a:cxn>
                  <a:cxn ang="0">
                    <a:pos x="104" y="84"/>
                  </a:cxn>
                  <a:cxn ang="0">
                    <a:pos x="95" y="95"/>
                  </a:cxn>
                  <a:cxn ang="0">
                    <a:pos x="84" y="104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41" y="110"/>
                  </a:cxn>
                  <a:cxn ang="0">
                    <a:pos x="27" y="104"/>
                  </a:cxn>
                  <a:cxn ang="0">
                    <a:pos x="16" y="95"/>
                  </a:cxn>
                  <a:cxn ang="0">
                    <a:pos x="7" y="84"/>
                  </a:cxn>
                  <a:cxn ang="0">
                    <a:pos x="1" y="71"/>
                  </a:cxn>
                  <a:cxn ang="0">
                    <a:pos x="0" y="56"/>
                  </a:cxn>
                  <a:cxn ang="0">
                    <a:pos x="1" y="41"/>
                  </a:cxn>
                  <a:cxn ang="0">
                    <a:pos x="7" y="27"/>
                  </a:cxn>
                  <a:cxn ang="0">
                    <a:pos x="16" y="16"/>
                  </a:cxn>
                  <a:cxn ang="0">
                    <a:pos x="27" y="7"/>
                  </a:cxn>
                  <a:cxn ang="0">
                    <a:pos x="41" y="2"/>
                  </a:cxn>
                  <a:cxn ang="0">
                    <a:pos x="55" y="0"/>
                  </a:cxn>
                </a:cxnLst>
                <a:rect l="0" t="0" r="r" b="b"/>
                <a:pathLst>
                  <a:path w="111" h="112">
                    <a:moveTo>
                      <a:pt x="55" y="0"/>
                    </a:moveTo>
                    <a:lnTo>
                      <a:pt x="70" y="2"/>
                    </a:lnTo>
                    <a:lnTo>
                      <a:pt x="84" y="7"/>
                    </a:lnTo>
                    <a:lnTo>
                      <a:pt x="95" y="16"/>
                    </a:lnTo>
                    <a:lnTo>
                      <a:pt x="104" y="27"/>
                    </a:lnTo>
                    <a:lnTo>
                      <a:pt x="109" y="41"/>
                    </a:lnTo>
                    <a:lnTo>
                      <a:pt x="111" y="56"/>
                    </a:lnTo>
                    <a:lnTo>
                      <a:pt x="109" y="71"/>
                    </a:lnTo>
                    <a:lnTo>
                      <a:pt x="104" y="84"/>
                    </a:lnTo>
                    <a:lnTo>
                      <a:pt x="95" y="95"/>
                    </a:lnTo>
                    <a:lnTo>
                      <a:pt x="84" y="104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41" y="110"/>
                    </a:lnTo>
                    <a:lnTo>
                      <a:pt x="27" y="104"/>
                    </a:lnTo>
                    <a:lnTo>
                      <a:pt x="16" y="95"/>
                    </a:lnTo>
                    <a:lnTo>
                      <a:pt x="7" y="84"/>
                    </a:lnTo>
                    <a:lnTo>
                      <a:pt x="1" y="71"/>
                    </a:lnTo>
                    <a:lnTo>
                      <a:pt x="0" y="56"/>
                    </a:lnTo>
                    <a:lnTo>
                      <a:pt x="1" y="41"/>
                    </a:lnTo>
                    <a:lnTo>
                      <a:pt x="7" y="27"/>
                    </a:lnTo>
                    <a:lnTo>
                      <a:pt x="16" y="16"/>
                    </a:lnTo>
                    <a:lnTo>
                      <a:pt x="27" y="7"/>
                    </a:lnTo>
                    <a:lnTo>
                      <a:pt x="41" y="2"/>
                    </a:lnTo>
                    <a:lnTo>
                      <a:pt x="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5391869" y="4393003"/>
              <a:ext cx="492058" cy="27133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50" y="158"/>
                </a:cxn>
                <a:cxn ang="0">
                  <a:pos x="0" y="193"/>
                </a:cxn>
                <a:cxn ang="0">
                  <a:pos x="192" y="0"/>
                </a:cxn>
              </a:cxnLst>
              <a:rect l="0" t="0" r="r" b="b"/>
              <a:pathLst>
                <a:path w="350" h="193">
                  <a:moveTo>
                    <a:pt x="192" y="0"/>
                  </a:moveTo>
                  <a:lnTo>
                    <a:pt x="350" y="158"/>
                  </a:lnTo>
                  <a:lnTo>
                    <a:pt x="0" y="193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5585856" y="3521978"/>
              <a:ext cx="359904" cy="359905"/>
            </a:xfrm>
            <a:custGeom>
              <a:avLst/>
              <a:gdLst>
                <a:gd name="connsiteX0" fmla="*/ 460 w 533"/>
                <a:gd name="connsiteY0" fmla="*/ 0 h 582"/>
                <a:gd name="connsiteX1" fmla="*/ 533 w 533"/>
                <a:gd name="connsiteY1" fmla="*/ 73 h 582"/>
                <a:gd name="connsiteX2" fmla="*/ 25 w 533"/>
                <a:gd name="connsiteY2" fmla="*/ 582 h 582"/>
                <a:gd name="connsiteX3" fmla="*/ 280 w 533"/>
                <a:gd name="connsiteY3" fmla="*/ 179 h 582"/>
                <a:gd name="connsiteX4" fmla="*/ 460 w 533"/>
                <a:gd name="connsiteY4" fmla="*/ 0 h 582"/>
                <a:gd name="connsiteX0" fmla="*/ 180 w 253"/>
                <a:gd name="connsiteY0" fmla="*/ 0 h 256"/>
                <a:gd name="connsiteX1" fmla="*/ 253 w 253"/>
                <a:gd name="connsiteY1" fmla="*/ 73 h 256"/>
                <a:gd name="connsiteX2" fmla="*/ 72 w 253"/>
                <a:gd name="connsiteY2" fmla="*/ 256 h 256"/>
                <a:gd name="connsiteX3" fmla="*/ 0 w 253"/>
                <a:gd name="connsiteY3" fmla="*/ 179 h 256"/>
                <a:gd name="connsiteX4" fmla="*/ 180 w 253"/>
                <a:gd name="connsiteY4" fmla="*/ 0 h 256"/>
                <a:gd name="connsiteX0" fmla="*/ 183 w 256"/>
                <a:gd name="connsiteY0" fmla="*/ 0 h 256"/>
                <a:gd name="connsiteX1" fmla="*/ 256 w 256"/>
                <a:gd name="connsiteY1" fmla="*/ 73 h 256"/>
                <a:gd name="connsiteX2" fmla="*/ 75 w 256"/>
                <a:gd name="connsiteY2" fmla="*/ 256 h 256"/>
                <a:gd name="connsiteX3" fmla="*/ 0 w 256"/>
                <a:gd name="connsiteY3" fmla="*/ 184 h 256"/>
                <a:gd name="connsiteX4" fmla="*/ 183 w 256"/>
                <a:gd name="connsiteY4" fmla="*/ 0 h 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256">
                  <a:moveTo>
                    <a:pt x="183" y="0"/>
                  </a:moveTo>
                  <a:lnTo>
                    <a:pt x="256" y="73"/>
                  </a:lnTo>
                  <a:lnTo>
                    <a:pt x="75" y="256"/>
                  </a:lnTo>
                  <a:lnTo>
                    <a:pt x="0" y="184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bg1">
                <a:lumMod val="65000"/>
                <a:alpha val="18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0" name="Titre 1"/>
          <p:cNvSpPr txBox="1">
            <a:spLocks/>
          </p:cNvSpPr>
          <p:nvPr/>
        </p:nvSpPr>
        <p:spPr>
          <a:xfrm>
            <a:off x="0" y="596669"/>
            <a:ext cx="4494212" cy="486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60949" rIns="0" bIns="60949" rtlCol="0" anchor="ctr">
            <a:normAutofit fontScale="90000" lnSpcReduction="100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Méthodologie de recherche</a:t>
            </a:r>
            <a:endParaRPr lang="fr-FR" sz="2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486246228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3401" y="429704"/>
            <a:ext cx="1871634" cy="13036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ZoneTexte 13"/>
          <p:cNvSpPr txBox="1"/>
          <p:nvPr/>
        </p:nvSpPr>
        <p:spPr>
          <a:xfrm>
            <a:off x="97230" y="8066387"/>
            <a:ext cx="4974432" cy="40011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entury Gothic" panose="020B0502020202020204" pitchFamily="34" charset="0"/>
              </a:rPr>
              <a:t>Techniques de traitement des </a:t>
            </a:r>
            <a:r>
              <a:rPr lang="fr-FR" sz="2000" b="1" dirty="0" smtClean="0">
                <a:latin typeface="Century Gothic" panose="020B0502020202020204" pitchFamily="34" charset="0"/>
              </a:rPr>
              <a:t>données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550025" y="7932154"/>
            <a:ext cx="5638386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R</a:t>
            </a:r>
            <a:r>
              <a:rPr lang="fr-FR" sz="2000" b="1" dirty="0" smtClean="0">
                <a:latin typeface="Century Gothic" panose="020B0502020202020204" pitchFamily="34" charset="0"/>
              </a:rPr>
              <a:t>etranscription </a:t>
            </a:r>
            <a:r>
              <a:rPr lang="fr-FR" sz="2000" b="1" dirty="0">
                <a:latin typeface="Century Gothic" panose="020B0502020202020204" pitchFamily="34" charset="0"/>
              </a:rPr>
              <a:t>des enregistrements et A</a:t>
            </a:r>
            <a:r>
              <a:rPr lang="fr-FR" sz="2000" b="1" dirty="0" smtClean="0">
                <a:latin typeface="Century Gothic" panose="020B0502020202020204" pitchFamily="34" charset="0"/>
              </a:rPr>
              <a:t>nalyse   </a:t>
            </a:r>
            <a:r>
              <a:rPr lang="fr-FR" sz="2000" b="1" dirty="0">
                <a:latin typeface="Century Gothic" panose="020B0502020202020204" pitchFamily="34" charset="0"/>
              </a:rPr>
              <a:t>thématique</a:t>
            </a:r>
          </a:p>
        </p:txBody>
      </p:sp>
      <p:sp>
        <p:nvSpPr>
          <p:cNvPr id="29" name="Flèche droite rayée 28"/>
          <p:cNvSpPr/>
          <p:nvPr/>
        </p:nvSpPr>
        <p:spPr>
          <a:xfrm>
            <a:off x="4973490" y="8119113"/>
            <a:ext cx="1529735" cy="320995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Century Gothic" panose="020B0502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3400" y="1752600"/>
            <a:ext cx="6270738" cy="400110"/>
          </a:xfrm>
          <a:prstGeom prst="rightArrowCallo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Century Gothic" panose="020B0502020202020204" pitchFamily="34" charset="0"/>
              </a:rPr>
              <a:t>Outil </a:t>
            </a:r>
            <a:r>
              <a:rPr lang="fr-FR" sz="2000" b="1" dirty="0">
                <a:latin typeface="Century Gothic" panose="020B0502020202020204" pitchFamily="34" charset="0"/>
              </a:rPr>
              <a:t>de </a:t>
            </a:r>
            <a:r>
              <a:rPr lang="fr-FR" sz="2000" b="1" dirty="0" smtClean="0">
                <a:latin typeface="Century Gothic" panose="020B0502020202020204" pitchFamily="34" charset="0"/>
              </a:rPr>
              <a:t>collecte de données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5501" y="2437242"/>
            <a:ext cx="6258637" cy="400110"/>
          </a:xfrm>
          <a:prstGeom prst="rightArrowCallo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Cibles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3400" y="5567767"/>
            <a:ext cx="6270738" cy="707886"/>
          </a:xfrm>
          <a:prstGeom prst="rightArrowCallo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Techniques de traitement des </a:t>
            </a:r>
            <a:r>
              <a:rPr lang="fr-FR" sz="2000" b="1" dirty="0" smtClean="0">
                <a:latin typeface="Century Gothic" panose="020B0502020202020204" pitchFamily="34" charset="0"/>
              </a:rPr>
              <a:t>données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4464" y="3095513"/>
            <a:ext cx="6249674" cy="400110"/>
          </a:xfrm>
          <a:prstGeom prst="rightArrowCallo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Century Gothic" panose="020B0502020202020204" pitchFamily="34" charset="0"/>
              </a:rPr>
              <a:t>Echantillon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4463" y="3724307"/>
            <a:ext cx="6249675" cy="707886"/>
          </a:xfrm>
          <a:prstGeom prst="rightArrowCallo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Century Gothic" panose="020B0502020202020204" pitchFamily="34" charset="0"/>
              </a:rPr>
              <a:t>Méthode </a:t>
            </a:r>
            <a:r>
              <a:rPr lang="fr-FR" sz="2000" b="1" dirty="0">
                <a:latin typeface="Century Gothic" panose="020B0502020202020204" pitchFamily="34" charset="0"/>
              </a:rPr>
              <a:t>d’analyse des données 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3400" y="4658948"/>
            <a:ext cx="6270738" cy="707886"/>
          </a:xfrm>
          <a:prstGeom prst="rightArrowCallo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Outils de traitement des données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488235" y="5573764"/>
            <a:ext cx="5638386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R</a:t>
            </a:r>
            <a:r>
              <a:rPr lang="fr-FR" sz="2000" b="1" dirty="0" smtClean="0">
                <a:latin typeface="Century Gothic" panose="020B0502020202020204" pitchFamily="34" charset="0"/>
              </a:rPr>
              <a:t>etranscription </a:t>
            </a:r>
            <a:r>
              <a:rPr lang="fr-FR" sz="2000" b="1" dirty="0">
                <a:latin typeface="Century Gothic" panose="020B0502020202020204" pitchFamily="34" charset="0"/>
              </a:rPr>
              <a:t>des enregistrements et A</a:t>
            </a:r>
            <a:r>
              <a:rPr lang="fr-FR" sz="2000" b="1" dirty="0" smtClean="0">
                <a:latin typeface="Century Gothic" panose="020B0502020202020204" pitchFamily="34" charset="0"/>
              </a:rPr>
              <a:t>nalyse   </a:t>
            </a:r>
            <a:r>
              <a:rPr lang="fr-FR" sz="2000" b="1" dirty="0">
                <a:latin typeface="Century Gothic" panose="020B0502020202020204" pitchFamily="34" charset="0"/>
              </a:rPr>
              <a:t>thématique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475107" y="4607994"/>
            <a:ext cx="5662860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Century Gothic" panose="020B0502020202020204" pitchFamily="34" charset="0"/>
              </a:rPr>
              <a:t>Tableaux thématiques </a:t>
            </a:r>
            <a:r>
              <a:rPr lang="fr-FR" sz="2000" b="1" dirty="0">
                <a:latin typeface="Century Gothic" panose="020B0502020202020204" pitchFamily="34" charset="0"/>
              </a:rPr>
              <a:t>et C</a:t>
            </a:r>
            <a:r>
              <a:rPr lang="fr-FR" sz="2000" b="1" dirty="0" smtClean="0">
                <a:latin typeface="Century Gothic" panose="020B0502020202020204" pitchFamily="34" charset="0"/>
              </a:rPr>
              <a:t>arte </a:t>
            </a:r>
            <a:r>
              <a:rPr lang="fr-FR" sz="2000" b="1" dirty="0">
                <a:latin typeface="Century Gothic" panose="020B0502020202020204" pitchFamily="34" charset="0"/>
              </a:rPr>
              <a:t>conceptuelle 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475107" y="3807591"/>
            <a:ext cx="5651514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Century Gothic" panose="020B0502020202020204" pitchFamily="34" charset="0"/>
              </a:rPr>
              <a:t>Analyse </a:t>
            </a:r>
            <a:r>
              <a:rPr lang="fr-FR" sz="2000" b="1" dirty="0">
                <a:latin typeface="Century Gothic" panose="020B0502020202020204" pitchFamily="34" charset="0"/>
              </a:rPr>
              <a:t>de </a:t>
            </a:r>
            <a:r>
              <a:rPr lang="fr-FR" sz="2000" b="1" dirty="0" smtClean="0">
                <a:latin typeface="Century Gothic" panose="020B0502020202020204" pitchFamily="34" charset="0"/>
              </a:rPr>
              <a:t>contenu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334139" y="3078307"/>
            <a:ext cx="5792787" cy="38472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latin typeface="Century Gothic" panose="020B0502020202020204" pitchFamily="34" charset="0"/>
              </a:rPr>
              <a:t>6 Producteurs dans trois sites différents</a:t>
            </a:r>
            <a:endParaRPr lang="fr-FR" sz="1900" b="1" dirty="0">
              <a:latin typeface="Century Gothic" panose="020B0502020202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475411" y="2409735"/>
            <a:ext cx="5638387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Century Gothic" panose="020B0502020202020204" pitchFamily="34" charset="0"/>
              </a:rPr>
              <a:t>Producteurs chefs d’exploitation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475411" y="1752600"/>
            <a:ext cx="5651515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Guide d’entretien</a:t>
            </a:r>
          </a:p>
        </p:txBody>
      </p:sp>
      <p:sp>
        <p:nvSpPr>
          <p:cNvPr id="66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596669"/>
            <a:ext cx="4494212" cy="486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60949" rIns="0" bIns="60949" rtlCol="0" anchor="ctr">
            <a:normAutofit fontScale="90000" lnSpcReduction="100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Méthodologie de recherche</a:t>
            </a:r>
            <a:endParaRPr lang="fr-FR" sz="2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19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16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6384" y="1248687"/>
            <a:ext cx="2055971" cy="461775"/>
          </a:xfrm>
        </p:spPr>
        <p:txBody>
          <a:bodyPr>
            <a:normAutofit fontScale="92500"/>
          </a:bodyPr>
          <a:lstStyle/>
          <a:p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La zone des </a:t>
            </a:r>
            <a:r>
              <a:rPr lang="fr-FR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Niayes</a:t>
            </a:r>
            <a:endParaRPr lang="fr-FR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484585944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3" y="1132563"/>
            <a:ext cx="9067800" cy="5391150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" y="526245"/>
            <a:ext cx="1827212" cy="448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Résultats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spect="1" noChangeArrowheads="1" noTextEdit="1"/>
          </p:cNvSpPr>
          <p:nvPr/>
        </p:nvSpPr>
        <p:spPr bwMode="gray">
          <a:xfrm>
            <a:off x="4022725" y="3224213"/>
            <a:ext cx="90963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AutoShape 10"/>
          <p:cNvSpPr>
            <a:spLocks noChangeAspect="1" noChangeArrowheads="1" noTextEdit="1"/>
          </p:cNvSpPr>
          <p:nvPr/>
        </p:nvSpPr>
        <p:spPr bwMode="gray">
          <a:xfrm flipH="1">
            <a:off x="5516563" y="3224213"/>
            <a:ext cx="90963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" name="Text Box 5"/>
          <p:cNvSpPr txBox="1">
            <a:spLocks noChangeAspect="1" noChangeArrowheads="1"/>
          </p:cNvSpPr>
          <p:nvPr/>
        </p:nvSpPr>
        <p:spPr bwMode="auto">
          <a:xfrm>
            <a:off x="218862" y="2798574"/>
            <a:ext cx="5383212" cy="93443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fr-FR" b="1" dirty="0">
                <a:latin typeface="Century Gothic" panose="020B0502020202020204" pitchFamily="34" charset="0"/>
              </a:rPr>
              <a:t>Faible nombre de producteurs </a:t>
            </a:r>
            <a:r>
              <a:rPr lang="fr-FR" b="1" dirty="0" smtClean="0">
                <a:latin typeface="Century Gothic" panose="020B0502020202020204" pitchFamily="34" charset="0"/>
              </a:rPr>
              <a:t> bénéficiaire </a:t>
            </a:r>
            <a:r>
              <a:rPr lang="fr-FR" b="1" dirty="0">
                <a:latin typeface="Century Gothic" panose="020B0502020202020204" pitchFamily="34" charset="0"/>
              </a:rPr>
              <a:t>d’un financement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035135806"/>
              </p:ext>
            </p:extLst>
          </p:nvPr>
        </p:nvGraphicFramePr>
        <p:xfrm>
          <a:off x="199880" y="3985077"/>
          <a:ext cx="5383212" cy="934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915446091"/>
              </p:ext>
            </p:extLst>
          </p:nvPr>
        </p:nvGraphicFramePr>
        <p:xfrm>
          <a:off x="249179" y="5171580"/>
          <a:ext cx="5383212" cy="934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 Box 5"/>
          <p:cNvSpPr txBox="1">
            <a:spLocks noChangeAspect="1" noChangeArrowheads="1"/>
          </p:cNvSpPr>
          <p:nvPr/>
        </p:nvSpPr>
        <p:spPr bwMode="auto">
          <a:xfrm>
            <a:off x="6426200" y="2798574"/>
            <a:ext cx="5383212" cy="93443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fr-FR" b="1" dirty="0" smtClean="0">
                <a:latin typeface="Century Gothic" panose="020B0502020202020204" pitchFamily="34" charset="0"/>
              </a:rPr>
              <a:t>Producteurs jamais bénéficiaire d’un financement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38911971"/>
              </p:ext>
            </p:extLst>
          </p:nvPr>
        </p:nvGraphicFramePr>
        <p:xfrm>
          <a:off x="6397649" y="3985077"/>
          <a:ext cx="5383212" cy="934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2157258143"/>
              </p:ext>
            </p:extLst>
          </p:nvPr>
        </p:nvGraphicFramePr>
        <p:xfrm>
          <a:off x="0" y="0"/>
          <a:ext cx="12188825" cy="3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28" name="Group 30"/>
          <p:cNvGrpSpPr>
            <a:grpSpLocks/>
          </p:cNvGrpSpPr>
          <p:nvPr/>
        </p:nvGrpSpPr>
        <p:grpSpPr bwMode="auto">
          <a:xfrm>
            <a:off x="2752529" y="899059"/>
            <a:ext cx="6695654" cy="830339"/>
            <a:chOff x="1656" y="1955"/>
            <a:chExt cx="3424" cy="303"/>
          </a:xfrm>
        </p:grpSpPr>
        <p:sp>
          <p:nvSpPr>
            <p:cNvPr id="29" name="AutoShape 31"/>
            <p:cNvSpPr>
              <a:spLocks noChangeArrowheads="1"/>
            </p:cNvSpPr>
            <p:nvPr/>
          </p:nvSpPr>
          <p:spPr bwMode="gray">
            <a:xfrm>
              <a:off x="1656" y="1955"/>
              <a:ext cx="3424" cy="303"/>
            </a:xfrm>
            <a:prstGeom prst="roundRect">
              <a:avLst>
                <a:gd name="adj" fmla="val 10889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fr-FR" b="1" dirty="0">
                  <a:latin typeface="Century Gothic" panose="020B0502020202020204" pitchFamily="34" charset="0"/>
                </a:rPr>
                <a:t>Aperçu des situations </a:t>
              </a:r>
              <a:r>
                <a:rPr lang="fr-FR" b="1" dirty="0" smtClean="0">
                  <a:latin typeface="Century Gothic" panose="020B0502020202020204" pitchFamily="34" charset="0"/>
                </a:rPr>
                <a:t>face </a:t>
              </a:r>
              <a:r>
                <a:rPr lang="fr-FR" b="1" dirty="0">
                  <a:latin typeface="Century Gothic" panose="020B0502020202020204" pitchFamily="34" charset="0"/>
                </a:rPr>
                <a:t>au financement</a:t>
              </a:r>
              <a:endParaRPr lang="fr-FR" alt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gray">
            <a:xfrm>
              <a:off x="1670" y="1964"/>
              <a:ext cx="431" cy="270"/>
            </a:xfrm>
            <a:custGeom>
              <a:avLst/>
              <a:gdLst>
                <a:gd name="T0" fmla="*/ 1 w 596"/>
                <a:gd name="T1" fmla="*/ 0 h 598"/>
                <a:gd name="T2" fmla="*/ 0 w 596"/>
                <a:gd name="T3" fmla="*/ 1 h 598"/>
                <a:gd name="T4" fmla="*/ 0 w 596"/>
                <a:gd name="T5" fmla="*/ 1 h 598"/>
                <a:gd name="T6" fmla="*/ 1 w 596"/>
                <a:gd name="T7" fmla="*/ 1 h 598"/>
                <a:gd name="T8" fmla="*/ 1 w 596"/>
                <a:gd name="T9" fmla="*/ 0 h 598"/>
                <a:gd name="T10" fmla="*/ 1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1" name="AutoShape 126"/>
          <p:cNvSpPr>
            <a:spLocks noChangeArrowheads="1"/>
          </p:cNvSpPr>
          <p:nvPr/>
        </p:nvSpPr>
        <p:spPr bwMode="gray">
          <a:xfrm rot="16200000">
            <a:off x="5677148" y="1809715"/>
            <a:ext cx="588467" cy="427832"/>
          </a:xfrm>
          <a:prstGeom prst="leftArrow">
            <a:avLst>
              <a:gd name="adj1" fmla="val 31250"/>
              <a:gd name="adj2" fmla="val 7153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800" b="0">
              <a:latin typeface="Arial" panose="020B0604020202020204" pitchFamily="34" charset="0"/>
            </a:endParaRPr>
          </a:p>
        </p:txBody>
      </p:sp>
      <p:sp>
        <p:nvSpPr>
          <p:cNvPr id="32" name="Organigramme : Connecteur 31"/>
          <p:cNvSpPr/>
          <p:nvPr/>
        </p:nvSpPr>
        <p:spPr>
          <a:xfrm>
            <a:off x="1990529" y="975258"/>
            <a:ext cx="762000" cy="67793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  <a:endParaRPr lang="fr-F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Accolade ouvrante 8"/>
          <p:cNvSpPr/>
          <p:nvPr/>
        </p:nvSpPr>
        <p:spPr>
          <a:xfrm rot="5400000">
            <a:off x="5849842" y="-1239957"/>
            <a:ext cx="246103" cy="73841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936325735"/>
              </p:ext>
            </p:extLst>
          </p:nvPr>
        </p:nvGraphicFramePr>
        <p:xfrm>
          <a:off x="6426200" y="5176074"/>
          <a:ext cx="5354661" cy="929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0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1276012" y="6553200"/>
            <a:ext cx="912813" cy="307777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defTabSz="957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A61FB7E-A93D-46A7-A9A4-22F114DC1FC6}" type="slidenum">
              <a:rPr lang="en-US" altLang="fr-FR" sz="140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9</a:t>
            </a:fld>
            <a:r>
              <a:rPr lang="en-US" altLang="fr-FR" sz="1400" dirty="0" smtClean="0">
                <a:solidFill>
                  <a:srgbClr val="08080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/21</a:t>
            </a:r>
            <a:endParaRPr lang="en-US" altLang="fr-FR" sz="1400" dirty="0">
              <a:solidFill>
                <a:srgbClr val="08080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0" y="6553200"/>
            <a:ext cx="312261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Astou DONDE/ Agrobusiness</a:t>
            </a:r>
            <a:endParaRPr lang="fr-FR" sz="11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311211" y="6553200"/>
            <a:ext cx="774489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80808"/>
                </a:solidFill>
                <a:latin typeface="Century Gothic" panose="020B0502020202020204" pitchFamily="34" charset="0"/>
              </a:rPr>
              <a:t>La caractérisation du financement du maraichage dans la zone des Niayes</a:t>
            </a:r>
            <a:endParaRPr lang="fr-FR" sz="1600" b="1" dirty="0">
              <a:solidFill>
                <a:srgbClr val="080808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1" y="526245"/>
            <a:ext cx="1827212" cy="448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Résultats 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ithin - Blue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1F497D"/>
      </a:accent1>
      <a:accent2>
        <a:srgbClr val="CC3229"/>
      </a:accent2>
      <a:accent3>
        <a:srgbClr val="FFC000"/>
      </a:accent3>
      <a:accent4>
        <a:srgbClr val="8064A2"/>
      </a:accent4>
      <a:accent5>
        <a:srgbClr val="4BACC6"/>
      </a:accent5>
      <a:accent6>
        <a:srgbClr val="A5A5A5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15757</TotalTime>
  <Words>1186</Words>
  <Application>Microsoft Office PowerPoint</Application>
  <PresentationFormat>Personnalisé</PresentationFormat>
  <Paragraphs>326</Paragraphs>
  <Slides>22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  <vt:variant>
        <vt:lpstr>Diaporamas personnalisés</vt:lpstr>
      </vt:variant>
      <vt:variant>
        <vt:i4>1</vt:i4>
      </vt:variant>
    </vt:vector>
  </HeadingPairs>
  <TitlesOfParts>
    <vt:vector size="24" baseType="lpstr">
      <vt:lpstr>Office Theme</vt:lpstr>
      <vt:lpstr>Présentation PowerPoint</vt:lpstr>
      <vt:lpstr>Présentation PowerPoint</vt:lpstr>
      <vt:lpstr>Contexte de l’étude</vt:lpstr>
      <vt:lpstr>Contexte de l’étude</vt:lpstr>
      <vt:lpstr>Problématique de recherche</vt:lpstr>
      <vt:lpstr>Présentation PowerPoint</vt:lpstr>
      <vt:lpstr>Présentation PowerPoint</vt:lpstr>
      <vt:lpstr>Présentation PowerPoint</vt:lpstr>
      <vt:lpstr>Présentation PowerPoint</vt:lpstr>
      <vt:lpstr>Résultats </vt:lpstr>
      <vt:lpstr>Résultats </vt:lpstr>
      <vt:lpstr>Résultats </vt:lpstr>
      <vt:lpstr>Résultats </vt:lpstr>
      <vt:lpstr>Présentation PowerPoint</vt:lpstr>
      <vt:lpstr>Présentation PowerPoint</vt:lpstr>
      <vt:lpstr>Recommandations </vt:lpstr>
      <vt:lpstr>Recommandations </vt:lpstr>
      <vt:lpstr>Recommandations </vt:lpstr>
      <vt:lpstr>Recommandations </vt:lpstr>
      <vt:lpstr>Présentation PowerPoint</vt:lpstr>
      <vt:lpstr>Présentation PowerPoint</vt:lpstr>
      <vt:lpstr>Présentation PowerPoint</vt:lpstr>
      <vt:lpstr>Diaporama personnalisé 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CAMPUS</cp:lastModifiedBy>
  <cp:revision>387</cp:revision>
  <dcterms:created xsi:type="dcterms:W3CDTF">2013-09-12T13:05:01Z</dcterms:created>
  <dcterms:modified xsi:type="dcterms:W3CDTF">2017-03-03T11:26:11Z</dcterms:modified>
</cp:coreProperties>
</file>