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handoutMasterIdLst>
    <p:handoutMasterId r:id="rId22"/>
  </p:handoutMasterIdLst>
  <p:sldIdLst>
    <p:sldId id="257" r:id="rId2"/>
    <p:sldId id="876" r:id="rId3"/>
    <p:sldId id="291" r:id="rId4"/>
    <p:sldId id="878" r:id="rId5"/>
    <p:sldId id="1007" r:id="rId6"/>
    <p:sldId id="307" r:id="rId7"/>
    <p:sldId id="320" r:id="rId8"/>
    <p:sldId id="310" r:id="rId9"/>
    <p:sldId id="862" r:id="rId10"/>
    <p:sldId id="863" r:id="rId11"/>
    <p:sldId id="864" r:id="rId12"/>
    <p:sldId id="1052" r:id="rId13"/>
    <p:sldId id="1053" r:id="rId14"/>
    <p:sldId id="1054" r:id="rId15"/>
    <p:sldId id="311" r:id="rId16"/>
    <p:sldId id="312" r:id="rId17"/>
    <p:sldId id="313" r:id="rId18"/>
    <p:sldId id="511" r:id="rId19"/>
    <p:sldId id="256" r:id="rId20"/>
  </p:sldIdLst>
  <p:sldSz cx="9144000" cy="6858000" type="screen4x3"/>
  <p:notesSz cx="10234613" cy="71040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Geraldo Vidal" initials="AGV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DEA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91C766-FA5A-44BA-81B3-EC7237A88D26}" v="2" dt="2023-06-13T17:52:05.5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91683" autoAdjust="0"/>
  </p:normalViewPr>
  <p:slideViewPr>
    <p:cSldViewPr>
      <p:cViewPr varScale="1">
        <p:scale>
          <a:sx n="153" d="100"/>
          <a:sy n="153" d="100"/>
        </p:scale>
        <p:origin x="1916" y="10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22" d="100"/>
          <a:sy n="122" d="100"/>
        </p:scale>
        <p:origin x="1724" y="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07190B-3939-48AE-B85A-137D21549298}" type="doc">
      <dgm:prSet loTypeId="urn:microsoft.com/office/officeart/2005/8/layout/hList1" loCatId="list" qsTypeId="urn:microsoft.com/office/officeart/2005/8/quickstyle/3d2#1" qsCatId="3D" csTypeId="urn:microsoft.com/office/officeart/2005/8/colors/colorful1#1" csCatId="colorful" phldr="1"/>
      <dgm:spPr/>
      <dgm:t>
        <a:bodyPr/>
        <a:lstStyle/>
        <a:p>
          <a:endParaRPr lang="en-AU"/>
        </a:p>
      </dgm:t>
    </dgm:pt>
    <dgm:pt modelId="{7A69E4DD-9A6C-402E-9FB9-16BD0AD0519A}">
      <dgm:prSet phldrT="[Text]"/>
      <dgm:spPr>
        <a:xfrm>
          <a:off x="4000" y="588470"/>
          <a:ext cx="1533524" cy="432000"/>
        </a:xfrm>
        <a:gradFill rotWithShape="0">
          <a:gsLst>
            <a:gs pos="0">
              <a:srgbClr val="3497AE">
                <a:hueOff val="0"/>
                <a:satOff val="0"/>
                <a:lumOff val="0"/>
                <a:alphaOff val="0"/>
                <a:tint val="73000"/>
                <a:satMod val="150000"/>
              </a:srgbClr>
            </a:gs>
            <a:gs pos="25000">
              <a:srgbClr val="3497AE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rgbClr>
            </a:gs>
            <a:gs pos="38000">
              <a:srgbClr val="3497AE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rgbClr>
            </a:gs>
            <a:gs pos="55000">
              <a:srgbClr val="3497AE">
                <a:hueOff val="0"/>
                <a:satOff val="0"/>
                <a:lumOff val="0"/>
                <a:alphaOff val="0"/>
                <a:shade val="57000"/>
                <a:satMod val="120000"/>
              </a:srgbClr>
            </a:gs>
            <a:gs pos="80000">
              <a:srgbClr val="3497AE">
                <a:hueOff val="0"/>
                <a:satOff val="0"/>
                <a:lumOff val="0"/>
                <a:alphaOff val="0"/>
                <a:shade val="56000"/>
                <a:satMod val="145000"/>
              </a:srgbClr>
            </a:gs>
            <a:gs pos="88000">
              <a:srgbClr val="3497AE">
                <a:hueOff val="0"/>
                <a:satOff val="0"/>
                <a:lumOff val="0"/>
                <a:alphaOff val="0"/>
                <a:shade val="63000"/>
                <a:satMod val="160000"/>
              </a:srgbClr>
            </a:gs>
            <a:gs pos="100000">
              <a:srgbClr val="3497AE">
                <a:hueOff val="0"/>
                <a:satOff val="0"/>
                <a:lumOff val="0"/>
                <a:alphaOff val="0"/>
                <a:tint val="99555"/>
                <a:satMod val="155000"/>
              </a:srgbClr>
            </a:gs>
          </a:gsLst>
          <a:lin ang="5400000" scaled="1"/>
        </a:gradFill>
        <a:ln>
          <a:noFill/>
        </a:ln>
        <a:effectLst>
          <a:glow rad="70000">
            <a:srgbClr val="3497AE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rgb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r>
            <a:rPr lang="pt-BR" b="1" noProof="0" dirty="0">
              <a:solidFill>
                <a:srgbClr val="FFFFFF"/>
              </a:solidFill>
              <a:latin typeface="Segoe"/>
              <a:ea typeface="+mn-ea"/>
              <a:cs typeface="+mn-cs"/>
            </a:rPr>
            <a:t>Classificação</a:t>
          </a:r>
        </a:p>
      </dgm:t>
    </dgm:pt>
    <dgm:pt modelId="{1A04F798-1ACE-4C26-8CBF-33325507AFD2}" type="parTrans" cxnId="{FBA45719-FDAC-4F5A-A65A-D5EF12E4F90B}">
      <dgm:prSet/>
      <dgm:spPr/>
      <dgm:t>
        <a:bodyPr/>
        <a:lstStyle/>
        <a:p>
          <a:endParaRPr lang="pt-BR" noProof="0"/>
        </a:p>
      </dgm:t>
    </dgm:pt>
    <dgm:pt modelId="{72F75D06-A5FF-4A94-96AE-39EC9092C8D0}" type="sibTrans" cxnId="{FBA45719-FDAC-4F5A-A65A-D5EF12E4F90B}">
      <dgm:prSet/>
      <dgm:spPr/>
      <dgm:t>
        <a:bodyPr/>
        <a:lstStyle/>
        <a:p>
          <a:endParaRPr lang="pt-BR" noProof="0"/>
        </a:p>
      </dgm:t>
    </dgm:pt>
    <dgm:pt modelId="{320F1FB0-9CBE-4862-AFB9-4DE4C8FF8CEE}">
      <dgm:prSet/>
      <dgm:spPr>
        <a:xfrm>
          <a:off x="4000" y="1020470"/>
          <a:ext cx="1533524" cy="2455059"/>
        </a:xfrm>
        <a:solidFill>
          <a:srgbClr val="3497AE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3497AE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glow rad="70000">
            <a:srgbClr val="3497AE">
              <a:tint val="40000"/>
              <a:alpha val="9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rgbClr>
          </a:glo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rgbClr val="6A366E"/>
          </a:contourClr>
        </a:sp3d>
      </dgm:spPr>
      <dgm:t>
        <a:bodyPr/>
        <a:lstStyle/>
        <a:p>
          <a:r>
            <a:rPr lang="pt-BR" sz="1500" b="0" kern="1200" noProof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"/>
              <a:ea typeface="+mn-ea"/>
              <a:cs typeface="+mn-cs"/>
            </a:rPr>
            <a:t>Árvores de Decisão</a:t>
          </a:r>
        </a:p>
      </dgm:t>
    </dgm:pt>
    <dgm:pt modelId="{3FC0AC1A-CFAE-4F2E-88DA-ED04EB1471BC}" type="parTrans" cxnId="{F3AA9CCD-D9EA-4FF0-A35E-1DA1B69FFD38}">
      <dgm:prSet/>
      <dgm:spPr/>
      <dgm:t>
        <a:bodyPr/>
        <a:lstStyle/>
        <a:p>
          <a:endParaRPr lang="pt-BR" noProof="0"/>
        </a:p>
      </dgm:t>
    </dgm:pt>
    <dgm:pt modelId="{6697BBBD-25AB-4CB8-A22E-FF62C4D20794}" type="sibTrans" cxnId="{F3AA9CCD-D9EA-4FF0-A35E-1DA1B69FFD38}">
      <dgm:prSet/>
      <dgm:spPr/>
      <dgm:t>
        <a:bodyPr/>
        <a:lstStyle/>
        <a:p>
          <a:endParaRPr lang="pt-BR" noProof="0"/>
        </a:p>
      </dgm:t>
    </dgm:pt>
    <dgm:pt modelId="{7A4AD0EA-5D96-496A-A3AB-5A0D5A650851}">
      <dgm:prSet custT="1"/>
      <dgm:spPr>
        <a:xfrm>
          <a:off x="4000" y="1020470"/>
          <a:ext cx="1533524" cy="2455059"/>
        </a:xfrm>
        <a:solidFill>
          <a:srgbClr val="3497AE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3497AE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glow rad="70000">
            <a:srgbClr val="3497AE">
              <a:tint val="40000"/>
              <a:alpha val="9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rgbClr>
          </a:glo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rgbClr val="6A366E"/>
          </a:contourClr>
        </a:sp3d>
      </dgm:spPr>
      <dgm:t>
        <a:bodyPr/>
        <a:lstStyle/>
        <a:p>
          <a:r>
            <a:rPr lang="pt-BR" sz="1500" b="0" kern="1200" noProof="0" dirty="0">
              <a:solidFill>
                <a:schemeClr val="bg2">
                  <a:lumMod val="60000"/>
                  <a:lumOff val="40000"/>
                </a:schemeClr>
              </a:solidFill>
              <a:latin typeface="Segoe"/>
              <a:ea typeface="+mn-ea"/>
              <a:cs typeface="+mn-cs"/>
            </a:rPr>
            <a:t>Redes Neurais</a:t>
          </a:r>
        </a:p>
      </dgm:t>
    </dgm:pt>
    <dgm:pt modelId="{34A99DC7-0E4D-4AC9-A094-6B3DD858B250}" type="parTrans" cxnId="{E8B737EE-8AB8-4734-B1A0-9DFC49F538BF}">
      <dgm:prSet/>
      <dgm:spPr/>
      <dgm:t>
        <a:bodyPr/>
        <a:lstStyle/>
        <a:p>
          <a:endParaRPr lang="pt-BR" noProof="0"/>
        </a:p>
      </dgm:t>
    </dgm:pt>
    <dgm:pt modelId="{F26977A4-690C-44F9-8AD3-75B4FBEBC783}" type="sibTrans" cxnId="{E8B737EE-8AB8-4734-B1A0-9DFC49F538BF}">
      <dgm:prSet/>
      <dgm:spPr/>
      <dgm:t>
        <a:bodyPr/>
        <a:lstStyle/>
        <a:p>
          <a:endParaRPr lang="pt-BR" noProof="0"/>
        </a:p>
      </dgm:t>
    </dgm:pt>
    <dgm:pt modelId="{29F0C6E9-E893-482A-BBFC-7ED937E52633}">
      <dgm:prSet phldrT="[Text]"/>
      <dgm:spPr>
        <a:xfrm>
          <a:off x="1752218" y="588470"/>
          <a:ext cx="1533524" cy="432000"/>
        </a:xfrm>
        <a:gradFill rotWithShape="0">
          <a:gsLst>
            <a:gs pos="0">
              <a:srgbClr val="E76429">
                <a:hueOff val="0"/>
                <a:satOff val="0"/>
                <a:lumOff val="0"/>
                <a:alphaOff val="0"/>
                <a:tint val="73000"/>
                <a:satMod val="150000"/>
              </a:srgbClr>
            </a:gs>
            <a:gs pos="25000">
              <a:srgbClr val="E76429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rgbClr>
            </a:gs>
            <a:gs pos="38000">
              <a:srgbClr val="E76429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rgbClr>
            </a:gs>
            <a:gs pos="55000">
              <a:srgbClr val="E76429">
                <a:hueOff val="0"/>
                <a:satOff val="0"/>
                <a:lumOff val="0"/>
                <a:alphaOff val="0"/>
                <a:shade val="57000"/>
                <a:satMod val="120000"/>
              </a:srgbClr>
            </a:gs>
            <a:gs pos="80000">
              <a:srgbClr val="E76429">
                <a:hueOff val="0"/>
                <a:satOff val="0"/>
                <a:lumOff val="0"/>
                <a:alphaOff val="0"/>
                <a:shade val="56000"/>
                <a:satMod val="145000"/>
              </a:srgbClr>
            </a:gs>
            <a:gs pos="88000">
              <a:srgbClr val="E76429">
                <a:hueOff val="0"/>
                <a:satOff val="0"/>
                <a:lumOff val="0"/>
                <a:alphaOff val="0"/>
                <a:shade val="63000"/>
                <a:satMod val="160000"/>
              </a:srgbClr>
            </a:gs>
            <a:gs pos="100000">
              <a:srgbClr val="E76429">
                <a:hueOff val="0"/>
                <a:satOff val="0"/>
                <a:lumOff val="0"/>
                <a:alphaOff val="0"/>
                <a:tint val="99555"/>
                <a:satMod val="155000"/>
              </a:srgbClr>
            </a:gs>
          </a:gsLst>
          <a:lin ang="5400000" scaled="1"/>
        </a:gradFill>
        <a:ln>
          <a:noFill/>
        </a:ln>
        <a:effectLst>
          <a:glow rad="70000">
            <a:srgbClr val="E76429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rgb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r>
            <a:rPr lang="pt-BR" b="1" noProof="0" dirty="0">
              <a:solidFill>
                <a:srgbClr val="FFFFFF"/>
              </a:solidFill>
              <a:latin typeface="Segoe"/>
              <a:ea typeface="+mn-ea"/>
              <a:cs typeface="+mn-cs"/>
            </a:rPr>
            <a:t>Estimativa</a:t>
          </a:r>
        </a:p>
      </dgm:t>
    </dgm:pt>
    <dgm:pt modelId="{6F6D9FF8-F154-429A-AC64-FE95A717F5FE}" type="parTrans" cxnId="{57B8B261-57A0-428F-901F-A49B8B4110A6}">
      <dgm:prSet/>
      <dgm:spPr/>
      <dgm:t>
        <a:bodyPr/>
        <a:lstStyle/>
        <a:p>
          <a:endParaRPr lang="pt-BR" noProof="0"/>
        </a:p>
      </dgm:t>
    </dgm:pt>
    <dgm:pt modelId="{A469E366-28AF-4227-B95A-AD2743FCD616}" type="sibTrans" cxnId="{57B8B261-57A0-428F-901F-A49B8B4110A6}">
      <dgm:prSet/>
      <dgm:spPr/>
      <dgm:t>
        <a:bodyPr/>
        <a:lstStyle/>
        <a:p>
          <a:endParaRPr lang="pt-BR" noProof="0"/>
        </a:p>
      </dgm:t>
    </dgm:pt>
    <dgm:pt modelId="{D43E0A47-2E1F-4639-A7E0-2E9D6A412F1E}">
      <dgm:prSet phldrT="[Text]"/>
      <dgm:spPr>
        <a:xfrm>
          <a:off x="1752218" y="1020470"/>
          <a:ext cx="1533524" cy="2455059"/>
        </a:xfrm>
        <a:solidFill>
          <a:srgbClr val="E76429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E76429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glow rad="70000">
            <a:srgbClr val="E76429">
              <a:tint val="40000"/>
              <a:alpha val="9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rgbClr>
          </a:glo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rgbClr val="6A366E"/>
          </a:contourClr>
        </a:sp3d>
      </dgm:spPr>
      <dgm:t>
        <a:bodyPr/>
        <a:lstStyle/>
        <a:p>
          <a:r>
            <a:rPr lang="pt-BR" noProof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"/>
              <a:ea typeface="+mn-ea"/>
              <a:cs typeface="+mn-cs"/>
            </a:rPr>
            <a:t>Árvores de Decisão</a:t>
          </a:r>
        </a:p>
      </dgm:t>
    </dgm:pt>
    <dgm:pt modelId="{A8865729-EB63-4215-9D15-8D9B61F38A15}" type="parTrans" cxnId="{775ECEE7-9002-446A-880E-EB6F88DE886A}">
      <dgm:prSet/>
      <dgm:spPr/>
      <dgm:t>
        <a:bodyPr/>
        <a:lstStyle/>
        <a:p>
          <a:endParaRPr lang="pt-BR" noProof="0"/>
        </a:p>
      </dgm:t>
    </dgm:pt>
    <dgm:pt modelId="{28EE694E-955C-4FF0-8183-CE54265F336A}" type="sibTrans" cxnId="{775ECEE7-9002-446A-880E-EB6F88DE886A}">
      <dgm:prSet/>
      <dgm:spPr/>
      <dgm:t>
        <a:bodyPr/>
        <a:lstStyle/>
        <a:p>
          <a:endParaRPr lang="pt-BR" noProof="0"/>
        </a:p>
      </dgm:t>
    </dgm:pt>
    <dgm:pt modelId="{A73E3E41-DBB1-4977-B93B-6D141AD18C7B}">
      <dgm:prSet phldrT="[Text]"/>
      <dgm:spPr>
        <a:xfrm>
          <a:off x="1752218" y="1020470"/>
          <a:ext cx="1533524" cy="2455059"/>
        </a:xfrm>
        <a:solidFill>
          <a:srgbClr val="E76429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E76429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glow rad="70000">
            <a:srgbClr val="E76429">
              <a:tint val="40000"/>
              <a:alpha val="9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rgbClr>
          </a:glo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rgbClr val="6A366E"/>
          </a:contourClr>
        </a:sp3d>
      </dgm:spPr>
      <dgm:t>
        <a:bodyPr/>
        <a:lstStyle/>
        <a:p>
          <a:r>
            <a:rPr lang="pt-BR" noProof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"/>
              <a:ea typeface="+mn-ea"/>
              <a:cs typeface="+mn-cs"/>
            </a:rPr>
            <a:t>Regressão Linear</a:t>
          </a:r>
        </a:p>
      </dgm:t>
    </dgm:pt>
    <dgm:pt modelId="{3D8E8838-5E9A-45BA-9FD2-D5D2AE2B3086}" type="parTrans" cxnId="{6AAF53A2-3DC5-4BD2-8BFA-990834ED2548}">
      <dgm:prSet/>
      <dgm:spPr/>
      <dgm:t>
        <a:bodyPr/>
        <a:lstStyle/>
        <a:p>
          <a:endParaRPr lang="pt-BR" noProof="0"/>
        </a:p>
      </dgm:t>
    </dgm:pt>
    <dgm:pt modelId="{C662261B-53BF-4DEE-A24B-55689A0C67A6}" type="sibTrans" cxnId="{6AAF53A2-3DC5-4BD2-8BFA-990834ED2548}">
      <dgm:prSet/>
      <dgm:spPr/>
      <dgm:t>
        <a:bodyPr/>
        <a:lstStyle/>
        <a:p>
          <a:endParaRPr lang="pt-BR" noProof="0"/>
        </a:p>
      </dgm:t>
    </dgm:pt>
    <dgm:pt modelId="{A7E25135-1DB4-4A67-9969-886BEAF4BF50}">
      <dgm:prSet phldrT="[Text]"/>
      <dgm:spPr>
        <a:xfrm>
          <a:off x="1752218" y="1020470"/>
          <a:ext cx="1533524" cy="2455059"/>
        </a:xfrm>
        <a:solidFill>
          <a:srgbClr val="E76429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E76429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glow rad="70000">
            <a:srgbClr val="E76429">
              <a:tint val="40000"/>
              <a:alpha val="9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rgbClr>
          </a:glo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rgbClr val="6A366E"/>
          </a:contourClr>
        </a:sp3d>
      </dgm:spPr>
      <dgm:t>
        <a:bodyPr/>
        <a:lstStyle/>
        <a:p>
          <a:r>
            <a:rPr lang="pt-BR" noProof="0" dirty="0">
              <a:solidFill>
                <a:schemeClr val="bg2">
                  <a:lumMod val="60000"/>
                  <a:lumOff val="40000"/>
                </a:schemeClr>
              </a:solidFill>
              <a:latin typeface="Segoe"/>
              <a:ea typeface="+mn-ea"/>
              <a:cs typeface="+mn-cs"/>
            </a:rPr>
            <a:t>Redes Neurais</a:t>
          </a:r>
        </a:p>
      </dgm:t>
    </dgm:pt>
    <dgm:pt modelId="{A30F9C8E-1930-492D-8C96-B5D5EF69CE7E}" type="parTrans" cxnId="{0CEBE40E-E97E-450A-AFF8-BC5849E0E760}">
      <dgm:prSet/>
      <dgm:spPr/>
      <dgm:t>
        <a:bodyPr/>
        <a:lstStyle/>
        <a:p>
          <a:endParaRPr lang="pt-BR" noProof="0"/>
        </a:p>
      </dgm:t>
    </dgm:pt>
    <dgm:pt modelId="{FF185FC9-31FE-4183-8608-9711EE9BD9AB}" type="sibTrans" cxnId="{0CEBE40E-E97E-450A-AFF8-BC5849E0E760}">
      <dgm:prSet/>
      <dgm:spPr/>
      <dgm:t>
        <a:bodyPr/>
        <a:lstStyle/>
        <a:p>
          <a:endParaRPr lang="pt-BR" noProof="0"/>
        </a:p>
      </dgm:t>
    </dgm:pt>
    <dgm:pt modelId="{634E6726-6947-496B-B8EA-ECDAB722EAF9}">
      <dgm:prSet phldrT="[Text]"/>
      <dgm:spPr>
        <a:xfrm>
          <a:off x="3500437" y="588470"/>
          <a:ext cx="1533524" cy="432000"/>
        </a:xfrm>
        <a:gradFill rotWithShape="0">
          <a:gsLst>
            <a:gs pos="0">
              <a:srgbClr val="AAD228">
                <a:hueOff val="0"/>
                <a:satOff val="0"/>
                <a:lumOff val="0"/>
                <a:alphaOff val="0"/>
                <a:tint val="73000"/>
                <a:satMod val="150000"/>
              </a:srgbClr>
            </a:gs>
            <a:gs pos="25000">
              <a:srgbClr val="AAD228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rgbClr>
            </a:gs>
            <a:gs pos="38000">
              <a:srgbClr val="AAD228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rgbClr>
            </a:gs>
            <a:gs pos="55000">
              <a:srgbClr val="AAD228">
                <a:hueOff val="0"/>
                <a:satOff val="0"/>
                <a:lumOff val="0"/>
                <a:alphaOff val="0"/>
                <a:shade val="57000"/>
                <a:satMod val="120000"/>
              </a:srgbClr>
            </a:gs>
            <a:gs pos="80000">
              <a:srgbClr val="AAD228">
                <a:hueOff val="0"/>
                <a:satOff val="0"/>
                <a:lumOff val="0"/>
                <a:alphaOff val="0"/>
                <a:shade val="56000"/>
                <a:satMod val="145000"/>
              </a:srgbClr>
            </a:gs>
            <a:gs pos="88000">
              <a:srgbClr val="AAD228">
                <a:hueOff val="0"/>
                <a:satOff val="0"/>
                <a:lumOff val="0"/>
                <a:alphaOff val="0"/>
                <a:shade val="63000"/>
                <a:satMod val="160000"/>
              </a:srgbClr>
            </a:gs>
            <a:gs pos="100000">
              <a:srgbClr val="AAD228">
                <a:hueOff val="0"/>
                <a:satOff val="0"/>
                <a:lumOff val="0"/>
                <a:alphaOff val="0"/>
                <a:tint val="99555"/>
                <a:satMod val="155000"/>
              </a:srgbClr>
            </a:gs>
          </a:gsLst>
          <a:lin ang="5400000" scaled="1"/>
        </a:gradFill>
        <a:ln>
          <a:noFill/>
        </a:ln>
        <a:effectLst>
          <a:glow rad="70000">
            <a:srgbClr val="AAD228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rgb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r>
            <a:rPr lang="pt-BR" b="1" noProof="0">
              <a:solidFill>
                <a:srgbClr val="FFFFFF"/>
              </a:solidFill>
              <a:latin typeface="Segoe"/>
              <a:ea typeface="+mn-ea"/>
              <a:cs typeface="+mn-cs"/>
            </a:rPr>
            <a:t>Agrupamento</a:t>
          </a:r>
        </a:p>
      </dgm:t>
    </dgm:pt>
    <dgm:pt modelId="{8E0FC1F4-D515-4988-915C-1E06F12E4BDE}" type="parTrans" cxnId="{9B22643A-90FD-440E-A8AC-894F2CBFB558}">
      <dgm:prSet/>
      <dgm:spPr/>
      <dgm:t>
        <a:bodyPr/>
        <a:lstStyle/>
        <a:p>
          <a:endParaRPr lang="pt-BR" noProof="0"/>
        </a:p>
      </dgm:t>
    </dgm:pt>
    <dgm:pt modelId="{627A5288-7ADD-4497-BF26-FF32C8822ADD}" type="sibTrans" cxnId="{9B22643A-90FD-440E-A8AC-894F2CBFB558}">
      <dgm:prSet/>
      <dgm:spPr/>
      <dgm:t>
        <a:bodyPr/>
        <a:lstStyle/>
        <a:p>
          <a:endParaRPr lang="pt-BR" noProof="0"/>
        </a:p>
      </dgm:t>
    </dgm:pt>
    <dgm:pt modelId="{F9B6067A-8CE0-4B20-8FCB-94845962B7FC}">
      <dgm:prSet phldrT="[Text]"/>
      <dgm:spPr>
        <a:xfrm>
          <a:off x="3500437" y="1020470"/>
          <a:ext cx="1533524" cy="2455059"/>
        </a:xfrm>
        <a:solidFill>
          <a:srgbClr val="AAD228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AAD228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glow rad="70000">
            <a:srgbClr val="AAD228">
              <a:tint val="40000"/>
              <a:alpha val="9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rgbClr>
          </a:glo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rgbClr val="6A366E"/>
          </a:contourClr>
        </a:sp3d>
      </dgm:spPr>
      <dgm:t>
        <a:bodyPr/>
        <a:lstStyle/>
        <a:p>
          <a:r>
            <a:rPr lang="pt-BR" noProof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"/>
              <a:ea typeface="+mn-ea"/>
              <a:cs typeface="+mn-cs"/>
            </a:rPr>
            <a:t>Agrupamento Hierárquico</a:t>
          </a:r>
        </a:p>
      </dgm:t>
    </dgm:pt>
    <dgm:pt modelId="{6DB1DA4E-1D6D-4CE0-888B-D0B348539DC9}" type="parTrans" cxnId="{B1257676-D949-44AB-96E9-98E192960C93}">
      <dgm:prSet/>
      <dgm:spPr/>
      <dgm:t>
        <a:bodyPr/>
        <a:lstStyle/>
        <a:p>
          <a:endParaRPr lang="pt-BR" noProof="0"/>
        </a:p>
      </dgm:t>
    </dgm:pt>
    <dgm:pt modelId="{5432E126-646D-42C4-B0BC-160C6F04B7E7}" type="sibTrans" cxnId="{B1257676-D949-44AB-96E9-98E192960C93}">
      <dgm:prSet/>
      <dgm:spPr/>
      <dgm:t>
        <a:bodyPr/>
        <a:lstStyle/>
        <a:p>
          <a:endParaRPr lang="pt-BR" noProof="0"/>
        </a:p>
      </dgm:t>
    </dgm:pt>
    <dgm:pt modelId="{09C19903-BED4-4E5F-87D8-C9910DFD5B13}">
      <dgm:prSet phldrT="[Text]"/>
      <dgm:spPr>
        <a:xfrm>
          <a:off x="5248655" y="1020470"/>
          <a:ext cx="1533524" cy="2455059"/>
        </a:xfrm>
        <a:solidFill>
          <a:srgbClr val="FF9929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9929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glow rad="70000">
            <a:srgbClr val="FF9929">
              <a:tint val="40000"/>
              <a:alpha val="9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rgbClr>
          </a:glo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rgbClr val="6A366E"/>
          </a:contourClr>
        </a:sp3d>
      </dgm:spPr>
      <dgm:t>
        <a:bodyPr/>
        <a:lstStyle/>
        <a:p>
          <a:r>
            <a:rPr lang="pt-BR" noProof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"/>
              <a:ea typeface="+mn-ea"/>
              <a:cs typeface="+mn-cs"/>
            </a:rPr>
            <a:t>Algoritmo Genético</a:t>
          </a:r>
          <a:endParaRPr lang="pt-BR" b="1" noProof="0" dirty="0">
            <a:solidFill>
              <a:srgbClr val="FFFFFF"/>
            </a:solidFill>
            <a:latin typeface="Segoe"/>
            <a:ea typeface="+mn-ea"/>
            <a:cs typeface="+mn-cs"/>
          </a:endParaRPr>
        </a:p>
      </dgm:t>
    </dgm:pt>
    <dgm:pt modelId="{07F0EBC4-47A2-4592-AD11-3CE7AB2242FE}" type="parTrans" cxnId="{0B10CFFF-F36A-4C56-B301-4064269C8041}">
      <dgm:prSet/>
      <dgm:spPr/>
      <dgm:t>
        <a:bodyPr/>
        <a:lstStyle/>
        <a:p>
          <a:endParaRPr lang="pt-BR" noProof="0"/>
        </a:p>
      </dgm:t>
    </dgm:pt>
    <dgm:pt modelId="{2E5FDE5C-37F7-460A-8B79-66010F5FAD53}" type="sibTrans" cxnId="{0B10CFFF-F36A-4C56-B301-4064269C8041}">
      <dgm:prSet/>
      <dgm:spPr/>
      <dgm:t>
        <a:bodyPr/>
        <a:lstStyle/>
        <a:p>
          <a:endParaRPr lang="pt-BR" noProof="0"/>
        </a:p>
      </dgm:t>
    </dgm:pt>
    <dgm:pt modelId="{C21D77AD-9CDF-4506-8E31-1430188D4C59}">
      <dgm:prSet phldrT="[Text]"/>
      <dgm:spPr>
        <a:xfrm>
          <a:off x="6996873" y="1020470"/>
          <a:ext cx="1533524" cy="2455059"/>
        </a:xfrm>
        <a:solidFill>
          <a:srgbClr val="4747B7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4747B7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glow rad="70000">
            <a:srgbClr val="4747B7">
              <a:tint val="40000"/>
              <a:alpha val="9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rgbClr>
          </a:glo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rgbClr val="6A366E"/>
          </a:contourClr>
        </a:sp3d>
      </dgm:spPr>
      <dgm:t>
        <a:bodyPr/>
        <a:lstStyle/>
        <a:p>
          <a:r>
            <a:rPr lang="pt-BR" noProof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"/>
              <a:ea typeface="+mn-ea"/>
              <a:cs typeface="+mn-cs"/>
            </a:rPr>
            <a:t>Regras de Associação</a:t>
          </a:r>
        </a:p>
      </dgm:t>
    </dgm:pt>
    <dgm:pt modelId="{0605EF90-14B8-4AA7-BC57-677072D9A254}">
      <dgm:prSet phldrT="[Text]"/>
      <dgm:spPr>
        <a:xfrm>
          <a:off x="6996873" y="588470"/>
          <a:ext cx="1533524" cy="432000"/>
        </a:xfrm>
        <a:gradFill rotWithShape="0">
          <a:gsLst>
            <a:gs pos="0">
              <a:srgbClr val="4747B7">
                <a:hueOff val="0"/>
                <a:satOff val="0"/>
                <a:lumOff val="0"/>
                <a:alphaOff val="0"/>
                <a:tint val="73000"/>
                <a:satMod val="150000"/>
              </a:srgbClr>
            </a:gs>
            <a:gs pos="25000">
              <a:srgbClr val="4747B7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rgbClr>
            </a:gs>
            <a:gs pos="38000">
              <a:srgbClr val="4747B7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rgbClr>
            </a:gs>
            <a:gs pos="55000">
              <a:srgbClr val="4747B7">
                <a:hueOff val="0"/>
                <a:satOff val="0"/>
                <a:lumOff val="0"/>
                <a:alphaOff val="0"/>
                <a:shade val="57000"/>
                <a:satMod val="120000"/>
              </a:srgbClr>
            </a:gs>
            <a:gs pos="80000">
              <a:srgbClr val="4747B7">
                <a:hueOff val="0"/>
                <a:satOff val="0"/>
                <a:lumOff val="0"/>
                <a:alphaOff val="0"/>
                <a:shade val="56000"/>
                <a:satMod val="145000"/>
              </a:srgbClr>
            </a:gs>
            <a:gs pos="88000">
              <a:srgbClr val="4747B7">
                <a:hueOff val="0"/>
                <a:satOff val="0"/>
                <a:lumOff val="0"/>
                <a:alphaOff val="0"/>
                <a:shade val="63000"/>
                <a:satMod val="160000"/>
              </a:srgbClr>
            </a:gs>
            <a:gs pos="100000">
              <a:srgbClr val="4747B7">
                <a:hueOff val="0"/>
                <a:satOff val="0"/>
                <a:lumOff val="0"/>
                <a:alphaOff val="0"/>
                <a:tint val="99555"/>
                <a:satMod val="155000"/>
              </a:srgbClr>
            </a:gs>
          </a:gsLst>
          <a:lin ang="5400000" scaled="1"/>
        </a:gradFill>
        <a:ln>
          <a:noFill/>
        </a:ln>
        <a:effectLst>
          <a:glow rad="70000">
            <a:srgbClr val="4747B7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rgb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r>
            <a:rPr lang="pt-BR" b="1" noProof="0" dirty="0">
              <a:solidFill>
                <a:srgbClr val="FFFFFF"/>
              </a:solidFill>
              <a:latin typeface="Segoe"/>
              <a:ea typeface="+mn-ea"/>
              <a:cs typeface="+mn-cs"/>
            </a:rPr>
            <a:t>Associação</a:t>
          </a:r>
        </a:p>
      </dgm:t>
    </dgm:pt>
    <dgm:pt modelId="{189609B3-5A43-4856-AF1B-D8FE45C34C21}" type="sibTrans" cxnId="{CFA632CB-5749-4867-9144-2349D9C4CCA7}">
      <dgm:prSet/>
      <dgm:spPr/>
      <dgm:t>
        <a:bodyPr/>
        <a:lstStyle/>
        <a:p>
          <a:endParaRPr lang="pt-BR" noProof="0"/>
        </a:p>
      </dgm:t>
    </dgm:pt>
    <dgm:pt modelId="{A0C1CCFE-3E8D-4F02-87A8-096B252806FF}" type="parTrans" cxnId="{CFA632CB-5749-4867-9144-2349D9C4CCA7}">
      <dgm:prSet/>
      <dgm:spPr/>
      <dgm:t>
        <a:bodyPr/>
        <a:lstStyle/>
        <a:p>
          <a:endParaRPr lang="pt-BR" noProof="0"/>
        </a:p>
      </dgm:t>
    </dgm:pt>
    <dgm:pt modelId="{371BB8C3-911E-42F5-A1DA-4CE6B8F71CB4}" type="sibTrans" cxnId="{8C6D0BC9-0400-4CEC-822A-F85C6E290C1F}">
      <dgm:prSet/>
      <dgm:spPr/>
      <dgm:t>
        <a:bodyPr/>
        <a:lstStyle/>
        <a:p>
          <a:endParaRPr lang="pt-BR" noProof="0"/>
        </a:p>
      </dgm:t>
    </dgm:pt>
    <dgm:pt modelId="{2A2512D0-31B8-4FE4-9FDC-FCC60DE25D6B}" type="parTrans" cxnId="{8C6D0BC9-0400-4CEC-822A-F85C6E290C1F}">
      <dgm:prSet/>
      <dgm:spPr/>
      <dgm:t>
        <a:bodyPr/>
        <a:lstStyle/>
        <a:p>
          <a:endParaRPr lang="pt-BR" noProof="0"/>
        </a:p>
      </dgm:t>
    </dgm:pt>
    <dgm:pt modelId="{9207F48B-2723-4AB9-ABFA-F25EA2B82C76}">
      <dgm:prSet phldrT="[Text]"/>
      <dgm:spPr>
        <a:xfrm>
          <a:off x="1752218" y="1020470"/>
          <a:ext cx="1533524" cy="2455059"/>
        </a:xfrm>
        <a:solidFill>
          <a:srgbClr val="E76429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E76429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glow rad="70000">
            <a:srgbClr val="E76429">
              <a:tint val="40000"/>
              <a:alpha val="9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rgbClr>
          </a:glo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rgbClr val="6A366E"/>
          </a:contourClr>
        </a:sp3d>
      </dgm:spPr>
      <dgm:t>
        <a:bodyPr/>
        <a:lstStyle/>
        <a:p>
          <a:r>
            <a:rPr lang="pt-BR" noProof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"/>
              <a:ea typeface="+mn-ea"/>
              <a:cs typeface="+mn-cs"/>
            </a:rPr>
            <a:t>Regressão Logística</a:t>
          </a:r>
        </a:p>
      </dgm:t>
    </dgm:pt>
    <dgm:pt modelId="{19A70D6F-A8EC-47C0-9B0F-072EDE2A2D34}" type="parTrans" cxnId="{77D2E664-469F-412B-92F9-8ABF3EF44481}">
      <dgm:prSet/>
      <dgm:spPr/>
      <dgm:t>
        <a:bodyPr/>
        <a:lstStyle/>
        <a:p>
          <a:endParaRPr lang="pt-BR" noProof="0"/>
        </a:p>
      </dgm:t>
    </dgm:pt>
    <dgm:pt modelId="{0AAE2E8B-7AB6-4790-B25E-A53F554AD9C4}" type="sibTrans" cxnId="{77D2E664-469F-412B-92F9-8ABF3EF44481}">
      <dgm:prSet/>
      <dgm:spPr/>
      <dgm:t>
        <a:bodyPr/>
        <a:lstStyle/>
        <a:p>
          <a:endParaRPr lang="pt-BR" noProof="0"/>
        </a:p>
      </dgm:t>
    </dgm:pt>
    <dgm:pt modelId="{23EDB29A-4CE2-47C0-93E6-DEC83A1120DE}">
      <dgm:prSet custT="1"/>
      <dgm:spPr>
        <a:xfrm>
          <a:off x="4000" y="1020470"/>
          <a:ext cx="1533524" cy="2455059"/>
        </a:xfrm>
        <a:solidFill>
          <a:srgbClr val="3497AE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3497AE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glow rad="70000">
            <a:srgbClr val="3497AE">
              <a:tint val="40000"/>
              <a:alpha val="9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rgbClr>
          </a:glo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rgbClr val="6A366E"/>
          </a:contourClr>
        </a:sp3d>
      </dgm:spPr>
      <dgm:t>
        <a:bodyPr/>
        <a:lstStyle/>
        <a:p>
          <a:r>
            <a:rPr lang="pt-BR" sz="1500" b="0" kern="1200" noProof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"/>
              <a:ea typeface="+mn-ea"/>
              <a:cs typeface="+mn-cs"/>
            </a:rPr>
            <a:t>Regressão Logística</a:t>
          </a:r>
        </a:p>
      </dgm:t>
    </dgm:pt>
    <dgm:pt modelId="{CFD87924-0B19-4645-991A-9EE18D96FD40}" type="parTrans" cxnId="{9389089F-69EA-40AB-ABB3-EE7A770DB839}">
      <dgm:prSet/>
      <dgm:spPr/>
      <dgm:t>
        <a:bodyPr/>
        <a:lstStyle/>
        <a:p>
          <a:endParaRPr lang="pt-BR" noProof="0"/>
        </a:p>
      </dgm:t>
    </dgm:pt>
    <dgm:pt modelId="{4F3F219D-76BA-4AB1-973C-8D050A9CF705}" type="sibTrans" cxnId="{9389089F-69EA-40AB-ABB3-EE7A770DB839}">
      <dgm:prSet/>
      <dgm:spPr/>
      <dgm:t>
        <a:bodyPr/>
        <a:lstStyle/>
        <a:p>
          <a:endParaRPr lang="pt-BR" noProof="0"/>
        </a:p>
      </dgm:t>
    </dgm:pt>
    <dgm:pt modelId="{69332FFD-D5FE-49BF-9727-A437D0A2A50C}">
      <dgm:prSet phldrT="[Text]"/>
      <dgm:spPr>
        <a:xfrm>
          <a:off x="6996873" y="1020470"/>
          <a:ext cx="1533524" cy="2455059"/>
        </a:xfrm>
        <a:solidFill>
          <a:srgbClr val="4747B7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4747B7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glow rad="70000">
            <a:srgbClr val="4747B7">
              <a:tint val="40000"/>
              <a:alpha val="9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rgbClr>
          </a:glo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rgbClr val="6A366E"/>
          </a:contourClr>
        </a:sp3d>
      </dgm:spPr>
      <dgm:t>
        <a:bodyPr/>
        <a:lstStyle/>
        <a:p>
          <a:r>
            <a:rPr lang="pt-BR" noProof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"/>
              <a:ea typeface="+mn-ea"/>
              <a:cs typeface="+mn-cs"/>
            </a:rPr>
            <a:t>Árvores de Decisão</a:t>
          </a:r>
        </a:p>
      </dgm:t>
    </dgm:pt>
    <dgm:pt modelId="{B6BE21CB-EF80-453A-9065-EBD8BD9F54DB}" type="parTrans" cxnId="{0D2EFF6B-9F41-4E2D-9392-E2EFF0347D37}">
      <dgm:prSet/>
      <dgm:spPr/>
      <dgm:t>
        <a:bodyPr/>
        <a:lstStyle/>
        <a:p>
          <a:endParaRPr lang="pt-BR" noProof="0"/>
        </a:p>
      </dgm:t>
    </dgm:pt>
    <dgm:pt modelId="{138CFFF3-05DF-4125-ABC2-7538AA0CC7BA}" type="sibTrans" cxnId="{0D2EFF6B-9F41-4E2D-9392-E2EFF0347D37}">
      <dgm:prSet/>
      <dgm:spPr/>
      <dgm:t>
        <a:bodyPr/>
        <a:lstStyle/>
        <a:p>
          <a:endParaRPr lang="pt-BR" noProof="0"/>
        </a:p>
      </dgm:t>
    </dgm:pt>
    <dgm:pt modelId="{F1641531-3AAE-41C2-BC31-5376B2CAF8EF}">
      <dgm:prSet phldrT="[Text]"/>
      <dgm:spPr>
        <a:xfrm>
          <a:off x="5248655" y="588470"/>
          <a:ext cx="1533524" cy="432000"/>
        </a:xfrm>
        <a:gradFill rotWithShape="0">
          <a:gsLst>
            <a:gs pos="0">
              <a:srgbClr val="FF9929">
                <a:hueOff val="0"/>
                <a:satOff val="0"/>
                <a:lumOff val="0"/>
                <a:alphaOff val="0"/>
                <a:tint val="73000"/>
                <a:satMod val="150000"/>
              </a:srgbClr>
            </a:gs>
            <a:gs pos="25000">
              <a:srgbClr val="FF9929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rgbClr>
            </a:gs>
            <a:gs pos="38000">
              <a:srgbClr val="FF9929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rgbClr>
            </a:gs>
            <a:gs pos="55000">
              <a:srgbClr val="FF9929">
                <a:hueOff val="0"/>
                <a:satOff val="0"/>
                <a:lumOff val="0"/>
                <a:alphaOff val="0"/>
                <a:shade val="57000"/>
                <a:satMod val="120000"/>
              </a:srgbClr>
            </a:gs>
            <a:gs pos="80000">
              <a:srgbClr val="FF9929">
                <a:hueOff val="0"/>
                <a:satOff val="0"/>
                <a:lumOff val="0"/>
                <a:alphaOff val="0"/>
                <a:shade val="56000"/>
                <a:satMod val="145000"/>
              </a:srgbClr>
            </a:gs>
            <a:gs pos="88000">
              <a:srgbClr val="FF9929">
                <a:hueOff val="0"/>
                <a:satOff val="0"/>
                <a:lumOff val="0"/>
                <a:alphaOff val="0"/>
                <a:shade val="63000"/>
                <a:satMod val="160000"/>
              </a:srgbClr>
            </a:gs>
            <a:gs pos="100000">
              <a:srgbClr val="FF9929">
                <a:hueOff val="0"/>
                <a:satOff val="0"/>
                <a:lumOff val="0"/>
                <a:alphaOff val="0"/>
                <a:tint val="99555"/>
                <a:satMod val="155000"/>
              </a:srgbClr>
            </a:gs>
          </a:gsLst>
          <a:lin ang="5400000" scaled="1"/>
        </a:gradFill>
        <a:ln>
          <a:noFill/>
        </a:ln>
        <a:effectLst>
          <a:glow rad="70000">
            <a:srgbClr val="FF9929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rgb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r>
            <a:rPr lang="pt-BR" b="1" noProof="0" dirty="0">
              <a:solidFill>
                <a:srgbClr val="FFFFFF"/>
              </a:solidFill>
              <a:latin typeface="Segoe"/>
              <a:ea typeface="+mn-ea"/>
              <a:cs typeface="+mn-cs"/>
            </a:rPr>
            <a:t>Otimização</a:t>
          </a:r>
        </a:p>
      </dgm:t>
    </dgm:pt>
    <dgm:pt modelId="{73B79DCA-7F6D-42A1-BA54-2EAEB02F51E4}" type="parTrans" cxnId="{7DF0FFFE-0FAD-48A6-9B30-95592EA35B09}">
      <dgm:prSet/>
      <dgm:spPr/>
      <dgm:t>
        <a:bodyPr/>
        <a:lstStyle/>
        <a:p>
          <a:endParaRPr lang="pt-BR" noProof="0"/>
        </a:p>
      </dgm:t>
    </dgm:pt>
    <dgm:pt modelId="{B7CBD5D7-3FA7-47B8-947F-3F3D871110C5}" type="sibTrans" cxnId="{7DF0FFFE-0FAD-48A6-9B30-95592EA35B09}">
      <dgm:prSet/>
      <dgm:spPr/>
      <dgm:t>
        <a:bodyPr/>
        <a:lstStyle/>
        <a:p>
          <a:endParaRPr lang="pt-BR" noProof="0"/>
        </a:p>
      </dgm:t>
    </dgm:pt>
    <dgm:pt modelId="{83DBC821-1A24-4636-84A3-343B60194C2B}">
      <dgm:prSet phldrT="[Text]"/>
      <dgm:spPr>
        <a:xfrm>
          <a:off x="5248655" y="1020470"/>
          <a:ext cx="1533524" cy="2455059"/>
        </a:xfrm>
        <a:solidFill>
          <a:srgbClr val="FF9929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9929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glow rad="70000">
            <a:srgbClr val="FF9929">
              <a:tint val="40000"/>
              <a:alpha val="9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rgbClr>
          </a:glo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rgbClr val="6A366E"/>
          </a:contourClr>
        </a:sp3d>
      </dgm:spPr>
      <dgm:t>
        <a:bodyPr/>
        <a:lstStyle/>
        <a:p>
          <a:r>
            <a:rPr lang="pt-BR" b="0" noProof="0" dirty="0">
              <a:solidFill>
                <a:schemeClr val="tx1"/>
              </a:solidFill>
              <a:latin typeface="Segoe"/>
              <a:ea typeface="+mn-ea"/>
              <a:cs typeface="+mn-cs"/>
            </a:rPr>
            <a:t>Algoritmos Evolucionários</a:t>
          </a:r>
        </a:p>
      </dgm:t>
    </dgm:pt>
    <dgm:pt modelId="{49852322-5E71-43B4-81D2-CBBC51228BFF}" type="parTrans" cxnId="{0D56F215-17DB-4B6D-B625-FEBA23C46D79}">
      <dgm:prSet/>
      <dgm:spPr/>
      <dgm:t>
        <a:bodyPr/>
        <a:lstStyle/>
        <a:p>
          <a:endParaRPr lang="pt-BR"/>
        </a:p>
      </dgm:t>
    </dgm:pt>
    <dgm:pt modelId="{8C79B687-2E85-41DE-A960-06D0DC12E73A}" type="sibTrans" cxnId="{0D56F215-17DB-4B6D-B625-FEBA23C46D79}">
      <dgm:prSet/>
      <dgm:spPr/>
      <dgm:t>
        <a:bodyPr/>
        <a:lstStyle/>
        <a:p>
          <a:endParaRPr lang="pt-BR"/>
        </a:p>
      </dgm:t>
    </dgm:pt>
    <dgm:pt modelId="{9A8F5FAE-2537-4F90-B36D-609495D68A0B}">
      <dgm:prSet phldrT="[Text]"/>
      <dgm:spPr>
        <a:xfrm>
          <a:off x="6996873" y="1020470"/>
          <a:ext cx="1533524" cy="2455059"/>
        </a:xfrm>
        <a:solidFill>
          <a:srgbClr val="4747B7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4747B7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glow rad="70000">
            <a:srgbClr val="4747B7">
              <a:tint val="40000"/>
              <a:alpha val="9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rgbClr>
          </a:glo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rgbClr val="6A366E"/>
          </a:contourClr>
        </a:sp3d>
      </dgm:spPr>
      <dgm:t>
        <a:bodyPr/>
        <a:lstStyle/>
        <a:p>
          <a:r>
            <a:rPr lang="pt-BR" b="0" noProof="0" dirty="0">
              <a:solidFill>
                <a:schemeClr val="bg2">
                  <a:lumMod val="60000"/>
                  <a:lumOff val="40000"/>
                </a:schemeClr>
              </a:solidFill>
              <a:latin typeface="Segoe"/>
              <a:ea typeface="+mn-ea"/>
              <a:cs typeface="+mn-cs"/>
            </a:rPr>
            <a:t>Redes Neurais</a:t>
          </a:r>
          <a:endParaRPr lang="pt-BR" noProof="0" dirty="0">
            <a:solidFill>
              <a:schemeClr val="bg2">
                <a:lumMod val="60000"/>
                <a:lumOff val="40000"/>
              </a:schemeClr>
            </a:solidFill>
            <a:latin typeface="Segoe"/>
            <a:ea typeface="+mn-ea"/>
            <a:cs typeface="+mn-cs"/>
          </a:endParaRPr>
        </a:p>
      </dgm:t>
    </dgm:pt>
    <dgm:pt modelId="{26D7EB6F-6ED4-440D-A68D-F12397FA1E4B}" type="parTrans" cxnId="{25418A4C-9D8E-4D11-A971-D1594250082C}">
      <dgm:prSet/>
      <dgm:spPr/>
      <dgm:t>
        <a:bodyPr/>
        <a:lstStyle/>
        <a:p>
          <a:endParaRPr lang="pt-BR"/>
        </a:p>
      </dgm:t>
    </dgm:pt>
    <dgm:pt modelId="{81DC73D2-B9F4-48FE-9CD3-3F0604D3036B}" type="sibTrans" cxnId="{25418A4C-9D8E-4D11-A971-D1594250082C}">
      <dgm:prSet/>
      <dgm:spPr/>
      <dgm:t>
        <a:bodyPr/>
        <a:lstStyle/>
        <a:p>
          <a:endParaRPr lang="pt-BR"/>
        </a:p>
      </dgm:t>
    </dgm:pt>
    <dgm:pt modelId="{6F62CAED-544D-43FE-AC55-312948319BF3}">
      <dgm:prSet phldrT="[Text]"/>
      <dgm:spPr>
        <a:xfrm>
          <a:off x="3500437" y="1020470"/>
          <a:ext cx="1533524" cy="2455059"/>
        </a:xfrm>
        <a:solidFill>
          <a:srgbClr val="AAD228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AAD228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glow rad="70000">
            <a:srgbClr val="AAD228">
              <a:tint val="40000"/>
              <a:alpha val="9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rgbClr>
          </a:glo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rgbClr val="6A366E"/>
          </a:contourClr>
        </a:sp3d>
      </dgm:spPr>
      <dgm:t>
        <a:bodyPr/>
        <a:lstStyle/>
        <a:p>
          <a:r>
            <a:rPr lang="pt-BR" noProof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"/>
              <a:ea typeface="+mn-ea"/>
              <a:cs typeface="+mn-cs"/>
            </a:rPr>
            <a:t>Agrupamento Partição</a:t>
          </a:r>
        </a:p>
      </dgm:t>
    </dgm:pt>
    <dgm:pt modelId="{02CA62E5-415A-4D89-B85B-5017A65E54D5}" type="parTrans" cxnId="{153312A5-1457-432D-B2F4-800601EF4AB7}">
      <dgm:prSet/>
      <dgm:spPr/>
      <dgm:t>
        <a:bodyPr/>
        <a:lstStyle/>
        <a:p>
          <a:endParaRPr lang="pt-BR"/>
        </a:p>
      </dgm:t>
    </dgm:pt>
    <dgm:pt modelId="{143CCD28-DDAE-4770-AC7C-1D87358C5FFD}" type="sibTrans" cxnId="{153312A5-1457-432D-B2F4-800601EF4AB7}">
      <dgm:prSet/>
      <dgm:spPr/>
      <dgm:t>
        <a:bodyPr/>
        <a:lstStyle/>
        <a:p>
          <a:endParaRPr lang="pt-BR"/>
        </a:p>
      </dgm:t>
    </dgm:pt>
    <dgm:pt modelId="{E452052E-7F37-4B25-BE15-63AB351EB705}" type="pres">
      <dgm:prSet presAssocID="{C307190B-3939-48AE-B85A-137D21549298}" presName="Name0" presStyleCnt="0">
        <dgm:presLayoutVars>
          <dgm:dir/>
          <dgm:animLvl val="lvl"/>
          <dgm:resizeHandles val="exact"/>
        </dgm:presLayoutVars>
      </dgm:prSet>
      <dgm:spPr/>
    </dgm:pt>
    <dgm:pt modelId="{4DDE8F94-36B7-4701-AEF3-0A0E50B185F5}" type="pres">
      <dgm:prSet presAssocID="{7A69E4DD-9A6C-402E-9FB9-16BD0AD0519A}" presName="composite" presStyleCnt="0"/>
      <dgm:spPr/>
    </dgm:pt>
    <dgm:pt modelId="{1C40A2EF-05BC-4E2F-A63A-7DC492AF7158}" type="pres">
      <dgm:prSet presAssocID="{7A69E4DD-9A6C-402E-9FB9-16BD0AD0519A}" presName="parTx" presStyleLbl="alignNode1" presStyleIdx="0" presStyleCnt="5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</dgm:pt>
    <dgm:pt modelId="{E1BC577A-0117-4D3E-B606-7421A468B098}" type="pres">
      <dgm:prSet presAssocID="{7A69E4DD-9A6C-402E-9FB9-16BD0AD0519A}" presName="desTx" presStyleLbl="alignAccFollowNode1" presStyleIdx="0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DF48A4F2-3C99-41EB-9D2C-D3A5A94E3648}" type="pres">
      <dgm:prSet presAssocID="{72F75D06-A5FF-4A94-96AE-39EC9092C8D0}" presName="space" presStyleCnt="0"/>
      <dgm:spPr/>
    </dgm:pt>
    <dgm:pt modelId="{4A34658C-F7ED-4A1D-8A43-9BBC4AB13FA2}" type="pres">
      <dgm:prSet presAssocID="{29F0C6E9-E893-482A-BBFC-7ED937E52633}" presName="composite" presStyleCnt="0"/>
      <dgm:spPr/>
    </dgm:pt>
    <dgm:pt modelId="{DAC80E0C-570D-4275-9D73-4BE94920A6F4}" type="pres">
      <dgm:prSet presAssocID="{29F0C6E9-E893-482A-BBFC-7ED937E52633}" presName="parTx" presStyleLbl="alignNode1" presStyleIdx="1" presStyleCnt="5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</dgm:pt>
    <dgm:pt modelId="{315A42A4-D237-44B9-B0B1-27D944229880}" type="pres">
      <dgm:prSet presAssocID="{29F0C6E9-E893-482A-BBFC-7ED937E52633}" presName="desTx" presStyleLbl="alignAccFollowNode1" presStyleIdx="1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4E4B783F-1884-4E51-939F-1B2B86F9114D}" type="pres">
      <dgm:prSet presAssocID="{A469E366-28AF-4227-B95A-AD2743FCD616}" presName="space" presStyleCnt="0"/>
      <dgm:spPr/>
    </dgm:pt>
    <dgm:pt modelId="{7CEF73A9-9250-4C98-9FAA-9AB2BC2CD0C2}" type="pres">
      <dgm:prSet presAssocID="{634E6726-6947-496B-B8EA-ECDAB722EAF9}" presName="composite" presStyleCnt="0"/>
      <dgm:spPr/>
    </dgm:pt>
    <dgm:pt modelId="{4F8D04D5-1DDE-47F8-BCA3-787BBEA29034}" type="pres">
      <dgm:prSet presAssocID="{634E6726-6947-496B-B8EA-ECDAB722EAF9}" presName="parTx" presStyleLbl="alignNode1" presStyleIdx="2" presStyleCnt="5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</dgm:pt>
    <dgm:pt modelId="{CFC99D0A-0C57-4DFA-8B03-D325806F4A2B}" type="pres">
      <dgm:prSet presAssocID="{634E6726-6947-496B-B8EA-ECDAB722EAF9}" presName="desTx" presStyleLbl="alignAccFollowNode1" presStyleIdx="2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8805792F-AED7-4129-850D-D50AC2D525B8}" type="pres">
      <dgm:prSet presAssocID="{627A5288-7ADD-4497-BF26-FF32C8822ADD}" presName="space" presStyleCnt="0"/>
      <dgm:spPr/>
    </dgm:pt>
    <dgm:pt modelId="{BC1F4C5B-D4E4-4703-94A7-5676E934557A}" type="pres">
      <dgm:prSet presAssocID="{F1641531-3AAE-41C2-BC31-5376B2CAF8EF}" presName="composite" presStyleCnt="0"/>
      <dgm:spPr/>
    </dgm:pt>
    <dgm:pt modelId="{39651782-EC57-45DA-8144-B0913ADAD2A9}" type="pres">
      <dgm:prSet presAssocID="{F1641531-3AAE-41C2-BC31-5376B2CAF8EF}" presName="parTx" presStyleLbl="alignNode1" presStyleIdx="3" presStyleCnt="5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</dgm:pt>
    <dgm:pt modelId="{9D21F5F4-8BDE-40AA-BF0A-70FB0C1CFFDF}" type="pres">
      <dgm:prSet presAssocID="{F1641531-3AAE-41C2-BC31-5376B2CAF8EF}" presName="desTx" presStyleLbl="alignAccFollowNode1" presStyleIdx="3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1D521D30-31C6-4E6D-B980-3F4638674395}" type="pres">
      <dgm:prSet presAssocID="{B7CBD5D7-3FA7-47B8-947F-3F3D871110C5}" presName="space" presStyleCnt="0"/>
      <dgm:spPr/>
    </dgm:pt>
    <dgm:pt modelId="{F0FBE68A-6537-4951-9882-D32163BF26B0}" type="pres">
      <dgm:prSet presAssocID="{0605EF90-14B8-4AA7-BC57-677072D9A254}" presName="composite" presStyleCnt="0"/>
      <dgm:spPr/>
    </dgm:pt>
    <dgm:pt modelId="{C0DA8559-F948-408C-A0D9-25AF5D50C325}" type="pres">
      <dgm:prSet presAssocID="{0605EF90-14B8-4AA7-BC57-677072D9A254}" presName="parTx" presStyleLbl="alignNode1" presStyleIdx="4" presStyleCnt="5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</dgm:pt>
    <dgm:pt modelId="{76B8E492-758A-4698-A792-D0ED866912C0}" type="pres">
      <dgm:prSet presAssocID="{0605EF90-14B8-4AA7-BC57-677072D9A254}" presName="desTx" presStyleLbl="alignAccFollowNode1" presStyleIdx="4" presStyleCnt="5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CC8CFE05-7B20-4EBF-A1E7-9B57AB55E87C}" type="presOf" srcId="{09C19903-BED4-4E5F-87D8-C9910DFD5B13}" destId="{9D21F5F4-8BDE-40AA-BF0A-70FB0C1CFFDF}" srcOrd="0" destOrd="0" presId="urn:microsoft.com/office/officeart/2005/8/layout/hList1"/>
    <dgm:cxn modelId="{0CEBE40E-E97E-450A-AFF8-BC5849E0E760}" srcId="{29F0C6E9-E893-482A-BBFC-7ED937E52633}" destId="{A7E25135-1DB4-4A67-9969-886BEAF4BF50}" srcOrd="2" destOrd="0" parTransId="{A30F9C8E-1930-492D-8C96-B5D5EF69CE7E}" sibTransId="{FF185FC9-31FE-4183-8608-9711EE9BD9AB}"/>
    <dgm:cxn modelId="{0D56F215-17DB-4B6D-B625-FEBA23C46D79}" srcId="{F1641531-3AAE-41C2-BC31-5376B2CAF8EF}" destId="{83DBC821-1A24-4636-84A3-343B60194C2B}" srcOrd="1" destOrd="0" parTransId="{49852322-5E71-43B4-81D2-CBBC51228BFF}" sibTransId="{8C79B687-2E85-41DE-A960-06D0DC12E73A}"/>
    <dgm:cxn modelId="{FBA45719-FDAC-4F5A-A65A-D5EF12E4F90B}" srcId="{C307190B-3939-48AE-B85A-137D21549298}" destId="{7A69E4DD-9A6C-402E-9FB9-16BD0AD0519A}" srcOrd="0" destOrd="0" parTransId="{1A04F798-1ACE-4C26-8CBF-33325507AFD2}" sibTransId="{72F75D06-A5FF-4A94-96AE-39EC9092C8D0}"/>
    <dgm:cxn modelId="{B3F0DA31-BA7A-43EC-B5F9-A5E1E86A04BF}" type="presOf" srcId="{23EDB29A-4CE2-47C0-93E6-DEC83A1120DE}" destId="{E1BC577A-0117-4D3E-B606-7421A468B098}" srcOrd="0" destOrd="2" presId="urn:microsoft.com/office/officeart/2005/8/layout/hList1"/>
    <dgm:cxn modelId="{9B22643A-90FD-440E-A8AC-894F2CBFB558}" srcId="{C307190B-3939-48AE-B85A-137D21549298}" destId="{634E6726-6947-496B-B8EA-ECDAB722EAF9}" srcOrd="2" destOrd="0" parTransId="{8E0FC1F4-D515-4988-915C-1E06F12E4BDE}" sibTransId="{627A5288-7ADD-4497-BF26-FF32C8822ADD}"/>
    <dgm:cxn modelId="{E6802B3F-A015-4FA1-9A7E-97FE8716FFB5}" type="presOf" srcId="{634E6726-6947-496B-B8EA-ECDAB722EAF9}" destId="{4F8D04D5-1DDE-47F8-BCA3-787BBEA29034}" srcOrd="0" destOrd="0" presId="urn:microsoft.com/office/officeart/2005/8/layout/hList1"/>
    <dgm:cxn modelId="{57B8B261-57A0-428F-901F-A49B8B4110A6}" srcId="{C307190B-3939-48AE-B85A-137D21549298}" destId="{29F0C6E9-E893-482A-BBFC-7ED937E52633}" srcOrd="1" destOrd="0" parTransId="{6F6D9FF8-F154-429A-AC64-FE95A717F5FE}" sibTransId="{A469E366-28AF-4227-B95A-AD2743FCD616}"/>
    <dgm:cxn modelId="{77D2E664-469F-412B-92F9-8ABF3EF44481}" srcId="{29F0C6E9-E893-482A-BBFC-7ED937E52633}" destId="{9207F48B-2723-4AB9-ABFA-F25EA2B82C76}" srcOrd="3" destOrd="0" parTransId="{19A70D6F-A8EC-47C0-9B0F-072EDE2A2D34}" sibTransId="{0AAE2E8B-7AB6-4790-B25E-A53F554AD9C4}"/>
    <dgm:cxn modelId="{0D2EFF6B-9F41-4E2D-9392-E2EFF0347D37}" srcId="{0605EF90-14B8-4AA7-BC57-677072D9A254}" destId="{69332FFD-D5FE-49BF-9727-A437D0A2A50C}" srcOrd="1" destOrd="0" parTransId="{B6BE21CB-EF80-453A-9065-EBD8BD9F54DB}" sibTransId="{138CFFF3-05DF-4125-ABC2-7538AA0CC7BA}"/>
    <dgm:cxn modelId="{25418A4C-9D8E-4D11-A971-D1594250082C}" srcId="{0605EF90-14B8-4AA7-BC57-677072D9A254}" destId="{9A8F5FAE-2537-4F90-B36D-609495D68A0B}" srcOrd="2" destOrd="0" parTransId="{26D7EB6F-6ED4-440D-A68D-F12397FA1E4B}" sibTransId="{81DC73D2-B9F4-48FE-9CD3-3F0604D3036B}"/>
    <dgm:cxn modelId="{B29D126D-3222-4F71-9646-9ABB0AAEE7BD}" type="presOf" srcId="{0605EF90-14B8-4AA7-BC57-677072D9A254}" destId="{C0DA8559-F948-408C-A0D9-25AF5D50C325}" srcOrd="0" destOrd="0" presId="urn:microsoft.com/office/officeart/2005/8/layout/hList1"/>
    <dgm:cxn modelId="{BCBEEE4D-88C0-466C-B0F3-94E7F5D4FE24}" type="presOf" srcId="{9A8F5FAE-2537-4F90-B36D-609495D68A0B}" destId="{76B8E492-758A-4698-A792-D0ED866912C0}" srcOrd="0" destOrd="2" presId="urn:microsoft.com/office/officeart/2005/8/layout/hList1"/>
    <dgm:cxn modelId="{AF485470-299F-44D7-ACE7-F87C65848F3F}" type="presOf" srcId="{29F0C6E9-E893-482A-BBFC-7ED937E52633}" destId="{DAC80E0C-570D-4275-9D73-4BE94920A6F4}" srcOrd="0" destOrd="0" presId="urn:microsoft.com/office/officeart/2005/8/layout/hList1"/>
    <dgm:cxn modelId="{23827753-1114-4AB4-AD2A-FE35B6B82A6A}" type="presOf" srcId="{A7E25135-1DB4-4A67-9969-886BEAF4BF50}" destId="{315A42A4-D237-44B9-B0B1-27D944229880}" srcOrd="0" destOrd="2" presId="urn:microsoft.com/office/officeart/2005/8/layout/hList1"/>
    <dgm:cxn modelId="{31C70B76-8FDD-4EB2-BB1D-C1BEE09EC7E7}" type="presOf" srcId="{320F1FB0-9CBE-4862-AFB9-4DE4C8FF8CEE}" destId="{E1BC577A-0117-4D3E-B606-7421A468B098}" srcOrd="0" destOrd="0" presId="urn:microsoft.com/office/officeart/2005/8/layout/hList1"/>
    <dgm:cxn modelId="{B1257676-D949-44AB-96E9-98E192960C93}" srcId="{634E6726-6947-496B-B8EA-ECDAB722EAF9}" destId="{F9B6067A-8CE0-4B20-8FCB-94845962B7FC}" srcOrd="0" destOrd="0" parTransId="{6DB1DA4E-1D6D-4CE0-888B-D0B348539DC9}" sibTransId="{5432E126-646D-42C4-B0BC-160C6F04B7E7}"/>
    <dgm:cxn modelId="{6BA6AC79-00CD-4A72-9831-CA8CF4F82DA0}" type="presOf" srcId="{C21D77AD-9CDF-4506-8E31-1430188D4C59}" destId="{76B8E492-758A-4698-A792-D0ED866912C0}" srcOrd="0" destOrd="0" presId="urn:microsoft.com/office/officeart/2005/8/layout/hList1"/>
    <dgm:cxn modelId="{ED0DFD90-DF4E-441A-8B41-612750FF32C5}" type="presOf" srcId="{9207F48B-2723-4AB9-ABFA-F25EA2B82C76}" destId="{315A42A4-D237-44B9-B0B1-27D944229880}" srcOrd="0" destOrd="3" presId="urn:microsoft.com/office/officeart/2005/8/layout/hList1"/>
    <dgm:cxn modelId="{4BD9F69C-91F5-4EB1-89E9-B9041348F68C}" type="presOf" srcId="{F9B6067A-8CE0-4B20-8FCB-94845962B7FC}" destId="{CFC99D0A-0C57-4DFA-8B03-D325806F4A2B}" srcOrd="0" destOrd="0" presId="urn:microsoft.com/office/officeart/2005/8/layout/hList1"/>
    <dgm:cxn modelId="{F664549D-4A29-4CCD-A3BD-5FB931B769E9}" type="presOf" srcId="{C307190B-3939-48AE-B85A-137D21549298}" destId="{E452052E-7F37-4B25-BE15-63AB351EB705}" srcOrd="0" destOrd="0" presId="urn:microsoft.com/office/officeart/2005/8/layout/hList1"/>
    <dgm:cxn modelId="{9389089F-69EA-40AB-ABB3-EE7A770DB839}" srcId="{7A69E4DD-9A6C-402E-9FB9-16BD0AD0519A}" destId="{23EDB29A-4CE2-47C0-93E6-DEC83A1120DE}" srcOrd="2" destOrd="0" parTransId="{CFD87924-0B19-4645-991A-9EE18D96FD40}" sibTransId="{4F3F219D-76BA-4AB1-973C-8D050A9CF705}"/>
    <dgm:cxn modelId="{845C67A1-D148-4FFF-85D9-A9587A906218}" type="presOf" srcId="{7A69E4DD-9A6C-402E-9FB9-16BD0AD0519A}" destId="{1C40A2EF-05BC-4E2F-A63A-7DC492AF7158}" srcOrd="0" destOrd="0" presId="urn:microsoft.com/office/officeart/2005/8/layout/hList1"/>
    <dgm:cxn modelId="{6AAF53A2-3DC5-4BD2-8BFA-990834ED2548}" srcId="{29F0C6E9-E893-482A-BBFC-7ED937E52633}" destId="{A73E3E41-DBB1-4977-B93B-6D141AD18C7B}" srcOrd="1" destOrd="0" parTransId="{3D8E8838-5E9A-45BA-9FD2-D5D2AE2B3086}" sibTransId="{C662261B-53BF-4DEE-A24B-55689A0C67A6}"/>
    <dgm:cxn modelId="{153312A5-1457-432D-B2F4-800601EF4AB7}" srcId="{634E6726-6947-496B-B8EA-ECDAB722EAF9}" destId="{6F62CAED-544D-43FE-AC55-312948319BF3}" srcOrd="1" destOrd="0" parTransId="{02CA62E5-415A-4D89-B85B-5017A65E54D5}" sibTransId="{143CCD28-DDAE-4770-AC7C-1D87358C5FFD}"/>
    <dgm:cxn modelId="{6EED8FB4-68FD-48A0-8300-6F5E72FA8572}" type="presOf" srcId="{F1641531-3AAE-41C2-BC31-5376B2CAF8EF}" destId="{39651782-EC57-45DA-8144-B0913ADAD2A9}" srcOrd="0" destOrd="0" presId="urn:microsoft.com/office/officeart/2005/8/layout/hList1"/>
    <dgm:cxn modelId="{4BA90CC8-B325-4E22-9F8E-1A99B357D23A}" type="presOf" srcId="{A73E3E41-DBB1-4977-B93B-6D141AD18C7B}" destId="{315A42A4-D237-44B9-B0B1-27D944229880}" srcOrd="0" destOrd="1" presId="urn:microsoft.com/office/officeart/2005/8/layout/hList1"/>
    <dgm:cxn modelId="{8C6D0BC9-0400-4CEC-822A-F85C6E290C1F}" srcId="{0605EF90-14B8-4AA7-BC57-677072D9A254}" destId="{C21D77AD-9CDF-4506-8E31-1430188D4C59}" srcOrd="0" destOrd="0" parTransId="{2A2512D0-31B8-4FE4-9FDC-FCC60DE25D6B}" sibTransId="{371BB8C3-911E-42F5-A1DA-4CE6B8F71CB4}"/>
    <dgm:cxn modelId="{CFA632CB-5749-4867-9144-2349D9C4CCA7}" srcId="{C307190B-3939-48AE-B85A-137D21549298}" destId="{0605EF90-14B8-4AA7-BC57-677072D9A254}" srcOrd="4" destOrd="0" parTransId="{A0C1CCFE-3E8D-4F02-87A8-096B252806FF}" sibTransId="{189609B3-5A43-4856-AF1B-D8FE45C34C21}"/>
    <dgm:cxn modelId="{0E42DECC-CB9D-4E8B-9E6A-AF68FB9BD054}" type="presOf" srcId="{6F62CAED-544D-43FE-AC55-312948319BF3}" destId="{CFC99D0A-0C57-4DFA-8B03-D325806F4A2B}" srcOrd="0" destOrd="1" presId="urn:microsoft.com/office/officeart/2005/8/layout/hList1"/>
    <dgm:cxn modelId="{F3AA9CCD-D9EA-4FF0-A35E-1DA1B69FFD38}" srcId="{7A69E4DD-9A6C-402E-9FB9-16BD0AD0519A}" destId="{320F1FB0-9CBE-4862-AFB9-4DE4C8FF8CEE}" srcOrd="0" destOrd="0" parTransId="{3FC0AC1A-CFAE-4F2E-88DA-ED04EB1471BC}" sibTransId="{6697BBBD-25AB-4CB8-A22E-FF62C4D20794}"/>
    <dgm:cxn modelId="{27C840E5-571E-4D86-B0F3-64C23673AD47}" type="presOf" srcId="{83DBC821-1A24-4636-84A3-343B60194C2B}" destId="{9D21F5F4-8BDE-40AA-BF0A-70FB0C1CFFDF}" srcOrd="0" destOrd="1" presId="urn:microsoft.com/office/officeart/2005/8/layout/hList1"/>
    <dgm:cxn modelId="{775ECEE7-9002-446A-880E-EB6F88DE886A}" srcId="{29F0C6E9-E893-482A-BBFC-7ED937E52633}" destId="{D43E0A47-2E1F-4639-A7E0-2E9D6A412F1E}" srcOrd="0" destOrd="0" parTransId="{A8865729-EB63-4215-9D15-8D9B61F38A15}" sibTransId="{28EE694E-955C-4FF0-8183-CE54265F336A}"/>
    <dgm:cxn modelId="{E8B737EE-8AB8-4734-B1A0-9DFC49F538BF}" srcId="{7A69E4DD-9A6C-402E-9FB9-16BD0AD0519A}" destId="{7A4AD0EA-5D96-496A-A3AB-5A0D5A650851}" srcOrd="1" destOrd="0" parTransId="{34A99DC7-0E4D-4AC9-A094-6B3DD858B250}" sibTransId="{F26977A4-690C-44F9-8AD3-75B4FBEBC783}"/>
    <dgm:cxn modelId="{7DA983F8-C6FB-45C6-8B51-2D897D6275F1}" type="presOf" srcId="{7A4AD0EA-5D96-496A-A3AB-5A0D5A650851}" destId="{E1BC577A-0117-4D3E-B606-7421A468B098}" srcOrd="0" destOrd="1" presId="urn:microsoft.com/office/officeart/2005/8/layout/hList1"/>
    <dgm:cxn modelId="{9B089FFC-2FFB-464A-9A58-0AB2347B098C}" type="presOf" srcId="{D43E0A47-2E1F-4639-A7E0-2E9D6A412F1E}" destId="{315A42A4-D237-44B9-B0B1-27D944229880}" srcOrd="0" destOrd="0" presId="urn:microsoft.com/office/officeart/2005/8/layout/hList1"/>
    <dgm:cxn modelId="{A3E35EFE-7AB5-4894-84FF-F8C97A2821AF}" type="presOf" srcId="{69332FFD-D5FE-49BF-9727-A437D0A2A50C}" destId="{76B8E492-758A-4698-A792-D0ED866912C0}" srcOrd="0" destOrd="1" presId="urn:microsoft.com/office/officeart/2005/8/layout/hList1"/>
    <dgm:cxn modelId="{7DF0FFFE-0FAD-48A6-9B30-95592EA35B09}" srcId="{C307190B-3939-48AE-B85A-137D21549298}" destId="{F1641531-3AAE-41C2-BC31-5376B2CAF8EF}" srcOrd="3" destOrd="0" parTransId="{73B79DCA-7F6D-42A1-BA54-2EAEB02F51E4}" sibTransId="{B7CBD5D7-3FA7-47B8-947F-3F3D871110C5}"/>
    <dgm:cxn modelId="{0B10CFFF-F36A-4C56-B301-4064269C8041}" srcId="{F1641531-3AAE-41C2-BC31-5376B2CAF8EF}" destId="{09C19903-BED4-4E5F-87D8-C9910DFD5B13}" srcOrd="0" destOrd="0" parTransId="{07F0EBC4-47A2-4592-AD11-3CE7AB2242FE}" sibTransId="{2E5FDE5C-37F7-460A-8B79-66010F5FAD53}"/>
    <dgm:cxn modelId="{846AF0B7-1B27-4AE7-A7CF-1BB4B9B4FF2D}" type="presParOf" srcId="{E452052E-7F37-4B25-BE15-63AB351EB705}" destId="{4DDE8F94-36B7-4701-AEF3-0A0E50B185F5}" srcOrd="0" destOrd="0" presId="urn:microsoft.com/office/officeart/2005/8/layout/hList1"/>
    <dgm:cxn modelId="{497E5C21-8B6D-4642-8B65-BBD35DB18527}" type="presParOf" srcId="{4DDE8F94-36B7-4701-AEF3-0A0E50B185F5}" destId="{1C40A2EF-05BC-4E2F-A63A-7DC492AF7158}" srcOrd="0" destOrd="0" presId="urn:microsoft.com/office/officeart/2005/8/layout/hList1"/>
    <dgm:cxn modelId="{B695D6CF-5ABD-410F-934C-C83722EB3F5D}" type="presParOf" srcId="{4DDE8F94-36B7-4701-AEF3-0A0E50B185F5}" destId="{E1BC577A-0117-4D3E-B606-7421A468B098}" srcOrd="1" destOrd="0" presId="urn:microsoft.com/office/officeart/2005/8/layout/hList1"/>
    <dgm:cxn modelId="{7900C7CC-115E-46A1-A8FE-6E59B61C2EFE}" type="presParOf" srcId="{E452052E-7F37-4B25-BE15-63AB351EB705}" destId="{DF48A4F2-3C99-41EB-9D2C-D3A5A94E3648}" srcOrd="1" destOrd="0" presId="urn:microsoft.com/office/officeart/2005/8/layout/hList1"/>
    <dgm:cxn modelId="{63FE5DDB-B41B-4481-B24F-582172BF6393}" type="presParOf" srcId="{E452052E-7F37-4B25-BE15-63AB351EB705}" destId="{4A34658C-F7ED-4A1D-8A43-9BBC4AB13FA2}" srcOrd="2" destOrd="0" presId="urn:microsoft.com/office/officeart/2005/8/layout/hList1"/>
    <dgm:cxn modelId="{9C78D122-4764-4631-B430-BF5C2E83B213}" type="presParOf" srcId="{4A34658C-F7ED-4A1D-8A43-9BBC4AB13FA2}" destId="{DAC80E0C-570D-4275-9D73-4BE94920A6F4}" srcOrd="0" destOrd="0" presId="urn:microsoft.com/office/officeart/2005/8/layout/hList1"/>
    <dgm:cxn modelId="{28118AD5-65E3-4EE7-9350-F250A42ADC74}" type="presParOf" srcId="{4A34658C-F7ED-4A1D-8A43-9BBC4AB13FA2}" destId="{315A42A4-D237-44B9-B0B1-27D944229880}" srcOrd="1" destOrd="0" presId="urn:microsoft.com/office/officeart/2005/8/layout/hList1"/>
    <dgm:cxn modelId="{1A69454A-38F6-4CE9-AF81-F50DEC56874C}" type="presParOf" srcId="{E452052E-7F37-4B25-BE15-63AB351EB705}" destId="{4E4B783F-1884-4E51-939F-1B2B86F9114D}" srcOrd="3" destOrd="0" presId="urn:microsoft.com/office/officeart/2005/8/layout/hList1"/>
    <dgm:cxn modelId="{7877BEB9-0545-49FD-BA40-BE9B4D677D58}" type="presParOf" srcId="{E452052E-7F37-4B25-BE15-63AB351EB705}" destId="{7CEF73A9-9250-4C98-9FAA-9AB2BC2CD0C2}" srcOrd="4" destOrd="0" presId="urn:microsoft.com/office/officeart/2005/8/layout/hList1"/>
    <dgm:cxn modelId="{931F2A8D-20A4-4328-82C9-0367A86A9D94}" type="presParOf" srcId="{7CEF73A9-9250-4C98-9FAA-9AB2BC2CD0C2}" destId="{4F8D04D5-1DDE-47F8-BCA3-787BBEA29034}" srcOrd="0" destOrd="0" presId="urn:microsoft.com/office/officeart/2005/8/layout/hList1"/>
    <dgm:cxn modelId="{6CF28201-1C3D-412C-8D1A-AF53BE42B138}" type="presParOf" srcId="{7CEF73A9-9250-4C98-9FAA-9AB2BC2CD0C2}" destId="{CFC99D0A-0C57-4DFA-8B03-D325806F4A2B}" srcOrd="1" destOrd="0" presId="urn:microsoft.com/office/officeart/2005/8/layout/hList1"/>
    <dgm:cxn modelId="{87715F62-A2BB-4509-97E1-CCFB3147B919}" type="presParOf" srcId="{E452052E-7F37-4B25-BE15-63AB351EB705}" destId="{8805792F-AED7-4129-850D-D50AC2D525B8}" srcOrd="5" destOrd="0" presId="urn:microsoft.com/office/officeart/2005/8/layout/hList1"/>
    <dgm:cxn modelId="{9B2D42CC-AC6A-4C4A-A1B0-666C4E480C44}" type="presParOf" srcId="{E452052E-7F37-4B25-BE15-63AB351EB705}" destId="{BC1F4C5B-D4E4-4703-94A7-5676E934557A}" srcOrd="6" destOrd="0" presId="urn:microsoft.com/office/officeart/2005/8/layout/hList1"/>
    <dgm:cxn modelId="{E602419B-389E-49E7-B8B2-398349DB9405}" type="presParOf" srcId="{BC1F4C5B-D4E4-4703-94A7-5676E934557A}" destId="{39651782-EC57-45DA-8144-B0913ADAD2A9}" srcOrd="0" destOrd="0" presId="urn:microsoft.com/office/officeart/2005/8/layout/hList1"/>
    <dgm:cxn modelId="{FA360303-1B62-47A5-A63D-1F1E307005D3}" type="presParOf" srcId="{BC1F4C5B-D4E4-4703-94A7-5676E934557A}" destId="{9D21F5F4-8BDE-40AA-BF0A-70FB0C1CFFDF}" srcOrd="1" destOrd="0" presId="urn:microsoft.com/office/officeart/2005/8/layout/hList1"/>
    <dgm:cxn modelId="{2BF55C46-A7CB-4389-B614-65A8DB88A848}" type="presParOf" srcId="{E452052E-7F37-4B25-BE15-63AB351EB705}" destId="{1D521D30-31C6-4E6D-B980-3F4638674395}" srcOrd="7" destOrd="0" presId="urn:microsoft.com/office/officeart/2005/8/layout/hList1"/>
    <dgm:cxn modelId="{C60D57B2-2F9B-4618-8C61-F26566BD231D}" type="presParOf" srcId="{E452052E-7F37-4B25-BE15-63AB351EB705}" destId="{F0FBE68A-6537-4951-9882-D32163BF26B0}" srcOrd="8" destOrd="0" presId="urn:microsoft.com/office/officeart/2005/8/layout/hList1"/>
    <dgm:cxn modelId="{6DCE298A-1DCF-4870-A989-26DB51543372}" type="presParOf" srcId="{F0FBE68A-6537-4951-9882-D32163BF26B0}" destId="{C0DA8559-F948-408C-A0D9-25AF5D50C325}" srcOrd="0" destOrd="0" presId="urn:microsoft.com/office/officeart/2005/8/layout/hList1"/>
    <dgm:cxn modelId="{81C73E7C-6508-48C2-BE0D-47C5E72C22F1}" type="presParOf" srcId="{F0FBE68A-6537-4951-9882-D32163BF26B0}" destId="{76B8E492-758A-4698-A792-D0ED866912C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0A2EF-05BC-4E2F-A63A-7DC492AF7158}">
      <dsp:nvSpPr>
        <dsp:cNvPr id="0" name=""/>
        <dsp:cNvSpPr/>
      </dsp:nvSpPr>
      <dsp:spPr>
        <a:xfrm>
          <a:off x="4000" y="847744"/>
          <a:ext cx="1533524" cy="432000"/>
        </a:xfrm>
        <a:prstGeom prst="rect">
          <a:avLst/>
        </a:prstGeom>
        <a:gradFill rotWithShape="0">
          <a:gsLst>
            <a:gs pos="0">
              <a:srgbClr val="3497AE">
                <a:hueOff val="0"/>
                <a:satOff val="0"/>
                <a:lumOff val="0"/>
                <a:alphaOff val="0"/>
                <a:tint val="73000"/>
                <a:satMod val="150000"/>
              </a:srgbClr>
            </a:gs>
            <a:gs pos="25000">
              <a:srgbClr val="3497AE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rgbClr>
            </a:gs>
            <a:gs pos="38000">
              <a:srgbClr val="3497AE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rgbClr>
            </a:gs>
            <a:gs pos="55000">
              <a:srgbClr val="3497AE">
                <a:hueOff val="0"/>
                <a:satOff val="0"/>
                <a:lumOff val="0"/>
                <a:alphaOff val="0"/>
                <a:shade val="57000"/>
                <a:satMod val="120000"/>
              </a:srgbClr>
            </a:gs>
            <a:gs pos="80000">
              <a:srgbClr val="3497AE">
                <a:hueOff val="0"/>
                <a:satOff val="0"/>
                <a:lumOff val="0"/>
                <a:alphaOff val="0"/>
                <a:shade val="56000"/>
                <a:satMod val="145000"/>
              </a:srgbClr>
            </a:gs>
            <a:gs pos="88000">
              <a:srgbClr val="3497AE">
                <a:hueOff val="0"/>
                <a:satOff val="0"/>
                <a:lumOff val="0"/>
                <a:alphaOff val="0"/>
                <a:shade val="63000"/>
                <a:satMod val="160000"/>
              </a:srgbClr>
            </a:gs>
            <a:gs pos="100000">
              <a:srgbClr val="3497AE">
                <a:hueOff val="0"/>
                <a:satOff val="0"/>
                <a:lumOff val="0"/>
                <a:alphaOff val="0"/>
                <a:tint val="99555"/>
                <a:satMod val="155000"/>
              </a:srgbClr>
            </a:gs>
          </a:gsLst>
          <a:lin ang="5400000" scaled="1"/>
        </a:gradFill>
        <a:ln>
          <a:noFill/>
        </a:ln>
        <a:effectLst>
          <a:glow rad="70000">
            <a:srgbClr val="3497AE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rgb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noProof="0" dirty="0">
              <a:solidFill>
                <a:srgbClr val="FFFFFF"/>
              </a:solidFill>
              <a:latin typeface="Segoe"/>
              <a:ea typeface="+mn-ea"/>
              <a:cs typeface="+mn-cs"/>
            </a:rPr>
            <a:t>Classificação</a:t>
          </a:r>
        </a:p>
      </dsp:txBody>
      <dsp:txXfrm>
        <a:off x="4000" y="847744"/>
        <a:ext cx="1533524" cy="432000"/>
      </dsp:txXfrm>
    </dsp:sp>
    <dsp:sp modelId="{E1BC577A-0117-4D3E-B606-7421A468B098}">
      <dsp:nvSpPr>
        <dsp:cNvPr id="0" name=""/>
        <dsp:cNvSpPr/>
      </dsp:nvSpPr>
      <dsp:spPr>
        <a:xfrm>
          <a:off x="4000" y="1279744"/>
          <a:ext cx="1533524" cy="1936511"/>
        </a:xfrm>
        <a:prstGeom prst="rect">
          <a:avLst/>
        </a:prstGeom>
        <a:solidFill>
          <a:srgbClr val="3497AE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3497AE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glow rad="70000">
            <a:srgbClr val="3497AE">
              <a:tint val="40000"/>
              <a:alpha val="9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rgbClr>
          </a:glo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rgbClr val="6A366E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b="0" kern="1200" noProof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"/>
              <a:ea typeface="+mn-ea"/>
              <a:cs typeface="+mn-cs"/>
            </a:rPr>
            <a:t>Árvores de Decisão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b="0" kern="1200" noProof="0" dirty="0">
              <a:solidFill>
                <a:schemeClr val="bg2">
                  <a:lumMod val="60000"/>
                  <a:lumOff val="40000"/>
                </a:schemeClr>
              </a:solidFill>
              <a:latin typeface="Segoe"/>
              <a:ea typeface="+mn-ea"/>
              <a:cs typeface="+mn-cs"/>
            </a:rPr>
            <a:t>Redes Neurais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b="0" kern="1200" noProof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"/>
              <a:ea typeface="+mn-ea"/>
              <a:cs typeface="+mn-cs"/>
            </a:rPr>
            <a:t>Regressão Logística</a:t>
          </a:r>
        </a:p>
      </dsp:txBody>
      <dsp:txXfrm>
        <a:off x="4000" y="1279744"/>
        <a:ext cx="1533524" cy="1936511"/>
      </dsp:txXfrm>
    </dsp:sp>
    <dsp:sp modelId="{DAC80E0C-570D-4275-9D73-4BE94920A6F4}">
      <dsp:nvSpPr>
        <dsp:cNvPr id="0" name=""/>
        <dsp:cNvSpPr/>
      </dsp:nvSpPr>
      <dsp:spPr>
        <a:xfrm>
          <a:off x="1752218" y="847744"/>
          <a:ext cx="1533524" cy="432000"/>
        </a:xfrm>
        <a:prstGeom prst="rect">
          <a:avLst/>
        </a:prstGeom>
        <a:gradFill rotWithShape="0">
          <a:gsLst>
            <a:gs pos="0">
              <a:srgbClr val="E76429">
                <a:hueOff val="0"/>
                <a:satOff val="0"/>
                <a:lumOff val="0"/>
                <a:alphaOff val="0"/>
                <a:tint val="73000"/>
                <a:satMod val="150000"/>
              </a:srgbClr>
            </a:gs>
            <a:gs pos="25000">
              <a:srgbClr val="E76429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rgbClr>
            </a:gs>
            <a:gs pos="38000">
              <a:srgbClr val="E76429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rgbClr>
            </a:gs>
            <a:gs pos="55000">
              <a:srgbClr val="E76429">
                <a:hueOff val="0"/>
                <a:satOff val="0"/>
                <a:lumOff val="0"/>
                <a:alphaOff val="0"/>
                <a:shade val="57000"/>
                <a:satMod val="120000"/>
              </a:srgbClr>
            </a:gs>
            <a:gs pos="80000">
              <a:srgbClr val="E76429">
                <a:hueOff val="0"/>
                <a:satOff val="0"/>
                <a:lumOff val="0"/>
                <a:alphaOff val="0"/>
                <a:shade val="56000"/>
                <a:satMod val="145000"/>
              </a:srgbClr>
            </a:gs>
            <a:gs pos="88000">
              <a:srgbClr val="E76429">
                <a:hueOff val="0"/>
                <a:satOff val="0"/>
                <a:lumOff val="0"/>
                <a:alphaOff val="0"/>
                <a:shade val="63000"/>
                <a:satMod val="160000"/>
              </a:srgbClr>
            </a:gs>
            <a:gs pos="100000">
              <a:srgbClr val="E76429">
                <a:hueOff val="0"/>
                <a:satOff val="0"/>
                <a:lumOff val="0"/>
                <a:alphaOff val="0"/>
                <a:tint val="99555"/>
                <a:satMod val="155000"/>
              </a:srgbClr>
            </a:gs>
          </a:gsLst>
          <a:lin ang="5400000" scaled="1"/>
        </a:gradFill>
        <a:ln>
          <a:noFill/>
        </a:ln>
        <a:effectLst>
          <a:glow rad="70000">
            <a:srgbClr val="E76429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rgb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noProof="0" dirty="0">
              <a:solidFill>
                <a:srgbClr val="FFFFFF"/>
              </a:solidFill>
              <a:latin typeface="Segoe"/>
              <a:ea typeface="+mn-ea"/>
              <a:cs typeface="+mn-cs"/>
            </a:rPr>
            <a:t>Estimativa</a:t>
          </a:r>
        </a:p>
      </dsp:txBody>
      <dsp:txXfrm>
        <a:off x="1752218" y="847744"/>
        <a:ext cx="1533524" cy="432000"/>
      </dsp:txXfrm>
    </dsp:sp>
    <dsp:sp modelId="{315A42A4-D237-44B9-B0B1-27D944229880}">
      <dsp:nvSpPr>
        <dsp:cNvPr id="0" name=""/>
        <dsp:cNvSpPr/>
      </dsp:nvSpPr>
      <dsp:spPr>
        <a:xfrm>
          <a:off x="1752218" y="1279744"/>
          <a:ext cx="1533524" cy="1936511"/>
        </a:xfrm>
        <a:prstGeom prst="rect">
          <a:avLst/>
        </a:prstGeom>
        <a:solidFill>
          <a:srgbClr val="E76429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E76429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glow rad="70000">
            <a:srgbClr val="E76429">
              <a:tint val="40000"/>
              <a:alpha val="9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rgbClr>
          </a:glo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rgbClr val="6A366E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noProof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"/>
              <a:ea typeface="+mn-ea"/>
              <a:cs typeface="+mn-cs"/>
            </a:rPr>
            <a:t>Árvores de Decisão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noProof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"/>
              <a:ea typeface="+mn-ea"/>
              <a:cs typeface="+mn-cs"/>
            </a:rPr>
            <a:t>Regressão Linear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noProof="0" dirty="0">
              <a:solidFill>
                <a:schemeClr val="bg2">
                  <a:lumMod val="60000"/>
                  <a:lumOff val="40000"/>
                </a:schemeClr>
              </a:solidFill>
              <a:latin typeface="Segoe"/>
              <a:ea typeface="+mn-ea"/>
              <a:cs typeface="+mn-cs"/>
            </a:rPr>
            <a:t>Redes Neurais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noProof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"/>
              <a:ea typeface="+mn-ea"/>
              <a:cs typeface="+mn-cs"/>
            </a:rPr>
            <a:t>Regressão Logística</a:t>
          </a:r>
        </a:p>
      </dsp:txBody>
      <dsp:txXfrm>
        <a:off x="1752218" y="1279744"/>
        <a:ext cx="1533524" cy="1936511"/>
      </dsp:txXfrm>
    </dsp:sp>
    <dsp:sp modelId="{4F8D04D5-1DDE-47F8-BCA3-787BBEA29034}">
      <dsp:nvSpPr>
        <dsp:cNvPr id="0" name=""/>
        <dsp:cNvSpPr/>
      </dsp:nvSpPr>
      <dsp:spPr>
        <a:xfrm>
          <a:off x="3500437" y="847744"/>
          <a:ext cx="1533524" cy="432000"/>
        </a:xfrm>
        <a:prstGeom prst="rect">
          <a:avLst/>
        </a:prstGeom>
        <a:gradFill rotWithShape="0">
          <a:gsLst>
            <a:gs pos="0">
              <a:srgbClr val="AAD228">
                <a:hueOff val="0"/>
                <a:satOff val="0"/>
                <a:lumOff val="0"/>
                <a:alphaOff val="0"/>
                <a:tint val="73000"/>
                <a:satMod val="150000"/>
              </a:srgbClr>
            </a:gs>
            <a:gs pos="25000">
              <a:srgbClr val="AAD228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rgbClr>
            </a:gs>
            <a:gs pos="38000">
              <a:srgbClr val="AAD228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rgbClr>
            </a:gs>
            <a:gs pos="55000">
              <a:srgbClr val="AAD228">
                <a:hueOff val="0"/>
                <a:satOff val="0"/>
                <a:lumOff val="0"/>
                <a:alphaOff val="0"/>
                <a:shade val="57000"/>
                <a:satMod val="120000"/>
              </a:srgbClr>
            </a:gs>
            <a:gs pos="80000">
              <a:srgbClr val="AAD228">
                <a:hueOff val="0"/>
                <a:satOff val="0"/>
                <a:lumOff val="0"/>
                <a:alphaOff val="0"/>
                <a:shade val="56000"/>
                <a:satMod val="145000"/>
              </a:srgbClr>
            </a:gs>
            <a:gs pos="88000">
              <a:srgbClr val="AAD228">
                <a:hueOff val="0"/>
                <a:satOff val="0"/>
                <a:lumOff val="0"/>
                <a:alphaOff val="0"/>
                <a:shade val="63000"/>
                <a:satMod val="160000"/>
              </a:srgbClr>
            </a:gs>
            <a:gs pos="100000">
              <a:srgbClr val="AAD228">
                <a:hueOff val="0"/>
                <a:satOff val="0"/>
                <a:lumOff val="0"/>
                <a:alphaOff val="0"/>
                <a:tint val="99555"/>
                <a:satMod val="155000"/>
              </a:srgbClr>
            </a:gs>
          </a:gsLst>
          <a:lin ang="5400000" scaled="1"/>
        </a:gradFill>
        <a:ln>
          <a:noFill/>
        </a:ln>
        <a:effectLst>
          <a:glow rad="70000">
            <a:srgbClr val="AAD228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rgb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noProof="0">
              <a:solidFill>
                <a:srgbClr val="FFFFFF"/>
              </a:solidFill>
              <a:latin typeface="Segoe"/>
              <a:ea typeface="+mn-ea"/>
              <a:cs typeface="+mn-cs"/>
            </a:rPr>
            <a:t>Agrupamento</a:t>
          </a:r>
        </a:p>
      </dsp:txBody>
      <dsp:txXfrm>
        <a:off x="3500437" y="847744"/>
        <a:ext cx="1533524" cy="432000"/>
      </dsp:txXfrm>
    </dsp:sp>
    <dsp:sp modelId="{CFC99D0A-0C57-4DFA-8B03-D325806F4A2B}">
      <dsp:nvSpPr>
        <dsp:cNvPr id="0" name=""/>
        <dsp:cNvSpPr/>
      </dsp:nvSpPr>
      <dsp:spPr>
        <a:xfrm>
          <a:off x="3500437" y="1279744"/>
          <a:ext cx="1533524" cy="1936511"/>
        </a:xfrm>
        <a:prstGeom prst="rect">
          <a:avLst/>
        </a:prstGeom>
        <a:solidFill>
          <a:srgbClr val="AAD228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AAD228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glow rad="70000">
            <a:srgbClr val="AAD228">
              <a:tint val="40000"/>
              <a:alpha val="9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rgbClr>
          </a:glo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rgbClr val="6A366E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noProof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"/>
              <a:ea typeface="+mn-ea"/>
              <a:cs typeface="+mn-cs"/>
            </a:rPr>
            <a:t>Agrupamento Hierárquico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noProof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"/>
              <a:ea typeface="+mn-ea"/>
              <a:cs typeface="+mn-cs"/>
            </a:rPr>
            <a:t>Agrupamento Partição</a:t>
          </a:r>
        </a:p>
      </dsp:txBody>
      <dsp:txXfrm>
        <a:off x="3500437" y="1279744"/>
        <a:ext cx="1533524" cy="1936511"/>
      </dsp:txXfrm>
    </dsp:sp>
    <dsp:sp modelId="{39651782-EC57-45DA-8144-B0913ADAD2A9}">
      <dsp:nvSpPr>
        <dsp:cNvPr id="0" name=""/>
        <dsp:cNvSpPr/>
      </dsp:nvSpPr>
      <dsp:spPr>
        <a:xfrm>
          <a:off x="5248655" y="847744"/>
          <a:ext cx="1533524" cy="432000"/>
        </a:xfrm>
        <a:prstGeom prst="rect">
          <a:avLst/>
        </a:prstGeom>
        <a:gradFill rotWithShape="0">
          <a:gsLst>
            <a:gs pos="0">
              <a:srgbClr val="FF9929">
                <a:hueOff val="0"/>
                <a:satOff val="0"/>
                <a:lumOff val="0"/>
                <a:alphaOff val="0"/>
                <a:tint val="73000"/>
                <a:satMod val="150000"/>
              </a:srgbClr>
            </a:gs>
            <a:gs pos="25000">
              <a:srgbClr val="FF9929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rgbClr>
            </a:gs>
            <a:gs pos="38000">
              <a:srgbClr val="FF9929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rgbClr>
            </a:gs>
            <a:gs pos="55000">
              <a:srgbClr val="FF9929">
                <a:hueOff val="0"/>
                <a:satOff val="0"/>
                <a:lumOff val="0"/>
                <a:alphaOff val="0"/>
                <a:shade val="57000"/>
                <a:satMod val="120000"/>
              </a:srgbClr>
            </a:gs>
            <a:gs pos="80000">
              <a:srgbClr val="FF9929">
                <a:hueOff val="0"/>
                <a:satOff val="0"/>
                <a:lumOff val="0"/>
                <a:alphaOff val="0"/>
                <a:shade val="56000"/>
                <a:satMod val="145000"/>
              </a:srgbClr>
            </a:gs>
            <a:gs pos="88000">
              <a:srgbClr val="FF9929">
                <a:hueOff val="0"/>
                <a:satOff val="0"/>
                <a:lumOff val="0"/>
                <a:alphaOff val="0"/>
                <a:shade val="63000"/>
                <a:satMod val="160000"/>
              </a:srgbClr>
            </a:gs>
            <a:gs pos="100000">
              <a:srgbClr val="FF9929">
                <a:hueOff val="0"/>
                <a:satOff val="0"/>
                <a:lumOff val="0"/>
                <a:alphaOff val="0"/>
                <a:tint val="99555"/>
                <a:satMod val="155000"/>
              </a:srgbClr>
            </a:gs>
          </a:gsLst>
          <a:lin ang="5400000" scaled="1"/>
        </a:gradFill>
        <a:ln>
          <a:noFill/>
        </a:ln>
        <a:effectLst>
          <a:glow rad="70000">
            <a:srgbClr val="FF9929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rgb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noProof="0" dirty="0">
              <a:solidFill>
                <a:srgbClr val="FFFFFF"/>
              </a:solidFill>
              <a:latin typeface="Segoe"/>
              <a:ea typeface="+mn-ea"/>
              <a:cs typeface="+mn-cs"/>
            </a:rPr>
            <a:t>Otimização</a:t>
          </a:r>
        </a:p>
      </dsp:txBody>
      <dsp:txXfrm>
        <a:off x="5248655" y="847744"/>
        <a:ext cx="1533524" cy="432000"/>
      </dsp:txXfrm>
    </dsp:sp>
    <dsp:sp modelId="{9D21F5F4-8BDE-40AA-BF0A-70FB0C1CFFDF}">
      <dsp:nvSpPr>
        <dsp:cNvPr id="0" name=""/>
        <dsp:cNvSpPr/>
      </dsp:nvSpPr>
      <dsp:spPr>
        <a:xfrm>
          <a:off x="5248655" y="1279744"/>
          <a:ext cx="1533524" cy="1936511"/>
        </a:xfrm>
        <a:prstGeom prst="rect">
          <a:avLst/>
        </a:prstGeom>
        <a:solidFill>
          <a:srgbClr val="FF9929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9929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glow rad="70000">
            <a:srgbClr val="FF9929">
              <a:tint val="40000"/>
              <a:alpha val="9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rgbClr>
          </a:glo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rgbClr val="6A366E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noProof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"/>
              <a:ea typeface="+mn-ea"/>
              <a:cs typeface="+mn-cs"/>
            </a:rPr>
            <a:t>Algoritmo Genético</a:t>
          </a:r>
          <a:endParaRPr lang="pt-BR" sz="1500" b="1" kern="1200" noProof="0" dirty="0">
            <a:solidFill>
              <a:srgbClr val="FFFFFF"/>
            </a:solidFill>
            <a:latin typeface="Segoe"/>
            <a:ea typeface="+mn-ea"/>
            <a:cs typeface="+mn-cs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b="0" kern="1200" noProof="0" dirty="0">
              <a:solidFill>
                <a:schemeClr val="tx1"/>
              </a:solidFill>
              <a:latin typeface="Segoe"/>
              <a:ea typeface="+mn-ea"/>
              <a:cs typeface="+mn-cs"/>
            </a:rPr>
            <a:t>Algoritmos Evolucionários</a:t>
          </a:r>
        </a:p>
      </dsp:txBody>
      <dsp:txXfrm>
        <a:off x="5248655" y="1279744"/>
        <a:ext cx="1533524" cy="1936511"/>
      </dsp:txXfrm>
    </dsp:sp>
    <dsp:sp modelId="{C0DA8559-F948-408C-A0D9-25AF5D50C325}">
      <dsp:nvSpPr>
        <dsp:cNvPr id="0" name=""/>
        <dsp:cNvSpPr/>
      </dsp:nvSpPr>
      <dsp:spPr>
        <a:xfrm>
          <a:off x="6996873" y="847744"/>
          <a:ext cx="1533524" cy="432000"/>
        </a:xfrm>
        <a:prstGeom prst="rect">
          <a:avLst/>
        </a:prstGeom>
        <a:gradFill rotWithShape="0">
          <a:gsLst>
            <a:gs pos="0">
              <a:srgbClr val="4747B7">
                <a:hueOff val="0"/>
                <a:satOff val="0"/>
                <a:lumOff val="0"/>
                <a:alphaOff val="0"/>
                <a:tint val="73000"/>
                <a:satMod val="150000"/>
              </a:srgbClr>
            </a:gs>
            <a:gs pos="25000">
              <a:srgbClr val="4747B7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rgbClr>
            </a:gs>
            <a:gs pos="38000">
              <a:srgbClr val="4747B7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rgbClr>
            </a:gs>
            <a:gs pos="55000">
              <a:srgbClr val="4747B7">
                <a:hueOff val="0"/>
                <a:satOff val="0"/>
                <a:lumOff val="0"/>
                <a:alphaOff val="0"/>
                <a:shade val="57000"/>
                <a:satMod val="120000"/>
              </a:srgbClr>
            </a:gs>
            <a:gs pos="80000">
              <a:srgbClr val="4747B7">
                <a:hueOff val="0"/>
                <a:satOff val="0"/>
                <a:lumOff val="0"/>
                <a:alphaOff val="0"/>
                <a:shade val="56000"/>
                <a:satMod val="145000"/>
              </a:srgbClr>
            </a:gs>
            <a:gs pos="88000">
              <a:srgbClr val="4747B7">
                <a:hueOff val="0"/>
                <a:satOff val="0"/>
                <a:lumOff val="0"/>
                <a:alphaOff val="0"/>
                <a:shade val="63000"/>
                <a:satMod val="160000"/>
              </a:srgbClr>
            </a:gs>
            <a:gs pos="100000">
              <a:srgbClr val="4747B7">
                <a:hueOff val="0"/>
                <a:satOff val="0"/>
                <a:lumOff val="0"/>
                <a:alphaOff val="0"/>
                <a:tint val="99555"/>
                <a:satMod val="155000"/>
              </a:srgbClr>
            </a:gs>
          </a:gsLst>
          <a:lin ang="5400000" scaled="1"/>
        </a:gradFill>
        <a:ln>
          <a:noFill/>
        </a:ln>
        <a:effectLst>
          <a:glow rad="70000">
            <a:srgbClr val="4747B7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rgb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noProof="0" dirty="0">
              <a:solidFill>
                <a:srgbClr val="FFFFFF"/>
              </a:solidFill>
              <a:latin typeface="Segoe"/>
              <a:ea typeface="+mn-ea"/>
              <a:cs typeface="+mn-cs"/>
            </a:rPr>
            <a:t>Associação</a:t>
          </a:r>
        </a:p>
      </dsp:txBody>
      <dsp:txXfrm>
        <a:off x="6996873" y="847744"/>
        <a:ext cx="1533524" cy="432000"/>
      </dsp:txXfrm>
    </dsp:sp>
    <dsp:sp modelId="{76B8E492-758A-4698-A792-D0ED866912C0}">
      <dsp:nvSpPr>
        <dsp:cNvPr id="0" name=""/>
        <dsp:cNvSpPr/>
      </dsp:nvSpPr>
      <dsp:spPr>
        <a:xfrm>
          <a:off x="6996873" y="1279744"/>
          <a:ext cx="1533524" cy="1936511"/>
        </a:xfrm>
        <a:prstGeom prst="rect">
          <a:avLst/>
        </a:prstGeom>
        <a:solidFill>
          <a:srgbClr val="4747B7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4747B7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glow rad="70000">
            <a:srgbClr val="4747B7">
              <a:tint val="40000"/>
              <a:alpha val="9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rgbClr>
          </a:glo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rgbClr val="6A366E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noProof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"/>
              <a:ea typeface="+mn-ea"/>
              <a:cs typeface="+mn-cs"/>
            </a:rPr>
            <a:t>Regras de Associação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noProof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"/>
              <a:ea typeface="+mn-ea"/>
              <a:cs typeface="+mn-cs"/>
            </a:rPr>
            <a:t>Árvores de Decisão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b="0" kern="1200" noProof="0" dirty="0">
              <a:solidFill>
                <a:schemeClr val="bg2">
                  <a:lumMod val="60000"/>
                  <a:lumOff val="40000"/>
                </a:schemeClr>
              </a:solidFill>
              <a:latin typeface="Segoe"/>
              <a:ea typeface="+mn-ea"/>
              <a:cs typeface="+mn-cs"/>
            </a:rPr>
            <a:t>Redes Neurais</a:t>
          </a:r>
          <a:endParaRPr lang="pt-BR" sz="1500" kern="1200" noProof="0" dirty="0">
            <a:solidFill>
              <a:schemeClr val="bg2">
                <a:lumMod val="60000"/>
                <a:lumOff val="40000"/>
              </a:schemeClr>
            </a:solidFill>
            <a:latin typeface="Segoe"/>
            <a:ea typeface="+mn-ea"/>
            <a:cs typeface="+mn-cs"/>
          </a:endParaRPr>
        </a:p>
      </dsp:txBody>
      <dsp:txXfrm>
        <a:off x="6996873" y="1279744"/>
        <a:ext cx="1533524" cy="1936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6570638" cy="356437"/>
          </a:xfrm>
          <a:prstGeom prst="rect">
            <a:avLst/>
          </a:prstGeom>
        </p:spPr>
        <p:txBody>
          <a:bodyPr vert="horz" lIns="99039" tIns="49519" rIns="99039" bIns="49519" rtlCol="0"/>
          <a:lstStyle>
            <a:lvl1pPr algn="l">
              <a:defRPr sz="1300"/>
            </a:lvl1pPr>
          </a:lstStyle>
          <a:p>
            <a:r>
              <a:rPr lang="pt-BR"/>
              <a:t>EAD0759 - Machine Learning Aplicado aos Negócios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6985877" y="1"/>
            <a:ext cx="3246369" cy="356437"/>
          </a:xfrm>
          <a:prstGeom prst="rect">
            <a:avLst/>
          </a:prstGeom>
        </p:spPr>
        <p:txBody>
          <a:bodyPr vert="horz" lIns="99039" tIns="49519" rIns="99039" bIns="49519" rtlCol="0"/>
          <a:lstStyle>
            <a:lvl1pPr algn="r">
              <a:defRPr sz="1300"/>
            </a:lvl1pPr>
          </a:lstStyle>
          <a:p>
            <a:fld id="{8D88C436-B2B7-4172-BE75-8D2F07709DD1}" type="datetimeFigureOut">
              <a:rPr lang="pt-BR" smtClean="0"/>
              <a:pPr/>
              <a:t>13/06/2023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6569411"/>
            <a:ext cx="4434999" cy="356436"/>
          </a:xfrm>
          <a:prstGeom prst="rect">
            <a:avLst/>
          </a:prstGeom>
        </p:spPr>
        <p:txBody>
          <a:bodyPr vert="horz" lIns="99039" tIns="49519" rIns="99039" bIns="49519" rtlCol="0" anchor="b"/>
          <a:lstStyle>
            <a:lvl1pPr algn="l">
              <a:defRPr sz="1300"/>
            </a:lvl1pPr>
          </a:lstStyle>
          <a:p>
            <a:r>
              <a:rPr lang="pt-BR"/>
              <a:t>Prof. Antonio Geraldo da Rocha Vidal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5807455" y="6563891"/>
            <a:ext cx="4434999" cy="356436"/>
          </a:xfrm>
          <a:prstGeom prst="rect">
            <a:avLst/>
          </a:prstGeom>
        </p:spPr>
        <p:txBody>
          <a:bodyPr vert="horz" lIns="99039" tIns="49519" rIns="99039" bIns="49519" rtlCol="0" anchor="b"/>
          <a:lstStyle>
            <a:lvl1pPr algn="r">
              <a:defRPr sz="1300"/>
            </a:lvl1pPr>
          </a:lstStyle>
          <a:p>
            <a:fld id="{AD93C653-ECE3-43A3-86B7-2980010DD1C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90158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434999" cy="356437"/>
          </a:xfrm>
          <a:prstGeom prst="rect">
            <a:avLst/>
          </a:prstGeom>
        </p:spPr>
        <p:txBody>
          <a:bodyPr vert="horz" lIns="99039" tIns="49519" rIns="99039" bIns="49519" rtlCol="0"/>
          <a:lstStyle>
            <a:lvl1pPr algn="l">
              <a:defRPr sz="1300"/>
            </a:lvl1pPr>
          </a:lstStyle>
          <a:p>
            <a:r>
              <a:rPr lang="pt-BR"/>
              <a:t>EAD0759 - Machine Learning Aplicado aos Negócios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797248" y="1"/>
            <a:ext cx="4434999" cy="356437"/>
          </a:xfrm>
          <a:prstGeom prst="rect">
            <a:avLst/>
          </a:prstGeom>
        </p:spPr>
        <p:txBody>
          <a:bodyPr vert="horz" lIns="99039" tIns="49519" rIns="99039" bIns="49519" rtlCol="0"/>
          <a:lstStyle>
            <a:lvl1pPr algn="r">
              <a:defRPr sz="1300"/>
            </a:lvl1pPr>
          </a:lstStyle>
          <a:p>
            <a:fld id="{362FE22B-36EF-4325-849C-DBF4C5E86364}" type="datetimeFigureOut">
              <a:rPr lang="pt-BR" smtClean="0"/>
              <a:pPr/>
              <a:t>13/06/2023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517900" y="887413"/>
            <a:ext cx="31988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9" tIns="49519" rIns="99039" bIns="49519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023464" y="3418832"/>
            <a:ext cx="8187690" cy="2797225"/>
          </a:xfrm>
          <a:prstGeom prst="rect">
            <a:avLst/>
          </a:prstGeom>
        </p:spPr>
        <p:txBody>
          <a:bodyPr vert="horz" lIns="99039" tIns="49519" rIns="99039" bIns="49519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2" y="6747629"/>
            <a:ext cx="4434999" cy="356436"/>
          </a:xfrm>
          <a:prstGeom prst="rect">
            <a:avLst/>
          </a:prstGeom>
        </p:spPr>
        <p:txBody>
          <a:bodyPr vert="horz" lIns="99039" tIns="49519" rIns="99039" bIns="49519" rtlCol="0" anchor="b"/>
          <a:lstStyle>
            <a:lvl1pPr algn="l">
              <a:defRPr sz="1300"/>
            </a:lvl1pPr>
          </a:lstStyle>
          <a:p>
            <a:r>
              <a:rPr lang="pt-BR"/>
              <a:t>Prof. Antonio Geraldo da Rocha Vidal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797248" y="6747629"/>
            <a:ext cx="4434999" cy="356436"/>
          </a:xfrm>
          <a:prstGeom prst="rect">
            <a:avLst/>
          </a:prstGeom>
        </p:spPr>
        <p:txBody>
          <a:bodyPr vert="horz" lIns="99039" tIns="49519" rIns="99039" bIns="49519" rtlCol="0" anchor="b"/>
          <a:lstStyle>
            <a:lvl1pPr algn="r">
              <a:defRPr sz="1300"/>
            </a:lvl1pPr>
          </a:lstStyle>
          <a:p>
            <a:fld id="{CB8C8E10-5E7B-4D7A-A2D9-2C528ABD8BB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12876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C8E10-5E7B-4D7A-A2D9-2C528ABD8BB1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Antonio Geraldo da Rocha Vidal</a:t>
            </a:r>
          </a:p>
        </p:txBody>
      </p:sp>
      <p:sp>
        <p:nvSpPr>
          <p:cNvPr id="6" name="Espaço Reservado para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pt-BR"/>
              <a:t>EAD0759 - Machine Learning Aplicado aos Negócios</a:t>
            </a:r>
          </a:p>
        </p:txBody>
      </p:sp>
    </p:spTree>
    <p:extLst>
      <p:ext uri="{BB962C8B-B14F-4D97-AF65-F5344CB8AC3E}">
        <p14:creationId xmlns:p14="http://schemas.microsoft.com/office/powerpoint/2010/main" val="215416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pt-BR"/>
              <a:t>EAD0759 - Machine Learning Aplicado aos Negócios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/>
              <a:t>Prof. Antonio Geraldo da Rocha Vidal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C8E10-5E7B-4D7A-A2D9-2C528ABD8BB1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5586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pt-BR"/>
              <a:t>EAD0759 - Machine Learning Aplicado aos Negócios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/>
              <a:t>Prof. Antonio Geraldo da Rocha Vidal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C8E10-5E7B-4D7A-A2D9-2C528ABD8BB1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19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sz="1800">
                <a:latin typeface="Times New Roman" pitchFamily="18" charset="0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1800">
                <a:latin typeface="Times New Roman" pitchFamily="18" charset="0"/>
                <a:cs typeface="+mn-cs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180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180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180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180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180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180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180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180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180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1800">
                  <a:latin typeface="Times New Roman" pitchFamily="18" charset="0"/>
                  <a:cs typeface="+mn-cs"/>
                </a:endParaRPr>
              </a:p>
            </p:txBody>
          </p:sp>
        </p:grpSp>
      </p:grpSp>
      <p:sp>
        <p:nvSpPr>
          <p:cNvPr id="5941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75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5941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550"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753448" cy="457200"/>
          </a:xfrm>
        </p:spPr>
        <p:txBody>
          <a:bodyPr/>
          <a:lstStyle>
            <a:lvl1pPr>
              <a:defRPr/>
            </a:lvl1pPr>
          </a:lstStyle>
          <a:p>
            <a:fld id="{740A9DB5-9542-4323-82FB-3FD3F3D7078E}" type="datetimeFigureOut">
              <a:rPr lang="pt-BR" smtClean="0"/>
              <a:pPr/>
              <a:t>13/06/2023</a:t>
            </a:fld>
            <a:endParaRPr lang="pt-BR"/>
          </a:p>
        </p:txBody>
      </p:sp>
      <p:sp>
        <p:nvSpPr>
          <p:cNvPr id="20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pt-BR"/>
          </a:p>
        </p:txBody>
      </p:sp>
      <p:sp>
        <p:nvSpPr>
          <p:cNvPr id="21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4A4A4D-B79A-4028-8755-609DFD10610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4129" y="2383"/>
            <a:ext cx="3419872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1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4A4A4D-B79A-4028-8755-609DFD10610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0A9DB5-9542-4323-82FB-3FD3F3D7078E}" type="datetimeFigureOut">
              <a:rPr lang="pt-BR" smtClean="0"/>
              <a:pPr/>
              <a:t>13/06/2023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42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4A4A4D-B79A-4028-8755-609DFD10610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0A9DB5-9542-4323-82FB-3FD3F3D7078E}" type="datetimeFigureOut">
              <a:rPr lang="pt-BR" smtClean="0"/>
              <a:pPr/>
              <a:t>13/06/2023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31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4A4A4D-B79A-4028-8755-609DFD10610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0A9DB5-9542-4323-82FB-3FD3F3D7078E}" type="datetimeFigureOut">
              <a:rPr lang="pt-BR" smtClean="0"/>
              <a:pPr/>
              <a:t>13/06/2023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62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4A4A4D-B79A-4028-8755-609DFD10610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0A9DB5-9542-4323-82FB-3FD3F3D7078E}" type="datetimeFigureOut">
              <a:rPr lang="pt-BR" smtClean="0"/>
              <a:pPr/>
              <a:t>13/06/2023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63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4A4A4D-B79A-4028-8755-609DFD10610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0A9DB5-9542-4323-82FB-3FD3F3D7078E}" type="datetimeFigureOut">
              <a:rPr lang="pt-BR" smtClean="0"/>
              <a:pPr/>
              <a:t>13/06/2023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237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55" y="419878"/>
            <a:ext cx="7847045" cy="92373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4A4A4D-B79A-4028-8755-609DFD10610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0A9DB5-9542-4323-82FB-3FD3F3D7078E}" type="datetimeFigureOut">
              <a:rPr lang="pt-BR" smtClean="0"/>
              <a:pPr/>
              <a:t>13/06/2023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70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4A4A4D-B79A-4028-8755-609DFD10610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0A9DB5-9542-4323-82FB-3FD3F3D7078E}" type="datetimeFigureOut">
              <a:rPr lang="pt-BR" smtClean="0"/>
              <a:pPr/>
              <a:t>13/06/2023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34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4A4A4D-B79A-4028-8755-609DFD10610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0A9DB5-9542-4323-82FB-3FD3F3D7078E}" type="datetimeFigureOut">
              <a:rPr lang="pt-BR" smtClean="0"/>
              <a:pPr/>
              <a:t>13/06/2023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935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4A4A4D-B79A-4028-8755-609DFD10610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0A9DB5-9542-4323-82FB-3FD3F3D7078E}" type="datetimeFigureOut">
              <a:rPr lang="pt-BR" smtClean="0"/>
              <a:pPr/>
              <a:t>13/06/2023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422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4A4A4D-B79A-4028-8755-609DFD10610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0A9DB5-9542-4323-82FB-3FD3F3D7078E}" type="datetimeFigureOut">
              <a:rPr lang="pt-BR" smtClean="0"/>
              <a:pPr/>
              <a:t>13/06/2023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51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08618" y="6248400"/>
            <a:ext cx="675303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 smtClean="0">
                <a:cs typeface="+mn-cs"/>
              </a:defRPr>
            </a:lvl1pPr>
          </a:lstStyle>
          <a:p>
            <a:endParaRPr lang="pt-BR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9619" y="6245225"/>
            <a:ext cx="71379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 b="0">
                <a:latin typeface="Arial Black" pitchFamily="34" charset="0"/>
                <a:cs typeface="+mn-cs"/>
              </a:defRPr>
            </a:lvl1pPr>
          </a:lstStyle>
          <a:p>
            <a:fld id="{934A4A4D-B79A-4028-8755-609DFD106101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837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latin typeface="Times New Roman" pitchFamily="18" charset="0"/>
                <a:cs typeface="+mn-cs"/>
              </a:endParaRPr>
            </a:p>
          </p:txBody>
        </p:sp>
        <p:sp>
          <p:nvSpPr>
            <p:cNvPr id="5837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latin typeface="Times New Roman" pitchFamily="18" charset="0"/>
                <a:cs typeface="+mn-cs"/>
              </a:endParaRPr>
            </a:p>
          </p:txBody>
        </p:sp>
        <p:sp>
          <p:nvSpPr>
            <p:cNvPr id="5837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>
                <a:solidFill>
                  <a:schemeClr val="hlink"/>
                </a:solidFill>
                <a:cs typeface="+mn-cs"/>
              </a:endParaRPr>
            </a:p>
          </p:txBody>
        </p:sp>
        <p:sp>
          <p:nvSpPr>
            <p:cNvPr id="5837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>
                <a:solidFill>
                  <a:schemeClr val="hlink"/>
                </a:solidFill>
                <a:cs typeface="+mn-cs"/>
              </a:endParaRPr>
            </a:p>
          </p:txBody>
        </p:sp>
        <p:sp>
          <p:nvSpPr>
            <p:cNvPr id="5837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>
                <a:solidFill>
                  <a:schemeClr val="accent2"/>
                </a:solidFill>
                <a:cs typeface="+mn-cs"/>
              </a:endParaRPr>
            </a:p>
          </p:txBody>
        </p:sp>
        <p:sp>
          <p:nvSpPr>
            <p:cNvPr id="5837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>
                <a:solidFill>
                  <a:schemeClr val="hlink"/>
                </a:solidFill>
                <a:cs typeface="+mn-cs"/>
              </a:endParaRPr>
            </a:p>
          </p:txBody>
        </p:sp>
        <p:sp>
          <p:nvSpPr>
            <p:cNvPr id="5837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latin typeface="Times New Roman" pitchFamily="18" charset="0"/>
                <a:cs typeface="+mn-cs"/>
              </a:endParaRPr>
            </a:p>
          </p:txBody>
        </p:sp>
        <p:sp>
          <p:nvSpPr>
            <p:cNvPr id="5838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>
                <a:solidFill>
                  <a:schemeClr val="accent2"/>
                </a:solidFill>
                <a:cs typeface="+mn-cs"/>
              </a:endParaRPr>
            </a:p>
          </p:txBody>
        </p:sp>
        <p:sp>
          <p:nvSpPr>
            <p:cNvPr id="5838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>
                <a:solidFill>
                  <a:schemeClr val="accent2"/>
                </a:solidFill>
                <a:cs typeface="+mn-cs"/>
              </a:endParaRPr>
            </a:p>
          </p:txBody>
        </p:sp>
      </p:grpSp>
      <p:sp>
        <p:nvSpPr>
          <p:cNvPr id="1434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196653" y="457200"/>
            <a:ext cx="7947348" cy="85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434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48882"/>
            <a:ext cx="8416211" cy="4461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838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1" y="6245225"/>
            <a:ext cx="739451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cs typeface="+mn-cs"/>
              </a:defRPr>
            </a:lvl1pPr>
          </a:lstStyle>
          <a:p>
            <a:fld id="{740A9DB5-9542-4323-82FB-3FD3F3D7078E}" type="datetimeFigureOut">
              <a:rPr lang="pt-BR" smtClean="0"/>
              <a:pPr/>
              <a:t>13/06/2023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-1931"/>
            <a:ext cx="1196652" cy="131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2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100">
          <a:solidFill>
            <a:schemeClr val="tx1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1800"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1500"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idal@usp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etic.br/pesquisa/domicilios/microdado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-beta.ics.uci.edu/" TargetMode="External"/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idra.ibge.gov.br/" TargetMode="External"/><Relationship Id="rId5" Type="http://schemas.openxmlformats.org/officeDocument/2006/relationships/hyperlink" Target="https://data.worldbank.org/" TargetMode="External"/><Relationship Id="rId4" Type="http://schemas.openxmlformats.org/officeDocument/2006/relationships/hyperlink" Target="https://openml.org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 bwMode="auto">
          <a:xfrm>
            <a:off x="2910756" y="1700808"/>
            <a:ext cx="6197748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BR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EAD-0759</a:t>
            </a:r>
          </a:p>
          <a:p>
            <a:r>
              <a:rPr lang="pt-BR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Learning</a:t>
            </a:r>
          </a:p>
          <a:p>
            <a:r>
              <a: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Processo de Análise de Dados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552" y="4267200"/>
            <a:ext cx="8496944" cy="2546176"/>
          </a:xfrm>
        </p:spPr>
        <p:txBody>
          <a:bodyPr/>
          <a:lstStyle/>
          <a:p>
            <a:pPr algn="r"/>
            <a:r>
              <a:rPr lang="pt-BR" sz="2800" dirty="0"/>
              <a:t>Prof. Antonio Geraldo </a:t>
            </a:r>
            <a:r>
              <a:rPr lang="pt-BR" sz="2800" b="1" dirty="0"/>
              <a:t>Vidal</a:t>
            </a:r>
            <a:endParaRPr lang="pt-BR" sz="2800" dirty="0"/>
          </a:p>
          <a:p>
            <a:pPr algn="r"/>
            <a:r>
              <a:rPr lang="pt-BR" sz="2800" dirty="0">
                <a:hlinkClick r:id="rId3"/>
              </a:rPr>
              <a:t>vidal@usp.br</a:t>
            </a:r>
            <a:endParaRPr lang="pt-BR" sz="2800" dirty="0"/>
          </a:p>
          <a:p>
            <a:pPr algn="r"/>
            <a:r>
              <a:rPr lang="pt-BR" sz="2800" dirty="0"/>
              <a:t>Sala G175</a:t>
            </a:r>
          </a:p>
        </p:txBody>
      </p:sp>
      <p:pic>
        <p:nvPicPr>
          <p:cNvPr id="2" name="Picture 8" descr="Learning Machine">
            <a:extLst>
              <a:ext uri="{FF2B5EF4-FFF2-40B4-BE49-F238E27FC236}">
                <a16:creationId xmlns:a16="http://schemas.microsoft.com/office/drawing/2014/main" id="{FAEF6B1C-E70A-7BF8-8606-01EBA5E6E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944" y="620688"/>
            <a:ext cx="29337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69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96652" y="412381"/>
            <a:ext cx="7947348" cy="853850"/>
          </a:xfrm>
        </p:spPr>
        <p:txBody>
          <a:bodyPr/>
          <a:lstStyle/>
          <a:p>
            <a:r>
              <a:rPr lang="pt-BR" dirty="0"/>
              <a:t>Modelagem Analítica</a:t>
            </a:r>
          </a:p>
        </p:txBody>
      </p:sp>
      <p:sp>
        <p:nvSpPr>
          <p:cNvPr id="4" name="Rectangle 57345"/>
          <p:cNvSpPr>
            <a:spLocks noChangeArrowheads="1"/>
          </p:cNvSpPr>
          <p:nvPr/>
        </p:nvSpPr>
        <p:spPr bwMode="auto">
          <a:xfrm>
            <a:off x="368465" y="2060575"/>
            <a:ext cx="2543010" cy="5334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TextBox 57346"/>
          <p:cNvSpPr txBox="1">
            <a:spLocks noChangeArrowheads="1"/>
          </p:cNvSpPr>
          <p:nvPr/>
        </p:nvSpPr>
        <p:spPr bwMode="auto">
          <a:xfrm>
            <a:off x="368275" y="1444625"/>
            <a:ext cx="2547964" cy="1569660"/>
          </a:xfrm>
          <a:prstGeom prst="rect">
            <a:avLst/>
          </a:prstGeom>
          <a:noFill/>
          <a:ln w="254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 err="1"/>
              <a:t>Projeto</a:t>
            </a:r>
            <a:endParaRPr lang="en-US" b="1" dirty="0"/>
          </a:p>
          <a:p>
            <a:pPr eaLnBrk="1" hangingPunct="1">
              <a:spcBef>
                <a:spcPct val="50000"/>
              </a:spcBef>
            </a:pPr>
            <a:r>
              <a:rPr lang="en-US" b="1" dirty="0" err="1"/>
              <a:t>Processo</a:t>
            </a:r>
            <a:endParaRPr lang="en-US" b="1" dirty="0"/>
          </a:p>
          <a:p>
            <a:pPr eaLnBrk="1" hangingPunct="1">
              <a:spcBef>
                <a:spcPct val="50000"/>
              </a:spcBef>
            </a:pPr>
            <a:r>
              <a:rPr lang="en-US" b="1" dirty="0" err="1"/>
              <a:t>Execução</a:t>
            </a:r>
            <a:endParaRPr lang="en-US" b="1" dirty="0"/>
          </a:p>
        </p:txBody>
      </p:sp>
      <p:pic>
        <p:nvPicPr>
          <p:cNvPr id="6" name="Rectangle 573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014" y="1843088"/>
            <a:ext cx="1864324" cy="123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57349"/>
          <p:cNvSpPr txBox="1">
            <a:spLocks noChangeArrowheads="1"/>
          </p:cNvSpPr>
          <p:nvPr/>
        </p:nvSpPr>
        <p:spPr bwMode="auto">
          <a:xfrm>
            <a:off x="6881939" y="3067050"/>
            <a:ext cx="172231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b="1" dirty="0" err="1">
                <a:cs typeface="+mn-cs"/>
              </a:rPr>
              <a:t>Modelo</a:t>
            </a:r>
            <a:r>
              <a:rPr lang="en-US" sz="2000" b="1" dirty="0">
                <a:cs typeface="+mn-cs"/>
              </a:rPr>
              <a:t> de </a:t>
            </a:r>
            <a:r>
              <a:rPr lang="en-US" sz="2000" b="1" dirty="0" err="1">
                <a:cs typeface="+mn-cs"/>
              </a:rPr>
              <a:t>Análise</a:t>
            </a:r>
            <a:endParaRPr lang="en-US" sz="2000" b="1" dirty="0">
              <a:cs typeface="+mn-cs"/>
            </a:endParaRPr>
          </a:p>
        </p:txBody>
      </p:sp>
      <p:pic>
        <p:nvPicPr>
          <p:cNvPr id="8" name="Rectangle 5735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771" y="3067050"/>
            <a:ext cx="1349117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ight Arrow 57351"/>
          <p:cNvSpPr>
            <a:spLocks noChangeArrowheads="1"/>
          </p:cNvSpPr>
          <p:nvPr/>
        </p:nvSpPr>
        <p:spPr bwMode="auto">
          <a:xfrm>
            <a:off x="3925799" y="3779838"/>
            <a:ext cx="824001" cy="215900"/>
          </a:xfrm>
          <a:prstGeom prst="rightArrow">
            <a:avLst>
              <a:gd name="adj1" fmla="val 50000"/>
              <a:gd name="adj2" fmla="val 91728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sz="2000">
              <a:solidFill>
                <a:srgbClr val="000000"/>
              </a:solidFill>
            </a:endParaRPr>
          </a:p>
        </p:txBody>
      </p:sp>
      <p:pic>
        <p:nvPicPr>
          <p:cNvPr id="10" name="Rectangle 5735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975" y="3275013"/>
            <a:ext cx="1865975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ight Arrow 57353"/>
          <p:cNvSpPr>
            <a:spLocks noChangeArrowheads="1"/>
          </p:cNvSpPr>
          <p:nvPr/>
        </p:nvSpPr>
        <p:spPr bwMode="auto">
          <a:xfrm rot="-1728647">
            <a:off x="5938449" y="2931658"/>
            <a:ext cx="974269" cy="215900"/>
          </a:xfrm>
          <a:prstGeom prst="rightArrow">
            <a:avLst>
              <a:gd name="adj1" fmla="val 50000"/>
              <a:gd name="adj2" fmla="val 108456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sz="2000">
              <a:solidFill>
                <a:srgbClr val="000000"/>
              </a:solidFill>
            </a:endParaRPr>
          </a:p>
        </p:txBody>
      </p:sp>
      <p:sp>
        <p:nvSpPr>
          <p:cNvPr id="12" name="TextBox 57354"/>
          <p:cNvSpPr txBox="1">
            <a:spLocks noChangeArrowheads="1"/>
          </p:cNvSpPr>
          <p:nvPr/>
        </p:nvSpPr>
        <p:spPr bwMode="auto">
          <a:xfrm>
            <a:off x="2051721" y="4500563"/>
            <a:ext cx="187258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b="1" dirty="0">
                <a:cs typeface="+mn-cs"/>
              </a:rPr>
              <a:t>Dados de </a:t>
            </a:r>
            <a:r>
              <a:rPr lang="en-US" sz="2000" b="1" dirty="0" err="1">
                <a:cs typeface="+mn-cs"/>
              </a:rPr>
              <a:t>Treinamento</a:t>
            </a:r>
            <a:endParaRPr lang="en-US" sz="2000" b="1" dirty="0">
              <a:cs typeface="+mn-cs"/>
            </a:endParaRPr>
          </a:p>
        </p:txBody>
      </p:sp>
      <p:pic>
        <p:nvPicPr>
          <p:cNvPr id="13" name="Rectangle 5735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713" y="1831975"/>
            <a:ext cx="1865975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57357"/>
          <p:cNvSpPr txBox="1">
            <a:spLocks noChangeArrowheads="1"/>
          </p:cNvSpPr>
          <p:nvPr/>
        </p:nvSpPr>
        <p:spPr bwMode="auto">
          <a:xfrm>
            <a:off x="4973352" y="4191000"/>
            <a:ext cx="16148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b="1" dirty="0" err="1"/>
              <a:t>Algoritmo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2407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96652" y="415888"/>
            <a:ext cx="7947348" cy="853850"/>
          </a:xfrm>
        </p:spPr>
        <p:txBody>
          <a:bodyPr/>
          <a:lstStyle/>
          <a:p>
            <a:r>
              <a:rPr lang="pt-BR" dirty="0"/>
              <a:t>Modelagem Analítica</a:t>
            </a:r>
          </a:p>
        </p:txBody>
      </p:sp>
      <p:sp>
        <p:nvSpPr>
          <p:cNvPr id="4" name="Rectangle 13346"/>
          <p:cNvSpPr>
            <a:spLocks noChangeArrowheads="1"/>
          </p:cNvSpPr>
          <p:nvPr/>
        </p:nvSpPr>
        <p:spPr bwMode="auto">
          <a:xfrm>
            <a:off x="466725" y="2613025"/>
            <a:ext cx="2463800" cy="52705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TextBox 13347"/>
          <p:cNvSpPr txBox="1">
            <a:spLocks noChangeArrowheads="1"/>
          </p:cNvSpPr>
          <p:nvPr/>
        </p:nvSpPr>
        <p:spPr bwMode="auto">
          <a:xfrm>
            <a:off x="466725" y="1444625"/>
            <a:ext cx="2449513" cy="1569660"/>
          </a:xfrm>
          <a:prstGeom prst="rect">
            <a:avLst/>
          </a:prstGeom>
          <a:noFill/>
          <a:ln w="254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 err="1"/>
              <a:t>Projeto</a:t>
            </a:r>
            <a:endParaRPr lang="en-US" b="1" dirty="0"/>
          </a:p>
          <a:p>
            <a:pPr eaLnBrk="1" hangingPunct="1">
              <a:spcBef>
                <a:spcPct val="50000"/>
              </a:spcBef>
            </a:pPr>
            <a:r>
              <a:rPr lang="en-US" b="1" dirty="0" err="1"/>
              <a:t>Processo</a:t>
            </a:r>
            <a:endParaRPr lang="en-US" b="1" dirty="0"/>
          </a:p>
          <a:p>
            <a:pPr eaLnBrk="1" hangingPunct="1">
              <a:spcBef>
                <a:spcPct val="50000"/>
              </a:spcBef>
            </a:pPr>
            <a:r>
              <a:rPr lang="en-US" b="1" dirty="0" err="1"/>
              <a:t>Execução</a:t>
            </a:r>
            <a:endParaRPr lang="en-US" b="1" dirty="0"/>
          </a:p>
        </p:txBody>
      </p:sp>
      <p:pic>
        <p:nvPicPr>
          <p:cNvPr id="6" name="Rectangle 133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067050"/>
            <a:ext cx="1296988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13332"/>
          <p:cNvSpPr>
            <a:spLocks noChangeArrowheads="1"/>
          </p:cNvSpPr>
          <p:nvPr/>
        </p:nvSpPr>
        <p:spPr bwMode="auto">
          <a:xfrm rot="9000000">
            <a:off x="5940425" y="2922588"/>
            <a:ext cx="936625" cy="215900"/>
          </a:xfrm>
          <a:prstGeom prst="rightArrow">
            <a:avLst>
              <a:gd name="adj1" fmla="val 50000"/>
              <a:gd name="adj2" fmla="val 108456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sz="2000">
              <a:solidFill>
                <a:srgbClr val="000000"/>
              </a:solidFill>
            </a:endParaRPr>
          </a:p>
        </p:txBody>
      </p:sp>
      <p:sp>
        <p:nvSpPr>
          <p:cNvPr id="8" name="TextBox 13333"/>
          <p:cNvSpPr txBox="1">
            <a:spLocks noChangeArrowheads="1"/>
          </p:cNvSpPr>
          <p:nvPr/>
        </p:nvSpPr>
        <p:spPr bwMode="auto">
          <a:xfrm>
            <a:off x="4641564" y="4426287"/>
            <a:ext cx="15118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cs typeface="+mn-cs"/>
              </a:rPr>
              <a:t>Algoritmo</a:t>
            </a:r>
          </a:p>
        </p:txBody>
      </p:sp>
      <p:pic>
        <p:nvPicPr>
          <p:cNvPr id="9" name="Rectangle 1333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813" y="1831975"/>
            <a:ext cx="1793875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Rectangle 1333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4503738"/>
            <a:ext cx="1793875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ight Arrow 13336"/>
          <p:cNvSpPr>
            <a:spLocks noChangeArrowheads="1"/>
          </p:cNvSpPr>
          <p:nvPr/>
        </p:nvSpPr>
        <p:spPr bwMode="auto">
          <a:xfrm rot="-8373388">
            <a:off x="5867400" y="4146550"/>
            <a:ext cx="936625" cy="215900"/>
          </a:xfrm>
          <a:prstGeom prst="rightArrow">
            <a:avLst>
              <a:gd name="adj1" fmla="val 50000"/>
              <a:gd name="adj2" fmla="val 108456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sz="2000">
              <a:solidFill>
                <a:srgbClr val="000000"/>
              </a:solidFill>
            </a:endParaRPr>
          </a:p>
        </p:txBody>
      </p:sp>
      <p:sp>
        <p:nvSpPr>
          <p:cNvPr id="12" name="TextBox 13337"/>
          <p:cNvSpPr txBox="1">
            <a:spLocks noChangeArrowheads="1"/>
          </p:cNvSpPr>
          <p:nvPr/>
        </p:nvSpPr>
        <p:spPr bwMode="auto">
          <a:xfrm>
            <a:off x="6823075" y="5724525"/>
            <a:ext cx="18716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b="1" dirty="0">
                <a:cs typeface="+mn-cs"/>
              </a:rPr>
              <a:t>Dados de </a:t>
            </a:r>
            <a:r>
              <a:rPr lang="en-US" sz="2000" b="1" dirty="0" err="1">
                <a:cs typeface="+mn-cs"/>
              </a:rPr>
              <a:t>Entrada</a:t>
            </a:r>
            <a:endParaRPr lang="en-US" sz="2000" b="1" dirty="0">
              <a:cs typeface="+mn-cs"/>
            </a:endParaRPr>
          </a:p>
        </p:txBody>
      </p:sp>
      <p:pic>
        <p:nvPicPr>
          <p:cNvPr id="13" name="Rectangle 1333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4498975"/>
            <a:ext cx="1793875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340"/>
          <p:cNvSpPr txBox="1">
            <a:spLocks noChangeArrowheads="1"/>
          </p:cNvSpPr>
          <p:nvPr/>
        </p:nvSpPr>
        <p:spPr bwMode="auto">
          <a:xfrm>
            <a:off x="2124075" y="5730875"/>
            <a:ext cx="18002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b="1" dirty="0">
                <a:cs typeface="+mn-cs"/>
              </a:rPr>
              <a:t>Dados </a:t>
            </a:r>
            <a:r>
              <a:rPr lang="pt-BR" sz="2000" b="1" dirty="0">
                <a:cs typeface="+mn-cs"/>
              </a:rPr>
              <a:t>Previstos</a:t>
            </a:r>
          </a:p>
        </p:txBody>
      </p:sp>
      <p:sp>
        <p:nvSpPr>
          <p:cNvPr id="15" name="Rectangle 13341"/>
          <p:cNvSpPr>
            <a:spLocks noChangeArrowheads="1"/>
          </p:cNvSpPr>
          <p:nvPr/>
        </p:nvSpPr>
        <p:spPr bwMode="auto">
          <a:xfrm>
            <a:off x="3635375" y="4643438"/>
            <a:ext cx="215900" cy="1008062"/>
          </a:xfrm>
          <a:prstGeom prst="rect">
            <a:avLst/>
          </a:prstGeom>
          <a:solidFill>
            <a:srgbClr val="FF00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sz="2000">
              <a:solidFill>
                <a:srgbClr val="000000"/>
              </a:solidFill>
            </a:endParaRPr>
          </a:p>
        </p:txBody>
      </p:sp>
      <p:sp>
        <p:nvSpPr>
          <p:cNvPr id="16" name="Right Arrow 13344"/>
          <p:cNvSpPr>
            <a:spLocks noChangeArrowheads="1"/>
          </p:cNvSpPr>
          <p:nvPr/>
        </p:nvSpPr>
        <p:spPr bwMode="auto">
          <a:xfrm rot="9000000">
            <a:off x="3924300" y="4146550"/>
            <a:ext cx="936625" cy="215900"/>
          </a:xfrm>
          <a:prstGeom prst="rightArrow">
            <a:avLst>
              <a:gd name="adj1" fmla="val 50000"/>
              <a:gd name="adj2" fmla="val 108456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sz="2000">
              <a:solidFill>
                <a:srgbClr val="000000"/>
              </a:solidFill>
            </a:endParaRPr>
          </a:p>
        </p:txBody>
      </p:sp>
      <p:sp>
        <p:nvSpPr>
          <p:cNvPr id="17" name="TextBox 13348"/>
          <p:cNvSpPr txBox="1">
            <a:spLocks noChangeArrowheads="1"/>
          </p:cNvSpPr>
          <p:nvPr/>
        </p:nvSpPr>
        <p:spPr bwMode="auto">
          <a:xfrm>
            <a:off x="6948488" y="3067050"/>
            <a:ext cx="16557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Modelo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de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Análise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101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E3D63-F0A9-2FBE-CA07-E2E6ADB19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 para o Trabalho Final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1F4143-AEF4-55CF-25CA-94B8A1CA8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412776"/>
            <a:ext cx="8416211" cy="511256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Defina o problema.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Pesquise informações relacionadas ao problema.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Formule um ou mais objetivos de interesse.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Obtenha e </a:t>
            </a:r>
            <a:r>
              <a:rPr lang="pt-BR" dirty="0">
                <a:solidFill>
                  <a:srgbClr val="FF0000"/>
                </a:solidFill>
              </a:rPr>
              <a:t>prepare</a:t>
            </a:r>
            <a:r>
              <a:rPr lang="pt-BR" dirty="0"/>
              <a:t> os dados.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Utilizando uma das técnicas de ML que vimos na disciplina, analise os dados e obtenha informações e resultados de acordo com os objetivos de interesse.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Interprete as informações e os resultados obtidos.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Sintetize conclusões baseadas nos dados, informações e no conhecimento analítico obtido.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Comente limitações dos resultados e conclusões.</a:t>
            </a:r>
          </a:p>
        </p:txBody>
      </p:sp>
    </p:spTree>
    <p:extLst>
      <p:ext uri="{BB962C8B-B14F-4D97-AF65-F5344CB8AC3E}">
        <p14:creationId xmlns:p14="http://schemas.microsoft.com/office/powerpoint/2010/main" val="214626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E3A463-4072-FBBC-A793-6176FC25E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Sugestões de Fontes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7BB3AE-AB9E-0DC6-F474-E3276E0E4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Dados do Comitê Gestor da Internet no Brasil (CGI.br), por meio do Centro Regional de Estudos para o Desenvolvimento da Sociedade da Informação (Cetic.br - </a:t>
            </a:r>
            <a:r>
              <a:rPr lang="pt-BR" sz="2000" dirty="0">
                <a:hlinkClick r:id="rId2"/>
              </a:rPr>
              <a:t>https://www.cetic.br/pesquisa/</a:t>
            </a:r>
            <a:r>
              <a:rPr lang="pt-BR" sz="2000" dirty="0" err="1">
                <a:hlinkClick r:id="rId2"/>
              </a:rPr>
              <a:t>domicilios</a:t>
            </a:r>
            <a:r>
              <a:rPr lang="pt-BR" sz="2000" dirty="0">
                <a:hlinkClick r:id="rId2"/>
              </a:rPr>
              <a:t>/microdados</a:t>
            </a:r>
            <a:r>
              <a:rPr lang="pt-BR" sz="2000" dirty="0"/>
              <a:t>).</a:t>
            </a:r>
          </a:p>
          <a:p>
            <a:pPr lvl="1"/>
            <a:r>
              <a:rPr lang="pt-BR" sz="1700" dirty="0"/>
              <a:t>Base de micro dados (2015 a 2022);</a:t>
            </a:r>
          </a:p>
          <a:p>
            <a:pPr lvl="1"/>
            <a:r>
              <a:rPr lang="pt-BR" sz="1700" dirty="0"/>
              <a:t>Questionário aplicado aos respondentes;</a:t>
            </a:r>
          </a:p>
          <a:p>
            <a:pPr lvl="1"/>
            <a:r>
              <a:rPr lang="pt-BR" sz="1700" dirty="0"/>
              <a:t>Relatório metodológico que detalha a metodologia de coleta dos dados;</a:t>
            </a:r>
          </a:p>
          <a:p>
            <a:pPr lvl="1"/>
            <a:r>
              <a:rPr lang="pt-BR" sz="1700" dirty="0"/>
              <a:t>Dicionário de dados para identificação das variáveis contidas na base. </a:t>
            </a:r>
          </a:p>
          <a:p>
            <a:r>
              <a:rPr lang="pt-BR" sz="2000" dirty="0"/>
              <a:t>Objetivo Geral: Analisar a transformação digital no Brasil.</a:t>
            </a:r>
          </a:p>
          <a:p>
            <a:r>
              <a:rPr lang="pt-BR" sz="2000" dirty="0"/>
              <a:t>Objetivos Específicos: f</a:t>
            </a:r>
            <a:r>
              <a:rPr lang="pt-BR" sz="1700" dirty="0"/>
              <a:t>ormular objetivos sobre “aspectos” da “transformação digital” na sociedade e economia brasileira e descobrir e validar resultados analisando os dados pesquisados e disponibilizados pelo Cetic.br.</a:t>
            </a:r>
          </a:p>
        </p:txBody>
      </p:sp>
    </p:spTree>
    <p:extLst>
      <p:ext uri="{BB962C8B-B14F-4D97-AF65-F5344CB8AC3E}">
        <p14:creationId xmlns:p14="http://schemas.microsoft.com/office/powerpoint/2010/main" val="4239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3F3B4-8848-EC94-07D7-244DACD8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Sugestões de Fontes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87EDBC-212C-CD84-7F5F-E32D200F8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48882"/>
            <a:ext cx="8416211" cy="4904454"/>
          </a:xfrm>
        </p:spPr>
        <p:txBody>
          <a:bodyPr/>
          <a:lstStyle/>
          <a:p>
            <a:r>
              <a:rPr lang="pt-BR" sz="1800" b="1" dirty="0" err="1"/>
              <a:t>Kaggle</a:t>
            </a:r>
            <a:r>
              <a:rPr lang="pt-BR" sz="1800" dirty="0"/>
              <a:t> (</a:t>
            </a:r>
            <a:r>
              <a:rPr lang="pt-BR" sz="1800" u="sng" dirty="0">
                <a:solidFill>
                  <a:schemeClr val="bg2">
                    <a:lumMod val="60000"/>
                    <a:lumOff val="40000"/>
                  </a:schemeClr>
                </a:solidFill>
                <a:hlinkClick r:id="rId2"/>
              </a:rPr>
              <a:t>www.kaggle.com</a:t>
            </a:r>
            <a:r>
              <a:rPr lang="pt-BR" sz="1800" dirty="0"/>
              <a:t>): dentro do </a:t>
            </a:r>
            <a:r>
              <a:rPr lang="pt-BR" sz="1800" dirty="0" err="1"/>
              <a:t>Kaggle</a:t>
            </a:r>
            <a:r>
              <a:rPr lang="pt-BR" sz="1800" dirty="0"/>
              <a:t> você encontrará todos os códigos e dados que precisa para fazer o seu trabalho de análise de dados. Use mais de 50.000 conjuntos de dados públicos e 400.000 modelos para elaborar análises em pouco tempo.</a:t>
            </a:r>
          </a:p>
          <a:p>
            <a:r>
              <a:rPr lang="pt-BR" sz="1800" b="1" dirty="0"/>
              <a:t>UCI Machine Learning </a:t>
            </a:r>
            <a:r>
              <a:rPr lang="pt-BR" sz="1800" b="1" dirty="0" err="1"/>
              <a:t>Repository</a:t>
            </a:r>
            <a:r>
              <a:rPr lang="pt-BR" sz="1800" dirty="0"/>
              <a:t>: (</a:t>
            </a:r>
            <a:r>
              <a:rPr lang="pt-BR" sz="1800" u="sng" dirty="0">
                <a:solidFill>
                  <a:schemeClr val="bg2">
                    <a:lumMod val="60000"/>
                    <a:lumOff val="40000"/>
                  </a:schemeClr>
                </a:solidFill>
                <a:hlinkClick r:id="rId3"/>
              </a:rPr>
              <a:t>archive-beta.ics.uci.edu</a:t>
            </a:r>
            <a:r>
              <a:rPr lang="pt-BR" sz="1800" dirty="0"/>
              <a:t>): atualmente, mantem 612 conjuntos de dados como um serviço para a comunidade de machine learning. Aqui, você pode doar e encontrar conjuntos de dados usados por milhões de pessoas em todo o mundo!</a:t>
            </a:r>
          </a:p>
          <a:p>
            <a:r>
              <a:rPr lang="pt-BR" sz="1800" b="1" dirty="0" err="1"/>
              <a:t>OpenML</a:t>
            </a:r>
            <a:r>
              <a:rPr lang="pt-BR" sz="1800" dirty="0"/>
              <a:t>: (</a:t>
            </a:r>
            <a:r>
              <a:rPr lang="pt-BR" sz="1800" u="sng" dirty="0">
                <a:solidFill>
                  <a:schemeClr val="bg2">
                    <a:lumMod val="60000"/>
                    <a:lumOff val="40000"/>
                  </a:schemeClr>
                </a:solidFill>
                <a:hlinkClick r:id="rId4"/>
              </a:rPr>
              <a:t>openml.org</a:t>
            </a:r>
            <a:r>
              <a:rPr lang="pt-BR" sz="1800" dirty="0"/>
              <a:t>) uma plataforma para compartilhamento e organização de dados com mais de 21.000 conjuntos de dados.</a:t>
            </a:r>
          </a:p>
          <a:p>
            <a:r>
              <a:rPr lang="pt-BR" sz="1800" b="1" dirty="0"/>
              <a:t>World Bank</a:t>
            </a:r>
            <a:r>
              <a:rPr lang="pt-BR" sz="1800" dirty="0"/>
              <a:t>: (</a:t>
            </a:r>
            <a:r>
              <a:rPr lang="pt-BR" sz="1800" u="sng" dirty="0">
                <a:solidFill>
                  <a:schemeClr val="bg2">
                    <a:lumMod val="60000"/>
                    <a:lumOff val="40000"/>
                  </a:schemeClr>
                </a:solidFill>
                <a:hlinkClick r:id="rId5"/>
              </a:rPr>
              <a:t>data.worldbank.org</a:t>
            </a:r>
            <a:r>
              <a:rPr lang="pt-BR" sz="1800" dirty="0"/>
              <a:t>) contém dados relativos à demografia populacional, dados macroeconômicos e indicadores-chave para o desenvolvimento. Uma grande fonte de dados para realizar análise de dados em grande escala.</a:t>
            </a:r>
          </a:p>
          <a:p>
            <a:r>
              <a:rPr lang="pt-BR" sz="1800" b="1" dirty="0"/>
              <a:t>IBGE</a:t>
            </a:r>
            <a:r>
              <a:rPr lang="pt-BR" sz="1800" dirty="0"/>
              <a:t>: (</a:t>
            </a:r>
            <a:r>
              <a:rPr lang="pt-BR" sz="1800" u="sng" dirty="0">
                <a:solidFill>
                  <a:schemeClr val="bg2">
                    <a:lumMod val="60000"/>
                    <a:lumOff val="40000"/>
                  </a:schemeClr>
                </a:solidFill>
                <a:hlinkClick r:id="rId6"/>
              </a:rPr>
              <a:t>sidra.ibge.gov.br</a:t>
            </a:r>
            <a:r>
              <a:rPr lang="pt-BR" sz="1800" dirty="0"/>
              <a:t>): o Sistema IBGE de Recuperação Automática - SIDRA permite a consulta aos dados armazenados no Banco de Tabelas Estatísticas.</a:t>
            </a:r>
          </a:p>
        </p:txBody>
      </p:sp>
    </p:spTree>
    <p:extLst>
      <p:ext uri="{BB962C8B-B14F-4D97-AF65-F5344CB8AC3E}">
        <p14:creationId xmlns:p14="http://schemas.microsoft.com/office/powerpoint/2010/main" val="230355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Algoritmos de Análise de Dados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Os algoritmos analisam um conjunto de dados procurando padrões, regras, anomalias ou tendências de comportamento utilizando técnicas estatísticas e computacionais avançadas.</a:t>
            </a:r>
          </a:p>
          <a:p>
            <a:pPr>
              <a:defRPr/>
            </a:pPr>
            <a:r>
              <a:rPr lang="pt-BR" dirty="0"/>
              <a:t>Categorias que estudamos:</a:t>
            </a:r>
          </a:p>
          <a:p>
            <a:pPr lvl="1">
              <a:defRPr/>
            </a:pPr>
            <a:r>
              <a:rPr lang="pt-BR" dirty="0"/>
              <a:t>Classificação</a:t>
            </a:r>
          </a:p>
          <a:p>
            <a:pPr lvl="1">
              <a:defRPr/>
            </a:pPr>
            <a:r>
              <a:rPr lang="pt-BR" dirty="0"/>
              <a:t>Regressão</a:t>
            </a:r>
          </a:p>
          <a:p>
            <a:pPr lvl="1">
              <a:defRPr/>
            </a:pPr>
            <a:r>
              <a:rPr lang="pt-BR" dirty="0"/>
              <a:t>Agrupamento</a:t>
            </a:r>
          </a:p>
          <a:p>
            <a:pPr lvl="1">
              <a:defRPr/>
            </a:pPr>
            <a:r>
              <a:rPr lang="pt-BR" dirty="0"/>
              <a:t>Associação</a:t>
            </a:r>
          </a:p>
          <a:p>
            <a:pPr lvl="1">
              <a:defRPr/>
            </a:pPr>
            <a:r>
              <a:rPr lang="pt-BR" dirty="0"/>
              <a:t>Otimização</a:t>
            </a:r>
          </a:p>
          <a:p>
            <a:pPr lvl="1">
              <a:defRPr/>
            </a:pPr>
            <a:r>
              <a:rPr lang="pt-BR" dirty="0"/>
              <a:t>Análise de Textos</a:t>
            </a:r>
          </a:p>
          <a:p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C062E10-E68A-4AB7-9E04-DFF7CA653E58}"/>
              </a:ext>
            </a:extLst>
          </p:cNvPr>
          <p:cNvGrpSpPr/>
          <p:nvPr/>
        </p:nvGrpSpPr>
        <p:grpSpPr>
          <a:xfrm>
            <a:off x="5004048" y="2875980"/>
            <a:ext cx="4068867" cy="3906112"/>
            <a:chOff x="5004048" y="2875980"/>
            <a:chExt cx="4068867" cy="3906112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04048" y="2875980"/>
              <a:ext cx="4068867" cy="3906112"/>
            </a:xfrm>
            <a:prstGeom prst="rect">
              <a:avLst/>
            </a:prstGeom>
          </p:spPr>
        </p:pic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406D3576-A451-46BD-B671-4FF672D84D93}"/>
                </a:ext>
              </a:extLst>
            </p:cNvPr>
            <p:cNvSpPr txBox="1"/>
            <p:nvPr/>
          </p:nvSpPr>
          <p:spPr>
            <a:xfrm>
              <a:off x="6502149" y="4582363"/>
              <a:ext cx="981927" cy="643253"/>
            </a:xfrm>
            <a:prstGeom prst="rect">
              <a:avLst/>
            </a:prstGeom>
            <a:solidFill>
              <a:srgbClr val="0093E7"/>
            </a:solidFill>
            <a:effectLst>
              <a:softEdge rad="3175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</a:rPr>
                <a:t>Data</a:t>
              </a:r>
              <a:br>
                <a:rPr lang="pt-BR" sz="1600" dirty="0">
                  <a:solidFill>
                    <a:schemeClr val="bg1"/>
                  </a:solidFill>
                </a:rPr>
              </a:br>
              <a:r>
                <a:rPr lang="pt-BR" sz="1600" dirty="0">
                  <a:solidFill>
                    <a:schemeClr val="bg1"/>
                  </a:solidFill>
                </a:rPr>
                <a:t>Analytics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974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96653" y="404664"/>
            <a:ext cx="7947348" cy="853850"/>
          </a:xfrm>
        </p:spPr>
        <p:txBody>
          <a:bodyPr>
            <a:normAutofit/>
          </a:bodyPr>
          <a:lstStyle/>
          <a:p>
            <a:r>
              <a:rPr lang="pt-BR" dirty="0"/>
              <a:t>Seleção de Algoritmos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548882"/>
            <a:ext cx="8416211" cy="512047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pt-BR" dirty="0"/>
              <a:t>A escolha do melhor algoritmo é sempre um desafio.</a:t>
            </a:r>
          </a:p>
          <a:p>
            <a:pPr>
              <a:defRPr/>
            </a:pPr>
            <a:r>
              <a:rPr lang="pt-BR" dirty="0"/>
              <a:t>Podem ser utilizados diversos algoritmos, mas cada um produzirá resultados diferentes.</a:t>
            </a:r>
          </a:p>
          <a:p>
            <a:pPr>
              <a:defRPr/>
            </a:pPr>
            <a:r>
              <a:rPr lang="pt-BR" dirty="0"/>
              <a:t>Os algoritmos podem ser utilizados isoladamente ou combinados.</a:t>
            </a:r>
          </a:p>
          <a:p>
            <a:pPr>
              <a:defRPr/>
            </a:pPr>
            <a:r>
              <a:rPr lang="pt-BR" dirty="0"/>
              <a:t>A seleção dos algoritmos a serem utilizados depende dos dados disponíveis, das ferramentas disponíveis e dos objetivos desejados.</a:t>
            </a:r>
          </a:p>
          <a:p>
            <a:pPr>
              <a:defRPr/>
            </a:pPr>
            <a:r>
              <a:rPr lang="pt-BR" dirty="0"/>
              <a:t>Usualmente vários algoritmos precisam ser aplicados, testados e avaliados.</a:t>
            </a:r>
          </a:p>
          <a:p>
            <a:pPr>
              <a:defRPr/>
            </a:pPr>
            <a:r>
              <a:rPr lang="pt-BR" dirty="0"/>
              <a:t>O processo é sempre dinâmico, isto é, se os dados, as ferramentas  e/ou os objetivos mudarem os algoritmos podem mudar.</a:t>
            </a:r>
          </a:p>
        </p:txBody>
      </p:sp>
    </p:spTree>
    <p:extLst>
      <p:ext uri="{BB962C8B-B14F-4D97-AF65-F5344CB8AC3E}">
        <p14:creationId xmlns:p14="http://schemas.microsoft.com/office/powerpoint/2010/main" val="183165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2">
            <a:extLst>
              <a:ext uri="{FF2B5EF4-FFF2-40B4-BE49-F238E27FC236}">
                <a16:creationId xmlns:a16="http://schemas.microsoft.com/office/drawing/2014/main" id="{CA2A3C98-6E75-4299-9A14-768320A3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652" y="414910"/>
            <a:ext cx="7947348" cy="853850"/>
          </a:xfrm>
        </p:spPr>
        <p:txBody>
          <a:bodyPr>
            <a:normAutofit/>
          </a:bodyPr>
          <a:lstStyle/>
          <a:p>
            <a:r>
              <a:rPr lang="pt-BR" dirty="0"/>
              <a:t>Algoritmos de Análise de Dados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0E56851-F225-55D1-CFD4-D01ECB6F5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784"/>
            <a:ext cx="9144000" cy="519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9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8943" y="404664"/>
            <a:ext cx="7947348" cy="853850"/>
          </a:xfrm>
        </p:spPr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1412776"/>
            <a:ext cx="8229600" cy="5256584"/>
          </a:xfrm>
        </p:spPr>
        <p:txBody>
          <a:bodyPr>
            <a:normAutofit fontScale="92500"/>
          </a:bodyPr>
          <a:lstStyle/>
          <a:p>
            <a:pPr lvl="0">
              <a:lnSpc>
                <a:spcPct val="120000"/>
              </a:lnSpc>
            </a:pPr>
            <a:r>
              <a:rPr lang="pt-BR" sz="1800" dirty="0" err="1"/>
              <a:t>Statistical</a:t>
            </a:r>
            <a:r>
              <a:rPr lang="pt-BR" sz="1800" dirty="0"/>
              <a:t> </a:t>
            </a:r>
            <a:r>
              <a:rPr lang="pt-BR" sz="1800" dirty="0" err="1"/>
              <a:t>Analysis</a:t>
            </a:r>
            <a:r>
              <a:rPr lang="pt-BR" sz="1800" dirty="0"/>
              <a:t> &amp; Data Mining </a:t>
            </a:r>
            <a:r>
              <a:rPr lang="pt-BR" sz="1800" dirty="0" err="1"/>
              <a:t>Applications</a:t>
            </a:r>
            <a:br>
              <a:rPr lang="pt-BR" sz="1800" dirty="0"/>
            </a:br>
            <a:r>
              <a:rPr lang="pt-BR" sz="1800" dirty="0"/>
              <a:t>Robert </a:t>
            </a:r>
            <a:r>
              <a:rPr lang="pt-BR" sz="1800" dirty="0" err="1"/>
              <a:t>Nisbet</a:t>
            </a:r>
            <a:r>
              <a:rPr lang="pt-BR" sz="1800" dirty="0"/>
              <a:t>, John Elder, Gary Miner – </a:t>
            </a:r>
            <a:r>
              <a:rPr lang="pt-BR" sz="1800" dirty="0" err="1"/>
              <a:t>Elsevier</a:t>
            </a:r>
            <a:r>
              <a:rPr lang="pt-BR" sz="1800" dirty="0"/>
              <a:t>, 2009</a:t>
            </a:r>
          </a:p>
          <a:p>
            <a:pPr lvl="0">
              <a:lnSpc>
                <a:spcPct val="120000"/>
              </a:lnSpc>
            </a:pPr>
            <a:r>
              <a:rPr lang="pt-BR" sz="1800" dirty="0"/>
              <a:t>Business </a:t>
            </a:r>
            <a:r>
              <a:rPr lang="pt-BR" sz="1800" dirty="0" err="1"/>
              <a:t>Intelligence</a:t>
            </a:r>
            <a:r>
              <a:rPr lang="pt-BR" sz="1800" dirty="0"/>
              <a:t> - Um Enfoque Gerencial para a Inteligência do Negócio</a:t>
            </a:r>
            <a:br>
              <a:rPr lang="pt-BR" sz="1800" dirty="0"/>
            </a:br>
            <a:r>
              <a:rPr lang="pt-BR" sz="1800" dirty="0"/>
              <a:t>Efraim </a:t>
            </a:r>
            <a:r>
              <a:rPr lang="pt-BR" sz="1800" dirty="0" err="1"/>
              <a:t>Turban</a:t>
            </a:r>
            <a:r>
              <a:rPr lang="pt-BR" sz="1800" dirty="0"/>
              <a:t>, </a:t>
            </a:r>
            <a:r>
              <a:rPr lang="pt-BR" sz="1800" dirty="0" err="1"/>
              <a:t>Ramesh</a:t>
            </a:r>
            <a:r>
              <a:rPr lang="pt-BR" sz="1800" dirty="0"/>
              <a:t> </a:t>
            </a:r>
            <a:r>
              <a:rPr lang="pt-BR" sz="1800" dirty="0" err="1"/>
              <a:t>Sharda</a:t>
            </a:r>
            <a:r>
              <a:rPr lang="pt-BR" sz="1800" dirty="0"/>
              <a:t>, Jay E. Aronson, David King - </a:t>
            </a:r>
            <a:r>
              <a:rPr lang="pt-BR" sz="1800" dirty="0" err="1"/>
              <a:t>Bookman</a:t>
            </a:r>
            <a:r>
              <a:rPr lang="pt-BR" sz="1800" dirty="0"/>
              <a:t>, 2009</a:t>
            </a:r>
          </a:p>
          <a:p>
            <a:pPr lvl="0">
              <a:lnSpc>
                <a:spcPct val="120000"/>
              </a:lnSpc>
            </a:pPr>
            <a:r>
              <a:rPr lang="pt-BR" sz="1800" dirty="0"/>
              <a:t>Tecnologia da Informação para Gestão</a:t>
            </a:r>
            <a:br>
              <a:rPr lang="pt-BR" sz="1800" dirty="0"/>
            </a:br>
            <a:r>
              <a:rPr lang="pt-BR" sz="1800" dirty="0"/>
              <a:t>Efraim </a:t>
            </a:r>
            <a:r>
              <a:rPr lang="pt-BR" sz="1800" dirty="0" err="1"/>
              <a:t>Turban</a:t>
            </a:r>
            <a:r>
              <a:rPr lang="pt-BR" sz="1800" dirty="0"/>
              <a:t>, Dorothy </a:t>
            </a:r>
            <a:r>
              <a:rPr lang="pt-BR" sz="1800" dirty="0" err="1"/>
              <a:t>Leidner</a:t>
            </a:r>
            <a:r>
              <a:rPr lang="pt-BR" sz="1800" dirty="0"/>
              <a:t>, </a:t>
            </a:r>
            <a:r>
              <a:rPr lang="pt-BR" sz="1800" dirty="0" err="1"/>
              <a:t>Ephraim</a:t>
            </a:r>
            <a:r>
              <a:rPr lang="pt-BR" sz="1800" dirty="0"/>
              <a:t> </a:t>
            </a:r>
            <a:r>
              <a:rPr lang="pt-BR" sz="1800" dirty="0" err="1"/>
              <a:t>McLean</a:t>
            </a:r>
            <a:r>
              <a:rPr lang="pt-BR" sz="1800" dirty="0"/>
              <a:t>, James </a:t>
            </a:r>
            <a:r>
              <a:rPr lang="pt-BR" sz="1800" dirty="0" err="1"/>
              <a:t>Wetherbe</a:t>
            </a:r>
            <a:r>
              <a:rPr lang="pt-BR" sz="1800" dirty="0"/>
              <a:t> - </a:t>
            </a:r>
            <a:r>
              <a:rPr lang="pt-BR" sz="1800" dirty="0" err="1"/>
              <a:t>Bookman</a:t>
            </a:r>
            <a:r>
              <a:rPr lang="pt-BR" sz="1800" dirty="0"/>
              <a:t>, 2010</a:t>
            </a:r>
          </a:p>
          <a:p>
            <a:pPr lvl="0">
              <a:lnSpc>
                <a:spcPct val="120000"/>
              </a:lnSpc>
            </a:pPr>
            <a:r>
              <a:rPr lang="pt-BR" sz="1800" dirty="0"/>
              <a:t>Redes Neurais Artificiais – para engenharia e ciências aplicadas</a:t>
            </a:r>
            <a:br>
              <a:rPr lang="pt-BR" sz="1800" dirty="0"/>
            </a:br>
            <a:r>
              <a:rPr lang="pt-BR" sz="1800" dirty="0"/>
              <a:t>Ivan Nunes da Silva, Danilo </a:t>
            </a:r>
            <a:r>
              <a:rPr lang="pt-BR" sz="1800" dirty="0" err="1"/>
              <a:t>Hernane</a:t>
            </a:r>
            <a:r>
              <a:rPr lang="pt-BR" sz="1800" dirty="0"/>
              <a:t> </a:t>
            </a:r>
            <a:r>
              <a:rPr lang="pt-BR" sz="1800" dirty="0" err="1"/>
              <a:t>Spatti</a:t>
            </a:r>
            <a:r>
              <a:rPr lang="pt-BR" sz="1800" dirty="0"/>
              <a:t> e Rogério Andrade </a:t>
            </a:r>
            <a:r>
              <a:rPr lang="pt-BR" sz="1800" dirty="0" err="1"/>
              <a:t>Flauzino</a:t>
            </a:r>
            <a:r>
              <a:rPr lang="pt-BR" sz="1800" dirty="0"/>
              <a:t> – Editora </a:t>
            </a:r>
            <a:r>
              <a:rPr lang="pt-BR" sz="1800" dirty="0" err="1"/>
              <a:t>Artliber</a:t>
            </a:r>
            <a:r>
              <a:rPr lang="pt-BR" sz="1800" dirty="0"/>
              <a:t>, 2010</a:t>
            </a:r>
          </a:p>
          <a:p>
            <a:pPr lvl="0">
              <a:lnSpc>
                <a:spcPct val="120000"/>
              </a:lnSpc>
            </a:pPr>
            <a:r>
              <a:rPr lang="pt-BR" sz="1800" dirty="0"/>
              <a:t>Introdução ao Data Mining (Mineração de Dados)</a:t>
            </a:r>
            <a:br>
              <a:rPr lang="pt-BR" sz="1800" dirty="0"/>
            </a:br>
            <a:r>
              <a:rPr lang="pt-BR" sz="1800" dirty="0" err="1"/>
              <a:t>Pang</a:t>
            </a:r>
            <a:r>
              <a:rPr lang="pt-BR" sz="1800" dirty="0"/>
              <a:t>-Ning </a:t>
            </a:r>
            <a:r>
              <a:rPr lang="pt-BR" sz="1800" dirty="0" err="1"/>
              <a:t>Tan</a:t>
            </a:r>
            <a:r>
              <a:rPr lang="pt-BR" sz="1800" dirty="0"/>
              <a:t>, Michael </a:t>
            </a:r>
            <a:r>
              <a:rPr lang="pt-BR" sz="1800" dirty="0" err="1"/>
              <a:t>Steinbach</a:t>
            </a:r>
            <a:r>
              <a:rPr lang="pt-BR" sz="1800" dirty="0"/>
              <a:t> e </a:t>
            </a:r>
            <a:r>
              <a:rPr lang="pt-BR" sz="1800" dirty="0" err="1"/>
              <a:t>Vipin</a:t>
            </a:r>
            <a:r>
              <a:rPr lang="pt-BR" sz="1800" dirty="0"/>
              <a:t> </a:t>
            </a:r>
            <a:r>
              <a:rPr lang="pt-BR" sz="1800" dirty="0" err="1"/>
              <a:t>Kumar</a:t>
            </a:r>
            <a:r>
              <a:rPr lang="pt-BR" sz="1800" dirty="0"/>
              <a:t> – Editora Ciência Moderna, 2009</a:t>
            </a:r>
          </a:p>
          <a:p>
            <a:pPr lvl="0">
              <a:lnSpc>
                <a:spcPct val="120000"/>
              </a:lnSpc>
            </a:pPr>
            <a:r>
              <a:rPr lang="en-US" sz="1800" dirty="0"/>
              <a:t>Data Mining Concepts and Techniques – 3</a:t>
            </a:r>
            <a:r>
              <a:rPr lang="en-US" sz="1800" baseline="30000" dirty="0"/>
              <a:t>rd</a:t>
            </a:r>
            <a:r>
              <a:rPr lang="en-US" sz="1800" dirty="0"/>
              <a:t> Edition</a:t>
            </a:r>
            <a:br>
              <a:rPr lang="en-US" sz="1800" dirty="0"/>
            </a:br>
            <a:r>
              <a:rPr lang="en-US" sz="1800" dirty="0"/>
              <a:t>Jiawei Han, Micheline </a:t>
            </a:r>
            <a:r>
              <a:rPr lang="en-US" sz="1800" dirty="0" err="1"/>
              <a:t>Kamber</a:t>
            </a:r>
            <a:r>
              <a:rPr lang="en-US" sz="1800" dirty="0"/>
              <a:t> e Jian Pei – Morgan Kaufmann / Elsevier, 2012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63115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069"/>
            <a:ext cx="4265131" cy="4265131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ctrTitle"/>
          </p:nvPr>
        </p:nvSpPr>
        <p:spPr>
          <a:xfrm>
            <a:off x="4355976" y="1844824"/>
            <a:ext cx="4608512" cy="2232248"/>
          </a:xfrm>
        </p:spPr>
        <p:txBody>
          <a:bodyPr>
            <a:normAutofit/>
          </a:bodyPr>
          <a:lstStyle/>
          <a:p>
            <a:r>
              <a:rPr lang="pt-BR" dirty="0"/>
              <a:t>Machine Learning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2138963" y="4437112"/>
            <a:ext cx="5616624" cy="601960"/>
          </a:xfrm>
        </p:spPr>
        <p:txBody>
          <a:bodyPr/>
          <a:lstStyle/>
          <a:p>
            <a:r>
              <a:rPr lang="pt-BR" dirty="0"/>
              <a:t>Prof. Antonio Geraldo da Rocha Vidal</a:t>
            </a:r>
          </a:p>
        </p:txBody>
      </p:sp>
    </p:spTree>
    <p:extLst>
      <p:ext uri="{BB962C8B-B14F-4D97-AF65-F5344CB8AC3E}">
        <p14:creationId xmlns:p14="http://schemas.microsoft.com/office/powerpoint/2010/main" val="123684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CRISP-DM – Visão Corporativa</a:t>
            </a:r>
            <a:br>
              <a:rPr lang="pt-BR" dirty="0"/>
            </a:br>
            <a:r>
              <a:rPr lang="pt-BR" sz="2700" dirty="0" err="1">
                <a:solidFill>
                  <a:srgbClr val="FF0000"/>
                </a:solidFill>
              </a:rPr>
              <a:t>CR</a:t>
            </a:r>
            <a:r>
              <a:rPr lang="pt-BR" sz="2700" dirty="0" err="1"/>
              <a:t>oss-</a:t>
            </a:r>
            <a:r>
              <a:rPr lang="pt-BR" sz="2700" dirty="0" err="1">
                <a:solidFill>
                  <a:srgbClr val="FF0000"/>
                </a:solidFill>
              </a:rPr>
              <a:t>I</a:t>
            </a:r>
            <a:r>
              <a:rPr lang="pt-BR" sz="2700" dirty="0" err="1"/>
              <a:t>ndustry</a:t>
            </a:r>
            <a:r>
              <a:rPr lang="pt-BR" sz="2700" dirty="0"/>
              <a:t> </a:t>
            </a:r>
            <a:r>
              <a:rPr lang="pt-BR" sz="2700" dirty="0">
                <a:solidFill>
                  <a:srgbClr val="FF0000"/>
                </a:solidFill>
              </a:rPr>
              <a:t>S</a:t>
            </a:r>
            <a:r>
              <a:rPr lang="pt-BR" sz="2700" dirty="0"/>
              <a:t>tandard </a:t>
            </a:r>
            <a:r>
              <a:rPr lang="pt-BR" sz="2700" dirty="0" err="1">
                <a:solidFill>
                  <a:srgbClr val="FF0000"/>
                </a:solidFill>
              </a:rPr>
              <a:t>P</a:t>
            </a:r>
            <a:r>
              <a:rPr lang="pt-BR" sz="2700" dirty="0" err="1"/>
              <a:t>rocess</a:t>
            </a:r>
            <a:r>
              <a:rPr lang="pt-BR" sz="2700" dirty="0"/>
              <a:t> for </a:t>
            </a:r>
            <a:r>
              <a:rPr lang="pt-BR" sz="2700" dirty="0">
                <a:solidFill>
                  <a:srgbClr val="FF0000"/>
                </a:solidFill>
              </a:rPr>
              <a:t>D</a:t>
            </a:r>
            <a:r>
              <a:rPr lang="pt-BR" sz="2700" dirty="0"/>
              <a:t>ata </a:t>
            </a:r>
            <a:r>
              <a:rPr lang="pt-BR" sz="2700" dirty="0">
                <a:solidFill>
                  <a:srgbClr val="FF0000"/>
                </a:solidFill>
              </a:rPr>
              <a:t>M</a:t>
            </a:r>
            <a:r>
              <a:rPr lang="pt-BR" sz="2700" dirty="0"/>
              <a:t>ining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548883"/>
            <a:ext cx="8416211" cy="4040358"/>
          </a:xfrm>
        </p:spPr>
        <p:txBody>
          <a:bodyPr/>
          <a:lstStyle/>
          <a:p>
            <a:r>
              <a:rPr lang="pt-BR" dirty="0"/>
              <a:t>O processo de </a:t>
            </a:r>
            <a:r>
              <a:rPr lang="pt-BR" i="1" dirty="0"/>
              <a:t>Análise de Dados</a:t>
            </a:r>
            <a:r>
              <a:rPr lang="pt-BR" dirty="0"/>
              <a:t> deve ser planejado, confiável e replicável por pessoas com pouco conhecimento em mineração de dados.</a:t>
            </a:r>
          </a:p>
          <a:p>
            <a:r>
              <a:rPr lang="pt-BR" dirty="0"/>
              <a:t>Projeto iniciado em 1996 pela Daimler-Chrysler, SPSS e NCR, e desenvolvida por mais de 300 organizações entre 1997 e 1999.</a:t>
            </a:r>
          </a:p>
          <a:p>
            <a:r>
              <a:rPr lang="pt-BR" dirty="0"/>
              <a:t>Atualmente há centenas membros no CRISP-DM entre fornecedores, consultores e usuários.</a:t>
            </a:r>
          </a:p>
          <a:p>
            <a:r>
              <a:rPr lang="pt-B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CRISP-DM tem sido revisado e adequado às novas demandas e tecnologias.</a:t>
            </a:r>
          </a:p>
        </p:txBody>
      </p:sp>
    </p:spTree>
    <p:extLst>
      <p:ext uri="{BB962C8B-B14F-4D97-AF65-F5344CB8AC3E}">
        <p14:creationId xmlns:p14="http://schemas.microsoft.com/office/powerpoint/2010/main" val="411219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87624" y="420109"/>
            <a:ext cx="7920880" cy="576064"/>
          </a:xfrm>
        </p:spPr>
        <p:txBody>
          <a:bodyPr>
            <a:normAutofit fontScale="90000"/>
          </a:bodyPr>
          <a:lstStyle/>
          <a:p>
            <a:r>
              <a:rPr lang="pt-BR" dirty="0"/>
              <a:t>Fases do CRISP-DM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83568" y="1412776"/>
            <a:ext cx="8085584" cy="5256584"/>
          </a:xfrm>
        </p:spPr>
        <p:txBody>
          <a:bodyPr>
            <a:normAutofit fontScale="92500" lnSpcReduction="10000"/>
          </a:bodyPr>
          <a:lstStyle/>
          <a:p>
            <a:pPr marL="624078" indent="-514350">
              <a:buSzPct val="100000"/>
              <a:buFont typeface="+mj-lt"/>
              <a:buAutoNum type="arabicPeriod"/>
            </a:pPr>
            <a:r>
              <a:rPr lang="pt-BR" dirty="0"/>
              <a:t>Entendimento do Negócio ou Problema</a:t>
            </a:r>
          </a:p>
          <a:p>
            <a:pPr marL="665797" lvl="2" indent="0">
              <a:buNone/>
            </a:pPr>
            <a:r>
              <a:rPr lang="pt-BR" dirty="0"/>
              <a:t>Objetivos do projeto e entendimento dos requisitos; definição do problema de Data Mining ou Análise de Dados.</a:t>
            </a:r>
          </a:p>
          <a:p>
            <a:pPr marL="624078" indent="-514350">
              <a:buSzPct val="100000"/>
              <a:buFont typeface="+mj-lt"/>
              <a:buAutoNum type="arabicPeriod"/>
            </a:pPr>
            <a:r>
              <a:rPr lang="pt-BR" dirty="0"/>
              <a:t>Entendimento dos Dados</a:t>
            </a:r>
          </a:p>
          <a:p>
            <a:pPr marL="665797" lvl="2" indent="0">
              <a:buNone/>
            </a:pPr>
            <a:r>
              <a:rPr lang="pt-BR" dirty="0"/>
              <a:t>Coleta, familiarização e avaliação da qualidade dos dados.</a:t>
            </a:r>
          </a:p>
          <a:p>
            <a:pPr marL="624078" indent="-514350">
              <a:buSzPct val="100000"/>
              <a:buFont typeface="+mj-lt"/>
              <a:buAutoNum type="arabicPeriod"/>
            </a:pPr>
            <a:r>
              <a:rPr lang="pt-BR" dirty="0"/>
              <a:t>Preparação dos Dados</a:t>
            </a:r>
          </a:p>
          <a:p>
            <a:pPr marL="665797" lvl="2" indent="0">
              <a:buNone/>
            </a:pPr>
            <a:r>
              <a:rPr lang="pt-BR" dirty="0"/>
              <a:t>Seleção de dados, registros e atributos de dados; limpeza e transformação dos dados para adequá-los para análise.</a:t>
            </a:r>
          </a:p>
          <a:p>
            <a:pPr marL="624078" indent="-514350">
              <a:buSzPct val="100000"/>
              <a:buFont typeface="+mj-lt"/>
              <a:buAutoNum type="arabicPeriod"/>
            </a:pPr>
            <a:r>
              <a:rPr lang="pt-BR" dirty="0"/>
              <a:t>Modelagem da Análise</a:t>
            </a:r>
          </a:p>
          <a:p>
            <a:pPr marL="665797" lvl="2" indent="0">
              <a:buNone/>
            </a:pPr>
            <a:r>
              <a:rPr lang="pt-BR" dirty="0"/>
              <a:t>Seleção e definição de técnicas e modelos de análise dos dados; calibração de parâmetros.</a:t>
            </a:r>
          </a:p>
          <a:p>
            <a:pPr marL="624078" indent="-514350">
              <a:buSzPct val="100000"/>
              <a:buFont typeface="+mj-lt"/>
              <a:buAutoNum type="arabicPeriod"/>
            </a:pPr>
            <a:r>
              <a:rPr lang="pt-BR" dirty="0"/>
              <a:t>Avaliação dos Resultados</a:t>
            </a:r>
          </a:p>
          <a:p>
            <a:pPr marL="665797" lvl="2" indent="0">
              <a:buNone/>
            </a:pPr>
            <a:r>
              <a:rPr lang="pt-BR" dirty="0"/>
              <a:t>Avaliação dos objetivos do negócio ou pesquisa e alcance de resultados.</a:t>
            </a:r>
          </a:p>
          <a:p>
            <a:pPr marL="624078" indent="-514350">
              <a:buSzPct val="100000"/>
              <a:buFont typeface="+mj-lt"/>
              <a:buAutoNum type="arabicPeriod"/>
            </a:pPr>
            <a:r>
              <a:rPr lang="pt-BR" dirty="0"/>
              <a:t>Implantação do Processo</a:t>
            </a:r>
          </a:p>
          <a:p>
            <a:pPr marL="665797" lvl="2" indent="0">
              <a:buNone/>
            </a:pPr>
            <a:r>
              <a:rPr lang="pt-BR" dirty="0"/>
              <a:t>Implantação do modelo de Data Mining resultante; reprodução e implementação do processo de Data Mining ou Análise de Dados.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06567" y="5081"/>
            <a:ext cx="1833157" cy="42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6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Agrupar 46">
            <a:extLst>
              <a:ext uri="{FF2B5EF4-FFF2-40B4-BE49-F238E27FC236}">
                <a16:creationId xmlns:a16="http://schemas.microsoft.com/office/drawing/2014/main" id="{54CCADD1-766D-48A2-A4F6-B0C89AF7637F}"/>
              </a:ext>
            </a:extLst>
          </p:cNvPr>
          <p:cNvGrpSpPr/>
          <p:nvPr/>
        </p:nvGrpSpPr>
        <p:grpSpPr>
          <a:xfrm>
            <a:off x="827757" y="2282726"/>
            <a:ext cx="1152525" cy="4292846"/>
            <a:chOff x="612477" y="2304506"/>
            <a:chExt cx="1152525" cy="4292846"/>
          </a:xfrm>
        </p:grpSpPr>
        <p:sp>
          <p:nvSpPr>
            <p:cNvPr id="9" name="Line 110"/>
            <p:cNvSpPr>
              <a:spLocks noChangeShapeType="1"/>
            </p:cNvSpPr>
            <p:nvPr/>
          </p:nvSpPr>
          <p:spPr bwMode="auto">
            <a:xfrm flipH="1">
              <a:off x="1206019" y="2304506"/>
              <a:ext cx="17281" cy="37880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000" dirty="0"/>
            </a:p>
          </p:txBody>
        </p:sp>
        <p:sp>
          <p:nvSpPr>
            <p:cNvPr id="50" name="AutoShape 101">
              <a:extLst>
                <a:ext uri="{FF2B5EF4-FFF2-40B4-BE49-F238E27FC236}">
                  <a16:creationId xmlns:a16="http://schemas.microsoft.com/office/drawing/2014/main" id="{F0B9272F-C69C-4301-9594-8A19A8225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477" y="6092527"/>
              <a:ext cx="1152525" cy="504825"/>
            </a:xfrm>
            <a:prstGeom prst="flowChartProcess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latinLnBrk="1">
                <a:defRPr kumimoji="1" b="1">
                  <a:solidFill>
                    <a:srgbClr val="CC0000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defRPr kumimoji="1" b="1">
                  <a:solidFill>
                    <a:srgbClr val="CC0000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defRPr kumimoji="1" b="1">
                  <a:solidFill>
                    <a:srgbClr val="CC0000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defRPr kumimoji="1" b="1">
                  <a:solidFill>
                    <a:srgbClr val="CC0000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defRPr kumimoji="1" b="1">
                  <a:solidFill>
                    <a:srgbClr val="CC0000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pt-BR" altLang="ko-KR" sz="1000" dirty="0">
                  <a:solidFill>
                    <a:schemeClr val="bg1"/>
                  </a:solidFill>
                </a:rPr>
                <a:t>Plano do</a:t>
              </a:r>
            </a:p>
            <a:p>
              <a:pPr algn="ctr" eaLnBrk="1" hangingPunct="1"/>
              <a:r>
                <a:rPr lang="pt-BR" altLang="ko-KR" sz="1000" dirty="0">
                  <a:solidFill>
                    <a:schemeClr val="bg1"/>
                  </a:solidFill>
                </a:rPr>
                <a:t>Projeto</a:t>
              </a:r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971600" y="421284"/>
            <a:ext cx="7876443" cy="564455"/>
          </a:xfrm>
        </p:spPr>
        <p:txBody>
          <a:bodyPr/>
          <a:lstStyle/>
          <a:p>
            <a:r>
              <a:rPr lang="pt-BR" dirty="0"/>
              <a:t>Análise de Dados</a:t>
            </a:r>
          </a:p>
        </p:txBody>
      </p:sp>
      <p:pic>
        <p:nvPicPr>
          <p:cNvPr id="43" name="Imagem 4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06567" y="5081"/>
            <a:ext cx="1833157" cy="428225"/>
          </a:xfrm>
          <a:prstGeom prst="rect">
            <a:avLst/>
          </a:prstGeom>
        </p:spPr>
      </p:pic>
      <p:sp>
        <p:nvSpPr>
          <p:cNvPr id="7" name="Line 114"/>
          <p:cNvSpPr>
            <a:spLocks noChangeShapeType="1"/>
          </p:cNvSpPr>
          <p:nvPr/>
        </p:nvSpPr>
        <p:spPr bwMode="auto">
          <a:xfrm>
            <a:off x="3989564" y="2282726"/>
            <a:ext cx="5244" cy="37880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000" dirty="0"/>
          </a:p>
        </p:txBody>
      </p:sp>
      <p:sp>
        <p:nvSpPr>
          <p:cNvPr id="13" name="AutoShape 35"/>
          <p:cNvSpPr>
            <a:spLocks noChangeArrowheads="1"/>
          </p:cNvSpPr>
          <p:nvPr/>
        </p:nvSpPr>
        <p:spPr bwMode="auto">
          <a:xfrm>
            <a:off x="3347120" y="985739"/>
            <a:ext cx="1655763" cy="720725"/>
          </a:xfrm>
          <a:prstGeom prst="chevron">
            <a:avLst>
              <a:gd name="adj" fmla="val 57434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pt-BR" altLang="ko-KR" sz="1000" dirty="0">
                <a:solidFill>
                  <a:srgbClr val="003300"/>
                </a:solidFill>
              </a:rPr>
              <a:t>    </a:t>
            </a:r>
            <a:r>
              <a:rPr lang="pt-BR" altLang="ko-KR" sz="1200" dirty="0">
                <a:solidFill>
                  <a:srgbClr val="003300"/>
                </a:solidFill>
              </a:rPr>
              <a:t>Preparação </a:t>
            </a:r>
          </a:p>
          <a:p>
            <a:pPr algn="ctr" eaLnBrk="1" hangingPunct="1"/>
            <a:r>
              <a:rPr lang="pt-BR" altLang="ko-KR" sz="1200" dirty="0">
                <a:solidFill>
                  <a:srgbClr val="003300"/>
                </a:solidFill>
              </a:rPr>
              <a:t>dos Dados</a:t>
            </a:r>
          </a:p>
        </p:txBody>
      </p:sp>
      <p:sp>
        <p:nvSpPr>
          <p:cNvPr id="19" name="AutoShape 73"/>
          <p:cNvSpPr>
            <a:spLocks noChangeArrowheads="1"/>
          </p:cNvSpPr>
          <p:nvPr/>
        </p:nvSpPr>
        <p:spPr bwMode="auto">
          <a:xfrm>
            <a:off x="3420146" y="3722589"/>
            <a:ext cx="1152525" cy="504825"/>
          </a:xfrm>
          <a:prstGeom prst="flowChartProcess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pt-BR" altLang="ko-KR" sz="1000" dirty="0">
                <a:solidFill>
                  <a:schemeClr val="tx1"/>
                </a:solidFill>
              </a:rPr>
              <a:t>Transformar e </a:t>
            </a:r>
            <a:br>
              <a:rPr lang="pt-BR" altLang="ko-KR" sz="1000" dirty="0">
                <a:solidFill>
                  <a:schemeClr val="tx1"/>
                </a:solidFill>
              </a:rPr>
            </a:br>
            <a:r>
              <a:rPr lang="pt-BR" altLang="ko-KR" sz="1000" dirty="0">
                <a:solidFill>
                  <a:schemeClr val="tx1"/>
                </a:solidFill>
              </a:rPr>
              <a:t>Formatar os</a:t>
            </a:r>
          </a:p>
          <a:p>
            <a:pPr algn="ctr" eaLnBrk="1" hangingPunct="1"/>
            <a:r>
              <a:rPr lang="pt-BR" altLang="ko-KR" sz="1000" dirty="0">
                <a:solidFill>
                  <a:schemeClr val="tx1"/>
                </a:solidFill>
              </a:rPr>
              <a:t>Dados</a:t>
            </a:r>
          </a:p>
        </p:txBody>
      </p:sp>
      <p:sp>
        <p:nvSpPr>
          <p:cNvPr id="20" name="AutoShape 74"/>
          <p:cNvSpPr>
            <a:spLocks noChangeArrowheads="1"/>
          </p:cNvSpPr>
          <p:nvPr/>
        </p:nvSpPr>
        <p:spPr bwMode="auto">
          <a:xfrm>
            <a:off x="3420146" y="3074889"/>
            <a:ext cx="1152525" cy="504825"/>
          </a:xfrm>
          <a:prstGeom prst="flowChartProcess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pt-BR" altLang="ko-KR" sz="1000" dirty="0">
                <a:solidFill>
                  <a:schemeClr val="tx1"/>
                </a:solidFill>
              </a:rPr>
              <a:t>Integrar os</a:t>
            </a:r>
          </a:p>
          <a:p>
            <a:pPr algn="ctr" eaLnBrk="1" hangingPunct="1"/>
            <a:r>
              <a:rPr lang="pt-BR" altLang="ko-KR" sz="1000" dirty="0">
                <a:solidFill>
                  <a:schemeClr val="tx1"/>
                </a:solidFill>
              </a:rPr>
              <a:t>Dados</a:t>
            </a:r>
          </a:p>
        </p:txBody>
      </p:sp>
      <p:sp>
        <p:nvSpPr>
          <p:cNvPr id="21" name="AutoShape 75"/>
          <p:cNvSpPr>
            <a:spLocks noChangeArrowheads="1"/>
          </p:cNvSpPr>
          <p:nvPr/>
        </p:nvSpPr>
        <p:spPr bwMode="auto">
          <a:xfrm>
            <a:off x="3420146" y="2425601"/>
            <a:ext cx="1152525" cy="504825"/>
          </a:xfrm>
          <a:prstGeom prst="flowChartProcess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pt-BR" altLang="ko-KR" sz="1000" dirty="0">
                <a:solidFill>
                  <a:schemeClr val="tx1"/>
                </a:solidFill>
              </a:rPr>
              <a:t>Limpar os </a:t>
            </a:r>
          </a:p>
          <a:p>
            <a:pPr algn="ctr" eaLnBrk="1" hangingPunct="1"/>
            <a:r>
              <a:rPr lang="pt-BR" altLang="ko-KR" sz="1000" dirty="0">
                <a:solidFill>
                  <a:schemeClr val="tx1"/>
                </a:solidFill>
              </a:rPr>
              <a:t>Dados</a:t>
            </a:r>
          </a:p>
        </p:txBody>
      </p:sp>
      <p:sp>
        <p:nvSpPr>
          <p:cNvPr id="22" name="AutoShape 76"/>
          <p:cNvSpPr>
            <a:spLocks noChangeArrowheads="1"/>
          </p:cNvSpPr>
          <p:nvPr/>
        </p:nvSpPr>
        <p:spPr bwMode="auto">
          <a:xfrm>
            <a:off x="3420146" y="1777901"/>
            <a:ext cx="1152525" cy="504825"/>
          </a:xfrm>
          <a:prstGeom prst="flowChartProcess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pt-BR" altLang="ko-KR" sz="1000" dirty="0">
                <a:solidFill>
                  <a:schemeClr val="tx1"/>
                </a:solidFill>
              </a:rPr>
              <a:t>Selecionar os</a:t>
            </a:r>
          </a:p>
          <a:p>
            <a:pPr algn="ctr" eaLnBrk="1" hangingPunct="1"/>
            <a:r>
              <a:rPr lang="pt-BR" altLang="ko-KR" sz="1000" dirty="0">
                <a:solidFill>
                  <a:schemeClr val="tx1"/>
                </a:solidFill>
              </a:rPr>
              <a:t>Dados</a:t>
            </a:r>
          </a:p>
        </p:txBody>
      </p:sp>
      <p:sp>
        <p:nvSpPr>
          <p:cNvPr id="4" name="Line 113"/>
          <p:cNvSpPr>
            <a:spLocks noChangeShapeType="1"/>
          </p:cNvSpPr>
          <p:nvPr/>
        </p:nvSpPr>
        <p:spPr bwMode="auto">
          <a:xfrm>
            <a:off x="7876873" y="2183084"/>
            <a:ext cx="5246" cy="388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000" dirty="0"/>
          </a:p>
        </p:txBody>
      </p:sp>
      <p:sp>
        <p:nvSpPr>
          <p:cNvPr id="15" name="AutoShape 37"/>
          <p:cNvSpPr>
            <a:spLocks noChangeArrowheads="1"/>
          </p:cNvSpPr>
          <p:nvPr/>
        </p:nvSpPr>
        <p:spPr bwMode="auto">
          <a:xfrm>
            <a:off x="7236495" y="985739"/>
            <a:ext cx="1655763" cy="720725"/>
          </a:xfrm>
          <a:prstGeom prst="chevron">
            <a:avLst>
              <a:gd name="adj" fmla="val 57434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pt-BR" altLang="ko-KR" sz="1000" dirty="0">
                <a:solidFill>
                  <a:srgbClr val="003300"/>
                </a:solidFill>
              </a:rPr>
              <a:t>     </a:t>
            </a:r>
            <a:r>
              <a:rPr lang="pt-BR" altLang="ko-KR" sz="1200" dirty="0">
                <a:solidFill>
                  <a:srgbClr val="003300"/>
                </a:solidFill>
              </a:rPr>
              <a:t>Implantação</a:t>
            </a:r>
          </a:p>
        </p:txBody>
      </p:sp>
      <p:sp>
        <p:nvSpPr>
          <p:cNvPr id="24" name="AutoShape 78"/>
          <p:cNvSpPr>
            <a:spLocks noChangeArrowheads="1"/>
          </p:cNvSpPr>
          <p:nvPr/>
        </p:nvSpPr>
        <p:spPr bwMode="auto">
          <a:xfrm>
            <a:off x="7307933" y="3722589"/>
            <a:ext cx="1152525" cy="504825"/>
          </a:xfrm>
          <a:prstGeom prst="flowChartProcess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pt-BR" altLang="ko-KR" sz="1000" dirty="0">
                <a:solidFill>
                  <a:schemeClr val="tx1"/>
                </a:solidFill>
              </a:rPr>
              <a:t>Revisar </a:t>
            </a:r>
          </a:p>
          <a:p>
            <a:pPr algn="ctr" eaLnBrk="1" hangingPunct="1"/>
            <a:r>
              <a:rPr lang="pt-BR" altLang="ko-KR" sz="1000" dirty="0">
                <a:solidFill>
                  <a:schemeClr val="tx1"/>
                </a:solidFill>
              </a:rPr>
              <a:t>Todo o </a:t>
            </a:r>
          </a:p>
          <a:p>
            <a:pPr algn="ctr" eaLnBrk="1" hangingPunct="1"/>
            <a:r>
              <a:rPr lang="pt-BR" altLang="ko-KR" sz="1000" dirty="0">
                <a:solidFill>
                  <a:schemeClr val="tx1"/>
                </a:solidFill>
              </a:rPr>
              <a:t>Projeto</a:t>
            </a:r>
          </a:p>
        </p:txBody>
      </p:sp>
      <p:sp>
        <p:nvSpPr>
          <p:cNvPr id="25" name="AutoShape 79"/>
          <p:cNvSpPr>
            <a:spLocks noChangeArrowheads="1"/>
          </p:cNvSpPr>
          <p:nvPr/>
        </p:nvSpPr>
        <p:spPr bwMode="auto">
          <a:xfrm>
            <a:off x="7307933" y="3074889"/>
            <a:ext cx="1152525" cy="504825"/>
          </a:xfrm>
          <a:prstGeom prst="flowChartProcess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pt-BR" altLang="ko-KR" sz="1000" dirty="0">
                <a:solidFill>
                  <a:schemeClr val="tx1"/>
                </a:solidFill>
              </a:rPr>
              <a:t>Produzir</a:t>
            </a:r>
          </a:p>
          <a:p>
            <a:pPr algn="ctr" eaLnBrk="1" hangingPunct="1"/>
            <a:r>
              <a:rPr lang="pt-BR" altLang="ko-KR" sz="1000" dirty="0">
                <a:solidFill>
                  <a:schemeClr val="tx1"/>
                </a:solidFill>
              </a:rPr>
              <a:t>Relatório</a:t>
            </a:r>
          </a:p>
          <a:p>
            <a:pPr algn="ctr" eaLnBrk="1" hangingPunct="1"/>
            <a:r>
              <a:rPr lang="pt-BR" altLang="ko-KR" sz="1000" dirty="0">
                <a:solidFill>
                  <a:schemeClr val="tx1"/>
                </a:solidFill>
              </a:rPr>
              <a:t>Final</a:t>
            </a:r>
          </a:p>
        </p:txBody>
      </p:sp>
      <p:sp>
        <p:nvSpPr>
          <p:cNvPr id="26" name="AutoShape 80"/>
          <p:cNvSpPr>
            <a:spLocks noChangeArrowheads="1"/>
          </p:cNvSpPr>
          <p:nvPr/>
        </p:nvSpPr>
        <p:spPr bwMode="auto">
          <a:xfrm>
            <a:off x="7307933" y="2425601"/>
            <a:ext cx="1152525" cy="504825"/>
          </a:xfrm>
          <a:prstGeom prst="flowChartProcess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pt-BR" altLang="ko-KR" sz="1000" dirty="0">
                <a:solidFill>
                  <a:schemeClr val="tx1"/>
                </a:solidFill>
              </a:rPr>
              <a:t>Planejar</a:t>
            </a:r>
          </a:p>
          <a:p>
            <a:pPr algn="ctr" eaLnBrk="1" hangingPunct="1"/>
            <a:r>
              <a:rPr lang="pt-BR" altLang="ko-KR" sz="1000" dirty="0">
                <a:solidFill>
                  <a:schemeClr val="tx1"/>
                </a:solidFill>
              </a:rPr>
              <a:t>Monitoramento e</a:t>
            </a:r>
          </a:p>
          <a:p>
            <a:pPr algn="ctr" eaLnBrk="1" hangingPunct="1"/>
            <a:r>
              <a:rPr lang="pt-BR" altLang="ko-KR" sz="1000" dirty="0">
                <a:solidFill>
                  <a:schemeClr val="tx1"/>
                </a:solidFill>
              </a:rPr>
              <a:t>Manutenção</a:t>
            </a:r>
          </a:p>
        </p:txBody>
      </p:sp>
      <p:sp>
        <p:nvSpPr>
          <p:cNvPr id="27" name="AutoShape 82"/>
          <p:cNvSpPr>
            <a:spLocks noChangeArrowheads="1"/>
          </p:cNvSpPr>
          <p:nvPr/>
        </p:nvSpPr>
        <p:spPr bwMode="auto">
          <a:xfrm>
            <a:off x="7307933" y="1777901"/>
            <a:ext cx="1152525" cy="504825"/>
          </a:xfrm>
          <a:prstGeom prst="flowChartProcess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pt-BR" altLang="ko-KR" sz="1000" dirty="0">
                <a:solidFill>
                  <a:schemeClr val="tx1"/>
                </a:solidFill>
              </a:rPr>
              <a:t>Elaborar </a:t>
            </a:r>
          </a:p>
          <a:p>
            <a:pPr algn="ctr" eaLnBrk="1" hangingPunct="1"/>
            <a:r>
              <a:rPr lang="pt-BR" altLang="ko-KR" sz="1000" dirty="0">
                <a:solidFill>
                  <a:schemeClr val="tx1"/>
                </a:solidFill>
              </a:rPr>
              <a:t>Plano de </a:t>
            </a:r>
          </a:p>
          <a:p>
            <a:pPr algn="ctr" eaLnBrk="1" hangingPunct="1"/>
            <a:r>
              <a:rPr lang="pt-BR" altLang="ko-KR" sz="1000" dirty="0">
                <a:solidFill>
                  <a:schemeClr val="tx1"/>
                </a:solidFill>
              </a:rPr>
              <a:t>Implantação</a:t>
            </a:r>
          </a:p>
        </p:txBody>
      </p:sp>
      <p:sp>
        <p:nvSpPr>
          <p:cNvPr id="5" name="Line 115"/>
          <p:cNvSpPr>
            <a:spLocks noChangeShapeType="1"/>
          </p:cNvSpPr>
          <p:nvPr/>
        </p:nvSpPr>
        <p:spPr bwMode="auto">
          <a:xfrm>
            <a:off x="6561804" y="2255093"/>
            <a:ext cx="5245" cy="38156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000" dirty="0"/>
          </a:p>
        </p:txBody>
      </p:sp>
      <p:sp>
        <p:nvSpPr>
          <p:cNvPr id="16" name="AutoShape 38"/>
          <p:cNvSpPr>
            <a:spLocks noChangeArrowheads="1"/>
          </p:cNvSpPr>
          <p:nvPr/>
        </p:nvSpPr>
        <p:spPr bwMode="auto">
          <a:xfrm>
            <a:off x="5939508" y="985739"/>
            <a:ext cx="1655763" cy="720725"/>
          </a:xfrm>
          <a:prstGeom prst="chevron">
            <a:avLst>
              <a:gd name="adj" fmla="val 57434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pt-BR" altLang="ko-KR" sz="1000" dirty="0">
                <a:solidFill>
                  <a:srgbClr val="003300"/>
                </a:solidFill>
              </a:rPr>
              <a:t>     </a:t>
            </a:r>
            <a:r>
              <a:rPr lang="pt-BR" altLang="ko-KR" sz="1200" dirty="0">
                <a:solidFill>
                  <a:srgbClr val="003300"/>
                </a:solidFill>
              </a:rPr>
              <a:t>Avaliação</a:t>
            </a:r>
          </a:p>
        </p:txBody>
      </p:sp>
      <p:sp>
        <p:nvSpPr>
          <p:cNvPr id="28" name="AutoShape 83"/>
          <p:cNvSpPr>
            <a:spLocks noChangeArrowheads="1"/>
          </p:cNvSpPr>
          <p:nvPr/>
        </p:nvSpPr>
        <p:spPr bwMode="auto">
          <a:xfrm>
            <a:off x="6012533" y="3074889"/>
            <a:ext cx="1152525" cy="504825"/>
          </a:xfrm>
          <a:prstGeom prst="flowChartProcess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pt-BR" altLang="ko-KR" sz="1000" dirty="0">
                <a:solidFill>
                  <a:schemeClr val="tx1"/>
                </a:solidFill>
              </a:rPr>
              <a:t>Determinar os</a:t>
            </a:r>
          </a:p>
          <a:p>
            <a:pPr algn="ctr" eaLnBrk="1" hangingPunct="1"/>
            <a:r>
              <a:rPr lang="pt-BR" altLang="ko-KR" sz="1000" dirty="0">
                <a:solidFill>
                  <a:schemeClr val="tx1"/>
                </a:solidFill>
              </a:rPr>
              <a:t>Próximos Passos</a:t>
            </a:r>
          </a:p>
        </p:txBody>
      </p:sp>
      <p:sp>
        <p:nvSpPr>
          <p:cNvPr id="29" name="AutoShape 84"/>
          <p:cNvSpPr>
            <a:spLocks noChangeArrowheads="1"/>
          </p:cNvSpPr>
          <p:nvPr/>
        </p:nvSpPr>
        <p:spPr bwMode="auto">
          <a:xfrm>
            <a:off x="6012533" y="2425601"/>
            <a:ext cx="1152525" cy="504825"/>
          </a:xfrm>
          <a:prstGeom prst="flowChartProcess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pt-BR" altLang="ko-KR" sz="1000" dirty="0">
                <a:solidFill>
                  <a:schemeClr val="tx1"/>
                </a:solidFill>
              </a:rPr>
              <a:t>Revisar o</a:t>
            </a:r>
          </a:p>
          <a:p>
            <a:pPr algn="ctr" eaLnBrk="1" hangingPunct="1"/>
            <a:r>
              <a:rPr lang="pt-BR" altLang="ko-KR" sz="1000" dirty="0">
                <a:solidFill>
                  <a:schemeClr val="tx1"/>
                </a:solidFill>
              </a:rPr>
              <a:t>Processo</a:t>
            </a:r>
          </a:p>
        </p:txBody>
      </p:sp>
      <p:sp>
        <p:nvSpPr>
          <p:cNvPr id="30" name="AutoShape 85"/>
          <p:cNvSpPr>
            <a:spLocks noChangeArrowheads="1"/>
          </p:cNvSpPr>
          <p:nvPr/>
        </p:nvSpPr>
        <p:spPr bwMode="auto">
          <a:xfrm>
            <a:off x="6012533" y="1777901"/>
            <a:ext cx="1152525" cy="504825"/>
          </a:xfrm>
          <a:prstGeom prst="flowChartProcess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pt-BR" altLang="ko-KR" sz="1000" dirty="0">
                <a:solidFill>
                  <a:schemeClr val="tx1"/>
                </a:solidFill>
              </a:rPr>
              <a:t>Avaliar </a:t>
            </a:r>
          </a:p>
          <a:p>
            <a:pPr algn="ctr" eaLnBrk="1" hangingPunct="1"/>
            <a:r>
              <a:rPr lang="pt-BR" altLang="ko-KR" sz="1000" dirty="0">
                <a:solidFill>
                  <a:schemeClr val="tx1"/>
                </a:solidFill>
              </a:rPr>
              <a:t>Resultados</a:t>
            </a:r>
          </a:p>
          <a:p>
            <a:pPr algn="ctr" eaLnBrk="1" hangingPunct="1"/>
            <a:r>
              <a:rPr lang="pt-BR" altLang="ko-KR" sz="1000" dirty="0">
                <a:solidFill>
                  <a:schemeClr val="tx1"/>
                </a:solidFill>
              </a:rPr>
              <a:t>Obtidos</a:t>
            </a:r>
          </a:p>
        </p:txBody>
      </p:sp>
      <p:sp>
        <p:nvSpPr>
          <p:cNvPr id="6" name="Line 112"/>
          <p:cNvSpPr>
            <a:spLocks noChangeShapeType="1"/>
          </p:cNvSpPr>
          <p:nvPr/>
        </p:nvSpPr>
        <p:spPr bwMode="auto">
          <a:xfrm>
            <a:off x="5266408" y="2275426"/>
            <a:ext cx="5244" cy="37880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000" dirty="0"/>
          </a:p>
        </p:txBody>
      </p:sp>
      <p:sp>
        <p:nvSpPr>
          <p:cNvPr id="14" name="AutoShape 36"/>
          <p:cNvSpPr>
            <a:spLocks noChangeArrowheads="1"/>
          </p:cNvSpPr>
          <p:nvPr/>
        </p:nvSpPr>
        <p:spPr bwMode="auto">
          <a:xfrm>
            <a:off x="4644108" y="985739"/>
            <a:ext cx="1655763" cy="720725"/>
          </a:xfrm>
          <a:prstGeom prst="chevron">
            <a:avLst>
              <a:gd name="adj" fmla="val 57434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pt-BR" altLang="ko-KR" sz="1000" dirty="0">
                <a:solidFill>
                  <a:srgbClr val="003300"/>
                </a:solidFill>
              </a:rPr>
              <a:t>     </a:t>
            </a:r>
            <a:r>
              <a:rPr lang="pt-BR" altLang="ko-KR" sz="1200" dirty="0">
                <a:solidFill>
                  <a:srgbClr val="003300"/>
                </a:solidFill>
              </a:rPr>
              <a:t>Modelagem</a:t>
            </a:r>
          </a:p>
        </p:txBody>
      </p:sp>
      <p:sp>
        <p:nvSpPr>
          <p:cNvPr id="31" name="AutoShape 86"/>
          <p:cNvSpPr>
            <a:spLocks noChangeArrowheads="1"/>
          </p:cNvSpPr>
          <p:nvPr/>
        </p:nvSpPr>
        <p:spPr bwMode="auto">
          <a:xfrm>
            <a:off x="4715546" y="3722589"/>
            <a:ext cx="1152525" cy="504825"/>
          </a:xfrm>
          <a:prstGeom prst="flowChartProcess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pt-BR" altLang="ko-KR" sz="1000" dirty="0">
                <a:solidFill>
                  <a:schemeClr val="tx1"/>
                </a:solidFill>
              </a:rPr>
              <a:t>Avaliar o</a:t>
            </a:r>
          </a:p>
          <a:p>
            <a:pPr algn="ctr" eaLnBrk="1" hangingPunct="1"/>
            <a:r>
              <a:rPr lang="pt-BR" altLang="ko-KR" sz="1000" dirty="0">
                <a:solidFill>
                  <a:schemeClr val="tx1"/>
                </a:solidFill>
              </a:rPr>
              <a:t>Modelo</a:t>
            </a:r>
          </a:p>
        </p:txBody>
      </p:sp>
      <p:sp>
        <p:nvSpPr>
          <p:cNvPr id="32" name="AutoShape 87"/>
          <p:cNvSpPr>
            <a:spLocks noChangeArrowheads="1"/>
          </p:cNvSpPr>
          <p:nvPr/>
        </p:nvSpPr>
        <p:spPr bwMode="auto">
          <a:xfrm>
            <a:off x="4715546" y="3074889"/>
            <a:ext cx="1152525" cy="504825"/>
          </a:xfrm>
          <a:prstGeom prst="flowChartProcess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pt-BR" altLang="ko-KR" sz="1000" dirty="0">
                <a:solidFill>
                  <a:schemeClr val="tx1"/>
                </a:solidFill>
              </a:rPr>
              <a:t>Construir o</a:t>
            </a:r>
          </a:p>
          <a:p>
            <a:pPr algn="ctr" eaLnBrk="1" hangingPunct="1"/>
            <a:r>
              <a:rPr lang="pt-BR" altLang="ko-KR" sz="1000" dirty="0">
                <a:solidFill>
                  <a:schemeClr val="tx1"/>
                </a:solidFill>
              </a:rPr>
              <a:t>Modelo</a:t>
            </a:r>
          </a:p>
        </p:txBody>
      </p:sp>
      <p:sp>
        <p:nvSpPr>
          <p:cNvPr id="33" name="AutoShape 88"/>
          <p:cNvSpPr>
            <a:spLocks noChangeArrowheads="1"/>
          </p:cNvSpPr>
          <p:nvPr/>
        </p:nvSpPr>
        <p:spPr bwMode="auto">
          <a:xfrm>
            <a:off x="4715546" y="2425601"/>
            <a:ext cx="1152525" cy="504825"/>
          </a:xfrm>
          <a:prstGeom prst="flowChartProcess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pt-BR" altLang="ko-KR" sz="1000" dirty="0">
                <a:solidFill>
                  <a:schemeClr val="tx1"/>
                </a:solidFill>
              </a:rPr>
              <a:t>Gerar Projeto </a:t>
            </a:r>
          </a:p>
          <a:p>
            <a:pPr algn="ctr" eaLnBrk="1" hangingPunct="1"/>
            <a:r>
              <a:rPr lang="pt-BR" altLang="ko-KR" sz="1000" dirty="0">
                <a:solidFill>
                  <a:schemeClr val="tx1"/>
                </a:solidFill>
              </a:rPr>
              <a:t>de Teste</a:t>
            </a:r>
          </a:p>
        </p:txBody>
      </p:sp>
      <p:sp>
        <p:nvSpPr>
          <p:cNvPr id="34" name="AutoShape 89"/>
          <p:cNvSpPr>
            <a:spLocks noChangeArrowheads="1"/>
          </p:cNvSpPr>
          <p:nvPr/>
        </p:nvSpPr>
        <p:spPr bwMode="auto">
          <a:xfrm>
            <a:off x="4715546" y="1777901"/>
            <a:ext cx="1152525" cy="504825"/>
          </a:xfrm>
          <a:prstGeom prst="flowChartProcess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pt-BR" altLang="ko-KR" sz="1000" dirty="0">
                <a:solidFill>
                  <a:schemeClr val="tx1"/>
                </a:solidFill>
              </a:rPr>
              <a:t>Selecionar as </a:t>
            </a:r>
          </a:p>
          <a:p>
            <a:pPr algn="ctr" eaLnBrk="1" hangingPunct="1"/>
            <a:r>
              <a:rPr lang="pt-BR" altLang="ko-KR" sz="1000" dirty="0">
                <a:solidFill>
                  <a:schemeClr val="tx1"/>
                </a:solidFill>
              </a:rPr>
              <a:t>Técnicas de</a:t>
            </a:r>
          </a:p>
          <a:p>
            <a:pPr algn="ctr" eaLnBrk="1" hangingPunct="1"/>
            <a:r>
              <a:rPr lang="pt-BR" altLang="ko-KR" sz="1000" dirty="0">
                <a:solidFill>
                  <a:schemeClr val="tx1"/>
                </a:solidFill>
              </a:rPr>
              <a:t>Modelagem</a:t>
            </a:r>
          </a:p>
        </p:txBody>
      </p:sp>
      <p:sp>
        <p:nvSpPr>
          <p:cNvPr id="8" name="Line 111"/>
          <p:cNvSpPr>
            <a:spLocks noChangeShapeType="1"/>
          </p:cNvSpPr>
          <p:nvPr/>
        </p:nvSpPr>
        <p:spPr bwMode="auto">
          <a:xfrm>
            <a:off x="2676893" y="2282726"/>
            <a:ext cx="5245" cy="37880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000" dirty="0"/>
          </a:p>
        </p:txBody>
      </p:sp>
      <p:sp>
        <p:nvSpPr>
          <p:cNvPr id="12" name="AutoShape 31"/>
          <p:cNvSpPr>
            <a:spLocks noChangeArrowheads="1"/>
          </p:cNvSpPr>
          <p:nvPr/>
        </p:nvSpPr>
        <p:spPr bwMode="auto">
          <a:xfrm>
            <a:off x="2051720" y="985739"/>
            <a:ext cx="1655763" cy="720725"/>
          </a:xfrm>
          <a:prstGeom prst="chevron">
            <a:avLst>
              <a:gd name="adj" fmla="val 57434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pt-BR" altLang="ko-KR" sz="1000" dirty="0">
                <a:solidFill>
                  <a:srgbClr val="003300"/>
                </a:solidFill>
              </a:rPr>
              <a:t>     </a:t>
            </a:r>
            <a:r>
              <a:rPr lang="pt-BR" altLang="ko-KR" sz="1200" dirty="0">
                <a:solidFill>
                  <a:srgbClr val="003300"/>
                </a:solidFill>
              </a:rPr>
              <a:t>Entendimento</a:t>
            </a:r>
          </a:p>
          <a:p>
            <a:pPr algn="ctr" eaLnBrk="1" hangingPunct="1"/>
            <a:r>
              <a:rPr lang="pt-BR" altLang="ko-KR" sz="1200" dirty="0">
                <a:solidFill>
                  <a:srgbClr val="003300"/>
                </a:solidFill>
              </a:rPr>
              <a:t>dos Dados</a:t>
            </a:r>
          </a:p>
        </p:txBody>
      </p:sp>
      <p:sp>
        <p:nvSpPr>
          <p:cNvPr id="36" name="AutoShape 96"/>
          <p:cNvSpPr>
            <a:spLocks noChangeArrowheads="1"/>
          </p:cNvSpPr>
          <p:nvPr/>
        </p:nvSpPr>
        <p:spPr bwMode="auto">
          <a:xfrm>
            <a:off x="2123158" y="3074889"/>
            <a:ext cx="1152525" cy="504825"/>
          </a:xfrm>
          <a:prstGeom prst="flowChartProcess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pt-BR" altLang="ko-KR" sz="1000" dirty="0">
                <a:solidFill>
                  <a:schemeClr val="tx1"/>
                </a:solidFill>
              </a:rPr>
              <a:t>Exploração dos</a:t>
            </a:r>
          </a:p>
          <a:p>
            <a:pPr algn="ctr" eaLnBrk="1" hangingPunct="1"/>
            <a:r>
              <a:rPr lang="pt-BR" altLang="ko-KR" sz="1000" dirty="0">
                <a:solidFill>
                  <a:schemeClr val="tx1"/>
                </a:solidFill>
              </a:rPr>
              <a:t>Dados</a:t>
            </a:r>
          </a:p>
        </p:txBody>
      </p:sp>
      <p:sp>
        <p:nvSpPr>
          <p:cNvPr id="37" name="AutoShape 97"/>
          <p:cNvSpPr>
            <a:spLocks noChangeArrowheads="1"/>
          </p:cNvSpPr>
          <p:nvPr/>
        </p:nvSpPr>
        <p:spPr bwMode="auto">
          <a:xfrm>
            <a:off x="2123158" y="2425601"/>
            <a:ext cx="1152525" cy="504825"/>
          </a:xfrm>
          <a:prstGeom prst="flowChartProcess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pt-BR" altLang="ko-KR" sz="1000" dirty="0">
                <a:solidFill>
                  <a:schemeClr val="tx1"/>
                </a:solidFill>
              </a:rPr>
              <a:t>Descrição dos</a:t>
            </a:r>
          </a:p>
          <a:p>
            <a:pPr algn="ctr" eaLnBrk="1" hangingPunct="1"/>
            <a:r>
              <a:rPr lang="pt-BR" altLang="ko-KR" sz="1000" dirty="0">
                <a:solidFill>
                  <a:schemeClr val="tx1"/>
                </a:solidFill>
              </a:rPr>
              <a:t>Dados</a:t>
            </a:r>
          </a:p>
        </p:txBody>
      </p:sp>
      <p:sp>
        <p:nvSpPr>
          <p:cNvPr id="38" name="AutoShape 98"/>
          <p:cNvSpPr>
            <a:spLocks noChangeArrowheads="1"/>
          </p:cNvSpPr>
          <p:nvPr/>
        </p:nvSpPr>
        <p:spPr bwMode="auto">
          <a:xfrm>
            <a:off x="2123158" y="1777901"/>
            <a:ext cx="1152525" cy="504825"/>
          </a:xfrm>
          <a:prstGeom prst="flowChartProcess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pt-BR" altLang="ko-KR" sz="1000" dirty="0">
                <a:solidFill>
                  <a:schemeClr val="tx1"/>
                </a:solidFill>
              </a:rPr>
              <a:t>Coleta Inicial</a:t>
            </a:r>
          </a:p>
          <a:p>
            <a:pPr algn="ctr" eaLnBrk="1" hangingPunct="1"/>
            <a:r>
              <a:rPr lang="pt-BR" altLang="ko-KR" sz="1000" dirty="0">
                <a:solidFill>
                  <a:schemeClr val="tx1"/>
                </a:solidFill>
              </a:rPr>
              <a:t>de</a:t>
            </a:r>
          </a:p>
          <a:p>
            <a:pPr algn="ctr" eaLnBrk="1" hangingPunct="1"/>
            <a:r>
              <a:rPr lang="pt-BR" altLang="ko-KR" sz="1000" dirty="0">
                <a:solidFill>
                  <a:schemeClr val="tx1"/>
                </a:solidFill>
              </a:rPr>
              <a:t>Dados</a:t>
            </a:r>
          </a:p>
        </p:txBody>
      </p:sp>
      <p:sp>
        <p:nvSpPr>
          <p:cNvPr id="40" name="AutoShape 100"/>
          <p:cNvSpPr>
            <a:spLocks noChangeArrowheads="1"/>
          </p:cNvSpPr>
          <p:nvPr/>
        </p:nvSpPr>
        <p:spPr bwMode="auto">
          <a:xfrm>
            <a:off x="2123158" y="3722589"/>
            <a:ext cx="1152525" cy="504825"/>
          </a:xfrm>
          <a:prstGeom prst="flowChartProcess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pt-BR" altLang="ko-KR" sz="1000" dirty="0">
                <a:solidFill>
                  <a:schemeClr val="tx1"/>
                </a:solidFill>
              </a:rPr>
              <a:t>Verificação da </a:t>
            </a:r>
          </a:p>
          <a:p>
            <a:pPr algn="ctr" eaLnBrk="1" hangingPunct="1"/>
            <a:r>
              <a:rPr lang="pt-BR" altLang="ko-KR" sz="1000" dirty="0">
                <a:solidFill>
                  <a:schemeClr val="tx1"/>
                </a:solidFill>
              </a:rPr>
              <a:t>Qualidade dos</a:t>
            </a:r>
          </a:p>
          <a:p>
            <a:pPr algn="ctr" eaLnBrk="1" hangingPunct="1"/>
            <a:r>
              <a:rPr lang="pt-BR" altLang="ko-KR" sz="1000" dirty="0">
                <a:solidFill>
                  <a:schemeClr val="tx1"/>
                </a:solidFill>
              </a:rPr>
              <a:t>Dados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683295" y="985739"/>
            <a:ext cx="1727200" cy="719138"/>
          </a:xfrm>
          <a:prstGeom prst="homePlate">
            <a:avLst>
              <a:gd name="adj" fmla="val 60044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pt-BR" altLang="ko-KR" sz="1200" dirty="0">
                <a:solidFill>
                  <a:srgbClr val="003300"/>
                </a:solidFill>
              </a:rPr>
              <a:t>Entendimento do </a:t>
            </a:r>
          </a:p>
          <a:p>
            <a:pPr algn="ctr" eaLnBrk="1" hangingPunct="1"/>
            <a:r>
              <a:rPr lang="pt-BR" altLang="ko-KR" sz="1200" dirty="0">
                <a:solidFill>
                  <a:srgbClr val="003300"/>
                </a:solidFill>
              </a:rPr>
              <a:t>Negócio</a:t>
            </a:r>
          </a:p>
          <a:p>
            <a:pPr algn="ctr" eaLnBrk="1" hangingPunct="1"/>
            <a:r>
              <a:rPr lang="pt-BR" altLang="ko-KR" sz="1200" dirty="0">
                <a:solidFill>
                  <a:srgbClr val="003300"/>
                </a:solidFill>
              </a:rPr>
              <a:t>(Objetivos)</a:t>
            </a:r>
          </a:p>
        </p:txBody>
      </p:sp>
      <p:sp>
        <p:nvSpPr>
          <p:cNvPr id="23" name="AutoShape 77"/>
          <p:cNvSpPr>
            <a:spLocks noChangeArrowheads="1"/>
          </p:cNvSpPr>
          <p:nvPr/>
        </p:nvSpPr>
        <p:spPr bwMode="auto">
          <a:xfrm>
            <a:off x="827758" y="1777901"/>
            <a:ext cx="1152525" cy="504825"/>
          </a:xfrm>
          <a:prstGeom prst="flowChartProcess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pt-BR" altLang="ko-KR" sz="1000" dirty="0">
                <a:solidFill>
                  <a:schemeClr val="tx1"/>
                </a:solidFill>
              </a:rPr>
              <a:t>Determinar</a:t>
            </a:r>
          </a:p>
          <a:p>
            <a:pPr algn="ctr" eaLnBrk="1" hangingPunct="1"/>
            <a:r>
              <a:rPr lang="pt-BR" altLang="ko-KR" sz="1000" dirty="0">
                <a:solidFill>
                  <a:schemeClr val="tx1"/>
                </a:solidFill>
              </a:rPr>
              <a:t>Objetivos de</a:t>
            </a:r>
          </a:p>
          <a:p>
            <a:pPr algn="ctr" eaLnBrk="1" hangingPunct="1"/>
            <a:r>
              <a:rPr lang="pt-BR" altLang="ko-KR" sz="1000" dirty="0">
                <a:solidFill>
                  <a:schemeClr val="tx1"/>
                </a:solidFill>
              </a:rPr>
              <a:t>Negócio</a:t>
            </a:r>
          </a:p>
        </p:txBody>
      </p:sp>
      <p:sp>
        <p:nvSpPr>
          <p:cNvPr id="35" name="AutoShape 95"/>
          <p:cNvSpPr>
            <a:spLocks noChangeArrowheads="1"/>
          </p:cNvSpPr>
          <p:nvPr/>
        </p:nvSpPr>
        <p:spPr bwMode="auto">
          <a:xfrm>
            <a:off x="827758" y="2425601"/>
            <a:ext cx="1152525" cy="504825"/>
          </a:xfrm>
          <a:prstGeom prst="flowChartProcess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pt-BR" altLang="ko-KR" sz="1000" dirty="0">
                <a:solidFill>
                  <a:schemeClr val="tx1"/>
                </a:solidFill>
              </a:rPr>
              <a:t>Avaliar a </a:t>
            </a:r>
          </a:p>
          <a:p>
            <a:pPr algn="ctr" eaLnBrk="1" hangingPunct="1"/>
            <a:r>
              <a:rPr lang="pt-BR" altLang="ko-KR" sz="1000" dirty="0">
                <a:solidFill>
                  <a:schemeClr val="tx1"/>
                </a:solidFill>
              </a:rPr>
              <a:t>Situação</a:t>
            </a:r>
          </a:p>
        </p:txBody>
      </p:sp>
      <p:sp>
        <p:nvSpPr>
          <p:cNvPr id="39" name="AutoShape 99"/>
          <p:cNvSpPr>
            <a:spLocks noChangeArrowheads="1"/>
          </p:cNvSpPr>
          <p:nvPr/>
        </p:nvSpPr>
        <p:spPr bwMode="auto">
          <a:xfrm>
            <a:off x="827758" y="3074889"/>
            <a:ext cx="1152525" cy="504825"/>
          </a:xfrm>
          <a:prstGeom prst="flowChartProcess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pt-BR" altLang="ko-KR" sz="1000" dirty="0">
                <a:solidFill>
                  <a:schemeClr val="tx1"/>
                </a:solidFill>
              </a:rPr>
              <a:t>Determinar Metas</a:t>
            </a:r>
          </a:p>
          <a:p>
            <a:pPr algn="ctr" eaLnBrk="1" hangingPunct="1"/>
            <a:r>
              <a:rPr lang="pt-BR" altLang="ko-KR" sz="1000" dirty="0">
                <a:solidFill>
                  <a:schemeClr val="tx1"/>
                </a:solidFill>
              </a:rPr>
              <a:t>para Análise </a:t>
            </a:r>
          </a:p>
          <a:p>
            <a:pPr algn="ctr" eaLnBrk="1" hangingPunct="1"/>
            <a:r>
              <a:rPr lang="pt-BR" altLang="ko-KR" sz="1000" dirty="0">
                <a:solidFill>
                  <a:schemeClr val="tx1"/>
                </a:solidFill>
              </a:rPr>
              <a:t>de Dados</a:t>
            </a:r>
          </a:p>
        </p:txBody>
      </p:sp>
      <p:sp>
        <p:nvSpPr>
          <p:cNvPr id="41" name="AutoShape 101"/>
          <p:cNvSpPr>
            <a:spLocks noChangeArrowheads="1"/>
          </p:cNvSpPr>
          <p:nvPr/>
        </p:nvSpPr>
        <p:spPr bwMode="auto">
          <a:xfrm>
            <a:off x="827758" y="3722589"/>
            <a:ext cx="1152525" cy="504825"/>
          </a:xfrm>
          <a:prstGeom prst="flowChartProcess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pt-BR" altLang="ko-KR" sz="1000" dirty="0">
                <a:solidFill>
                  <a:schemeClr val="tx1"/>
                </a:solidFill>
              </a:rPr>
              <a:t>Produzir um</a:t>
            </a:r>
          </a:p>
          <a:p>
            <a:pPr algn="ctr" eaLnBrk="1" hangingPunct="1"/>
            <a:r>
              <a:rPr lang="pt-BR" altLang="ko-KR" sz="1000" dirty="0">
                <a:solidFill>
                  <a:schemeClr val="tx1"/>
                </a:solidFill>
              </a:rPr>
              <a:t>Plano para o</a:t>
            </a:r>
          </a:p>
          <a:p>
            <a:pPr algn="ctr" eaLnBrk="1" hangingPunct="1"/>
            <a:r>
              <a:rPr lang="pt-BR" altLang="ko-KR" sz="1000" dirty="0">
                <a:solidFill>
                  <a:schemeClr val="tx1"/>
                </a:solidFill>
              </a:rPr>
              <a:t>Projeto</a:t>
            </a:r>
          </a:p>
        </p:txBody>
      </p:sp>
      <p:sp>
        <p:nvSpPr>
          <p:cNvPr id="54" name="AutoShape 101">
            <a:extLst>
              <a:ext uri="{FF2B5EF4-FFF2-40B4-BE49-F238E27FC236}">
                <a16:creationId xmlns:a16="http://schemas.microsoft.com/office/drawing/2014/main" id="{AD9E56D9-C2ED-4074-AF0D-2F5EA02E4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157" y="6070747"/>
            <a:ext cx="1152525" cy="504825"/>
          </a:xfrm>
          <a:prstGeom prst="flowChartProcess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pt-BR" altLang="ko-KR" sz="1000" dirty="0">
                <a:solidFill>
                  <a:schemeClr val="bg1"/>
                </a:solidFill>
              </a:rPr>
              <a:t>Fontes de Dados </a:t>
            </a:r>
            <a:br>
              <a:rPr lang="pt-BR" altLang="ko-KR" sz="1000" dirty="0">
                <a:solidFill>
                  <a:schemeClr val="bg1"/>
                </a:solidFill>
              </a:rPr>
            </a:br>
            <a:r>
              <a:rPr lang="pt-BR" altLang="ko-KR" sz="1000" dirty="0">
                <a:solidFill>
                  <a:schemeClr val="bg1"/>
                </a:solidFill>
              </a:rPr>
              <a:t>do Projeto</a:t>
            </a:r>
          </a:p>
        </p:txBody>
      </p:sp>
      <p:sp>
        <p:nvSpPr>
          <p:cNvPr id="56" name="AutoShape 101">
            <a:extLst>
              <a:ext uri="{FF2B5EF4-FFF2-40B4-BE49-F238E27FC236}">
                <a16:creationId xmlns:a16="http://schemas.microsoft.com/office/drawing/2014/main" id="{696F6FCC-60F6-4607-8B51-0E483CB35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8557" y="6070747"/>
            <a:ext cx="1152525" cy="504825"/>
          </a:xfrm>
          <a:prstGeom prst="flowChartProcess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pt-BR" altLang="ko-KR" sz="1000" dirty="0">
                <a:solidFill>
                  <a:schemeClr val="bg1"/>
                </a:solidFill>
              </a:rPr>
              <a:t>Dados Preparados</a:t>
            </a:r>
            <a:br>
              <a:rPr lang="pt-BR" altLang="ko-KR" sz="1000" dirty="0">
                <a:solidFill>
                  <a:schemeClr val="bg1"/>
                </a:solidFill>
              </a:rPr>
            </a:br>
            <a:r>
              <a:rPr lang="pt-BR" altLang="ko-KR" sz="1000" dirty="0">
                <a:solidFill>
                  <a:schemeClr val="bg1"/>
                </a:solidFill>
              </a:rPr>
              <a:t>do Projeto</a:t>
            </a:r>
          </a:p>
        </p:txBody>
      </p:sp>
      <p:sp>
        <p:nvSpPr>
          <p:cNvPr id="58" name="AutoShape 101">
            <a:extLst>
              <a:ext uri="{FF2B5EF4-FFF2-40B4-BE49-F238E27FC236}">
                <a16:creationId xmlns:a16="http://schemas.microsoft.com/office/drawing/2014/main" id="{5264FA7C-3BBB-448E-89A7-F6D6DA55B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215" y="6070747"/>
            <a:ext cx="1152525" cy="504825"/>
          </a:xfrm>
          <a:prstGeom prst="flowChartProcess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pt-BR" altLang="ko-KR" sz="1000" dirty="0">
                <a:solidFill>
                  <a:schemeClr val="bg1"/>
                </a:solidFill>
              </a:rPr>
              <a:t>Modelo Analítico </a:t>
            </a:r>
            <a:br>
              <a:rPr lang="pt-BR" altLang="ko-KR" sz="1000">
                <a:solidFill>
                  <a:schemeClr val="bg1"/>
                </a:solidFill>
              </a:rPr>
            </a:br>
            <a:r>
              <a:rPr lang="pt-BR" altLang="ko-KR" sz="1000">
                <a:solidFill>
                  <a:schemeClr val="bg1"/>
                </a:solidFill>
              </a:rPr>
              <a:t>do Projeto</a:t>
            </a:r>
            <a:endParaRPr lang="pt-BR" altLang="ko-KR" sz="1000" dirty="0">
              <a:solidFill>
                <a:schemeClr val="bg1"/>
              </a:solidFill>
            </a:endParaRPr>
          </a:p>
        </p:txBody>
      </p:sp>
      <p:sp>
        <p:nvSpPr>
          <p:cNvPr id="60" name="AutoShape 101">
            <a:extLst>
              <a:ext uri="{FF2B5EF4-FFF2-40B4-BE49-F238E27FC236}">
                <a16:creationId xmlns:a16="http://schemas.microsoft.com/office/drawing/2014/main" id="{ED7A79FB-99ED-437F-9757-24A9DF324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2533" y="6070746"/>
            <a:ext cx="1152525" cy="504825"/>
          </a:xfrm>
          <a:prstGeom prst="flowChartProcess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pt-BR" altLang="ko-KR" sz="1000" dirty="0">
                <a:solidFill>
                  <a:schemeClr val="bg1"/>
                </a:solidFill>
              </a:rPr>
              <a:t>Resultado Analítico</a:t>
            </a:r>
            <a:br>
              <a:rPr lang="pt-BR" altLang="ko-KR" sz="1000" dirty="0">
                <a:solidFill>
                  <a:schemeClr val="bg1"/>
                </a:solidFill>
              </a:rPr>
            </a:br>
            <a:r>
              <a:rPr lang="pt-BR" altLang="ko-KR" sz="1000" dirty="0">
                <a:solidFill>
                  <a:schemeClr val="bg1"/>
                </a:solidFill>
              </a:rPr>
              <a:t> do Projeto</a:t>
            </a:r>
          </a:p>
        </p:txBody>
      </p:sp>
      <p:sp>
        <p:nvSpPr>
          <p:cNvPr id="62" name="AutoShape 101">
            <a:extLst>
              <a:ext uri="{FF2B5EF4-FFF2-40B4-BE49-F238E27FC236}">
                <a16:creationId xmlns:a16="http://schemas.microsoft.com/office/drawing/2014/main" id="{6D631CCE-1387-41FC-B1D9-0EFA34A3D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7932" y="6063447"/>
            <a:ext cx="1152525" cy="504825"/>
          </a:xfrm>
          <a:prstGeom prst="flowChartProcess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pt-BR" altLang="ko-KR" sz="1000" dirty="0">
                <a:solidFill>
                  <a:schemeClr val="bg1"/>
                </a:solidFill>
              </a:rPr>
              <a:t>Projeto</a:t>
            </a:r>
            <a:br>
              <a:rPr lang="pt-BR" altLang="ko-KR" sz="1000" dirty="0">
                <a:solidFill>
                  <a:schemeClr val="bg1"/>
                </a:solidFill>
              </a:rPr>
            </a:br>
            <a:r>
              <a:rPr lang="pt-BR" altLang="ko-KR" sz="1000" dirty="0">
                <a:solidFill>
                  <a:schemeClr val="bg1"/>
                </a:solidFill>
              </a:rPr>
              <a:t>Implantado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D50036F-B281-4935-9FF2-3B17C172E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768" y="4559348"/>
            <a:ext cx="1089514" cy="108688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E8C5B9B8-77AC-4F6A-BC89-43711E487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658" y="4559348"/>
            <a:ext cx="1089514" cy="108688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D05A4875-CCEC-4635-BCD0-B5871E2C1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568" y="4559348"/>
            <a:ext cx="1089514" cy="108688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279901F0-EF62-4526-8C83-60FABD61E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051" y="4559348"/>
            <a:ext cx="1089514" cy="108688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ED1A03A8-A6A5-4898-9899-55085299E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038" y="4559348"/>
            <a:ext cx="1089514" cy="108688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93F0F4B7-1E17-48B8-9BDC-5AA5279C3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8911" y="4559348"/>
            <a:ext cx="1089514" cy="108688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3" name="Balão de Fala: Oval 52">
            <a:extLst>
              <a:ext uri="{FF2B5EF4-FFF2-40B4-BE49-F238E27FC236}">
                <a16:creationId xmlns:a16="http://schemas.microsoft.com/office/drawing/2014/main" id="{A59BB1C4-32B6-AD85-DF09-4751ED5A5BB9}"/>
              </a:ext>
            </a:extLst>
          </p:cNvPr>
          <p:cNvSpPr/>
          <p:nvPr/>
        </p:nvSpPr>
        <p:spPr>
          <a:xfrm>
            <a:off x="5806378" y="135547"/>
            <a:ext cx="2617154" cy="792088"/>
          </a:xfrm>
          <a:prstGeom prst="wedgeEllipseCallout">
            <a:avLst>
              <a:gd name="adj1" fmla="val -95883"/>
              <a:gd name="adj2" fmla="val 57003"/>
            </a:avLst>
          </a:prstGeom>
          <a:solidFill>
            <a:srgbClr val="FFC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/>
              <a:t>A preparação dos dados costuma consumir 90% do tempo de todo o processo.</a:t>
            </a:r>
          </a:p>
        </p:txBody>
      </p:sp>
    </p:spTree>
    <p:extLst>
      <p:ext uri="{BB962C8B-B14F-4D97-AF65-F5344CB8AC3E}">
        <p14:creationId xmlns:p14="http://schemas.microsoft.com/office/powerpoint/2010/main" val="322234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00"/>
                            </p:stCondLst>
                            <p:childTnLst>
                              <p:par>
                                <p:cTn id="10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  <p:bldP spid="8" grpId="0" animBg="1"/>
      <p:bldP spid="54" grpId="0" animBg="1"/>
      <p:bldP spid="56" grpId="0" animBg="1"/>
      <p:bldP spid="58" grpId="0" animBg="1"/>
      <p:bldP spid="60" grpId="0" animBg="1"/>
      <p:bldP spid="62" grpId="0" animBg="1"/>
      <p:bldP spid="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2">
            <a:extLst>
              <a:ext uri="{FF2B5EF4-FFF2-40B4-BE49-F238E27FC236}">
                <a16:creationId xmlns:a16="http://schemas.microsoft.com/office/drawing/2014/main" id="{B259199F-4139-4C60-AB86-47A269857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421284"/>
            <a:ext cx="7516403" cy="564455"/>
          </a:xfrm>
        </p:spPr>
        <p:txBody>
          <a:bodyPr/>
          <a:lstStyle/>
          <a:p>
            <a:r>
              <a:rPr lang="pt-BR" dirty="0"/>
              <a:t>O Processo de Análise de Dados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48AAF6E-28F5-407B-9414-93037BE3161B}"/>
              </a:ext>
            </a:extLst>
          </p:cNvPr>
          <p:cNvGrpSpPr/>
          <p:nvPr/>
        </p:nvGrpSpPr>
        <p:grpSpPr>
          <a:xfrm>
            <a:off x="1619672" y="908720"/>
            <a:ext cx="5597192" cy="5703742"/>
            <a:chOff x="1773404" y="1052736"/>
            <a:chExt cx="5597192" cy="5703742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E05A721-D124-42EA-ADBB-1B0B21F51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3404" y="1052736"/>
              <a:ext cx="5597192" cy="5703742"/>
            </a:xfrm>
            <a:prstGeom prst="rect">
              <a:avLst/>
            </a:prstGeom>
          </p:spPr>
        </p:pic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B46F9B17-7276-4D94-BEB0-998835BEC965}"/>
                </a:ext>
              </a:extLst>
            </p:cNvPr>
            <p:cNvGrpSpPr/>
            <p:nvPr/>
          </p:nvGrpSpPr>
          <p:grpSpPr>
            <a:xfrm>
              <a:off x="3693036" y="3342124"/>
              <a:ext cx="1518164" cy="986599"/>
              <a:chOff x="3693036" y="3342124"/>
              <a:chExt cx="1518164" cy="986599"/>
            </a:xfrm>
          </p:grpSpPr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F945AFC2-7303-4652-BBB7-D07BE234D2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93036" y="3342124"/>
                <a:ext cx="504056" cy="504056"/>
              </a:xfrm>
              <a:prstGeom prst="rect">
                <a:avLst/>
              </a:prstGeom>
            </p:spPr>
          </p:pic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71BCD068-C647-44BD-A9AB-31C2861A7F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80022" y="3569298"/>
                <a:ext cx="731178" cy="357617"/>
              </a:xfrm>
              <a:prstGeom prst="rect">
                <a:avLst/>
              </a:prstGeom>
            </p:spPr>
          </p:pic>
          <p:pic>
            <p:nvPicPr>
              <p:cNvPr id="21" name="Imagem 20">
                <a:extLst>
                  <a:ext uri="{FF2B5EF4-FFF2-40B4-BE49-F238E27FC236}">
                    <a16:creationId xmlns:a16="http://schemas.microsoft.com/office/drawing/2014/main" id="{790E04EC-4745-4A91-9405-3AEDEBCFA6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77122" y="3997630"/>
                <a:ext cx="983092" cy="331093"/>
              </a:xfrm>
              <a:prstGeom prst="rect">
                <a:avLst/>
              </a:prstGeom>
            </p:spPr>
          </p:pic>
        </p:grp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7A1E973C-96F7-4D2E-8816-60E01822A835}"/>
              </a:ext>
            </a:extLst>
          </p:cNvPr>
          <p:cNvSpPr txBox="1"/>
          <p:nvPr/>
        </p:nvSpPr>
        <p:spPr>
          <a:xfrm>
            <a:off x="35496" y="1524942"/>
            <a:ext cx="256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/>
              <a:t>O Processo é dinâmico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B103FAD-468B-B7F0-F182-FAAE324A56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96" y="4268276"/>
            <a:ext cx="2209578" cy="2571347"/>
          </a:xfrm>
          <a:prstGeom prst="rect">
            <a:avLst/>
          </a:prstGeom>
        </p:spPr>
      </p:pic>
      <p:pic>
        <p:nvPicPr>
          <p:cNvPr id="7" name="Imagem 6" descr="Diagrama&#10;&#10;Descrição gerada automaticamente com confiança baixa">
            <a:extLst>
              <a:ext uri="{FF2B5EF4-FFF2-40B4-BE49-F238E27FC236}">
                <a16:creationId xmlns:a16="http://schemas.microsoft.com/office/drawing/2014/main" id="{11E52D80-051D-EE71-5932-24733B552B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860" y="4261381"/>
            <a:ext cx="2450896" cy="257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/>
              <a:t>Papeis em Análise de Dados nos Negócios</a:t>
            </a: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762000" y="1447800"/>
            <a:ext cx="7467600" cy="5029200"/>
          </a:xfrm>
          <a:prstGeom prst="flowChartExtra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pt-BR" sz="2400">
              <a:latin typeface="Times New Roman" pitchFamily="18" charset="0"/>
              <a:cs typeface="+mn-cs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1219200" y="5867400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676400" y="52578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209800" y="45720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819400" y="37338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429000" y="2895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457200" y="1447800"/>
            <a:ext cx="0" cy="502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8839200" y="1447800"/>
            <a:ext cx="0" cy="502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93725" y="1509713"/>
            <a:ext cx="1387475" cy="1323975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defRPr/>
            </a:pPr>
            <a:r>
              <a:rPr lang="pt-BR" sz="1600" b="1" dirty="0">
                <a:latin typeface="+mn-lt"/>
                <a:cs typeface="+mn-cs"/>
              </a:rPr>
              <a:t>Potencial crescente para apoiar decisões de negócios</a:t>
            </a:r>
            <a:endParaRPr lang="en-US" sz="1600" b="1" dirty="0">
              <a:latin typeface="+mn-lt"/>
              <a:cs typeface="+mn-cs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7599767" y="2178050"/>
            <a:ext cx="1074333" cy="338554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defRPr/>
            </a:pPr>
            <a:r>
              <a:rPr lang="pt-BR" sz="1600" b="1" dirty="0">
                <a:latin typeface="Segoe"/>
                <a:cs typeface="+mn-cs"/>
              </a:rPr>
              <a:t>Dirigente</a:t>
            </a:r>
            <a:endParaRPr lang="en-US" sz="1600" dirty="0">
              <a:latin typeface="Segoe"/>
              <a:cs typeface="+mn-cs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6703544" y="3532775"/>
            <a:ext cx="2122488" cy="338137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defRPr/>
            </a:pPr>
            <a:r>
              <a:rPr lang="pt-BR" sz="1600" b="1" dirty="0">
                <a:latin typeface="Segoe"/>
                <a:cs typeface="+mn-cs"/>
              </a:rPr>
              <a:t>Analista de negócio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6620668" y="4579522"/>
            <a:ext cx="2220913" cy="338137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defRPr/>
            </a:pPr>
            <a:r>
              <a:rPr lang="pt-BR" sz="1600" b="1" dirty="0">
                <a:latin typeface="Segoe"/>
                <a:cs typeface="+mn-cs"/>
              </a:rPr>
              <a:t>     Analista de dados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7731125" y="5638800"/>
            <a:ext cx="982663" cy="338138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defRPr/>
            </a:pPr>
            <a:r>
              <a:rPr lang="en-US" sz="1600" b="1" dirty="0">
                <a:latin typeface="Segoe"/>
                <a:cs typeface="+mn-cs"/>
              </a:rPr>
              <a:t>TI / DBA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886200" y="2178050"/>
            <a:ext cx="1219200" cy="64135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defRPr/>
            </a:pPr>
            <a:r>
              <a:rPr lang="en-US" sz="1800" b="1" dirty="0">
                <a:solidFill>
                  <a:srgbClr val="0070C0"/>
                </a:solidFill>
                <a:cs typeface="+mn-cs"/>
              </a:rPr>
              <a:t>Decision</a:t>
            </a:r>
            <a:r>
              <a:rPr lang="en-US" sz="1800" dirty="0">
                <a:solidFill>
                  <a:srgbClr val="0070C0"/>
                </a:solidFill>
                <a:cs typeface="+mn-cs"/>
              </a:rPr>
              <a:t> </a:t>
            </a:r>
            <a:r>
              <a:rPr lang="en-US" sz="1800" b="1" dirty="0">
                <a:solidFill>
                  <a:srgbClr val="0070C0"/>
                </a:solidFill>
                <a:cs typeface="+mn-cs"/>
              </a:rPr>
              <a:t>Making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3352800" y="2992438"/>
            <a:ext cx="2260600" cy="36671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defRPr/>
            </a:pPr>
            <a:r>
              <a:rPr lang="en-US" sz="1800" b="1" dirty="0">
                <a:solidFill>
                  <a:srgbClr val="0070C0"/>
                </a:solidFill>
                <a:cs typeface="+mn-cs"/>
              </a:rPr>
              <a:t>Data Presentation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3276600" y="3352800"/>
            <a:ext cx="2578100" cy="366713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defRPr/>
            </a:pPr>
            <a:r>
              <a:rPr lang="en-US" sz="1800" b="1" i="1">
                <a:latin typeface="Times New Roman" pitchFamily="18" charset="0"/>
                <a:cs typeface="+mn-cs"/>
              </a:rPr>
              <a:t>Visualization Techniques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3657600" y="3765550"/>
            <a:ext cx="1782763" cy="366713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defRPr/>
            </a:pPr>
            <a:r>
              <a:rPr lang="en-US" sz="1800" b="1" dirty="0">
                <a:solidFill>
                  <a:srgbClr val="0070C0"/>
                </a:solidFill>
                <a:cs typeface="+mn-cs"/>
              </a:rPr>
              <a:t>Data Analysis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3203848" y="4038600"/>
            <a:ext cx="2324100" cy="366713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defRPr/>
            </a:pPr>
            <a:r>
              <a:rPr lang="en-US" sz="1800" b="1" i="1" dirty="0">
                <a:latin typeface="Times New Roman" pitchFamily="18" charset="0"/>
                <a:cs typeface="+mn-cs"/>
              </a:rPr>
              <a:t>Information Discovery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368675" y="4572000"/>
            <a:ext cx="2346325" cy="366713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defRPr/>
            </a:pPr>
            <a:r>
              <a:rPr lang="en-US" sz="1800" b="1" dirty="0">
                <a:solidFill>
                  <a:srgbClr val="0070C0"/>
                </a:solidFill>
                <a:cs typeface="+mn-cs"/>
              </a:rPr>
              <a:t>Data Exploration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2133600" y="4876800"/>
            <a:ext cx="4572000" cy="366713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defRPr/>
            </a:pPr>
            <a:r>
              <a:rPr lang="en-US" sz="1800" b="1" i="1">
                <a:latin typeface="Times New Roman" pitchFamily="18" charset="0"/>
                <a:cs typeface="+mn-cs"/>
              </a:rPr>
              <a:t>Statistical Summary, Querying, and Reporting</a:t>
            </a:r>
            <a:endParaRPr lang="en-US" sz="1800" b="1" i="1">
              <a:solidFill>
                <a:schemeClr val="bg1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1524000" y="5410200"/>
            <a:ext cx="6021388" cy="366713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defRPr/>
            </a:pPr>
            <a:r>
              <a:rPr lang="en-US" sz="1800" b="1" dirty="0">
                <a:solidFill>
                  <a:srgbClr val="0070C0"/>
                </a:solidFill>
                <a:cs typeface="+mn-cs"/>
              </a:rPr>
              <a:t>Data Preprocessing/Integration, Data Warehouses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3581400" y="5848350"/>
            <a:ext cx="1712328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defRPr/>
            </a:pPr>
            <a:r>
              <a:rPr lang="en-US" sz="1800" b="1" dirty="0">
                <a:solidFill>
                  <a:srgbClr val="0070C0"/>
                </a:solidFill>
                <a:cs typeface="+mn-cs"/>
              </a:rPr>
              <a:t>Data Sources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066800" y="6096000"/>
            <a:ext cx="7118350" cy="366713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defRPr/>
            </a:pPr>
            <a:r>
              <a:rPr lang="en-US" sz="1800" b="1" i="1">
                <a:latin typeface="Times New Roman" pitchFamily="18" charset="0"/>
                <a:cs typeface="+mn-cs"/>
              </a:rPr>
              <a:t>Paper, Files, Web documents, Scientific experiments, Database Systems</a:t>
            </a: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457200" y="64770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7289595" y="3009145"/>
            <a:ext cx="1428750" cy="339725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defRPr/>
            </a:pPr>
            <a:r>
              <a:rPr lang="pt-BR" sz="1600" b="1" dirty="0">
                <a:latin typeface="Segoe"/>
                <a:cs typeface="+mn-cs"/>
              </a:rPr>
              <a:t>Usuário</a:t>
            </a:r>
            <a:r>
              <a:rPr lang="en-US" sz="1600" b="1" dirty="0">
                <a:latin typeface="Segoe"/>
                <a:cs typeface="+mn-cs"/>
              </a:rPr>
              <a:t> final</a:t>
            </a:r>
            <a:endParaRPr lang="en-US" sz="1600" dirty="0">
              <a:latin typeface="Segoe"/>
              <a:cs typeface="+mn-cs"/>
            </a:endParaRPr>
          </a:p>
        </p:txBody>
      </p:sp>
      <p:sp>
        <p:nvSpPr>
          <p:cNvPr id="2" name="Text Box 14">
            <a:extLst>
              <a:ext uri="{FF2B5EF4-FFF2-40B4-BE49-F238E27FC236}">
                <a16:creationId xmlns:a16="http://schemas.microsoft.com/office/drawing/2014/main" id="{80094072-853D-4D70-A54A-73D54BD49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0668" y="4052679"/>
            <a:ext cx="2231701" cy="338554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defRPr/>
            </a:pPr>
            <a:r>
              <a:rPr lang="pt-BR" sz="1600" b="1" dirty="0">
                <a:latin typeface="Segoe"/>
                <a:cs typeface="+mn-cs"/>
              </a:rPr>
              <a:t>     Cientista de dados</a:t>
            </a:r>
          </a:p>
        </p:txBody>
      </p:sp>
    </p:spTree>
    <p:extLst>
      <p:ext uri="{BB962C8B-B14F-4D97-AF65-F5344CB8AC3E}">
        <p14:creationId xmlns:p14="http://schemas.microsoft.com/office/powerpoint/2010/main" val="45360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87624" y="414910"/>
            <a:ext cx="7848872" cy="853850"/>
          </a:xfrm>
        </p:spPr>
        <p:txBody>
          <a:bodyPr>
            <a:normAutofit fontScale="90000"/>
          </a:bodyPr>
          <a:lstStyle/>
          <a:p>
            <a:r>
              <a:rPr lang="pt-BR" dirty="0"/>
              <a:t>Técnicas Mais Utilizadas em </a:t>
            </a:r>
            <a:br>
              <a:rPr lang="pt-BR" dirty="0"/>
            </a:br>
            <a:r>
              <a:rPr lang="pt-BR" dirty="0"/>
              <a:t>Análise de Dados nos Negócios</a:t>
            </a:r>
          </a:p>
        </p:txBody>
      </p:sp>
      <p:graphicFrame>
        <p:nvGraphicFramePr>
          <p:cNvPr id="8" name="Diagram 8"/>
          <p:cNvGraphicFramePr/>
          <p:nvPr>
            <p:extLst>
              <p:ext uri="{D42A27DB-BD31-4B8C-83A1-F6EECF244321}">
                <p14:modId xmlns:p14="http://schemas.microsoft.com/office/powerpoint/2010/main" val="2520491567"/>
              </p:ext>
            </p:extLst>
          </p:nvPr>
        </p:nvGraphicFramePr>
        <p:xfrm>
          <a:off x="348343" y="1268760"/>
          <a:ext cx="853439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181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96652" y="414910"/>
            <a:ext cx="7947348" cy="853850"/>
          </a:xfrm>
        </p:spPr>
        <p:txBody>
          <a:bodyPr>
            <a:normAutofit/>
          </a:bodyPr>
          <a:lstStyle/>
          <a:p>
            <a:r>
              <a:rPr lang="pt-BR" dirty="0"/>
              <a:t>O Processo de Análise de Dados</a:t>
            </a:r>
          </a:p>
        </p:txBody>
      </p:sp>
      <p:pic>
        <p:nvPicPr>
          <p:cNvPr id="4" name="Data_Mining_Process" descr="Key steps in data mining proces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04" y="1196752"/>
            <a:ext cx="824865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BADC85F-6C9C-4189-9695-318EC96F24B9}"/>
              </a:ext>
            </a:extLst>
          </p:cNvPr>
          <p:cNvSpPr txBox="1"/>
          <p:nvPr/>
        </p:nvSpPr>
        <p:spPr>
          <a:xfrm>
            <a:off x="254260" y="6309320"/>
            <a:ext cx="8635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Modelo Analítico = Dados + Estatística +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19267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96652" y="421065"/>
            <a:ext cx="7947348" cy="853850"/>
          </a:xfrm>
        </p:spPr>
        <p:txBody>
          <a:bodyPr/>
          <a:lstStyle/>
          <a:p>
            <a:r>
              <a:rPr lang="pt-BR" dirty="0"/>
              <a:t>Modelagem Analítica</a:t>
            </a:r>
          </a:p>
        </p:txBody>
      </p:sp>
      <p:sp>
        <p:nvSpPr>
          <p:cNvPr id="4" name="Rectangle 11275"/>
          <p:cNvSpPr>
            <a:spLocks noChangeArrowheads="1"/>
          </p:cNvSpPr>
          <p:nvPr/>
        </p:nvSpPr>
        <p:spPr bwMode="auto">
          <a:xfrm>
            <a:off x="466725" y="1438275"/>
            <a:ext cx="2463800" cy="5588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TextBox 11272"/>
          <p:cNvSpPr txBox="1">
            <a:spLocks noChangeArrowheads="1"/>
          </p:cNvSpPr>
          <p:nvPr/>
        </p:nvSpPr>
        <p:spPr bwMode="auto">
          <a:xfrm>
            <a:off x="466725" y="1444625"/>
            <a:ext cx="2449513" cy="1569660"/>
          </a:xfrm>
          <a:prstGeom prst="rect">
            <a:avLst/>
          </a:prstGeom>
          <a:noFill/>
          <a:ln w="25400" cap="sq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 err="1"/>
              <a:t>Projeto</a:t>
            </a:r>
            <a:endParaRPr lang="en-US" b="1" dirty="0"/>
          </a:p>
          <a:p>
            <a:pPr eaLnBrk="1" hangingPunct="1">
              <a:spcBef>
                <a:spcPct val="50000"/>
              </a:spcBef>
            </a:pPr>
            <a:r>
              <a:rPr lang="en-US" b="1" dirty="0" err="1"/>
              <a:t>Processo</a:t>
            </a:r>
            <a:endParaRPr lang="en-US" b="1" dirty="0"/>
          </a:p>
          <a:p>
            <a:pPr eaLnBrk="1" hangingPunct="1">
              <a:spcBef>
                <a:spcPct val="50000"/>
              </a:spcBef>
            </a:pPr>
            <a:r>
              <a:rPr lang="en-US" b="1" dirty="0" err="1"/>
              <a:t>Execução</a:t>
            </a:r>
            <a:endParaRPr lang="en-US" b="1" dirty="0"/>
          </a:p>
        </p:txBody>
      </p:sp>
      <p:pic>
        <p:nvPicPr>
          <p:cNvPr id="6" name="Rectangle 1127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620" y="1380331"/>
            <a:ext cx="1792288" cy="123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1274"/>
          <p:cNvSpPr txBox="1">
            <a:spLocks noChangeArrowheads="1"/>
          </p:cNvSpPr>
          <p:nvPr/>
        </p:nvSpPr>
        <p:spPr bwMode="auto">
          <a:xfrm>
            <a:off x="5403058" y="2604293"/>
            <a:ext cx="16557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Objetivo de Negócio</a:t>
            </a:r>
          </a:p>
        </p:txBody>
      </p:sp>
      <p:pic>
        <p:nvPicPr>
          <p:cNvPr id="9" name="Gráfico 8" descr="Ideia estrutura de tópicos">
            <a:extLst>
              <a:ext uri="{FF2B5EF4-FFF2-40B4-BE49-F238E27FC236}">
                <a16:creationId xmlns:a16="http://schemas.microsoft.com/office/drawing/2014/main" id="{5BD574E5-6E97-093D-0B80-7DC967554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2874" y="1547059"/>
            <a:ext cx="914400" cy="914400"/>
          </a:xfrm>
          <a:prstGeom prst="rect">
            <a:avLst/>
          </a:prstGeom>
        </p:spPr>
      </p:pic>
      <p:sp>
        <p:nvSpPr>
          <p:cNvPr id="10" name="Right Arrow 57353">
            <a:extLst>
              <a:ext uri="{FF2B5EF4-FFF2-40B4-BE49-F238E27FC236}">
                <a16:creationId xmlns:a16="http://schemas.microsoft.com/office/drawing/2014/main" id="{6C9FB3C6-5078-17A4-068B-660BCFFA0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8477" y="1609725"/>
            <a:ext cx="2322190" cy="215900"/>
          </a:xfrm>
          <a:prstGeom prst="rightArrow">
            <a:avLst>
              <a:gd name="adj1" fmla="val 50000"/>
              <a:gd name="adj2" fmla="val 108456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51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1629</TotalTime>
  <Words>1308</Words>
  <Application>Microsoft Office PowerPoint</Application>
  <PresentationFormat>Apresentação na tela (4:3)</PresentationFormat>
  <Paragraphs>221</Paragraphs>
  <Slides>19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8" baseType="lpstr">
      <vt:lpstr>굴림</vt:lpstr>
      <vt:lpstr>Arial</vt:lpstr>
      <vt:lpstr>Arial Black</vt:lpstr>
      <vt:lpstr>Calibri</vt:lpstr>
      <vt:lpstr>Segoe</vt:lpstr>
      <vt:lpstr>Tahoma</vt:lpstr>
      <vt:lpstr>Times New Roman</vt:lpstr>
      <vt:lpstr>Wingdings</vt:lpstr>
      <vt:lpstr>Pixel</vt:lpstr>
      <vt:lpstr>Apresentação do PowerPoint</vt:lpstr>
      <vt:lpstr>CRISP-DM – Visão Corporativa CRoss-Industry Standard Process for Data Mining</vt:lpstr>
      <vt:lpstr>Fases do CRISP-DM</vt:lpstr>
      <vt:lpstr>Análise de Dados</vt:lpstr>
      <vt:lpstr>O Processo de Análise de Dados</vt:lpstr>
      <vt:lpstr>Papeis em Análise de Dados nos Negócios</vt:lpstr>
      <vt:lpstr>Técnicas Mais Utilizadas em  Análise de Dados nos Negócios</vt:lpstr>
      <vt:lpstr>O Processo de Análise de Dados</vt:lpstr>
      <vt:lpstr>Modelagem Analítica</vt:lpstr>
      <vt:lpstr>Modelagem Analítica</vt:lpstr>
      <vt:lpstr>Modelagem Analítica</vt:lpstr>
      <vt:lpstr>Roteiro para o Trabalho Final</vt:lpstr>
      <vt:lpstr>Sugestões de Fontes de Dados</vt:lpstr>
      <vt:lpstr>Sugestões de Fontes de Dados</vt:lpstr>
      <vt:lpstr>Algoritmos de Análise de Dados</vt:lpstr>
      <vt:lpstr>Seleção de Algoritmos</vt:lpstr>
      <vt:lpstr>Algoritmos de Análise de Dados</vt:lpstr>
      <vt:lpstr>Referências</vt:lpstr>
      <vt:lpstr>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Antonio Geraldo Vidal</dc:creator>
  <cp:lastModifiedBy>Antonio Geraldo Vidal</cp:lastModifiedBy>
  <cp:revision>135</cp:revision>
  <cp:lastPrinted>2022-08-02T14:50:26Z</cp:lastPrinted>
  <dcterms:created xsi:type="dcterms:W3CDTF">2020-09-22T11:06:10Z</dcterms:created>
  <dcterms:modified xsi:type="dcterms:W3CDTF">2023-06-13T21:58:43Z</dcterms:modified>
</cp:coreProperties>
</file>