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Merriweather"/>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Merriweather-regular.fntdata"/><Relationship Id="rId45"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d1a585c1e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d1a585c1e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d1a585c1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d1a585c1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C3 Importer des données de manière cohérente </a:t>
            </a:r>
            <a:endParaRPr>
              <a:solidFill>
                <a:schemeClr val="dk1"/>
              </a:solidFill>
            </a:endParaRPr>
          </a:p>
          <a:p>
            <a:pPr indent="0" lvl="0" marL="0" rtl="0" algn="l">
              <a:spcBef>
                <a:spcPts val="0"/>
              </a:spcBef>
              <a:spcAft>
                <a:spcPts val="0"/>
              </a:spcAft>
              <a:buNone/>
            </a:pPr>
            <a:r>
              <a:rPr lang="fr"/>
              <a:t>C4 Mesurer les performances, optimiser normaliser et éviter les doublons.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d1a585c1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d1a585c1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a:t>C2 Nettoyage </a:t>
            </a:r>
            <a:endParaRPr/>
          </a:p>
          <a:p>
            <a:pPr indent="0" lvl="0" marL="0" rtl="0" algn="l">
              <a:spcBef>
                <a:spcPts val="0"/>
              </a:spcBef>
              <a:spcAft>
                <a:spcPts val="0"/>
              </a:spcAft>
              <a:buNone/>
            </a:pPr>
            <a:r>
              <a:rPr lang="fr"/>
              <a:t>C3 importer des données de manière cohérente </a:t>
            </a:r>
            <a:endParaRPr/>
          </a:p>
          <a:p>
            <a:pPr indent="0" lvl="0" marL="0" rtl="0" algn="l">
              <a:spcBef>
                <a:spcPts val="0"/>
              </a:spcBef>
              <a:spcAft>
                <a:spcPts val="0"/>
              </a:spcAft>
              <a:buNone/>
            </a:pPr>
            <a:r>
              <a:rPr lang="fr"/>
              <a:t>C6 Représentation visuelles qui nous permet de générer des nouvelles données et donner du sens à notre analyse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Les 4 premiers graphiques semblent comporter des valeurs aberrantes. </a:t>
            </a:r>
            <a:endParaRPr/>
          </a:p>
          <a:p>
            <a:pPr indent="0" lvl="0" marL="0" rtl="0" algn="l">
              <a:spcBef>
                <a:spcPts val="0"/>
              </a:spcBef>
              <a:spcAft>
                <a:spcPts val="0"/>
              </a:spcAft>
              <a:buNone/>
            </a:pPr>
            <a:r>
              <a:rPr lang="fr"/>
              <a:t>Les 2 en dessous sont montre une distribution des données parfaitement cohérente.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d1a585c1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d1a585c1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C3 Importer des données de manière cohérente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Toujours dans l’optique d’importer les données de manière cohérente et assurer une bonne visualisation. </a:t>
            </a:r>
            <a:br>
              <a:rPr lang="fr"/>
            </a:br>
            <a:r>
              <a:rPr lang="fr"/>
              <a:t>Pas agréable d’avoir des barres pour chaque année : mieux de faire des bins.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d1a585c1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d1a585c1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a:t>On utilise la fonction merge pour créer nos futures table</a:t>
            </a:r>
            <a:endParaRPr/>
          </a:p>
          <a:p>
            <a:pPr indent="0" lvl="0" marL="0" rtl="0" algn="l">
              <a:spcBef>
                <a:spcPts val="0"/>
              </a:spcBef>
              <a:spcAft>
                <a:spcPts val="0"/>
              </a:spcAft>
              <a:buNone/>
            </a:pPr>
            <a:r>
              <a:rPr lang="fr"/>
              <a:t>Permet de rassembler nos dataframe tout en sélectionnant les colonnes souhaitées.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d1a585c1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d1a585c1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C4 Optimiser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Exemple d’optimisation pour ne pas recoder à la main toutes les valeurs d’une colonne. </a:t>
            </a:r>
            <a:endParaRPr/>
          </a:p>
          <a:p>
            <a:pPr indent="0" lvl="0" marL="0" rtl="0" algn="l">
              <a:spcBef>
                <a:spcPts val="0"/>
              </a:spcBef>
              <a:spcAft>
                <a:spcPts val="0"/>
              </a:spcAft>
              <a:buNone/>
            </a:pPr>
            <a:r>
              <a:rPr lang="fr"/>
              <a:t>Parfois c’est utile de faire le recodage manuellement pour êtr plus précis.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d1a585c1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d1a585c1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C1 Modèle conceptuel</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Modèle qui prend en considération les attentes de la banque avec toutes les informations importantes sur les clients, le crédit, le type de crédit et le type de bien financé.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d1a585c1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d1a585c1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C1 Modèle physique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normalisé un schéma de base de données donc on peut ajouter des clés étrangères. Il n’y a pas de doublons et on a bien des identifiants pour relier les tables entre elles. </a:t>
            </a:r>
            <a:endParaRPr/>
          </a:p>
          <a:p>
            <a:pPr indent="0" lvl="0" marL="0" rtl="0" algn="l">
              <a:spcBef>
                <a:spcPts val="0"/>
              </a:spcBef>
              <a:spcAft>
                <a:spcPts val="0"/>
              </a:spcAft>
              <a:buNone/>
            </a:pPr>
            <a:r>
              <a:rPr lang="fr"/>
              <a:t>Notre base de donnée est exploitable.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d1a585c1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d1a585c1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C5 Requête et analyse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Exemple de requêtes qui nous permet d’ajouter un nouveau client </a:t>
            </a:r>
            <a:endParaRPr/>
          </a:p>
          <a:p>
            <a:pPr indent="0" lvl="0" marL="0" rtl="0" algn="l">
              <a:spcBef>
                <a:spcPts val="0"/>
              </a:spcBef>
              <a:spcAft>
                <a:spcPts val="0"/>
              </a:spcAft>
              <a:buNone/>
            </a:pPr>
            <a:r>
              <a:rPr lang="fr"/>
              <a:t>                                                              calculer la moyenne des revenus des client qui ont honoré ou non leur crédit</a:t>
            </a:r>
            <a:endParaRPr/>
          </a:p>
          <a:p>
            <a:pPr indent="0" lvl="0" marL="0" rtl="0" algn="l">
              <a:spcBef>
                <a:spcPts val="0"/>
              </a:spcBef>
              <a:spcAft>
                <a:spcPts val="0"/>
              </a:spcAft>
              <a:buNone/>
            </a:pPr>
            <a:r>
              <a:rPr lang="fr"/>
              <a:t>                                                              ne pas valider une hypothèse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d1a585c1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d1a585c1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C5 Requête et analyse </a:t>
            </a:r>
            <a:endParaRPr/>
          </a:p>
          <a:p>
            <a:pPr indent="0" lvl="0" marL="0" rtl="0" algn="l">
              <a:spcBef>
                <a:spcPts val="0"/>
              </a:spcBef>
              <a:spcAft>
                <a:spcPts val="0"/>
              </a:spcAft>
              <a:buNone/>
            </a:pPr>
            <a:r>
              <a:rPr lang="fr"/>
              <a:t>Jointure simple et jointure complexe pour extraire des clients en fonction de leur profil et analyser les résultats.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2337 client pour la requête simple</a:t>
            </a:r>
            <a:endParaRPr/>
          </a:p>
          <a:p>
            <a:pPr indent="0" lvl="0" marL="0" rtl="0" algn="l">
              <a:spcBef>
                <a:spcPts val="0"/>
              </a:spcBef>
              <a:spcAft>
                <a:spcPts val="0"/>
              </a:spcAft>
              <a:buNone/>
            </a:pPr>
            <a:r>
              <a:rPr lang="fr"/>
              <a:t>4482 pour la requête complexe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a 7794 femmes donc les femmes sont plus susceptibles de faire une demande de crédit pour financer des bijoux que les hommes.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d1a585c1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d1a585c1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C4 Mesurer les performances</a:t>
            </a:r>
            <a:endParaRPr/>
          </a:p>
          <a:p>
            <a:pPr indent="0" lvl="0" marL="0" rtl="0" algn="l">
              <a:spcBef>
                <a:spcPts val="0"/>
              </a:spcBef>
              <a:spcAft>
                <a:spcPts val="0"/>
              </a:spcAft>
              <a:buNone/>
            </a:pPr>
            <a:r>
              <a:rPr lang="fr"/>
              <a:t>C6 Représentation visuelle</a:t>
            </a:r>
            <a:endParaRPr/>
          </a:p>
          <a:p>
            <a:pPr indent="0" lvl="0" marL="0" rtl="0" algn="l">
              <a:spcBef>
                <a:spcPts val="0"/>
              </a:spcBef>
              <a:spcAft>
                <a:spcPts val="0"/>
              </a:spcAft>
              <a:buNone/>
            </a:pPr>
            <a:r>
              <a:rPr lang="fr"/>
              <a:t>C7 Support de diffusion en adéquation avec le client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d1a585c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d1a585c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introduction qui permet de bien comprendre l’attente de notre client ainsi que nos données. </a:t>
            </a:r>
            <a:endParaRPr/>
          </a:p>
          <a:p>
            <a:pPr indent="0" lvl="0" marL="0" rtl="0" algn="l">
              <a:spcBef>
                <a:spcPts val="0"/>
              </a:spcBef>
              <a:spcAft>
                <a:spcPts val="0"/>
              </a:spcAft>
              <a:buNone/>
            </a:pPr>
            <a:r>
              <a:rPr lang="fr"/>
              <a:t>Trois grandes partie une première partie où on découvre nos données, ensuite on les nettoie et on recode pour bien pouvoir les traiter nos data : on sait qu’on va faire des corrélations. Une partie modélisation et requêtage. Une partie analyse avec des représentations visuelles. Notre démonstration qui portera sur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d1a585c1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d1a585c1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C4 Mesurer les performances</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C6 Représentation visuelle</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C7 Support de diffusion en adéquation avec le client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d1a585c1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d1a585c1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C4 Mesurer les performances</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C6 Représentation visuelle</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C7 Support de diffusion en adéquation avec le client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d1a585c1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d1a585c1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C4 Mesurer les performances</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C6 Représentation visuelle</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C7 Support de diffusion en adéquation avec le client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d1a585c1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d1a585c1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C4 Mesurer les performances</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C6 Représentation visuelle</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C7 Support de diffusion en adéquation avec le client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d1a585c1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d1a585c1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C4 Mesurer les performances</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C6 Représentation visuelle</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C7 Support de diffusion en adéquation avec le client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d1a585c1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d1a585c1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d1a585c1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d1a585c1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C4 Mesurer les performances</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C6 Représentation visuelle</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C7 Support de diffusion en adéquation avec le client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d1a585c1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d1a585c1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C4 Mesurer les performances</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C6 Représentation visuelle</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C7 Support de diffusion en adéquation avec le client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d1a585c1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d1a585c1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C4 Mesurer les performances</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C6 Représentation visuelle</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C7 Support de diffusion en adéquation avec le client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d1a585c1e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d1a585c1e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C7 Support de diffusion en accord avec le client</a:t>
            </a:r>
            <a:endParaRPr/>
          </a:p>
          <a:p>
            <a:pPr indent="0" lvl="0" marL="0" rtl="0" algn="l">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fr" sz="900">
                <a:solidFill>
                  <a:schemeClr val="dk1"/>
                </a:solidFill>
              </a:rPr>
              <a:t>Slicer genre - femme - : quelle que soit la catégorie d'âge, on constate que le total des revenus moyen des hommes est toujours plus élevé que celui des femmes.</a:t>
            </a:r>
            <a:endParaRPr sz="900">
              <a:solidFill>
                <a:schemeClr val="dk1"/>
              </a:solidFill>
            </a:endParaRPr>
          </a:p>
          <a:p>
            <a:pPr indent="0" lvl="0" marL="0" rtl="0" algn="just">
              <a:lnSpc>
                <a:spcPct val="115000"/>
              </a:lnSpc>
              <a:spcBef>
                <a:spcPts val="1400"/>
              </a:spcBef>
              <a:spcAft>
                <a:spcPts val="0"/>
              </a:spcAft>
              <a:buClr>
                <a:schemeClr val="dk1"/>
              </a:buClr>
              <a:buSzPts val="1100"/>
              <a:buFont typeface="Arial"/>
              <a:buNone/>
            </a:pPr>
            <a:r>
              <a:rPr lang="fr" sz="900">
                <a:solidFill>
                  <a:schemeClr val="dk1"/>
                </a:solidFill>
              </a:rPr>
              <a:t>Slicer catégorie professionnelle : Pour les comptables (rappelons qu'ils font partie des clients les moins défectueux) la moyenne des crédits accordés est nettement plus élevée. On remarque un peu par hasard qu'il y a a peine 3% d'hommes parmi les comptables.</a:t>
            </a:r>
            <a:endParaRPr sz="900">
              <a:solidFill>
                <a:schemeClr val="dk1"/>
              </a:solidFill>
            </a:endParaRPr>
          </a:p>
          <a:p>
            <a:pPr indent="0" lvl="0" marL="0" rtl="0" algn="just">
              <a:lnSpc>
                <a:spcPct val="115000"/>
              </a:lnSpc>
              <a:spcBef>
                <a:spcPts val="1400"/>
              </a:spcBef>
              <a:spcAft>
                <a:spcPts val="0"/>
              </a:spcAft>
              <a:buClr>
                <a:schemeClr val="dk1"/>
              </a:buClr>
              <a:buSzPts val="1100"/>
              <a:buFont typeface="Arial"/>
              <a:buNone/>
            </a:pPr>
            <a:r>
              <a:rPr lang="fr" sz="900">
                <a:solidFill>
                  <a:schemeClr val="dk1"/>
                </a:solidFill>
              </a:rPr>
              <a:t>Slicer statut contrat : il n'y a pas de différence significative entre les contrats approuvés et refusés concernant les salaires. En revanche, on observe que les montants des crédits refusés son beaucoup plus élevés que les autres statuts de contrat. On peut faire l'hypothèse que les crédits sont souvent refusés lorsque la demande est trop conséquente.</a:t>
            </a:r>
            <a:endParaRPr sz="900">
              <a:solidFill>
                <a:schemeClr val="dk1"/>
              </a:solidFill>
            </a:endParaRPr>
          </a:p>
          <a:p>
            <a:pPr indent="0" lvl="0" marL="0" rtl="0" algn="l">
              <a:spcBef>
                <a:spcPts val="14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d1a585c1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d1a585c1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C7</a:t>
            </a:r>
            <a:r>
              <a:rPr b="1" lang="fr"/>
              <a:t> Respect de la législation</a:t>
            </a:r>
            <a:endParaRPr b="1"/>
          </a:p>
          <a:p>
            <a:pPr indent="0" lvl="0" marL="0" rtl="0" algn="l">
              <a:spcBef>
                <a:spcPts val="0"/>
              </a:spcBef>
              <a:spcAft>
                <a:spcPts val="0"/>
              </a:spcAft>
              <a:buNone/>
            </a:pPr>
            <a:r>
              <a:rPr lang="fr"/>
              <a:t>RGPD anonymisation des données : pas d’information sur le nom, prénom, adresse, numéro de téléphone qui permettrait de retrouver facilement les clients.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d1a585c1e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d1a585c1e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fr" sz="900">
                <a:solidFill>
                  <a:schemeClr val="dk1"/>
                </a:solidFill>
              </a:rPr>
              <a:t>On va écrire une fonction pour prédire si notre client va avoir un défaut de paiement ou non. On commence par s’assurer de la fiabilité de notre model.</a:t>
            </a:r>
            <a:endParaRPr sz="900">
              <a:solidFill>
                <a:schemeClr val="dk1"/>
              </a:solidFill>
            </a:endParaRPr>
          </a:p>
          <a:p>
            <a:pPr indent="0" lvl="0" marL="0" rtl="0" algn="just">
              <a:lnSpc>
                <a:spcPct val="115000"/>
              </a:lnSpc>
              <a:spcBef>
                <a:spcPts val="1400"/>
              </a:spcBef>
              <a:spcAft>
                <a:spcPts val="0"/>
              </a:spcAft>
              <a:buNone/>
            </a:pPr>
            <a:r>
              <a:rPr lang="fr" sz="900">
                <a:solidFill>
                  <a:schemeClr val="dk1"/>
                </a:solidFill>
              </a:rPr>
              <a:t>Notre modèle fait une bonne prédiction dans 90 % des cas ! C'est-à-dire il arrive à dire si un client à eu un  défaut de paiement ou non. </a:t>
            </a:r>
            <a:endParaRPr sz="900">
              <a:solidFill>
                <a:schemeClr val="dk1"/>
              </a:solidFill>
            </a:endParaRPr>
          </a:p>
          <a:p>
            <a:pPr indent="0" lvl="0" marL="0" rtl="0" algn="just">
              <a:lnSpc>
                <a:spcPct val="115000"/>
              </a:lnSpc>
              <a:spcBef>
                <a:spcPts val="1400"/>
              </a:spcBef>
              <a:spcAft>
                <a:spcPts val="0"/>
              </a:spcAft>
              <a:buClr>
                <a:schemeClr val="dk1"/>
              </a:buClr>
              <a:buSzPts val="1100"/>
              <a:buFont typeface="Arial"/>
              <a:buNone/>
            </a:pPr>
            <a:r>
              <a:t/>
            </a:r>
            <a:endParaRPr sz="900">
              <a:solidFill>
                <a:schemeClr val="dk1"/>
              </a:solidFill>
            </a:endParaRPr>
          </a:p>
          <a:p>
            <a:pPr indent="0" lvl="0" marL="0" rtl="0" algn="l">
              <a:spcBef>
                <a:spcPts val="14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d1a585c1e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d1a585c1e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d1a585c1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d1a585c1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d1a585c1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d1a585c1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d1a585c1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d1a585c1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ed1a585c1e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ed1a585c1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d1a585c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d1a585c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C1 / </a:t>
            </a:r>
            <a:r>
              <a:rPr b="1" lang="fr"/>
              <a:t>Sauvegarde</a:t>
            </a:r>
            <a:endParaRPr b="1"/>
          </a:p>
          <a:p>
            <a:pPr indent="0" lvl="0" marL="0" rtl="0" algn="just">
              <a:lnSpc>
                <a:spcPct val="115000"/>
              </a:lnSpc>
              <a:spcBef>
                <a:spcPts val="0"/>
              </a:spcBef>
              <a:spcAft>
                <a:spcPts val="0"/>
              </a:spcAft>
              <a:buClr>
                <a:schemeClr val="dk1"/>
              </a:buClr>
              <a:buSzPts val="1100"/>
              <a:buFont typeface="Arial"/>
              <a:buNone/>
            </a:pPr>
            <a:r>
              <a:rPr lang="fr" sz="900">
                <a:solidFill>
                  <a:schemeClr val="dk1"/>
                </a:solidFill>
              </a:rPr>
              <a:t>On sauvegarde l’état des données à chaque étape du cycle (brut nettoyé, mise à jour). On automatise le processus. Pour les bases de données - qui peuvent être relativement lourdes - nous avons créer un back up, c’est-à-dire une sauvegarde complète de données dans MySQL Server. </a:t>
            </a:r>
            <a:endParaRPr sz="900">
              <a:solidFill>
                <a:schemeClr val="dk1"/>
              </a:solidFill>
            </a:endParaRPr>
          </a:p>
          <a:p>
            <a:pPr indent="0" lvl="0" marL="0" rtl="0" algn="l">
              <a:spcBef>
                <a:spcPts val="14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d1a585c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d1a585c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C8 : schéma fonctionnel qui résume les attentes client</a:t>
            </a:r>
            <a:endParaRPr/>
          </a:p>
          <a:p>
            <a:pPr indent="0" lvl="0" marL="0" rtl="0" algn="l">
              <a:spcBef>
                <a:spcPts val="0"/>
              </a:spcBef>
              <a:spcAft>
                <a:spcPts val="0"/>
              </a:spcAft>
              <a:buNone/>
            </a:pPr>
            <a:r>
              <a:rPr lang="fr"/>
              <a:t>C9 : auto-contrôler le processus attente client</a:t>
            </a:r>
            <a:endParaRPr/>
          </a:p>
          <a:p>
            <a:pPr indent="0" lvl="0" marL="0" rtl="0" algn="l">
              <a:spcBef>
                <a:spcPts val="0"/>
              </a:spcBef>
              <a:spcAft>
                <a:spcPts val="0"/>
              </a:spcAft>
              <a:buNone/>
            </a:pPr>
            <a:r>
              <a:rPr lang="fr"/>
              <a:t>Notre trello permet d’auto-contrôler le processus tout au long du projet pour satisfaire dans les temps l’attente du client. </a:t>
            </a:r>
            <a:endParaRPr/>
          </a:p>
          <a:p>
            <a:pPr indent="0" lvl="0" marL="0" rtl="0" algn="l">
              <a:spcBef>
                <a:spcPts val="0"/>
              </a:spcBef>
              <a:spcAft>
                <a:spcPts val="0"/>
              </a:spcAft>
              <a:buNone/>
            </a:pPr>
            <a:r>
              <a:rPr lang="fr"/>
              <a:t>Pandas permet la manipulation de tableaux et l’analyse de données. On l’utilise pour afficher nôtre dataframe</a:t>
            </a:r>
            <a:endParaRPr/>
          </a:p>
          <a:p>
            <a:pPr indent="0" lvl="0" marL="0" rtl="0" algn="l">
              <a:spcBef>
                <a:spcPts val="0"/>
              </a:spcBef>
              <a:spcAft>
                <a:spcPts val="0"/>
              </a:spcAft>
              <a:buNone/>
            </a:pPr>
            <a:r>
              <a:rPr lang="fr"/>
              <a:t>Numpy utiliser pour manipuler des tableaux multidimensionnels et des fonctions mathématiques. Par exemple pour traiter le Nan</a:t>
            </a:r>
            <a:endParaRPr/>
          </a:p>
          <a:p>
            <a:pPr indent="0" lvl="0" marL="0" rtl="0" algn="l">
              <a:spcBef>
                <a:spcPts val="0"/>
              </a:spcBef>
              <a:spcAft>
                <a:spcPts val="0"/>
              </a:spcAft>
              <a:buNone/>
            </a:pPr>
            <a:r>
              <a:rPr lang="fr"/>
              <a:t>Matplotlib qui est destiné à tracer et visualiser des données sous forme de graphique. Pour tous les graphiques de notre analyse univariée.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d1a585c1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d1a585c1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50">
                <a:solidFill>
                  <a:srgbClr val="3C4043"/>
                </a:solidFill>
                <a:highlight>
                  <a:srgbClr val="FFFFFF"/>
                </a:highlight>
                <a:latin typeface="Roboto"/>
                <a:ea typeface="Roboto"/>
                <a:cs typeface="Roboto"/>
                <a:sym typeface="Roboto"/>
              </a:rPr>
              <a:t>C10</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b="1" lang="fr" sz="1050">
                <a:solidFill>
                  <a:srgbClr val="3C4043"/>
                </a:solidFill>
                <a:highlight>
                  <a:srgbClr val="FFFFFF"/>
                </a:highlight>
                <a:latin typeface="Roboto"/>
                <a:ea typeface="Roboto"/>
                <a:cs typeface="Roboto"/>
                <a:sym typeface="Roboto"/>
              </a:rPr>
              <a:t>Planning prévisionnel </a:t>
            </a:r>
            <a:r>
              <a:rPr lang="fr" sz="1050">
                <a:solidFill>
                  <a:srgbClr val="3C4043"/>
                </a:solidFill>
                <a:highlight>
                  <a:srgbClr val="FFFFFF"/>
                </a:highlight>
                <a:latin typeface="Roboto"/>
                <a:ea typeface="Roboto"/>
                <a:cs typeface="Roboto"/>
                <a:sym typeface="Roboto"/>
              </a:rPr>
              <a:t>validé par le client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fr" sz="1050">
                <a:solidFill>
                  <a:srgbClr val="3C4043"/>
                </a:solidFill>
                <a:highlight>
                  <a:srgbClr val="FFFFFF"/>
                </a:highlight>
                <a:latin typeface="Roboto"/>
                <a:ea typeface="Roboto"/>
                <a:cs typeface="Roboto"/>
                <a:sym typeface="Roboto"/>
              </a:rPr>
              <a:t>En cours de route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fr" sz="1050">
                <a:solidFill>
                  <a:srgbClr val="3C4043"/>
                </a:solidFill>
                <a:highlight>
                  <a:srgbClr val="FFFFFF"/>
                </a:highlight>
                <a:latin typeface="Roboto"/>
                <a:ea typeface="Roboto"/>
                <a:cs typeface="Roboto"/>
                <a:sym typeface="Roboto"/>
              </a:rPr>
              <a:t>Arrêt dans le temps entre le 17 et le 21 juillet</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d1a585c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d1a585c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C6</a:t>
            </a:r>
            <a:r>
              <a:rPr b="1" lang="fr"/>
              <a:t> Représentation visuelle</a:t>
            </a:r>
            <a:r>
              <a:rPr lang="fr"/>
              <a:t> qui nous permet de générer de nouvelles données. </a:t>
            </a:r>
            <a:endParaRPr/>
          </a:p>
          <a:p>
            <a:pPr indent="0" lvl="0" marL="0" rtl="0" algn="l">
              <a:spcBef>
                <a:spcPts val="0"/>
              </a:spcBef>
              <a:spcAft>
                <a:spcPts val="0"/>
              </a:spcAft>
              <a:buNone/>
            </a:pPr>
            <a:r>
              <a:rPr b="1" lang="fr"/>
              <a:t>Graphique</a:t>
            </a:r>
            <a:r>
              <a:rPr lang="fr"/>
              <a:t> qui nous permet de comprendre la composition de notre cible.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d1a585c1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d1a585c1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C4 Exemple d’optimisation avec une boucle for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t>le shape[0] représente toutes les lignes du dataframe</a:t>
            </a:r>
            <a:endParaRPr/>
          </a:p>
          <a:p>
            <a:pPr indent="0" lvl="0" marL="0" rtl="0" algn="l">
              <a:spcBef>
                <a:spcPts val="0"/>
              </a:spcBef>
              <a:spcAft>
                <a:spcPts val="0"/>
              </a:spcAft>
              <a:buClr>
                <a:schemeClr val="dk1"/>
              </a:buClr>
              <a:buSzPts val="1100"/>
              <a:buFont typeface="Arial"/>
              <a:buNone/>
            </a:pPr>
            <a:r>
              <a:rPr lang="fr"/>
              <a:t># i=0              -&gt; si on part de 1 décalage dans les colonnes : on balaye toutes les colonnes du df</a:t>
            </a:r>
            <a:endParaRPr/>
          </a:p>
          <a:p>
            <a:pPr indent="0" lvl="0" marL="0" rtl="0" algn="l">
              <a:spcBef>
                <a:spcPts val="0"/>
              </a:spcBef>
              <a:spcAft>
                <a:spcPts val="0"/>
              </a:spcAft>
              <a:buClr>
                <a:schemeClr val="dk1"/>
              </a:buClr>
              <a:buSzPts val="1100"/>
              <a:buFont typeface="Arial"/>
              <a:buNone/>
            </a:pPr>
            <a:r>
              <a:rPr lang="fr"/>
              <a:t># for elem in df.isna().sum(): -&gt; boucle qui permet de compter le total de valeurs nulles colonne par colonne</a:t>
            </a:r>
            <a:endParaRPr/>
          </a:p>
          <a:p>
            <a:pPr indent="0" lvl="0" marL="0" rtl="0" algn="l">
              <a:spcBef>
                <a:spcPts val="0"/>
              </a:spcBef>
              <a:spcAft>
                <a:spcPts val="0"/>
              </a:spcAft>
              <a:buClr>
                <a:schemeClr val="dk1"/>
              </a:buClr>
              <a:buSzPts val="1100"/>
              <a:buFont typeface="Arial"/>
              <a:buNone/>
            </a:pPr>
            <a:r>
              <a:rPr lang="fr"/>
              <a:t># if 100*elem/nb_lignes &gt; 40%:  -&gt; si le pourcentage de NAN est supérieur 40 % on affiche</a:t>
            </a:r>
            <a:endParaRPr/>
          </a:p>
          <a:p>
            <a:pPr indent="0" lvl="0" marL="0" rtl="0" algn="l">
              <a:spcBef>
                <a:spcPts val="0"/>
              </a:spcBef>
              <a:spcAft>
                <a:spcPts val="0"/>
              </a:spcAft>
              <a:buClr>
                <a:schemeClr val="dk1"/>
              </a:buClr>
              <a:buSzPts val="1100"/>
              <a:buFont typeface="Arial"/>
              <a:buNone/>
            </a:pPr>
            <a:r>
              <a:rPr lang="fr"/>
              <a:t># col=list(df.columns)[i]      -&gt; on extrait le nom de la colonne associé à l'indexe i</a:t>
            </a:r>
            <a:endParaRPr/>
          </a:p>
          <a:p>
            <a:pPr indent="0" lvl="0" marL="0" rtl="0" algn="l">
              <a:spcBef>
                <a:spcPts val="0"/>
              </a:spcBef>
              <a:spcAft>
                <a:spcPts val="0"/>
              </a:spcAft>
              <a:buClr>
                <a:schemeClr val="dk1"/>
              </a:buClr>
              <a:buSzPts val="1100"/>
              <a:buFont typeface="Arial"/>
              <a:buNone/>
            </a:pPr>
            <a:r>
              <a:rPr lang="fr"/>
              <a:t># print("Nan sur ",col,round(100*elem/nb_li),"%")                  </a:t>
            </a:r>
            <a:endParaRPr/>
          </a:p>
          <a:p>
            <a:pPr indent="0" lvl="0" marL="0" rtl="0" algn="l">
              <a:spcBef>
                <a:spcPts val="0"/>
              </a:spcBef>
              <a:spcAft>
                <a:spcPts val="0"/>
              </a:spcAft>
              <a:buClr>
                <a:schemeClr val="dk1"/>
              </a:buClr>
              <a:buSzPts val="1100"/>
              <a:buFont typeface="Arial"/>
              <a:buNone/>
            </a:pPr>
            <a:r>
              <a:rPr lang="fr"/>
              <a:t># -&gt; On indique la colonne et le pourcentage de Nan de la colonne associée </a:t>
            </a:r>
            <a:endParaRPr/>
          </a:p>
          <a:p>
            <a:pPr indent="0" lvl="0" marL="0" rtl="0" algn="l">
              <a:spcBef>
                <a:spcPts val="0"/>
              </a:spcBef>
              <a:spcAft>
                <a:spcPts val="0"/>
              </a:spcAft>
              <a:buClr>
                <a:schemeClr val="dk1"/>
              </a:buClr>
              <a:buSzPts val="1100"/>
              <a:buFont typeface="Arial"/>
              <a:buNone/>
            </a:pPr>
            <a:r>
              <a:rPr lang="fr"/>
              <a:t># print(df[df[col].isna()]['TARGET'].value_counts(normalize=True)) </a:t>
            </a:r>
            <a:endParaRPr/>
          </a:p>
          <a:p>
            <a:pPr indent="0" lvl="0" marL="0" rtl="0" algn="l">
              <a:spcBef>
                <a:spcPts val="0"/>
              </a:spcBef>
              <a:spcAft>
                <a:spcPts val="0"/>
              </a:spcAft>
              <a:buClr>
                <a:schemeClr val="dk1"/>
              </a:buClr>
              <a:buSzPts val="1100"/>
              <a:buFont typeface="Arial"/>
              <a:buNone/>
            </a:pPr>
            <a:r>
              <a:rPr lang="fr"/>
              <a:t># -&gt; sur la colonne target pourcentage de NA quand TARGET = 0 et 1 fréquence relative des valeurs uniques</a:t>
            </a:r>
            <a:endParaRPr/>
          </a:p>
          <a:p>
            <a:pPr indent="0" lvl="0" marL="0" rtl="0" algn="l">
              <a:spcBef>
                <a:spcPts val="0"/>
              </a:spcBef>
              <a:spcAft>
                <a:spcPts val="0"/>
              </a:spcAft>
              <a:buClr>
                <a:schemeClr val="dk1"/>
              </a:buClr>
              <a:buSzPts val="1100"/>
              <a:buFont typeface="Arial"/>
              <a:buNone/>
            </a:pPr>
            <a:r>
              <a:rPr lang="fr"/>
              <a:t>                                                                       </a:t>
            </a:r>
            <a:endParaRPr/>
          </a:p>
          <a:p>
            <a:pPr indent="0" lvl="0" marL="0" rtl="0" algn="l">
              <a:spcBef>
                <a:spcPts val="0"/>
              </a:spcBef>
              <a:spcAft>
                <a:spcPts val="0"/>
              </a:spcAft>
              <a:buClr>
                <a:schemeClr val="dk1"/>
              </a:buClr>
              <a:buSzPts val="1100"/>
              <a:buFont typeface="Arial"/>
              <a:buNone/>
            </a:pPr>
            <a:r>
              <a:rPr lang="fr"/>
              <a:t># print('#################################')                        -&gt; On marque l'itération</a:t>
            </a:r>
            <a:endParaRPr/>
          </a:p>
          <a:p>
            <a:pPr indent="0" lvl="0" marL="0" rtl="0" algn="l">
              <a:spcBef>
                <a:spcPts val="0"/>
              </a:spcBef>
              <a:spcAft>
                <a:spcPts val="0"/>
              </a:spcAft>
              <a:buClr>
                <a:schemeClr val="dk1"/>
              </a:buClr>
              <a:buSzPts val="1100"/>
              <a:buFont typeface="Arial"/>
              <a:buNone/>
            </a:pPr>
            <a:r>
              <a:rPr lang="fr"/>
              <a:t># i=i+1                                                             -&gt; Itération sur la TARGET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d1a585c1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d1a585c1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C3 Importer des données de manière cohérente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cherche à bien comprendre toutes les corrélations en profondeur pour sélectionner les variables les plus pertinentes.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p:cSld name="AUTOLAYOUT_1">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53" name="Google Shape;53;p13"/>
          <p:cNvSpPr txBox="1"/>
          <p:nvPr>
            <p:ph type="ctrTitle"/>
          </p:nvPr>
        </p:nvSpPr>
        <p:spPr>
          <a:xfrm>
            <a:off x="323525" y="521325"/>
            <a:ext cx="3464700" cy="13398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2400"/>
              <a:buNone/>
              <a:defRPr b="1" sz="2400">
                <a:solidFill>
                  <a:srgbClr val="FFFFFF"/>
                </a:solidFill>
              </a:defRPr>
            </a:lvl1pPr>
            <a:lvl2pPr lvl="1" rtl="0" algn="l">
              <a:lnSpc>
                <a:spcPct val="100000"/>
              </a:lnSpc>
              <a:spcBef>
                <a:spcPts val="0"/>
              </a:spcBef>
              <a:spcAft>
                <a:spcPts val="0"/>
              </a:spcAft>
              <a:buClr>
                <a:srgbClr val="FFFFFF"/>
              </a:buClr>
              <a:buSzPts val="2400"/>
              <a:buNone/>
              <a:defRPr b="1" sz="2400">
                <a:solidFill>
                  <a:srgbClr val="FFFFFF"/>
                </a:solidFill>
              </a:defRPr>
            </a:lvl2pPr>
            <a:lvl3pPr lvl="2" rtl="0" algn="l">
              <a:lnSpc>
                <a:spcPct val="100000"/>
              </a:lnSpc>
              <a:spcBef>
                <a:spcPts val="0"/>
              </a:spcBef>
              <a:spcAft>
                <a:spcPts val="0"/>
              </a:spcAft>
              <a:buClr>
                <a:srgbClr val="FFFFFF"/>
              </a:buClr>
              <a:buSzPts val="2400"/>
              <a:buNone/>
              <a:defRPr b="1" sz="2400">
                <a:solidFill>
                  <a:srgbClr val="FFFFFF"/>
                </a:solidFill>
              </a:defRPr>
            </a:lvl3pPr>
            <a:lvl4pPr lvl="3" rtl="0" algn="l">
              <a:lnSpc>
                <a:spcPct val="100000"/>
              </a:lnSpc>
              <a:spcBef>
                <a:spcPts val="0"/>
              </a:spcBef>
              <a:spcAft>
                <a:spcPts val="0"/>
              </a:spcAft>
              <a:buClr>
                <a:srgbClr val="FFFFFF"/>
              </a:buClr>
              <a:buSzPts val="2400"/>
              <a:buNone/>
              <a:defRPr b="1" sz="2400">
                <a:solidFill>
                  <a:srgbClr val="FFFFFF"/>
                </a:solidFill>
              </a:defRPr>
            </a:lvl4pPr>
            <a:lvl5pPr lvl="4" rtl="0" algn="l">
              <a:lnSpc>
                <a:spcPct val="100000"/>
              </a:lnSpc>
              <a:spcBef>
                <a:spcPts val="0"/>
              </a:spcBef>
              <a:spcAft>
                <a:spcPts val="0"/>
              </a:spcAft>
              <a:buClr>
                <a:srgbClr val="FFFFFF"/>
              </a:buClr>
              <a:buSzPts val="2400"/>
              <a:buNone/>
              <a:defRPr b="1" sz="2400">
                <a:solidFill>
                  <a:srgbClr val="FFFFFF"/>
                </a:solidFill>
              </a:defRPr>
            </a:lvl5pPr>
            <a:lvl6pPr lvl="5" rtl="0" algn="l">
              <a:lnSpc>
                <a:spcPct val="100000"/>
              </a:lnSpc>
              <a:spcBef>
                <a:spcPts val="0"/>
              </a:spcBef>
              <a:spcAft>
                <a:spcPts val="0"/>
              </a:spcAft>
              <a:buClr>
                <a:srgbClr val="FFFFFF"/>
              </a:buClr>
              <a:buSzPts val="2400"/>
              <a:buNone/>
              <a:defRPr b="1" sz="2400">
                <a:solidFill>
                  <a:srgbClr val="FFFFFF"/>
                </a:solidFill>
              </a:defRPr>
            </a:lvl6pPr>
            <a:lvl7pPr lvl="6" rtl="0" algn="l">
              <a:lnSpc>
                <a:spcPct val="100000"/>
              </a:lnSpc>
              <a:spcBef>
                <a:spcPts val="0"/>
              </a:spcBef>
              <a:spcAft>
                <a:spcPts val="0"/>
              </a:spcAft>
              <a:buClr>
                <a:srgbClr val="FFFFFF"/>
              </a:buClr>
              <a:buSzPts val="2400"/>
              <a:buNone/>
              <a:defRPr b="1" sz="2400">
                <a:solidFill>
                  <a:srgbClr val="FFFFFF"/>
                </a:solidFill>
              </a:defRPr>
            </a:lvl7pPr>
            <a:lvl8pPr lvl="7" rtl="0" algn="l">
              <a:lnSpc>
                <a:spcPct val="100000"/>
              </a:lnSpc>
              <a:spcBef>
                <a:spcPts val="0"/>
              </a:spcBef>
              <a:spcAft>
                <a:spcPts val="0"/>
              </a:spcAft>
              <a:buClr>
                <a:srgbClr val="FFFFFF"/>
              </a:buClr>
              <a:buSzPts val="2400"/>
              <a:buNone/>
              <a:defRPr b="1" sz="2400">
                <a:solidFill>
                  <a:srgbClr val="FFFFFF"/>
                </a:solidFill>
              </a:defRPr>
            </a:lvl8pPr>
            <a:lvl9pPr lvl="8" rtl="0" algn="l">
              <a:lnSpc>
                <a:spcPct val="100000"/>
              </a:lnSpc>
              <a:spcBef>
                <a:spcPts val="0"/>
              </a:spcBef>
              <a:spcAft>
                <a:spcPts val="0"/>
              </a:spcAft>
              <a:buClr>
                <a:srgbClr val="FFFFFF"/>
              </a:buClr>
              <a:buSzPts val="2400"/>
              <a:buNone/>
              <a:defRPr b="1" sz="2400">
                <a:solidFill>
                  <a:srgbClr val="FFFFFF"/>
                </a:solidFill>
              </a:defRPr>
            </a:lvl9pPr>
          </a:lstStyle>
          <a:p/>
        </p:txBody>
      </p:sp>
      <p:sp>
        <p:nvSpPr>
          <p:cNvPr id="54" name="Google Shape;54;p13"/>
          <p:cNvSpPr txBox="1"/>
          <p:nvPr>
            <p:ph idx="1" type="body"/>
          </p:nvPr>
        </p:nvSpPr>
        <p:spPr>
          <a:xfrm>
            <a:off x="323525" y="1990875"/>
            <a:ext cx="3464700" cy="18900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0"/>
              </a:spcBef>
              <a:spcAft>
                <a:spcPts val="0"/>
              </a:spcAft>
              <a:buClr>
                <a:srgbClr val="FFFFFF"/>
              </a:buClr>
              <a:buSzPts val="1200"/>
              <a:buChar char="○"/>
              <a:defRPr sz="1200">
                <a:solidFill>
                  <a:srgbClr val="FFFFFF"/>
                </a:solidFill>
              </a:defRPr>
            </a:lvl2pPr>
            <a:lvl3pPr indent="-304800" lvl="2" marL="1371600" rtl="0" algn="l">
              <a:lnSpc>
                <a:spcPct val="115000"/>
              </a:lnSpc>
              <a:spcBef>
                <a:spcPts val="0"/>
              </a:spcBef>
              <a:spcAft>
                <a:spcPts val="0"/>
              </a:spcAft>
              <a:buClr>
                <a:srgbClr val="FFFFFF"/>
              </a:buClr>
              <a:buSzPts val="1200"/>
              <a:buChar char="■"/>
              <a:defRPr sz="1200">
                <a:solidFill>
                  <a:srgbClr val="FFFFFF"/>
                </a:solidFill>
              </a:defRPr>
            </a:lvl3pPr>
            <a:lvl4pPr indent="-304800" lvl="3" marL="1828800" rtl="0" algn="l">
              <a:lnSpc>
                <a:spcPct val="115000"/>
              </a:lnSpc>
              <a:spcBef>
                <a:spcPts val="0"/>
              </a:spcBef>
              <a:spcAft>
                <a:spcPts val="0"/>
              </a:spcAft>
              <a:buClr>
                <a:srgbClr val="FFFFFF"/>
              </a:buClr>
              <a:buSzPts val="1200"/>
              <a:buChar char="●"/>
              <a:defRPr sz="1200">
                <a:solidFill>
                  <a:srgbClr val="FFFFFF"/>
                </a:solidFill>
              </a:defRPr>
            </a:lvl4pPr>
            <a:lvl5pPr indent="-304800" lvl="4" marL="2286000" rtl="0" algn="l">
              <a:lnSpc>
                <a:spcPct val="115000"/>
              </a:lnSpc>
              <a:spcBef>
                <a:spcPts val="0"/>
              </a:spcBef>
              <a:spcAft>
                <a:spcPts val="0"/>
              </a:spcAft>
              <a:buClr>
                <a:srgbClr val="FFFFFF"/>
              </a:buClr>
              <a:buSzPts val="1200"/>
              <a:buChar char="○"/>
              <a:defRPr sz="1200">
                <a:solidFill>
                  <a:srgbClr val="FFFFFF"/>
                </a:solidFill>
              </a:defRPr>
            </a:lvl5pPr>
            <a:lvl6pPr indent="-304800" lvl="5" marL="2743200" rtl="0" algn="l">
              <a:lnSpc>
                <a:spcPct val="115000"/>
              </a:lnSpc>
              <a:spcBef>
                <a:spcPts val="0"/>
              </a:spcBef>
              <a:spcAft>
                <a:spcPts val="0"/>
              </a:spcAft>
              <a:buClr>
                <a:srgbClr val="FFFFFF"/>
              </a:buClr>
              <a:buSzPts val="1200"/>
              <a:buChar char="■"/>
              <a:defRPr sz="1200">
                <a:solidFill>
                  <a:srgbClr val="FFFFFF"/>
                </a:solidFill>
              </a:defRPr>
            </a:lvl6pPr>
            <a:lvl7pPr indent="-304800" lvl="6" marL="3200400" rtl="0" algn="l">
              <a:lnSpc>
                <a:spcPct val="115000"/>
              </a:lnSpc>
              <a:spcBef>
                <a:spcPts val="0"/>
              </a:spcBef>
              <a:spcAft>
                <a:spcPts val="0"/>
              </a:spcAft>
              <a:buClr>
                <a:srgbClr val="FFFFFF"/>
              </a:buClr>
              <a:buSzPts val="1200"/>
              <a:buChar char="●"/>
              <a:defRPr sz="1200">
                <a:solidFill>
                  <a:srgbClr val="FFFFFF"/>
                </a:solidFill>
              </a:defRPr>
            </a:lvl7pPr>
            <a:lvl8pPr indent="-304800" lvl="7" marL="3657600" rtl="0" algn="l">
              <a:lnSpc>
                <a:spcPct val="115000"/>
              </a:lnSpc>
              <a:spcBef>
                <a:spcPts val="0"/>
              </a:spcBef>
              <a:spcAft>
                <a:spcPts val="0"/>
              </a:spcAft>
              <a:buClr>
                <a:srgbClr val="FFFFFF"/>
              </a:buClr>
              <a:buSzPts val="1200"/>
              <a:buChar char="○"/>
              <a:defRPr sz="1200">
                <a:solidFill>
                  <a:srgbClr val="FFFFFF"/>
                </a:solidFill>
              </a:defRPr>
            </a:lvl8pPr>
            <a:lvl9pPr indent="-304800" lvl="8" marL="4114800" rtl="0" algn="l">
              <a:lnSpc>
                <a:spcPct val="115000"/>
              </a:lnSpc>
              <a:spcBef>
                <a:spcPts val="0"/>
              </a:spcBef>
              <a:spcAft>
                <a:spcPts val="0"/>
              </a:spcAft>
              <a:buClr>
                <a:srgbClr val="FFFFFF"/>
              </a:buClr>
              <a:buSzPts val="1200"/>
              <a:buChar char="■"/>
              <a:defRPr sz="1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9" name="Shape 59"/>
        <p:cNvGrpSpPr/>
        <p:nvPr/>
      </p:nvGrpSpPr>
      <p:grpSpPr>
        <a:xfrm>
          <a:off x="0" y="0"/>
          <a:ext cx="0" cy="0"/>
          <a:chOff x="0" y="0"/>
          <a:chExt cx="0" cy="0"/>
        </a:xfrm>
      </p:grpSpPr>
      <p:sp>
        <p:nvSpPr>
          <p:cNvPr id="60" name="Google Shape;6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1" name="Google Shape;61;p1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2" name="Google Shape;62;p15"/>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4" name="Shape 64"/>
        <p:cNvGrpSpPr/>
        <p:nvPr/>
      </p:nvGrpSpPr>
      <p:grpSpPr>
        <a:xfrm>
          <a:off x="0" y="0"/>
          <a:ext cx="0" cy="0"/>
          <a:chOff x="0" y="0"/>
          <a:chExt cx="0" cy="0"/>
        </a:xfrm>
      </p:grpSpPr>
      <p:sp>
        <p:nvSpPr>
          <p:cNvPr id="65" name="Google Shape;65;p1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6" name="Google Shape;66;p1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7" name="Google Shape;67;p1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72" name="Google Shape;72;p1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3" name="Google Shape;73;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9" name="Google Shape;79;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0" name="Google Shape;80;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1" name="Google Shape;8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20"/>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0"/>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9" name="Google Shape;89;p20"/>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91" name="Shape 91"/>
        <p:cNvGrpSpPr/>
        <p:nvPr/>
      </p:nvGrpSpPr>
      <p:grpSpPr>
        <a:xfrm>
          <a:off x="0" y="0"/>
          <a:ext cx="0" cy="0"/>
          <a:chOff x="0" y="0"/>
          <a:chExt cx="0" cy="0"/>
        </a:xfrm>
      </p:grpSpPr>
      <p:sp>
        <p:nvSpPr>
          <p:cNvPr id="92" name="Google Shape;92;p21"/>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2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2"/>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7" name="Google Shape;97;p22"/>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8" name="Google Shape;98;p22"/>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2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3" name="Google Shape;10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4" name="Shape 104"/>
        <p:cNvGrpSpPr/>
        <p:nvPr/>
      </p:nvGrpSpPr>
      <p:grpSpPr>
        <a:xfrm>
          <a:off x="0" y="0"/>
          <a:ext cx="0" cy="0"/>
          <a:chOff x="0" y="0"/>
          <a:chExt cx="0" cy="0"/>
        </a:xfrm>
      </p:grpSpPr>
      <p:sp>
        <p:nvSpPr>
          <p:cNvPr id="105" name="Google Shape;105;p24"/>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6" name="Google Shape;106;p24"/>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7" name="Google Shape;10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7" name="Google Shape;5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10" Type="http://schemas.openxmlformats.org/officeDocument/2006/relationships/hyperlink" Target="https://en.wikipedia.org/wiki/Simple_linear_regression" TargetMode="External"/><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en.wikipedia.org/wiki/Statistics" TargetMode="External"/><Relationship Id="rId4" Type="http://schemas.openxmlformats.org/officeDocument/2006/relationships/hyperlink" Target="https://en.wikipedia.org/wiki/Dependent_and_independent_variables" TargetMode="External"/><Relationship Id="rId9" Type="http://schemas.openxmlformats.org/officeDocument/2006/relationships/hyperlink" Target="https://en.wikipedia.org/wiki/Correlation" TargetMode="External"/><Relationship Id="rId5" Type="http://schemas.openxmlformats.org/officeDocument/2006/relationships/hyperlink" Target="https://en.wikipedia.org/wiki/Hypotheses" TargetMode="External"/><Relationship Id="rId6" Type="http://schemas.openxmlformats.org/officeDocument/2006/relationships/hyperlink" Target="https://en.wikipedia.org/wiki/Association_(statistics)" TargetMode="External"/><Relationship Id="rId7" Type="http://schemas.openxmlformats.org/officeDocument/2006/relationships/hyperlink" Target="https://en.wikipedia.org/wiki/Dependent_variable" TargetMode="External"/><Relationship Id="rId8" Type="http://schemas.openxmlformats.org/officeDocument/2006/relationships/hyperlink" Target="https://en.wikipedia.org/wiki/Independent_variabl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44.png"/><Relationship Id="rId5"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1.png"/><Relationship Id="rId4" Type="http://schemas.openxmlformats.org/officeDocument/2006/relationships/image" Target="../media/image50.png"/><Relationship Id="rId5"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8.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s://stackoverflow.com/questions/16453465/multi-column-factorize-in-pandas" TargetMode="External"/><Relationship Id="rId4" Type="http://schemas.openxmlformats.org/officeDocument/2006/relationships/hyperlink" Target="http://lien" TargetMode="External"/><Relationship Id="rId5" Type="http://schemas.openxmlformats.org/officeDocument/2006/relationships/hyperlink" Target="https://learn.datacamp.com/" TargetMode="External"/><Relationship Id="rId6" Type="http://schemas.openxmlformats.org/officeDocument/2006/relationships/hyperlink" Target="https://openclassrooms.com/fr/" TargetMode="External"/><Relationship Id="rId7" Type="http://schemas.openxmlformats.org/officeDocument/2006/relationships/hyperlink" Target="https://ekonomia.fr/investir/avis-credit/credit-scoring-comment-les-banques-donnent-un-accord-de-credi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0" Type="http://schemas.openxmlformats.org/officeDocument/2006/relationships/hyperlink" Target="https://dev.mysql.com/doc/connector-python/en/connector-python-example-connecting.html" TargetMode="External"/><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sql.sh/" TargetMode="External"/><Relationship Id="rId4" Type="http://schemas.openxmlformats.org/officeDocument/2006/relationships/hyperlink" Target="https://sql.sh/" TargetMode="External"/><Relationship Id="rId9" Type="http://schemas.openxmlformats.org/officeDocument/2006/relationships/hyperlink" Target="https://dev.mysql.com/doc/connector-python/en/connector-python-example-connecting.html" TargetMode="External"/><Relationship Id="rId5" Type="http://schemas.openxmlformats.org/officeDocument/2006/relationships/hyperlink" Target="https://dev.mysql.com/doc/refman/5.7/en/mysqldump-sql-format.html" TargetMode="External"/><Relationship Id="rId6" Type="http://schemas.openxmlformats.org/officeDocument/2006/relationships/hyperlink" Target="https://dev.mysql.com/doc/refman/5.7/en/mysqldump-sql-format.html" TargetMode="External"/><Relationship Id="rId7" Type="http://schemas.openxmlformats.org/officeDocument/2006/relationships/hyperlink" Target="https://dev.mysql.com/doc/workbench/en/wb-mysql-connections-navigator-management-users-and-privileges.html" TargetMode="External"/><Relationship Id="rId8" Type="http://schemas.openxmlformats.org/officeDocument/2006/relationships/hyperlink" Target="https://dev.mysql.com/doc/workbench/en/wb-mysql-connections-navigator-management-users-and-privileg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37.png"/><Relationship Id="rId10" Type="http://schemas.openxmlformats.org/officeDocument/2006/relationships/image" Target="../media/image20.jpg"/><Relationship Id="rId13" Type="http://schemas.openxmlformats.org/officeDocument/2006/relationships/image" Target="../media/image5.jpg"/><Relationship Id="rId12" Type="http://schemas.openxmlformats.org/officeDocument/2006/relationships/image" Target="../media/image24.png"/><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2.jpg"/><Relationship Id="rId6" Type="http://schemas.openxmlformats.org/officeDocument/2006/relationships/image" Target="../media/image3.png"/><Relationship Id="rId7" Type="http://schemas.openxmlformats.org/officeDocument/2006/relationships/image" Target="../media/image9.jpg"/><Relationship Id="rId8"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113" name="Shape 113"/>
        <p:cNvGrpSpPr/>
        <p:nvPr/>
      </p:nvGrpSpPr>
      <p:grpSpPr>
        <a:xfrm>
          <a:off x="0" y="0"/>
          <a:ext cx="0" cy="0"/>
          <a:chOff x="0" y="0"/>
          <a:chExt cx="0" cy="0"/>
        </a:xfrm>
      </p:grpSpPr>
      <p:sp>
        <p:nvSpPr>
          <p:cNvPr id="114" name="Google Shape;114;p2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CHEF D’OEUVRE</a:t>
            </a:r>
            <a:endParaRPr/>
          </a:p>
        </p:txBody>
      </p:sp>
      <p:sp>
        <p:nvSpPr>
          <p:cNvPr id="115" name="Google Shape;115;p26"/>
          <p:cNvSpPr txBox="1"/>
          <p:nvPr>
            <p:ph idx="1" type="subTitle"/>
          </p:nvPr>
        </p:nvSpPr>
        <p:spPr>
          <a:xfrm>
            <a:off x="311700" y="123148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LES DÉFAUTS DE PAIEMENT </a:t>
            </a:r>
            <a:endParaRPr/>
          </a:p>
        </p:txBody>
      </p:sp>
      <p:sp>
        <p:nvSpPr>
          <p:cNvPr id="116" name="Google Shape;116;p26"/>
          <p:cNvSpPr txBox="1"/>
          <p:nvPr>
            <p:ph idx="1" type="subTitle"/>
          </p:nvPr>
        </p:nvSpPr>
        <p:spPr>
          <a:xfrm>
            <a:off x="4670025" y="40402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Par Pierre-Antoine SALISBURY</a:t>
            </a:r>
            <a:endParaRPr/>
          </a:p>
          <a:p>
            <a:pPr indent="0" lvl="0" marL="0" rtl="0" algn="l">
              <a:spcBef>
                <a:spcPts val="0"/>
              </a:spcBef>
              <a:spcAft>
                <a:spcPts val="0"/>
              </a:spcAft>
              <a:buNone/>
            </a:pPr>
            <a:r>
              <a:rPr lang="fr"/>
              <a:t> Apprenant SIMPLON</a:t>
            </a:r>
            <a:endParaRPr/>
          </a:p>
        </p:txBody>
      </p:sp>
      <p:sp>
        <p:nvSpPr>
          <p:cNvPr id="117" name="Google Shape;11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2000"/>
              <a:t>‹#›</a:t>
            </a:fld>
            <a:endParaRPr sz="2000"/>
          </a:p>
        </p:txBody>
      </p:sp>
      <p:pic>
        <p:nvPicPr>
          <p:cNvPr id="118" name="Google Shape;118;p26"/>
          <p:cNvPicPr preferRelativeResize="0"/>
          <p:nvPr/>
        </p:nvPicPr>
        <p:blipFill>
          <a:blip r:embed="rId3">
            <a:alphaModFix/>
          </a:blip>
          <a:stretch>
            <a:fillRect/>
          </a:stretch>
        </p:blipFill>
        <p:spPr>
          <a:xfrm>
            <a:off x="4412875" y="-12"/>
            <a:ext cx="4756900" cy="339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09" name="Google Shape;209;p35"/>
          <p:cNvSpPr txBox="1"/>
          <p:nvPr/>
        </p:nvSpPr>
        <p:spPr>
          <a:xfrm>
            <a:off x="290725" y="28095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600"/>
              </a:spcAft>
              <a:buNone/>
            </a:pPr>
            <a:r>
              <a:rPr b="1" lang="fr" sz="1500">
                <a:solidFill>
                  <a:schemeClr val="lt1"/>
                </a:solidFill>
                <a:latin typeface="Roboto"/>
                <a:ea typeface="Roboto"/>
                <a:cs typeface="Roboto"/>
                <a:sym typeface="Roboto"/>
              </a:rPr>
              <a:t>B/ NETTOYAGE</a:t>
            </a:r>
            <a:endParaRPr b="1"/>
          </a:p>
        </p:txBody>
      </p:sp>
      <p:sp>
        <p:nvSpPr>
          <p:cNvPr id="210" name="Google Shape;210;p35"/>
          <p:cNvSpPr txBox="1"/>
          <p:nvPr/>
        </p:nvSpPr>
        <p:spPr>
          <a:xfrm>
            <a:off x="840425" y="898150"/>
            <a:ext cx="6454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lt1"/>
                </a:solidFill>
                <a:latin typeface="Roboto"/>
                <a:ea typeface="Roboto"/>
                <a:cs typeface="Roboto"/>
                <a:sym typeface="Roboto"/>
              </a:rPr>
              <a:t>On importe les CSV et on indique vouloir garder toutes les colonnes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fr" sz="1500">
                <a:solidFill>
                  <a:schemeClr val="lt1"/>
                </a:solidFill>
                <a:latin typeface="Roboto"/>
                <a:ea typeface="Roboto"/>
                <a:cs typeface="Roboto"/>
                <a:sym typeface="Roboto"/>
              </a:rPr>
              <a:t>On sélectionne les colonnes qui nous intéressent et on les renomme</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fr" sz="1500">
                <a:solidFill>
                  <a:schemeClr val="lt1"/>
                </a:solidFill>
                <a:latin typeface="Roboto"/>
                <a:ea typeface="Roboto"/>
                <a:cs typeface="Roboto"/>
                <a:sym typeface="Roboto"/>
              </a:rPr>
              <a:t>On compte les valeurs distinctes </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fr" sz="1500">
                <a:solidFill>
                  <a:schemeClr val="lt1"/>
                </a:solidFill>
                <a:latin typeface="Roboto"/>
                <a:ea typeface="Roboto"/>
                <a:cs typeface="Roboto"/>
                <a:sym typeface="Roboto"/>
              </a:rPr>
              <a:t>On recode certaines valeurs qu’on peut regrouper</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fr" sz="1500">
                <a:solidFill>
                  <a:schemeClr val="lt1"/>
                </a:solidFill>
                <a:latin typeface="Roboto"/>
                <a:ea typeface="Roboto"/>
                <a:cs typeface="Roboto"/>
                <a:sym typeface="Roboto"/>
              </a:rPr>
              <a:t>On observe les valeurs manquantes avant de les supprimer</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fr" sz="1500">
                <a:solidFill>
                  <a:schemeClr val="lt1"/>
                </a:solidFill>
                <a:latin typeface="Roboto"/>
                <a:ea typeface="Roboto"/>
                <a:cs typeface="Roboto"/>
                <a:sym typeface="Roboto"/>
              </a:rPr>
              <a:t>On remplace les variables catégorielles (discrètes) par des variables </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fr" sz="1500">
                <a:solidFill>
                  <a:schemeClr val="lt1"/>
                </a:solidFill>
                <a:latin typeface="Roboto"/>
                <a:ea typeface="Roboto"/>
                <a:cs typeface="Roboto"/>
                <a:sym typeface="Roboto"/>
              </a:rPr>
              <a:t>numériques (continues)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fr" sz="1500">
                <a:solidFill>
                  <a:schemeClr val="lt1"/>
                </a:solidFill>
                <a:latin typeface="Roboto"/>
                <a:ea typeface="Roboto"/>
                <a:cs typeface="Roboto"/>
                <a:sym typeface="Roboto"/>
              </a:rPr>
              <a:t>On cherche les valeurs aberrantes </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fr" sz="1500">
                <a:solidFill>
                  <a:schemeClr val="lt1"/>
                </a:solidFill>
                <a:latin typeface="Roboto"/>
                <a:ea typeface="Roboto"/>
                <a:cs typeface="Roboto"/>
                <a:sym typeface="Roboto"/>
              </a:rPr>
              <a:t>On oublie pas de conserver un maximum de données</a:t>
            </a:r>
            <a:endParaRPr sz="15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2000"/>
              <a:t>‹#›</a:t>
            </a:fld>
            <a:endParaRPr sz="2000"/>
          </a:p>
        </p:txBody>
      </p:sp>
      <p:sp>
        <p:nvSpPr>
          <p:cNvPr id="216" name="Google Shape;216;p36"/>
          <p:cNvSpPr txBox="1"/>
          <p:nvPr>
            <p:ph type="ctrTitle"/>
          </p:nvPr>
        </p:nvSpPr>
        <p:spPr>
          <a:xfrm>
            <a:off x="265075" y="-131500"/>
            <a:ext cx="8148900" cy="765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Valeurs aberrantes </a:t>
            </a:r>
            <a:endParaRPr/>
          </a:p>
        </p:txBody>
      </p:sp>
      <p:sp>
        <p:nvSpPr>
          <p:cNvPr id="217" name="Google Shape;217;p36"/>
          <p:cNvSpPr txBox="1"/>
          <p:nvPr>
            <p:ph idx="1" type="body"/>
          </p:nvPr>
        </p:nvSpPr>
        <p:spPr>
          <a:xfrm>
            <a:off x="3627000" y="307324"/>
            <a:ext cx="1599900" cy="472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600"/>
              </a:spcAft>
              <a:buNone/>
            </a:pPr>
            <a:r>
              <a:rPr lang="fr" sz="2000"/>
              <a:t>Graphiques</a:t>
            </a:r>
            <a:endParaRPr sz="2000"/>
          </a:p>
        </p:txBody>
      </p:sp>
      <p:pic>
        <p:nvPicPr>
          <p:cNvPr id="218" name="Google Shape;218;p36"/>
          <p:cNvPicPr preferRelativeResize="0"/>
          <p:nvPr/>
        </p:nvPicPr>
        <p:blipFill>
          <a:blip r:embed="rId3">
            <a:alphaModFix/>
          </a:blip>
          <a:stretch>
            <a:fillRect/>
          </a:stretch>
        </p:blipFill>
        <p:spPr>
          <a:xfrm>
            <a:off x="335775" y="940875"/>
            <a:ext cx="8319299" cy="386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24" name="Google Shape;224;p37"/>
          <p:cNvPicPr preferRelativeResize="0"/>
          <p:nvPr/>
        </p:nvPicPr>
        <p:blipFill>
          <a:blip r:embed="rId3">
            <a:alphaModFix/>
          </a:blip>
          <a:stretch>
            <a:fillRect/>
          </a:stretch>
        </p:blipFill>
        <p:spPr>
          <a:xfrm>
            <a:off x="694813" y="847713"/>
            <a:ext cx="6886575" cy="1724025"/>
          </a:xfrm>
          <a:prstGeom prst="rect">
            <a:avLst/>
          </a:prstGeom>
          <a:noFill/>
          <a:ln>
            <a:noFill/>
          </a:ln>
        </p:spPr>
      </p:pic>
      <p:sp>
        <p:nvSpPr>
          <p:cNvPr id="225" name="Google Shape;225;p37"/>
          <p:cNvSpPr txBox="1"/>
          <p:nvPr/>
        </p:nvSpPr>
        <p:spPr>
          <a:xfrm>
            <a:off x="160300" y="174850"/>
            <a:ext cx="42111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fr" sz="2000">
                <a:solidFill>
                  <a:schemeClr val="lt1"/>
                </a:solidFill>
                <a:latin typeface="Roboto"/>
                <a:ea typeface="Roboto"/>
                <a:cs typeface="Roboto"/>
                <a:sym typeface="Roboto"/>
              </a:rPr>
              <a:t>RECODAGE</a:t>
            </a:r>
            <a:endParaRPr>
              <a:latin typeface="Roboto"/>
              <a:ea typeface="Roboto"/>
              <a:cs typeface="Roboto"/>
              <a:sym typeface="Roboto"/>
            </a:endParaRPr>
          </a:p>
        </p:txBody>
      </p:sp>
      <p:pic>
        <p:nvPicPr>
          <p:cNvPr id="226" name="Google Shape;226;p37"/>
          <p:cNvPicPr preferRelativeResize="0"/>
          <p:nvPr/>
        </p:nvPicPr>
        <p:blipFill>
          <a:blip r:embed="rId4">
            <a:alphaModFix/>
          </a:blip>
          <a:stretch>
            <a:fillRect/>
          </a:stretch>
        </p:blipFill>
        <p:spPr>
          <a:xfrm>
            <a:off x="694825" y="3185503"/>
            <a:ext cx="6886575" cy="12012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2000"/>
              <a:t>‹#›</a:t>
            </a:fld>
            <a:endParaRPr sz="2000"/>
          </a:p>
        </p:txBody>
      </p:sp>
      <p:sp>
        <p:nvSpPr>
          <p:cNvPr id="232" name="Google Shape;232;p38"/>
          <p:cNvSpPr txBox="1"/>
          <p:nvPr>
            <p:ph type="ctrTitle"/>
          </p:nvPr>
        </p:nvSpPr>
        <p:spPr>
          <a:xfrm>
            <a:off x="265075" y="-146125"/>
            <a:ext cx="8148900" cy="765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Merge</a:t>
            </a:r>
            <a:endParaRPr/>
          </a:p>
        </p:txBody>
      </p:sp>
      <p:sp>
        <p:nvSpPr>
          <p:cNvPr id="233" name="Google Shape;233;p38"/>
          <p:cNvSpPr txBox="1"/>
          <p:nvPr>
            <p:ph idx="1" type="body"/>
          </p:nvPr>
        </p:nvSpPr>
        <p:spPr>
          <a:xfrm>
            <a:off x="265075" y="619175"/>
            <a:ext cx="8148900" cy="6246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sz="2000"/>
              <a:t>On fait un </a:t>
            </a:r>
            <a:r>
              <a:rPr b="1" i="1" lang="fr" sz="2000"/>
              <a:t>merge</a:t>
            </a:r>
            <a:r>
              <a:rPr lang="fr" sz="2000"/>
              <a:t> pour créer notre table </a:t>
            </a:r>
            <a:r>
              <a:rPr b="1" i="1" lang="fr" sz="2000"/>
              <a:t>CREDIT</a:t>
            </a:r>
            <a:endParaRPr b="1" i="1" sz="2000"/>
          </a:p>
        </p:txBody>
      </p:sp>
      <p:pic>
        <p:nvPicPr>
          <p:cNvPr id="234" name="Google Shape;234;p38"/>
          <p:cNvPicPr preferRelativeResize="0"/>
          <p:nvPr/>
        </p:nvPicPr>
        <p:blipFill>
          <a:blip r:embed="rId3">
            <a:alphaModFix/>
          </a:blip>
          <a:stretch>
            <a:fillRect/>
          </a:stretch>
        </p:blipFill>
        <p:spPr>
          <a:xfrm>
            <a:off x="152400" y="2484075"/>
            <a:ext cx="7549275" cy="2659425"/>
          </a:xfrm>
          <a:prstGeom prst="rect">
            <a:avLst/>
          </a:prstGeom>
          <a:noFill/>
          <a:ln>
            <a:noFill/>
          </a:ln>
        </p:spPr>
      </p:pic>
      <p:pic>
        <p:nvPicPr>
          <p:cNvPr id="235" name="Google Shape;235;p38"/>
          <p:cNvPicPr preferRelativeResize="0"/>
          <p:nvPr/>
        </p:nvPicPr>
        <p:blipFill>
          <a:blip r:embed="rId4">
            <a:alphaModFix/>
          </a:blip>
          <a:stretch>
            <a:fillRect/>
          </a:stretch>
        </p:blipFill>
        <p:spPr>
          <a:xfrm>
            <a:off x="152400" y="1174825"/>
            <a:ext cx="7549275" cy="130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idx="1" type="body"/>
          </p:nvPr>
        </p:nvSpPr>
        <p:spPr>
          <a:xfrm>
            <a:off x="236100" y="104125"/>
            <a:ext cx="8302500" cy="455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2000"/>
              <a:t>OPTIMISATION</a:t>
            </a:r>
            <a:endParaRPr b="1" sz="2000"/>
          </a:p>
          <a:p>
            <a:pPr indent="0" lvl="0" marL="0" rtl="0" algn="l">
              <a:spcBef>
                <a:spcPts val="1600"/>
              </a:spcBef>
              <a:spcAft>
                <a:spcPts val="0"/>
              </a:spcAft>
              <a:buNone/>
            </a:pPr>
            <a:r>
              <a:rPr lang="fr"/>
              <a:t>Exemple d’une variable catégorielle recodée en variable numérique</a:t>
            </a:r>
            <a:br>
              <a:rPr lang="fr"/>
            </a:br>
            <a:br>
              <a:rPr lang="fr"/>
            </a:br>
            <a:r>
              <a:rPr lang="fr"/>
              <a:t>Quand on a peu de variables avec peu d’information on peut utiliser la fonction </a:t>
            </a:r>
            <a:r>
              <a:rPr b="1" i="1" lang="fr"/>
              <a:t>replace</a:t>
            </a:r>
            <a:r>
              <a:rPr lang="fr"/>
              <a:t> mais dans notre cas - 15 variables de 2 à 58 valeurs uniques - on fait un </a:t>
            </a:r>
            <a:r>
              <a:rPr b="1" i="1" lang="fr"/>
              <a:t>factorize</a:t>
            </a:r>
            <a:r>
              <a:rPr lang="fr"/>
              <a:t>. </a:t>
            </a:r>
            <a:endParaRPr/>
          </a:p>
          <a:p>
            <a:pPr indent="0" lvl="0" marL="0" rtl="0" algn="l">
              <a:spcBef>
                <a:spcPts val="1600"/>
              </a:spcBef>
              <a:spcAft>
                <a:spcPts val="0"/>
              </a:spcAft>
              <a:buNone/>
            </a:pPr>
            <a:r>
              <a:rPr lang="fr"/>
              <a:t>Limite : moins de liberté avec </a:t>
            </a:r>
            <a:r>
              <a:rPr i="1" lang="fr"/>
              <a:t>Factorize()</a:t>
            </a:r>
            <a:endParaRPr i="1"/>
          </a:p>
          <a:p>
            <a:pPr indent="0" lvl="0" marL="0" rtl="0" algn="l">
              <a:spcBef>
                <a:spcPts val="1600"/>
              </a:spcBef>
              <a:spcAft>
                <a:spcPts val="1600"/>
              </a:spcAft>
              <a:buNone/>
            </a:pPr>
            <a:r>
              <a:t/>
            </a:r>
            <a:endParaRPr/>
          </a:p>
        </p:txBody>
      </p:sp>
      <p:sp>
        <p:nvSpPr>
          <p:cNvPr id="241" name="Google Shape;24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2000"/>
              <a:t>‹#›</a:t>
            </a:fld>
            <a:endParaRPr sz="2000"/>
          </a:p>
        </p:txBody>
      </p:sp>
      <p:pic>
        <p:nvPicPr>
          <p:cNvPr id="242" name="Google Shape;242;p39"/>
          <p:cNvPicPr preferRelativeResize="0"/>
          <p:nvPr/>
        </p:nvPicPr>
        <p:blipFill>
          <a:blip r:embed="rId3">
            <a:alphaModFix/>
          </a:blip>
          <a:stretch>
            <a:fillRect/>
          </a:stretch>
        </p:blipFill>
        <p:spPr>
          <a:xfrm>
            <a:off x="516525" y="2441275"/>
            <a:ext cx="7947000" cy="1283913"/>
          </a:xfrm>
          <a:prstGeom prst="rect">
            <a:avLst/>
          </a:prstGeom>
          <a:noFill/>
          <a:ln>
            <a:noFill/>
          </a:ln>
        </p:spPr>
      </p:pic>
      <p:pic>
        <p:nvPicPr>
          <p:cNvPr id="243" name="Google Shape;243;p39"/>
          <p:cNvPicPr preferRelativeResize="0"/>
          <p:nvPr/>
        </p:nvPicPr>
        <p:blipFill>
          <a:blip r:embed="rId4">
            <a:alphaModFix/>
          </a:blip>
          <a:stretch>
            <a:fillRect/>
          </a:stretch>
        </p:blipFill>
        <p:spPr>
          <a:xfrm>
            <a:off x="516525" y="4118600"/>
            <a:ext cx="7946999" cy="67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49" name="Google Shape;249;p40"/>
          <p:cNvSpPr txBox="1"/>
          <p:nvPr>
            <p:ph type="ctrTitle"/>
          </p:nvPr>
        </p:nvSpPr>
        <p:spPr>
          <a:xfrm>
            <a:off x="217575" y="145675"/>
            <a:ext cx="3500400" cy="566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000">
                <a:solidFill>
                  <a:srgbClr val="1155CC"/>
                </a:solidFill>
              </a:rPr>
              <a:t>I / MODÈLES</a:t>
            </a:r>
            <a:endParaRPr sz="2000">
              <a:solidFill>
                <a:srgbClr val="1155CC"/>
              </a:solidFill>
            </a:endParaRPr>
          </a:p>
        </p:txBody>
      </p:sp>
      <p:sp>
        <p:nvSpPr>
          <p:cNvPr id="250" name="Google Shape;250;p40"/>
          <p:cNvSpPr txBox="1"/>
          <p:nvPr>
            <p:ph idx="1" type="body"/>
          </p:nvPr>
        </p:nvSpPr>
        <p:spPr>
          <a:xfrm>
            <a:off x="451675" y="978875"/>
            <a:ext cx="3278400" cy="39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600"/>
              </a:spcBef>
              <a:spcAft>
                <a:spcPts val="0"/>
              </a:spcAft>
              <a:buNone/>
            </a:pPr>
            <a:r>
              <a:rPr lang="fr" sz="1500"/>
              <a:t>Tables : 4</a:t>
            </a:r>
            <a:endParaRPr sz="1500"/>
          </a:p>
          <a:p>
            <a:pPr indent="0" lvl="0" marL="0" rtl="0" algn="l">
              <a:spcBef>
                <a:spcPts val="1600"/>
              </a:spcBef>
              <a:spcAft>
                <a:spcPts val="0"/>
              </a:spcAft>
              <a:buNone/>
            </a:pPr>
            <a:r>
              <a:rPr lang="fr" sz="1500"/>
              <a:t>Relations : Peut Obtenir 1 ou plusieurs prêts</a:t>
            </a:r>
            <a:endParaRPr sz="1500"/>
          </a:p>
          <a:p>
            <a:pPr indent="0" lvl="0" marL="0" rtl="0" algn="l">
              <a:spcBef>
                <a:spcPts val="1600"/>
              </a:spcBef>
              <a:spcAft>
                <a:spcPts val="0"/>
              </a:spcAft>
              <a:buNone/>
            </a:pPr>
            <a:r>
              <a:rPr lang="fr" sz="1500"/>
              <a:t>Cardinalités : Pas de many to many</a:t>
            </a:r>
            <a:endParaRPr sz="1500"/>
          </a:p>
          <a:p>
            <a:pPr indent="0" lvl="0" marL="0" rtl="0" algn="l">
              <a:spcBef>
                <a:spcPts val="1600"/>
              </a:spcBef>
              <a:spcAft>
                <a:spcPts val="0"/>
              </a:spcAft>
              <a:buNone/>
            </a:pPr>
            <a:r>
              <a:rPr lang="fr" sz="1500"/>
              <a:t>Mais on peut en créer une avec une banque imaginaire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
        <p:nvSpPr>
          <p:cNvPr id="251" name="Google Shape;251;p40"/>
          <p:cNvSpPr txBox="1"/>
          <p:nvPr/>
        </p:nvSpPr>
        <p:spPr>
          <a:xfrm>
            <a:off x="451675" y="712375"/>
            <a:ext cx="3832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lt1"/>
                </a:solidFill>
                <a:latin typeface="Roboto"/>
                <a:ea typeface="Roboto"/>
                <a:cs typeface="Roboto"/>
                <a:sym typeface="Roboto"/>
              </a:rPr>
              <a:t>A/ MODÈLE CONCEPTUEL</a:t>
            </a:r>
            <a:endParaRPr b="1" sz="2000">
              <a:solidFill>
                <a:schemeClr val="lt1"/>
              </a:solidFill>
              <a:latin typeface="Roboto"/>
              <a:ea typeface="Roboto"/>
              <a:cs typeface="Roboto"/>
              <a:sym typeface="Roboto"/>
            </a:endParaRPr>
          </a:p>
        </p:txBody>
      </p:sp>
      <p:pic>
        <p:nvPicPr>
          <p:cNvPr id="252" name="Google Shape;252;p40"/>
          <p:cNvPicPr preferRelativeResize="0"/>
          <p:nvPr/>
        </p:nvPicPr>
        <p:blipFill>
          <a:blip r:embed="rId3">
            <a:alphaModFix/>
          </a:blip>
          <a:stretch>
            <a:fillRect/>
          </a:stretch>
        </p:blipFill>
        <p:spPr>
          <a:xfrm>
            <a:off x="4572000" y="466725"/>
            <a:ext cx="2971800" cy="421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58" name="Google Shape;258;p41"/>
          <p:cNvSpPr txBox="1"/>
          <p:nvPr/>
        </p:nvSpPr>
        <p:spPr>
          <a:xfrm>
            <a:off x="174825" y="152400"/>
            <a:ext cx="3832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lt1"/>
                </a:solidFill>
                <a:latin typeface="Roboto"/>
                <a:ea typeface="Roboto"/>
                <a:cs typeface="Roboto"/>
                <a:sym typeface="Roboto"/>
              </a:rPr>
              <a:t>B/ MODÈLE PHYSIQUE</a:t>
            </a:r>
            <a:endParaRPr b="1" sz="2000">
              <a:solidFill>
                <a:schemeClr val="lt1"/>
              </a:solidFill>
              <a:latin typeface="Roboto"/>
              <a:ea typeface="Roboto"/>
              <a:cs typeface="Roboto"/>
              <a:sym typeface="Roboto"/>
            </a:endParaRPr>
          </a:p>
        </p:txBody>
      </p:sp>
      <p:sp>
        <p:nvSpPr>
          <p:cNvPr id="259" name="Google Shape;259;p41"/>
          <p:cNvSpPr txBox="1"/>
          <p:nvPr>
            <p:ph idx="1" type="body"/>
          </p:nvPr>
        </p:nvSpPr>
        <p:spPr>
          <a:xfrm>
            <a:off x="277050" y="2042675"/>
            <a:ext cx="2631000" cy="26205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a:t>Les clés étrangères sont ajoutées à la table crédit qui est notre table centrale. </a:t>
            </a:r>
            <a:endParaRPr/>
          </a:p>
        </p:txBody>
      </p:sp>
      <p:pic>
        <p:nvPicPr>
          <p:cNvPr id="260" name="Google Shape;260;p41"/>
          <p:cNvPicPr preferRelativeResize="0"/>
          <p:nvPr/>
        </p:nvPicPr>
        <p:blipFill>
          <a:blip r:embed="rId3">
            <a:alphaModFix/>
          </a:blip>
          <a:stretch>
            <a:fillRect/>
          </a:stretch>
        </p:blipFill>
        <p:spPr>
          <a:xfrm>
            <a:off x="4232275" y="152400"/>
            <a:ext cx="3602841"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66" name="Google Shape;266;p42"/>
          <p:cNvSpPr txBox="1"/>
          <p:nvPr/>
        </p:nvSpPr>
        <p:spPr>
          <a:xfrm>
            <a:off x="218550" y="174850"/>
            <a:ext cx="22875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fr" sz="2000">
                <a:solidFill>
                  <a:schemeClr val="lt1"/>
                </a:solidFill>
                <a:latin typeface="Roboto"/>
                <a:ea typeface="Roboto"/>
                <a:cs typeface="Roboto"/>
                <a:sym typeface="Roboto"/>
              </a:rPr>
              <a:t>C/ REQUÊTES</a:t>
            </a:r>
            <a:endParaRPr sz="2000">
              <a:solidFill>
                <a:schemeClr val="lt1"/>
              </a:solidFill>
              <a:latin typeface="Roboto"/>
              <a:ea typeface="Roboto"/>
              <a:cs typeface="Roboto"/>
              <a:sym typeface="Roboto"/>
            </a:endParaRPr>
          </a:p>
        </p:txBody>
      </p:sp>
      <p:pic>
        <p:nvPicPr>
          <p:cNvPr id="267" name="Google Shape;267;p42"/>
          <p:cNvPicPr preferRelativeResize="0"/>
          <p:nvPr/>
        </p:nvPicPr>
        <p:blipFill>
          <a:blip r:embed="rId3">
            <a:alphaModFix/>
          </a:blip>
          <a:stretch>
            <a:fillRect/>
          </a:stretch>
        </p:blipFill>
        <p:spPr>
          <a:xfrm>
            <a:off x="5604900" y="740875"/>
            <a:ext cx="2781300" cy="876300"/>
          </a:xfrm>
          <a:prstGeom prst="rect">
            <a:avLst/>
          </a:prstGeom>
          <a:noFill/>
          <a:ln>
            <a:noFill/>
          </a:ln>
        </p:spPr>
      </p:pic>
      <p:pic>
        <p:nvPicPr>
          <p:cNvPr id="268" name="Google Shape;268;p42"/>
          <p:cNvPicPr preferRelativeResize="0"/>
          <p:nvPr/>
        </p:nvPicPr>
        <p:blipFill>
          <a:blip r:embed="rId4">
            <a:alphaModFix/>
          </a:blip>
          <a:stretch>
            <a:fillRect/>
          </a:stretch>
        </p:blipFill>
        <p:spPr>
          <a:xfrm>
            <a:off x="218550" y="1877700"/>
            <a:ext cx="8167658" cy="3098349"/>
          </a:xfrm>
          <a:prstGeom prst="rect">
            <a:avLst/>
          </a:prstGeom>
          <a:noFill/>
          <a:ln>
            <a:noFill/>
          </a:ln>
        </p:spPr>
      </p:pic>
      <p:sp>
        <p:nvSpPr>
          <p:cNvPr id="269" name="Google Shape;269;p42"/>
          <p:cNvSpPr txBox="1"/>
          <p:nvPr/>
        </p:nvSpPr>
        <p:spPr>
          <a:xfrm>
            <a:off x="495400" y="655675"/>
            <a:ext cx="432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lt1"/>
                </a:solidFill>
                <a:latin typeface="Roboto"/>
                <a:ea typeface="Roboto"/>
                <a:cs typeface="Roboto"/>
                <a:sym typeface="Roboto"/>
              </a:rPr>
              <a:t>ORDER BY                 COUNT</a:t>
            </a:r>
            <a:br>
              <a:rPr b="1" lang="fr">
                <a:solidFill>
                  <a:schemeClr val="lt1"/>
                </a:solidFill>
                <a:latin typeface="Roboto"/>
                <a:ea typeface="Roboto"/>
                <a:cs typeface="Roboto"/>
                <a:sym typeface="Roboto"/>
              </a:rPr>
            </a:br>
            <a:r>
              <a:rPr b="1" lang="fr">
                <a:solidFill>
                  <a:schemeClr val="lt1"/>
                </a:solidFill>
                <a:latin typeface="Roboto"/>
                <a:ea typeface="Roboto"/>
                <a:cs typeface="Roboto"/>
                <a:sym typeface="Roboto"/>
              </a:rPr>
              <a:t>LIMIT                         WHERE</a:t>
            </a:r>
            <a:br>
              <a:rPr b="1" lang="fr">
                <a:solidFill>
                  <a:schemeClr val="lt1"/>
                </a:solidFill>
                <a:latin typeface="Roboto"/>
                <a:ea typeface="Roboto"/>
                <a:cs typeface="Roboto"/>
                <a:sym typeface="Roboto"/>
              </a:rPr>
            </a:br>
            <a:r>
              <a:rPr b="1" lang="fr">
                <a:solidFill>
                  <a:schemeClr val="lt1"/>
                </a:solidFill>
                <a:latin typeface="Roboto"/>
                <a:ea typeface="Roboto"/>
                <a:cs typeface="Roboto"/>
                <a:sym typeface="Roboto"/>
              </a:rPr>
              <a:t>INSERT INTO            AVG  OR</a:t>
            </a:r>
            <a:br>
              <a:rPr b="1" lang="fr">
                <a:solidFill>
                  <a:schemeClr val="lt1"/>
                </a:solidFill>
                <a:latin typeface="Roboto"/>
                <a:ea typeface="Roboto"/>
                <a:cs typeface="Roboto"/>
                <a:sym typeface="Roboto"/>
              </a:rPr>
            </a:br>
            <a:r>
              <a:rPr b="1" lang="fr">
                <a:solidFill>
                  <a:schemeClr val="lt1"/>
                </a:solidFill>
                <a:latin typeface="Roboto"/>
                <a:ea typeface="Roboto"/>
                <a:cs typeface="Roboto"/>
                <a:sym typeface="Roboto"/>
              </a:rPr>
              <a:t>DISTINCT                  ROUND</a:t>
            </a:r>
            <a:endParaRPr b="1">
              <a:solidFill>
                <a:schemeClr val="lt1"/>
              </a:solidFill>
              <a:latin typeface="Roboto"/>
              <a:ea typeface="Roboto"/>
              <a:cs typeface="Roboto"/>
              <a:sym typeface="Roboto"/>
            </a:endParaRPr>
          </a:p>
        </p:txBody>
      </p:sp>
      <p:sp>
        <p:nvSpPr>
          <p:cNvPr id="270" name="Google Shape;270;p42"/>
          <p:cNvSpPr txBox="1"/>
          <p:nvPr/>
        </p:nvSpPr>
        <p:spPr>
          <a:xfrm>
            <a:off x="1398825" y="1702375"/>
            <a:ext cx="2214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rgbClr val="0000FF"/>
              </a:solidFill>
              <a:highlight>
                <a:schemeClr val="lt1"/>
              </a:highlight>
              <a:latin typeface="Roboto"/>
              <a:ea typeface="Roboto"/>
              <a:cs typeface="Roboto"/>
              <a:sym typeface="Roboto"/>
            </a:endParaRPr>
          </a:p>
          <a:p>
            <a:pPr indent="0" lvl="0" marL="0" rtl="0" algn="l">
              <a:spcBef>
                <a:spcPts val="0"/>
              </a:spcBef>
              <a:spcAft>
                <a:spcPts val="0"/>
              </a:spcAft>
              <a:buNone/>
            </a:pPr>
            <a:r>
              <a:rPr lang="fr" sz="800">
                <a:solidFill>
                  <a:srgbClr val="0000FF"/>
                </a:solidFill>
                <a:highlight>
                  <a:schemeClr val="lt1"/>
                </a:highlight>
                <a:latin typeface="Roboto"/>
                <a:ea typeface="Roboto"/>
                <a:cs typeface="Roboto"/>
                <a:sym typeface="Roboto"/>
              </a:rPr>
              <a:t>nouveau</a:t>
            </a:r>
            <a:r>
              <a:rPr lang="fr" sz="800">
                <a:highlight>
                  <a:schemeClr val="lt1"/>
                </a:highlight>
                <a:latin typeface="Roboto"/>
                <a:ea typeface="Roboto"/>
                <a:cs typeface="Roboto"/>
                <a:sym typeface="Roboto"/>
              </a:rPr>
              <a:t>             </a:t>
            </a:r>
            <a:endParaRPr sz="800">
              <a:highlight>
                <a:schemeClr val="lt1"/>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76" name="Google Shape;276;p43"/>
          <p:cNvPicPr preferRelativeResize="0"/>
          <p:nvPr/>
        </p:nvPicPr>
        <p:blipFill>
          <a:blip r:embed="rId3">
            <a:alphaModFix/>
          </a:blip>
          <a:stretch>
            <a:fillRect/>
          </a:stretch>
        </p:blipFill>
        <p:spPr>
          <a:xfrm>
            <a:off x="411975" y="633250"/>
            <a:ext cx="8320051" cy="1024720"/>
          </a:xfrm>
          <a:prstGeom prst="rect">
            <a:avLst/>
          </a:prstGeom>
          <a:noFill/>
          <a:ln>
            <a:noFill/>
          </a:ln>
        </p:spPr>
      </p:pic>
      <p:pic>
        <p:nvPicPr>
          <p:cNvPr id="277" name="Google Shape;277;p43"/>
          <p:cNvPicPr preferRelativeResize="0"/>
          <p:nvPr/>
        </p:nvPicPr>
        <p:blipFill>
          <a:blip r:embed="rId4">
            <a:alphaModFix/>
          </a:blip>
          <a:stretch>
            <a:fillRect/>
          </a:stretch>
        </p:blipFill>
        <p:spPr>
          <a:xfrm>
            <a:off x="349150" y="2571750"/>
            <a:ext cx="8445700" cy="2084250"/>
          </a:xfrm>
          <a:prstGeom prst="rect">
            <a:avLst/>
          </a:prstGeom>
          <a:noFill/>
          <a:ln>
            <a:noFill/>
          </a:ln>
        </p:spPr>
      </p:pic>
      <p:sp>
        <p:nvSpPr>
          <p:cNvPr id="278" name="Google Shape;278;p43"/>
          <p:cNvSpPr txBox="1"/>
          <p:nvPr/>
        </p:nvSpPr>
        <p:spPr>
          <a:xfrm>
            <a:off x="210700" y="160275"/>
            <a:ext cx="32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lt1"/>
                </a:solidFill>
                <a:latin typeface="Roboto"/>
                <a:ea typeface="Roboto"/>
                <a:cs typeface="Roboto"/>
                <a:sym typeface="Roboto"/>
              </a:rPr>
              <a:t>Jointure simple</a:t>
            </a:r>
            <a:endParaRPr b="1">
              <a:solidFill>
                <a:schemeClr val="lt1"/>
              </a:solidFill>
              <a:latin typeface="Roboto"/>
              <a:ea typeface="Roboto"/>
              <a:cs typeface="Roboto"/>
              <a:sym typeface="Roboto"/>
            </a:endParaRPr>
          </a:p>
        </p:txBody>
      </p:sp>
      <p:sp>
        <p:nvSpPr>
          <p:cNvPr id="279" name="Google Shape;279;p43"/>
          <p:cNvSpPr txBox="1"/>
          <p:nvPr/>
        </p:nvSpPr>
        <p:spPr>
          <a:xfrm>
            <a:off x="283575" y="1988325"/>
            <a:ext cx="32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lt1"/>
                </a:solidFill>
                <a:latin typeface="Roboto"/>
                <a:ea typeface="Roboto"/>
                <a:cs typeface="Roboto"/>
                <a:sym typeface="Roboto"/>
              </a:rPr>
              <a:t>Jointure complexe</a:t>
            </a:r>
            <a:endParaRPr b="1">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85" name="Google Shape;285;p44"/>
          <p:cNvSpPr txBox="1"/>
          <p:nvPr/>
        </p:nvSpPr>
        <p:spPr>
          <a:xfrm>
            <a:off x="160275" y="1602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1155CC"/>
                </a:solidFill>
                <a:latin typeface="Merriweather"/>
                <a:ea typeface="Merriweather"/>
                <a:cs typeface="Merriweather"/>
                <a:sym typeface="Merriweather"/>
              </a:rPr>
              <a:t>I / ANALYSE</a:t>
            </a:r>
            <a:endParaRPr b="1" sz="2000">
              <a:solidFill>
                <a:srgbClr val="1155CC"/>
              </a:solidFill>
              <a:latin typeface="Merriweather"/>
              <a:ea typeface="Merriweather"/>
              <a:cs typeface="Merriweather"/>
              <a:sym typeface="Merriweather"/>
            </a:endParaRPr>
          </a:p>
        </p:txBody>
      </p:sp>
      <p:sp>
        <p:nvSpPr>
          <p:cNvPr id="286" name="Google Shape;286;p44"/>
          <p:cNvSpPr txBox="1"/>
          <p:nvPr/>
        </p:nvSpPr>
        <p:spPr>
          <a:xfrm>
            <a:off x="2271500" y="160275"/>
            <a:ext cx="620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lt1"/>
                </a:solidFill>
                <a:latin typeface="Roboto"/>
                <a:ea typeface="Roboto"/>
                <a:cs typeface="Roboto"/>
                <a:sym typeface="Roboto"/>
              </a:rPr>
              <a:t>  A/ UNIVARIÉE           </a:t>
            </a:r>
            <a:r>
              <a:rPr b="1" lang="fr" sz="1900">
                <a:solidFill>
                  <a:schemeClr val="lt1"/>
                </a:solidFill>
                <a:latin typeface="Roboto"/>
                <a:ea typeface="Roboto"/>
                <a:cs typeface="Roboto"/>
                <a:sym typeface="Roboto"/>
              </a:rPr>
              <a:t>1) Table CLIENT</a:t>
            </a:r>
            <a:endParaRPr b="1" sz="1900">
              <a:solidFill>
                <a:schemeClr val="lt1"/>
              </a:solidFill>
              <a:latin typeface="Roboto"/>
              <a:ea typeface="Roboto"/>
              <a:cs typeface="Roboto"/>
              <a:sym typeface="Roboto"/>
            </a:endParaRPr>
          </a:p>
        </p:txBody>
      </p:sp>
      <p:sp>
        <p:nvSpPr>
          <p:cNvPr id="287" name="Google Shape;287;p44"/>
          <p:cNvSpPr txBox="1"/>
          <p:nvPr/>
        </p:nvSpPr>
        <p:spPr>
          <a:xfrm>
            <a:off x="189450" y="854925"/>
            <a:ext cx="8765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lt1"/>
                </a:solidFill>
                <a:latin typeface="Roboto"/>
                <a:ea typeface="Roboto"/>
                <a:cs typeface="Roboto"/>
                <a:sym typeface="Roboto"/>
              </a:rPr>
              <a:t>Pour satisfaire notre client, nous allons croiser toutes les variables avec la variable cible afin d’obtenir le pourcentage de défauts de paiement en fonction des profils. </a:t>
            </a:r>
            <a:endParaRPr sz="1500">
              <a:solidFill>
                <a:schemeClr val="lt1"/>
              </a:solidFill>
              <a:latin typeface="Roboto"/>
              <a:ea typeface="Roboto"/>
              <a:cs typeface="Roboto"/>
              <a:sym typeface="Roboto"/>
            </a:endParaRPr>
          </a:p>
        </p:txBody>
      </p:sp>
      <p:sp>
        <p:nvSpPr>
          <p:cNvPr id="288" name="Google Shape;288;p44"/>
          <p:cNvSpPr txBox="1"/>
          <p:nvPr/>
        </p:nvSpPr>
        <p:spPr>
          <a:xfrm>
            <a:off x="376025" y="1943275"/>
            <a:ext cx="2375700" cy="291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400"/>
              </a:spcAft>
              <a:buNone/>
            </a:pPr>
            <a:r>
              <a:rPr lang="fr" sz="1200">
                <a:solidFill>
                  <a:schemeClr val="lt1"/>
                </a:solidFill>
              </a:rPr>
              <a:t>Pour l’âge, nous avons préalablement recodé la colonne en catégories d’âges. Nous n’avons ni de clients en dessous de 20 ans ni de clients au dessus de 70 ans. Globalement, plus l'âge augmente moins il y a de défauts de paiement. La catégorie d'âge la plus à risque est celle des 20-30 ans : 11 % de clients défectueux alors que les 60-70 sont à 4%.</a:t>
            </a:r>
            <a:endParaRPr sz="1200">
              <a:solidFill>
                <a:schemeClr val="lt1"/>
              </a:solidFill>
            </a:endParaRPr>
          </a:p>
        </p:txBody>
      </p:sp>
      <p:pic>
        <p:nvPicPr>
          <p:cNvPr id="289" name="Google Shape;289;p44"/>
          <p:cNvPicPr preferRelativeResize="0"/>
          <p:nvPr/>
        </p:nvPicPr>
        <p:blipFill>
          <a:blip r:embed="rId3">
            <a:alphaModFix/>
          </a:blip>
          <a:stretch>
            <a:fillRect/>
          </a:stretch>
        </p:blipFill>
        <p:spPr>
          <a:xfrm>
            <a:off x="3056525" y="1943275"/>
            <a:ext cx="5415932" cy="2858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24" name="Google Shape;124;p27"/>
          <p:cNvSpPr txBox="1"/>
          <p:nvPr>
            <p:ph type="ctrTitle"/>
          </p:nvPr>
        </p:nvSpPr>
        <p:spPr>
          <a:xfrm>
            <a:off x="88200" y="134475"/>
            <a:ext cx="2718900" cy="566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000">
                <a:solidFill>
                  <a:srgbClr val="1155CC"/>
                </a:solidFill>
              </a:rPr>
              <a:t>INTRODUCTION</a:t>
            </a:r>
            <a:endParaRPr sz="2000">
              <a:solidFill>
                <a:srgbClr val="1155CC"/>
              </a:solidFill>
            </a:endParaRPr>
          </a:p>
        </p:txBody>
      </p:sp>
      <p:sp>
        <p:nvSpPr>
          <p:cNvPr id="125" name="Google Shape;125;p27"/>
          <p:cNvSpPr txBox="1"/>
          <p:nvPr>
            <p:ph idx="1" type="body"/>
          </p:nvPr>
        </p:nvSpPr>
        <p:spPr>
          <a:xfrm>
            <a:off x="184875" y="537875"/>
            <a:ext cx="2718900" cy="417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1600"/>
              </a:spcBef>
              <a:spcAft>
                <a:spcPts val="0"/>
              </a:spcAft>
              <a:buNone/>
            </a:pPr>
            <a:r>
              <a:rPr b="1" lang="fr" sz="1500"/>
              <a:t>PRÉSENTATION</a:t>
            </a:r>
            <a:endParaRPr b="1" sz="1500"/>
          </a:p>
          <a:p>
            <a:pPr indent="0" lvl="0" marL="0" rtl="0" algn="l">
              <a:spcBef>
                <a:spcPts val="1600"/>
              </a:spcBef>
              <a:spcAft>
                <a:spcPts val="0"/>
              </a:spcAft>
              <a:buNone/>
            </a:pPr>
            <a:r>
              <a:rPr b="1" lang="fr" sz="1500"/>
              <a:t>LE PRÊT BANCAIRE</a:t>
            </a:r>
            <a:endParaRPr b="1" sz="1500"/>
          </a:p>
          <a:p>
            <a:pPr indent="0" lvl="0" marL="0" rtl="0" algn="l">
              <a:spcBef>
                <a:spcPts val="1600"/>
              </a:spcBef>
              <a:spcAft>
                <a:spcPts val="0"/>
              </a:spcAft>
              <a:buNone/>
            </a:pPr>
            <a:r>
              <a:rPr b="1" lang="fr" sz="1500"/>
              <a:t>LES DONNÉES</a:t>
            </a:r>
            <a:endParaRPr b="1" sz="1500"/>
          </a:p>
          <a:p>
            <a:pPr indent="0" lvl="0" marL="0" rtl="0" algn="l">
              <a:spcBef>
                <a:spcPts val="1600"/>
              </a:spcBef>
              <a:spcAft>
                <a:spcPts val="0"/>
              </a:spcAft>
              <a:buNone/>
            </a:pPr>
            <a:r>
              <a:rPr b="1" lang="fr" sz="1500"/>
              <a:t>PROBLÉMATIQUE &amp; HYPOTHÈSES</a:t>
            </a:r>
            <a:endParaRPr b="1" sz="1500"/>
          </a:p>
          <a:p>
            <a:pPr indent="0" lvl="0" marL="0" rtl="0" algn="l">
              <a:spcBef>
                <a:spcPts val="1600"/>
              </a:spcBef>
              <a:spcAft>
                <a:spcPts val="0"/>
              </a:spcAft>
              <a:buNone/>
            </a:pPr>
            <a:r>
              <a:rPr b="1" lang="fr" sz="1500"/>
              <a:t>OBJECTIFS</a:t>
            </a:r>
            <a:endParaRPr b="1" sz="1500"/>
          </a:p>
          <a:p>
            <a:pPr indent="0" lvl="0" marL="0" rtl="0" algn="l">
              <a:spcBef>
                <a:spcPts val="1600"/>
              </a:spcBef>
              <a:spcAft>
                <a:spcPts val="0"/>
              </a:spcAft>
              <a:buNone/>
            </a:pPr>
            <a:r>
              <a:rPr b="1" lang="fr" sz="1500"/>
              <a:t>SAUVEGARDE &amp;  SÉCURISATION</a:t>
            </a:r>
            <a:endParaRPr b="1" sz="1500"/>
          </a:p>
          <a:p>
            <a:pPr indent="0" lvl="0" marL="0" rtl="0" algn="l">
              <a:spcBef>
                <a:spcPts val="1600"/>
              </a:spcBef>
              <a:spcAft>
                <a:spcPts val="1600"/>
              </a:spcAft>
              <a:buNone/>
            </a:pPr>
            <a:r>
              <a:t/>
            </a:r>
            <a:endParaRPr sz="1500"/>
          </a:p>
        </p:txBody>
      </p:sp>
      <p:sp>
        <p:nvSpPr>
          <p:cNvPr id="126" name="Google Shape;126;p27"/>
          <p:cNvSpPr txBox="1"/>
          <p:nvPr>
            <p:ph type="ctrTitle"/>
          </p:nvPr>
        </p:nvSpPr>
        <p:spPr>
          <a:xfrm>
            <a:off x="2780350" y="134475"/>
            <a:ext cx="3500400" cy="566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000">
                <a:solidFill>
                  <a:srgbClr val="1155CC"/>
                </a:solidFill>
              </a:rPr>
              <a:t>I / PREPROCESSING</a:t>
            </a:r>
            <a:endParaRPr sz="2000">
              <a:solidFill>
                <a:srgbClr val="1155CC"/>
              </a:solidFill>
            </a:endParaRPr>
          </a:p>
        </p:txBody>
      </p:sp>
      <p:sp>
        <p:nvSpPr>
          <p:cNvPr id="127" name="Google Shape;127;p27"/>
          <p:cNvSpPr txBox="1"/>
          <p:nvPr>
            <p:ph type="ctrTitle"/>
          </p:nvPr>
        </p:nvSpPr>
        <p:spPr>
          <a:xfrm>
            <a:off x="2780350" y="2341175"/>
            <a:ext cx="3500400" cy="566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000">
                <a:solidFill>
                  <a:srgbClr val="1155CC"/>
                </a:solidFill>
              </a:rPr>
              <a:t>II/ MODÈLES, REQUÊTES</a:t>
            </a:r>
            <a:endParaRPr sz="2000">
              <a:solidFill>
                <a:srgbClr val="1155CC"/>
              </a:solidFill>
            </a:endParaRPr>
          </a:p>
        </p:txBody>
      </p:sp>
      <p:sp>
        <p:nvSpPr>
          <p:cNvPr id="128" name="Google Shape;128;p27"/>
          <p:cNvSpPr txBox="1"/>
          <p:nvPr>
            <p:ph type="ctrTitle"/>
          </p:nvPr>
        </p:nvSpPr>
        <p:spPr>
          <a:xfrm>
            <a:off x="6421000" y="2341175"/>
            <a:ext cx="1664700" cy="566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000">
                <a:solidFill>
                  <a:srgbClr val="1155CC"/>
                </a:solidFill>
              </a:rPr>
              <a:t>IV/ DÉMO</a:t>
            </a:r>
            <a:endParaRPr sz="2000">
              <a:solidFill>
                <a:srgbClr val="1155CC"/>
              </a:solidFill>
            </a:endParaRPr>
          </a:p>
        </p:txBody>
      </p:sp>
      <p:sp>
        <p:nvSpPr>
          <p:cNvPr id="129" name="Google Shape;129;p27"/>
          <p:cNvSpPr txBox="1"/>
          <p:nvPr>
            <p:ph type="ctrTitle"/>
          </p:nvPr>
        </p:nvSpPr>
        <p:spPr>
          <a:xfrm>
            <a:off x="6326325" y="307575"/>
            <a:ext cx="27189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fr" sz="2000">
                <a:solidFill>
                  <a:srgbClr val="1155CC"/>
                </a:solidFill>
              </a:rPr>
              <a:t>III/ ANALYSE</a:t>
            </a:r>
            <a:endParaRPr sz="2000">
              <a:solidFill>
                <a:srgbClr val="1155CC"/>
              </a:solidFill>
            </a:endParaRPr>
          </a:p>
        </p:txBody>
      </p:sp>
      <p:sp>
        <p:nvSpPr>
          <p:cNvPr id="130" name="Google Shape;130;p27"/>
          <p:cNvSpPr txBox="1"/>
          <p:nvPr>
            <p:ph idx="1" type="body"/>
          </p:nvPr>
        </p:nvSpPr>
        <p:spPr>
          <a:xfrm>
            <a:off x="2640100" y="919775"/>
            <a:ext cx="3686100" cy="1988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275"/>
              <a:buNone/>
            </a:pPr>
            <a:r>
              <a:rPr b="1" lang="fr" sz="1500"/>
              <a:t>A/ EXPLORATION </a:t>
            </a:r>
            <a:endParaRPr b="1" sz="1500"/>
          </a:p>
          <a:p>
            <a:pPr indent="0" lvl="0" marL="0" rtl="0" algn="l">
              <a:lnSpc>
                <a:spcPct val="105000"/>
              </a:lnSpc>
              <a:spcBef>
                <a:spcPts val="1600"/>
              </a:spcBef>
              <a:spcAft>
                <a:spcPts val="0"/>
              </a:spcAft>
              <a:buSzPts val="275"/>
              <a:buNone/>
            </a:pPr>
            <a:r>
              <a:rPr b="1" lang="fr" sz="1500"/>
              <a:t>B/ NETTOYAGE </a:t>
            </a:r>
            <a:endParaRPr b="1" sz="1500"/>
          </a:p>
          <a:p>
            <a:pPr indent="0" lvl="0" marL="0" rtl="0" algn="l">
              <a:lnSpc>
                <a:spcPct val="105000"/>
              </a:lnSpc>
              <a:spcBef>
                <a:spcPts val="1600"/>
              </a:spcBef>
              <a:spcAft>
                <a:spcPts val="0"/>
              </a:spcAft>
              <a:buSzPts val="275"/>
              <a:buNone/>
            </a:pPr>
            <a:r>
              <a:rPr b="1" lang="fr" sz="1500"/>
              <a:t>C/ RECODAGE &amp; </a:t>
            </a:r>
            <a:r>
              <a:rPr b="1" lang="fr" sz="1500">
                <a:solidFill>
                  <a:schemeClr val="lt1"/>
                </a:solidFill>
              </a:rPr>
              <a:t>OPTIMISATION</a:t>
            </a:r>
            <a:endParaRPr b="1" sz="1500"/>
          </a:p>
          <a:p>
            <a:pPr indent="0" lvl="0" marL="0" rtl="0" algn="l">
              <a:lnSpc>
                <a:spcPct val="105000"/>
              </a:lnSpc>
              <a:spcBef>
                <a:spcPts val="1600"/>
              </a:spcBef>
              <a:spcAft>
                <a:spcPts val="0"/>
              </a:spcAft>
              <a:buSzPts val="275"/>
              <a:buNone/>
            </a:pPr>
            <a:r>
              <a:t/>
            </a:r>
            <a:endParaRPr sz="250"/>
          </a:p>
          <a:p>
            <a:pPr indent="0" lvl="0" marL="0" rtl="0" algn="l">
              <a:lnSpc>
                <a:spcPct val="105000"/>
              </a:lnSpc>
              <a:spcBef>
                <a:spcPts val="1600"/>
              </a:spcBef>
              <a:spcAft>
                <a:spcPts val="1600"/>
              </a:spcAft>
              <a:buSzPts val="275"/>
              <a:buNone/>
            </a:pPr>
            <a:r>
              <a:t/>
            </a:r>
            <a:endParaRPr sz="250"/>
          </a:p>
        </p:txBody>
      </p:sp>
      <p:sp>
        <p:nvSpPr>
          <p:cNvPr id="131" name="Google Shape;131;p27"/>
          <p:cNvSpPr txBox="1"/>
          <p:nvPr>
            <p:ph idx="1" type="body"/>
          </p:nvPr>
        </p:nvSpPr>
        <p:spPr>
          <a:xfrm>
            <a:off x="2640100" y="3147625"/>
            <a:ext cx="3219900" cy="1515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fr" sz="6000"/>
              <a:t>A/ MODÈLE CONCEPTUEL </a:t>
            </a:r>
            <a:endParaRPr b="1" sz="6000"/>
          </a:p>
          <a:p>
            <a:pPr indent="0" lvl="0" marL="0" rtl="0" algn="l">
              <a:spcBef>
                <a:spcPts val="1600"/>
              </a:spcBef>
              <a:spcAft>
                <a:spcPts val="0"/>
              </a:spcAft>
              <a:buNone/>
            </a:pPr>
            <a:r>
              <a:rPr b="1" lang="fr" sz="6000"/>
              <a:t>B/ MODÈLE PHYSIQUE </a:t>
            </a:r>
            <a:endParaRPr b="1" sz="6000"/>
          </a:p>
          <a:p>
            <a:pPr indent="0" lvl="0" marL="0" rtl="0" algn="l">
              <a:spcBef>
                <a:spcPts val="1600"/>
              </a:spcBef>
              <a:spcAft>
                <a:spcPts val="0"/>
              </a:spcAft>
              <a:buNone/>
            </a:pPr>
            <a:r>
              <a:rPr b="1" lang="fr" sz="6000"/>
              <a:t>C/ REQUÊTES</a:t>
            </a:r>
            <a:endParaRPr b="1" sz="6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2" name="Google Shape;132;p27"/>
          <p:cNvSpPr txBox="1"/>
          <p:nvPr>
            <p:ph idx="1" type="body"/>
          </p:nvPr>
        </p:nvSpPr>
        <p:spPr>
          <a:xfrm>
            <a:off x="6421000" y="919775"/>
            <a:ext cx="2273400" cy="1515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fr" sz="6000"/>
              <a:t>A/ UNIVARIEE</a:t>
            </a:r>
            <a:endParaRPr b="1" sz="6000"/>
          </a:p>
          <a:p>
            <a:pPr indent="0" lvl="0" marL="0" rtl="0" algn="l">
              <a:spcBef>
                <a:spcPts val="1600"/>
              </a:spcBef>
              <a:spcAft>
                <a:spcPts val="0"/>
              </a:spcAft>
              <a:buNone/>
            </a:pPr>
            <a:r>
              <a:rPr b="1" lang="fr" sz="6000"/>
              <a:t>B/ BIVARIEE</a:t>
            </a:r>
            <a:endParaRPr b="1" sz="6000"/>
          </a:p>
          <a:p>
            <a:pPr indent="0" lvl="0" marL="0" rtl="0" algn="l">
              <a:spcBef>
                <a:spcPts val="1600"/>
              </a:spcBef>
              <a:spcAft>
                <a:spcPts val="0"/>
              </a:spcAft>
              <a:buNone/>
            </a:pPr>
            <a:r>
              <a:rPr b="1" lang="fr" sz="6000"/>
              <a:t>C/ GENRE</a:t>
            </a:r>
            <a:endParaRPr b="1" sz="6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3" name="Google Shape;133;p27"/>
          <p:cNvSpPr txBox="1"/>
          <p:nvPr>
            <p:ph idx="1" type="body"/>
          </p:nvPr>
        </p:nvSpPr>
        <p:spPr>
          <a:xfrm>
            <a:off x="6421000" y="3147625"/>
            <a:ext cx="2273400" cy="1515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fr" sz="2434"/>
              <a:t>A/ DASHBOARD</a:t>
            </a:r>
            <a:endParaRPr b="1" sz="2434"/>
          </a:p>
          <a:p>
            <a:pPr indent="0" lvl="0" marL="0" rtl="0" algn="l">
              <a:spcBef>
                <a:spcPts val="1600"/>
              </a:spcBef>
              <a:spcAft>
                <a:spcPts val="0"/>
              </a:spcAft>
              <a:buNone/>
            </a:pPr>
            <a:r>
              <a:rPr b="1" lang="fr" sz="2434"/>
              <a:t>B/ MODÈLE</a:t>
            </a:r>
            <a:endParaRPr b="1" sz="2434"/>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
        <p:nvSpPr>
          <p:cNvPr id="134" name="Google Shape;134;p27"/>
          <p:cNvSpPr txBox="1"/>
          <p:nvPr>
            <p:ph type="ctrTitle"/>
          </p:nvPr>
        </p:nvSpPr>
        <p:spPr>
          <a:xfrm>
            <a:off x="268950" y="4663225"/>
            <a:ext cx="86061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fr" sz="2000">
                <a:solidFill>
                  <a:srgbClr val="1155CC"/>
                </a:solidFill>
              </a:rPr>
              <a:t>CONCLUSION PUIS OUVERTURE ...</a:t>
            </a:r>
            <a:endParaRPr sz="2000">
              <a:solidFill>
                <a:srgbClr val="1155C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95" name="Google Shape;295;p45"/>
          <p:cNvSpPr txBox="1"/>
          <p:nvPr/>
        </p:nvSpPr>
        <p:spPr>
          <a:xfrm>
            <a:off x="247725" y="1209375"/>
            <a:ext cx="2040000" cy="2562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fr">
                <a:solidFill>
                  <a:schemeClr val="lt1"/>
                </a:solidFill>
              </a:rPr>
              <a:t>Concernant le genre, on peut constater une différence de 2,5 points de pourcentage. Selon notre dataframe, les femmes honorent plus souvent leur.s crédit.s que les hommes. </a:t>
            </a:r>
            <a:endParaRPr>
              <a:solidFill>
                <a:schemeClr val="lt1"/>
              </a:solidFill>
            </a:endParaRPr>
          </a:p>
          <a:p>
            <a:pPr indent="0" lvl="0" marL="0" rtl="0" algn="l">
              <a:spcBef>
                <a:spcPts val="1400"/>
              </a:spcBef>
              <a:spcAft>
                <a:spcPts val="0"/>
              </a:spcAft>
              <a:buNone/>
            </a:pPr>
            <a:r>
              <a:t/>
            </a:r>
            <a:endParaRPr>
              <a:solidFill>
                <a:schemeClr val="lt1"/>
              </a:solidFill>
              <a:latin typeface="Roboto"/>
              <a:ea typeface="Roboto"/>
              <a:cs typeface="Roboto"/>
              <a:sym typeface="Roboto"/>
            </a:endParaRPr>
          </a:p>
        </p:txBody>
      </p:sp>
      <p:pic>
        <p:nvPicPr>
          <p:cNvPr id="296" name="Google Shape;296;p45"/>
          <p:cNvPicPr preferRelativeResize="0"/>
          <p:nvPr/>
        </p:nvPicPr>
        <p:blipFill>
          <a:blip r:embed="rId3">
            <a:alphaModFix/>
          </a:blip>
          <a:stretch>
            <a:fillRect/>
          </a:stretch>
        </p:blipFill>
        <p:spPr>
          <a:xfrm>
            <a:off x="2410975" y="698900"/>
            <a:ext cx="6551476" cy="3583256"/>
          </a:xfrm>
          <a:prstGeom prst="rect">
            <a:avLst/>
          </a:prstGeom>
          <a:noFill/>
          <a:ln>
            <a:noFill/>
          </a:ln>
        </p:spPr>
      </p:pic>
      <p:sp>
        <p:nvSpPr>
          <p:cNvPr id="297" name="Google Shape;297;p45"/>
          <p:cNvSpPr txBox="1"/>
          <p:nvPr/>
        </p:nvSpPr>
        <p:spPr>
          <a:xfrm>
            <a:off x="364275" y="174850"/>
            <a:ext cx="189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chemeClr val="lt1"/>
                </a:solidFill>
                <a:latin typeface="Roboto"/>
                <a:ea typeface="Roboto"/>
                <a:cs typeface="Roboto"/>
                <a:sym typeface="Roboto"/>
              </a:rPr>
              <a:t>GENRE</a:t>
            </a:r>
            <a:endParaRPr b="1" sz="1800">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03" name="Google Shape;303;p46"/>
          <p:cNvSpPr txBox="1"/>
          <p:nvPr>
            <p:ph idx="1" type="body"/>
          </p:nvPr>
        </p:nvSpPr>
        <p:spPr>
          <a:xfrm>
            <a:off x="160275" y="1260450"/>
            <a:ext cx="2562900" cy="2622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a:solidFill>
                  <a:schemeClr val="lt1"/>
                </a:solidFill>
                <a:latin typeface="Arial"/>
                <a:ea typeface="Arial"/>
                <a:cs typeface="Arial"/>
                <a:sym typeface="Arial"/>
              </a:rPr>
              <a:t>Plus le niveau est élevé, plus les défauts de paiement sont rares.</a:t>
            </a:r>
            <a:endParaRPr>
              <a:solidFill>
                <a:schemeClr val="lt1"/>
              </a:solidFill>
              <a:latin typeface="Arial"/>
              <a:ea typeface="Arial"/>
              <a:cs typeface="Arial"/>
              <a:sym typeface="Arial"/>
            </a:endParaRPr>
          </a:p>
          <a:p>
            <a:pPr indent="0" lvl="0" marL="0" rtl="0" algn="l">
              <a:spcBef>
                <a:spcPts val="1400"/>
              </a:spcBef>
              <a:spcAft>
                <a:spcPts val="1600"/>
              </a:spcAft>
              <a:buNone/>
            </a:pPr>
            <a:r>
              <a:t/>
            </a:r>
            <a:endParaRPr/>
          </a:p>
        </p:txBody>
      </p:sp>
      <p:pic>
        <p:nvPicPr>
          <p:cNvPr id="304" name="Google Shape;304;p46"/>
          <p:cNvPicPr preferRelativeResize="0"/>
          <p:nvPr/>
        </p:nvPicPr>
        <p:blipFill>
          <a:blip r:embed="rId3">
            <a:alphaModFix/>
          </a:blip>
          <a:stretch>
            <a:fillRect/>
          </a:stretch>
        </p:blipFill>
        <p:spPr>
          <a:xfrm>
            <a:off x="2964600" y="187700"/>
            <a:ext cx="5912394" cy="4358418"/>
          </a:xfrm>
          <a:prstGeom prst="rect">
            <a:avLst/>
          </a:prstGeom>
          <a:noFill/>
          <a:ln>
            <a:noFill/>
          </a:ln>
        </p:spPr>
      </p:pic>
      <p:sp>
        <p:nvSpPr>
          <p:cNvPr id="305" name="Google Shape;305;p46"/>
          <p:cNvSpPr txBox="1"/>
          <p:nvPr/>
        </p:nvSpPr>
        <p:spPr>
          <a:xfrm>
            <a:off x="305975" y="393400"/>
            <a:ext cx="249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chemeClr val="lt1"/>
                </a:solidFill>
                <a:latin typeface="Roboto"/>
                <a:ea typeface="Roboto"/>
                <a:cs typeface="Roboto"/>
                <a:sym typeface="Roboto"/>
              </a:rPr>
              <a:t>NIVEAU D’ÉTUDE</a:t>
            </a:r>
            <a:endParaRPr b="1" sz="2000">
              <a:solidFill>
                <a:schemeClr val="l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11" name="Google Shape;311;p47"/>
          <p:cNvSpPr txBox="1"/>
          <p:nvPr/>
        </p:nvSpPr>
        <p:spPr>
          <a:xfrm>
            <a:off x="175225" y="567175"/>
            <a:ext cx="2681100" cy="5093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fr" sz="1500">
                <a:solidFill>
                  <a:schemeClr val="lt1"/>
                </a:solidFill>
              </a:rPr>
              <a:t>Parmi les clients défectueux, les ouvriers peu qualifiés sont surreprésentés. Il y a une corrélation entre la hiérarchie du statut et les défauts de paiement. Un statut élevé est souvent synonyme de plus de rigueur. Néanmoins, le statut élevé n'exclut pas les défauts de paiement. Chez les ouvriers peu qualifiés, nous atteignons les 17,4 %, alors que pour les comptables nous observons des défauts de paiement en dessous de la barre des 5%.</a:t>
            </a:r>
            <a:endParaRPr sz="1500">
              <a:solidFill>
                <a:schemeClr val="lt1"/>
              </a:solidFill>
            </a:endParaRPr>
          </a:p>
          <a:p>
            <a:pPr indent="0" lvl="0" marL="0" rtl="0" algn="l">
              <a:spcBef>
                <a:spcPts val="1400"/>
              </a:spcBef>
              <a:spcAft>
                <a:spcPts val="0"/>
              </a:spcAft>
              <a:buNone/>
            </a:pPr>
            <a:r>
              <a:t/>
            </a:r>
            <a:endParaRPr>
              <a:solidFill>
                <a:schemeClr val="lt1"/>
              </a:solidFill>
              <a:latin typeface="Roboto"/>
              <a:ea typeface="Roboto"/>
              <a:cs typeface="Roboto"/>
              <a:sym typeface="Roboto"/>
            </a:endParaRPr>
          </a:p>
        </p:txBody>
      </p:sp>
      <p:pic>
        <p:nvPicPr>
          <p:cNvPr id="312" name="Google Shape;312;p47"/>
          <p:cNvPicPr preferRelativeResize="0"/>
          <p:nvPr/>
        </p:nvPicPr>
        <p:blipFill>
          <a:blip r:embed="rId3">
            <a:alphaModFix/>
          </a:blip>
          <a:stretch>
            <a:fillRect/>
          </a:stretch>
        </p:blipFill>
        <p:spPr>
          <a:xfrm>
            <a:off x="2856325" y="742013"/>
            <a:ext cx="6164824" cy="4009178"/>
          </a:xfrm>
          <a:prstGeom prst="rect">
            <a:avLst/>
          </a:prstGeom>
          <a:noFill/>
          <a:ln>
            <a:noFill/>
          </a:ln>
        </p:spPr>
      </p:pic>
      <p:sp>
        <p:nvSpPr>
          <p:cNvPr id="313" name="Google Shape;313;p47"/>
          <p:cNvSpPr txBox="1"/>
          <p:nvPr/>
        </p:nvSpPr>
        <p:spPr>
          <a:xfrm>
            <a:off x="582825" y="105475"/>
            <a:ext cx="699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chemeClr val="lt1"/>
                </a:solidFill>
                <a:latin typeface="Roboto"/>
                <a:ea typeface="Roboto"/>
                <a:cs typeface="Roboto"/>
                <a:sym typeface="Roboto"/>
              </a:rPr>
              <a:t>CATÉGORIE PROFESSIONNELLE</a:t>
            </a:r>
            <a:endParaRPr b="1" sz="1800">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19" name="Google Shape;319;p48"/>
          <p:cNvSpPr txBox="1"/>
          <p:nvPr/>
        </p:nvSpPr>
        <p:spPr>
          <a:xfrm>
            <a:off x="699400" y="495400"/>
            <a:ext cx="33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20" name="Google Shape;320;p48"/>
          <p:cNvSpPr txBox="1"/>
          <p:nvPr/>
        </p:nvSpPr>
        <p:spPr>
          <a:xfrm>
            <a:off x="116575" y="102000"/>
            <a:ext cx="298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lt1"/>
                </a:solidFill>
                <a:latin typeface="Roboto"/>
                <a:ea typeface="Roboto"/>
                <a:cs typeface="Roboto"/>
                <a:sym typeface="Roboto"/>
              </a:rPr>
              <a:t>1) Table CREDIT</a:t>
            </a:r>
            <a:endParaRPr b="1" sz="2000">
              <a:solidFill>
                <a:schemeClr val="lt1"/>
              </a:solidFill>
              <a:latin typeface="Roboto"/>
              <a:ea typeface="Roboto"/>
              <a:cs typeface="Roboto"/>
              <a:sym typeface="Roboto"/>
            </a:endParaRPr>
          </a:p>
        </p:txBody>
      </p:sp>
      <p:pic>
        <p:nvPicPr>
          <p:cNvPr id="321" name="Google Shape;321;p48"/>
          <p:cNvPicPr preferRelativeResize="0"/>
          <p:nvPr/>
        </p:nvPicPr>
        <p:blipFill>
          <a:blip r:embed="rId3">
            <a:alphaModFix/>
          </a:blip>
          <a:stretch>
            <a:fillRect/>
          </a:stretch>
        </p:blipFill>
        <p:spPr>
          <a:xfrm>
            <a:off x="2969525" y="657363"/>
            <a:ext cx="6051620" cy="3943100"/>
          </a:xfrm>
          <a:prstGeom prst="rect">
            <a:avLst/>
          </a:prstGeom>
          <a:noFill/>
          <a:ln>
            <a:noFill/>
          </a:ln>
        </p:spPr>
      </p:pic>
      <p:sp>
        <p:nvSpPr>
          <p:cNvPr id="322" name="Google Shape;322;p48"/>
          <p:cNvSpPr txBox="1"/>
          <p:nvPr/>
        </p:nvSpPr>
        <p:spPr>
          <a:xfrm>
            <a:off x="233125" y="757675"/>
            <a:ext cx="2360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Roboto"/>
                <a:ea typeface="Roboto"/>
                <a:cs typeface="Roboto"/>
                <a:sym typeface="Roboto"/>
              </a:rPr>
              <a:t>Il y a une surreprésentation des défauts de paiement concernant les montants accordés entre 101 000 et 105 000 roupies</a:t>
            </a:r>
            <a:endParaRPr>
              <a:solidFill>
                <a:schemeClr val="lt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28" name="Google Shape;328;p49"/>
          <p:cNvSpPr txBox="1"/>
          <p:nvPr/>
        </p:nvSpPr>
        <p:spPr>
          <a:xfrm>
            <a:off x="116575" y="102000"/>
            <a:ext cx="298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lt1"/>
                </a:solidFill>
                <a:latin typeface="Roboto"/>
                <a:ea typeface="Roboto"/>
                <a:cs typeface="Roboto"/>
                <a:sym typeface="Roboto"/>
              </a:rPr>
              <a:t>2) Table TYPE_BIEN</a:t>
            </a:r>
            <a:endParaRPr b="1" sz="2000">
              <a:solidFill>
                <a:schemeClr val="lt1"/>
              </a:solidFill>
              <a:latin typeface="Roboto"/>
              <a:ea typeface="Roboto"/>
              <a:cs typeface="Roboto"/>
              <a:sym typeface="Roboto"/>
            </a:endParaRPr>
          </a:p>
        </p:txBody>
      </p:sp>
      <p:pic>
        <p:nvPicPr>
          <p:cNvPr id="329" name="Google Shape;329;p49"/>
          <p:cNvPicPr preferRelativeResize="0"/>
          <p:nvPr/>
        </p:nvPicPr>
        <p:blipFill>
          <a:blip r:embed="rId3">
            <a:alphaModFix/>
          </a:blip>
          <a:stretch>
            <a:fillRect/>
          </a:stretch>
        </p:blipFill>
        <p:spPr>
          <a:xfrm>
            <a:off x="1939617" y="804050"/>
            <a:ext cx="6933532" cy="3649725"/>
          </a:xfrm>
          <a:prstGeom prst="rect">
            <a:avLst/>
          </a:prstGeom>
          <a:noFill/>
          <a:ln>
            <a:noFill/>
          </a:ln>
        </p:spPr>
      </p:pic>
      <p:sp>
        <p:nvSpPr>
          <p:cNvPr id="330" name="Google Shape;330;p49"/>
          <p:cNvSpPr txBox="1"/>
          <p:nvPr/>
        </p:nvSpPr>
        <p:spPr>
          <a:xfrm>
            <a:off x="0" y="728550"/>
            <a:ext cx="1939500" cy="451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Roboto"/>
                <a:ea typeface="Roboto"/>
                <a:cs typeface="Roboto"/>
                <a:sym typeface="Roboto"/>
              </a:rPr>
              <a:t>Colonne type_bien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0 = NSP</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1 = Bijoux</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2 = Maison</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3 = Audio, vidéo </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4 = Médical</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5 = Véhicule</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6 = Vêtements</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7 = Electronic </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8 = Loisirs</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9 = Autres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just">
              <a:lnSpc>
                <a:spcPct val="115000"/>
              </a:lnSpc>
              <a:spcBef>
                <a:spcPts val="0"/>
              </a:spcBef>
              <a:spcAft>
                <a:spcPts val="0"/>
              </a:spcAft>
              <a:buNone/>
            </a:pPr>
            <a:r>
              <a:rPr lang="fr" sz="1300">
                <a:solidFill>
                  <a:schemeClr val="lt1"/>
                </a:solidFill>
              </a:rPr>
              <a:t>On a 10% de défauts de paiement pour financer les bijoux. 6% pour les vêtements.</a:t>
            </a:r>
            <a:endParaRPr sz="1500">
              <a:solidFill>
                <a:schemeClr val="lt1"/>
              </a:solidFill>
            </a:endParaRPr>
          </a:p>
          <a:p>
            <a:pPr indent="0" lvl="0" marL="0" rtl="0" algn="l">
              <a:spcBef>
                <a:spcPts val="140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36" name="Google Shape;336;p50"/>
          <p:cNvSpPr txBox="1"/>
          <p:nvPr/>
        </p:nvSpPr>
        <p:spPr>
          <a:xfrm>
            <a:off x="218550" y="204000"/>
            <a:ext cx="4036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0000FF"/>
                </a:solidFill>
                <a:latin typeface="Roboto"/>
                <a:ea typeface="Roboto"/>
                <a:cs typeface="Roboto"/>
                <a:sym typeface="Roboto"/>
              </a:rPr>
              <a:t>B/ ANALYSE BIVARIEE</a:t>
            </a:r>
            <a:endParaRPr b="1" sz="2000">
              <a:solidFill>
                <a:srgbClr val="0000FF"/>
              </a:solidFill>
              <a:latin typeface="Roboto"/>
              <a:ea typeface="Roboto"/>
              <a:cs typeface="Roboto"/>
              <a:sym typeface="Roboto"/>
            </a:endParaRPr>
          </a:p>
        </p:txBody>
      </p:sp>
      <p:sp>
        <p:nvSpPr>
          <p:cNvPr id="337" name="Google Shape;337;p50"/>
          <p:cNvSpPr txBox="1"/>
          <p:nvPr/>
        </p:nvSpPr>
        <p:spPr>
          <a:xfrm>
            <a:off x="218550" y="786825"/>
            <a:ext cx="8072400" cy="282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b="1" lang="fr">
                <a:solidFill>
                  <a:schemeClr val="lt1"/>
                </a:solidFill>
                <a:highlight>
                  <a:srgbClr val="1B212C"/>
                </a:highlight>
              </a:rPr>
              <a:t>L'analyse bivariée</a:t>
            </a:r>
            <a:r>
              <a:rPr lang="fr">
                <a:solidFill>
                  <a:schemeClr val="lt1"/>
                </a:solidFill>
                <a:highlight>
                  <a:srgbClr val="1B212C"/>
                </a:highlight>
              </a:rPr>
              <a:t> est l'une des formes les plus simples d’</a:t>
            </a:r>
            <a:r>
              <a:rPr lang="fr">
                <a:solidFill>
                  <a:schemeClr val="lt1"/>
                </a:solidFill>
                <a:highlight>
                  <a:srgbClr val="1B212C"/>
                </a:highlight>
                <a:uFill>
                  <a:noFill/>
                </a:uFill>
                <a:hlinkClick r:id="rId3">
                  <a:extLst>
                    <a:ext uri="{A12FA001-AC4F-418D-AE19-62706E023703}">
                      <ahyp:hlinkClr val="tx"/>
                    </a:ext>
                  </a:extLst>
                </a:hlinkClick>
              </a:rPr>
              <a:t>analyse quantitative (statistique)</a:t>
            </a:r>
            <a:r>
              <a:rPr lang="fr">
                <a:solidFill>
                  <a:schemeClr val="lt1"/>
                </a:solidFill>
                <a:highlight>
                  <a:srgbClr val="1B212C"/>
                </a:highlight>
              </a:rPr>
              <a:t> . Elle implique l'analyse de deux </a:t>
            </a:r>
            <a:r>
              <a:rPr lang="fr">
                <a:solidFill>
                  <a:schemeClr val="lt1"/>
                </a:solidFill>
                <a:highlight>
                  <a:srgbClr val="1B212C"/>
                </a:highlight>
                <a:uFill>
                  <a:noFill/>
                </a:uFill>
                <a:hlinkClick r:id="rId4">
                  <a:extLst>
                    <a:ext uri="{A12FA001-AC4F-418D-AE19-62706E023703}">
                      <ahyp:hlinkClr val="tx"/>
                    </a:ext>
                  </a:extLst>
                </a:hlinkClick>
              </a:rPr>
              <a:t>variables</a:t>
            </a:r>
            <a:r>
              <a:rPr lang="fr">
                <a:solidFill>
                  <a:schemeClr val="lt1"/>
                </a:solidFill>
                <a:highlight>
                  <a:srgbClr val="1B212C"/>
                </a:highlight>
              </a:rPr>
              <a:t> (souvent désignées par  </a:t>
            </a:r>
            <a:r>
              <a:rPr i="1" lang="fr">
                <a:solidFill>
                  <a:schemeClr val="lt1"/>
                </a:solidFill>
                <a:highlight>
                  <a:srgbClr val="1B212C"/>
                </a:highlight>
              </a:rPr>
              <a:t>X</a:t>
            </a:r>
            <a:r>
              <a:rPr lang="fr">
                <a:solidFill>
                  <a:schemeClr val="lt1"/>
                </a:solidFill>
                <a:highlight>
                  <a:srgbClr val="1B212C"/>
                </a:highlight>
              </a:rPr>
              <a:t> ,  </a:t>
            </a:r>
            <a:r>
              <a:rPr i="1" lang="fr">
                <a:solidFill>
                  <a:schemeClr val="lt1"/>
                </a:solidFill>
                <a:highlight>
                  <a:srgbClr val="1B212C"/>
                </a:highlight>
              </a:rPr>
              <a:t>Y</a:t>
            </a:r>
            <a:r>
              <a:rPr lang="fr">
                <a:solidFill>
                  <a:schemeClr val="lt1"/>
                </a:solidFill>
                <a:highlight>
                  <a:srgbClr val="1B212C"/>
                </a:highlight>
              </a:rPr>
              <a:t> ), dans le but de déterminer la relation empirique entre elles. </a:t>
            </a:r>
            <a:endParaRPr>
              <a:solidFill>
                <a:schemeClr val="lt1"/>
              </a:solidFill>
              <a:highlight>
                <a:srgbClr val="1B212C"/>
              </a:highlight>
            </a:endParaRPr>
          </a:p>
          <a:p>
            <a:pPr indent="0" lvl="0" marL="0" rtl="0" algn="l">
              <a:lnSpc>
                <a:spcPct val="115000"/>
              </a:lnSpc>
              <a:spcBef>
                <a:spcPts val="500"/>
              </a:spcBef>
              <a:spcAft>
                <a:spcPts val="0"/>
              </a:spcAft>
              <a:buNone/>
            </a:pPr>
            <a:r>
              <a:t/>
            </a:r>
            <a:endParaRPr>
              <a:solidFill>
                <a:schemeClr val="lt1"/>
              </a:solidFill>
              <a:highlight>
                <a:srgbClr val="1B212C"/>
              </a:highlight>
            </a:endParaRPr>
          </a:p>
          <a:p>
            <a:pPr indent="0" lvl="0" marL="0" rtl="0" algn="l">
              <a:lnSpc>
                <a:spcPct val="115000"/>
              </a:lnSpc>
              <a:spcBef>
                <a:spcPts val="500"/>
              </a:spcBef>
              <a:spcAft>
                <a:spcPts val="0"/>
              </a:spcAft>
              <a:buNone/>
            </a:pPr>
            <a:r>
              <a:rPr b="1" lang="fr">
                <a:solidFill>
                  <a:schemeClr val="lt1"/>
                </a:solidFill>
                <a:highlight>
                  <a:srgbClr val="1B212C"/>
                </a:highlight>
              </a:rPr>
              <a:t>L'analyse bivariée</a:t>
            </a:r>
            <a:r>
              <a:rPr lang="fr">
                <a:solidFill>
                  <a:schemeClr val="lt1"/>
                </a:solidFill>
                <a:highlight>
                  <a:srgbClr val="1B212C"/>
                </a:highlight>
              </a:rPr>
              <a:t> peut être utile pour tester des </a:t>
            </a:r>
            <a:r>
              <a:rPr lang="fr">
                <a:solidFill>
                  <a:schemeClr val="lt1"/>
                </a:solidFill>
                <a:highlight>
                  <a:srgbClr val="1B212C"/>
                </a:highlight>
                <a:uFill>
                  <a:noFill/>
                </a:uFill>
                <a:hlinkClick r:id="rId5">
                  <a:extLst>
                    <a:ext uri="{A12FA001-AC4F-418D-AE19-62706E023703}">
                      <ahyp:hlinkClr val="tx"/>
                    </a:ext>
                  </a:extLst>
                </a:hlinkClick>
              </a:rPr>
              <a:t>hypothèses</a:t>
            </a:r>
            <a:r>
              <a:rPr lang="fr">
                <a:solidFill>
                  <a:schemeClr val="lt1"/>
                </a:solidFill>
                <a:highlight>
                  <a:srgbClr val="1B212C"/>
                </a:highlight>
              </a:rPr>
              <a:t> d’</a:t>
            </a:r>
            <a:r>
              <a:rPr lang="fr">
                <a:solidFill>
                  <a:schemeClr val="lt1"/>
                </a:solidFill>
                <a:highlight>
                  <a:srgbClr val="1B212C"/>
                </a:highlight>
                <a:uFill>
                  <a:noFill/>
                </a:uFill>
                <a:hlinkClick r:id="rId6">
                  <a:extLst>
                    <a:ext uri="{A12FA001-AC4F-418D-AE19-62706E023703}">
                      <ahyp:hlinkClr val="tx"/>
                    </a:ext>
                  </a:extLst>
                </a:hlinkClick>
              </a:rPr>
              <a:t>association</a:t>
            </a:r>
            <a:r>
              <a:rPr lang="fr">
                <a:solidFill>
                  <a:schemeClr val="lt1"/>
                </a:solidFill>
                <a:highlight>
                  <a:srgbClr val="1B212C"/>
                </a:highlight>
              </a:rPr>
              <a:t> simples . L'analyse bivariée peut aider à déterminer dans quelle mesure il devient plus facile de connaître et de prédire une valeur pour une variable (éventuellement une </a:t>
            </a:r>
            <a:r>
              <a:rPr lang="fr">
                <a:solidFill>
                  <a:schemeClr val="lt1"/>
                </a:solidFill>
                <a:highlight>
                  <a:srgbClr val="1B212C"/>
                </a:highlight>
                <a:uFill>
                  <a:noFill/>
                </a:uFill>
                <a:hlinkClick r:id="rId7">
                  <a:extLst>
                    <a:ext uri="{A12FA001-AC4F-418D-AE19-62706E023703}">
                      <ahyp:hlinkClr val="tx"/>
                    </a:ext>
                  </a:extLst>
                </a:hlinkClick>
              </a:rPr>
              <a:t>variable dépendante</a:t>
            </a:r>
            <a:r>
              <a:rPr lang="fr">
                <a:solidFill>
                  <a:schemeClr val="lt1"/>
                </a:solidFill>
                <a:highlight>
                  <a:srgbClr val="1B212C"/>
                </a:highlight>
              </a:rPr>
              <a:t> ) si nous connaissons la valeur de l'autre variable (éventuellement la </a:t>
            </a:r>
            <a:r>
              <a:rPr lang="fr">
                <a:solidFill>
                  <a:schemeClr val="lt1"/>
                </a:solidFill>
                <a:highlight>
                  <a:srgbClr val="1B212C"/>
                </a:highlight>
                <a:uFill>
                  <a:noFill/>
                </a:uFill>
                <a:hlinkClick r:id="rId8">
                  <a:extLst>
                    <a:ext uri="{A12FA001-AC4F-418D-AE19-62706E023703}">
                      <ahyp:hlinkClr val="tx"/>
                    </a:ext>
                  </a:extLst>
                </a:hlinkClick>
              </a:rPr>
              <a:t>variable indépendante</a:t>
            </a:r>
            <a:r>
              <a:rPr lang="fr">
                <a:solidFill>
                  <a:schemeClr val="lt1"/>
                </a:solidFill>
                <a:highlight>
                  <a:srgbClr val="1B212C"/>
                </a:highlight>
              </a:rPr>
              <a:t> ) (voir aussi </a:t>
            </a:r>
            <a:r>
              <a:rPr lang="fr">
                <a:solidFill>
                  <a:schemeClr val="lt1"/>
                </a:solidFill>
                <a:highlight>
                  <a:srgbClr val="1B212C"/>
                </a:highlight>
                <a:uFill>
                  <a:noFill/>
                </a:uFill>
                <a:hlinkClick r:id="rId9">
                  <a:extLst>
                    <a:ext uri="{A12FA001-AC4F-418D-AE19-62706E023703}">
                      <ahyp:hlinkClr val="tx"/>
                    </a:ext>
                  </a:extLst>
                </a:hlinkClick>
              </a:rPr>
              <a:t>corrélation</a:t>
            </a:r>
            <a:r>
              <a:rPr lang="fr">
                <a:solidFill>
                  <a:schemeClr val="lt1"/>
                </a:solidFill>
                <a:highlight>
                  <a:srgbClr val="1B212C"/>
                </a:highlight>
              </a:rPr>
              <a:t> et </a:t>
            </a:r>
            <a:r>
              <a:rPr lang="fr">
                <a:solidFill>
                  <a:schemeClr val="lt1"/>
                </a:solidFill>
                <a:highlight>
                  <a:srgbClr val="1B212C"/>
                </a:highlight>
                <a:uFill>
                  <a:noFill/>
                </a:uFill>
                <a:hlinkClick r:id="rId10">
                  <a:extLst>
                    <a:ext uri="{A12FA001-AC4F-418D-AE19-62706E023703}">
                      <ahyp:hlinkClr val="tx"/>
                    </a:ext>
                  </a:extLst>
                </a:hlinkClick>
              </a:rPr>
              <a:t>régression linéaire simple</a:t>
            </a:r>
            <a:r>
              <a:rPr lang="fr">
                <a:solidFill>
                  <a:schemeClr val="lt1"/>
                </a:solidFill>
                <a:highlight>
                  <a:srgbClr val="1B212C"/>
                </a:highlight>
              </a:rPr>
              <a:t> ) .</a:t>
            </a:r>
            <a:endParaRPr baseline="30000">
              <a:solidFill>
                <a:schemeClr val="lt1"/>
              </a:solidFill>
              <a:highlight>
                <a:srgbClr val="1B212C"/>
              </a:highlight>
            </a:endParaRPr>
          </a:p>
          <a:p>
            <a:pPr indent="0" lvl="0" marL="0" rtl="0" algn="l">
              <a:spcBef>
                <a:spcPts val="500"/>
              </a:spcBef>
              <a:spcAft>
                <a:spcPts val="0"/>
              </a:spcAft>
              <a:buNone/>
            </a:pPr>
            <a:r>
              <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43" name="Google Shape;343;p51"/>
          <p:cNvPicPr preferRelativeResize="0"/>
          <p:nvPr/>
        </p:nvPicPr>
        <p:blipFill>
          <a:blip r:embed="rId3">
            <a:alphaModFix/>
          </a:blip>
          <a:stretch>
            <a:fillRect/>
          </a:stretch>
        </p:blipFill>
        <p:spPr>
          <a:xfrm>
            <a:off x="218550" y="1843600"/>
            <a:ext cx="4018505" cy="2921050"/>
          </a:xfrm>
          <a:prstGeom prst="rect">
            <a:avLst/>
          </a:prstGeom>
          <a:noFill/>
          <a:ln>
            <a:noFill/>
          </a:ln>
        </p:spPr>
      </p:pic>
      <p:pic>
        <p:nvPicPr>
          <p:cNvPr id="344" name="Google Shape;344;p51"/>
          <p:cNvPicPr preferRelativeResize="0"/>
          <p:nvPr/>
        </p:nvPicPr>
        <p:blipFill>
          <a:blip r:embed="rId4">
            <a:alphaModFix/>
          </a:blip>
          <a:stretch>
            <a:fillRect/>
          </a:stretch>
        </p:blipFill>
        <p:spPr>
          <a:xfrm>
            <a:off x="218550" y="248955"/>
            <a:ext cx="4018499" cy="839845"/>
          </a:xfrm>
          <a:prstGeom prst="rect">
            <a:avLst/>
          </a:prstGeom>
          <a:noFill/>
          <a:ln>
            <a:noFill/>
          </a:ln>
        </p:spPr>
      </p:pic>
      <p:pic>
        <p:nvPicPr>
          <p:cNvPr id="345" name="Google Shape;345;p51"/>
          <p:cNvPicPr preferRelativeResize="0"/>
          <p:nvPr/>
        </p:nvPicPr>
        <p:blipFill>
          <a:blip r:embed="rId5">
            <a:alphaModFix/>
          </a:blip>
          <a:stretch>
            <a:fillRect/>
          </a:stretch>
        </p:blipFill>
        <p:spPr>
          <a:xfrm>
            <a:off x="218550" y="1088800"/>
            <a:ext cx="4018499" cy="754800"/>
          </a:xfrm>
          <a:prstGeom prst="rect">
            <a:avLst/>
          </a:prstGeom>
          <a:noFill/>
          <a:ln>
            <a:noFill/>
          </a:ln>
        </p:spPr>
      </p:pic>
      <p:sp>
        <p:nvSpPr>
          <p:cNvPr id="346" name="Google Shape;346;p51"/>
          <p:cNvSpPr txBox="1"/>
          <p:nvPr/>
        </p:nvSpPr>
        <p:spPr>
          <a:xfrm>
            <a:off x="5158075" y="961675"/>
            <a:ext cx="3314400" cy="132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fr">
                <a:solidFill>
                  <a:schemeClr val="lt1"/>
                </a:solidFill>
              </a:rPr>
              <a:t>Tendance à peine perceptible, les ouvriers ont légèrement plus de défauts de paiement que les ouvrières. </a:t>
            </a:r>
            <a:endParaRPr>
              <a:solidFill>
                <a:schemeClr val="lt1"/>
              </a:solidFill>
            </a:endParaRPr>
          </a:p>
          <a:p>
            <a:pPr indent="0" lvl="0" marL="0" rtl="0" algn="l">
              <a:spcBef>
                <a:spcPts val="1400"/>
              </a:spcBef>
              <a:spcAft>
                <a:spcPts val="0"/>
              </a:spcAft>
              <a:buNone/>
            </a:pPr>
            <a:r>
              <a:t/>
            </a:r>
            <a:endParaRPr>
              <a:latin typeface="Roboto"/>
              <a:ea typeface="Roboto"/>
              <a:cs typeface="Roboto"/>
              <a:sym typeface="Roboto"/>
            </a:endParaRPr>
          </a:p>
        </p:txBody>
      </p:sp>
      <p:sp>
        <p:nvSpPr>
          <p:cNvPr id="347" name="Google Shape;347;p51"/>
          <p:cNvSpPr txBox="1"/>
          <p:nvPr/>
        </p:nvSpPr>
        <p:spPr>
          <a:xfrm>
            <a:off x="5099800" y="291425"/>
            <a:ext cx="33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lt1"/>
                </a:solidFill>
                <a:latin typeface="Roboto"/>
                <a:ea typeface="Roboto"/>
                <a:cs typeface="Roboto"/>
                <a:sym typeface="Roboto"/>
              </a:rPr>
              <a:t>OUVRIERS PEU QUALIFIÉS ET GENRE</a:t>
            </a:r>
            <a:endParaRPr b="1">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53" name="Google Shape;353;p52"/>
          <p:cNvPicPr preferRelativeResize="0"/>
          <p:nvPr/>
        </p:nvPicPr>
        <p:blipFill>
          <a:blip r:embed="rId3">
            <a:alphaModFix/>
          </a:blip>
          <a:stretch>
            <a:fillRect/>
          </a:stretch>
        </p:blipFill>
        <p:spPr>
          <a:xfrm>
            <a:off x="4740013" y="1324275"/>
            <a:ext cx="4160324" cy="3374388"/>
          </a:xfrm>
          <a:prstGeom prst="rect">
            <a:avLst/>
          </a:prstGeom>
          <a:noFill/>
          <a:ln>
            <a:noFill/>
          </a:ln>
        </p:spPr>
      </p:pic>
      <p:pic>
        <p:nvPicPr>
          <p:cNvPr id="354" name="Google Shape;354;p52"/>
          <p:cNvPicPr preferRelativeResize="0"/>
          <p:nvPr/>
        </p:nvPicPr>
        <p:blipFill>
          <a:blip r:embed="rId4">
            <a:alphaModFix/>
          </a:blip>
          <a:stretch>
            <a:fillRect/>
          </a:stretch>
        </p:blipFill>
        <p:spPr>
          <a:xfrm>
            <a:off x="4740013" y="213725"/>
            <a:ext cx="4160324" cy="555277"/>
          </a:xfrm>
          <a:prstGeom prst="rect">
            <a:avLst/>
          </a:prstGeom>
          <a:noFill/>
          <a:ln>
            <a:noFill/>
          </a:ln>
        </p:spPr>
      </p:pic>
      <p:pic>
        <p:nvPicPr>
          <p:cNvPr id="355" name="Google Shape;355;p52"/>
          <p:cNvPicPr preferRelativeResize="0"/>
          <p:nvPr/>
        </p:nvPicPr>
        <p:blipFill>
          <a:blip r:embed="rId5">
            <a:alphaModFix/>
          </a:blip>
          <a:stretch>
            <a:fillRect/>
          </a:stretch>
        </p:blipFill>
        <p:spPr>
          <a:xfrm>
            <a:off x="4740013" y="769000"/>
            <a:ext cx="4160324" cy="555277"/>
          </a:xfrm>
          <a:prstGeom prst="rect">
            <a:avLst/>
          </a:prstGeom>
          <a:noFill/>
          <a:ln>
            <a:noFill/>
          </a:ln>
        </p:spPr>
      </p:pic>
      <p:sp>
        <p:nvSpPr>
          <p:cNvPr id="356" name="Google Shape;356;p52"/>
          <p:cNvSpPr txBox="1"/>
          <p:nvPr/>
        </p:nvSpPr>
        <p:spPr>
          <a:xfrm>
            <a:off x="427575" y="1324275"/>
            <a:ext cx="3615600" cy="157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fr">
                <a:solidFill>
                  <a:schemeClr val="lt1"/>
                </a:solidFill>
              </a:rPr>
              <a:t>On observe une infime tendance : les clients propriétaires de leur logement sont plus réguliers dans le paiement de leur crédit.</a:t>
            </a:r>
            <a:endParaRPr>
              <a:solidFill>
                <a:schemeClr val="lt1"/>
              </a:solidFill>
            </a:endParaRPr>
          </a:p>
          <a:p>
            <a:pPr indent="0" lvl="0" marL="0" rtl="0" algn="l">
              <a:spcBef>
                <a:spcPts val="1400"/>
              </a:spcBef>
              <a:spcAft>
                <a:spcPts val="0"/>
              </a:spcAft>
              <a:buNone/>
            </a:pPr>
            <a:r>
              <a:t/>
            </a:r>
            <a:endParaRPr>
              <a:latin typeface="Roboto"/>
              <a:ea typeface="Roboto"/>
              <a:cs typeface="Roboto"/>
              <a:sym typeface="Roboto"/>
            </a:endParaRPr>
          </a:p>
        </p:txBody>
      </p:sp>
      <p:sp>
        <p:nvSpPr>
          <p:cNvPr id="357" name="Google Shape;357;p52"/>
          <p:cNvSpPr txBox="1"/>
          <p:nvPr/>
        </p:nvSpPr>
        <p:spPr>
          <a:xfrm>
            <a:off x="903425" y="291263"/>
            <a:ext cx="30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lt1"/>
                </a:solidFill>
                <a:latin typeface="Roboto"/>
                <a:ea typeface="Roboto"/>
                <a:cs typeface="Roboto"/>
                <a:sym typeface="Roboto"/>
              </a:rPr>
              <a:t>LOGEMENT &amp; ÉTUDES</a:t>
            </a:r>
            <a:endParaRPr b="1">
              <a:solidFill>
                <a:schemeClr val="l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63" name="Google Shape;363;p53"/>
          <p:cNvPicPr preferRelativeResize="0"/>
          <p:nvPr/>
        </p:nvPicPr>
        <p:blipFill>
          <a:blip r:embed="rId3">
            <a:alphaModFix/>
          </a:blip>
          <a:stretch>
            <a:fillRect/>
          </a:stretch>
        </p:blipFill>
        <p:spPr>
          <a:xfrm>
            <a:off x="239825" y="1613500"/>
            <a:ext cx="4393675" cy="3293001"/>
          </a:xfrm>
          <a:prstGeom prst="rect">
            <a:avLst/>
          </a:prstGeom>
          <a:noFill/>
          <a:ln>
            <a:noFill/>
          </a:ln>
        </p:spPr>
      </p:pic>
      <p:pic>
        <p:nvPicPr>
          <p:cNvPr id="364" name="Google Shape;364;p53"/>
          <p:cNvPicPr preferRelativeResize="0"/>
          <p:nvPr/>
        </p:nvPicPr>
        <p:blipFill>
          <a:blip r:embed="rId4">
            <a:alphaModFix/>
          </a:blip>
          <a:stretch>
            <a:fillRect/>
          </a:stretch>
        </p:blipFill>
        <p:spPr>
          <a:xfrm>
            <a:off x="239825" y="278592"/>
            <a:ext cx="3140600" cy="711533"/>
          </a:xfrm>
          <a:prstGeom prst="rect">
            <a:avLst/>
          </a:prstGeom>
          <a:noFill/>
          <a:ln>
            <a:noFill/>
          </a:ln>
        </p:spPr>
      </p:pic>
      <p:pic>
        <p:nvPicPr>
          <p:cNvPr id="365" name="Google Shape;365;p53"/>
          <p:cNvPicPr preferRelativeResize="0"/>
          <p:nvPr/>
        </p:nvPicPr>
        <p:blipFill>
          <a:blip r:embed="rId5">
            <a:alphaModFix/>
          </a:blip>
          <a:stretch>
            <a:fillRect/>
          </a:stretch>
        </p:blipFill>
        <p:spPr>
          <a:xfrm>
            <a:off x="239825" y="990125"/>
            <a:ext cx="3140600" cy="646125"/>
          </a:xfrm>
          <a:prstGeom prst="rect">
            <a:avLst/>
          </a:prstGeom>
          <a:noFill/>
          <a:ln>
            <a:noFill/>
          </a:ln>
        </p:spPr>
      </p:pic>
      <p:sp>
        <p:nvSpPr>
          <p:cNvPr id="366" name="Google Shape;366;p53"/>
          <p:cNvSpPr txBox="1"/>
          <p:nvPr/>
        </p:nvSpPr>
        <p:spPr>
          <a:xfrm>
            <a:off x="5216350" y="1121950"/>
            <a:ext cx="3700800" cy="2314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fr">
                <a:solidFill>
                  <a:schemeClr val="lt1"/>
                </a:solidFill>
              </a:rPr>
              <a:t>Il n’y a pas de corrélation mais on observe une différence de 5 points de pourcentage entre les hommes et les femmes. On retrouve plus de défauts de paiement chez les hommes : 13,23% contre 8,55% pour les femmes. On est au dessus de la moyenne pour les deux.</a:t>
            </a:r>
            <a:endParaRPr>
              <a:solidFill>
                <a:schemeClr val="lt1"/>
              </a:solidFill>
            </a:endParaRPr>
          </a:p>
          <a:p>
            <a:pPr indent="0" lvl="0" marL="0" rtl="0" algn="l">
              <a:spcBef>
                <a:spcPts val="1400"/>
              </a:spcBef>
              <a:spcAft>
                <a:spcPts val="0"/>
              </a:spcAft>
              <a:buNone/>
            </a:pPr>
            <a:r>
              <a:t/>
            </a:r>
            <a:endParaRPr>
              <a:latin typeface="Roboto"/>
              <a:ea typeface="Roboto"/>
              <a:cs typeface="Roboto"/>
              <a:sym typeface="Roboto"/>
            </a:endParaRPr>
          </a:p>
        </p:txBody>
      </p:sp>
      <p:sp>
        <p:nvSpPr>
          <p:cNvPr id="367" name="Google Shape;367;p53"/>
          <p:cNvSpPr txBox="1"/>
          <p:nvPr/>
        </p:nvSpPr>
        <p:spPr>
          <a:xfrm>
            <a:off x="5099800" y="291425"/>
            <a:ext cx="37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lt1"/>
                </a:solidFill>
                <a:latin typeface="Roboto"/>
                <a:ea typeface="Roboto"/>
                <a:cs typeface="Roboto"/>
                <a:sym typeface="Roboto"/>
              </a:rPr>
              <a:t>FINANCEMENT DE BIJOUX ET GENRE</a:t>
            </a:r>
            <a:endParaRPr b="1">
              <a:solidFill>
                <a:schemeClr val="lt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ctrTitle"/>
          </p:nvPr>
        </p:nvSpPr>
        <p:spPr>
          <a:xfrm>
            <a:off x="152463" y="0"/>
            <a:ext cx="5800200" cy="5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solidFill>
                  <a:schemeClr val="accent1"/>
                </a:solidFill>
              </a:rPr>
              <a:t>IV/ A) DASHBOARD avec Power BI</a:t>
            </a:r>
            <a:endParaRPr>
              <a:solidFill>
                <a:schemeClr val="accent1"/>
              </a:solidFill>
            </a:endParaRPr>
          </a:p>
        </p:txBody>
      </p:sp>
      <p:pic>
        <p:nvPicPr>
          <p:cNvPr id="373" name="Google Shape;373;p54"/>
          <p:cNvPicPr preferRelativeResize="0"/>
          <p:nvPr/>
        </p:nvPicPr>
        <p:blipFill>
          <a:blip r:embed="rId3">
            <a:alphaModFix/>
          </a:blip>
          <a:stretch>
            <a:fillRect/>
          </a:stretch>
        </p:blipFill>
        <p:spPr>
          <a:xfrm>
            <a:off x="0" y="538800"/>
            <a:ext cx="9144000" cy="46940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0" name="Google Shape;140;p28"/>
          <p:cNvSpPr txBox="1"/>
          <p:nvPr>
            <p:ph type="ctrTitle"/>
          </p:nvPr>
        </p:nvSpPr>
        <p:spPr>
          <a:xfrm>
            <a:off x="88200" y="134475"/>
            <a:ext cx="2718900" cy="566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000">
                <a:solidFill>
                  <a:srgbClr val="1155CC"/>
                </a:solidFill>
              </a:rPr>
              <a:t>INTRODUCTION</a:t>
            </a:r>
            <a:endParaRPr sz="2000">
              <a:solidFill>
                <a:srgbClr val="1155CC"/>
              </a:solidFill>
            </a:endParaRPr>
          </a:p>
        </p:txBody>
      </p:sp>
      <p:sp>
        <p:nvSpPr>
          <p:cNvPr id="141" name="Google Shape;141;p28"/>
          <p:cNvSpPr txBox="1"/>
          <p:nvPr>
            <p:ph idx="1" type="body"/>
          </p:nvPr>
        </p:nvSpPr>
        <p:spPr>
          <a:xfrm>
            <a:off x="201750" y="684200"/>
            <a:ext cx="8740500" cy="514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1500"/>
              <a:t>PRÉSENTATION : 7 ans d’expériences professionnelles, études de sociologie, criminologie, Simplon</a:t>
            </a:r>
            <a:endParaRPr sz="1500"/>
          </a:p>
          <a:p>
            <a:pPr indent="0" lvl="0" marL="0" rtl="0" algn="l">
              <a:spcBef>
                <a:spcPts val="1600"/>
              </a:spcBef>
              <a:spcAft>
                <a:spcPts val="0"/>
              </a:spcAft>
              <a:buNone/>
            </a:pPr>
            <a:r>
              <a:rPr lang="fr" sz="1500"/>
              <a:t>LE PRÊT BANCAIRE : “On ne prête qu’aux riches” on peut déconstruire ce postulat</a:t>
            </a:r>
            <a:endParaRPr sz="1500"/>
          </a:p>
          <a:p>
            <a:pPr indent="0" lvl="0" marL="0" rtl="0" algn="l">
              <a:spcBef>
                <a:spcPts val="1600"/>
              </a:spcBef>
              <a:spcAft>
                <a:spcPts val="0"/>
              </a:spcAft>
              <a:buNone/>
            </a:pPr>
            <a:r>
              <a:rPr lang="fr" sz="1500"/>
              <a:t>LES DONNÉES : deux datasets : application_data et previous_application                                                              </a:t>
            </a:r>
            <a:r>
              <a:rPr lang="fr" sz="1500">
                <a:solidFill>
                  <a:schemeClr val="lt1"/>
                </a:solidFill>
                <a:latin typeface="Roboto"/>
                <a:ea typeface="Roboto"/>
                <a:cs typeface="Roboto"/>
                <a:sym typeface="Roboto"/>
              </a:rPr>
              <a:t>          + veiller au respect de la législation</a:t>
            </a:r>
            <a:endParaRPr sz="1500"/>
          </a:p>
          <a:p>
            <a:pPr indent="0" lvl="0" marL="0" rtl="0" algn="l">
              <a:spcBef>
                <a:spcPts val="1600"/>
              </a:spcBef>
              <a:spcAft>
                <a:spcPts val="0"/>
              </a:spcAft>
              <a:buNone/>
            </a:pPr>
            <a:r>
              <a:rPr lang="fr" sz="1500"/>
              <a:t>PROBLÉMATIQUE : </a:t>
            </a:r>
            <a:r>
              <a:rPr b="1" i="1" lang="fr" sz="1500"/>
              <a:t>Comment identifier le risque de défaut de paiement à                                                            </a:t>
            </a:r>
            <a:r>
              <a:rPr b="1" lang="fr" sz="1500">
                <a:solidFill>
                  <a:schemeClr val="lt1"/>
                </a:solidFill>
              </a:rPr>
              <a:t> </a:t>
            </a:r>
            <a:r>
              <a:rPr b="1" i="1" lang="fr" sz="1500">
                <a:solidFill>
                  <a:schemeClr val="lt1"/>
                </a:solidFill>
              </a:rPr>
              <a:t>partir des données clients</a:t>
            </a:r>
            <a:endParaRPr b="1" i="1" sz="1500"/>
          </a:p>
          <a:p>
            <a:pPr indent="0" lvl="0" marL="0" rtl="0" algn="l">
              <a:spcBef>
                <a:spcPts val="1600"/>
              </a:spcBef>
              <a:spcAft>
                <a:spcPts val="0"/>
              </a:spcAft>
              <a:buNone/>
            </a:pPr>
            <a:r>
              <a:rPr lang="fr" sz="1500"/>
              <a:t>OBJECTIF de notre client ( la banque X) </a:t>
            </a:r>
            <a:endParaRPr sz="1500"/>
          </a:p>
          <a:p>
            <a:pPr indent="-323850" lvl="0" marL="457200" rtl="0" algn="l">
              <a:spcBef>
                <a:spcPts val="1600"/>
              </a:spcBef>
              <a:spcAft>
                <a:spcPts val="0"/>
              </a:spcAft>
              <a:buSzPts val="1500"/>
              <a:buChar char="-"/>
            </a:pPr>
            <a:r>
              <a:rPr lang="fr" sz="1500"/>
              <a:t>nettoyer les données en gardant un maximum d’informations </a:t>
            </a:r>
            <a:endParaRPr sz="1500"/>
          </a:p>
          <a:p>
            <a:pPr indent="-323850" lvl="0" marL="457200" rtl="0" algn="l">
              <a:spcBef>
                <a:spcPts val="0"/>
              </a:spcBef>
              <a:spcAft>
                <a:spcPts val="0"/>
              </a:spcAft>
              <a:buSzPts val="1500"/>
              <a:buChar char="-"/>
            </a:pPr>
            <a:r>
              <a:rPr lang="fr" sz="1500"/>
              <a:t>sélectionner les variables les plus pertinentes (une trentaine)</a:t>
            </a:r>
            <a:endParaRPr sz="1500"/>
          </a:p>
          <a:p>
            <a:pPr indent="-323850" lvl="0" marL="457200" rtl="0" algn="l">
              <a:spcBef>
                <a:spcPts val="0"/>
              </a:spcBef>
              <a:spcAft>
                <a:spcPts val="0"/>
              </a:spcAft>
              <a:buSzPts val="1500"/>
              <a:buChar char="-"/>
            </a:pPr>
            <a:r>
              <a:rPr lang="fr" sz="1500"/>
              <a:t>recoder au besoin les données pour donner du sens à votre analyse</a:t>
            </a:r>
            <a:endParaRPr sz="1500"/>
          </a:p>
          <a:p>
            <a:pPr indent="-323850" lvl="0" marL="457200" rtl="0" algn="l">
              <a:spcBef>
                <a:spcPts val="0"/>
              </a:spcBef>
              <a:spcAft>
                <a:spcPts val="0"/>
              </a:spcAft>
              <a:buSzPts val="1500"/>
              <a:buChar char="-"/>
            </a:pPr>
            <a:r>
              <a:rPr lang="fr" sz="1500"/>
              <a:t>analyser les défauts de paiement en fonction du profil du client, du crédit et du bien financé</a:t>
            </a:r>
            <a:endParaRPr sz="1500"/>
          </a:p>
          <a:p>
            <a:pPr indent="-323850" lvl="0" marL="457200" rtl="0" algn="l">
              <a:spcBef>
                <a:spcPts val="0"/>
              </a:spcBef>
              <a:spcAft>
                <a:spcPts val="0"/>
              </a:spcAft>
              <a:buSzPts val="1500"/>
              <a:buChar char="-"/>
            </a:pPr>
            <a:r>
              <a:rPr lang="fr" sz="1500"/>
              <a:t>votre analyse sera principalement centrée sur le genre</a:t>
            </a:r>
            <a:endParaRPr sz="1500"/>
          </a:p>
          <a:p>
            <a:pPr indent="-323850" lvl="0" marL="457200" rtl="0" algn="l">
              <a:spcBef>
                <a:spcPts val="0"/>
              </a:spcBef>
              <a:spcAft>
                <a:spcPts val="0"/>
              </a:spcAft>
              <a:buSzPts val="1500"/>
              <a:buChar char="-"/>
            </a:pPr>
            <a:r>
              <a:rPr lang="fr" sz="1500"/>
              <a:t>proposer une solution pour chercher une variable cachée</a:t>
            </a:r>
            <a:endParaRPr sz="1500"/>
          </a:p>
          <a:p>
            <a:pPr indent="-323850" lvl="0" marL="457200" rtl="0" algn="l">
              <a:spcBef>
                <a:spcPts val="0"/>
              </a:spcBef>
              <a:spcAft>
                <a:spcPts val="0"/>
              </a:spcAft>
              <a:buSzPts val="1500"/>
              <a:buChar char="-"/>
            </a:pPr>
            <a:r>
              <a:rPr lang="fr" sz="1500"/>
              <a:t>proposer des représentations visuels et un dashboard interactif</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pic>
        <p:nvPicPr>
          <p:cNvPr id="142" name="Google Shape;142;p28"/>
          <p:cNvPicPr preferRelativeResize="0"/>
          <p:nvPr/>
        </p:nvPicPr>
        <p:blipFill>
          <a:blip r:embed="rId3">
            <a:alphaModFix/>
          </a:blip>
          <a:stretch>
            <a:fillRect/>
          </a:stretch>
        </p:blipFill>
        <p:spPr>
          <a:xfrm>
            <a:off x="6756575" y="1689325"/>
            <a:ext cx="2387425" cy="21340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ph type="ctrTitle"/>
          </p:nvPr>
        </p:nvSpPr>
        <p:spPr>
          <a:xfrm>
            <a:off x="323525" y="1146850"/>
            <a:ext cx="7322100" cy="1059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2100">
                <a:solidFill>
                  <a:schemeClr val="lt1"/>
                </a:solidFill>
              </a:rPr>
              <a:t>Pour aller plus loin ..</a:t>
            </a:r>
            <a:endParaRPr sz="2100">
              <a:solidFill>
                <a:schemeClr val="lt1"/>
              </a:solidFill>
            </a:endParaRPr>
          </a:p>
          <a:p>
            <a:pPr indent="0" lvl="0" marL="0" rtl="0" algn="l">
              <a:spcBef>
                <a:spcPts val="0"/>
              </a:spcBef>
              <a:spcAft>
                <a:spcPts val="0"/>
              </a:spcAft>
              <a:buClr>
                <a:schemeClr val="dk1"/>
              </a:buClr>
              <a:buSzPts val="1100"/>
              <a:buFont typeface="Arial"/>
              <a:buNone/>
            </a:pPr>
            <a:r>
              <a:rPr lang="fr" sz="2100">
                <a:solidFill>
                  <a:schemeClr val="lt1"/>
                </a:solidFill>
              </a:rPr>
              <a:t>.. exemple de modèle simple : la régression linéaire</a:t>
            </a:r>
            <a:endParaRPr sz="2100"/>
          </a:p>
        </p:txBody>
      </p:sp>
      <p:pic>
        <p:nvPicPr>
          <p:cNvPr id="379" name="Google Shape;379;p55"/>
          <p:cNvPicPr preferRelativeResize="0"/>
          <p:nvPr/>
        </p:nvPicPr>
        <p:blipFill>
          <a:blip r:embed="rId3">
            <a:alphaModFix/>
          </a:blip>
          <a:stretch>
            <a:fillRect/>
          </a:stretch>
        </p:blipFill>
        <p:spPr>
          <a:xfrm>
            <a:off x="0" y="2282581"/>
            <a:ext cx="9144000" cy="2860922"/>
          </a:xfrm>
          <a:prstGeom prst="rect">
            <a:avLst/>
          </a:prstGeom>
          <a:noFill/>
          <a:ln>
            <a:noFill/>
          </a:ln>
        </p:spPr>
      </p:pic>
      <p:sp>
        <p:nvSpPr>
          <p:cNvPr id="380" name="Google Shape;380;p55"/>
          <p:cNvSpPr txBox="1"/>
          <p:nvPr>
            <p:ph type="ctrTitle"/>
          </p:nvPr>
        </p:nvSpPr>
        <p:spPr>
          <a:xfrm>
            <a:off x="0" y="11125"/>
            <a:ext cx="7322100" cy="805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100">
                <a:solidFill>
                  <a:schemeClr val="accent1"/>
                </a:solidFill>
              </a:rPr>
              <a:t>IV/ B) Modèle simple de prédiction</a:t>
            </a:r>
            <a:endParaRPr sz="210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6"/>
          <p:cNvSpPr txBox="1"/>
          <p:nvPr>
            <p:ph type="ctrTitle"/>
          </p:nvPr>
        </p:nvSpPr>
        <p:spPr>
          <a:xfrm>
            <a:off x="259200" y="156400"/>
            <a:ext cx="8625600" cy="801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On écrit une fonction pour prédire si notre client va avoir un défaut de paiement ou non.</a:t>
            </a:r>
            <a:endParaRPr/>
          </a:p>
        </p:txBody>
      </p:sp>
      <p:sp>
        <p:nvSpPr>
          <p:cNvPr id="386" name="Google Shape;386;p56"/>
          <p:cNvSpPr txBox="1"/>
          <p:nvPr>
            <p:ph idx="1" type="body"/>
          </p:nvPr>
        </p:nvSpPr>
        <p:spPr>
          <a:xfrm>
            <a:off x="1609400" y="2276330"/>
            <a:ext cx="6575100" cy="12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estime si le client témoin va avoir un défaut de paiement mais ce n'est pas suffisant ..</a:t>
            </a:r>
            <a:endParaRPr/>
          </a:p>
          <a:p>
            <a:pPr indent="0" lvl="0" marL="0" rtl="0" algn="l">
              <a:spcBef>
                <a:spcPts val="1600"/>
              </a:spcBef>
              <a:spcAft>
                <a:spcPts val="1600"/>
              </a:spcAft>
              <a:buNone/>
            </a:pPr>
            <a:r>
              <a:rPr lang="fr"/>
              <a:t>                 .. on calcule la probabilité que j'ai un défaut de paiement</a:t>
            </a:r>
            <a:endParaRPr/>
          </a:p>
        </p:txBody>
      </p:sp>
      <p:pic>
        <p:nvPicPr>
          <p:cNvPr id="387" name="Google Shape;387;p56"/>
          <p:cNvPicPr preferRelativeResize="0"/>
          <p:nvPr/>
        </p:nvPicPr>
        <p:blipFill>
          <a:blip r:embed="rId3">
            <a:alphaModFix/>
          </a:blip>
          <a:stretch>
            <a:fillRect/>
          </a:stretch>
        </p:blipFill>
        <p:spPr>
          <a:xfrm>
            <a:off x="323525" y="1096600"/>
            <a:ext cx="7543800" cy="1179750"/>
          </a:xfrm>
          <a:prstGeom prst="rect">
            <a:avLst/>
          </a:prstGeom>
          <a:noFill/>
          <a:ln>
            <a:noFill/>
          </a:ln>
        </p:spPr>
      </p:pic>
      <p:pic>
        <p:nvPicPr>
          <p:cNvPr id="388" name="Google Shape;388;p56"/>
          <p:cNvPicPr preferRelativeResize="0"/>
          <p:nvPr/>
        </p:nvPicPr>
        <p:blipFill>
          <a:blip r:embed="rId4">
            <a:alphaModFix/>
          </a:blip>
          <a:stretch>
            <a:fillRect/>
          </a:stretch>
        </p:blipFill>
        <p:spPr>
          <a:xfrm>
            <a:off x="323525" y="2276350"/>
            <a:ext cx="1285875" cy="923925"/>
          </a:xfrm>
          <a:prstGeom prst="rect">
            <a:avLst/>
          </a:prstGeom>
          <a:noFill/>
          <a:ln>
            <a:noFill/>
          </a:ln>
        </p:spPr>
      </p:pic>
      <p:sp>
        <p:nvSpPr>
          <p:cNvPr id="389" name="Google Shape;389;p56"/>
          <p:cNvSpPr txBox="1"/>
          <p:nvPr>
            <p:ph idx="1" type="body"/>
          </p:nvPr>
        </p:nvSpPr>
        <p:spPr>
          <a:xfrm>
            <a:off x="323525" y="3923150"/>
            <a:ext cx="8173800" cy="1046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5600">
                <a:solidFill>
                  <a:schemeClr val="lt1"/>
                </a:solidFill>
              </a:rPr>
              <a:t>Pour un homme de 31 ans célibataire et ouvrier. </a:t>
            </a:r>
            <a:endParaRPr sz="5600"/>
          </a:p>
          <a:p>
            <a:pPr indent="0" lvl="0" marL="0" rtl="0" algn="l">
              <a:spcBef>
                <a:spcPts val="1600"/>
              </a:spcBef>
              <a:spcAft>
                <a:spcPts val="0"/>
              </a:spcAft>
              <a:buClr>
                <a:schemeClr val="dk1"/>
              </a:buClr>
              <a:buSzPts val="275"/>
              <a:buFont typeface="Arial"/>
              <a:buNone/>
            </a:pPr>
            <a:r>
              <a:rPr lang="fr" sz="5600"/>
              <a:t>On a 80 % de chance d'honorer son prêt et 20 % de chance  d'avoir un défaut de paiement. </a:t>
            </a:r>
            <a:endParaRPr sz="5600"/>
          </a:p>
          <a:p>
            <a:pPr indent="0" lvl="0" marL="0" rtl="0" algn="l">
              <a:spcBef>
                <a:spcPts val="1600"/>
              </a:spcBef>
              <a:spcAft>
                <a:spcPts val="0"/>
              </a:spcAft>
              <a:buClr>
                <a:schemeClr val="dk1"/>
              </a:buClr>
              <a:buSzPts val="275"/>
              <a:buFont typeface="Arial"/>
              <a:buNone/>
            </a:pPr>
            <a:r>
              <a:t/>
            </a:r>
            <a:endParaRPr sz="5600"/>
          </a:p>
          <a:p>
            <a:pPr indent="0" lvl="0" marL="0" rtl="0" algn="l">
              <a:spcBef>
                <a:spcPts val="1600"/>
              </a:spcBef>
              <a:spcAft>
                <a:spcPts val="0"/>
              </a:spcAft>
              <a:buClr>
                <a:schemeClr val="dk1"/>
              </a:buClr>
              <a:buSzPct val="78571"/>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2000"/>
              <a:t>‹#›</a:t>
            </a:fld>
            <a:endParaRPr sz="2000"/>
          </a:p>
        </p:txBody>
      </p:sp>
      <p:sp>
        <p:nvSpPr>
          <p:cNvPr id="395" name="Google Shape;395;p57"/>
          <p:cNvSpPr txBox="1"/>
          <p:nvPr>
            <p:ph type="ctrTitle"/>
          </p:nvPr>
        </p:nvSpPr>
        <p:spPr>
          <a:xfrm>
            <a:off x="64325" y="196100"/>
            <a:ext cx="4248600" cy="603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Résolution des problèmes</a:t>
            </a:r>
            <a:endParaRPr/>
          </a:p>
        </p:txBody>
      </p:sp>
      <p:sp>
        <p:nvSpPr>
          <p:cNvPr id="396" name="Google Shape;396;p57"/>
          <p:cNvSpPr txBox="1"/>
          <p:nvPr>
            <p:ph idx="1" type="body"/>
          </p:nvPr>
        </p:nvSpPr>
        <p:spPr>
          <a:xfrm>
            <a:off x="193925" y="1023725"/>
            <a:ext cx="3652800" cy="3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Starkoverflow</a:t>
            </a:r>
            <a:endParaRPr b="1"/>
          </a:p>
          <a:p>
            <a:pPr indent="0" lvl="0" marL="0" rtl="0" algn="l">
              <a:spcBef>
                <a:spcPts val="1600"/>
              </a:spcBef>
              <a:spcAft>
                <a:spcPts val="0"/>
              </a:spcAft>
              <a:buNone/>
            </a:pPr>
            <a:r>
              <a:rPr lang="fr"/>
              <a:t>Exemple : on écrit “Pandas factorize multiple columns”sur Google et on clique sur le premier </a:t>
            </a:r>
            <a:r>
              <a:rPr lang="fr" u="sng">
                <a:solidFill>
                  <a:schemeClr val="hlink"/>
                </a:solidFill>
                <a:hlinkClick r:id="rId3"/>
              </a:rPr>
              <a:t>lien  </a:t>
            </a:r>
            <a:r>
              <a:rPr lang="fr"/>
              <a:t>            </a:t>
            </a:r>
            <a:endParaRPr/>
          </a:p>
          <a:p>
            <a:pPr indent="0" lvl="0" marL="0" rtl="0" algn="l">
              <a:spcBef>
                <a:spcPts val="1600"/>
              </a:spcBef>
              <a:spcAft>
                <a:spcPts val="0"/>
              </a:spcAft>
              <a:buNone/>
            </a:pPr>
            <a:r>
              <a:rPr b="1" lang="fr"/>
              <a:t>SQL</a:t>
            </a:r>
            <a:endParaRPr b="1"/>
          </a:p>
          <a:p>
            <a:pPr indent="0" lvl="0" marL="0" rtl="0" algn="l">
              <a:spcBef>
                <a:spcPts val="1600"/>
              </a:spcBef>
              <a:spcAft>
                <a:spcPts val="0"/>
              </a:spcAft>
              <a:buNone/>
            </a:pPr>
            <a:r>
              <a:rPr lang="fr"/>
              <a:t>Exemple : on tape jointure SQL sur Google et on sélectionne le premier </a:t>
            </a:r>
            <a:r>
              <a:rPr lang="fr" u="sng">
                <a:solidFill>
                  <a:schemeClr val="hlink"/>
                </a:solidFill>
                <a:hlinkClick r:id="rId4"/>
              </a:rPr>
              <a:t>lien </a:t>
            </a:r>
            <a:r>
              <a:rPr lang="fr"/>
              <a:t> </a:t>
            </a:r>
            <a:endParaRPr/>
          </a:p>
          <a:p>
            <a:pPr indent="0" lvl="0" marL="0" rtl="0" algn="l">
              <a:spcBef>
                <a:spcPts val="1600"/>
              </a:spcBef>
              <a:spcAft>
                <a:spcPts val="0"/>
              </a:spcAft>
              <a:buNone/>
            </a:pPr>
            <a:r>
              <a:rPr b="1" lang="fr">
                <a:solidFill>
                  <a:schemeClr val="lt1"/>
                </a:solidFill>
              </a:rPr>
              <a:t>Se former en ligne</a:t>
            </a:r>
            <a:endParaRPr b="1">
              <a:solidFill>
                <a:schemeClr val="lt1"/>
              </a:solidFill>
            </a:endParaRPr>
          </a:p>
          <a:p>
            <a:pPr indent="0" lvl="0" marL="0" rtl="0" algn="l">
              <a:spcBef>
                <a:spcPts val="1600"/>
              </a:spcBef>
              <a:spcAft>
                <a:spcPts val="1600"/>
              </a:spcAft>
              <a:buNone/>
            </a:pPr>
            <a:r>
              <a:rPr lang="fr">
                <a:solidFill>
                  <a:schemeClr val="lt1"/>
                </a:solidFill>
              </a:rPr>
              <a:t>Datacamp </a:t>
            </a:r>
            <a:r>
              <a:rPr lang="fr" u="sng">
                <a:solidFill>
                  <a:schemeClr val="hlink"/>
                </a:solidFill>
                <a:hlinkClick r:id="rId5"/>
              </a:rPr>
              <a:t>lien</a:t>
            </a:r>
            <a:r>
              <a:rPr lang="fr">
                <a:solidFill>
                  <a:schemeClr val="lt1"/>
                </a:solidFill>
              </a:rPr>
              <a:t>, OppenClassRoom, </a:t>
            </a:r>
            <a:r>
              <a:rPr lang="fr" u="sng">
                <a:solidFill>
                  <a:schemeClr val="hlink"/>
                </a:solidFill>
                <a:hlinkClick r:id="rId6"/>
              </a:rPr>
              <a:t>lien</a:t>
            </a:r>
            <a:endParaRPr>
              <a:solidFill>
                <a:schemeClr val="lt1"/>
              </a:solidFill>
            </a:endParaRPr>
          </a:p>
        </p:txBody>
      </p:sp>
      <p:sp>
        <p:nvSpPr>
          <p:cNvPr id="397" name="Google Shape;397;p57"/>
          <p:cNvSpPr txBox="1"/>
          <p:nvPr>
            <p:ph type="ctrTitle"/>
          </p:nvPr>
        </p:nvSpPr>
        <p:spPr>
          <a:xfrm>
            <a:off x="4895400" y="196100"/>
            <a:ext cx="4248600" cy="603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Confrontation au réel</a:t>
            </a:r>
            <a:endParaRPr/>
          </a:p>
        </p:txBody>
      </p:sp>
      <p:sp>
        <p:nvSpPr>
          <p:cNvPr id="398" name="Google Shape;398;p57"/>
          <p:cNvSpPr txBox="1"/>
          <p:nvPr>
            <p:ph idx="1" type="body"/>
          </p:nvPr>
        </p:nvSpPr>
        <p:spPr>
          <a:xfrm>
            <a:off x="4965375" y="751950"/>
            <a:ext cx="3652800" cy="3639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fr" sz="1495">
                <a:solidFill>
                  <a:schemeClr val="lt1"/>
                </a:solidFill>
                <a:latin typeface="Arial"/>
                <a:ea typeface="Arial"/>
                <a:cs typeface="Arial"/>
                <a:sym typeface="Arial"/>
              </a:rPr>
              <a:t>Facteurs de base pris en compte pour le credit </a:t>
            </a:r>
            <a:r>
              <a:rPr lang="fr" sz="1495">
                <a:solidFill>
                  <a:schemeClr val="lt1"/>
                </a:solidFill>
                <a:latin typeface="Arial"/>
                <a:ea typeface="Arial"/>
                <a:cs typeface="Arial"/>
                <a:sym typeface="Arial"/>
              </a:rPr>
              <a:t>scoring</a:t>
            </a:r>
            <a:r>
              <a:rPr lang="fr" sz="1495">
                <a:solidFill>
                  <a:schemeClr val="lt1"/>
                </a:solidFill>
                <a:latin typeface="Arial"/>
                <a:ea typeface="Arial"/>
                <a:cs typeface="Arial"/>
                <a:sym typeface="Arial"/>
              </a:rPr>
              <a:t>. Pour les particuliers, </a:t>
            </a:r>
            <a:r>
              <a:rPr lang="fr" sz="1495" u="sng">
                <a:solidFill>
                  <a:schemeClr val="hlink"/>
                </a:solidFill>
                <a:latin typeface="Arial"/>
                <a:ea typeface="Arial"/>
                <a:cs typeface="Arial"/>
                <a:sym typeface="Arial"/>
                <a:hlinkClick r:id="rId7"/>
              </a:rPr>
              <a:t>lien</a:t>
            </a:r>
            <a:r>
              <a:rPr lang="fr" sz="1495">
                <a:solidFill>
                  <a:schemeClr val="lt1"/>
                </a:solidFill>
                <a:latin typeface="Arial"/>
                <a:ea typeface="Arial"/>
                <a:cs typeface="Arial"/>
                <a:sym typeface="Arial"/>
              </a:rPr>
              <a:t> :</a:t>
            </a:r>
            <a:endParaRPr sz="1495">
              <a:solidFill>
                <a:schemeClr val="lt1"/>
              </a:solidFill>
              <a:latin typeface="Arial"/>
              <a:ea typeface="Arial"/>
              <a:cs typeface="Arial"/>
              <a:sym typeface="Arial"/>
            </a:endParaRPr>
          </a:p>
          <a:p>
            <a:pPr indent="0" lvl="0" marL="0" rtl="0" algn="just">
              <a:lnSpc>
                <a:spcPct val="95000"/>
              </a:lnSpc>
              <a:spcBef>
                <a:spcPts val="0"/>
              </a:spcBef>
              <a:spcAft>
                <a:spcPts val="0"/>
              </a:spcAft>
              <a:buSzPts val="1018"/>
              <a:buNone/>
            </a:pPr>
            <a:r>
              <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âge</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nationalité </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situation familiale</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régime matrimonial</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département de résidence</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situation de logement </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ancienneté dans le logement</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catégorie socioprofessionnelle</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situation professionnelle</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type d’habitat</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ancienneté professionnelle</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type de téléphones utilisés</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utilisation de l’email</a:t>
            </a:r>
            <a:endParaRPr sz="1495">
              <a:solidFill>
                <a:schemeClr val="lt1"/>
              </a:solidFill>
              <a:latin typeface="Arial"/>
              <a:ea typeface="Arial"/>
              <a:cs typeface="Arial"/>
              <a:sym typeface="Arial"/>
            </a:endParaRPr>
          </a:p>
          <a:p>
            <a:pPr indent="-323532" lvl="0" marL="457200" rtl="0" algn="just">
              <a:lnSpc>
                <a:spcPct val="95000"/>
              </a:lnSpc>
              <a:spcBef>
                <a:spcPts val="0"/>
              </a:spcBef>
              <a:spcAft>
                <a:spcPts val="0"/>
              </a:spcAft>
              <a:buClr>
                <a:schemeClr val="lt1"/>
              </a:buClr>
              <a:buSzPts val="1495"/>
              <a:buFont typeface="Arial"/>
              <a:buChar char="-"/>
            </a:pPr>
            <a:r>
              <a:rPr lang="fr" sz="1495">
                <a:solidFill>
                  <a:schemeClr val="lt1"/>
                </a:solidFill>
                <a:latin typeface="Arial"/>
                <a:ea typeface="Arial"/>
                <a:cs typeface="Arial"/>
                <a:sym typeface="Arial"/>
              </a:rPr>
              <a:t>relations entre les co-emprunteurs </a:t>
            </a:r>
            <a:endParaRPr sz="1495"/>
          </a:p>
          <a:p>
            <a:pPr indent="0" lvl="0" marL="0" rtl="0" algn="l">
              <a:lnSpc>
                <a:spcPct val="95000"/>
              </a:lnSpc>
              <a:spcBef>
                <a:spcPts val="0"/>
              </a:spcBef>
              <a:spcAft>
                <a:spcPts val="1600"/>
              </a:spcAft>
              <a:buSzPts val="1018"/>
              <a:buNone/>
            </a:pPr>
            <a:r>
              <a:t/>
            </a:r>
            <a:endParaRPr sz="1295">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2" name="Shape 402"/>
        <p:cNvGrpSpPr/>
        <p:nvPr/>
      </p:nvGrpSpPr>
      <p:grpSpPr>
        <a:xfrm>
          <a:off x="0" y="0"/>
          <a:ext cx="0" cy="0"/>
          <a:chOff x="0" y="0"/>
          <a:chExt cx="0" cy="0"/>
        </a:xfrm>
      </p:grpSpPr>
      <p:sp>
        <p:nvSpPr>
          <p:cNvPr id="403" name="Google Shape;403;p58"/>
          <p:cNvSpPr txBox="1"/>
          <p:nvPr>
            <p:ph type="ctrTitle"/>
          </p:nvPr>
        </p:nvSpPr>
        <p:spPr>
          <a:xfrm>
            <a:off x="177825" y="129975"/>
            <a:ext cx="3464700" cy="55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solidFill>
                  <a:srgbClr val="0000FF"/>
                </a:solidFill>
              </a:rPr>
              <a:t>CONCLUSION</a:t>
            </a:r>
            <a:endParaRPr>
              <a:solidFill>
                <a:srgbClr val="0000FF"/>
              </a:solidFill>
            </a:endParaRPr>
          </a:p>
        </p:txBody>
      </p:sp>
      <p:sp>
        <p:nvSpPr>
          <p:cNvPr id="404" name="Google Shape;404;p58"/>
          <p:cNvSpPr txBox="1"/>
          <p:nvPr>
            <p:ph idx="1" type="body"/>
          </p:nvPr>
        </p:nvSpPr>
        <p:spPr>
          <a:xfrm>
            <a:off x="331200" y="-268075"/>
            <a:ext cx="8481600" cy="4450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5600">
                <a:solidFill>
                  <a:schemeClr val="lt1"/>
                </a:solidFill>
              </a:rPr>
              <a:t>Étude qui va permettre à la banque de : </a:t>
            </a:r>
            <a:endParaRPr sz="5600">
              <a:solidFill>
                <a:schemeClr val="lt1"/>
              </a:solidFill>
            </a:endParaRPr>
          </a:p>
          <a:p>
            <a:pPr indent="0" lvl="0" marL="457200" rtl="0" algn="l">
              <a:spcBef>
                <a:spcPts val="1600"/>
              </a:spcBef>
              <a:spcAft>
                <a:spcPts val="0"/>
              </a:spcAft>
              <a:buNone/>
            </a:pPr>
            <a:r>
              <a:rPr lang="fr" sz="5600">
                <a:solidFill>
                  <a:schemeClr val="lt1"/>
                </a:solidFill>
              </a:rPr>
              <a:t> </a:t>
            </a:r>
            <a:endParaRPr sz="5600">
              <a:solidFill>
                <a:schemeClr val="lt1"/>
              </a:solidFill>
            </a:endParaRPr>
          </a:p>
          <a:p>
            <a:pPr indent="0" lvl="0" marL="0" rtl="0" algn="l">
              <a:spcBef>
                <a:spcPts val="1600"/>
              </a:spcBef>
              <a:spcAft>
                <a:spcPts val="0"/>
              </a:spcAft>
              <a:buNone/>
            </a:pPr>
            <a:r>
              <a:t/>
            </a:r>
            <a:endParaRPr sz="5600">
              <a:solidFill>
                <a:schemeClr val="lt1"/>
              </a:solidFill>
            </a:endParaRPr>
          </a:p>
          <a:p>
            <a:pPr indent="0" lvl="0" marL="457200" rtl="0" algn="l">
              <a:spcBef>
                <a:spcPts val="1600"/>
              </a:spcBef>
              <a:spcAft>
                <a:spcPts val="0"/>
              </a:spcAft>
              <a:buNone/>
            </a:pPr>
            <a:r>
              <a:rPr lang="fr" sz="5600">
                <a:solidFill>
                  <a:schemeClr val="lt1"/>
                </a:solidFill>
              </a:rPr>
              <a:t>Ne pas octroyer un prêt à un profil risqué</a:t>
            </a:r>
            <a:endParaRPr sz="5600">
              <a:solidFill>
                <a:schemeClr val="lt1"/>
              </a:solidFill>
            </a:endParaRPr>
          </a:p>
          <a:p>
            <a:pPr indent="0" lvl="0" marL="457200" rtl="0" algn="l">
              <a:spcBef>
                <a:spcPts val="1600"/>
              </a:spcBef>
              <a:spcAft>
                <a:spcPts val="0"/>
              </a:spcAft>
              <a:buNone/>
            </a:pPr>
            <a:r>
              <a:rPr lang="fr" sz="5600">
                <a:solidFill>
                  <a:schemeClr val="lt1"/>
                </a:solidFill>
              </a:rPr>
              <a:t>Accepter une demande de prêt au profil adéquat </a:t>
            </a:r>
            <a:endParaRPr sz="5600">
              <a:solidFill>
                <a:schemeClr val="lt1"/>
              </a:solidFill>
            </a:endParaRPr>
          </a:p>
          <a:p>
            <a:pPr indent="0" lvl="0" marL="457200" rtl="0" algn="l">
              <a:spcBef>
                <a:spcPts val="1600"/>
              </a:spcBef>
              <a:spcAft>
                <a:spcPts val="0"/>
              </a:spcAft>
              <a:buNone/>
            </a:pPr>
            <a:r>
              <a:rPr lang="fr" sz="5600">
                <a:solidFill>
                  <a:schemeClr val="lt1"/>
                </a:solidFill>
              </a:rPr>
              <a:t>Adapter le taux du crédit en fonction du profil du demandeur</a:t>
            </a:r>
            <a:endParaRPr sz="5600"/>
          </a:p>
          <a:p>
            <a:pPr indent="0" lvl="0" marL="457200" rtl="0" algn="l">
              <a:spcBef>
                <a:spcPts val="1600"/>
              </a:spcBef>
              <a:spcAft>
                <a:spcPts val="0"/>
              </a:spcAft>
              <a:buNone/>
            </a:pPr>
            <a:r>
              <a:rPr lang="fr" sz="5600"/>
              <a:t>Mieux comprendre le genre et les différence de profils</a:t>
            </a:r>
            <a:endParaRPr sz="5600"/>
          </a:p>
          <a:p>
            <a:pPr indent="0" lvl="0" marL="457200" rtl="0" algn="l">
              <a:spcBef>
                <a:spcPts val="1600"/>
              </a:spcBef>
              <a:spcAft>
                <a:spcPts val="0"/>
              </a:spcAft>
              <a:buNone/>
            </a:pPr>
            <a:r>
              <a:rPr lang="fr" sz="5600"/>
              <a:t>Inférer les résultats d’un échantillon à une population générale</a:t>
            </a:r>
            <a:endParaRPr sz="5600"/>
          </a:p>
          <a:p>
            <a:pPr indent="0" lvl="0" marL="457200" rtl="0" algn="l">
              <a:spcBef>
                <a:spcPts val="1600"/>
              </a:spcBef>
              <a:spcAft>
                <a:spcPts val="0"/>
              </a:spcAft>
              <a:buNone/>
            </a:pPr>
            <a:r>
              <a:rPr lang="fr" sz="5600"/>
              <a:t>Confirmer ou infirmer des hypothèses</a:t>
            </a:r>
            <a:endParaRPr sz="5600"/>
          </a:p>
          <a:p>
            <a:pPr indent="0" lvl="0" marL="457200" rtl="0" algn="l">
              <a:spcBef>
                <a:spcPts val="1600"/>
              </a:spcBef>
              <a:spcAft>
                <a:spcPts val="0"/>
              </a:spcAft>
              <a:buNone/>
            </a:pPr>
            <a:r>
              <a:rPr lang="fr" sz="5600"/>
              <a:t>Chercher une variable cachée</a:t>
            </a:r>
            <a:endParaRPr sz="5600"/>
          </a:p>
          <a:p>
            <a:pPr indent="0" lvl="0" marL="0" rtl="0" algn="l">
              <a:spcBef>
                <a:spcPts val="1600"/>
              </a:spcBef>
              <a:spcAft>
                <a:spcPts val="0"/>
              </a:spcAft>
              <a:buNone/>
            </a:pPr>
            <a:r>
              <a:t/>
            </a:r>
            <a:endParaRPr sz="5600">
              <a:solidFill>
                <a:schemeClr val="lt1"/>
              </a:solidFill>
            </a:endParaRPr>
          </a:p>
          <a:p>
            <a:pPr indent="0" lvl="0" marL="0" rtl="0" algn="just">
              <a:spcBef>
                <a:spcPts val="1600"/>
              </a:spcBef>
              <a:spcAft>
                <a:spcPts val="0"/>
              </a:spcAft>
              <a:buNone/>
            </a:pPr>
            <a:r>
              <a:rPr lang="fr" sz="5600">
                <a:solidFill>
                  <a:schemeClr val="lt1"/>
                </a:solidFill>
                <a:latin typeface="Arial"/>
                <a:ea typeface="Arial"/>
                <a:cs typeface="Arial"/>
                <a:sym typeface="Arial"/>
              </a:rPr>
              <a:t>         L’analyse univariée est sinon suffisante du moins très explicite. </a:t>
            </a:r>
            <a:endParaRPr sz="5600">
              <a:solidFill>
                <a:schemeClr val="lt1"/>
              </a:solidFill>
              <a:latin typeface="Arial"/>
              <a:ea typeface="Arial"/>
              <a:cs typeface="Arial"/>
              <a:sym typeface="Arial"/>
            </a:endParaRPr>
          </a:p>
          <a:p>
            <a:pPr indent="0" lvl="0" marL="0" rtl="0" algn="l">
              <a:spcBef>
                <a:spcPts val="14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05" name="Google Shape;405;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2000"/>
              <a:t>‹#›</a:t>
            </a:fld>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11" name="Google Shape;411;p59"/>
          <p:cNvSpPr txBox="1"/>
          <p:nvPr>
            <p:ph type="ctrTitle"/>
          </p:nvPr>
        </p:nvSpPr>
        <p:spPr>
          <a:xfrm>
            <a:off x="161700" y="76800"/>
            <a:ext cx="2649000" cy="651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solidFill>
                  <a:srgbClr val="0000FF"/>
                </a:solidFill>
              </a:rPr>
              <a:t>OUVERTURE</a:t>
            </a:r>
            <a:endParaRPr>
              <a:solidFill>
                <a:srgbClr val="0000FF"/>
              </a:solidFill>
            </a:endParaRPr>
          </a:p>
        </p:txBody>
      </p:sp>
      <p:sp>
        <p:nvSpPr>
          <p:cNvPr id="412" name="Google Shape;412;p59"/>
          <p:cNvSpPr txBox="1"/>
          <p:nvPr>
            <p:ph idx="1" type="body"/>
          </p:nvPr>
        </p:nvSpPr>
        <p:spPr>
          <a:xfrm>
            <a:off x="161700" y="899600"/>
            <a:ext cx="8820600" cy="40425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fr" sz="5600">
                <a:solidFill>
                  <a:schemeClr val="lt1"/>
                </a:solidFill>
              </a:rPr>
              <a:t>Ne pas substituer l’homme à la machine : </a:t>
            </a:r>
            <a:r>
              <a:rPr lang="fr" sz="5600">
                <a:solidFill>
                  <a:schemeClr val="lt1"/>
                </a:solidFill>
                <a:latin typeface="Arial"/>
                <a:ea typeface="Arial"/>
                <a:cs typeface="Arial"/>
                <a:sym typeface="Arial"/>
              </a:rPr>
              <a:t>Les clients qui se sont vus refuser un financement après un crédit scoring peuvent demander une deuxième évaluation, cette fois-ci non automatisée, où le client pourra apporter des informations supplémentaires qui lui permettront d’obtenir le crédit.</a:t>
            </a:r>
            <a:endParaRPr sz="5600">
              <a:solidFill>
                <a:schemeClr val="lt1"/>
              </a:solidFill>
              <a:latin typeface="Arial"/>
              <a:ea typeface="Arial"/>
              <a:cs typeface="Arial"/>
              <a:sym typeface="Arial"/>
            </a:endParaRPr>
          </a:p>
          <a:p>
            <a:pPr indent="0" lvl="0" marL="0" rtl="0" algn="just">
              <a:spcBef>
                <a:spcPts val="1600"/>
              </a:spcBef>
              <a:spcAft>
                <a:spcPts val="0"/>
              </a:spcAft>
              <a:buNone/>
            </a:pPr>
            <a:r>
              <a:rPr b="1" lang="fr" sz="5600">
                <a:solidFill>
                  <a:schemeClr val="lt1"/>
                </a:solidFill>
                <a:latin typeface="Arial"/>
                <a:ea typeface="Arial"/>
                <a:cs typeface="Arial"/>
                <a:sym typeface="Arial"/>
              </a:rPr>
              <a:t>Pour aller plus loin </a:t>
            </a:r>
            <a:r>
              <a:rPr lang="fr" sz="5600">
                <a:solidFill>
                  <a:schemeClr val="lt1"/>
                </a:solidFill>
                <a:latin typeface="Arial"/>
                <a:ea typeface="Arial"/>
                <a:cs typeface="Arial"/>
                <a:sym typeface="Arial"/>
              </a:rPr>
              <a:t> </a:t>
            </a:r>
            <a:endParaRPr sz="5600">
              <a:solidFill>
                <a:schemeClr val="lt1"/>
              </a:solidFill>
              <a:latin typeface="Arial"/>
              <a:ea typeface="Arial"/>
              <a:cs typeface="Arial"/>
              <a:sym typeface="Arial"/>
            </a:endParaRPr>
          </a:p>
          <a:p>
            <a:pPr indent="0" lvl="0" marL="0" rtl="0" algn="just">
              <a:spcBef>
                <a:spcPts val="1400"/>
              </a:spcBef>
              <a:spcAft>
                <a:spcPts val="0"/>
              </a:spcAft>
              <a:buNone/>
            </a:pPr>
            <a:r>
              <a:rPr lang="fr" sz="5600">
                <a:solidFill>
                  <a:schemeClr val="lt1"/>
                </a:solidFill>
                <a:latin typeface="Arial"/>
                <a:ea typeface="Arial"/>
                <a:cs typeface="Arial"/>
                <a:sym typeface="Arial"/>
              </a:rPr>
              <a:t>         Explorer les différentes catégories pro différenciées par un numéro : industry, commerce ...</a:t>
            </a:r>
            <a:endParaRPr sz="5600">
              <a:solidFill>
                <a:schemeClr val="lt1"/>
              </a:solidFill>
              <a:latin typeface="Arial"/>
              <a:ea typeface="Arial"/>
              <a:cs typeface="Arial"/>
              <a:sym typeface="Arial"/>
            </a:endParaRPr>
          </a:p>
          <a:p>
            <a:pPr indent="0" lvl="0" marL="0" rtl="0" algn="just">
              <a:spcBef>
                <a:spcPts val="1400"/>
              </a:spcBef>
              <a:spcAft>
                <a:spcPts val="0"/>
              </a:spcAft>
              <a:buNone/>
            </a:pPr>
            <a:r>
              <a:rPr lang="fr" sz="5600">
                <a:solidFill>
                  <a:schemeClr val="lt1"/>
                </a:solidFill>
                <a:latin typeface="Arial"/>
                <a:ea typeface="Arial"/>
                <a:cs typeface="Arial"/>
                <a:sym typeface="Arial"/>
              </a:rPr>
              <a:t>         Ajouter une table banque avec les différentes banques et une table Pays avec les différentes villes</a:t>
            </a:r>
            <a:endParaRPr sz="5600">
              <a:solidFill>
                <a:schemeClr val="lt1"/>
              </a:solidFill>
              <a:latin typeface="Arial"/>
              <a:ea typeface="Arial"/>
              <a:cs typeface="Arial"/>
              <a:sym typeface="Arial"/>
            </a:endParaRPr>
          </a:p>
          <a:p>
            <a:pPr indent="0" lvl="0" marL="0" rtl="0" algn="just">
              <a:spcBef>
                <a:spcPts val="1400"/>
              </a:spcBef>
              <a:spcAft>
                <a:spcPts val="0"/>
              </a:spcAft>
              <a:buNone/>
            </a:pPr>
            <a:r>
              <a:rPr lang="fr" sz="5600">
                <a:solidFill>
                  <a:schemeClr val="lt1"/>
                </a:solidFill>
                <a:latin typeface="Arial"/>
                <a:ea typeface="Arial"/>
                <a:cs typeface="Arial"/>
                <a:sym typeface="Arial"/>
              </a:rPr>
              <a:t>         Faire une analyse </a:t>
            </a:r>
            <a:r>
              <a:rPr lang="fr" sz="5600">
                <a:solidFill>
                  <a:schemeClr val="lt1"/>
                </a:solidFill>
              </a:rPr>
              <a:t>multivariée</a:t>
            </a:r>
            <a:endParaRPr sz="5600">
              <a:solidFill>
                <a:schemeClr val="lt1"/>
              </a:solidFill>
              <a:latin typeface="Arial"/>
              <a:ea typeface="Arial"/>
              <a:cs typeface="Arial"/>
              <a:sym typeface="Arial"/>
            </a:endParaRPr>
          </a:p>
          <a:p>
            <a:pPr indent="0" lvl="0" marL="457200" rtl="0" algn="just">
              <a:spcBef>
                <a:spcPts val="2600"/>
              </a:spcBef>
              <a:spcAft>
                <a:spcPts val="2600"/>
              </a:spcAft>
              <a:buNone/>
            </a:pPr>
            <a:r>
              <a:rPr lang="fr" sz="5600">
                <a:solidFill>
                  <a:schemeClr val="lt1"/>
                </a:solidFill>
                <a:latin typeface="Arial"/>
                <a:ea typeface="Arial"/>
                <a:cs typeface="Arial"/>
                <a:sym typeface="Arial"/>
              </a:rPr>
              <a:t>Réaliser d’autres modèles de scoring et faire de la prédiction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18" name="Google Shape;418;p60"/>
          <p:cNvSpPr txBox="1"/>
          <p:nvPr/>
        </p:nvSpPr>
        <p:spPr>
          <a:xfrm>
            <a:off x="0" y="0"/>
            <a:ext cx="8844600" cy="553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0000FF"/>
                </a:solidFill>
                <a:highlight>
                  <a:srgbClr val="1B212C"/>
                </a:highlight>
              </a:rPr>
              <a:t>SITOGRAPHIE &amp; BIBLIOGRAPHIE</a:t>
            </a:r>
            <a:endParaRPr b="1" sz="2000">
              <a:solidFill>
                <a:srgbClr val="0000FF"/>
              </a:solidFill>
              <a:highlight>
                <a:srgbClr val="1B212C"/>
              </a:highlight>
            </a:endParaRPr>
          </a:p>
          <a:p>
            <a:pPr indent="0" lvl="0" marL="0" rtl="0" algn="l">
              <a:spcBef>
                <a:spcPts val="0"/>
              </a:spcBef>
              <a:spcAft>
                <a:spcPts val="0"/>
              </a:spcAft>
              <a:buNone/>
            </a:pPr>
            <a:r>
              <a:t/>
            </a:r>
            <a:endParaRPr b="1" sz="2000">
              <a:solidFill>
                <a:srgbClr val="0000FF"/>
              </a:solidFill>
              <a:highlight>
                <a:srgbClr val="1B212C"/>
              </a:highlight>
            </a:endParaRPr>
          </a:p>
          <a:p>
            <a:pPr indent="-317500" lvl="0" marL="457200" rtl="0" algn="just">
              <a:lnSpc>
                <a:spcPct val="115000"/>
              </a:lnSpc>
              <a:spcBef>
                <a:spcPts val="1200"/>
              </a:spcBef>
              <a:spcAft>
                <a:spcPts val="0"/>
              </a:spcAft>
              <a:buClr>
                <a:schemeClr val="lt1"/>
              </a:buClr>
              <a:buSzPts val="1400"/>
              <a:buChar char="●"/>
            </a:pPr>
            <a:r>
              <a:rPr lang="fr">
                <a:solidFill>
                  <a:schemeClr val="lt1"/>
                </a:solidFill>
                <a:highlight>
                  <a:srgbClr val="1B212C"/>
                </a:highlight>
              </a:rPr>
              <a:t>SQL.SH, </a:t>
            </a:r>
            <a:r>
              <a:rPr i="1" lang="fr">
                <a:solidFill>
                  <a:schemeClr val="lt1"/>
                </a:solidFill>
                <a:highlight>
                  <a:srgbClr val="1B212C"/>
                </a:highlight>
              </a:rPr>
              <a:t>Cours et tutoriels sur le langage SQL</a:t>
            </a:r>
            <a:r>
              <a:rPr lang="fr">
                <a:solidFill>
                  <a:schemeClr val="lt1"/>
                </a:solidFill>
                <a:highlight>
                  <a:srgbClr val="1B212C"/>
                </a:highlight>
              </a:rPr>
              <a:t>, Tony Archambeau, 2014, [consulté le 15 juillet 2021]. Disponible sur</a:t>
            </a:r>
            <a:r>
              <a:rPr lang="fr">
                <a:solidFill>
                  <a:schemeClr val="lt1"/>
                </a:solidFill>
                <a:highlight>
                  <a:srgbClr val="1B212C"/>
                </a:highlight>
                <a:uFill>
                  <a:noFill/>
                </a:uFill>
                <a:hlinkClick r:id="rId3">
                  <a:extLst>
                    <a:ext uri="{A12FA001-AC4F-418D-AE19-62706E023703}">
                      <ahyp:hlinkClr val="tx"/>
                    </a:ext>
                  </a:extLst>
                </a:hlinkClick>
              </a:rPr>
              <a:t> </a:t>
            </a:r>
            <a:r>
              <a:rPr lang="fr" u="sng">
                <a:solidFill>
                  <a:schemeClr val="lt1"/>
                </a:solidFill>
                <a:highlight>
                  <a:srgbClr val="1B212C"/>
                </a:highlight>
                <a:hlinkClick r:id="rId4">
                  <a:extLst>
                    <a:ext uri="{A12FA001-AC4F-418D-AE19-62706E023703}">
                      <ahyp:hlinkClr val="tx"/>
                    </a:ext>
                  </a:extLst>
                </a:hlinkClick>
              </a:rPr>
              <a:t>https://sql.sh/</a:t>
            </a:r>
            <a:r>
              <a:rPr lang="fr">
                <a:solidFill>
                  <a:schemeClr val="lt1"/>
                </a:solidFill>
                <a:highlight>
                  <a:srgbClr val="1B212C"/>
                </a:highlight>
              </a:rPr>
              <a:t>.</a:t>
            </a:r>
            <a:endParaRPr>
              <a:solidFill>
                <a:schemeClr val="lt1"/>
              </a:solidFill>
              <a:highlight>
                <a:srgbClr val="1B212C"/>
              </a:highlight>
            </a:endParaRPr>
          </a:p>
          <a:p>
            <a:pPr indent="-317500" lvl="0" marL="457200" rtl="0" algn="just">
              <a:lnSpc>
                <a:spcPct val="115000"/>
              </a:lnSpc>
              <a:spcBef>
                <a:spcPts val="0"/>
              </a:spcBef>
              <a:spcAft>
                <a:spcPts val="0"/>
              </a:spcAft>
              <a:buClr>
                <a:schemeClr val="lt1"/>
              </a:buClr>
              <a:buSzPts val="1400"/>
              <a:buChar char="●"/>
            </a:pPr>
            <a:r>
              <a:rPr lang="fr">
                <a:solidFill>
                  <a:schemeClr val="lt1"/>
                </a:solidFill>
                <a:highlight>
                  <a:srgbClr val="1B212C"/>
                </a:highlight>
              </a:rPr>
              <a:t>MySQL Documentation Officielle, </a:t>
            </a:r>
            <a:r>
              <a:rPr i="1" lang="fr">
                <a:solidFill>
                  <a:schemeClr val="lt1"/>
                </a:solidFill>
                <a:highlight>
                  <a:srgbClr val="1B212C"/>
                </a:highlight>
              </a:rPr>
              <a:t>7.4.1 Dumping Data in SQL Format with mysqldump</a:t>
            </a:r>
            <a:r>
              <a:rPr lang="fr">
                <a:solidFill>
                  <a:schemeClr val="lt1"/>
                </a:solidFill>
                <a:highlight>
                  <a:srgbClr val="1B212C"/>
                </a:highlight>
              </a:rPr>
              <a:t>,  David Axmark, dernière version : 2021, [consulté le 16 juillet 2021]. Disponible sur</a:t>
            </a:r>
            <a:r>
              <a:rPr lang="fr">
                <a:solidFill>
                  <a:schemeClr val="lt1"/>
                </a:solidFill>
                <a:highlight>
                  <a:srgbClr val="1B212C"/>
                </a:highlight>
                <a:uFill>
                  <a:noFill/>
                </a:uFill>
                <a:hlinkClick r:id="rId5">
                  <a:extLst>
                    <a:ext uri="{A12FA001-AC4F-418D-AE19-62706E023703}">
                      <ahyp:hlinkClr val="tx"/>
                    </a:ext>
                  </a:extLst>
                </a:hlinkClick>
              </a:rPr>
              <a:t> </a:t>
            </a:r>
            <a:r>
              <a:rPr lang="fr" u="sng">
                <a:solidFill>
                  <a:schemeClr val="lt1"/>
                </a:solidFill>
                <a:highlight>
                  <a:srgbClr val="1B212C"/>
                </a:highlight>
                <a:hlinkClick r:id="rId6">
                  <a:extLst>
                    <a:ext uri="{A12FA001-AC4F-418D-AE19-62706E023703}">
                      <ahyp:hlinkClr val="tx"/>
                    </a:ext>
                  </a:extLst>
                </a:hlinkClick>
              </a:rPr>
              <a:t>https://dev.mysql.com/doc/refman/5.7/en/mysqldump-sql-format.html</a:t>
            </a:r>
            <a:r>
              <a:rPr lang="fr">
                <a:solidFill>
                  <a:schemeClr val="lt1"/>
                </a:solidFill>
                <a:highlight>
                  <a:srgbClr val="1B212C"/>
                </a:highlight>
              </a:rPr>
              <a:t>.</a:t>
            </a:r>
            <a:endParaRPr>
              <a:solidFill>
                <a:schemeClr val="lt1"/>
              </a:solidFill>
              <a:highlight>
                <a:srgbClr val="1B212C"/>
              </a:highlight>
            </a:endParaRPr>
          </a:p>
          <a:p>
            <a:pPr indent="-317500" lvl="0" marL="457200" rtl="0" algn="just">
              <a:lnSpc>
                <a:spcPct val="115000"/>
              </a:lnSpc>
              <a:spcBef>
                <a:spcPts val="0"/>
              </a:spcBef>
              <a:spcAft>
                <a:spcPts val="0"/>
              </a:spcAft>
              <a:buClr>
                <a:schemeClr val="lt1"/>
              </a:buClr>
              <a:buSzPts val="1400"/>
              <a:buChar char="●"/>
            </a:pPr>
            <a:r>
              <a:rPr lang="fr">
                <a:solidFill>
                  <a:schemeClr val="lt1"/>
                </a:solidFill>
                <a:highlight>
                  <a:srgbClr val="1B212C"/>
                </a:highlight>
              </a:rPr>
              <a:t>MySQL Documentation Officielle, </a:t>
            </a:r>
            <a:r>
              <a:rPr i="1" lang="fr">
                <a:solidFill>
                  <a:schemeClr val="lt1"/>
                </a:solidFill>
                <a:highlight>
                  <a:srgbClr val="1B212C"/>
                </a:highlight>
              </a:rPr>
              <a:t>6.2 Users and Privileges</a:t>
            </a:r>
            <a:r>
              <a:rPr lang="fr">
                <a:solidFill>
                  <a:schemeClr val="lt1"/>
                </a:solidFill>
                <a:highlight>
                  <a:srgbClr val="1B212C"/>
                </a:highlight>
              </a:rPr>
              <a:t>, David Axmark, dernière version : 2021, [consulté le 16 juillet 2021]. Disponible sur</a:t>
            </a:r>
            <a:r>
              <a:rPr lang="fr">
                <a:solidFill>
                  <a:schemeClr val="lt1"/>
                </a:solidFill>
                <a:highlight>
                  <a:srgbClr val="1B212C"/>
                </a:highlight>
                <a:uFill>
                  <a:noFill/>
                </a:uFill>
                <a:hlinkClick r:id="rId7">
                  <a:extLst>
                    <a:ext uri="{A12FA001-AC4F-418D-AE19-62706E023703}">
                      <ahyp:hlinkClr val="tx"/>
                    </a:ext>
                  </a:extLst>
                </a:hlinkClick>
              </a:rPr>
              <a:t> </a:t>
            </a:r>
            <a:r>
              <a:rPr lang="fr" u="sng">
                <a:solidFill>
                  <a:schemeClr val="lt1"/>
                </a:solidFill>
                <a:highlight>
                  <a:srgbClr val="1B212C"/>
                </a:highlight>
                <a:hlinkClick r:id="rId8">
                  <a:extLst>
                    <a:ext uri="{A12FA001-AC4F-418D-AE19-62706E023703}">
                      <ahyp:hlinkClr val="tx"/>
                    </a:ext>
                  </a:extLst>
                </a:hlinkClick>
              </a:rPr>
              <a:t>https://dev.mysql.com/doc/workbench/en/wb-mysql-connections-navigator-management-users-and-privileges.html</a:t>
            </a:r>
            <a:r>
              <a:rPr lang="fr">
                <a:solidFill>
                  <a:schemeClr val="lt1"/>
                </a:solidFill>
                <a:highlight>
                  <a:srgbClr val="1B212C"/>
                </a:highlight>
              </a:rPr>
              <a:t>.</a:t>
            </a:r>
            <a:endParaRPr>
              <a:solidFill>
                <a:schemeClr val="lt1"/>
              </a:solidFill>
              <a:highlight>
                <a:srgbClr val="1B212C"/>
              </a:highlight>
            </a:endParaRPr>
          </a:p>
          <a:p>
            <a:pPr indent="-317500" lvl="0" marL="457200" rtl="0" algn="just">
              <a:lnSpc>
                <a:spcPct val="115000"/>
              </a:lnSpc>
              <a:spcBef>
                <a:spcPts val="0"/>
              </a:spcBef>
              <a:spcAft>
                <a:spcPts val="0"/>
              </a:spcAft>
              <a:buClr>
                <a:schemeClr val="lt1"/>
              </a:buClr>
              <a:buSzPts val="1400"/>
              <a:buChar char="●"/>
            </a:pPr>
            <a:r>
              <a:rPr lang="fr">
                <a:solidFill>
                  <a:schemeClr val="lt1"/>
                </a:solidFill>
                <a:highlight>
                  <a:srgbClr val="1B212C"/>
                </a:highlight>
              </a:rPr>
              <a:t>MySQL Documentation Officielle, </a:t>
            </a:r>
            <a:r>
              <a:rPr i="1" lang="fr">
                <a:solidFill>
                  <a:schemeClr val="lt1"/>
                </a:solidFill>
                <a:highlight>
                  <a:srgbClr val="1B212C"/>
                </a:highlight>
              </a:rPr>
              <a:t>6.2 5.1 Connecting to MySQL Using Connector/Python</a:t>
            </a:r>
            <a:r>
              <a:rPr lang="fr">
                <a:solidFill>
                  <a:schemeClr val="lt1"/>
                </a:solidFill>
                <a:highlight>
                  <a:srgbClr val="1B212C"/>
                </a:highlight>
              </a:rPr>
              <a:t>, David Axmark, dernière version : 2021, [consulté le 16 juillet 2021]. Disponible sur</a:t>
            </a:r>
            <a:r>
              <a:rPr lang="fr">
                <a:solidFill>
                  <a:schemeClr val="lt1"/>
                </a:solidFill>
                <a:highlight>
                  <a:srgbClr val="1B212C"/>
                </a:highlight>
                <a:uFill>
                  <a:noFill/>
                </a:uFill>
                <a:hlinkClick r:id="rId9">
                  <a:extLst>
                    <a:ext uri="{A12FA001-AC4F-418D-AE19-62706E023703}">
                      <ahyp:hlinkClr val="tx"/>
                    </a:ext>
                  </a:extLst>
                </a:hlinkClick>
              </a:rPr>
              <a:t> </a:t>
            </a:r>
            <a:r>
              <a:rPr lang="fr" u="sng">
                <a:solidFill>
                  <a:schemeClr val="lt1"/>
                </a:solidFill>
                <a:highlight>
                  <a:srgbClr val="1B212C"/>
                </a:highlight>
                <a:hlinkClick r:id="rId10">
                  <a:extLst>
                    <a:ext uri="{A12FA001-AC4F-418D-AE19-62706E023703}">
                      <ahyp:hlinkClr val="tx"/>
                    </a:ext>
                  </a:extLst>
                </a:hlinkClick>
              </a:rPr>
              <a:t>https://dev.mysql.com/doc/connector-python/en/connector-python-example-connecting.html</a:t>
            </a:r>
            <a:r>
              <a:rPr lang="fr">
                <a:solidFill>
                  <a:schemeClr val="lt1"/>
                </a:solidFill>
                <a:highlight>
                  <a:srgbClr val="1B212C"/>
                </a:highlight>
              </a:rPr>
              <a:t>.</a:t>
            </a:r>
            <a:endParaRPr>
              <a:solidFill>
                <a:schemeClr val="lt1"/>
              </a:solidFill>
              <a:highlight>
                <a:srgbClr val="1B212C"/>
              </a:highlight>
            </a:endParaRPr>
          </a:p>
          <a:p>
            <a:pPr indent="-317500" lvl="0" marL="457200" rtl="0" algn="just">
              <a:lnSpc>
                <a:spcPct val="115000"/>
              </a:lnSpc>
              <a:spcBef>
                <a:spcPts val="0"/>
              </a:spcBef>
              <a:spcAft>
                <a:spcPts val="0"/>
              </a:spcAft>
              <a:buClr>
                <a:schemeClr val="lt1"/>
              </a:buClr>
              <a:buSzPts val="1400"/>
              <a:buChar char="●"/>
            </a:pPr>
            <a:r>
              <a:rPr lang="fr">
                <a:solidFill>
                  <a:schemeClr val="lt1"/>
                </a:solidFill>
                <a:highlight>
                  <a:srgbClr val="1B212C"/>
                </a:highlight>
                <a:latin typeface="Roboto"/>
                <a:ea typeface="Roboto"/>
                <a:cs typeface="Roboto"/>
                <a:sym typeface="Roboto"/>
              </a:rPr>
              <a:t>José Da Silva, [consulté le 26 juillet 2021, Disponible sur :  </a:t>
            </a:r>
            <a:r>
              <a:rPr lang="fr" u="sng">
                <a:solidFill>
                  <a:schemeClr val="lt1"/>
                </a:solidFill>
                <a:highlight>
                  <a:srgbClr val="1B212C"/>
                </a:highlight>
                <a:latin typeface="Roboto"/>
                <a:ea typeface="Roboto"/>
                <a:cs typeface="Roboto"/>
                <a:sym typeface="Roboto"/>
              </a:rPr>
              <a:t>https://ekonomia.fr/investir/avis-credit/credit-scoring-comment-les-banques-donnent-un-accord-de-credit/</a:t>
            </a:r>
            <a:endParaRPr u="sng">
              <a:solidFill>
                <a:schemeClr val="lt1"/>
              </a:solidFill>
              <a:highlight>
                <a:srgbClr val="1B212C"/>
              </a:highlight>
            </a:endParaRPr>
          </a:p>
          <a:p>
            <a:pPr indent="-317500" lvl="0" marL="457200" rtl="0" algn="just">
              <a:lnSpc>
                <a:spcPct val="115000"/>
              </a:lnSpc>
              <a:spcBef>
                <a:spcPts val="0"/>
              </a:spcBef>
              <a:spcAft>
                <a:spcPts val="0"/>
              </a:spcAft>
              <a:buClr>
                <a:schemeClr val="lt1"/>
              </a:buClr>
              <a:buSzPts val="1400"/>
              <a:buChar char="●"/>
            </a:pPr>
            <a:r>
              <a:rPr lang="fr">
                <a:solidFill>
                  <a:schemeClr val="lt1"/>
                </a:solidFill>
                <a:highlight>
                  <a:srgbClr val="1B212C"/>
                </a:highlight>
              </a:rPr>
              <a:t>Van Praag N, (1995), Credit management et credit scoring, Paris, Economica (Collection gestionpoche), p112</a:t>
            </a:r>
            <a:endParaRPr>
              <a:solidFill>
                <a:schemeClr val="lt1"/>
              </a:solidFill>
              <a:highlight>
                <a:srgbClr val="1B212C"/>
              </a:highlight>
            </a:endParaRPr>
          </a:p>
          <a:p>
            <a:pPr indent="0" lvl="0" marL="457200" rtl="0" algn="just">
              <a:lnSpc>
                <a:spcPct val="115000"/>
              </a:lnSpc>
              <a:spcBef>
                <a:spcPts val="1200"/>
              </a:spcBef>
              <a:spcAft>
                <a:spcPts val="2600"/>
              </a:spcAft>
              <a:buNone/>
            </a:pPr>
            <a:r>
              <a:t/>
            </a:r>
            <a:endParaRPr>
              <a:solidFill>
                <a:schemeClr val="lt1"/>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8" name="Google Shape;148;p29"/>
          <p:cNvSpPr txBox="1"/>
          <p:nvPr>
            <p:ph idx="1" type="body"/>
          </p:nvPr>
        </p:nvSpPr>
        <p:spPr>
          <a:xfrm>
            <a:off x="336175" y="487450"/>
            <a:ext cx="8404500" cy="437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solidFill>
                  <a:schemeClr val="lt1"/>
                </a:solidFill>
              </a:rPr>
              <a:t>HYPOTHÈSES</a:t>
            </a:r>
            <a:endParaRPr sz="1500">
              <a:solidFill>
                <a:schemeClr val="lt1"/>
              </a:solidFill>
            </a:endParaRPr>
          </a:p>
          <a:p>
            <a:pPr indent="-323850" lvl="0" marL="457200" rtl="0" algn="l">
              <a:spcBef>
                <a:spcPts val="1600"/>
              </a:spcBef>
              <a:spcAft>
                <a:spcPts val="0"/>
              </a:spcAft>
              <a:buClr>
                <a:schemeClr val="lt1"/>
              </a:buClr>
              <a:buSzPts val="1500"/>
              <a:buChar char="-"/>
            </a:pPr>
            <a:r>
              <a:rPr lang="fr" sz="1500">
                <a:solidFill>
                  <a:schemeClr val="lt1"/>
                </a:solidFill>
              </a:rPr>
              <a:t>Les personnes âgés ont plus de défauts de paiement</a:t>
            </a:r>
            <a:endParaRPr sz="1500">
              <a:solidFill>
                <a:schemeClr val="lt1"/>
              </a:solidFill>
            </a:endParaRPr>
          </a:p>
          <a:p>
            <a:pPr indent="-323850" lvl="0" marL="457200" rtl="0" algn="l">
              <a:spcBef>
                <a:spcPts val="0"/>
              </a:spcBef>
              <a:spcAft>
                <a:spcPts val="0"/>
              </a:spcAft>
              <a:buClr>
                <a:schemeClr val="lt1"/>
              </a:buClr>
              <a:buSzPts val="1500"/>
              <a:buChar char="-"/>
            </a:pPr>
            <a:r>
              <a:rPr lang="fr" sz="1500">
                <a:solidFill>
                  <a:schemeClr val="lt1"/>
                </a:solidFill>
              </a:rPr>
              <a:t>Les hauts revenus respectent mieux leurs mensualités</a:t>
            </a:r>
            <a:endParaRPr sz="1500">
              <a:solidFill>
                <a:schemeClr val="lt1"/>
              </a:solidFill>
            </a:endParaRPr>
          </a:p>
          <a:p>
            <a:pPr indent="-323850" lvl="0" marL="457200" rtl="0" algn="l">
              <a:spcBef>
                <a:spcPts val="0"/>
              </a:spcBef>
              <a:spcAft>
                <a:spcPts val="0"/>
              </a:spcAft>
              <a:buClr>
                <a:srgbClr val="1155CC"/>
              </a:buClr>
              <a:buSzPts val="1500"/>
              <a:buChar char="-"/>
            </a:pPr>
            <a:r>
              <a:rPr lang="fr" sz="1500">
                <a:solidFill>
                  <a:srgbClr val="1155CC"/>
                </a:solidFill>
              </a:rPr>
              <a:t>Les femmes honorent mieux leur.s  crédit.s que les hommes</a:t>
            </a:r>
            <a:endParaRPr sz="1500">
              <a:solidFill>
                <a:srgbClr val="1155CC"/>
              </a:solidFill>
            </a:endParaRPr>
          </a:p>
          <a:p>
            <a:pPr indent="-323850" lvl="0" marL="457200" rtl="0" algn="l">
              <a:spcBef>
                <a:spcPts val="0"/>
              </a:spcBef>
              <a:spcAft>
                <a:spcPts val="0"/>
              </a:spcAft>
              <a:buClr>
                <a:schemeClr val="lt1"/>
              </a:buClr>
              <a:buSzPts val="1500"/>
              <a:buChar char="-"/>
            </a:pPr>
            <a:r>
              <a:rPr lang="fr" sz="1500">
                <a:solidFill>
                  <a:schemeClr val="lt1"/>
                </a:solidFill>
              </a:rPr>
              <a:t>Plus le niveau d’étude est élevé, moins il y a de défauts de paiement </a:t>
            </a:r>
            <a:endParaRPr sz="1500">
              <a:solidFill>
                <a:schemeClr val="lt1"/>
              </a:solidFill>
            </a:endParaRPr>
          </a:p>
          <a:p>
            <a:pPr indent="-323850" lvl="0" marL="457200" rtl="0" algn="l">
              <a:spcBef>
                <a:spcPts val="0"/>
              </a:spcBef>
              <a:spcAft>
                <a:spcPts val="0"/>
              </a:spcAft>
              <a:buClr>
                <a:schemeClr val="lt1"/>
              </a:buClr>
              <a:buSzPts val="1500"/>
              <a:buChar char="-"/>
            </a:pPr>
            <a:r>
              <a:rPr lang="fr" sz="1500">
                <a:solidFill>
                  <a:schemeClr val="lt1"/>
                </a:solidFill>
              </a:rPr>
              <a:t>Être propriétaire signifie mieux honorer son emprunt</a:t>
            </a:r>
            <a:endParaRPr sz="1500">
              <a:solidFill>
                <a:schemeClr val="lt1"/>
              </a:solidFill>
            </a:endParaRPr>
          </a:p>
          <a:p>
            <a:pPr indent="-323850" lvl="0" marL="457200" rtl="0" algn="l">
              <a:spcBef>
                <a:spcPts val="0"/>
              </a:spcBef>
              <a:spcAft>
                <a:spcPts val="0"/>
              </a:spcAft>
              <a:buClr>
                <a:schemeClr val="lt1"/>
              </a:buClr>
              <a:buSzPts val="1500"/>
              <a:buChar char="-"/>
            </a:pPr>
            <a:r>
              <a:rPr lang="fr" sz="1500">
                <a:solidFill>
                  <a:schemeClr val="lt1"/>
                </a:solidFill>
              </a:rPr>
              <a:t>Les hommes achètent plus de bijoux que les femmes à crédit</a:t>
            </a:r>
            <a:endParaRPr sz="1500">
              <a:solidFill>
                <a:schemeClr val="lt1"/>
              </a:solidFill>
            </a:endParaRPr>
          </a:p>
          <a:p>
            <a:pPr indent="0" lvl="0" marL="0" rtl="0" algn="l">
              <a:spcBef>
                <a:spcPts val="1600"/>
              </a:spcBef>
              <a:spcAft>
                <a:spcPts val="0"/>
              </a:spcAft>
              <a:buNone/>
            </a:pPr>
            <a:r>
              <a:rPr lang="fr" sz="1500">
                <a:solidFill>
                  <a:schemeClr val="lt1"/>
                </a:solidFill>
              </a:rPr>
              <a:t>SAUVEGARDE &amp;  SÉCURISATION </a:t>
            </a:r>
            <a:endParaRPr sz="1500">
              <a:solidFill>
                <a:schemeClr val="lt1"/>
              </a:solidFill>
            </a:endParaRPr>
          </a:p>
          <a:p>
            <a:pPr indent="-323850" lvl="0" marL="457200" rtl="0" algn="l">
              <a:spcBef>
                <a:spcPts val="1600"/>
              </a:spcBef>
              <a:spcAft>
                <a:spcPts val="0"/>
              </a:spcAft>
              <a:buClr>
                <a:schemeClr val="lt1"/>
              </a:buClr>
              <a:buSzPts val="1500"/>
              <a:buChar char="-"/>
            </a:pPr>
            <a:r>
              <a:rPr lang="fr" sz="1500">
                <a:solidFill>
                  <a:schemeClr val="lt1"/>
                </a:solidFill>
              </a:rPr>
              <a:t>plusieurs sauvegardes sur différents supports et à différentes étapes</a:t>
            </a:r>
            <a:endParaRPr sz="1500">
              <a:solidFill>
                <a:schemeClr val="lt1"/>
              </a:solidFill>
            </a:endParaRPr>
          </a:p>
          <a:p>
            <a:pPr indent="-323850" lvl="0" marL="457200" rtl="0" algn="l">
              <a:spcBef>
                <a:spcPts val="0"/>
              </a:spcBef>
              <a:spcAft>
                <a:spcPts val="0"/>
              </a:spcAft>
              <a:buClr>
                <a:schemeClr val="lt1"/>
              </a:buClr>
              <a:buSzPts val="1500"/>
              <a:buChar char="-"/>
            </a:pPr>
            <a:r>
              <a:rPr lang="fr" sz="1500">
                <a:solidFill>
                  <a:schemeClr val="lt1"/>
                </a:solidFill>
              </a:rPr>
              <a:t>fichiers CSV, Cloud, enregistrements externes </a:t>
            </a:r>
            <a:endParaRPr sz="1500">
              <a:solidFill>
                <a:schemeClr val="lt1"/>
              </a:solidFill>
            </a:endParaRPr>
          </a:p>
          <a:p>
            <a:pPr indent="-323850" lvl="0" marL="457200" rtl="0" algn="l">
              <a:spcBef>
                <a:spcPts val="0"/>
              </a:spcBef>
              <a:spcAft>
                <a:spcPts val="0"/>
              </a:spcAft>
              <a:buClr>
                <a:schemeClr val="lt1"/>
              </a:buClr>
              <a:buSzPts val="1500"/>
              <a:buChar char="-"/>
            </a:pPr>
            <a:r>
              <a:rPr lang="fr" sz="1500">
                <a:solidFill>
                  <a:schemeClr val="lt1"/>
                </a:solidFill>
              </a:rPr>
              <a:t>création d’un back up dans MySQL Server </a:t>
            </a:r>
            <a:endParaRPr sz="1500">
              <a:solidFill>
                <a:schemeClr val="lt1"/>
              </a:solidFill>
            </a:endParaRPr>
          </a:p>
          <a:p>
            <a:pPr indent="0" lvl="0" marL="0" rtl="0" algn="l">
              <a:spcBef>
                <a:spcPts val="1600"/>
              </a:spcBef>
              <a:spcAft>
                <a:spcPts val="1600"/>
              </a:spcAft>
              <a:buNone/>
            </a:pPr>
            <a:r>
              <a:rPr lang="fr" sz="1500">
                <a:solidFill>
                  <a:schemeClr val="lt1"/>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54" name="Google Shape;154;p30"/>
          <p:cNvSpPr txBox="1"/>
          <p:nvPr>
            <p:ph type="ctrTitle"/>
          </p:nvPr>
        </p:nvSpPr>
        <p:spPr>
          <a:xfrm>
            <a:off x="0" y="170050"/>
            <a:ext cx="6865800" cy="589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fr"/>
              <a:t>MODÈLE ORGANISATIONNEL :</a:t>
            </a:r>
            <a:endParaRPr/>
          </a:p>
          <a:p>
            <a:pPr indent="0" lvl="0" marL="0" rtl="0" algn="l">
              <a:spcBef>
                <a:spcPts val="0"/>
              </a:spcBef>
              <a:spcAft>
                <a:spcPts val="0"/>
              </a:spcAft>
              <a:buNone/>
            </a:pPr>
            <a:r>
              <a:rPr lang="fr">
                <a:solidFill>
                  <a:schemeClr val="lt1"/>
                </a:solidFill>
              </a:rPr>
              <a:t>Architecture data du projet crédits</a:t>
            </a:r>
            <a:endParaRPr/>
          </a:p>
        </p:txBody>
      </p:sp>
      <p:sp>
        <p:nvSpPr>
          <p:cNvPr id="155" name="Google Shape;155;p30"/>
          <p:cNvSpPr/>
          <p:nvPr/>
        </p:nvSpPr>
        <p:spPr>
          <a:xfrm>
            <a:off x="5508400" y="4014575"/>
            <a:ext cx="3148200" cy="975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DATAVISUALISATION</a:t>
            </a:r>
            <a:endParaRPr/>
          </a:p>
        </p:txBody>
      </p:sp>
      <p:pic>
        <p:nvPicPr>
          <p:cNvPr id="156" name="Google Shape;156;p30"/>
          <p:cNvPicPr preferRelativeResize="0"/>
          <p:nvPr/>
        </p:nvPicPr>
        <p:blipFill>
          <a:blip r:embed="rId3">
            <a:alphaModFix/>
          </a:blip>
          <a:stretch>
            <a:fillRect/>
          </a:stretch>
        </p:blipFill>
        <p:spPr>
          <a:xfrm>
            <a:off x="3831112" y="2108213"/>
            <a:ext cx="1648274" cy="927081"/>
          </a:xfrm>
          <a:prstGeom prst="rect">
            <a:avLst/>
          </a:prstGeom>
          <a:noFill/>
          <a:ln>
            <a:noFill/>
          </a:ln>
        </p:spPr>
      </p:pic>
      <p:pic>
        <p:nvPicPr>
          <p:cNvPr id="157" name="Google Shape;157;p30"/>
          <p:cNvPicPr preferRelativeResize="0"/>
          <p:nvPr/>
        </p:nvPicPr>
        <p:blipFill>
          <a:blip r:embed="rId4">
            <a:alphaModFix/>
          </a:blip>
          <a:stretch>
            <a:fillRect/>
          </a:stretch>
        </p:blipFill>
        <p:spPr>
          <a:xfrm>
            <a:off x="1291299" y="1786799"/>
            <a:ext cx="1648275" cy="920200"/>
          </a:xfrm>
          <a:prstGeom prst="rect">
            <a:avLst/>
          </a:prstGeom>
          <a:noFill/>
          <a:ln>
            <a:noFill/>
          </a:ln>
        </p:spPr>
      </p:pic>
      <p:pic>
        <p:nvPicPr>
          <p:cNvPr id="158" name="Google Shape;158;p30"/>
          <p:cNvPicPr preferRelativeResize="0"/>
          <p:nvPr/>
        </p:nvPicPr>
        <p:blipFill>
          <a:blip r:embed="rId5">
            <a:alphaModFix/>
          </a:blip>
          <a:stretch>
            <a:fillRect/>
          </a:stretch>
        </p:blipFill>
        <p:spPr>
          <a:xfrm>
            <a:off x="1291301" y="2851726"/>
            <a:ext cx="1648275" cy="619799"/>
          </a:xfrm>
          <a:prstGeom prst="rect">
            <a:avLst/>
          </a:prstGeom>
          <a:noFill/>
          <a:ln>
            <a:noFill/>
          </a:ln>
        </p:spPr>
      </p:pic>
      <p:pic>
        <p:nvPicPr>
          <p:cNvPr id="159" name="Google Shape;159;p30"/>
          <p:cNvPicPr preferRelativeResize="0"/>
          <p:nvPr/>
        </p:nvPicPr>
        <p:blipFill>
          <a:blip r:embed="rId6">
            <a:alphaModFix/>
          </a:blip>
          <a:stretch>
            <a:fillRect/>
          </a:stretch>
        </p:blipFill>
        <p:spPr>
          <a:xfrm>
            <a:off x="6006925" y="1442387"/>
            <a:ext cx="1364925" cy="716100"/>
          </a:xfrm>
          <a:prstGeom prst="rect">
            <a:avLst/>
          </a:prstGeom>
          <a:noFill/>
          <a:ln>
            <a:noFill/>
          </a:ln>
        </p:spPr>
      </p:pic>
      <p:pic>
        <p:nvPicPr>
          <p:cNvPr id="160" name="Google Shape;160;p30"/>
          <p:cNvPicPr preferRelativeResize="0"/>
          <p:nvPr/>
        </p:nvPicPr>
        <p:blipFill>
          <a:blip r:embed="rId7">
            <a:alphaModFix/>
          </a:blip>
          <a:stretch>
            <a:fillRect/>
          </a:stretch>
        </p:blipFill>
        <p:spPr>
          <a:xfrm>
            <a:off x="6370900" y="2315975"/>
            <a:ext cx="1415899" cy="716335"/>
          </a:xfrm>
          <a:prstGeom prst="rect">
            <a:avLst/>
          </a:prstGeom>
          <a:noFill/>
          <a:ln>
            <a:noFill/>
          </a:ln>
        </p:spPr>
      </p:pic>
      <p:sp>
        <p:nvSpPr>
          <p:cNvPr id="161" name="Google Shape;161;p30"/>
          <p:cNvSpPr/>
          <p:nvPr/>
        </p:nvSpPr>
        <p:spPr>
          <a:xfrm>
            <a:off x="6006925" y="62750"/>
            <a:ext cx="3012600" cy="159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CONCEPTION</a:t>
            </a:r>
            <a:endParaRPr/>
          </a:p>
          <a:p>
            <a:pPr indent="0" lvl="0" marL="0" rtl="0" algn="ctr">
              <a:spcBef>
                <a:spcPts val="0"/>
              </a:spcBef>
              <a:spcAft>
                <a:spcPts val="0"/>
              </a:spcAft>
              <a:buNone/>
            </a:pPr>
            <a:r>
              <a:rPr lang="fr"/>
              <a:t>DÉVELOPPEMENT</a:t>
            </a:r>
            <a:endParaRPr/>
          </a:p>
          <a:p>
            <a:pPr indent="0" lvl="0" marL="0" rtl="0" algn="ctr">
              <a:spcBef>
                <a:spcPts val="0"/>
              </a:spcBef>
              <a:spcAft>
                <a:spcPts val="0"/>
              </a:spcAft>
              <a:buNone/>
            </a:pPr>
            <a:r>
              <a:rPr lang="fr"/>
              <a:t>EXPLOITATION</a:t>
            </a:r>
            <a:endParaRPr/>
          </a:p>
        </p:txBody>
      </p:sp>
      <p:pic>
        <p:nvPicPr>
          <p:cNvPr id="162" name="Google Shape;162;p30"/>
          <p:cNvPicPr preferRelativeResize="0"/>
          <p:nvPr/>
        </p:nvPicPr>
        <p:blipFill>
          <a:blip r:embed="rId8">
            <a:alphaModFix/>
          </a:blip>
          <a:stretch>
            <a:fillRect/>
          </a:stretch>
        </p:blipFill>
        <p:spPr>
          <a:xfrm>
            <a:off x="131513" y="1786800"/>
            <a:ext cx="1064913" cy="1064913"/>
          </a:xfrm>
          <a:prstGeom prst="rect">
            <a:avLst/>
          </a:prstGeom>
          <a:noFill/>
          <a:ln>
            <a:noFill/>
          </a:ln>
        </p:spPr>
      </p:pic>
      <p:sp>
        <p:nvSpPr>
          <p:cNvPr id="163" name="Google Shape;163;p30"/>
          <p:cNvSpPr/>
          <p:nvPr/>
        </p:nvSpPr>
        <p:spPr>
          <a:xfrm>
            <a:off x="131525" y="924225"/>
            <a:ext cx="3355200" cy="97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ORGANISATION ET PRÉSENTATION </a:t>
            </a:r>
            <a:endParaRPr/>
          </a:p>
        </p:txBody>
      </p:sp>
      <p:sp>
        <p:nvSpPr>
          <p:cNvPr id="164" name="Google Shape;164;p30"/>
          <p:cNvSpPr/>
          <p:nvPr/>
        </p:nvSpPr>
        <p:spPr>
          <a:xfrm>
            <a:off x="3866625" y="474375"/>
            <a:ext cx="1760400" cy="147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RECUEIL DES DONNÉES</a:t>
            </a:r>
            <a:endParaRPr/>
          </a:p>
        </p:txBody>
      </p:sp>
      <p:pic>
        <p:nvPicPr>
          <p:cNvPr id="165" name="Google Shape;165;p30"/>
          <p:cNvPicPr preferRelativeResize="0"/>
          <p:nvPr/>
        </p:nvPicPr>
        <p:blipFill>
          <a:blip r:embed="rId9">
            <a:alphaModFix/>
          </a:blip>
          <a:stretch>
            <a:fillRect/>
          </a:stretch>
        </p:blipFill>
        <p:spPr>
          <a:xfrm>
            <a:off x="7343024" y="3154424"/>
            <a:ext cx="1648275" cy="738021"/>
          </a:xfrm>
          <a:prstGeom prst="rect">
            <a:avLst/>
          </a:prstGeom>
          <a:noFill/>
          <a:ln>
            <a:noFill/>
          </a:ln>
        </p:spPr>
      </p:pic>
      <p:pic>
        <p:nvPicPr>
          <p:cNvPr id="166" name="Google Shape;166;p30"/>
          <p:cNvPicPr preferRelativeResize="0"/>
          <p:nvPr/>
        </p:nvPicPr>
        <p:blipFill>
          <a:blip r:embed="rId10">
            <a:alphaModFix/>
          </a:blip>
          <a:stretch>
            <a:fillRect/>
          </a:stretch>
        </p:blipFill>
        <p:spPr>
          <a:xfrm>
            <a:off x="5942425" y="3165388"/>
            <a:ext cx="1278738" cy="716100"/>
          </a:xfrm>
          <a:prstGeom prst="rect">
            <a:avLst/>
          </a:prstGeom>
          <a:noFill/>
          <a:ln>
            <a:noFill/>
          </a:ln>
        </p:spPr>
      </p:pic>
      <p:pic>
        <p:nvPicPr>
          <p:cNvPr id="167" name="Google Shape;167;p30"/>
          <p:cNvPicPr preferRelativeResize="0"/>
          <p:nvPr/>
        </p:nvPicPr>
        <p:blipFill>
          <a:blip r:embed="rId11">
            <a:alphaModFix/>
          </a:blip>
          <a:stretch>
            <a:fillRect/>
          </a:stretch>
        </p:blipFill>
        <p:spPr>
          <a:xfrm>
            <a:off x="7343025" y="1405600"/>
            <a:ext cx="788278" cy="788250"/>
          </a:xfrm>
          <a:prstGeom prst="rect">
            <a:avLst/>
          </a:prstGeom>
          <a:noFill/>
          <a:ln>
            <a:noFill/>
          </a:ln>
        </p:spPr>
      </p:pic>
      <p:pic>
        <p:nvPicPr>
          <p:cNvPr id="168" name="Google Shape;168;p30"/>
          <p:cNvPicPr preferRelativeResize="0"/>
          <p:nvPr/>
        </p:nvPicPr>
        <p:blipFill>
          <a:blip r:embed="rId12">
            <a:alphaModFix/>
          </a:blip>
          <a:stretch>
            <a:fillRect/>
          </a:stretch>
        </p:blipFill>
        <p:spPr>
          <a:xfrm>
            <a:off x="4646550" y="4144025"/>
            <a:ext cx="716100" cy="716100"/>
          </a:xfrm>
          <a:prstGeom prst="rect">
            <a:avLst/>
          </a:prstGeom>
          <a:noFill/>
          <a:ln>
            <a:noFill/>
          </a:ln>
        </p:spPr>
      </p:pic>
      <p:pic>
        <p:nvPicPr>
          <p:cNvPr id="169" name="Google Shape;169;p30"/>
          <p:cNvPicPr preferRelativeResize="0"/>
          <p:nvPr/>
        </p:nvPicPr>
        <p:blipFill>
          <a:blip r:embed="rId13">
            <a:alphaModFix/>
          </a:blip>
          <a:stretch>
            <a:fillRect/>
          </a:stretch>
        </p:blipFill>
        <p:spPr>
          <a:xfrm>
            <a:off x="3156100" y="4069703"/>
            <a:ext cx="1415901" cy="8647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75" name="Google Shape;175;p31"/>
          <p:cNvSpPr txBox="1"/>
          <p:nvPr>
            <p:ph type="ctrTitle"/>
          </p:nvPr>
        </p:nvSpPr>
        <p:spPr>
          <a:xfrm>
            <a:off x="3725250" y="-131150"/>
            <a:ext cx="1693500" cy="533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solidFill>
                  <a:srgbClr val="1155CC"/>
                </a:solidFill>
              </a:rPr>
              <a:t>TRELLO</a:t>
            </a:r>
            <a:endParaRPr>
              <a:solidFill>
                <a:srgbClr val="1155CC"/>
              </a:solidFill>
            </a:endParaRPr>
          </a:p>
        </p:txBody>
      </p:sp>
      <p:pic>
        <p:nvPicPr>
          <p:cNvPr id="176" name="Google Shape;176;p31"/>
          <p:cNvPicPr preferRelativeResize="0"/>
          <p:nvPr/>
        </p:nvPicPr>
        <p:blipFill>
          <a:blip r:embed="rId3">
            <a:alphaModFix/>
          </a:blip>
          <a:stretch>
            <a:fillRect/>
          </a:stretch>
        </p:blipFill>
        <p:spPr>
          <a:xfrm>
            <a:off x="0" y="554350"/>
            <a:ext cx="9144000" cy="40961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82" name="Google Shape;182;p32"/>
          <p:cNvSpPr txBox="1"/>
          <p:nvPr>
            <p:ph type="ctrTitle"/>
          </p:nvPr>
        </p:nvSpPr>
        <p:spPr>
          <a:xfrm>
            <a:off x="275850" y="218525"/>
            <a:ext cx="3500400" cy="566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000">
                <a:solidFill>
                  <a:srgbClr val="1155CC"/>
                </a:solidFill>
              </a:rPr>
              <a:t>I / PREPROCESSING</a:t>
            </a:r>
            <a:endParaRPr sz="2000">
              <a:solidFill>
                <a:srgbClr val="1155CC"/>
              </a:solidFill>
            </a:endParaRPr>
          </a:p>
        </p:txBody>
      </p:sp>
      <p:sp>
        <p:nvSpPr>
          <p:cNvPr id="183" name="Google Shape;183;p32"/>
          <p:cNvSpPr txBox="1"/>
          <p:nvPr/>
        </p:nvSpPr>
        <p:spPr>
          <a:xfrm>
            <a:off x="526050" y="785225"/>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600"/>
              </a:spcAft>
              <a:buNone/>
            </a:pPr>
            <a:r>
              <a:rPr b="1" lang="fr" sz="1500">
                <a:solidFill>
                  <a:schemeClr val="lt1"/>
                </a:solidFill>
                <a:latin typeface="Roboto"/>
                <a:ea typeface="Roboto"/>
                <a:cs typeface="Roboto"/>
                <a:sym typeface="Roboto"/>
              </a:rPr>
              <a:t>A/ EXPLORATION </a:t>
            </a:r>
            <a:endParaRPr b="1"/>
          </a:p>
        </p:txBody>
      </p:sp>
      <p:sp>
        <p:nvSpPr>
          <p:cNvPr id="184" name="Google Shape;184;p32"/>
          <p:cNvSpPr txBox="1"/>
          <p:nvPr/>
        </p:nvSpPr>
        <p:spPr>
          <a:xfrm>
            <a:off x="352275" y="785225"/>
            <a:ext cx="2751600" cy="52437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t/>
            </a:r>
            <a:endParaRPr sz="1500">
              <a:solidFill>
                <a:schemeClr val="lt1"/>
              </a:solidFill>
              <a:latin typeface="Roboto"/>
              <a:ea typeface="Roboto"/>
              <a:cs typeface="Roboto"/>
              <a:sym typeface="Roboto"/>
            </a:endParaRPr>
          </a:p>
          <a:p>
            <a:pPr indent="0" lvl="0" marL="0" rtl="0" algn="l">
              <a:lnSpc>
                <a:spcPct val="105000"/>
              </a:lnSpc>
              <a:spcBef>
                <a:spcPts val="1600"/>
              </a:spcBef>
              <a:spcAft>
                <a:spcPts val="0"/>
              </a:spcAft>
              <a:buNone/>
            </a:pPr>
            <a:r>
              <a:rPr lang="fr" sz="1500">
                <a:solidFill>
                  <a:schemeClr val="lt1"/>
                </a:solidFill>
                <a:latin typeface="Roboto"/>
                <a:ea typeface="Roboto"/>
                <a:cs typeface="Roboto"/>
                <a:sym typeface="Roboto"/>
              </a:rPr>
              <a:t>164 colonnes en tout</a:t>
            </a:r>
            <a:endParaRPr sz="1500">
              <a:solidFill>
                <a:schemeClr val="lt1"/>
              </a:solidFill>
              <a:latin typeface="Roboto"/>
              <a:ea typeface="Roboto"/>
              <a:cs typeface="Roboto"/>
              <a:sym typeface="Roboto"/>
            </a:endParaRPr>
          </a:p>
          <a:p>
            <a:pPr indent="0" lvl="0" marL="0" rtl="0" algn="l">
              <a:lnSpc>
                <a:spcPct val="105000"/>
              </a:lnSpc>
              <a:spcBef>
                <a:spcPts val="1600"/>
              </a:spcBef>
              <a:spcAft>
                <a:spcPts val="0"/>
              </a:spcAft>
              <a:buNone/>
            </a:pPr>
            <a:r>
              <a:rPr lang="fr" sz="1500">
                <a:solidFill>
                  <a:schemeClr val="lt1"/>
                </a:solidFill>
                <a:latin typeface="Roboto"/>
                <a:ea typeface="Roboto"/>
                <a:cs typeface="Roboto"/>
                <a:sym typeface="Roboto"/>
              </a:rPr>
              <a:t>Quelle est la proportion de défauts de paiement ?</a:t>
            </a:r>
            <a:endParaRPr sz="1500">
              <a:solidFill>
                <a:schemeClr val="lt1"/>
              </a:solidFill>
              <a:latin typeface="Roboto"/>
              <a:ea typeface="Roboto"/>
              <a:cs typeface="Roboto"/>
              <a:sym typeface="Roboto"/>
            </a:endParaRPr>
          </a:p>
          <a:p>
            <a:pPr indent="-323850" lvl="0" marL="457200" rtl="0" algn="l">
              <a:lnSpc>
                <a:spcPct val="105000"/>
              </a:lnSpc>
              <a:spcBef>
                <a:spcPts val="1600"/>
              </a:spcBef>
              <a:spcAft>
                <a:spcPts val="0"/>
              </a:spcAft>
              <a:buClr>
                <a:schemeClr val="lt1"/>
              </a:buClr>
              <a:buSzPts val="1500"/>
              <a:buFont typeface="Roboto"/>
              <a:buChar char="-"/>
            </a:pPr>
            <a:r>
              <a:rPr lang="fr" sz="1500">
                <a:solidFill>
                  <a:schemeClr val="lt1"/>
                </a:solidFill>
                <a:latin typeface="Roboto"/>
                <a:ea typeface="Roboto"/>
                <a:cs typeface="Roboto"/>
                <a:sym typeface="Roboto"/>
              </a:rPr>
              <a:t>Trouver une solution pour comptabiliser le pourcentage de NaN et mesurer l’influence sur la target. </a:t>
            </a:r>
            <a:endParaRPr sz="1500">
              <a:solidFill>
                <a:schemeClr val="lt1"/>
              </a:solidFill>
              <a:latin typeface="Roboto"/>
              <a:ea typeface="Roboto"/>
              <a:cs typeface="Roboto"/>
              <a:sym typeface="Roboto"/>
            </a:endParaRPr>
          </a:p>
          <a:p>
            <a:pPr indent="0" lvl="0" marL="457200" rtl="0" algn="l">
              <a:lnSpc>
                <a:spcPct val="105000"/>
              </a:lnSpc>
              <a:spcBef>
                <a:spcPts val="1600"/>
              </a:spcBef>
              <a:spcAft>
                <a:spcPts val="0"/>
              </a:spcAft>
              <a:buNone/>
            </a:pPr>
            <a:r>
              <a:t/>
            </a:r>
            <a:endParaRPr sz="1500">
              <a:solidFill>
                <a:schemeClr val="lt1"/>
              </a:solidFill>
              <a:latin typeface="Roboto"/>
              <a:ea typeface="Roboto"/>
              <a:cs typeface="Roboto"/>
              <a:sym typeface="Roboto"/>
            </a:endParaRPr>
          </a:p>
          <a:p>
            <a:pPr indent="-323850" lvl="0" marL="457200" rtl="0" algn="l">
              <a:lnSpc>
                <a:spcPct val="105000"/>
              </a:lnSpc>
              <a:spcBef>
                <a:spcPts val="1600"/>
              </a:spcBef>
              <a:spcAft>
                <a:spcPts val="0"/>
              </a:spcAft>
              <a:buClr>
                <a:schemeClr val="lt1"/>
              </a:buClr>
              <a:buSzPts val="1500"/>
              <a:buFont typeface="Roboto"/>
              <a:buChar char="-"/>
            </a:pPr>
            <a:r>
              <a:rPr lang="fr" sz="1500">
                <a:solidFill>
                  <a:schemeClr val="lt1"/>
                </a:solidFill>
                <a:latin typeface="Roboto"/>
                <a:ea typeface="Roboto"/>
                <a:cs typeface="Roboto"/>
                <a:sym typeface="Roboto"/>
              </a:rPr>
              <a:t>Mesurer la corrélation entre notre variable cible et les autres variable</a:t>
            </a:r>
            <a:endParaRPr sz="1500">
              <a:solidFill>
                <a:schemeClr val="lt1"/>
              </a:solidFill>
              <a:latin typeface="Roboto"/>
              <a:ea typeface="Roboto"/>
              <a:cs typeface="Roboto"/>
              <a:sym typeface="Roboto"/>
            </a:endParaRPr>
          </a:p>
          <a:p>
            <a:pPr indent="0" lvl="0" marL="0" rtl="0" algn="just">
              <a:lnSpc>
                <a:spcPct val="115000"/>
              </a:lnSpc>
              <a:spcBef>
                <a:spcPts val="1600"/>
              </a:spcBef>
              <a:spcAft>
                <a:spcPts val="0"/>
              </a:spcAft>
              <a:buNone/>
            </a:pPr>
            <a:r>
              <a:t/>
            </a:r>
            <a:endParaRPr sz="1500"/>
          </a:p>
          <a:p>
            <a:pPr indent="0" lvl="0" marL="0" rtl="0" algn="l">
              <a:lnSpc>
                <a:spcPct val="105000"/>
              </a:lnSpc>
              <a:spcBef>
                <a:spcPts val="1400"/>
              </a:spcBef>
              <a:spcAft>
                <a:spcPts val="1600"/>
              </a:spcAft>
              <a:buNone/>
            </a:pPr>
            <a:r>
              <a:t/>
            </a:r>
            <a:endParaRPr sz="1500">
              <a:solidFill>
                <a:schemeClr val="lt1"/>
              </a:solidFill>
              <a:latin typeface="Roboto"/>
              <a:ea typeface="Roboto"/>
              <a:cs typeface="Roboto"/>
              <a:sym typeface="Roboto"/>
            </a:endParaRPr>
          </a:p>
        </p:txBody>
      </p:sp>
      <p:pic>
        <p:nvPicPr>
          <p:cNvPr id="185" name="Google Shape;185;p32"/>
          <p:cNvPicPr preferRelativeResize="0"/>
          <p:nvPr/>
        </p:nvPicPr>
        <p:blipFill>
          <a:blip r:embed="rId3">
            <a:alphaModFix/>
          </a:blip>
          <a:stretch>
            <a:fillRect/>
          </a:stretch>
        </p:blipFill>
        <p:spPr>
          <a:xfrm>
            <a:off x="3379625" y="218527"/>
            <a:ext cx="5561550" cy="3434100"/>
          </a:xfrm>
          <a:prstGeom prst="rect">
            <a:avLst/>
          </a:prstGeom>
          <a:noFill/>
          <a:ln>
            <a:noFill/>
          </a:ln>
        </p:spPr>
      </p:pic>
      <p:sp>
        <p:nvSpPr>
          <p:cNvPr id="186" name="Google Shape;186;p32"/>
          <p:cNvSpPr txBox="1"/>
          <p:nvPr/>
        </p:nvSpPr>
        <p:spPr>
          <a:xfrm>
            <a:off x="7261425" y="2571750"/>
            <a:ext cx="4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8%</a:t>
            </a:r>
            <a:endParaRPr>
              <a:latin typeface="Roboto"/>
              <a:ea typeface="Roboto"/>
              <a:cs typeface="Roboto"/>
              <a:sym typeface="Roboto"/>
            </a:endParaRPr>
          </a:p>
        </p:txBody>
      </p:sp>
      <p:sp>
        <p:nvSpPr>
          <p:cNvPr id="187" name="Google Shape;187;p32"/>
          <p:cNvSpPr txBox="1"/>
          <p:nvPr/>
        </p:nvSpPr>
        <p:spPr>
          <a:xfrm>
            <a:off x="3379625" y="3837600"/>
            <a:ext cx="7917000" cy="1305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fr" sz="1500">
                <a:solidFill>
                  <a:srgbClr val="0B5303"/>
                </a:solidFill>
              </a:rPr>
              <a:t>round</a:t>
            </a:r>
            <a:r>
              <a:rPr lang="fr" sz="1500">
                <a:solidFill>
                  <a:schemeClr val="lt1"/>
                </a:solidFill>
              </a:rPr>
              <a:t>(df[‘</a:t>
            </a:r>
            <a:r>
              <a:rPr lang="fr" sz="1500">
                <a:solidFill>
                  <a:srgbClr val="FB0207"/>
                </a:solidFill>
              </a:rPr>
              <a:t>cible’</a:t>
            </a:r>
            <a:r>
              <a:rPr lang="fr" sz="1500">
                <a:solidFill>
                  <a:schemeClr val="lt1"/>
                </a:solidFill>
              </a:rPr>
              <a:t>].value_counts(normalize</a:t>
            </a:r>
            <a:r>
              <a:rPr lang="fr" sz="1500">
                <a:solidFill>
                  <a:srgbClr val="A10081"/>
                </a:solidFill>
              </a:rPr>
              <a:t>=</a:t>
            </a:r>
            <a:r>
              <a:rPr b="1" lang="fr" sz="1500">
                <a:solidFill>
                  <a:srgbClr val="0A4C02"/>
                </a:solidFill>
              </a:rPr>
              <a:t>True</a:t>
            </a:r>
            <a:r>
              <a:rPr lang="fr" sz="1500">
                <a:solidFill>
                  <a:schemeClr val="lt1"/>
                </a:solidFill>
              </a:rPr>
              <a:t>)</a:t>
            </a:r>
            <a:r>
              <a:rPr lang="fr" sz="1500">
                <a:solidFill>
                  <a:srgbClr val="A10081"/>
                </a:solidFill>
              </a:rPr>
              <a:t>*</a:t>
            </a:r>
            <a:r>
              <a:rPr lang="fr" sz="1500">
                <a:solidFill>
                  <a:srgbClr val="118104"/>
                </a:solidFill>
              </a:rPr>
              <a:t>100</a:t>
            </a:r>
            <a:r>
              <a:rPr lang="fr" sz="1500"/>
              <a:t>,</a:t>
            </a:r>
            <a:r>
              <a:rPr lang="fr" sz="1500">
                <a:solidFill>
                  <a:srgbClr val="118104"/>
                </a:solidFill>
              </a:rPr>
              <a:t>1</a:t>
            </a:r>
            <a:r>
              <a:rPr lang="fr" sz="1500">
                <a:solidFill>
                  <a:schemeClr val="lt1"/>
                </a:solidFill>
              </a:rPr>
              <a:t>)</a:t>
            </a:r>
            <a:endParaRPr sz="1500">
              <a:solidFill>
                <a:schemeClr val="lt1"/>
              </a:solidFill>
            </a:endParaRPr>
          </a:p>
          <a:p>
            <a:pPr indent="0" lvl="0" marL="0" rtl="0" algn="just">
              <a:lnSpc>
                <a:spcPct val="115000"/>
              </a:lnSpc>
              <a:spcBef>
                <a:spcPts val="1400"/>
              </a:spcBef>
              <a:spcAft>
                <a:spcPts val="0"/>
              </a:spcAft>
              <a:buNone/>
            </a:pPr>
            <a:r>
              <a:rPr lang="fr" sz="1500">
                <a:solidFill>
                  <a:schemeClr val="lt1"/>
                </a:solidFill>
              </a:rPr>
              <a:t>0 = 91,9 % soit 282 686 clients non défectueux</a:t>
            </a:r>
            <a:endParaRPr sz="1500">
              <a:solidFill>
                <a:schemeClr val="lt1"/>
              </a:solidFill>
            </a:endParaRPr>
          </a:p>
          <a:p>
            <a:pPr indent="0" lvl="0" marL="0" rtl="0" algn="just">
              <a:lnSpc>
                <a:spcPct val="115000"/>
              </a:lnSpc>
              <a:spcBef>
                <a:spcPts val="1400"/>
              </a:spcBef>
              <a:spcAft>
                <a:spcPts val="1400"/>
              </a:spcAft>
              <a:buNone/>
            </a:pPr>
            <a:r>
              <a:rPr lang="fr" sz="1500">
                <a:solidFill>
                  <a:schemeClr val="lt1"/>
                </a:solidFill>
              </a:rPr>
              <a:t>1 = 08,1 %  soit 24 825 clients défectueux</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3" name="Google Shape;193;p33"/>
          <p:cNvSpPr txBox="1"/>
          <p:nvPr>
            <p:ph type="ctrTitle"/>
          </p:nvPr>
        </p:nvSpPr>
        <p:spPr>
          <a:xfrm>
            <a:off x="291600" y="58475"/>
            <a:ext cx="8560800" cy="613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colonnes retirées ont peu d’influence sur la cible</a:t>
            </a:r>
            <a:endParaRPr/>
          </a:p>
        </p:txBody>
      </p:sp>
      <p:pic>
        <p:nvPicPr>
          <p:cNvPr id="194" name="Google Shape;194;p33"/>
          <p:cNvPicPr preferRelativeResize="0"/>
          <p:nvPr/>
        </p:nvPicPr>
        <p:blipFill>
          <a:blip r:embed="rId3">
            <a:alphaModFix/>
          </a:blip>
          <a:stretch>
            <a:fillRect/>
          </a:stretch>
        </p:blipFill>
        <p:spPr>
          <a:xfrm>
            <a:off x="403425" y="965975"/>
            <a:ext cx="8560801" cy="3706829"/>
          </a:xfrm>
          <a:prstGeom prst="rect">
            <a:avLst/>
          </a:prstGeom>
          <a:noFill/>
          <a:ln>
            <a:noFill/>
          </a:ln>
        </p:spPr>
      </p:pic>
      <p:pic>
        <p:nvPicPr>
          <p:cNvPr id="195" name="Google Shape;195;p33"/>
          <p:cNvPicPr preferRelativeResize="0"/>
          <p:nvPr/>
        </p:nvPicPr>
        <p:blipFill>
          <a:blip r:embed="rId4">
            <a:alphaModFix/>
          </a:blip>
          <a:stretch>
            <a:fillRect/>
          </a:stretch>
        </p:blipFill>
        <p:spPr>
          <a:xfrm>
            <a:off x="5523600" y="1751701"/>
            <a:ext cx="3064250" cy="148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01" name="Google Shape;201;p34"/>
          <p:cNvSpPr txBox="1"/>
          <p:nvPr/>
        </p:nvSpPr>
        <p:spPr>
          <a:xfrm>
            <a:off x="302550" y="0"/>
            <a:ext cx="8538900" cy="114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fr" sz="1600">
                <a:solidFill>
                  <a:schemeClr val="lt1"/>
                </a:solidFill>
              </a:rPr>
              <a:t>On peut regarder par curiosité quelles variables influencent les EXT_SOURCE et on remarque que DAYS_BIRTH est considérablement corrélée à EXT_SOURCE_1 </a:t>
            </a:r>
            <a:endParaRPr sz="1600">
              <a:solidFill>
                <a:schemeClr val="lt1"/>
              </a:solidFill>
            </a:endParaRPr>
          </a:p>
          <a:p>
            <a:pPr indent="0" lvl="0" marL="0" rtl="0" algn="l">
              <a:spcBef>
                <a:spcPts val="1400"/>
              </a:spcBef>
              <a:spcAft>
                <a:spcPts val="0"/>
              </a:spcAft>
              <a:buNone/>
            </a:pPr>
            <a:r>
              <a:t/>
            </a:r>
            <a:endParaRPr>
              <a:latin typeface="Roboto"/>
              <a:ea typeface="Roboto"/>
              <a:cs typeface="Roboto"/>
              <a:sym typeface="Roboto"/>
            </a:endParaRPr>
          </a:p>
        </p:txBody>
      </p:sp>
      <p:pic>
        <p:nvPicPr>
          <p:cNvPr id="202" name="Google Shape;202;p34"/>
          <p:cNvPicPr preferRelativeResize="0"/>
          <p:nvPr/>
        </p:nvPicPr>
        <p:blipFill>
          <a:blip r:embed="rId3">
            <a:alphaModFix/>
          </a:blip>
          <a:stretch>
            <a:fillRect/>
          </a:stretch>
        </p:blipFill>
        <p:spPr>
          <a:xfrm>
            <a:off x="1605775" y="2452500"/>
            <a:ext cx="5848350" cy="2000250"/>
          </a:xfrm>
          <a:prstGeom prst="rect">
            <a:avLst/>
          </a:prstGeom>
          <a:noFill/>
          <a:ln>
            <a:noFill/>
          </a:ln>
        </p:spPr>
      </p:pic>
      <p:sp>
        <p:nvSpPr>
          <p:cNvPr id="203" name="Google Shape;203;p34"/>
          <p:cNvSpPr txBox="1"/>
          <p:nvPr/>
        </p:nvSpPr>
        <p:spPr>
          <a:xfrm>
            <a:off x="739600" y="1126200"/>
            <a:ext cx="7580700" cy="132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just">
              <a:lnSpc>
                <a:spcPct val="115000"/>
              </a:lnSpc>
              <a:spcBef>
                <a:spcPts val="0"/>
              </a:spcBef>
              <a:spcAft>
                <a:spcPts val="0"/>
              </a:spcAft>
              <a:buNone/>
            </a:pPr>
            <a:r>
              <a:rPr lang="fr" sz="1500">
                <a:highlight>
                  <a:schemeClr val="lt1"/>
                </a:highlight>
              </a:rPr>
              <a:t> corr_target_test </a:t>
            </a:r>
            <a:r>
              <a:rPr lang="fr" sz="1500">
                <a:solidFill>
                  <a:srgbClr val="9900FF"/>
                </a:solidFill>
                <a:highlight>
                  <a:schemeClr val="lt1"/>
                </a:highlight>
              </a:rPr>
              <a:t>=</a:t>
            </a:r>
            <a:r>
              <a:rPr lang="fr" sz="1500">
                <a:highlight>
                  <a:schemeClr val="lt1"/>
                </a:highlight>
              </a:rPr>
              <a:t> corrMatrix[</a:t>
            </a:r>
            <a:r>
              <a:rPr lang="fr" sz="1500">
                <a:solidFill>
                  <a:srgbClr val="FF0000"/>
                </a:solidFill>
                <a:highlight>
                  <a:schemeClr val="lt1"/>
                </a:highlight>
              </a:rPr>
              <a:t>'EXT_SOURCE_1'</a:t>
            </a:r>
            <a:r>
              <a:rPr lang="fr" sz="1500">
                <a:highlight>
                  <a:schemeClr val="lt1"/>
                </a:highlight>
              </a:rPr>
              <a:t>].abs().sort_values (ascending </a:t>
            </a:r>
            <a:r>
              <a:rPr lang="fr" sz="1500">
                <a:solidFill>
                  <a:srgbClr val="9900FF"/>
                </a:solidFill>
                <a:highlight>
                  <a:schemeClr val="lt1"/>
                </a:highlight>
              </a:rPr>
              <a:t>= </a:t>
            </a:r>
            <a:r>
              <a:rPr lang="fr" sz="1500">
                <a:solidFill>
                  <a:srgbClr val="00FF00"/>
                </a:solidFill>
                <a:highlight>
                  <a:schemeClr val="lt1"/>
                </a:highlight>
              </a:rPr>
              <a:t>False</a:t>
            </a:r>
            <a:r>
              <a:rPr lang="fr" sz="1500">
                <a:highlight>
                  <a:schemeClr val="lt1"/>
                </a:highlight>
              </a:rPr>
              <a:t>)[</a:t>
            </a:r>
            <a:r>
              <a:rPr lang="fr" sz="1500">
                <a:solidFill>
                  <a:srgbClr val="00FF00"/>
                </a:solidFill>
                <a:highlight>
                  <a:schemeClr val="lt1"/>
                </a:highlight>
              </a:rPr>
              <a:t>0</a:t>
            </a:r>
            <a:r>
              <a:rPr lang="fr" sz="1500">
                <a:highlight>
                  <a:schemeClr val="lt1"/>
                </a:highlight>
              </a:rPr>
              <a:t>:</a:t>
            </a:r>
            <a:r>
              <a:rPr lang="fr" sz="1500">
                <a:solidFill>
                  <a:srgbClr val="00FF00"/>
                </a:solidFill>
                <a:highlight>
                  <a:schemeClr val="lt1"/>
                </a:highlight>
              </a:rPr>
              <a:t>5</a:t>
            </a:r>
            <a:r>
              <a:rPr lang="fr" sz="1500">
                <a:highlight>
                  <a:schemeClr val="lt1"/>
                </a:highlight>
              </a:rPr>
              <a:t>]corr_target_test</a:t>
            </a:r>
            <a:endParaRPr sz="1500">
              <a:highlight>
                <a:schemeClr val="lt1"/>
              </a:highlight>
            </a:endParaRPr>
          </a:p>
          <a:p>
            <a:pPr indent="0" lvl="0" marL="0" rtl="0" algn="l">
              <a:spcBef>
                <a:spcPts val="1400"/>
              </a:spcBef>
              <a:spcAft>
                <a:spcPts val="0"/>
              </a:spcAft>
              <a:buNone/>
            </a:pPr>
            <a:r>
              <a:t/>
            </a:r>
            <a:endParaRPr>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