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p:regular r:id="rId30"/>
      <p:bold r:id="rId31"/>
      <p:italic r:id="rId32"/>
      <p:boldItalic r:id="rId33"/>
    </p:embeddedFont>
    <p:embeddedFont>
      <p:font typeface="Garamond"/>
      <p:regular r:id="rId34"/>
      <p:bold r:id="rId35"/>
      <p:italic r:id="rId36"/>
      <p:boldItalic r:id="rId37"/>
    </p:embeddedFont>
    <p:embeddedFont>
      <p:font typeface="Nunito"/>
      <p:regular r:id="rId38"/>
      <p:bold r:id="rId39"/>
      <p:italic r:id="rId40"/>
      <p:boldItalic r:id="rId41"/>
    </p:embeddedFont>
    <p:embeddedFont>
      <p:font typeface="Poppins"/>
      <p:regular r:id="rId42"/>
      <p:bold r:id="rId43"/>
      <p:italic r:id="rId44"/>
      <p:boldItalic r:id="rId45"/>
    </p:embeddedFont>
    <p:embeddedFont>
      <p:font typeface="Libre Baskerville"/>
      <p:regular r:id="rId46"/>
      <p:bold r:id="rId47"/>
      <p:italic r:id="rId48"/>
    </p:embeddedFont>
    <p:embeddedFont>
      <p:font typeface="Poppins Medium"/>
      <p:regular r:id="rId49"/>
      <p:bold r:id="rId50"/>
      <p:italic r:id="rId51"/>
      <p:boldItalic r:id="rId52"/>
    </p:embeddedFont>
    <p:embeddedFont>
      <p:font typeface="Poppins Black"/>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42" Type="http://schemas.openxmlformats.org/officeDocument/2006/relationships/font" Target="fonts/Poppins-regular.fntdata"/><Relationship Id="rId41" Type="http://schemas.openxmlformats.org/officeDocument/2006/relationships/font" Target="fonts/Nunito-boldItalic.fntdata"/><Relationship Id="rId44" Type="http://schemas.openxmlformats.org/officeDocument/2006/relationships/font" Target="fonts/Poppins-italic.fntdata"/><Relationship Id="rId43" Type="http://schemas.openxmlformats.org/officeDocument/2006/relationships/font" Target="fonts/Poppins-bold.fntdata"/><Relationship Id="rId46" Type="http://schemas.openxmlformats.org/officeDocument/2006/relationships/font" Target="fonts/LibreBaskerville-regular.fntdata"/><Relationship Id="rId45"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LibreBaskerville-italic.fntdata"/><Relationship Id="rId47" Type="http://schemas.openxmlformats.org/officeDocument/2006/relationships/font" Target="fonts/LibreBaskerville-bold.fntdata"/><Relationship Id="rId49" Type="http://schemas.openxmlformats.org/officeDocument/2006/relationships/font" Target="fonts/Poppins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Garamond-bold.fntdata"/><Relationship Id="rId34" Type="http://schemas.openxmlformats.org/officeDocument/2006/relationships/font" Target="fonts/Garamond-regular.fntdata"/><Relationship Id="rId37" Type="http://schemas.openxmlformats.org/officeDocument/2006/relationships/font" Target="fonts/Garamond-boldItalic.fntdata"/><Relationship Id="rId36" Type="http://schemas.openxmlformats.org/officeDocument/2006/relationships/font" Target="fonts/Garamond-italic.fntdata"/><Relationship Id="rId39" Type="http://schemas.openxmlformats.org/officeDocument/2006/relationships/font" Target="fonts/Nunito-bold.fntdata"/><Relationship Id="rId38" Type="http://schemas.openxmlformats.org/officeDocument/2006/relationships/font" Target="fonts/Nuni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Medium-italic.fntdata"/><Relationship Id="rId50" Type="http://schemas.openxmlformats.org/officeDocument/2006/relationships/font" Target="fonts/PoppinsMedium-bold.fntdata"/><Relationship Id="rId53" Type="http://schemas.openxmlformats.org/officeDocument/2006/relationships/font" Target="fonts/PoppinsBlack-bold.fntdata"/><Relationship Id="rId52" Type="http://schemas.openxmlformats.org/officeDocument/2006/relationships/font" Target="fonts/PoppinsMedium-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PoppinsBlack-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4ce985fb6_0_11: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t/>
            </a:r>
            <a:endParaRPr sz="1400"/>
          </a:p>
        </p:txBody>
      </p:sp>
      <p:sp>
        <p:nvSpPr>
          <p:cNvPr id="151" name="Google Shape;151;g1f4ce985fb6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e157a9540_0_5: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rPr lang="en-US" sz="1000"/>
              <a:t>After doing some preliminary analysis, I realized that there’s some issues within a few of the variables,</a:t>
            </a:r>
            <a:endParaRPr sz="1000"/>
          </a:p>
          <a:p>
            <a:pPr indent="-292100" lvl="0" marL="457200" rtl="0" algn="l">
              <a:lnSpc>
                <a:spcPct val="100000"/>
              </a:lnSpc>
              <a:spcBef>
                <a:spcPts val="0"/>
              </a:spcBef>
              <a:spcAft>
                <a:spcPts val="0"/>
              </a:spcAft>
              <a:buSzPts val="1000"/>
              <a:buChar char="●"/>
            </a:pPr>
            <a:r>
              <a:rPr lang="en-US" sz="1000"/>
              <a:t> the first one is the gender variable.  As you can see by some of the responses, They were a little all over the place most likely bc they had a text entry option for this question and that is why some genders were </a:t>
            </a:r>
            <a:r>
              <a:rPr lang="en-US" sz="1000"/>
              <a:t>misspelled</a:t>
            </a:r>
            <a:r>
              <a:rPr lang="en-US" sz="1000"/>
              <a:t>, written differently, or didn’t make sense,</a:t>
            </a:r>
            <a:r>
              <a:rPr lang="en-US" sz="1000">
                <a:solidFill>
                  <a:schemeClr val="dk1"/>
                </a:solidFill>
              </a:rPr>
              <a:t> so for the sake of ease, I categorized the genders as either female, male, or other.</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US" sz="1000">
                <a:solidFill>
                  <a:schemeClr val="dk1"/>
                </a:solidFill>
              </a:rPr>
              <a:t>For the age variable, the ages were encoded in scientific notation so I had to convert them to the </a:t>
            </a:r>
            <a:r>
              <a:rPr lang="en-US" sz="1000">
                <a:solidFill>
                  <a:schemeClr val="dk1"/>
                </a:solidFill>
              </a:rPr>
              <a:t>right</a:t>
            </a:r>
            <a:r>
              <a:rPr lang="en-US" sz="1000">
                <a:solidFill>
                  <a:schemeClr val="dk1"/>
                </a:solidFill>
              </a:rPr>
              <a:t> format, then I created an extra variable to see the frequency of different age groups, then I dropped ages that fell outside of the first and third percentiles, which </a:t>
            </a:r>
            <a:r>
              <a:rPr lang="en-US" sz="1000">
                <a:solidFill>
                  <a:schemeClr val="dk1"/>
                </a:solidFill>
              </a:rPr>
              <a:t>Happened to be anyone younger than 18 or older than 80</a:t>
            </a:r>
            <a:endParaRPr sz="1000">
              <a:solidFill>
                <a:schemeClr val="dk1"/>
              </a:solidFill>
            </a:endParaRPr>
          </a:p>
          <a:p>
            <a:pPr indent="-292100" lvl="0" marL="457200" rtl="0" algn="l">
              <a:lnSpc>
                <a:spcPct val="100000"/>
              </a:lnSpc>
              <a:spcBef>
                <a:spcPts val="0"/>
              </a:spcBef>
              <a:spcAft>
                <a:spcPts val="0"/>
              </a:spcAft>
              <a:buSzPts val="1000"/>
              <a:buChar char="●"/>
            </a:pPr>
            <a:r>
              <a:rPr lang="en-US" sz="1000"/>
              <a:t>Then, I dropped the comments column because it was mostly null, and also dropped the states </a:t>
            </a:r>
            <a:r>
              <a:rPr lang="en-US" sz="1000"/>
              <a:t>column because it was redundant, and also dropped the timestamp variable bc it was irrelevant</a:t>
            </a:r>
            <a:endParaRPr sz="1000"/>
          </a:p>
          <a:p>
            <a:pPr indent="-292100" lvl="0" marL="457200" rtl="0" algn="l">
              <a:lnSpc>
                <a:spcPct val="100000"/>
              </a:lnSpc>
              <a:spcBef>
                <a:spcPts val="0"/>
              </a:spcBef>
              <a:spcAft>
                <a:spcPts val="0"/>
              </a:spcAft>
              <a:buSzPts val="1000"/>
              <a:buChar char="●"/>
            </a:pPr>
            <a:r>
              <a:rPr lang="en-US" sz="1000"/>
              <a:t>And then lastly, I replaced the null values in the ‘work_interference’ and ‘self-employed’ columns with their modes</a:t>
            </a:r>
            <a:endParaRPr sz="1000"/>
          </a:p>
          <a:p>
            <a:pPr indent="0" lvl="0" marL="0" rtl="0" algn="l">
              <a:lnSpc>
                <a:spcPct val="100000"/>
              </a:lnSpc>
              <a:spcBef>
                <a:spcPts val="0"/>
              </a:spcBef>
              <a:spcAft>
                <a:spcPts val="0"/>
              </a:spcAft>
              <a:buSzPts val="1400"/>
              <a:buNone/>
            </a:pPr>
            <a:r>
              <a:t/>
            </a:r>
            <a:endParaRPr sz="1000"/>
          </a:p>
        </p:txBody>
      </p:sp>
      <p:sp>
        <p:nvSpPr>
          <p:cNvPr id="158" name="Google Shape;158;g2ce157a954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7c979437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7c979437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54ecab9c5_0_37: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spcBef>
                <a:spcPts val="0"/>
              </a:spcBef>
              <a:spcAft>
                <a:spcPts val="0"/>
              </a:spcAft>
              <a:buNone/>
            </a:pPr>
            <a:r>
              <a:rPr lang="en-US">
                <a:solidFill>
                  <a:schemeClr val="dk1"/>
                </a:solidFill>
              </a:rPr>
              <a:t>These first few visuals i created were just to understand the respondents better</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As you can see, the bulk of the respondents were aged from the mid 20s to early 40s having an average age of 32 years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You can also see that the US had the most respondents accounting for nearly 55% of the total respondents,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 plot in the bottom right shows the gender distribution among the respondents,and you can clearly see the stark difference where the majority of the respondents were male</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I also looked into whether the respondents sought treatment for their mental health issue based on whether they had a family history of mental illness, and it shows a significant number of them did not seek treatment if they did not have a family history of mental illness whereas people who did have a family history of mental illness more likely sought treatment</a:t>
            </a:r>
            <a:endParaRPr>
              <a:solidFill>
                <a:schemeClr val="dk1"/>
              </a:solidFill>
            </a:endParaRPr>
          </a:p>
          <a:p>
            <a:pPr indent="0" lvl="0" marL="0" rtl="0" algn="l">
              <a:lnSpc>
                <a:spcPct val="100000"/>
              </a:lnSpc>
              <a:spcBef>
                <a:spcPts val="0"/>
              </a:spcBef>
              <a:spcAft>
                <a:spcPts val="0"/>
              </a:spcAft>
              <a:buSzPts val="1400"/>
              <a:buNone/>
            </a:pPr>
            <a:r>
              <a:t/>
            </a:r>
            <a:endParaRPr sz="1400"/>
          </a:p>
        </p:txBody>
      </p:sp>
      <p:sp>
        <p:nvSpPr>
          <p:cNvPr id="180" name="Google Shape;180;g2c54ecab9c5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7b7b551c8_0_30: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285750" lvl="0" marL="457200" rtl="0" algn="l">
              <a:spcBef>
                <a:spcPts val="0"/>
              </a:spcBef>
              <a:spcAft>
                <a:spcPts val="0"/>
              </a:spcAft>
              <a:buClr>
                <a:schemeClr val="dk1"/>
              </a:buClr>
              <a:buSzPts val="900"/>
              <a:buChar char="●"/>
            </a:pPr>
            <a:r>
              <a:rPr lang="en-US" sz="900">
                <a:solidFill>
                  <a:schemeClr val="dk1"/>
                </a:solidFill>
              </a:rPr>
              <a:t>Ok now moving on to these visuals</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There were two variables, mental health consequence (asks if the respondent thinks there will be a negative consequence if they discuss a mental health issue with their employer) and physical health consequence (which asks the same thing but for discussing a physical health issue), so the top chart shows that more respondents said maybe or yes for the mental health consequence compared to the physical health consequence. So basically in other words, significantly less respondents believe that they'll face negative consequences if they discussed their mental health concerns </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The plot in the bottom examines the level of ease or difficulty that the respondents find in taking medical leave for a mental health related condition and whether the respondents feel that their employer takes mental health as seriously as physical health. and by looking at that plot, we can see that the respondents find it much easier to take medical leave for a mental health issue when they feel that their employer regards mental health with the same importance as physical health and conversely, they find it difficult to take medical leave when they feel that their employers </a:t>
            </a:r>
            <a:r>
              <a:rPr lang="en-US" sz="900">
                <a:solidFill>
                  <a:schemeClr val="dk1"/>
                </a:solidFill>
              </a:rPr>
              <a:t>don't</a:t>
            </a:r>
            <a:r>
              <a:rPr lang="en-US" sz="900">
                <a:solidFill>
                  <a:schemeClr val="dk1"/>
                </a:solidFill>
              </a:rPr>
              <a:t> take mental health as seriously as physical health</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Mental health issues might be perceived as a sign of weakness or as a less legitimate reason for medical leave compared to physical health issues. This stigma can discourage employees from discussing mental health concerns for fear of negative judgments or consequences.  In such environments, employees might fear that their reasons for leave will not be seen as valid, which can increase stress and potentially exacerbate their mental health conditions.</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The reluctance to discuss mental health issues or take necessary leave could lead to worsening conditions for affected individuals, which has broader implications for productivity, job satisfaction, and employee turnover in the tech industry. Organizations that fail to address these issues might see higher rates of burnout and lower overall employee engagement.</a:t>
            </a:r>
            <a:endParaRPr sz="900">
              <a:solidFill>
                <a:schemeClr val="dk1"/>
              </a:solidFill>
            </a:endParaRPr>
          </a:p>
          <a:p>
            <a:pPr indent="0" lvl="0" marL="0" rtl="0" algn="l">
              <a:lnSpc>
                <a:spcPct val="100000"/>
              </a:lnSpc>
              <a:spcBef>
                <a:spcPts val="0"/>
              </a:spcBef>
              <a:spcAft>
                <a:spcPts val="0"/>
              </a:spcAft>
              <a:buSzPts val="1400"/>
              <a:buNone/>
            </a:pPr>
            <a:r>
              <a:t/>
            </a:r>
            <a:endParaRPr sz="1400"/>
          </a:p>
        </p:txBody>
      </p:sp>
      <p:sp>
        <p:nvSpPr>
          <p:cNvPr id="190" name="Google Shape;190;g2c7b7b551c8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7b7b551c8_0_41: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285750" lvl="0" marL="457200" rtl="0" algn="l">
              <a:spcBef>
                <a:spcPts val="0"/>
              </a:spcBef>
              <a:spcAft>
                <a:spcPts val="0"/>
              </a:spcAft>
              <a:buClr>
                <a:schemeClr val="dk1"/>
              </a:buClr>
              <a:buSzPts val="900"/>
              <a:buChar char="●"/>
            </a:pPr>
            <a:r>
              <a:rPr lang="en-US" sz="900">
                <a:solidFill>
                  <a:schemeClr val="dk1"/>
                </a:solidFill>
              </a:rPr>
              <a:t>The plots on this slide represent how much respondents would be willing to discuss mental health issues compared to physical health issues in their interviews with their employers</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These plots collectively show that there is a vast difference in their responses where around 80% of the respondents would feel uncomfortable speaking about a mental health issue in an interview whereas half of them would feel comfortable talking about  a physical issue instead</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similarly, just about 3.3% of employers would feel comfortable discussing their mental health history, compared to 16% for physical health</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This perhaps shows that there is a stigma towards discussing mental health related issues compared to physical health issues </a:t>
            </a:r>
            <a:endParaRPr sz="900">
              <a:solidFill>
                <a:schemeClr val="dk1"/>
              </a:solidFill>
            </a:endParaRPr>
          </a:p>
          <a:p>
            <a:pPr indent="0" lvl="0" marL="0" rtl="0" algn="l">
              <a:lnSpc>
                <a:spcPct val="100000"/>
              </a:lnSpc>
              <a:spcBef>
                <a:spcPts val="0"/>
              </a:spcBef>
              <a:spcAft>
                <a:spcPts val="0"/>
              </a:spcAft>
              <a:buSzPts val="1400"/>
              <a:buNone/>
            </a:pPr>
            <a:r>
              <a:t/>
            </a:r>
            <a:endParaRPr sz="1400"/>
          </a:p>
        </p:txBody>
      </p:sp>
      <p:sp>
        <p:nvSpPr>
          <p:cNvPr id="200" name="Google Shape;200;g2c7b7b551c8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7b7b551c8_0_51: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15000"/>
              </a:lnSpc>
              <a:spcBef>
                <a:spcPts val="0"/>
              </a:spcBef>
              <a:spcAft>
                <a:spcPts val="0"/>
              </a:spcAft>
              <a:buClr>
                <a:schemeClr val="dk1"/>
              </a:buClr>
              <a:buSzPts val="1100"/>
              <a:buFont typeface="Arial"/>
              <a:buNone/>
            </a:pPr>
            <a:r>
              <a:rPr lang="en-US" sz="800">
                <a:solidFill>
                  <a:schemeClr val="dk1"/>
                </a:solidFill>
              </a:rPr>
              <a:t>For these plots, i created a variable called </a:t>
            </a:r>
            <a:r>
              <a:rPr b="1" lang="en-US" sz="800">
                <a:solidFill>
                  <a:schemeClr val="dk1"/>
                </a:solidFill>
              </a:rPr>
              <a:t>employer scores</a:t>
            </a:r>
            <a:r>
              <a:rPr lang="en-US" sz="800">
                <a:solidFill>
                  <a:schemeClr val="dk1"/>
                </a:solidFill>
              </a:rPr>
              <a:t> which is based on 4 variables:</a:t>
            </a:r>
            <a:endParaRPr sz="800">
              <a:solidFill>
                <a:schemeClr val="dk1"/>
              </a:solidFill>
            </a:endParaRPr>
          </a:p>
          <a:p>
            <a:pPr indent="-279400" lvl="0" marL="457200" rtl="0" algn="l">
              <a:lnSpc>
                <a:spcPct val="115000"/>
              </a:lnSpc>
              <a:spcBef>
                <a:spcPts val="1200"/>
              </a:spcBef>
              <a:spcAft>
                <a:spcPts val="0"/>
              </a:spcAft>
              <a:buClr>
                <a:schemeClr val="dk1"/>
              </a:buClr>
              <a:buSzPts val="800"/>
              <a:buAutoNum type="arabicPeriod"/>
            </a:pPr>
            <a:r>
              <a:rPr lang="en-US" sz="800">
                <a:solidFill>
                  <a:schemeClr val="dk1"/>
                </a:solidFill>
              </a:rPr>
              <a:t>Benefits: which asked if the employer provides mental health benefits?</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US" sz="800">
                <a:solidFill>
                  <a:schemeClr val="dk1"/>
                </a:solidFill>
              </a:rPr>
              <a:t>Care Options: which asked the respondent if they know the options for mental health care that their employer provides?</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US" sz="800">
                <a:solidFill>
                  <a:schemeClr val="dk1"/>
                </a:solidFill>
              </a:rPr>
              <a:t>Seek Help: which asked if the employer provided resources to learn more about mental health issues and how to seek help?</a:t>
            </a:r>
            <a:endParaRPr sz="800">
              <a:solidFill>
                <a:schemeClr val="dk1"/>
              </a:solidFill>
            </a:endParaRPr>
          </a:p>
          <a:p>
            <a:pPr indent="-279400" lvl="0" marL="457200" rtl="0" algn="l">
              <a:lnSpc>
                <a:spcPct val="115000"/>
              </a:lnSpc>
              <a:spcBef>
                <a:spcPts val="0"/>
              </a:spcBef>
              <a:spcAft>
                <a:spcPts val="0"/>
              </a:spcAft>
              <a:buClr>
                <a:schemeClr val="dk1"/>
              </a:buClr>
              <a:buSzPts val="800"/>
              <a:buAutoNum type="arabicPeriod"/>
            </a:pPr>
            <a:r>
              <a:rPr lang="en-US" sz="800">
                <a:solidFill>
                  <a:schemeClr val="dk1"/>
                </a:solidFill>
              </a:rPr>
              <a:t>Wellness Program: which asked if the employer ever discussed mental health as part of an employee wellness program?</a:t>
            </a:r>
            <a:endParaRPr sz="8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US" sz="800">
                <a:solidFill>
                  <a:schemeClr val="dk1"/>
                </a:solidFill>
              </a:rPr>
              <a:t>For every "Yes" response from these questions, I  incremented the employer score by 1. </a:t>
            </a:r>
            <a:endParaRPr sz="800">
              <a:solidFill>
                <a:schemeClr val="dk1"/>
              </a:solidFill>
            </a:endParaRPr>
          </a:p>
          <a:p>
            <a:pPr indent="0" lvl="0" marL="0" rtl="0" algn="l">
              <a:lnSpc>
                <a:spcPct val="115000"/>
              </a:lnSpc>
              <a:spcBef>
                <a:spcPts val="1500"/>
              </a:spcBef>
              <a:spcAft>
                <a:spcPts val="1500"/>
              </a:spcAft>
              <a:buClr>
                <a:schemeClr val="dk1"/>
              </a:buClr>
              <a:buSzPts val="1100"/>
              <a:buFont typeface="Arial"/>
              <a:buNone/>
            </a:pPr>
            <a:r>
              <a:rPr lang="en-US" sz="800">
                <a:solidFill>
                  <a:schemeClr val="dk1"/>
                </a:solidFill>
              </a:rPr>
              <a:t>These plots show the higher the employer score was, (meaning the more benefits, resources and options they offered), the number of treatments sought by employees increased. And this indicates that Employees are therefore more motivated to seek treatment when employers become more open about mental health and provide proper policies including access to mental health related resources and wellness initiatives. The graph at the top right also shows that the biggest jump for treatment is when employer score goes from 0 to 1, and this indicates that If an employer offers </a:t>
            </a:r>
            <a:r>
              <a:rPr b="1" lang="en-US" sz="800">
                <a:solidFill>
                  <a:schemeClr val="dk1"/>
                </a:solidFill>
              </a:rPr>
              <a:t>atleast </a:t>
            </a:r>
            <a:r>
              <a:rPr lang="en-US" sz="800">
                <a:solidFill>
                  <a:schemeClr val="dk1"/>
                </a:solidFill>
              </a:rPr>
              <a:t>one benefit, it can encourage a </a:t>
            </a:r>
            <a:r>
              <a:rPr b="1" lang="en-US" sz="800">
                <a:solidFill>
                  <a:schemeClr val="dk1"/>
                </a:solidFill>
              </a:rPr>
              <a:t>much higher number </a:t>
            </a:r>
            <a:r>
              <a:rPr lang="en-US" sz="800">
                <a:solidFill>
                  <a:schemeClr val="dk1"/>
                </a:solidFill>
              </a:rPr>
              <a:t>of employees to seek necessary treatment.</a:t>
            </a:r>
            <a:endParaRPr sz="1400"/>
          </a:p>
        </p:txBody>
      </p:sp>
      <p:sp>
        <p:nvSpPr>
          <p:cNvPr id="209" name="Google Shape;209;g2c7b7b551c8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7b7b551c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7b7b551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54ecab9c5_0_44: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rPr lang="en-US" sz="900"/>
              <a:t>In this presentation, I’ll only focus on two models, the RF model and KNN model. And again, the target feature is the treatment variable which asked if the respondent sought treatment for their mental health condition, and the </a:t>
            </a:r>
            <a:r>
              <a:rPr lang="en-US" sz="900"/>
              <a:t>predictors</a:t>
            </a:r>
            <a:r>
              <a:rPr lang="en-US" sz="900"/>
              <a:t> were all the other variables. And obviously I encoded the categorical variables as numeric variables and I split the data into training and testing sets: 80% training and 20% testing</a:t>
            </a:r>
            <a:endParaRPr sz="900"/>
          </a:p>
        </p:txBody>
      </p:sp>
      <p:sp>
        <p:nvSpPr>
          <p:cNvPr id="224" name="Google Shape;224;g2c54ecab9c5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7b7b551c8_0_61: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spcBef>
                <a:spcPts val="0"/>
              </a:spcBef>
              <a:spcAft>
                <a:spcPts val="0"/>
              </a:spcAft>
              <a:buClr>
                <a:schemeClr val="dk1"/>
              </a:buClr>
              <a:buSzPts val="1100"/>
              <a:buFont typeface="Arial"/>
              <a:buNone/>
            </a:pPr>
            <a:r>
              <a:rPr lang="en-US" sz="900">
                <a:solidFill>
                  <a:schemeClr val="dk1"/>
                </a:solidFill>
              </a:rPr>
              <a:t>So  as you can see, in this random forest model, 500 decision trees were created in the ensemble and 5 variables were chosen at each split</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The out of bag error for this model came out to be 25.43% meaning thats how much times the model will make mistakes when predicting, that also means that the random forest is accurate 74.57% of the time</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The confusion matrix also provides similar information to that as well - so for individuals that the model predicted they </a:t>
            </a:r>
            <a:r>
              <a:rPr lang="en-US" sz="900">
                <a:solidFill>
                  <a:schemeClr val="dk1"/>
                </a:solidFill>
              </a:rPr>
              <a:t>would not</a:t>
            </a:r>
            <a:r>
              <a:rPr lang="en-US" sz="900">
                <a:solidFill>
                  <a:schemeClr val="dk1"/>
                </a:solidFill>
              </a:rPr>
              <a:t> seek treatment and they in fact didnt, the model was accurate 74% of the time - and for the individuals that the model predicted would seek treatment and they did actually seek treatment the model was accurate 75% of the time</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So although theres room for improvement, the RF model did a pretty decent job</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Along with the RF model, I printed out the 7 top importances which are basically the top 7 features that helped the trees  the most in making their decisions, and just looking at the top 3, its family history, age and work </a:t>
            </a:r>
            <a:r>
              <a:rPr lang="en-US" sz="900">
                <a:solidFill>
                  <a:schemeClr val="dk1"/>
                </a:solidFill>
              </a:rPr>
              <a:t>interference</a:t>
            </a:r>
            <a:r>
              <a:rPr lang="en-US" sz="900">
                <a:solidFill>
                  <a:schemeClr val="dk1"/>
                </a:solidFill>
              </a:rPr>
              <a:t>. </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The plot in the top right shows the same information as the bar chart, so as you go down, the variables become less influential in the </a:t>
            </a:r>
            <a:r>
              <a:rPr lang="en-US" sz="900">
                <a:solidFill>
                  <a:schemeClr val="dk1"/>
                </a:solidFill>
              </a:rPr>
              <a:t>modeling</a:t>
            </a:r>
            <a:r>
              <a:rPr lang="en-US" sz="900">
                <a:solidFill>
                  <a:schemeClr val="dk1"/>
                </a:solidFill>
              </a:rPr>
              <a:t> for the random forest</a:t>
            </a:r>
            <a:endParaRPr sz="900">
              <a:solidFill>
                <a:schemeClr val="dk1"/>
              </a:solidFill>
            </a:endParaRPr>
          </a:p>
          <a:p>
            <a:pPr indent="0" lvl="0" marL="0" rtl="0" algn="l">
              <a:lnSpc>
                <a:spcPct val="100000"/>
              </a:lnSpc>
              <a:spcBef>
                <a:spcPts val="0"/>
              </a:spcBef>
              <a:spcAft>
                <a:spcPts val="0"/>
              </a:spcAft>
              <a:buSzPts val="1400"/>
              <a:buNone/>
            </a:pPr>
            <a:r>
              <a:t/>
            </a:r>
            <a:endParaRPr sz="900"/>
          </a:p>
        </p:txBody>
      </p:sp>
      <p:sp>
        <p:nvSpPr>
          <p:cNvPr id="235" name="Google Shape;235;g2c7b7b551c8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d1141e821_6_3:notes"/>
          <p:cNvSpPr txBox="1"/>
          <p:nvPr>
            <p:ph idx="1" type="body"/>
          </p:nvPr>
        </p:nvSpPr>
        <p:spPr>
          <a:xfrm>
            <a:off x="669981" y="4267824"/>
            <a:ext cx="5359800" cy="4043100"/>
          </a:xfrm>
          <a:prstGeom prst="rect">
            <a:avLst/>
          </a:prstGeom>
          <a:noFill/>
          <a:ln>
            <a:noFill/>
          </a:ln>
        </p:spPr>
        <p:txBody>
          <a:bodyPr anchorCtr="0" anchor="t" bIns="89500" lIns="89500" spcFirstLastPara="1" rIns="89500" wrap="square" tIns="89500">
            <a:noAutofit/>
          </a:bodyPr>
          <a:lstStyle/>
          <a:p>
            <a:pPr indent="0" lvl="0" marL="0" rtl="0" algn="l">
              <a:lnSpc>
                <a:spcPct val="100000"/>
              </a:lnSpc>
              <a:spcBef>
                <a:spcPts val="0"/>
              </a:spcBef>
              <a:spcAft>
                <a:spcPts val="0"/>
              </a:spcAft>
              <a:buClr>
                <a:schemeClr val="dk1"/>
              </a:buClr>
              <a:buSzPts val="1200"/>
              <a:buFont typeface="Calibri"/>
              <a:buNone/>
            </a:pPr>
            <a:r>
              <a:t/>
            </a:r>
            <a:endParaRPr sz="1400"/>
          </a:p>
        </p:txBody>
      </p:sp>
      <p:sp>
        <p:nvSpPr>
          <p:cNvPr id="84" name="Google Shape;84;gbd1141e821_6_3:notes"/>
          <p:cNvSpPr/>
          <p:nvPr>
            <p:ph idx="2" type="sldImg"/>
          </p:nvPr>
        </p:nvSpPr>
        <p:spPr>
          <a:xfrm>
            <a:off x="372212" y="673867"/>
            <a:ext cx="5955300" cy="336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7b7b551c8_0_66: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rPr lang="en-US" sz="900"/>
              <a:t>Ok so now moving on to KNN, as you know, KNN is powerful in pattern recognition, however </a:t>
            </a:r>
            <a:r>
              <a:rPr lang="en-US" sz="900"/>
              <a:t>unfortunately</a:t>
            </a:r>
            <a:r>
              <a:rPr lang="en-US" sz="900"/>
              <a:t>, it did not perform as well as I had expec</a:t>
            </a:r>
            <a:r>
              <a:rPr lang="en-US" sz="900">
                <a:solidFill>
                  <a:schemeClr val="dk1"/>
                </a:solidFill>
              </a:rPr>
              <a:t>ted, as you can tell by the scores</a:t>
            </a:r>
            <a:endParaRPr sz="900">
              <a:solidFill>
                <a:schemeClr val="dk1"/>
              </a:solidFill>
            </a:endParaRPr>
          </a:p>
          <a:p>
            <a:pPr indent="-285750" lvl="0" marL="457200" rtl="0" algn="l">
              <a:lnSpc>
                <a:spcPct val="100000"/>
              </a:lnSpc>
              <a:spcBef>
                <a:spcPts val="0"/>
              </a:spcBef>
              <a:spcAft>
                <a:spcPts val="0"/>
              </a:spcAft>
              <a:buClr>
                <a:schemeClr val="dk1"/>
              </a:buClr>
              <a:buSzPts val="900"/>
              <a:buChar char="●"/>
            </a:pPr>
            <a:r>
              <a:rPr lang="en-US" sz="900">
                <a:solidFill>
                  <a:schemeClr val="dk1"/>
                </a:solidFill>
              </a:rPr>
              <a:t>Some possible reasons for that is due to </a:t>
            </a:r>
            <a:endParaRPr sz="900">
              <a:solidFill>
                <a:schemeClr val="dk1"/>
              </a:solidFill>
            </a:endParaRPr>
          </a:p>
          <a:p>
            <a:pPr indent="-285750" lvl="1" marL="914400" rtl="0" algn="l">
              <a:lnSpc>
                <a:spcPct val="100000"/>
              </a:lnSpc>
              <a:spcBef>
                <a:spcPts val="0"/>
              </a:spcBef>
              <a:spcAft>
                <a:spcPts val="0"/>
              </a:spcAft>
              <a:buClr>
                <a:schemeClr val="dk1"/>
              </a:buClr>
              <a:buSzPts val="900"/>
              <a:buChar char="○"/>
            </a:pPr>
            <a:r>
              <a:rPr lang="en-US" sz="900">
                <a:solidFill>
                  <a:schemeClr val="dk1"/>
                </a:solidFill>
              </a:rPr>
              <a:t>the </a:t>
            </a:r>
            <a:r>
              <a:rPr lang="en-US" sz="900">
                <a:solidFill>
                  <a:schemeClr val="dk1"/>
                </a:solidFill>
              </a:rPr>
              <a:t>complexity</a:t>
            </a:r>
            <a:r>
              <a:rPr lang="en-US" sz="900">
                <a:solidFill>
                  <a:schemeClr val="dk1"/>
                </a:solidFill>
              </a:rPr>
              <a:t> of mental health factors, bc Mental health is influenced by many different factors, which might not be fully captured by the predictors.</a:t>
            </a:r>
            <a:endParaRPr sz="900">
              <a:solidFill>
                <a:schemeClr val="dk1"/>
              </a:solidFill>
            </a:endParaRPr>
          </a:p>
          <a:p>
            <a:pPr indent="-285750" lvl="1" marL="914400" rtl="0" algn="l">
              <a:lnSpc>
                <a:spcPct val="100000"/>
              </a:lnSpc>
              <a:spcBef>
                <a:spcPts val="0"/>
              </a:spcBef>
              <a:spcAft>
                <a:spcPts val="0"/>
              </a:spcAft>
              <a:buClr>
                <a:schemeClr val="dk1"/>
              </a:buClr>
              <a:buSzPts val="900"/>
              <a:buChar char="○"/>
            </a:pPr>
            <a:r>
              <a:rPr lang="en-US" sz="900">
                <a:solidFill>
                  <a:schemeClr val="dk1"/>
                </a:solidFill>
              </a:rPr>
              <a:t>There is also Unobserved or unmeasured confounding variables, such as stress or personal life circumstances, which could have introduced noise, impacting model accuracy.</a:t>
            </a:r>
            <a:endParaRPr sz="900">
              <a:solidFill>
                <a:schemeClr val="dk1"/>
              </a:solidFill>
            </a:endParaRPr>
          </a:p>
          <a:p>
            <a:pPr indent="-285750" lvl="1" marL="914400" rtl="0" algn="l">
              <a:lnSpc>
                <a:spcPct val="100000"/>
              </a:lnSpc>
              <a:spcBef>
                <a:spcPts val="0"/>
              </a:spcBef>
              <a:spcAft>
                <a:spcPts val="0"/>
              </a:spcAft>
              <a:buClr>
                <a:schemeClr val="dk1"/>
              </a:buClr>
              <a:buSzPts val="900"/>
              <a:buChar char="○"/>
            </a:pPr>
            <a:r>
              <a:rPr lang="en-US" sz="900">
                <a:solidFill>
                  <a:schemeClr val="dk1"/>
                </a:solidFill>
              </a:rPr>
              <a:t>And also because of high </a:t>
            </a:r>
            <a:r>
              <a:rPr lang="en-US" sz="900">
                <a:solidFill>
                  <a:schemeClr val="dk1"/>
                </a:solidFill>
              </a:rPr>
              <a:t>dimensionality</a:t>
            </a:r>
            <a:r>
              <a:rPr lang="en-US" sz="900">
                <a:solidFill>
                  <a:schemeClr val="dk1"/>
                </a:solidFill>
              </a:rPr>
              <a:t>, This dataset included numerous predictors, possibly leading to what is known as the ‘curse of dimensionality’, where distances between points become less meaningful, which impacts the model performance.</a:t>
            </a:r>
            <a:endParaRPr sz="900">
              <a:solidFill>
                <a:schemeClr val="dk1"/>
              </a:solidFill>
            </a:endParaRPr>
          </a:p>
          <a:p>
            <a:pPr indent="-285750" lvl="0" marL="457200" rtl="0" algn="l">
              <a:lnSpc>
                <a:spcPct val="100000"/>
              </a:lnSpc>
              <a:spcBef>
                <a:spcPts val="0"/>
              </a:spcBef>
              <a:spcAft>
                <a:spcPts val="0"/>
              </a:spcAft>
              <a:buClr>
                <a:schemeClr val="dk1"/>
              </a:buClr>
              <a:buSzPts val="900"/>
              <a:buChar char="●"/>
            </a:pPr>
            <a:r>
              <a:rPr lang="en-US" sz="900">
                <a:solidFill>
                  <a:schemeClr val="dk1"/>
                </a:solidFill>
              </a:rPr>
              <a:t>Some possible ways to </a:t>
            </a:r>
            <a:r>
              <a:rPr lang="en-US" sz="900">
                <a:solidFill>
                  <a:schemeClr val="dk1"/>
                </a:solidFill>
              </a:rPr>
              <a:t>improve</a:t>
            </a:r>
            <a:r>
              <a:rPr lang="en-US" sz="900">
                <a:solidFill>
                  <a:schemeClr val="dk1"/>
                </a:solidFill>
              </a:rPr>
              <a:t> this models performance is:</a:t>
            </a:r>
            <a:endParaRPr sz="900">
              <a:solidFill>
                <a:schemeClr val="dk1"/>
              </a:solidFill>
            </a:endParaRPr>
          </a:p>
          <a:p>
            <a:pPr indent="-285750" lvl="1" marL="914400" rtl="0" algn="l">
              <a:lnSpc>
                <a:spcPct val="100000"/>
              </a:lnSpc>
              <a:spcBef>
                <a:spcPts val="0"/>
              </a:spcBef>
              <a:spcAft>
                <a:spcPts val="0"/>
              </a:spcAft>
              <a:buClr>
                <a:schemeClr val="dk1"/>
              </a:buClr>
              <a:buSzPts val="900"/>
              <a:buChar char="○"/>
            </a:pPr>
            <a:r>
              <a:rPr lang="en-US" sz="900">
                <a:solidFill>
                  <a:schemeClr val="dk1"/>
                </a:solidFill>
              </a:rPr>
              <a:t>To reduce </a:t>
            </a:r>
            <a:r>
              <a:rPr lang="en-US" sz="900">
                <a:solidFill>
                  <a:schemeClr val="dk1"/>
                </a:solidFill>
              </a:rPr>
              <a:t>dimensionality</a:t>
            </a:r>
            <a:r>
              <a:rPr lang="en-US" sz="900">
                <a:solidFill>
                  <a:schemeClr val="dk1"/>
                </a:solidFill>
              </a:rPr>
              <a:t> by using techniques such as PCA</a:t>
            </a:r>
            <a:endParaRPr sz="900">
              <a:solidFill>
                <a:schemeClr val="dk1"/>
              </a:solidFill>
            </a:endParaRPr>
          </a:p>
          <a:p>
            <a:pPr indent="-285750" lvl="1" marL="914400" rtl="0" algn="l">
              <a:lnSpc>
                <a:spcPct val="100000"/>
              </a:lnSpc>
              <a:spcBef>
                <a:spcPts val="0"/>
              </a:spcBef>
              <a:spcAft>
                <a:spcPts val="0"/>
              </a:spcAft>
              <a:buClr>
                <a:schemeClr val="dk1"/>
              </a:buClr>
              <a:buSzPts val="900"/>
              <a:buChar char="○"/>
            </a:pPr>
            <a:r>
              <a:rPr lang="en-US" sz="900">
                <a:solidFill>
                  <a:schemeClr val="dk1"/>
                </a:solidFill>
              </a:rPr>
              <a:t>To also perform feature selection and engineering,  Prioritizing features that have a stronger impact on mental health behaviors and possibly consider creating new features that capture more nuanced relationships.</a:t>
            </a:r>
            <a:endParaRPr sz="900">
              <a:solidFill>
                <a:schemeClr val="dk1"/>
              </a:solidFill>
            </a:endParaRPr>
          </a:p>
          <a:p>
            <a:pPr indent="-285750" lvl="1" marL="914400" rtl="0" algn="l">
              <a:lnSpc>
                <a:spcPct val="100000"/>
              </a:lnSpc>
              <a:spcBef>
                <a:spcPts val="0"/>
              </a:spcBef>
              <a:spcAft>
                <a:spcPts val="0"/>
              </a:spcAft>
              <a:buClr>
                <a:schemeClr val="dk1"/>
              </a:buClr>
              <a:buSzPts val="900"/>
              <a:buChar char="○"/>
            </a:pPr>
            <a:r>
              <a:rPr lang="en-US" sz="900">
                <a:solidFill>
                  <a:schemeClr val="dk1"/>
                </a:solidFill>
              </a:rPr>
              <a:t>Also using resampling techniques like oversampling or undersampling to balance the distribution of classes in the dataset</a:t>
            </a:r>
            <a:endParaRPr sz="900">
              <a:solidFill>
                <a:schemeClr val="dk1"/>
              </a:solidFill>
            </a:endParaRPr>
          </a:p>
          <a:p>
            <a:pPr indent="-285750" lvl="1" marL="914400" rtl="0" algn="l">
              <a:lnSpc>
                <a:spcPct val="100000"/>
              </a:lnSpc>
              <a:spcBef>
                <a:spcPts val="0"/>
              </a:spcBef>
              <a:spcAft>
                <a:spcPts val="0"/>
              </a:spcAft>
              <a:buClr>
                <a:schemeClr val="dk1"/>
              </a:buClr>
              <a:buSzPts val="900"/>
              <a:buChar char="○"/>
            </a:pPr>
            <a:r>
              <a:rPr lang="en-US" sz="900">
                <a:solidFill>
                  <a:schemeClr val="dk1"/>
                </a:solidFill>
              </a:rPr>
              <a:t>And lastly, experimenting with different distance metrics, K-values, and preprocessing techniques to optimize model performance.</a:t>
            </a:r>
            <a:endParaRPr sz="900">
              <a:solidFill>
                <a:schemeClr val="dk1"/>
              </a:solidFill>
            </a:endParaRPr>
          </a:p>
        </p:txBody>
      </p:sp>
      <p:sp>
        <p:nvSpPr>
          <p:cNvPr id="246" name="Google Shape;246;g2c7b7b551c8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54ecab9c5_0_50: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15000"/>
              </a:lnSpc>
              <a:spcBef>
                <a:spcPts val="0"/>
              </a:spcBef>
              <a:spcAft>
                <a:spcPts val="0"/>
              </a:spcAft>
              <a:buNone/>
            </a:pPr>
            <a:r>
              <a:rPr lang="en-US" sz="900">
                <a:solidFill>
                  <a:schemeClr val="dk1"/>
                </a:solidFill>
                <a:latin typeface="Roboto"/>
                <a:ea typeface="Roboto"/>
                <a:cs typeface="Roboto"/>
                <a:sym typeface="Roboto"/>
              </a:rPr>
              <a:t>Moving on to key findings, these were some of the main findings that I was able to fit into one slide…</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US" sz="900">
                <a:solidFill>
                  <a:schemeClr val="dk1"/>
                </a:solidFill>
                <a:latin typeface="Roboto"/>
                <a:ea typeface="Roboto"/>
                <a:cs typeface="Roboto"/>
                <a:sym typeface="Roboto"/>
              </a:rPr>
              <a:t>Based on some of the analyses, my random forest and logistic regression models, some of the strongest predictors came out to be the family </a:t>
            </a:r>
            <a:r>
              <a:rPr lang="en-US" sz="900">
                <a:solidFill>
                  <a:schemeClr val="dk1"/>
                </a:solidFill>
                <a:latin typeface="Roboto"/>
                <a:ea typeface="Roboto"/>
                <a:cs typeface="Roboto"/>
                <a:sym typeface="Roboto"/>
              </a:rPr>
              <a:t>history</a:t>
            </a:r>
            <a:r>
              <a:rPr lang="en-US" sz="900">
                <a:solidFill>
                  <a:schemeClr val="dk1"/>
                </a:solidFill>
                <a:latin typeface="Roboto"/>
                <a:ea typeface="Roboto"/>
                <a:cs typeface="Roboto"/>
                <a:sym typeface="Roboto"/>
              </a:rPr>
              <a:t> of mental health, whether there are care options available, the company size, whether the mental illness </a:t>
            </a:r>
            <a:r>
              <a:rPr lang="en-US" sz="900">
                <a:solidFill>
                  <a:schemeClr val="dk1"/>
                </a:solidFill>
                <a:latin typeface="Roboto"/>
                <a:ea typeface="Roboto"/>
                <a:cs typeface="Roboto"/>
                <a:sym typeface="Roboto"/>
              </a:rPr>
              <a:t>interfered</a:t>
            </a:r>
            <a:r>
              <a:rPr lang="en-US" sz="900">
                <a:solidFill>
                  <a:schemeClr val="dk1"/>
                </a:solidFill>
                <a:latin typeface="Roboto"/>
                <a:ea typeface="Roboto"/>
                <a:cs typeface="Roboto"/>
                <a:sym typeface="Roboto"/>
              </a:rPr>
              <a:t> with their work, and the provision of mental health benefits</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US" sz="900">
                <a:solidFill>
                  <a:schemeClr val="dk1"/>
                </a:solidFill>
                <a:latin typeface="Roboto"/>
                <a:ea typeface="Roboto"/>
                <a:cs typeface="Roboto"/>
                <a:sym typeface="Roboto"/>
              </a:rPr>
              <a:t>Another insight was related to the stigma associated with mental health such that employees felt more comfortable discussing physical health issues with their employers and supervisors than mental health issues and similarly, employees found it easier to take medical leave for mental health when they perceived that their employer treats mental health as seriously as physical health.</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US" sz="900">
                <a:solidFill>
                  <a:schemeClr val="dk1"/>
                </a:solidFill>
                <a:latin typeface="Roboto"/>
                <a:ea typeface="Roboto"/>
                <a:cs typeface="Roboto"/>
                <a:sym typeface="Roboto"/>
              </a:rPr>
              <a:t>Another insight was that concerns about anonymity and observed negative consequences affected whether employees were willing to discuss mental health issues or seek help</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US" sz="900">
                <a:solidFill>
                  <a:schemeClr val="dk1"/>
                </a:solidFill>
                <a:latin typeface="Roboto"/>
                <a:ea typeface="Roboto"/>
                <a:cs typeface="Roboto"/>
                <a:sym typeface="Roboto"/>
              </a:rPr>
              <a:t>And a last one was that Awareness of and access to mental health care options correlated with a greater likelihood of employees seeking treatment.</a:t>
            </a:r>
            <a:endParaRPr sz="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US" sz="900">
                <a:solidFill>
                  <a:schemeClr val="dk1"/>
                </a:solidFill>
                <a:latin typeface="Roboto"/>
                <a:ea typeface="Roboto"/>
                <a:cs typeface="Roboto"/>
                <a:sym typeface="Roboto"/>
              </a:rPr>
              <a:t>So all in all, these findings point to a need for better policies and practices that equate mental and physical health. Employers who actively work to destigmatize mental health issues and provide robust support systems may not only improve individual employee health outcomes but also enhance team morale and overall productivity. There’s also a need for better communication about the mental health benefits available and possibly for the expansion of those benefits and Strengthening confidentiality protections and creating a more supportive culture could also encourage more employees to seek help when needed.</a:t>
            </a:r>
            <a:endParaRPr sz="900">
              <a:solidFill>
                <a:schemeClr val="dk1"/>
              </a:solidFill>
              <a:latin typeface="Roboto"/>
              <a:ea typeface="Roboto"/>
              <a:cs typeface="Roboto"/>
              <a:sym typeface="Roboto"/>
            </a:endParaRPr>
          </a:p>
          <a:p>
            <a:pPr indent="0" lvl="0" marL="0" rtl="0" algn="l">
              <a:lnSpc>
                <a:spcPct val="100000"/>
              </a:lnSpc>
              <a:spcBef>
                <a:spcPts val="0"/>
              </a:spcBef>
              <a:spcAft>
                <a:spcPts val="0"/>
              </a:spcAft>
              <a:buSzPts val="1400"/>
              <a:buNone/>
            </a:pPr>
            <a:r>
              <a:t/>
            </a:r>
            <a:endParaRPr sz="1400"/>
          </a:p>
        </p:txBody>
      </p:sp>
      <p:sp>
        <p:nvSpPr>
          <p:cNvPr id="258" name="Google Shape;258;g2c54ecab9c5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8911b0a95_0_0: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rPr lang="en-US" sz="900"/>
              <a:t>Obviously since the dataset has several limitations and biases, it is not a representative sample for the entire tech-workplace population</a:t>
            </a:r>
            <a:endParaRPr sz="900"/>
          </a:p>
          <a:p>
            <a:pPr indent="0" lvl="0" marL="0" rtl="0" algn="l">
              <a:lnSpc>
                <a:spcPct val="100000"/>
              </a:lnSpc>
              <a:spcBef>
                <a:spcPts val="0"/>
              </a:spcBef>
              <a:spcAft>
                <a:spcPts val="0"/>
              </a:spcAft>
              <a:buSzPts val="1400"/>
              <a:buNone/>
            </a:pPr>
            <a:r>
              <a:t/>
            </a:r>
            <a:endParaRPr sz="900"/>
          </a:p>
          <a:p>
            <a:pPr indent="-285750" lvl="1" marL="914400" rtl="0" algn="l">
              <a:spcBef>
                <a:spcPts val="0"/>
              </a:spcBef>
              <a:spcAft>
                <a:spcPts val="0"/>
              </a:spcAft>
              <a:buClr>
                <a:schemeClr val="dk1"/>
              </a:buClr>
              <a:buSzPts val="900"/>
              <a:buChar char="○"/>
            </a:pPr>
            <a:r>
              <a:rPr lang="en-US" sz="900">
                <a:solidFill>
                  <a:schemeClr val="dk1"/>
                </a:solidFill>
              </a:rPr>
              <a:t>One of it’s biases is the </a:t>
            </a:r>
            <a:r>
              <a:rPr lang="en-US" sz="900">
                <a:solidFill>
                  <a:schemeClr val="dk1"/>
                </a:solidFill>
              </a:rPr>
              <a:t>demographic</a:t>
            </a:r>
            <a:r>
              <a:rPr lang="en-US" sz="900">
                <a:solidFill>
                  <a:schemeClr val="dk1"/>
                </a:solidFill>
              </a:rPr>
              <a:t> bias, nearly 55% of the respondents came from the US whereas the rest came from many different countries</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There was also a gender bias, the majority of the respondents were male</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Another limitation was the small sample size of only 1260 responses, and the data was a little old as it was from 2016</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So for future work, I would like to look into…</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Data from different industries such as health care, </a:t>
            </a:r>
            <a:r>
              <a:rPr lang="en-US" sz="900">
                <a:solidFill>
                  <a:schemeClr val="dk1"/>
                </a:solidFill>
              </a:rPr>
              <a:t>entertainment</a:t>
            </a:r>
            <a:r>
              <a:rPr lang="en-US" sz="900">
                <a:solidFill>
                  <a:schemeClr val="dk1"/>
                </a:solidFill>
              </a:rPr>
              <a:t>, transportation, etc and see how they compare in terms of their work policies and work environments regarding mental health</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I would also look into more recent data to get more insight into how attitudes and policies </a:t>
            </a:r>
            <a:r>
              <a:rPr lang="en-US" sz="900">
                <a:solidFill>
                  <a:schemeClr val="dk1"/>
                </a:solidFill>
              </a:rPr>
              <a:t>regarding</a:t>
            </a:r>
            <a:r>
              <a:rPr lang="en-US" sz="900">
                <a:solidFill>
                  <a:schemeClr val="dk1"/>
                </a:solidFill>
              </a:rPr>
              <a:t> mental health in the workplace have changed over the years</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Within future data, I would like to take into account confounding variables such as personal stress levels, anxiety, other health issues and any other variables that may have an impact on a person’s mental health and treatment seeking behavior</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 I’ll also try </a:t>
            </a:r>
            <a:r>
              <a:rPr lang="en-US" sz="900">
                <a:solidFill>
                  <a:schemeClr val="dk1"/>
                </a:solidFill>
              </a:rPr>
              <a:t>experimenting</a:t>
            </a:r>
            <a:r>
              <a:rPr lang="en-US" sz="900">
                <a:solidFill>
                  <a:schemeClr val="dk1"/>
                </a:solidFill>
              </a:rPr>
              <a:t> with other </a:t>
            </a:r>
            <a:r>
              <a:rPr lang="en-US" sz="900">
                <a:solidFill>
                  <a:schemeClr val="dk1"/>
                </a:solidFill>
              </a:rPr>
              <a:t>ensemble</a:t>
            </a:r>
            <a:r>
              <a:rPr lang="en-US" sz="900">
                <a:solidFill>
                  <a:schemeClr val="dk1"/>
                </a:solidFill>
              </a:rPr>
              <a:t> methods and possibly try boosting </a:t>
            </a:r>
            <a:r>
              <a:rPr lang="en-US" sz="900">
                <a:solidFill>
                  <a:schemeClr val="dk1"/>
                </a:solidFill>
              </a:rPr>
              <a:t>algorithms</a:t>
            </a:r>
            <a:r>
              <a:rPr lang="en-US" sz="900">
                <a:solidFill>
                  <a:schemeClr val="dk1"/>
                </a:solidFill>
              </a:rPr>
              <a:t> like CATBoost and gradient boosting</a:t>
            </a:r>
            <a:endParaRPr sz="900">
              <a:solidFill>
                <a:schemeClr val="dk1"/>
              </a:solidFill>
            </a:endParaRPr>
          </a:p>
          <a:p>
            <a:pPr indent="-285750" lvl="1" marL="914400" rtl="0" algn="l">
              <a:spcBef>
                <a:spcPts val="0"/>
              </a:spcBef>
              <a:spcAft>
                <a:spcPts val="0"/>
              </a:spcAft>
              <a:buClr>
                <a:schemeClr val="dk1"/>
              </a:buClr>
              <a:buSzPts val="900"/>
              <a:buChar char="○"/>
            </a:pPr>
            <a:r>
              <a:rPr lang="en-US" sz="900">
                <a:solidFill>
                  <a:schemeClr val="dk1"/>
                </a:solidFill>
              </a:rPr>
              <a:t>And lastly I can use NLP techniques to analyse comments to possibly extract meaningful patterns which can give more insights into employee perceptions and </a:t>
            </a:r>
            <a:r>
              <a:rPr lang="en-US" sz="900">
                <a:solidFill>
                  <a:schemeClr val="dk1"/>
                </a:solidFill>
              </a:rPr>
              <a:t>experiences</a:t>
            </a:r>
            <a:r>
              <a:rPr lang="en-US" sz="900">
                <a:solidFill>
                  <a:schemeClr val="dk1"/>
                </a:solidFill>
              </a:rPr>
              <a:t> related to mental health in the workplace</a:t>
            </a:r>
            <a:endParaRPr sz="900">
              <a:solidFill>
                <a:schemeClr val="dk1"/>
              </a:solidFill>
            </a:endParaRPr>
          </a:p>
          <a:p>
            <a:pPr indent="0" lvl="0" marL="0" rtl="0" algn="l">
              <a:lnSpc>
                <a:spcPct val="100000"/>
              </a:lnSpc>
              <a:spcBef>
                <a:spcPts val="0"/>
              </a:spcBef>
              <a:spcAft>
                <a:spcPts val="0"/>
              </a:spcAft>
              <a:buSzPts val="1400"/>
              <a:buNone/>
            </a:pPr>
            <a:r>
              <a:t/>
            </a:r>
            <a:endParaRPr sz="900"/>
          </a:p>
        </p:txBody>
      </p:sp>
      <p:sp>
        <p:nvSpPr>
          <p:cNvPr id="275" name="Google Shape;275;g2c8911b0a9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54ecab9c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54ecab9c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d1141e821_8_86:notes"/>
          <p:cNvSpPr txBox="1"/>
          <p:nvPr>
            <p:ph idx="1" type="body"/>
          </p:nvPr>
        </p:nvSpPr>
        <p:spPr>
          <a:xfrm>
            <a:off x="685801" y="4400550"/>
            <a:ext cx="5486400" cy="360045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t/>
            </a:r>
            <a:endParaRPr sz="1400"/>
          </a:p>
        </p:txBody>
      </p:sp>
      <p:sp>
        <p:nvSpPr>
          <p:cNvPr id="288" name="Google Shape;288;gbd1141e821_8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54ecab9c5_0_9: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279400" lvl="0" marL="457200" rtl="0" algn="l">
              <a:spcBef>
                <a:spcPts val="0"/>
              </a:spcBef>
              <a:spcAft>
                <a:spcPts val="0"/>
              </a:spcAft>
              <a:buClr>
                <a:schemeClr val="dk1"/>
              </a:buClr>
              <a:buSzPts val="800"/>
              <a:buChar char="●"/>
            </a:pPr>
            <a:r>
              <a:rPr lang="en-US" sz="800">
                <a:solidFill>
                  <a:schemeClr val="dk1"/>
                </a:solidFill>
              </a:rPr>
              <a:t>The WHO In 2019 estimated that 1 in every 8 people, or 970 million people around the world were living with a mental illness, with anxiety and depressive disorders being the most common</a:t>
            </a:r>
            <a:endParaRPr sz="800">
              <a:solidFill>
                <a:schemeClr val="dk1"/>
              </a:solidFill>
            </a:endParaRPr>
          </a:p>
          <a:p>
            <a:pPr indent="-279400" lvl="0" marL="457200" rtl="0" algn="l">
              <a:spcBef>
                <a:spcPts val="0"/>
              </a:spcBef>
              <a:spcAft>
                <a:spcPts val="0"/>
              </a:spcAft>
              <a:buClr>
                <a:schemeClr val="dk1"/>
              </a:buClr>
              <a:buSzPts val="800"/>
              <a:buChar char="●"/>
            </a:pPr>
            <a:r>
              <a:rPr lang="en-US" sz="800">
                <a:solidFill>
                  <a:schemeClr val="dk1"/>
                </a:solidFill>
              </a:rPr>
              <a:t>Currently, among employed adults, anxiety, depression and substance use disorders are the most common mental health problems    </a:t>
            </a:r>
            <a:endParaRPr sz="800">
              <a:solidFill>
                <a:schemeClr val="dk1"/>
              </a:solidFill>
            </a:endParaRPr>
          </a:p>
          <a:p>
            <a:pPr indent="-279400" lvl="1" marL="914400" rtl="0" algn="l">
              <a:spcBef>
                <a:spcPts val="0"/>
              </a:spcBef>
              <a:spcAft>
                <a:spcPts val="0"/>
              </a:spcAft>
              <a:buClr>
                <a:schemeClr val="dk1"/>
              </a:buClr>
              <a:buSzPts val="800"/>
              <a:buChar char="○"/>
            </a:pPr>
            <a:r>
              <a:rPr lang="en-US" sz="800">
                <a:solidFill>
                  <a:schemeClr val="dk1"/>
                </a:solidFill>
              </a:rPr>
              <a:t>Unfortunately, between 50 and 60 percent of adults with mental illness do not receive the necessary mental health services, which obviously can lead to major issues like physical, social, and emotional impairments</a:t>
            </a:r>
            <a:endParaRPr sz="800">
              <a:solidFill>
                <a:schemeClr val="dk1"/>
              </a:solidFill>
            </a:endParaRPr>
          </a:p>
          <a:p>
            <a:pPr indent="-279400" lvl="0" marL="457200" rtl="0" algn="l">
              <a:spcBef>
                <a:spcPts val="0"/>
              </a:spcBef>
              <a:spcAft>
                <a:spcPts val="0"/>
              </a:spcAft>
              <a:buClr>
                <a:schemeClr val="dk1"/>
              </a:buClr>
              <a:buSzPts val="800"/>
              <a:buChar char="●"/>
            </a:pPr>
            <a:r>
              <a:rPr lang="en-US" sz="800">
                <a:solidFill>
                  <a:schemeClr val="dk1"/>
                </a:solidFill>
              </a:rPr>
              <a:t>In addition to the direct costs associated with mental illnesses, there are also many indirect costs, which include increased rates of short-term disability, safety incidents, absenteeism and presenteeism (working while sick), underperformance, stress imposed on team members, overtime and overstaffing to cover sick-day absences, and many more</a:t>
            </a:r>
            <a:endParaRPr sz="800">
              <a:solidFill>
                <a:schemeClr val="dk1"/>
              </a:solidFill>
            </a:endParaRPr>
          </a:p>
          <a:p>
            <a:pPr indent="-279400" lvl="1" marL="914400" rtl="0" algn="l">
              <a:spcBef>
                <a:spcPts val="0"/>
              </a:spcBef>
              <a:spcAft>
                <a:spcPts val="0"/>
              </a:spcAft>
              <a:buClr>
                <a:schemeClr val="dk1"/>
              </a:buClr>
              <a:buSzPts val="800"/>
              <a:buChar char="○"/>
            </a:pPr>
            <a:r>
              <a:rPr lang="en-US" sz="800">
                <a:solidFill>
                  <a:schemeClr val="dk1"/>
                </a:solidFill>
              </a:rPr>
              <a:t> &amp; this was shown in several studies. For example, in one study it showed that there were more workers absent from work because of stress and anxiety than because of physical illness. and additionally, more days of work loss and work impairment are caused by mental illness than other chronic conditions such as diabetes, asthma, and arthritis.</a:t>
            </a:r>
            <a:endParaRPr sz="800">
              <a:solidFill>
                <a:schemeClr val="dk1"/>
              </a:solidFill>
            </a:endParaRPr>
          </a:p>
          <a:p>
            <a:pPr indent="-279400" lvl="0" marL="457200" rtl="0" algn="l">
              <a:spcBef>
                <a:spcPts val="0"/>
              </a:spcBef>
              <a:spcAft>
                <a:spcPts val="0"/>
              </a:spcAft>
              <a:buClr>
                <a:schemeClr val="dk1"/>
              </a:buClr>
              <a:buSzPts val="800"/>
              <a:buChar char="●"/>
            </a:pPr>
            <a:r>
              <a:rPr lang="en-US" sz="800">
                <a:solidFill>
                  <a:schemeClr val="dk1"/>
                </a:solidFill>
              </a:rPr>
              <a:t>Moreover, several studies over the years have proven that an alarming number of people live with </a:t>
            </a:r>
            <a:r>
              <a:rPr b="1" lang="en-US" sz="800">
                <a:solidFill>
                  <a:schemeClr val="dk1"/>
                </a:solidFill>
              </a:rPr>
              <a:t>mental</a:t>
            </a:r>
            <a:r>
              <a:rPr lang="en-US" sz="800">
                <a:solidFill>
                  <a:schemeClr val="dk1"/>
                </a:solidFill>
              </a:rPr>
              <a:t> illnesses, of which only a fraction is documented. Studies have also indicated that these figures are much higher in the tech industry.</a:t>
            </a:r>
            <a:endParaRPr sz="800">
              <a:solidFill>
                <a:schemeClr val="dk1"/>
              </a:solidFill>
            </a:endParaRPr>
          </a:p>
          <a:p>
            <a:pPr indent="0" lvl="0" marL="457200" rtl="0" algn="l">
              <a:spcBef>
                <a:spcPts val="0"/>
              </a:spcBef>
              <a:spcAft>
                <a:spcPts val="0"/>
              </a:spcAft>
              <a:buNone/>
            </a:pPr>
            <a:r>
              <a:t/>
            </a:r>
            <a:endParaRPr sz="800">
              <a:solidFill>
                <a:schemeClr val="dk1"/>
              </a:solidFill>
            </a:endParaRPr>
          </a:p>
          <a:p>
            <a:pPr indent="-279400" lvl="0" marL="457200" rtl="0" algn="l">
              <a:spcBef>
                <a:spcPts val="0"/>
              </a:spcBef>
              <a:spcAft>
                <a:spcPts val="0"/>
              </a:spcAft>
              <a:buClr>
                <a:schemeClr val="dk1"/>
              </a:buClr>
              <a:buSzPts val="800"/>
              <a:buChar char="●"/>
            </a:pPr>
            <a:r>
              <a:rPr lang="en-US" sz="800">
                <a:solidFill>
                  <a:schemeClr val="dk1"/>
                </a:solidFill>
              </a:rPr>
              <a:t>So this was just a small background into the importance of mental health and that if mental illness doesn't get treated properly, it can lead to many complications which also seep into the workplace affecting not just the individual but people around as well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279400" lvl="0" marL="457200" rtl="0" algn="l">
              <a:spcBef>
                <a:spcPts val="0"/>
              </a:spcBef>
              <a:spcAft>
                <a:spcPts val="0"/>
              </a:spcAft>
              <a:buClr>
                <a:schemeClr val="dk1"/>
              </a:buClr>
              <a:buSzPts val="800"/>
              <a:buChar char="●"/>
            </a:pPr>
            <a:r>
              <a:rPr lang="en-US" sz="800">
                <a:solidFill>
                  <a:schemeClr val="dk1"/>
                </a:solidFill>
              </a:rPr>
              <a:t>so its very crucial for companies to lay out mental health resources and policies for their employees that would benefit them in the long run</a:t>
            </a:r>
            <a:endParaRPr sz="800">
              <a:solidFill>
                <a:schemeClr val="dk1"/>
              </a:solidFill>
            </a:endParaRPr>
          </a:p>
          <a:p>
            <a:pPr indent="-279400" lvl="0" marL="457200" rtl="0" algn="l">
              <a:spcBef>
                <a:spcPts val="0"/>
              </a:spcBef>
              <a:spcAft>
                <a:spcPts val="0"/>
              </a:spcAft>
              <a:buClr>
                <a:schemeClr val="dk1"/>
              </a:buClr>
              <a:buSzPts val="800"/>
              <a:buChar char="●"/>
            </a:pPr>
            <a:r>
              <a:rPr lang="en-US" sz="800">
                <a:solidFill>
                  <a:schemeClr val="dk1"/>
                </a:solidFill>
              </a:rPr>
              <a:t>For this project, I wanted to dive a little deeper  into this and  examine the impact of different workplace policies on mental health seeking behavior and how these workplace policies, such as the provision of mental health benefits and employee wellness programs, influence the likelihood of individuals seeking treatment for mental health conditions? To identify any potential predictors of mental health illness in the workplace.</a:t>
            </a:r>
            <a:endParaRPr sz="800">
              <a:solidFill>
                <a:schemeClr val="dk1"/>
              </a:solidFill>
            </a:endParaRPr>
          </a:p>
        </p:txBody>
      </p:sp>
      <p:sp>
        <p:nvSpPr>
          <p:cNvPr id="95" name="Google Shape;95;g2c54ecab9c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d1141e821_8_44:notes"/>
          <p:cNvSpPr txBox="1"/>
          <p:nvPr>
            <p:ph idx="1" type="body"/>
          </p:nvPr>
        </p:nvSpPr>
        <p:spPr>
          <a:xfrm>
            <a:off x="685801" y="4400550"/>
            <a:ext cx="5486400" cy="360045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rPr lang="en-US" sz="1400"/>
              <a:t>And a general question that guided me through my research was: ‘</a:t>
            </a:r>
            <a:r>
              <a:rPr b="1" lang="en-US" sz="1400">
                <a:solidFill>
                  <a:schemeClr val="dk1"/>
                </a:solidFill>
                <a:latin typeface="Garamond"/>
                <a:ea typeface="Garamond"/>
                <a:cs typeface="Garamond"/>
                <a:sym typeface="Garamond"/>
              </a:rPr>
              <a:t> </a:t>
            </a:r>
            <a:r>
              <a:rPr lang="en-US" sz="1400">
                <a:solidFill>
                  <a:schemeClr val="dk1"/>
                </a:solidFill>
                <a:latin typeface="Garamond"/>
                <a:ea typeface="Garamond"/>
                <a:cs typeface="Garamond"/>
                <a:sym typeface="Garamond"/>
              </a:rPr>
              <a:t>Does the organizational culture of tech companies affect the mental health of employees? What aspects of the organizational culture have the most affect?’</a:t>
            </a:r>
            <a:endParaRPr sz="1400"/>
          </a:p>
        </p:txBody>
      </p:sp>
      <p:sp>
        <p:nvSpPr>
          <p:cNvPr id="103" name="Google Shape;103;gbd1141e821_8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54ecab9c5_0_16: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rPr lang="en-US" sz="1000">
                <a:solidFill>
                  <a:schemeClr val="dk1"/>
                </a:solidFill>
              </a:rPr>
              <a:t>the data I used for this project came from a non-profit organization called Open Sourcing Mental </a:t>
            </a:r>
            <a:r>
              <a:rPr lang="en-US" sz="1000">
                <a:solidFill>
                  <a:schemeClr val="dk1"/>
                </a:solidFill>
              </a:rPr>
              <a:t>Illness</a:t>
            </a:r>
            <a:r>
              <a:rPr lang="en-US" sz="1000">
                <a:solidFill>
                  <a:schemeClr val="dk1"/>
                </a:solidFill>
              </a:rPr>
              <a:t>, and </a:t>
            </a:r>
            <a:r>
              <a:rPr lang="en-US" sz="1000">
                <a:solidFill>
                  <a:schemeClr val="dk1"/>
                </a:solidFill>
              </a:rPr>
              <a:t>it's</a:t>
            </a:r>
            <a:r>
              <a:rPr lang="en-US" sz="1000">
                <a:solidFill>
                  <a:schemeClr val="dk1"/>
                </a:solidFill>
              </a:rPr>
              <a:t> an organization dedicated to raising awareness, educating, and providing resources to support mental wellness in the tech and open source communities. </a:t>
            </a:r>
            <a:endParaRPr sz="1000">
              <a:solidFill>
                <a:schemeClr val="dk1"/>
              </a:solidFill>
            </a:endParaRPr>
          </a:p>
          <a:p>
            <a:pPr indent="0" lvl="0" marL="0" rtl="0" algn="l">
              <a:lnSpc>
                <a:spcPct val="100000"/>
              </a:lnSpc>
              <a:spcBef>
                <a:spcPts val="0"/>
              </a:spcBef>
              <a:spcAft>
                <a:spcPts val="0"/>
              </a:spcAft>
              <a:buSzPts val="1400"/>
              <a:buNone/>
            </a:pPr>
            <a:r>
              <a:rPr lang="en-US" sz="1000">
                <a:solidFill>
                  <a:schemeClr val="dk1"/>
                </a:solidFill>
              </a:rPr>
              <a:t>And for their research, they conduct ongoing surveys that measure the </a:t>
            </a:r>
            <a:r>
              <a:rPr lang="en-US" sz="1000">
                <a:solidFill>
                  <a:schemeClr val="dk1"/>
                </a:solidFill>
              </a:rPr>
              <a:t>attitudes</a:t>
            </a:r>
            <a:r>
              <a:rPr lang="en-US" sz="1000">
                <a:solidFill>
                  <a:schemeClr val="dk1"/>
                </a:solidFill>
              </a:rPr>
              <a:t> towards mental health and the prevalence of mental health disorders among employees in the tech industry</a:t>
            </a:r>
            <a:endParaRPr sz="1000">
              <a:solidFill>
                <a:schemeClr val="dk1"/>
              </a:solidFill>
            </a:endParaRPr>
          </a:p>
          <a:p>
            <a:pPr indent="0" lvl="0" marL="0" rtl="0" algn="l">
              <a:lnSpc>
                <a:spcPct val="100000"/>
              </a:lnSpc>
              <a:spcBef>
                <a:spcPts val="0"/>
              </a:spcBef>
              <a:spcAft>
                <a:spcPts val="0"/>
              </a:spcAft>
              <a:buSzPts val="1400"/>
              <a:buNone/>
            </a:pPr>
            <a:r>
              <a:rPr lang="en-US" sz="1000">
                <a:solidFill>
                  <a:schemeClr val="dk1"/>
                </a:solidFill>
              </a:rPr>
              <a:t>And the data I used was from one of their surveys from 2016</a:t>
            </a:r>
            <a:endParaRPr sz="1000">
              <a:solidFill>
                <a:schemeClr val="dk1"/>
              </a:solidFill>
            </a:endParaRPr>
          </a:p>
        </p:txBody>
      </p:sp>
      <p:sp>
        <p:nvSpPr>
          <p:cNvPr id="111" name="Google Shape;111;g2c54ecab9c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7b7b551c8_0_5: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rPr lang="en-US" sz="1000"/>
              <a:t>So now looking at the specific data I used, it was a survey that contained questions related to the employees personal data like their age, gender, country, family history, etc. along with details of their workplace </a:t>
            </a:r>
            <a:r>
              <a:rPr lang="en-US" sz="1000"/>
              <a:t>environment</a:t>
            </a:r>
            <a:r>
              <a:rPr lang="en-US" sz="1000"/>
              <a:t> such as the company size, benefits that are offered, how easy it is to take leave, how supportive their employer and </a:t>
            </a:r>
            <a:r>
              <a:rPr lang="en-US" sz="1000"/>
              <a:t>environment</a:t>
            </a:r>
            <a:r>
              <a:rPr lang="en-US" sz="1000"/>
              <a:t> is, etc.</a:t>
            </a:r>
            <a:endParaRPr sz="1000"/>
          </a:p>
        </p:txBody>
      </p:sp>
      <p:sp>
        <p:nvSpPr>
          <p:cNvPr id="119" name="Google Shape;119;g2c7b7b551c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7b7b551c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7b7b551c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54ecab9c5_0_30: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t/>
            </a:r>
            <a:endParaRPr sz="1400"/>
          </a:p>
        </p:txBody>
      </p:sp>
      <p:sp>
        <p:nvSpPr>
          <p:cNvPr id="132" name="Google Shape;132;g2c54ecab9c5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4ce985fb6_0_2:notes"/>
          <p:cNvSpPr txBox="1"/>
          <p:nvPr>
            <p:ph idx="1" type="body"/>
          </p:nvPr>
        </p:nvSpPr>
        <p:spPr>
          <a:xfrm>
            <a:off x="685801" y="4400550"/>
            <a:ext cx="5486400" cy="36006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1400"/>
              <a:buNone/>
            </a:pPr>
            <a:r>
              <a:t/>
            </a:r>
            <a:endParaRPr sz="1400"/>
          </a:p>
        </p:txBody>
      </p:sp>
      <p:sp>
        <p:nvSpPr>
          <p:cNvPr id="141" name="Google Shape;141;g1f4ce985fb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 name="Google Shape;1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Libre Baskervil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Libre Baskervil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0" name="Shape 5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Libre Baskervil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Libre Baskervil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Garamond"/>
                <a:ea typeface="Garamond"/>
                <a:cs typeface="Garamond"/>
                <a:sym typeface="Garamond"/>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Garamond"/>
                <a:ea typeface="Garamond"/>
                <a:cs typeface="Garamond"/>
                <a:sym typeface="Garamond"/>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Garamond"/>
                <a:ea typeface="Garamond"/>
                <a:cs typeface="Garamond"/>
                <a:sym typeface="Garamond"/>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aramond"/>
                <a:ea typeface="Garamond"/>
                <a:cs typeface="Garamond"/>
                <a:sym typeface="Garamond"/>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aramond"/>
                <a:ea typeface="Garamond"/>
                <a:cs typeface="Garamond"/>
                <a:sym typeface="Garamond"/>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5" name="Google Shape;75;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6" name="Google Shape;76;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 name="Google Shape;24;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9" name="Shape 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3" name="Google Shape;3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2" Type="http://schemas.openxmlformats.org/officeDocument/2006/relationships/theme" Target="../theme/theme3.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8" name="Shape 38"/>
        <p:cNvGrpSpPr/>
        <p:nvPr/>
      </p:nvGrpSpPr>
      <p:grpSpPr>
        <a:xfrm>
          <a:off x="0" y="0"/>
          <a:ext cx="0" cy="0"/>
          <a:chOff x="0" y="0"/>
          <a:chExt cx="0" cy="0"/>
        </a:xfrm>
      </p:grpSpPr>
      <p:sp>
        <p:nvSpPr>
          <p:cNvPr id="39" name="Google Shape;3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5400"/>
              <a:buFont typeface="Libre Baskerville"/>
              <a:buNone/>
              <a:defRPr b="1" i="0" sz="5400" u="none" cap="small"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www.who.int/news-room/fact-sheets/detail/mental-disorder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osmihelp.org/" TargetMode="Externa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2"/>
          <p:cNvSpPr txBox="1"/>
          <p:nvPr>
            <p:ph type="ctrTitle"/>
          </p:nvPr>
        </p:nvSpPr>
        <p:spPr>
          <a:xfrm>
            <a:off x="1348550" y="950830"/>
            <a:ext cx="9144000" cy="3303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sz="4500">
                <a:solidFill>
                  <a:schemeClr val="lt2"/>
                </a:solidFill>
              </a:rPr>
              <a:t>Computational Perspectives on Workplace Dynamics and Mental Health in the Tech Industry: Insights from a Survey-Based Study</a:t>
            </a:r>
            <a:endParaRPr sz="93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31"/>
          <p:cNvSpPr txBox="1"/>
          <p:nvPr/>
        </p:nvSpPr>
        <p:spPr>
          <a:xfrm>
            <a:off x="230050" y="219698"/>
            <a:ext cx="35277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Data Cleaning</a:t>
            </a:r>
            <a:endParaRPr b="0" i="0" sz="3500" u="none" cap="none" strike="noStrike">
              <a:solidFill>
                <a:srgbClr val="000000"/>
              </a:solidFill>
              <a:latin typeface="Arial"/>
              <a:ea typeface="Arial"/>
              <a:cs typeface="Arial"/>
              <a:sym typeface="Arial"/>
            </a:endParaRPr>
          </a:p>
        </p:txBody>
      </p:sp>
      <p:sp>
        <p:nvSpPr>
          <p:cNvPr id="154" name="Google Shape;154;p31"/>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31"/>
          <p:cNvSpPr txBox="1"/>
          <p:nvPr/>
        </p:nvSpPr>
        <p:spPr>
          <a:xfrm>
            <a:off x="587550" y="972550"/>
            <a:ext cx="11435100" cy="247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018"/>
              <a:buNone/>
            </a:pPr>
            <a:r>
              <a:rPr b="1" lang="en-US" sz="2000">
                <a:solidFill>
                  <a:schemeClr val="dk1"/>
                </a:solidFill>
                <a:highlight>
                  <a:schemeClr val="lt1"/>
                </a:highlight>
                <a:latin typeface="Courier New"/>
                <a:ea typeface="Courier New"/>
                <a:cs typeface="Courier New"/>
                <a:sym typeface="Courier New"/>
              </a:rPr>
              <a:t>Null values</a:t>
            </a:r>
            <a:endParaRPr b="1" sz="2000">
              <a:solidFill>
                <a:schemeClr val="dk1"/>
              </a:solidFill>
              <a:highlight>
                <a:schemeClr val="lt1"/>
              </a:highlight>
              <a:latin typeface="Courier New"/>
              <a:ea typeface="Courier New"/>
              <a:cs typeface="Courier New"/>
              <a:sym typeface="Courier New"/>
            </a:endParaRPr>
          </a:p>
          <a:p>
            <a:pPr indent="-355600" lvl="0" marL="457200" rtl="0" algn="l">
              <a:lnSpc>
                <a:spcPct val="115000"/>
              </a:lnSpc>
              <a:spcBef>
                <a:spcPts val="0"/>
              </a:spcBef>
              <a:spcAft>
                <a:spcPts val="0"/>
              </a:spcAft>
              <a:buClr>
                <a:srgbClr val="233A44"/>
              </a:buClr>
              <a:buSzPts val="2000"/>
              <a:buFont typeface="Calibri"/>
              <a:buChar char="●"/>
            </a:pPr>
            <a:r>
              <a:rPr lang="en-US" sz="2000">
                <a:solidFill>
                  <a:srgbClr val="233A44"/>
                </a:solidFill>
                <a:latin typeface="Calibri"/>
                <a:ea typeface="Calibri"/>
                <a:cs typeface="Calibri"/>
                <a:sym typeface="Calibri"/>
              </a:rPr>
              <a:t>Dropped: </a:t>
            </a:r>
            <a:endParaRPr sz="2000">
              <a:solidFill>
                <a:srgbClr val="233A44"/>
              </a:solidFill>
              <a:latin typeface="Calibri"/>
              <a:ea typeface="Calibri"/>
              <a:cs typeface="Calibri"/>
              <a:sym typeface="Calibri"/>
            </a:endParaRPr>
          </a:p>
          <a:p>
            <a:pPr indent="-355600" lvl="1" marL="914400" rtl="0" algn="l">
              <a:lnSpc>
                <a:spcPct val="115000"/>
              </a:lnSpc>
              <a:spcBef>
                <a:spcPts val="0"/>
              </a:spcBef>
              <a:spcAft>
                <a:spcPts val="0"/>
              </a:spcAft>
              <a:buClr>
                <a:srgbClr val="233A44"/>
              </a:buClr>
              <a:buSzPts val="2000"/>
              <a:buFont typeface="Calibri"/>
              <a:buChar char="○"/>
            </a:pPr>
            <a:r>
              <a:rPr lang="en-US" sz="2000">
                <a:solidFill>
                  <a:srgbClr val="233A44"/>
                </a:solidFill>
                <a:latin typeface="Calibri"/>
                <a:ea typeface="Calibri"/>
                <a:cs typeface="Calibri"/>
                <a:sym typeface="Calibri"/>
              </a:rPr>
              <a:t>“Comments” column because it  had almost 87% null  values</a:t>
            </a:r>
            <a:endParaRPr sz="2000">
              <a:solidFill>
                <a:srgbClr val="233A44"/>
              </a:solidFill>
              <a:latin typeface="Calibri"/>
              <a:ea typeface="Calibri"/>
              <a:cs typeface="Calibri"/>
              <a:sym typeface="Calibri"/>
            </a:endParaRPr>
          </a:p>
          <a:p>
            <a:pPr indent="-355600" lvl="1" marL="914400" rtl="0" algn="l">
              <a:lnSpc>
                <a:spcPct val="115000"/>
              </a:lnSpc>
              <a:spcBef>
                <a:spcPts val="0"/>
              </a:spcBef>
              <a:spcAft>
                <a:spcPts val="0"/>
              </a:spcAft>
              <a:buClr>
                <a:srgbClr val="233A44"/>
              </a:buClr>
              <a:buSzPts val="2000"/>
              <a:buFont typeface="Calibri"/>
              <a:buChar char="○"/>
            </a:pPr>
            <a:r>
              <a:rPr lang="en-US" sz="2000">
                <a:solidFill>
                  <a:srgbClr val="233A44"/>
                </a:solidFill>
                <a:latin typeface="Calibri"/>
                <a:ea typeface="Calibri"/>
                <a:cs typeface="Calibri"/>
                <a:sym typeface="Calibri"/>
              </a:rPr>
              <a:t>“States” column because it was &gt;⅓  null - and wasn't an important variable since we already have the “Countries” column</a:t>
            </a:r>
            <a:endParaRPr sz="2000">
              <a:solidFill>
                <a:srgbClr val="233A44"/>
              </a:solidFill>
              <a:latin typeface="Calibri"/>
              <a:ea typeface="Calibri"/>
              <a:cs typeface="Calibri"/>
              <a:sym typeface="Calibri"/>
            </a:endParaRPr>
          </a:p>
          <a:p>
            <a:pPr indent="-355600" lvl="0" marL="457200" rtl="0" algn="l">
              <a:lnSpc>
                <a:spcPct val="115000"/>
              </a:lnSpc>
              <a:spcBef>
                <a:spcPts val="0"/>
              </a:spcBef>
              <a:spcAft>
                <a:spcPts val="0"/>
              </a:spcAft>
              <a:buClr>
                <a:srgbClr val="233A44"/>
              </a:buClr>
              <a:buSzPts val="2000"/>
              <a:buFont typeface="Calibri"/>
              <a:buChar char="●"/>
            </a:pPr>
            <a:r>
              <a:rPr lang="en-US" sz="2000">
                <a:solidFill>
                  <a:srgbClr val="233A44"/>
                </a:solidFill>
                <a:latin typeface="Calibri"/>
                <a:ea typeface="Calibri"/>
                <a:cs typeface="Calibri"/>
                <a:sym typeface="Calibri"/>
              </a:rPr>
              <a:t>Replaced the null values in “work_interfere” and “self-employed”  with the modes </a:t>
            </a:r>
            <a:endParaRPr sz="2000">
              <a:solidFill>
                <a:srgbClr val="233A44"/>
              </a:solidFill>
              <a:latin typeface="Calibri"/>
              <a:ea typeface="Calibri"/>
              <a:cs typeface="Calibri"/>
              <a:sym typeface="Calibri"/>
            </a:endParaRPr>
          </a:p>
          <a:p>
            <a:pPr indent="-355600" lvl="0" marL="457200" rtl="0" algn="l">
              <a:lnSpc>
                <a:spcPct val="115000"/>
              </a:lnSpc>
              <a:spcBef>
                <a:spcPts val="0"/>
              </a:spcBef>
              <a:spcAft>
                <a:spcPts val="0"/>
              </a:spcAft>
              <a:buClr>
                <a:srgbClr val="233A44"/>
              </a:buClr>
              <a:buSzPts val="2000"/>
              <a:buFont typeface="Calibri"/>
              <a:buChar char="●"/>
            </a:pPr>
            <a:r>
              <a:rPr lang="en-US" sz="2000">
                <a:solidFill>
                  <a:srgbClr val="233A44"/>
                </a:solidFill>
                <a:latin typeface="Calibri"/>
                <a:ea typeface="Calibri"/>
                <a:cs typeface="Calibri"/>
                <a:sym typeface="Calibri"/>
              </a:rPr>
              <a:t>Lastly, dropped the remaining null values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nvSpPr>
        <p:spPr>
          <a:xfrm>
            <a:off x="4390625" y="114198"/>
            <a:ext cx="35277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Data Cleaning</a:t>
            </a:r>
            <a:endParaRPr b="0" i="0" sz="3500" u="none" cap="none" strike="noStrike">
              <a:solidFill>
                <a:srgbClr val="000000"/>
              </a:solidFill>
              <a:latin typeface="Arial"/>
              <a:ea typeface="Arial"/>
              <a:cs typeface="Arial"/>
              <a:sym typeface="Arial"/>
            </a:endParaRPr>
          </a:p>
        </p:txBody>
      </p:sp>
      <p:sp>
        <p:nvSpPr>
          <p:cNvPr id="161" name="Google Shape;161;p32"/>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32"/>
          <p:cNvSpPr/>
          <p:nvPr/>
        </p:nvSpPr>
        <p:spPr>
          <a:xfrm>
            <a:off x="355200" y="951075"/>
            <a:ext cx="3297000" cy="828300"/>
          </a:xfrm>
          <a:prstGeom prst="ellipse">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lt2"/>
                </a:solidFill>
                <a:latin typeface="Garamond"/>
                <a:ea typeface="Garamond"/>
                <a:cs typeface="Garamond"/>
                <a:sym typeface="Garamond"/>
              </a:rPr>
              <a:t>Gender Variable</a:t>
            </a:r>
            <a:endParaRPr sz="2500">
              <a:solidFill>
                <a:schemeClr val="lt2"/>
              </a:solidFill>
              <a:latin typeface="Garamond"/>
              <a:ea typeface="Garamond"/>
              <a:cs typeface="Garamond"/>
              <a:sym typeface="Garamond"/>
            </a:endParaRPr>
          </a:p>
        </p:txBody>
      </p:sp>
      <p:sp>
        <p:nvSpPr>
          <p:cNvPr id="163" name="Google Shape;163;p32"/>
          <p:cNvSpPr/>
          <p:nvPr/>
        </p:nvSpPr>
        <p:spPr>
          <a:xfrm>
            <a:off x="4598225" y="951086"/>
            <a:ext cx="3093300" cy="828300"/>
          </a:xfrm>
          <a:prstGeom prst="ellipse">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lt2"/>
                </a:solidFill>
                <a:latin typeface="Garamond"/>
                <a:ea typeface="Garamond"/>
                <a:cs typeface="Garamond"/>
                <a:sym typeface="Garamond"/>
              </a:rPr>
              <a:t>Age Variable</a:t>
            </a:r>
            <a:endParaRPr sz="2500">
              <a:solidFill>
                <a:schemeClr val="lt2"/>
              </a:solidFill>
              <a:latin typeface="Garamond"/>
              <a:ea typeface="Garamond"/>
              <a:cs typeface="Garamond"/>
              <a:sym typeface="Garamond"/>
            </a:endParaRPr>
          </a:p>
        </p:txBody>
      </p:sp>
      <p:sp>
        <p:nvSpPr>
          <p:cNvPr id="164" name="Google Shape;164;p32"/>
          <p:cNvSpPr/>
          <p:nvPr/>
        </p:nvSpPr>
        <p:spPr>
          <a:xfrm>
            <a:off x="8637550" y="951075"/>
            <a:ext cx="3093300" cy="828300"/>
          </a:xfrm>
          <a:prstGeom prst="ellipse">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lt2"/>
                </a:solidFill>
                <a:latin typeface="Garamond"/>
                <a:ea typeface="Garamond"/>
                <a:cs typeface="Garamond"/>
                <a:sym typeface="Garamond"/>
              </a:rPr>
              <a:t>Null Values</a:t>
            </a:r>
            <a:endParaRPr sz="2500">
              <a:solidFill>
                <a:schemeClr val="lt2"/>
              </a:solidFill>
              <a:latin typeface="Garamond"/>
              <a:ea typeface="Garamond"/>
              <a:cs typeface="Garamond"/>
              <a:sym typeface="Garamond"/>
            </a:endParaRPr>
          </a:p>
        </p:txBody>
      </p:sp>
      <p:sp>
        <p:nvSpPr>
          <p:cNvPr id="165" name="Google Shape;165;p32"/>
          <p:cNvSpPr txBox="1"/>
          <p:nvPr/>
        </p:nvSpPr>
        <p:spPr>
          <a:xfrm>
            <a:off x="4338125" y="2767825"/>
            <a:ext cx="9759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p:txBody>
      </p:sp>
      <p:sp>
        <p:nvSpPr>
          <p:cNvPr id="166" name="Google Shape;166;p32"/>
          <p:cNvSpPr txBox="1"/>
          <p:nvPr/>
        </p:nvSpPr>
        <p:spPr>
          <a:xfrm>
            <a:off x="8637550" y="2715075"/>
            <a:ext cx="3527700" cy="29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p:txBody>
      </p:sp>
      <p:sp>
        <p:nvSpPr>
          <p:cNvPr id="167" name="Google Shape;167;p32"/>
          <p:cNvSpPr txBox="1"/>
          <p:nvPr/>
        </p:nvSpPr>
        <p:spPr>
          <a:xfrm>
            <a:off x="0" y="1879975"/>
            <a:ext cx="4390500" cy="4705500"/>
          </a:xfrm>
          <a:prstGeom prst="rect">
            <a:avLst/>
          </a:prstGeom>
          <a:noFill/>
          <a:ln>
            <a:noFill/>
          </a:ln>
        </p:spPr>
        <p:txBody>
          <a:bodyPr anchorCtr="0" anchor="t" bIns="91425" lIns="91425" spcFirstLastPara="1" rIns="91425" wrap="square" tIns="91425">
            <a:noAutofit/>
          </a:bodyPr>
          <a:lstStyle/>
          <a:p>
            <a:pPr indent="-323850" lvl="0" marL="514350" rtl="0" algn="l">
              <a:spcBef>
                <a:spcPts val="0"/>
              </a:spcBef>
              <a:spcAft>
                <a:spcPts val="0"/>
              </a:spcAft>
              <a:buClr>
                <a:srgbClr val="233A44"/>
              </a:buClr>
              <a:buSzPts val="1500"/>
              <a:buFont typeface="Calibri"/>
              <a:buChar char="●"/>
            </a:pPr>
            <a:r>
              <a:rPr lang="en-US" sz="1500">
                <a:solidFill>
                  <a:schemeClr val="dk1"/>
                </a:solidFill>
                <a:highlight>
                  <a:schemeClr val="lt1"/>
                </a:highlight>
                <a:latin typeface="Calibri"/>
                <a:ea typeface="Calibri"/>
                <a:cs typeface="Calibri"/>
                <a:sym typeface="Calibri"/>
              </a:rPr>
              <a:t>"Male-ish"</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rgbClr val="233A44"/>
              </a:buClr>
              <a:buSzPts val="1500"/>
              <a:buFont typeface="Calibri"/>
              <a:buChar char="●"/>
            </a:pPr>
            <a:r>
              <a:rPr lang="en-US" sz="1500">
                <a:solidFill>
                  <a:schemeClr val="dk1"/>
                </a:solidFill>
                <a:highlight>
                  <a:schemeClr val="lt1"/>
                </a:highlight>
                <a:latin typeface="Calibri"/>
                <a:ea typeface="Calibri"/>
                <a:cs typeface="Calibri"/>
                <a:sym typeface="Calibri"/>
              </a:rPr>
              <a:t>"something kinda male?"</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“F”</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“Femake”</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"Nah"                                           </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"All"            </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“Female (Trans)”                               </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"Enby" </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“Woman”                                         </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"Fluid"</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"Guy (-ish) ^_^"</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"male leaning androgynous"</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“Cis Man”</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"msle"  </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“Man”             </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“Cis-female/femme”                           </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"Neuter"</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"ostensibly male, unsure what that really means"</a:t>
            </a:r>
            <a:endParaRPr sz="1500">
              <a:solidFill>
                <a:schemeClr val="dk1"/>
              </a:solidFill>
              <a:highlight>
                <a:schemeClr val="lt1"/>
              </a:highlight>
              <a:latin typeface="Calibri"/>
              <a:ea typeface="Calibri"/>
              <a:cs typeface="Calibri"/>
              <a:sym typeface="Calibri"/>
            </a:endParaRPr>
          </a:p>
          <a:p>
            <a:pPr indent="-323850" lvl="0" marL="51435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"Mail"</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highlight>
                <a:schemeClr val="lt1"/>
              </a:highlight>
              <a:latin typeface="Courier New"/>
              <a:ea typeface="Courier New"/>
              <a:cs typeface="Courier New"/>
              <a:sym typeface="Courier New"/>
            </a:endParaRPr>
          </a:p>
        </p:txBody>
      </p:sp>
      <p:sp>
        <p:nvSpPr>
          <p:cNvPr id="168" name="Google Shape;168;p32"/>
          <p:cNvSpPr txBox="1"/>
          <p:nvPr/>
        </p:nvSpPr>
        <p:spPr>
          <a:xfrm>
            <a:off x="4877825" y="2043224"/>
            <a:ext cx="2757000" cy="902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1200"/>
              </a:spcAft>
              <a:buClr>
                <a:schemeClr val="dk1"/>
              </a:buClr>
              <a:buSzPts val="1100"/>
              <a:buFont typeface="Arial"/>
              <a:buNone/>
            </a:pPr>
            <a:r>
              <a:rPr lang="en-US" sz="1500">
                <a:solidFill>
                  <a:schemeClr val="dk1"/>
                </a:solidFill>
                <a:highlight>
                  <a:schemeClr val="lt1"/>
                </a:highlight>
                <a:latin typeface="Calibri"/>
                <a:ea typeface="Calibri"/>
                <a:cs typeface="Calibri"/>
                <a:sym typeface="Calibri"/>
              </a:rPr>
              <a:t>3.700e+01  4.400e+01  3.200e+01  3.100e+01  3.300e+01  3.500e+01</a:t>
            </a:r>
            <a:endParaRPr sz="1700">
              <a:solidFill>
                <a:schemeClr val="dk1"/>
              </a:solidFill>
              <a:highlight>
                <a:schemeClr val="lt1"/>
              </a:highlight>
              <a:latin typeface="Calibri"/>
              <a:ea typeface="Calibri"/>
              <a:cs typeface="Calibri"/>
              <a:sym typeface="Calibri"/>
            </a:endParaRPr>
          </a:p>
        </p:txBody>
      </p:sp>
      <p:sp>
        <p:nvSpPr>
          <p:cNvPr id="169" name="Google Shape;169;p32"/>
          <p:cNvSpPr txBox="1"/>
          <p:nvPr/>
        </p:nvSpPr>
        <p:spPr>
          <a:xfrm>
            <a:off x="4492475" y="3209475"/>
            <a:ext cx="4060500" cy="1760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Created an “age_group” variable to see different age ranges</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&lt;=19 -&gt; “Teen”</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19 - 25 -&gt; “Young Adult”</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25 - 65 -&gt; “Adult”</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&gt;65 -&gt; “Elderly”</a:t>
            </a:r>
            <a:endParaRPr sz="1500">
              <a:solidFill>
                <a:schemeClr val="dk1"/>
              </a:solidFill>
              <a:latin typeface="Calibri"/>
              <a:ea typeface="Calibri"/>
              <a:cs typeface="Calibri"/>
              <a:sym typeface="Calibri"/>
            </a:endParaRPr>
          </a:p>
        </p:txBody>
      </p:sp>
      <p:sp>
        <p:nvSpPr>
          <p:cNvPr id="170" name="Google Shape;170;p32"/>
          <p:cNvSpPr txBox="1"/>
          <p:nvPr/>
        </p:nvSpPr>
        <p:spPr>
          <a:xfrm>
            <a:off x="4598225" y="4969425"/>
            <a:ext cx="3527700" cy="109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Dropped  ages that were  outliers</a:t>
            </a:r>
            <a:endParaRPr sz="1500">
              <a:solidFill>
                <a:schemeClr val="dk1"/>
              </a:solidFill>
              <a:highlight>
                <a:schemeClr val="lt1"/>
              </a:highlight>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lang="en-US" sz="1500">
                <a:solidFill>
                  <a:schemeClr val="dk1"/>
                </a:solidFill>
                <a:highlight>
                  <a:schemeClr val="lt1"/>
                </a:highlight>
                <a:latin typeface="Calibri"/>
                <a:ea typeface="Calibri"/>
                <a:cs typeface="Calibri"/>
                <a:sym typeface="Calibri"/>
              </a:rPr>
              <a:t>Happened to be anyone younger than 18 or older than 80</a:t>
            </a:r>
            <a:endParaRPr sz="1500">
              <a:solidFill>
                <a:schemeClr val="dk1"/>
              </a:solidFill>
              <a:highlight>
                <a:schemeClr val="lt1"/>
              </a:highlight>
              <a:latin typeface="Calibri"/>
              <a:ea typeface="Calibri"/>
              <a:cs typeface="Calibri"/>
              <a:sym typeface="Calibri"/>
            </a:endParaRPr>
          </a:p>
        </p:txBody>
      </p:sp>
      <p:sp>
        <p:nvSpPr>
          <p:cNvPr id="171" name="Google Shape;171;p32"/>
          <p:cNvSpPr txBox="1"/>
          <p:nvPr/>
        </p:nvSpPr>
        <p:spPr>
          <a:xfrm>
            <a:off x="8553100" y="2127550"/>
            <a:ext cx="3527700" cy="3738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Dropped: </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“Comments” column because it  had almost 87% null  values</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“States” column because it was &gt;⅓  null - and wasn't an important variable since we already have the “Countries” column </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Replaced the null values in “work_interfere” and “self-employed”  with the modes </a:t>
            </a:r>
            <a:endParaRPr sz="15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838200" y="1943821"/>
            <a:ext cx="10515600" cy="191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0" lang="en-US" sz="6100">
                <a:solidFill>
                  <a:srgbClr val="96022F"/>
                </a:solidFill>
                <a:latin typeface="Arial"/>
                <a:ea typeface="Arial"/>
                <a:cs typeface="Arial"/>
                <a:sym typeface="Arial"/>
              </a:rPr>
              <a:t>Data Visualization and EDA</a:t>
            </a:r>
            <a:endParaRPr b="0" sz="6100">
              <a:solidFill>
                <a:srgbClr val="96022F"/>
              </a:solidFill>
              <a:latin typeface="Arial"/>
              <a:ea typeface="Arial"/>
              <a:cs typeface="Arial"/>
              <a:sym typeface="Arial"/>
            </a:endParaRPr>
          </a:p>
        </p:txBody>
      </p:sp>
      <p:sp>
        <p:nvSpPr>
          <p:cNvPr id="177" name="Google Shape;177;p33"/>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34"/>
          <p:cNvSpPr txBox="1"/>
          <p:nvPr/>
        </p:nvSpPr>
        <p:spPr>
          <a:xfrm>
            <a:off x="587550" y="1201302"/>
            <a:ext cx="114351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84" name="Google Shape;184;p34"/>
          <p:cNvPicPr preferRelativeResize="0"/>
          <p:nvPr/>
        </p:nvPicPr>
        <p:blipFill>
          <a:blip r:embed="rId3">
            <a:alphaModFix/>
          </a:blip>
          <a:stretch>
            <a:fillRect/>
          </a:stretch>
        </p:blipFill>
        <p:spPr>
          <a:xfrm>
            <a:off x="1077378" y="291768"/>
            <a:ext cx="5026250" cy="3101932"/>
          </a:xfrm>
          <a:prstGeom prst="rect">
            <a:avLst/>
          </a:prstGeom>
          <a:noFill/>
          <a:ln cap="flat" cmpd="sng" w="38100">
            <a:solidFill>
              <a:srgbClr val="6FA8DC"/>
            </a:solidFill>
            <a:prstDash val="solid"/>
            <a:round/>
            <a:headEnd len="sm" w="sm" type="none"/>
            <a:tailEnd len="sm" w="sm" type="none"/>
          </a:ln>
        </p:spPr>
      </p:pic>
      <p:pic>
        <p:nvPicPr>
          <p:cNvPr id="185" name="Google Shape;185;p34"/>
          <p:cNvPicPr preferRelativeResize="0"/>
          <p:nvPr/>
        </p:nvPicPr>
        <p:blipFill>
          <a:blip r:embed="rId4">
            <a:alphaModFix/>
          </a:blip>
          <a:stretch>
            <a:fillRect/>
          </a:stretch>
        </p:blipFill>
        <p:spPr>
          <a:xfrm>
            <a:off x="6829276" y="526925"/>
            <a:ext cx="5026250" cy="3101900"/>
          </a:xfrm>
          <a:prstGeom prst="rect">
            <a:avLst/>
          </a:prstGeom>
          <a:noFill/>
          <a:ln cap="flat" cmpd="sng" w="38100">
            <a:solidFill>
              <a:srgbClr val="D5A6BD"/>
            </a:solidFill>
            <a:prstDash val="solid"/>
            <a:round/>
            <a:headEnd len="sm" w="sm" type="none"/>
            <a:tailEnd len="sm" w="sm" type="none"/>
          </a:ln>
        </p:spPr>
      </p:pic>
      <p:pic>
        <p:nvPicPr>
          <p:cNvPr id="186" name="Google Shape;186;p34"/>
          <p:cNvPicPr preferRelativeResize="0"/>
          <p:nvPr/>
        </p:nvPicPr>
        <p:blipFill>
          <a:blip r:embed="rId5">
            <a:alphaModFix/>
          </a:blip>
          <a:stretch>
            <a:fillRect/>
          </a:stretch>
        </p:blipFill>
        <p:spPr>
          <a:xfrm>
            <a:off x="814453" y="3998597"/>
            <a:ext cx="4406375" cy="2720100"/>
          </a:xfrm>
          <a:prstGeom prst="rect">
            <a:avLst/>
          </a:prstGeom>
          <a:noFill/>
          <a:ln cap="flat" cmpd="sng" w="38100">
            <a:solidFill>
              <a:srgbClr val="E06666"/>
            </a:solidFill>
            <a:prstDash val="solid"/>
            <a:round/>
            <a:headEnd len="sm" w="sm" type="none"/>
            <a:tailEnd len="sm" w="sm" type="none"/>
          </a:ln>
        </p:spPr>
      </p:pic>
      <p:pic>
        <p:nvPicPr>
          <p:cNvPr id="187" name="Google Shape;187;p34"/>
          <p:cNvPicPr preferRelativeResize="0"/>
          <p:nvPr/>
        </p:nvPicPr>
        <p:blipFill>
          <a:blip r:embed="rId6">
            <a:alphaModFix/>
          </a:blip>
          <a:stretch>
            <a:fillRect/>
          </a:stretch>
        </p:blipFill>
        <p:spPr>
          <a:xfrm>
            <a:off x="6103626" y="3998960"/>
            <a:ext cx="4406375" cy="2719377"/>
          </a:xfrm>
          <a:prstGeom prst="rect">
            <a:avLst/>
          </a:prstGeom>
          <a:noFill/>
          <a:ln cap="flat" cmpd="sng" w="38100">
            <a:solidFill>
              <a:srgbClr val="93C47D"/>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35"/>
          <p:cNvSpPr txBox="1"/>
          <p:nvPr/>
        </p:nvSpPr>
        <p:spPr>
          <a:xfrm>
            <a:off x="587550" y="1201302"/>
            <a:ext cx="114351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94" name="Google Shape;194;p35"/>
          <p:cNvPicPr preferRelativeResize="0"/>
          <p:nvPr/>
        </p:nvPicPr>
        <p:blipFill>
          <a:blip r:embed="rId3">
            <a:alphaModFix/>
          </a:blip>
          <a:stretch>
            <a:fillRect/>
          </a:stretch>
        </p:blipFill>
        <p:spPr>
          <a:xfrm>
            <a:off x="587550" y="3457400"/>
            <a:ext cx="4874425" cy="3007800"/>
          </a:xfrm>
          <a:prstGeom prst="rect">
            <a:avLst/>
          </a:prstGeom>
          <a:noFill/>
          <a:ln cap="flat" cmpd="sng" w="38100">
            <a:solidFill>
              <a:srgbClr val="9900FF"/>
            </a:solidFill>
            <a:prstDash val="solid"/>
            <a:round/>
            <a:headEnd len="sm" w="sm" type="none"/>
            <a:tailEnd len="sm" w="sm" type="none"/>
          </a:ln>
        </p:spPr>
      </p:pic>
      <p:pic>
        <p:nvPicPr>
          <p:cNvPr id="195" name="Google Shape;195;p35"/>
          <p:cNvPicPr preferRelativeResize="0"/>
          <p:nvPr/>
        </p:nvPicPr>
        <p:blipFill>
          <a:blip r:embed="rId4">
            <a:alphaModFix/>
          </a:blip>
          <a:stretch>
            <a:fillRect/>
          </a:stretch>
        </p:blipFill>
        <p:spPr>
          <a:xfrm>
            <a:off x="6772088" y="338388"/>
            <a:ext cx="4874425" cy="3008214"/>
          </a:xfrm>
          <a:prstGeom prst="rect">
            <a:avLst/>
          </a:prstGeom>
          <a:noFill/>
          <a:ln cap="flat" cmpd="sng" w="38100">
            <a:solidFill>
              <a:srgbClr val="6AA84F"/>
            </a:solidFill>
            <a:prstDash val="solid"/>
            <a:round/>
            <a:headEnd len="sm" w="sm" type="none"/>
            <a:tailEnd len="sm" w="sm" type="none"/>
          </a:ln>
        </p:spPr>
      </p:pic>
      <p:sp>
        <p:nvSpPr>
          <p:cNvPr id="196" name="Google Shape;196;p35"/>
          <p:cNvSpPr txBox="1"/>
          <p:nvPr/>
        </p:nvSpPr>
        <p:spPr>
          <a:xfrm>
            <a:off x="435900" y="686525"/>
            <a:ext cx="5345700" cy="22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dk1"/>
                </a:solidFill>
                <a:latin typeface="Garamond"/>
                <a:ea typeface="Garamond"/>
                <a:cs typeface="Garamond"/>
                <a:sym typeface="Garamond"/>
              </a:rPr>
              <a:t>Workplace culture &amp; stigma</a:t>
            </a:r>
            <a:endParaRPr sz="2300">
              <a:solidFill>
                <a:schemeClr val="dk1"/>
              </a:solidFill>
              <a:latin typeface="Garamond"/>
              <a:ea typeface="Garamond"/>
              <a:cs typeface="Garamond"/>
              <a:sym typeface="Garamond"/>
            </a:endParaRPr>
          </a:p>
          <a:p>
            <a:pPr indent="0" lvl="0" marL="0" rtl="0" algn="ctr">
              <a:spcBef>
                <a:spcPts val="0"/>
              </a:spcBef>
              <a:spcAft>
                <a:spcPts val="0"/>
              </a:spcAft>
              <a:buNone/>
            </a:pPr>
            <a:r>
              <a:rPr lang="en-US" sz="1800">
                <a:solidFill>
                  <a:schemeClr val="dk1"/>
                </a:solidFill>
                <a:latin typeface="Garamond"/>
                <a:ea typeface="Garamond"/>
                <a:cs typeface="Garamond"/>
                <a:sym typeface="Garamond"/>
              </a:rPr>
              <a:t>Mental illness not taken seriously in the workplace/by employers → discourages employees from talking about their mental health concerns → fear of negative judgements or consequences → increases stress, potentially worsens their conditions</a:t>
            </a:r>
            <a:endParaRPr sz="1800">
              <a:solidFill>
                <a:schemeClr val="dk1"/>
              </a:solidFill>
              <a:latin typeface="Garamond"/>
              <a:ea typeface="Garamond"/>
              <a:cs typeface="Garamond"/>
              <a:sym typeface="Garamond"/>
            </a:endParaRPr>
          </a:p>
          <a:p>
            <a:pPr indent="0" lvl="0" marL="0" rtl="0" algn="ctr">
              <a:spcBef>
                <a:spcPts val="0"/>
              </a:spcBef>
              <a:spcAft>
                <a:spcPts val="0"/>
              </a:spcAft>
              <a:buNone/>
            </a:pPr>
            <a:r>
              <a:t/>
            </a:r>
            <a:endParaRPr sz="1500">
              <a:solidFill>
                <a:schemeClr val="dk1"/>
              </a:solidFill>
              <a:latin typeface="Garamond"/>
              <a:ea typeface="Garamond"/>
              <a:cs typeface="Garamond"/>
              <a:sym typeface="Garamond"/>
            </a:endParaRPr>
          </a:p>
        </p:txBody>
      </p:sp>
      <p:sp>
        <p:nvSpPr>
          <p:cNvPr id="197" name="Google Shape;197;p35"/>
          <p:cNvSpPr txBox="1"/>
          <p:nvPr/>
        </p:nvSpPr>
        <p:spPr>
          <a:xfrm>
            <a:off x="5947125" y="3758500"/>
            <a:ext cx="5817000" cy="22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dk1"/>
                </a:solidFill>
                <a:latin typeface="Garamond"/>
                <a:ea typeface="Garamond"/>
                <a:cs typeface="Garamond"/>
                <a:sym typeface="Garamond"/>
              </a:rPr>
              <a:t>Impact on employee well-being and engagement</a:t>
            </a:r>
            <a:endParaRPr sz="2300">
              <a:solidFill>
                <a:schemeClr val="dk1"/>
              </a:solidFill>
              <a:latin typeface="Garamond"/>
              <a:ea typeface="Garamond"/>
              <a:cs typeface="Garamond"/>
              <a:sym typeface="Garamond"/>
            </a:endParaRPr>
          </a:p>
          <a:p>
            <a:pPr indent="0" lvl="0" marL="0" rtl="0" algn="ctr">
              <a:spcBef>
                <a:spcPts val="0"/>
              </a:spcBef>
              <a:spcAft>
                <a:spcPts val="0"/>
              </a:spcAft>
              <a:buNone/>
            </a:pPr>
            <a:r>
              <a:rPr lang="en-US" sz="2000">
                <a:solidFill>
                  <a:schemeClr val="dk1"/>
                </a:solidFill>
                <a:latin typeface="Garamond"/>
                <a:ea typeface="Garamond"/>
                <a:cs typeface="Garamond"/>
                <a:sym typeface="Garamond"/>
              </a:rPr>
              <a:t>Inability to take necessary leave can lead to worsening conditions → implications for productivity, job satisfaction, &amp; employee turnover</a:t>
            </a:r>
            <a:endParaRPr sz="2000">
              <a:solidFill>
                <a:schemeClr val="dk1"/>
              </a:solidFill>
              <a:latin typeface="Garamond"/>
              <a:ea typeface="Garamond"/>
              <a:cs typeface="Garamond"/>
              <a:sym typeface="Garamond"/>
            </a:endParaRPr>
          </a:p>
          <a:p>
            <a:pPr indent="0" lvl="0" marL="0" rtl="0" algn="ctr">
              <a:spcBef>
                <a:spcPts val="0"/>
              </a:spcBef>
              <a:spcAft>
                <a:spcPts val="0"/>
              </a:spcAft>
              <a:buNone/>
            </a:pPr>
            <a:r>
              <a:rPr lang="en-US" sz="2000">
                <a:solidFill>
                  <a:schemeClr val="dk1"/>
                </a:solidFill>
                <a:latin typeface="Garamond"/>
                <a:ea typeface="Garamond"/>
                <a:cs typeface="Garamond"/>
                <a:sym typeface="Garamond"/>
              </a:rPr>
              <a:t>Organizations that fail to address such issues might see higher rates of burnout and lower employee engagement rates</a:t>
            </a:r>
            <a:endParaRPr sz="2000">
              <a:solidFill>
                <a:schemeClr val="dk1"/>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6"/>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3" name="Google Shape;203;p36"/>
          <p:cNvSpPr txBox="1"/>
          <p:nvPr/>
        </p:nvSpPr>
        <p:spPr>
          <a:xfrm>
            <a:off x="587550" y="1201302"/>
            <a:ext cx="114351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04" name="Google Shape;204;p36"/>
          <p:cNvPicPr preferRelativeResize="0"/>
          <p:nvPr/>
        </p:nvPicPr>
        <p:blipFill>
          <a:blip r:embed="rId3">
            <a:alphaModFix/>
          </a:blip>
          <a:stretch>
            <a:fillRect/>
          </a:stretch>
        </p:blipFill>
        <p:spPr>
          <a:xfrm>
            <a:off x="2733225" y="332800"/>
            <a:ext cx="7143750" cy="2400300"/>
          </a:xfrm>
          <a:prstGeom prst="rect">
            <a:avLst/>
          </a:prstGeom>
          <a:noFill/>
          <a:ln cap="flat" cmpd="sng" w="76200">
            <a:solidFill>
              <a:srgbClr val="8E7CC3"/>
            </a:solidFill>
            <a:prstDash val="solid"/>
            <a:round/>
            <a:headEnd len="sm" w="sm" type="none"/>
            <a:tailEnd len="sm" w="sm" type="none"/>
          </a:ln>
        </p:spPr>
      </p:pic>
      <p:pic>
        <p:nvPicPr>
          <p:cNvPr id="205" name="Google Shape;205;p36"/>
          <p:cNvPicPr preferRelativeResize="0"/>
          <p:nvPr/>
        </p:nvPicPr>
        <p:blipFill>
          <a:blip r:embed="rId4">
            <a:alphaModFix/>
          </a:blip>
          <a:stretch>
            <a:fillRect/>
          </a:stretch>
        </p:blipFill>
        <p:spPr>
          <a:xfrm>
            <a:off x="1003227" y="3264897"/>
            <a:ext cx="4469099" cy="2758074"/>
          </a:xfrm>
          <a:prstGeom prst="rect">
            <a:avLst/>
          </a:prstGeom>
          <a:noFill/>
          <a:ln cap="flat" cmpd="sng" w="38100">
            <a:solidFill>
              <a:srgbClr val="9FC5E8"/>
            </a:solidFill>
            <a:prstDash val="solid"/>
            <a:round/>
            <a:headEnd len="sm" w="sm" type="none"/>
            <a:tailEnd len="sm" w="sm" type="none"/>
          </a:ln>
        </p:spPr>
      </p:pic>
      <p:pic>
        <p:nvPicPr>
          <p:cNvPr id="206" name="Google Shape;206;p36"/>
          <p:cNvPicPr preferRelativeResize="0"/>
          <p:nvPr/>
        </p:nvPicPr>
        <p:blipFill>
          <a:blip r:embed="rId5">
            <a:alphaModFix/>
          </a:blip>
          <a:stretch>
            <a:fillRect/>
          </a:stretch>
        </p:blipFill>
        <p:spPr>
          <a:xfrm>
            <a:off x="6818174" y="3264900"/>
            <a:ext cx="4853780" cy="2995450"/>
          </a:xfrm>
          <a:prstGeom prst="rect">
            <a:avLst/>
          </a:prstGeom>
          <a:noFill/>
          <a:ln cap="flat" cmpd="sng" w="28575">
            <a:solidFill>
              <a:srgbClr val="EA9999"/>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37"/>
          <p:cNvSpPr txBox="1"/>
          <p:nvPr/>
        </p:nvSpPr>
        <p:spPr>
          <a:xfrm>
            <a:off x="587550" y="1201302"/>
            <a:ext cx="114351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13" name="Google Shape;213;p37"/>
          <p:cNvPicPr preferRelativeResize="0"/>
          <p:nvPr/>
        </p:nvPicPr>
        <p:blipFill>
          <a:blip r:embed="rId3">
            <a:alphaModFix/>
          </a:blip>
          <a:stretch>
            <a:fillRect/>
          </a:stretch>
        </p:blipFill>
        <p:spPr>
          <a:xfrm>
            <a:off x="213275" y="2750500"/>
            <a:ext cx="5981551" cy="3802274"/>
          </a:xfrm>
          <a:prstGeom prst="rect">
            <a:avLst/>
          </a:prstGeom>
          <a:noFill/>
          <a:ln cap="flat" cmpd="sng" w="38100">
            <a:solidFill>
              <a:srgbClr val="3D85C6"/>
            </a:solidFill>
            <a:prstDash val="solid"/>
            <a:round/>
            <a:headEnd len="sm" w="sm" type="none"/>
            <a:tailEnd len="sm" w="sm" type="none"/>
          </a:ln>
        </p:spPr>
      </p:pic>
      <p:pic>
        <p:nvPicPr>
          <p:cNvPr id="214" name="Google Shape;214;p37"/>
          <p:cNvPicPr preferRelativeResize="0"/>
          <p:nvPr/>
        </p:nvPicPr>
        <p:blipFill>
          <a:blip r:embed="rId4">
            <a:alphaModFix/>
          </a:blip>
          <a:stretch>
            <a:fillRect/>
          </a:stretch>
        </p:blipFill>
        <p:spPr>
          <a:xfrm>
            <a:off x="6742250" y="237650"/>
            <a:ext cx="5280400" cy="3258726"/>
          </a:xfrm>
          <a:prstGeom prst="rect">
            <a:avLst/>
          </a:prstGeom>
          <a:noFill/>
          <a:ln cap="flat" cmpd="sng" w="38100">
            <a:solidFill>
              <a:srgbClr val="3D85C6"/>
            </a:solidFill>
            <a:prstDash val="solid"/>
            <a:round/>
            <a:headEnd len="sm" w="sm" type="none"/>
            <a:tailEnd len="sm" w="sm" type="none"/>
          </a:ln>
        </p:spPr>
      </p:pic>
      <p:sp>
        <p:nvSpPr>
          <p:cNvPr id="215" name="Google Shape;215;p37"/>
          <p:cNvSpPr txBox="1"/>
          <p:nvPr/>
        </p:nvSpPr>
        <p:spPr>
          <a:xfrm>
            <a:off x="660900" y="710700"/>
            <a:ext cx="5280300" cy="17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Garamond"/>
                <a:ea typeface="Garamond"/>
                <a:cs typeface="Garamond"/>
                <a:sym typeface="Garamond"/>
              </a:rPr>
              <a:t>Based on four variables:</a:t>
            </a:r>
            <a:endParaRPr sz="2800">
              <a:solidFill>
                <a:schemeClr val="dk1"/>
              </a:solidFill>
              <a:latin typeface="Garamond"/>
              <a:ea typeface="Garamond"/>
              <a:cs typeface="Garamond"/>
              <a:sym typeface="Garamond"/>
            </a:endParaRPr>
          </a:p>
          <a:p>
            <a:pPr indent="0" lvl="0" marL="0" rtl="0" algn="l">
              <a:spcBef>
                <a:spcPts val="0"/>
              </a:spcBef>
              <a:spcAft>
                <a:spcPts val="0"/>
              </a:spcAft>
              <a:buNone/>
            </a:pPr>
            <a:r>
              <a:rPr lang="en-US" sz="2800">
                <a:solidFill>
                  <a:schemeClr val="dk1"/>
                </a:solidFill>
                <a:latin typeface="Garamond"/>
                <a:ea typeface="Garamond"/>
                <a:cs typeface="Garamond"/>
                <a:sym typeface="Garamond"/>
              </a:rPr>
              <a:t>Benefits, Care Options, Seek Help, and Wellness Program</a:t>
            </a:r>
            <a:endParaRPr sz="2800">
              <a:solidFill>
                <a:schemeClr val="dk1"/>
              </a:solidFill>
              <a:latin typeface="Garamond"/>
              <a:ea typeface="Garamond"/>
              <a:cs typeface="Garamond"/>
              <a:sym typeface="Garamond"/>
            </a:endParaRPr>
          </a:p>
        </p:txBody>
      </p:sp>
      <p:sp>
        <p:nvSpPr>
          <p:cNvPr id="216" name="Google Shape;216;p37"/>
          <p:cNvSpPr txBox="1"/>
          <p:nvPr/>
        </p:nvSpPr>
        <p:spPr>
          <a:xfrm>
            <a:off x="6500375" y="3698350"/>
            <a:ext cx="5522100" cy="27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dk1"/>
                </a:solidFill>
                <a:latin typeface="Garamond"/>
                <a:ea typeface="Garamond"/>
                <a:cs typeface="Garamond"/>
                <a:sym typeface="Garamond"/>
              </a:rPr>
              <a:t>As the employer score increases, the number of treatments sought by employees also increases. The top plot shows that the biggest jump for treatment is when employer score goes from 0 to 1 → if employer offers at least one benefit, it can encourage a much </a:t>
            </a:r>
            <a:r>
              <a:rPr lang="en-US" sz="2300">
                <a:solidFill>
                  <a:schemeClr val="dk1"/>
                </a:solidFill>
                <a:latin typeface="Garamond"/>
                <a:ea typeface="Garamond"/>
                <a:cs typeface="Garamond"/>
                <a:sym typeface="Garamond"/>
              </a:rPr>
              <a:t>higher number of employees to seek necessary treatment</a:t>
            </a:r>
            <a:endParaRPr sz="2300">
              <a:solidFill>
                <a:schemeClr val="dk1"/>
              </a:solidFill>
              <a:latin typeface="Garamond"/>
              <a:ea typeface="Garamond"/>
              <a:cs typeface="Garamond"/>
              <a:sym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idx="1" type="body"/>
          </p:nvPr>
        </p:nvSpPr>
        <p:spPr>
          <a:xfrm>
            <a:off x="990125" y="1951763"/>
            <a:ext cx="10515600" cy="15003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sz="6000">
                <a:solidFill>
                  <a:srgbClr val="96022F"/>
                </a:solidFill>
              </a:rPr>
              <a:t>Model Selection</a:t>
            </a:r>
            <a:endParaRPr sz="6000">
              <a:solidFill>
                <a:srgbClr val="96022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39"/>
          <p:cNvSpPr txBox="1"/>
          <p:nvPr/>
        </p:nvSpPr>
        <p:spPr>
          <a:xfrm>
            <a:off x="538775" y="1201450"/>
            <a:ext cx="114351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p39"/>
          <p:cNvSpPr txBox="1"/>
          <p:nvPr/>
        </p:nvSpPr>
        <p:spPr>
          <a:xfrm>
            <a:off x="777250" y="446650"/>
            <a:ext cx="67524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Garamond"/>
                <a:ea typeface="Garamond"/>
                <a:cs typeface="Garamond"/>
                <a:sym typeface="Garamond"/>
              </a:rPr>
              <a:t>Selecting Target Feature and Predictors</a:t>
            </a:r>
            <a:endParaRPr sz="2800">
              <a:solidFill>
                <a:schemeClr val="dk1"/>
              </a:solidFill>
              <a:latin typeface="Garamond"/>
              <a:ea typeface="Garamond"/>
              <a:cs typeface="Garamond"/>
              <a:sym typeface="Garamond"/>
            </a:endParaRPr>
          </a:p>
        </p:txBody>
      </p:sp>
      <p:sp>
        <p:nvSpPr>
          <p:cNvPr id="229" name="Google Shape;229;p39"/>
          <p:cNvSpPr txBox="1"/>
          <p:nvPr/>
        </p:nvSpPr>
        <p:spPr>
          <a:xfrm>
            <a:off x="777250" y="1657213"/>
            <a:ext cx="5592000" cy="20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Garamond"/>
                <a:ea typeface="Garamond"/>
                <a:cs typeface="Garamond"/>
                <a:sym typeface="Garamond"/>
              </a:rPr>
              <a:t>Target </a:t>
            </a:r>
            <a:r>
              <a:rPr lang="en-US" sz="2800">
                <a:solidFill>
                  <a:schemeClr val="dk1"/>
                </a:solidFill>
                <a:latin typeface="Garamond"/>
                <a:ea typeface="Garamond"/>
                <a:cs typeface="Garamond"/>
                <a:sym typeface="Garamond"/>
              </a:rPr>
              <a:t>Feature:</a:t>
            </a:r>
            <a:endParaRPr sz="2800">
              <a:solidFill>
                <a:schemeClr val="dk1"/>
              </a:solidFill>
              <a:latin typeface="Garamond"/>
              <a:ea typeface="Garamond"/>
              <a:cs typeface="Garamond"/>
              <a:sym typeface="Garamond"/>
            </a:endParaRPr>
          </a:p>
          <a:p>
            <a:pPr indent="-406400" lvl="0" marL="457200" rtl="0" algn="l">
              <a:spcBef>
                <a:spcPts val="0"/>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Treatment</a:t>
            </a:r>
            <a:endParaRPr sz="2800">
              <a:solidFill>
                <a:schemeClr val="dk1"/>
              </a:solidFill>
              <a:latin typeface="Garamond"/>
              <a:ea typeface="Garamond"/>
              <a:cs typeface="Garamond"/>
              <a:sym typeface="Garamond"/>
            </a:endParaRPr>
          </a:p>
          <a:p>
            <a:pPr indent="-406400" lvl="1" marL="914400" rtl="0" algn="l">
              <a:spcBef>
                <a:spcPts val="0"/>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Have you sought treatment for your mental health condition?</a:t>
            </a:r>
            <a:endParaRPr sz="2800">
              <a:solidFill>
                <a:schemeClr val="dk1"/>
              </a:solidFill>
              <a:latin typeface="Garamond"/>
              <a:ea typeface="Garamond"/>
              <a:cs typeface="Garamond"/>
              <a:sym typeface="Garamond"/>
            </a:endParaRPr>
          </a:p>
        </p:txBody>
      </p:sp>
      <p:sp>
        <p:nvSpPr>
          <p:cNvPr id="230" name="Google Shape;230;p39"/>
          <p:cNvSpPr txBox="1"/>
          <p:nvPr/>
        </p:nvSpPr>
        <p:spPr>
          <a:xfrm>
            <a:off x="777250" y="4117600"/>
            <a:ext cx="5961300" cy="23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Garamond"/>
                <a:ea typeface="Garamond"/>
                <a:cs typeface="Garamond"/>
                <a:sym typeface="Garamond"/>
              </a:rPr>
              <a:t>Predictors:</a:t>
            </a:r>
            <a:endParaRPr sz="2800">
              <a:solidFill>
                <a:schemeClr val="dk1"/>
              </a:solidFill>
              <a:latin typeface="Garamond"/>
              <a:ea typeface="Garamond"/>
              <a:cs typeface="Garamond"/>
              <a:sym typeface="Garamond"/>
            </a:endParaRPr>
          </a:p>
          <a:p>
            <a:pPr indent="-406400" lvl="0" marL="457200" rtl="0" algn="l">
              <a:spcBef>
                <a:spcPts val="0"/>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All other variables </a:t>
            </a:r>
            <a:endParaRPr sz="2800">
              <a:solidFill>
                <a:schemeClr val="dk1"/>
              </a:solidFill>
              <a:latin typeface="Garamond"/>
              <a:ea typeface="Garamond"/>
              <a:cs typeface="Garamond"/>
              <a:sym typeface="Garamond"/>
            </a:endParaRPr>
          </a:p>
          <a:p>
            <a:pPr indent="-406400" lvl="1" marL="914400" rtl="0" algn="l">
              <a:spcBef>
                <a:spcPts val="0"/>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Age, gender, family history, views </a:t>
            </a:r>
            <a:r>
              <a:rPr lang="en-US" sz="2800">
                <a:solidFill>
                  <a:schemeClr val="dk1"/>
                </a:solidFill>
                <a:latin typeface="Garamond"/>
                <a:ea typeface="Garamond"/>
                <a:cs typeface="Garamond"/>
                <a:sym typeface="Garamond"/>
              </a:rPr>
              <a:t>towards</a:t>
            </a:r>
            <a:r>
              <a:rPr lang="en-US" sz="2800">
                <a:solidFill>
                  <a:schemeClr val="dk1"/>
                </a:solidFill>
                <a:latin typeface="Garamond"/>
                <a:ea typeface="Garamond"/>
                <a:cs typeface="Garamond"/>
                <a:sym typeface="Garamond"/>
              </a:rPr>
              <a:t> mental health support in the workplace, ect.</a:t>
            </a:r>
            <a:endParaRPr sz="2800">
              <a:solidFill>
                <a:schemeClr val="dk1"/>
              </a:solidFill>
              <a:latin typeface="Garamond"/>
              <a:ea typeface="Garamond"/>
              <a:cs typeface="Garamond"/>
              <a:sym typeface="Garamond"/>
            </a:endParaRPr>
          </a:p>
        </p:txBody>
      </p:sp>
      <p:pic>
        <p:nvPicPr>
          <p:cNvPr id="231" name="Google Shape;231;p39"/>
          <p:cNvPicPr preferRelativeResize="0"/>
          <p:nvPr/>
        </p:nvPicPr>
        <p:blipFill>
          <a:blip r:embed="rId3">
            <a:alphaModFix/>
          </a:blip>
          <a:stretch>
            <a:fillRect/>
          </a:stretch>
        </p:blipFill>
        <p:spPr>
          <a:xfrm>
            <a:off x="7312750" y="1870999"/>
            <a:ext cx="1577025" cy="1577025"/>
          </a:xfrm>
          <a:prstGeom prst="rect">
            <a:avLst/>
          </a:prstGeom>
          <a:noFill/>
          <a:ln>
            <a:noFill/>
          </a:ln>
        </p:spPr>
      </p:pic>
      <p:pic>
        <p:nvPicPr>
          <p:cNvPr id="232" name="Google Shape;232;p39"/>
          <p:cNvPicPr preferRelativeResize="0"/>
          <p:nvPr/>
        </p:nvPicPr>
        <p:blipFill>
          <a:blip r:embed="rId4">
            <a:alphaModFix/>
          </a:blip>
          <a:stretch>
            <a:fillRect/>
          </a:stretch>
        </p:blipFill>
        <p:spPr>
          <a:xfrm>
            <a:off x="7526557" y="4674899"/>
            <a:ext cx="1823200" cy="182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p40"/>
          <p:cNvSpPr txBox="1"/>
          <p:nvPr/>
        </p:nvSpPr>
        <p:spPr>
          <a:xfrm>
            <a:off x="587550" y="1201302"/>
            <a:ext cx="114351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39" name="Google Shape;239;p40"/>
          <p:cNvPicPr preferRelativeResize="0"/>
          <p:nvPr/>
        </p:nvPicPr>
        <p:blipFill>
          <a:blip r:embed="rId3">
            <a:alphaModFix/>
          </a:blip>
          <a:stretch>
            <a:fillRect/>
          </a:stretch>
        </p:blipFill>
        <p:spPr>
          <a:xfrm>
            <a:off x="471350" y="3216300"/>
            <a:ext cx="5264750" cy="3249100"/>
          </a:xfrm>
          <a:prstGeom prst="rect">
            <a:avLst/>
          </a:prstGeom>
          <a:noFill/>
          <a:ln cap="flat" cmpd="sng" w="38100">
            <a:solidFill>
              <a:srgbClr val="6FA8DC"/>
            </a:solidFill>
            <a:prstDash val="solid"/>
            <a:round/>
            <a:headEnd len="sm" w="sm" type="none"/>
            <a:tailEnd len="sm" w="sm" type="none"/>
          </a:ln>
        </p:spPr>
      </p:pic>
      <p:sp>
        <p:nvSpPr>
          <p:cNvPr id="240" name="Google Shape;240;p40"/>
          <p:cNvSpPr txBox="1"/>
          <p:nvPr/>
        </p:nvSpPr>
        <p:spPr>
          <a:xfrm>
            <a:off x="972525" y="1200450"/>
            <a:ext cx="3584400" cy="1461900"/>
          </a:xfrm>
          <a:prstGeom prst="rect">
            <a:avLst/>
          </a:prstGeom>
          <a:noFill/>
          <a:ln cap="flat" cmpd="sng" w="38100">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ourier New"/>
                <a:ea typeface="Courier New"/>
                <a:cs typeface="Courier New"/>
                <a:sym typeface="Courier New"/>
              </a:rPr>
              <a:t>Precision: 0.749 </a:t>
            </a:r>
            <a:endParaRPr sz="2000">
              <a:latin typeface="Courier New"/>
              <a:ea typeface="Courier New"/>
              <a:cs typeface="Courier New"/>
              <a:sym typeface="Courier New"/>
            </a:endParaRPr>
          </a:p>
          <a:p>
            <a:pPr indent="0" lvl="0" marL="0" rtl="0" algn="l">
              <a:spcBef>
                <a:spcPts val="0"/>
              </a:spcBef>
              <a:spcAft>
                <a:spcPts val="0"/>
              </a:spcAft>
              <a:buNone/>
            </a:pPr>
            <a:r>
              <a:rPr lang="en-US" sz="2000">
                <a:latin typeface="Courier New"/>
                <a:ea typeface="Courier New"/>
                <a:cs typeface="Courier New"/>
                <a:sym typeface="Courier New"/>
              </a:rPr>
              <a:t>Recall: 0.754</a:t>
            </a:r>
            <a:endParaRPr sz="2000">
              <a:latin typeface="Courier New"/>
              <a:ea typeface="Courier New"/>
              <a:cs typeface="Courier New"/>
              <a:sym typeface="Courier New"/>
            </a:endParaRPr>
          </a:p>
          <a:p>
            <a:pPr indent="0" lvl="0" marL="0" rtl="0" algn="l">
              <a:spcBef>
                <a:spcPts val="0"/>
              </a:spcBef>
              <a:spcAft>
                <a:spcPts val="0"/>
              </a:spcAft>
              <a:buNone/>
            </a:pPr>
            <a:r>
              <a:rPr lang="en-US" sz="2000">
                <a:latin typeface="Courier New"/>
                <a:ea typeface="Courier New"/>
                <a:cs typeface="Courier New"/>
                <a:sym typeface="Courier New"/>
              </a:rPr>
              <a:t>F1 Score: 0.751 </a:t>
            </a:r>
            <a:endParaRPr sz="2000">
              <a:latin typeface="Courier New"/>
              <a:ea typeface="Courier New"/>
              <a:cs typeface="Courier New"/>
              <a:sym typeface="Courier New"/>
            </a:endParaRPr>
          </a:p>
          <a:p>
            <a:pPr indent="0" lvl="0" marL="0" rtl="0" algn="l">
              <a:lnSpc>
                <a:spcPct val="120000"/>
              </a:lnSpc>
              <a:spcBef>
                <a:spcPts val="0"/>
              </a:spcBef>
              <a:spcAft>
                <a:spcPts val="0"/>
              </a:spcAft>
              <a:buNone/>
            </a:pPr>
            <a:r>
              <a:rPr lang="en-US" sz="2000">
                <a:latin typeface="Courier New"/>
                <a:ea typeface="Courier New"/>
                <a:cs typeface="Courier New"/>
                <a:sym typeface="Courier New"/>
              </a:rPr>
              <a:t>ROC-AUC: 0.7064516</a:t>
            </a:r>
            <a:endParaRPr sz="2000">
              <a:latin typeface="Courier New"/>
              <a:ea typeface="Courier New"/>
              <a:cs typeface="Courier New"/>
              <a:sym typeface="Courier New"/>
            </a:endParaRPr>
          </a:p>
          <a:p>
            <a:pPr indent="0" lvl="0" marL="0" rtl="0" algn="l">
              <a:spcBef>
                <a:spcPts val="0"/>
              </a:spcBef>
              <a:spcAft>
                <a:spcPts val="0"/>
              </a:spcAft>
              <a:buNone/>
            </a:pPr>
            <a:r>
              <a:t/>
            </a:r>
            <a:endParaRPr sz="1300">
              <a:solidFill>
                <a:srgbClr val="233A44"/>
              </a:solidFill>
              <a:latin typeface="Calibri"/>
              <a:ea typeface="Calibri"/>
              <a:cs typeface="Calibri"/>
              <a:sym typeface="Calibri"/>
            </a:endParaRPr>
          </a:p>
        </p:txBody>
      </p:sp>
      <p:sp>
        <p:nvSpPr>
          <p:cNvPr id="241" name="Google Shape;241;p40"/>
          <p:cNvSpPr txBox="1"/>
          <p:nvPr/>
        </p:nvSpPr>
        <p:spPr>
          <a:xfrm>
            <a:off x="6741575" y="4110775"/>
            <a:ext cx="4745400" cy="2607600"/>
          </a:xfrm>
          <a:prstGeom prst="rect">
            <a:avLst/>
          </a:prstGeom>
          <a:noFill/>
          <a:ln cap="flat" cmpd="sng" w="38100">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FFFFFF"/>
                </a:highlight>
                <a:latin typeface="Courier New"/>
                <a:ea typeface="Courier New"/>
                <a:cs typeface="Courier New"/>
                <a:sym typeface="Courier New"/>
              </a:rPr>
              <a:t>              Type of random forest: classification</a:t>
            </a:r>
            <a:endParaRPr>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highlight>
                  <a:srgbClr val="FFFFFF"/>
                </a:highlight>
                <a:latin typeface="Courier New"/>
                <a:ea typeface="Courier New"/>
                <a:cs typeface="Courier New"/>
                <a:sym typeface="Courier New"/>
              </a:rPr>
              <a:t>                     Number of trees: 500</a:t>
            </a:r>
            <a:endParaRPr>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highlight>
                  <a:srgbClr val="FFFFFF"/>
                </a:highlight>
                <a:latin typeface="Courier New"/>
                <a:ea typeface="Courier New"/>
                <a:cs typeface="Courier New"/>
                <a:sym typeface="Courier New"/>
              </a:rPr>
              <a:t>No. of variables tried at each split: 5</a:t>
            </a:r>
            <a:endParaRPr>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highlight>
                  <a:srgbClr val="FFFFFF"/>
                </a:highlight>
                <a:latin typeface="Courier New"/>
                <a:ea typeface="Courier New"/>
                <a:cs typeface="Courier New"/>
                <a:sym typeface="Courier New"/>
              </a:rPr>
              <a:t>        OOB estimate of  error rate: 25.43%</a:t>
            </a:r>
            <a:endParaRPr>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highlight>
                  <a:srgbClr val="FFFFFF"/>
                </a:highlight>
                <a:latin typeface="Courier New"/>
                <a:ea typeface="Courier New"/>
                <a:cs typeface="Courier New"/>
                <a:sym typeface="Courier New"/>
              </a:rPr>
              <a:t>Confusion matrix:</a:t>
            </a:r>
            <a:endParaRPr>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highlight>
                  <a:srgbClr val="FFFFFF"/>
                </a:highlight>
                <a:latin typeface="Courier New"/>
                <a:ea typeface="Courier New"/>
                <a:cs typeface="Courier New"/>
                <a:sym typeface="Courier New"/>
              </a:rPr>
              <a:t>     No Yes class.error</a:t>
            </a:r>
            <a:endParaRPr>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highlight>
                  <a:srgbClr val="FFFFFF"/>
                </a:highlight>
                <a:latin typeface="Courier New"/>
                <a:ea typeface="Courier New"/>
                <a:cs typeface="Courier New"/>
                <a:sym typeface="Courier New"/>
              </a:rPr>
              <a:t>No  317 113   0.2627907</a:t>
            </a:r>
            <a:endParaRPr>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None/>
            </a:pPr>
            <a:r>
              <a:rPr lang="en-US">
                <a:highlight>
                  <a:srgbClr val="FFFFFF"/>
                </a:highlight>
                <a:latin typeface="Courier New"/>
                <a:ea typeface="Courier New"/>
                <a:cs typeface="Courier New"/>
                <a:sym typeface="Courier New"/>
              </a:rPr>
              <a:t>Yes 110 337   0.2460850</a:t>
            </a:r>
            <a:endParaRPr>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33A44"/>
              </a:solidFill>
              <a:latin typeface="Calibri"/>
              <a:ea typeface="Calibri"/>
              <a:cs typeface="Calibri"/>
              <a:sym typeface="Calibri"/>
            </a:endParaRPr>
          </a:p>
        </p:txBody>
      </p:sp>
      <p:pic>
        <p:nvPicPr>
          <p:cNvPr id="242" name="Google Shape;242;p40"/>
          <p:cNvPicPr preferRelativeResize="0"/>
          <p:nvPr/>
        </p:nvPicPr>
        <p:blipFill>
          <a:blip r:embed="rId4">
            <a:alphaModFix/>
          </a:blip>
          <a:stretch>
            <a:fillRect/>
          </a:stretch>
        </p:blipFill>
        <p:spPr>
          <a:xfrm>
            <a:off x="6564499" y="933225"/>
            <a:ext cx="4745399" cy="2928539"/>
          </a:xfrm>
          <a:prstGeom prst="rect">
            <a:avLst/>
          </a:prstGeom>
          <a:noFill/>
          <a:ln cap="flat" cmpd="sng" w="38100">
            <a:solidFill>
              <a:srgbClr val="6FA8DC"/>
            </a:solidFill>
            <a:prstDash val="solid"/>
            <a:round/>
            <a:headEnd len="sm" w="sm" type="none"/>
            <a:tailEnd len="sm" w="sm" type="none"/>
          </a:ln>
        </p:spPr>
      </p:pic>
      <p:sp>
        <p:nvSpPr>
          <p:cNvPr id="243" name="Google Shape;243;p40"/>
          <p:cNvSpPr txBox="1"/>
          <p:nvPr/>
        </p:nvSpPr>
        <p:spPr>
          <a:xfrm>
            <a:off x="3733350" y="156825"/>
            <a:ext cx="51435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96022F"/>
                </a:solidFill>
                <a:latin typeface="Garamond"/>
                <a:ea typeface="Garamond"/>
                <a:cs typeface="Garamond"/>
                <a:sym typeface="Garamond"/>
              </a:rPr>
              <a:t>Random Forest</a:t>
            </a:r>
            <a:endParaRPr sz="3000">
              <a:solidFill>
                <a:srgbClr val="96022F"/>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3"/>
          <p:cNvSpPr txBox="1"/>
          <p:nvPr>
            <p:ph idx="1" type="body"/>
          </p:nvPr>
        </p:nvSpPr>
        <p:spPr>
          <a:xfrm>
            <a:off x="618975" y="1636896"/>
            <a:ext cx="3535200" cy="1922100"/>
          </a:xfrm>
          <a:prstGeom prst="rect">
            <a:avLst/>
          </a:prstGeom>
          <a:noFill/>
          <a:ln>
            <a:noFill/>
          </a:ln>
        </p:spPr>
        <p:txBody>
          <a:bodyPr anchorCtr="0" anchor="t" bIns="34275" lIns="68550" spcFirstLastPara="1" rIns="68550" wrap="square" tIns="34275">
            <a:noAutofit/>
          </a:bodyPr>
          <a:lstStyle/>
          <a:p>
            <a:pPr indent="0" lvl="0" marL="0" rtl="0" algn="l">
              <a:spcBef>
                <a:spcPts val="0"/>
              </a:spcBef>
              <a:spcAft>
                <a:spcPts val="0"/>
              </a:spcAft>
              <a:buNone/>
            </a:pPr>
            <a:r>
              <a:rPr b="1" lang="en-US">
                <a:solidFill>
                  <a:srgbClr val="96022F"/>
                </a:solidFill>
                <a:latin typeface="Poppins Medium"/>
                <a:ea typeface="Poppins Medium"/>
                <a:cs typeface="Poppins Medium"/>
                <a:sym typeface="Poppins Medium"/>
              </a:rPr>
              <a:t>1. </a:t>
            </a:r>
            <a:r>
              <a:rPr b="1" lang="en-US">
                <a:solidFill>
                  <a:srgbClr val="96022F"/>
                </a:solidFill>
                <a:latin typeface="Poppins Medium"/>
                <a:ea typeface="Poppins Medium"/>
                <a:cs typeface="Poppins Medium"/>
                <a:sym typeface="Poppins Medium"/>
              </a:rPr>
              <a:t>Objective and Background</a:t>
            </a:r>
            <a:endParaRPr>
              <a:solidFill>
                <a:srgbClr val="96022F"/>
              </a:solidFill>
              <a:latin typeface="Poppins Medium"/>
              <a:ea typeface="Poppins Medium"/>
              <a:cs typeface="Poppins Medium"/>
              <a:sym typeface="Poppins Medium"/>
            </a:endParaRPr>
          </a:p>
          <a:p>
            <a:pPr indent="0" lvl="0" marL="133350" rtl="0" algn="l">
              <a:lnSpc>
                <a:spcPct val="90000"/>
              </a:lnSpc>
              <a:spcBef>
                <a:spcPts val="0"/>
              </a:spcBef>
              <a:spcAft>
                <a:spcPts val="0"/>
              </a:spcAft>
              <a:buClr>
                <a:schemeClr val="dk1"/>
              </a:buClr>
              <a:buSzPts val="2800"/>
              <a:buNone/>
            </a:pPr>
            <a:r>
              <a:t/>
            </a:r>
            <a:endParaRPr/>
          </a:p>
        </p:txBody>
      </p:sp>
      <p:sp>
        <p:nvSpPr>
          <p:cNvPr id="87" name="Google Shape;87;p23"/>
          <p:cNvSpPr txBox="1"/>
          <p:nvPr/>
        </p:nvSpPr>
        <p:spPr>
          <a:xfrm>
            <a:off x="672876" y="254465"/>
            <a:ext cx="79833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lang="en-US" sz="4400">
                <a:solidFill>
                  <a:srgbClr val="96022F"/>
                </a:solidFill>
                <a:latin typeface="Poppins Black"/>
                <a:ea typeface="Poppins Black"/>
                <a:cs typeface="Poppins Black"/>
                <a:sym typeface="Poppins Black"/>
              </a:rPr>
              <a:t>Outline</a:t>
            </a:r>
            <a:endParaRPr b="0" i="0" sz="1400" u="none" cap="none" strike="noStrike">
              <a:solidFill>
                <a:srgbClr val="000000"/>
              </a:solidFill>
              <a:latin typeface="Arial"/>
              <a:ea typeface="Arial"/>
              <a:cs typeface="Arial"/>
              <a:sym typeface="Arial"/>
            </a:endParaRPr>
          </a:p>
        </p:txBody>
      </p:sp>
      <p:sp>
        <p:nvSpPr>
          <p:cNvPr id="88" name="Google Shape;88;p23"/>
          <p:cNvSpPr txBox="1"/>
          <p:nvPr/>
        </p:nvSpPr>
        <p:spPr>
          <a:xfrm>
            <a:off x="4328400" y="1636896"/>
            <a:ext cx="3535200" cy="2133300"/>
          </a:xfrm>
          <a:prstGeom prst="rect">
            <a:avLst/>
          </a:prstGeom>
          <a:noFill/>
          <a:ln>
            <a:noFill/>
          </a:ln>
        </p:spPr>
        <p:txBody>
          <a:bodyPr anchorCtr="0" anchor="t" bIns="34275" lIns="68550" spcFirstLastPara="1" rIns="68550" wrap="square" tIns="34275">
            <a:noAutofit/>
          </a:bodyPr>
          <a:lstStyle/>
          <a:p>
            <a:pPr indent="0" lvl="0" marL="0" marR="0" rtl="0" algn="l">
              <a:lnSpc>
                <a:spcPct val="90000"/>
              </a:lnSpc>
              <a:spcBef>
                <a:spcPts val="0"/>
              </a:spcBef>
              <a:spcAft>
                <a:spcPts val="0"/>
              </a:spcAft>
              <a:buNone/>
            </a:pPr>
            <a:r>
              <a:rPr b="1" lang="en-US" sz="2800">
                <a:solidFill>
                  <a:srgbClr val="96022F"/>
                </a:solidFill>
                <a:latin typeface="Poppins Medium"/>
                <a:ea typeface="Poppins Medium"/>
                <a:cs typeface="Poppins Medium"/>
                <a:sym typeface="Poppins Medium"/>
              </a:rPr>
              <a:t>2. Data Source</a:t>
            </a:r>
            <a:endParaRPr b="0" i="0" sz="1400" u="none" cap="none" strike="noStrike">
              <a:solidFill>
                <a:srgbClr val="000000"/>
              </a:solidFill>
              <a:latin typeface="Arial"/>
              <a:ea typeface="Arial"/>
              <a:cs typeface="Arial"/>
              <a:sym typeface="Arial"/>
            </a:endParaRPr>
          </a:p>
        </p:txBody>
      </p:sp>
      <p:sp>
        <p:nvSpPr>
          <p:cNvPr id="89" name="Google Shape;89;p23"/>
          <p:cNvSpPr txBox="1"/>
          <p:nvPr/>
        </p:nvSpPr>
        <p:spPr>
          <a:xfrm>
            <a:off x="7863600" y="1636900"/>
            <a:ext cx="3997200" cy="2555400"/>
          </a:xfrm>
          <a:prstGeom prst="rect">
            <a:avLst/>
          </a:prstGeom>
          <a:noFill/>
          <a:ln>
            <a:noFill/>
          </a:ln>
        </p:spPr>
        <p:txBody>
          <a:bodyPr anchorCtr="0" anchor="t" bIns="34275" lIns="68550" spcFirstLastPara="1" rIns="68550" wrap="square" tIns="34275">
            <a:noAutofit/>
          </a:bodyPr>
          <a:lstStyle/>
          <a:p>
            <a:pPr indent="0" lvl="0" marL="0" marR="0" rtl="0" algn="l">
              <a:lnSpc>
                <a:spcPct val="90000"/>
              </a:lnSpc>
              <a:spcBef>
                <a:spcPts val="0"/>
              </a:spcBef>
              <a:spcAft>
                <a:spcPts val="0"/>
              </a:spcAft>
              <a:buNone/>
            </a:pPr>
            <a:r>
              <a:rPr b="1" lang="en-US" sz="2800">
                <a:solidFill>
                  <a:srgbClr val="96022F"/>
                </a:solidFill>
                <a:latin typeface="Poppins Medium"/>
                <a:ea typeface="Poppins Medium"/>
                <a:cs typeface="Poppins Medium"/>
                <a:sym typeface="Poppins Medium"/>
              </a:rPr>
              <a:t>3. Exploratory Data Analysis (EDA)</a:t>
            </a:r>
            <a:endParaRPr b="0" i="0" sz="1400" u="none" cap="none" strike="noStrike">
              <a:solidFill>
                <a:srgbClr val="000000"/>
              </a:solidFill>
              <a:latin typeface="Arial"/>
              <a:ea typeface="Arial"/>
              <a:cs typeface="Arial"/>
              <a:sym typeface="Arial"/>
            </a:endParaRPr>
          </a:p>
          <a:p>
            <a:pPr indent="0" lvl="0" marL="13335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Garamond"/>
              <a:ea typeface="Garamond"/>
              <a:cs typeface="Garamond"/>
              <a:sym typeface="Garamond"/>
            </a:endParaRPr>
          </a:p>
        </p:txBody>
      </p:sp>
      <p:sp>
        <p:nvSpPr>
          <p:cNvPr id="90" name="Google Shape;90;p23"/>
          <p:cNvSpPr txBox="1"/>
          <p:nvPr/>
        </p:nvSpPr>
        <p:spPr>
          <a:xfrm>
            <a:off x="618975" y="3822900"/>
            <a:ext cx="3535200" cy="21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96022F"/>
                </a:solidFill>
                <a:latin typeface="Poppins"/>
                <a:ea typeface="Poppins"/>
                <a:cs typeface="Poppins"/>
                <a:sym typeface="Poppins"/>
              </a:rPr>
              <a:t>4. Modeling Approach</a:t>
            </a:r>
            <a:endParaRPr b="1" sz="2800">
              <a:solidFill>
                <a:srgbClr val="96022F"/>
              </a:solidFill>
              <a:latin typeface="Poppins"/>
              <a:ea typeface="Poppins"/>
              <a:cs typeface="Poppins"/>
              <a:sym typeface="Poppins"/>
            </a:endParaRPr>
          </a:p>
        </p:txBody>
      </p:sp>
      <p:sp>
        <p:nvSpPr>
          <p:cNvPr id="91" name="Google Shape;91;p23"/>
          <p:cNvSpPr txBox="1"/>
          <p:nvPr/>
        </p:nvSpPr>
        <p:spPr>
          <a:xfrm>
            <a:off x="4707400" y="3981150"/>
            <a:ext cx="2848800" cy="17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96022F"/>
                </a:solidFill>
                <a:latin typeface="Poppins"/>
                <a:ea typeface="Poppins"/>
                <a:cs typeface="Poppins"/>
                <a:sym typeface="Poppins"/>
              </a:rPr>
              <a:t>5. Results and Findings</a:t>
            </a:r>
            <a:endParaRPr b="1" sz="2800">
              <a:solidFill>
                <a:srgbClr val="96022F"/>
              </a:solidFill>
              <a:latin typeface="Poppins"/>
              <a:ea typeface="Poppins"/>
              <a:cs typeface="Poppins"/>
              <a:sym typeface="Poppins"/>
            </a:endParaRPr>
          </a:p>
        </p:txBody>
      </p:sp>
      <p:sp>
        <p:nvSpPr>
          <p:cNvPr id="92" name="Google Shape;92;p23"/>
          <p:cNvSpPr txBox="1"/>
          <p:nvPr/>
        </p:nvSpPr>
        <p:spPr>
          <a:xfrm>
            <a:off x="8110025" y="4033900"/>
            <a:ext cx="32181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96022F"/>
                </a:solidFill>
                <a:latin typeface="Poppins"/>
                <a:ea typeface="Poppins"/>
                <a:cs typeface="Poppins"/>
                <a:sym typeface="Poppins"/>
              </a:rPr>
              <a:t>6. Conclusion and  Future Improvement</a:t>
            </a:r>
            <a:endParaRPr b="1" sz="2800">
              <a:solidFill>
                <a:srgbClr val="96022F"/>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p41"/>
          <p:cNvSpPr txBox="1"/>
          <p:nvPr/>
        </p:nvSpPr>
        <p:spPr>
          <a:xfrm>
            <a:off x="244675" y="1201302"/>
            <a:ext cx="114351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0" name="Google Shape;250;p41"/>
          <p:cNvSpPr txBox="1"/>
          <p:nvPr/>
        </p:nvSpPr>
        <p:spPr>
          <a:xfrm>
            <a:off x="6576588" y="917150"/>
            <a:ext cx="4536900" cy="1427100"/>
          </a:xfrm>
          <a:prstGeom prst="rect">
            <a:avLst/>
          </a:prstGeom>
          <a:noFill/>
          <a:ln cap="flat" cmpd="sng" w="952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highlight>
                  <a:srgbClr val="FFFFFF"/>
                </a:highlight>
                <a:latin typeface="Courier New"/>
                <a:ea typeface="Courier New"/>
                <a:cs typeface="Courier New"/>
                <a:sym typeface="Courier New"/>
              </a:rPr>
              <a:t>Precision for KNN: 0.59464 </a:t>
            </a:r>
            <a:endParaRPr sz="2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rgbClr val="FFFFFF"/>
                </a:highlight>
                <a:latin typeface="Courier New"/>
                <a:ea typeface="Courier New"/>
                <a:cs typeface="Courier New"/>
                <a:sym typeface="Courier New"/>
              </a:rPr>
              <a:t>Recall for KNN: 0.59143</a:t>
            </a:r>
            <a:endParaRPr sz="2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rgbClr val="FFFFFF"/>
                </a:highlight>
                <a:latin typeface="Courier New"/>
                <a:ea typeface="Courier New"/>
                <a:cs typeface="Courier New"/>
                <a:sym typeface="Courier New"/>
              </a:rPr>
              <a:t>F1 Score for KNN: 0.59334 </a:t>
            </a:r>
            <a:endParaRPr sz="2000">
              <a:solidFill>
                <a:schemeClr val="dk1"/>
              </a:solidFill>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rPr lang="en-US" sz="2000">
                <a:solidFill>
                  <a:schemeClr val="dk1"/>
                </a:solidFill>
                <a:highlight>
                  <a:srgbClr val="FFFFFF"/>
                </a:highlight>
                <a:latin typeface="Courier New"/>
                <a:ea typeface="Courier New"/>
                <a:cs typeface="Courier New"/>
                <a:sym typeface="Courier New"/>
              </a:rPr>
              <a:t>ROC-AUC for KNN: 0.59835</a:t>
            </a:r>
            <a:endParaRPr sz="2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p:txBody>
      </p:sp>
      <p:sp>
        <p:nvSpPr>
          <p:cNvPr id="251" name="Google Shape;251;p41"/>
          <p:cNvSpPr txBox="1"/>
          <p:nvPr/>
        </p:nvSpPr>
        <p:spPr>
          <a:xfrm>
            <a:off x="4196850" y="124075"/>
            <a:ext cx="37983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96022F"/>
                </a:solidFill>
                <a:latin typeface="Garamond"/>
                <a:ea typeface="Garamond"/>
                <a:cs typeface="Garamond"/>
                <a:sym typeface="Garamond"/>
              </a:rPr>
              <a:t>K-Nearest Neighbors</a:t>
            </a:r>
            <a:endParaRPr sz="3000">
              <a:solidFill>
                <a:srgbClr val="96022F"/>
              </a:solidFill>
              <a:latin typeface="Garamond"/>
              <a:ea typeface="Garamond"/>
              <a:cs typeface="Garamond"/>
              <a:sym typeface="Garamond"/>
            </a:endParaRPr>
          </a:p>
        </p:txBody>
      </p:sp>
      <p:pic>
        <p:nvPicPr>
          <p:cNvPr id="252" name="Google Shape;252;p41"/>
          <p:cNvPicPr preferRelativeResize="0"/>
          <p:nvPr/>
        </p:nvPicPr>
        <p:blipFill>
          <a:blip r:embed="rId3">
            <a:alphaModFix/>
          </a:blip>
          <a:stretch>
            <a:fillRect/>
          </a:stretch>
        </p:blipFill>
        <p:spPr>
          <a:xfrm>
            <a:off x="5667425" y="2543325"/>
            <a:ext cx="6355225" cy="3922075"/>
          </a:xfrm>
          <a:prstGeom prst="rect">
            <a:avLst/>
          </a:prstGeom>
          <a:noFill/>
          <a:ln cap="flat" cmpd="sng" w="9525">
            <a:solidFill>
              <a:srgbClr val="9E2B3B"/>
            </a:solidFill>
            <a:prstDash val="solid"/>
            <a:round/>
            <a:headEnd len="sm" w="sm" type="none"/>
            <a:tailEnd len="sm" w="sm" type="none"/>
          </a:ln>
        </p:spPr>
      </p:pic>
      <p:sp>
        <p:nvSpPr>
          <p:cNvPr id="253" name="Google Shape;253;p41"/>
          <p:cNvSpPr txBox="1"/>
          <p:nvPr/>
        </p:nvSpPr>
        <p:spPr>
          <a:xfrm>
            <a:off x="347775" y="1336475"/>
            <a:ext cx="4390500" cy="1427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Garamond"/>
                <a:ea typeface="Garamond"/>
                <a:cs typeface="Garamond"/>
                <a:sym typeface="Garamond"/>
              </a:rPr>
              <a:t>Powerful algorithm used in pattern recognition, stores all </a:t>
            </a:r>
            <a:r>
              <a:rPr lang="en-US" sz="2000">
                <a:solidFill>
                  <a:schemeClr val="dk1"/>
                </a:solidFill>
                <a:latin typeface="Garamond"/>
                <a:ea typeface="Garamond"/>
                <a:cs typeface="Garamond"/>
                <a:sym typeface="Garamond"/>
              </a:rPr>
              <a:t>available</a:t>
            </a:r>
            <a:r>
              <a:rPr lang="en-US" sz="2000">
                <a:solidFill>
                  <a:schemeClr val="dk1"/>
                </a:solidFill>
                <a:latin typeface="Garamond"/>
                <a:ea typeface="Garamond"/>
                <a:cs typeface="Garamond"/>
                <a:sym typeface="Garamond"/>
              </a:rPr>
              <a:t> cases and classifies new cases based on similarity measure (ex: distance measure)</a:t>
            </a:r>
            <a:endParaRPr sz="2000">
              <a:solidFill>
                <a:schemeClr val="dk1"/>
              </a:solidFill>
              <a:latin typeface="Garamond"/>
              <a:ea typeface="Garamond"/>
              <a:cs typeface="Garamond"/>
              <a:sym typeface="Garamond"/>
            </a:endParaRPr>
          </a:p>
        </p:txBody>
      </p:sp>
      <p:sp>
        <p:nvSpPr>
          <p:cNvPr id="254" name="Google Shape;254;p41"/>
          <p:cNvSpPr txBox="1"/>
          <p:nvPr/>
        </p:nvSpPr>
        <p:spPr>
          <a:xfrm>
            <a:off x="347775" y="2972213"/>
            <a:ext cx="5059200" cy="1427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Garamond"/>
                <a:ea typeface="Garamond"/>
                <a:cs typeface="Garamond"/>
                <a:sym typeface="Garamond"/>
              </a:rPr>
              <a:t>Potential reasons for low scores:</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US" sz="2000">
                <a:solidFill>
                  <a:schemeClr val="dk1"/>
                </a:solidFill>
                <a:latin typeface="Garamond"/>
                <a:ea typeface="Garamond"/>
                <a:cs typeface="Garamond"/>
                <a:sym typeface="Garamond"/>
              </a:rPr>
              <a:t>Complexity of mental health factors</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US" sz="2000">
                <a:solidFill>
                  <a:schemeClr val="dk1"/>
                </a:solidFill>
                <a:latin typeface="Garamond"/>
                <a:ea typeface="Garamond"/>
                <a:cs typeface="Garamond"/>
                <a:sym typeface="Garamond"/>
              </a:rPr>
              <a:t>Confounding factors</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US" sz="2000">
                <a:solidFill>
                  <a:schemeClr val="dk1"/>
                </a:solidFill>
                <a:latin typeface="Garamond"/>
                <a:ea typeface="Garamond"/>
                <a:cs typeface="Garamond"/>
                <a:sym typeface="Garamond"/>
              </a:rPr>
              <a:t>H</a:t>
            </a:r>
            <a:r>
              <a:rPr lang="en-US" sz="2000">
                <a:solidFill>
                  <a:schemeClr val="dk1"/>
                </a:solidFill>
                <a:latin typeface="Garamond"/>
                <a:ea typeface="Garamond"/>
                <a:cs typeface="Garamond"/>
                <a:sym typeface="Garamond"/>
              </a:rPr>
              <a:t>igh dimensionality</a:t>
            </a:r>
            <a:endParaRPr sz="2000">
              <a:solidFill>
                <a:schemeClr val="dk1"/>
              </a:solidFill>
              <a:latin typeface="Garamond"/>
              <a:ea typeface="Garamond"/>
              <a:cs typeface="Garamond"/>
              <a:sym typeface="Garamond"/>
            </a:endParaRPr>
          </a:p>
          <a:p>
            <a:pPr indent="0" lvl="0" marL="457200" rtl="0" algn="l">
              <a:spcBef>
                <a:spcPts val="0"/>
              </a:spcBef>
              <a:spcAft>
                <a:spcPts val="0"/>
              </a:spcAft>
              <a:buNone/>
            </a:pPr>
            <a:r>
              <a:t/>
            </a:r>
            <a:endParaRPr sz="2000">
              <a:solidFill>
                <a:schemeClr val="dk1"/>
              </a:solidFill>
              <a:latin typeface="Garamond"/>
              <a:ea typeface="Garamond"/>
              <a:cs typeface="Garamond"/>
              <a:sym typeface="Garamond"/>
            </a:endParaRPr>
          </a:p>
        </p:txBody>
      </p:sp>
      <p:sp>
        <p:nvSpPr>
          <p:cNvPr id="255" name="Google Shape;255;p41"/>
          <p:cNvSpPr txBox="1"/>
          <p:nvPr/>
        </p:nvSpPr>
        <p:spPr>
          <a:xfrm>
            <a:off x="347775" y="4607975"/>
            <a:ext cx="4536900" cy="1978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Garamond"/>
                <a:ea typeface="Garamond"/>
                <a:cs typeface="Garamond"/>
                <a:sym typeface="Garamond"/>
              </a:rPr>
              <a:t>Enhancing Model Performance:</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US" sz="2000">
                <a:solidFill>
                  <a:schemeClr val="dk1"/>
                </a:solidFill>
                <a:latin typeface="Garamond"/>
                <a:ea typeface="Garamond"/>
                <a:cs typeface="Garamond"/>
                <a:sym typeface="Garamond"/>
              </a:rPr>
              <a:t>Dimensionality</a:t>
            </a:r>
            <a:r>
              <a:rPr lang="en-US" sz="2000">
                <a:solidFill>
                  <a:schemeClr val="dk1"/>
                </a:solidFill>
                <a:latin typeface="Garamond"/>
                <a:ea typeface="Garamond"/>
                <a:cs typeface="Garamond"/>
                <a:sym typeface="Garamond"/>
              </a:rPr>
              <a:t> reduction</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US" sz="2000">
                <a:solidFill>
                  <a:schemeClr val="dk1"/>
                </a:solidFill>
                <a:latin typeface="Garamond"/>
                <a:ea typeface="Garamond"/>
                <a:cs typeface="Garamond"/>
                <a:sym typeface="Garamond"/>
              </a:rPr>
              <a:t>Feature selection and engineering</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US" sz="2000">
                <a:solidFill>
                  <a:schemeClr val="dk1"/>
                </a:solidFill>
                <a:latin typeface="Garamond"/>
                <a:ea typeface="Garamond"/>
                <a:cs typeface="Garamond"/>
                <a:sym typeface="Garamond"/>
              </a:rPr>
              <a:t>Addressing data imbalance</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US" sz="2000">
                <a:solidFill>
                  <a:schemeClr val="dk1"/>
                </a:solidFill>
                <a:latin typeface="Garamond"/>
                <a:ea typeface="Garamond"/>
                <a:cs typeface="Garamond"/>
                <a:sym typeface="Garamond"/>
              </a:rPr>
              <a:t>Model optimization</a:t>
            </a:r>
            <a:endParaRPr sz="2000">
              <a:solidFill>
                <a:schemeClr val="dk1"/>
              </a:solidFill>
              <a:latin typeface="Garamond"/>
              <a:ea typeface="Garamond"/>
              <a:cs typeface="Garamond"/>
              <a:sym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nvSpPr>
        <p:spPr>
          <a:xfrm>
            <a:off x="230050" y="219700"/>
            <a:ext cx="75729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Key Findings</a:t>
            </a:r>
            <a:endParaRPr b="0" i="0" sz="3500" u="none" cap="none" strike="noStrike">
              <a:solidFill>
                <a:srgbClr val="000000"/>
              </a:solidFill>
              <a:latin typeface="Arial"/>
              <a:ea typeface="Arial"/>
              <a:cs typeface="Arial"/>
              <a:sym typeface="Arial"/>
            </a:endParaRPr>
          </a:p>
        </p:txBody>
      </p:sp>
      <p:sp>
        <p:nvSpPr>
          <p:cNvPr id="261" name="Google Shape;261;p42"/>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2" name="Google Shape;262;p42"/>
          <p:cNvSpPr txBox="1"/>
          <p:nvPr/>
        </p:nvSpPr>
        <p:spPr>
          <a:xfrm>
            <a:off x="230050" y="1201300"/>
            <a:ext cx="117927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42"/>
          <p:cNvSpPr txBox="1"/>
          <p:nvPr/>
        </p:nvSpPr>
        <p:spPr>
          <a:xfrm>
            <a:off x="1296275" y="943401"/>
            <a:ext cx="9469200" cy="1752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000">
              <a:solidFill>
                <a:schemeClr val="dk1"/>
              </a:solidFill>
              <a:latin typeface="Garamond"/>
              <a:ea typeface="Garamond"/>
              <a:cs typeface="Garamond"/>
              <a:sym typeface="Garamond"/>
            </a:endParaRPr>
          </a:p>
          <a:p>
            <a:pPr indent="0" lvl="0" marL="0" rtl="0" algn="l">
              <a:spcBef>
                <a:spcPts val="0"/>
              </a:spcBef>
              <a:spcAft>
                <a:spcPts val="0"/>
              </a:spcAft>
              <a:buNone/>
            </a:pPr>
            <a:r>
              <a:rPr b="1" lang="en-US" sz="2000">
                <a:solidFill>
                  <a:schemeClr val="dk1"/>
                </a:solidFill>
                <a:latin typeface="Garamond"/>
                <a:ea typeface="Garamond"/>
                <a:cs typeface="Garamond"/>
                <a:sym typeface="Garamond"/>
              </a:rPr>
              <a:t>Strong Predictors</a:t>
            </a:r>
            <a:endParaRPr b="1" sz="2000">
              <a:solidFill>
                <a:schemeClr val="dk1"/>
              </a:solidFill>
              <a:latin typeface="Garamond"/>
              <a:ea typeface="Garamond"/>
              <a:cs typeface="Garamond"/>
              <a:sym typeface="Garamond"/>
            </a:endParaRPr>
          </a:p>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p:txBody>
      </p:sp>
      <p:sp>
        <p:nvSpPr>
          <p:cNvPr id="264" name="Google Shape;264;p42"/>
          <p:cNvSpPr txBox="1"/>
          <p:nvPr/>
        </p:nvSpPr>
        <p:spPr>
          <a:xfrm>
            <a:off x="3621725" y="943398"/>
            <a:ext cx="5654400" cy="10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Garamond"/>
                <a:ea typeface="Garamond"/>
                <a:cs typeface="Garamond"/>
                <a:sym typeface="Garamond"/>
              </a:rPr>
              <a:t>Family history of mental health </a:t>
            </a:r>
            <a:endParaRPr sz="20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US" sz="2000">
                <a:solidFill>
                  <a:schemeClr val="dk1"/>
                </a:solidFill>
                <a:latin typeface="Garamond"/>
                <a:ea typeface="Garamond"/>
                <a:cs typeface="Garamond"/>
                <a:sym typeface="Garamond"/>
              </a:rPr>
              <a:t>Care Options</a:t>
            </a:r>
            <a:endParaRPr sz="20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US" sz="2000">
                <a:solidFill>
                  <a:schemeClr val="dk1"/>
                </a:solidFill>
                <a:latin typeface="Garamond"/>
                <a:ea typeface="Garamond"/>
                <a:cs typeface="Garamond"/>
                <a:sym typeface="Garamond"/>
              </a:rPr>
              <a:t>Work interference</a:t>
            </a:r>
            <a:endParaRPr sz="20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US" sz="2000">
                <a:solidFill>
                  <a:schemeClr val="dk1"/>
                </a:solidFill>
                <a:latin typeface="Garamond"/>
                <a:ea typeface="Garamond"/>
                <a:cs typeface="Garamond"/>
                <a:sym typeface="Garamond"/>
              </a:rPr>
              <a:t>Company Size</a:t>
            </a:r>
            <a:endParaRPr sz="20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US" sz="2000">
                <a:solidFill>
                  <a:schemeClr val="dk1"/>
                </a:solidFill>
                <a:latin typeface="Garamond"/>
                <a:ea typeface="Garamond"/>
                <a:cs typeface="Garamond"/>
                <a:sym typeface="Garamond"/>
              </a:rPr>
              <a:t>Provisions of mental health benefits from employers</a:t>
            </a:r>
            <a:endParaRPr sz="2000">
              <a:solidFill>
                <a:schemeClr val="dk1"/>
              </a:solidFill>
              <a:latin typeface="Garamond"/>
              <a:ea typeface="Garamond"/>
              <a:cs typeface="Garamond"/>
              <a:sym typeface="Garamond"/>
            </a:endParaRPr>
          </a:p>
        </p:txBody>
      </p:sp>
      <p:pic>
        <p:nvPicPr>
          <p:cNvPr id="265" name="Google Shape;265;p42"/>
          <p:cNvPicPr preferRelativeResize="0"/>
          <p:nvPr/>
        </p:nvPicPr>
        <p:blipFill>
          <a:blip r:embed="rId3">
            <a:alphaModFix/>
          </a:blip>
          <a:stretch>
            <a:fillRect/>
          </a:stretch>
        </p:blipFill>
        <p:spPr>
          <a:xfrm>
            <a:off x="8149438" y="1110200"/>
            <a:ext cx="476500" cy="476500"/>
          </a:xfrm>
          <a:prstGeom prst="rect">
            <a:avLst/>
          </a:prstGeom>
          <a:noFill/>
          <a:ln>
            <a:noFill/>
          </a:ln>
        </p:spPr>
      </p:pic>
      <p:pic>
        <p:nvPicPr>
          <p:cNvPr id="266" name="Google Shape;266;p42"/>
          <p:cNvPicPr preferRelativeResize="0"/>
          <p:nvPr/>
        </p:nvPicPr>
        <p:blipFill>
          <a:blip r:embed="rId4">
            <a:alphaModFix/>
          </a:blip>
          <a:stretch>
            <a:fillRect/>
          </a:stretch>
        </p:blipFill>
        <p:spPr>
          <a:xfrm>
            <a:off x="8923325" y="1446496"/>
            <a:ext cx="651000" cy="650983"/>
          </a:xfrm>
          <a:prstGeom prst="rect">
            <a:avLst/>
          </a:prstGeom>
          <a:noFill/>
          <a:ln>
            <a:noFill/>
          </a:ln>
        </p:spPr>
      </p:pic>
      <p:pic>
        <p:nvPicPr>
          <p:cNvPr id="267" name="Google Shape;267;p42"/>
          <p:cNvPicPr preferRelativeResize="0"/>
          <p:nvPr/>
        </p:nvPicPr>
        <p:blipFill>
          <a:blip r:embed="rId5">
            <a:alphaModFix/>
          </a:blip>
          <a:stretch>
            <a:fillRect/>
          </a:stretch>
        </p:blipFill>
        <p:spPr>
          <a:xfrm>
            <a:off x="9987475" y="2042600"/>
            <a:ext cx="651000" cy="651000"/>
          </a:xfrm>
          <a:prstGeom prst="rect">
            <a:avLst/>
          </a:prstGeom>
          <a:noFill/>
          <a:ln>
            <a:noFill/>
          </a:ln>
        </p:spPr>
      </p:pic>
      <p:sp>
        <p:nvSpPr>
          <p:cNvPr id="268" name="Google Shape;268;p42"/>
          <p:cNvSpPr txBox="1"/>
          <p:nvPr/>
        </p:nvSpPr>
        <p:spPr>
          <a:xfrm>
            <a:off x="646325" y="2695700"/>
            <a:ext cx="10961700" cy="86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Garamond"/>
                <a:ea typeface="Garamond"/>
                <a:cs typeface="Garamond"/>
                <a:sym typeface="Garamond"/>
              </a:rPr>
              <a:t>Mental vs Physical Health</a:t>
            </a:r>
            <a:endParaRPr b="1" sz="2000">
              <a:solidFill>
                <a:schemeClr val="dk1"/>
              </a:solidFill>
              <a:latin typeface="Garamond"/>
              <a:ea typeface="Garamond"/>
              <a:cs typeface="Garamond"/>
              <a:sym typeface="Garamond"/>
            </a:endParaRPr>
          </a:p>
          <a:p>
            <a:pPr indent="0" lvl="0" marL="0" rtl="0" algn="ctr">
              <a:spcBef>
                <a:spcPts val="0"/>
              </a:spcBef>
              <a:spcAft>
                <a:spcPts val="0"/>
              </a:spcAft>
              <a:buNone/>
            </a:pPr>
            <a:r>
              <a:rPr lang="en-US" sz="2000">
                <a:solidFill>
                  <a:schemeClr val="dk1"/>
                </a:solidFill>
                <a:latin typeface="Garamond"/>
                <a:ea typeface="Garamond"/>
                <a:cs typeface="Garamond"/>
                <a:sym typeface="Garamond"/>
              </a:rPr>
              <a:t>Employees/employers differentiated between the way they dealt with mental and physical health issues</a:t>
            </a:r>
            <a:endParaRPr sz="2000">
              <a:solidFill>
                <a:schemeClr val="dk1"/>
              </a:solidFill>
              <a:latin typeface="Garamond"/>
              <a:ea typeface="Garamond"/>
              <a:cs typeface="Garamond"/>
              <a:sym typeface="Garamond"/>
            </a:endParaRPr>
          </a:p>
        </p:txBody>
      </p:sp>
      <p:sp>
        <p:nvSpPr>
          <p:cNvPr id="269" name="Google Shape;269;p42"/>
          <p:cNvSpPr txBox="1"/>
          <p:nvPr/>
        </p:nvSpPr>
        <p:spPr>
          <a:xfrm>
            <a:off x="646325" y="3539425"/>
            <a:ext cx="10961700" cy="86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Garamond"/>
                <a:ea typeface="Garamond"/>
                <a:cs typeface="Garamond"/>
                <a:sym typeface="Garamond"/>
              </a:rPr>
              <a:t>Openness</a:t>
            </a:r>
            <a:endParaRPr b="1" sz="2000">
              <a:solidFill>
                <a:schemeClr val="dk1"/>
              </a:solidFill>
              <a:latin typeface="Garamond"/>
              <a:ea typeface="Garamond"/>
              <a:cs typeface="Garamond"/>
              <a:sym typeface="Garamond"/>
            </a:endParaRPr>
          </a:p>
          <a:p>
            <a:pPr indent="0" lvl="0" marL="0" rtl="0" algn="ctr">
              <a:spcBef>
                <a:spcPts val="0"/>
              </a:spcBef>
              <a:spcAft>
                <a:spcPts val="0"/>
              </a:spcAft>
              <a:buNone/>
            </a:pPr>
            <a:r>
              <a:rPr lang="en-US" sz="2000">
                <a:solidFill>
                  <a:schemeClr val="dk1"/>
                </a:solidFill>
                <a:latin typeface="Garamond"/>
                <a:ea typeface="Garamond"/>
                <a:cs typeface="Garamond"/>
                <a:sym typeface="Garamond"/>
              </a:rPr>
              <a:t>Employees felt insecure about opening up about their mental health issues with others in their workplace</a:t>
            </a:r>
            <a:endParaRPr sz="2000">
              <a:solidFill>
                <a:schemeClr val="dk1"/>
              </a:solidFill>
              <a:latin typeface="Garamond"/>
              <a:ea typeface="Garamond"/>
              <a:cs typeface="Garamond"/>
              <a:sym typeface="Garamond"/>
            </a:endParaRPr>
          </a:p>
        </p:txBody>
      </p:sp>
      <p:pic>
        <p:nvPicPr>
          <p:cNvPr id="270" name="Google Shape;270;p42"/>
          <p:cNvPicPr preferRelativeResize="0"/>
          <p:nvPr/>
        </p:nvPicPr>
        <p:blipFill>
          <a:blip r:embed="rId6">
            <a:alphaModFix/>
          </a:blip>
          <a:stretch>
            <a:fillRect/>
          </a:stretch>
        </p:blipFill>
        <p:spPr>
          <a:xfrm>
            <a:off x="3108450" y="1173600"/>
            <a:ext cx="651000" cy="1219200"/>
          </a:xfrm>
          <a:prstGeom prst="rect">
            <a:avLst/>
          </a:prstGeom>
          <a:noFill/>
          <a:ln>
            <a:noFill/>
          </a:ln>
        </p:spPr>
      </p:pic>
      <p:sp>
        <p:nvSpPr>
          <p:cNvPr id="271" name="Google Shape;271;p42"/>
          <p:cNvSpPr txBox="1"/>
          <p:nvPr/>
        </p:nvSpPr>
        <p:spPr>
          <a:xfrm>
            <a:off x="646325" y="4409125"/>
            <a:ext cx="10961700" cy="109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Garamond"/>
                <a:ea typeface="Garamond"/>
                <a:cs typeface="Garamond"/>
                <a:sym typeface="Garamond"/>
              </a:rPr>
              <a:t>Small vs Big Companies</a:t>
            </a:r>
            <a:endParaRPr b="1" sz="2000">
              <a:solidFill>
                <a:schemeClr val="dk1"/>
              </a:solidFill>
              <a:latin typeface="Garamond"/>
              <a:ea typeface="Garamond"/>
              <a:cs typeface="Garamond"/>
              <a:sym typeface="Garamond"/>
            </a:endParaRPr>
          </a:p>
          <a:p>
            <a:pPr indent="0" lvl="0" marL="0" rtl="0" algn="ctr">
              <a:spcBef>
                <a:spcPts val="0"/>
              </a:spcBef>
              <a:spcAft>
                <a:spcPts val="0"/>
              </a:spcAft>
              <a:buNone/>
            </a:pPr>
            <a:r>
              <a:rPr lang="en-US" sz="2000">
                <a:solidFill>
                  <a:schemeClr val="dk1"/>
                </a:solidFill>
                <a:latin typeface="Garamond"/>
                <a:ea typeface="Garamond"/>
                <a:cs typeface="Garamond"/>
                <a:sym typeface="Garamond"/>
              </a:rPr>
              <a:t>Larger companies were more likely to provide more resources and introduce </a:t>
            </a:r>
            <a:r>
              <a:rPr lang="en-US" sz="2000">
                <a:solidFill>
                  <a:schemeClr val="dk1"/>
                </a:solidFill>
                <a:latin typeface="Garamond"/>
                <a:ea typeface="Garamond"/>
                <a:cs typeface="Garamond"/>
                <a:sym typeface="Garamond"/>
              </a:rPr>
              <a:t>mental</a:t>
            </a:r>
            <a:r>
              <a:rPr lang="en-US" sz="2000">
                <a:solidFill>
                  <a:schemeClr val="dk1"/>
                </a:solidFill>
                <a:latin typeface="Garamond"/>
                <a:ea typeface="Garamond"/>
                <a:cs typeface="Garamond"/>
                <a:sym typeface="Garamond"/>
              </a:rPr>
              <a:t> health benefits as part of wellness programs, but they did not </a:t>
            </a:r>
            <a:r>
              <a:rPr lang="en-US" sz="2000">
                <a:solidFill>
                  <a:schemeClr val="dk1"/>
                </a:solidFill>
                <a:latin typeface="Garamond"/>
                <a:ea typeface="Garamond"/>
                <a:cs typeface="Garamond"/>
                <a:sym typeface="Garamond"/>
              </a:rPr>
              <a:t>necessarily</a:t>
            </a:r>
            <a:r>
              <a:rPr lang="en-US" sz="2000">
                <a:solidFill>
                  <a:schemeClr val="dk1"/>
                </a:solidFill>
                <a:latin typeface="Garamond"/>
                <a:ea typeface="Garamond"/>
                <a:cs typeface="Garamond"/>
                <a:sym typeface="Garamond"/>
              </a:rPr>
              <a:t> do better at informing their employees about care options</a:t>
            </a:r>
            <a:endParaRPr sz="2000">
              <a:solidFill>
                <a:schemeClr val="dk1"/>
              </a:solidFill>
              <a:latin typeface="Garamond"/>
              <a:ea typeface="Garamond"/>
              <a:cs typeface="Garamond"/>
              <a:sym typeface="Garamond"/>
            </a:endParaRPr>
          </a:p>
        </p:txBody>
      </p:sp>
      <p:sp>
        <p:nvSpPr>
          <p:cNvPr id="272" name="Google Shape;272;p42"/>
          <p:cNvSpPr txBox="1"/>
          <p:nvPr/>
        </p:nvSpPr>
        <p:spPr>
          <a:xfrm>
            <a:off x="635075" y="5555750"/>
            <a:ext cx="10984200" cy="109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Garamond"/>
                <a:ea typeface="Garamond"/>
                <a:cs typeface="Garamond"/>
                <a:sym typeface="Garamond"/>
              </a:rPr>
              <a:t>Anonymity and Workplace Culture</a:t>
            </a:r>
            <a:endParaRPr b="1" sz="2000">
              <a:solidFill>
                <a:schemeClr val="dk1"/>
              </a:solidFill>
              <a:latin typeface="Garamond"/>
              <a:ea typeface="Garamond"/>
              <a:cs typeface="Garamond"/>
              <a:sym typeface="Garamond"/>
            </a:endParaRPr>
          </a:p>
          <a:p>
            <a:pPr indent="0" lvl="0" marL="0" rtl="0" algn="ctr">
              <a:spcBef>
                <a:spcPts val="0"/>
              </a:spcBef>
              <a:spcAft>
                <a:spcPts val="0"/>
              </a:spcAft>
              <a:buNone/>
            </a:pPr>
            <a:r>
              <a:rPr lang="en-US" sz="2000">
                <a:solidFill>
                  <a:schemeClr val="dk1"/>
                </a:solidFill>
                <a:latin typeface="Garamond"/>
                <a:ea typeface="Garamond"/>
                <a:cs typeface="Garamond"/>
                <a:sym typeface="Garamond"/>
              </a:rPr>
              <a:t>Concerns about anonymity and observed negative consequences affect whether employees are willing to discuss mental health issues or seek help</a:t>
            </a:r>
            <a:endParaRPr sz="2000">
              <a:solidFill>
                <a:schemeClr val="dk1"/>
              </a:solidFill>
              <a:latin typeface="Garamond"/>
              <a:ea typeface="Garamond"/>
              <a:cs typeface="Garamond"/>
              <a:sym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nvSpPr>
        <p:spPr>
          <a:xfrm>
            <a:off x="230050" y="219700"/>
            <a:ext cx="100692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Challenges, Limitations, and Future Work</a:t>
            </a:r>
            <a:endParaRPr b="0" i="0" sz="3500" u="none" cap="none" strike="noStrike">
              <a:solidFill>
                <a:srgbClr val="000000"/>
              </a:solidFill>
              <a:latin typeface="Arial"/>
              <a:ea typeface="Arial"/>
              <a:cs typeface="Arial"/>
              <a:sym typeface="Arial"/>
            </a:endParaRPr>
          </a:p>
        </p:txBody>
      </p:sp>
      <p:sp>
        <p:nvSpPr>
          <p:cNvPr id="278" name="Google Shape;278;p43"/>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9" name="Google Shape;279;p43"/>
          <p:cNvSpPr txBox="1"/>
          <p:nvPr/>
        </p:nvSpPr>
        <p:spPr>
          <a:xfrm>
            <a:off x="587550" y="1201302"/>
            <a:ext cx="11435100" cy="523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t>Challenges and Limitations</a:t>
            </a:r>
            <a:endParaRPr sz="2000"/>
          </a:p>
          <a:p>
            <a:pPr indent="-355600" lvl="0" marL="457200" marR="0" rtl="0" algn="l">
              <a:lnSpc>
                <a:spcPct val="100000"/>
              </a:lnSpc>
              <a:spcBef>
                <a:spcPts val="0"/>
              </a:spcBef>
              <a:spcAft>
                <a:spcPts val="0"/>
              </a:spcAft>
              <a:buSzPts val="2000"/>
              <a:buChar char="●"/>
            </a:pPr>
            <a:r>
              <a:rPr lang="en-US" sz="2000"/>
              <a:t>Demographic bias </a:t>
            </a:r>
            <a:endParaRPr sz="2000"/>
          </a:p>
          <a:p>
            <a:pPr indent="-355600" lvl="1" marL="914400" marR="0" rtl="0" algn="l">
              <a:lnSpc>
                <a:spcPct val="100000"/>
              </a:lnSpc>
              <a:spcBef>
                <a:spcPts val="0"/>
              </a:spcBef>
              <a:spcAft>
                <a:spcPts val="0"/>
              </a:spcAft>
              <a:buSzPts val="2000"/>
              <a:buChar char="○"/>
            </a:pPr>
            <a:r>
              <a:rPr lang="en-US" sz="2000"/>
              <a:t>US dominant</a:t>
            </a:r>
            <a:endParaRPr sz="2000"/>
          </a:p>
          <a:p>
            <a:pPr indent="-355600" lvl="0" marL="457200" marR="0" rtl="0" algn="l">
              <a:lnSpc>
                <a:spcPct val="100000"/>
              </a:lnSpc>
              <a:spcBef>
                <a:spcPts val="0"/>
              </a:spcBef>
              <a:spcAft>
                <a:spcPts val="0"/>
              </a:spcAft>
              <a:buSzPts val="2000"/>
              <a:buChar char="●"/>
            </a:pPr>
            <a:r>
              <a:rPr lang="en-US" sz="2000"/>
              <a:t>Gender bias</a:t>
            </a:r>
            <a:endParaRPr sz="2000"/>
          </a:p>
          <a:p>
            <a:pPr indent="-355600" lvl="1" marL="914400" marR="0" rtl="0" algn="l">
              <a:lnSpc>
                <a:spcPct val="100000"/>
              </a:lnSpc>
              <a:spcBef>
                <a:spcPts val="0"/>
              </a:spcBef>
              <a:spcAft>
                <a:spcPts val="0"/>
              </a:spcAft>
              <a:buSzPts val="2000"/>
              <a:buChar char="○"/>
            </a:pPr>
            <a:r>
              <a:rPr lang="en-US" sz="2000"/>
              <a:t>Male dominant</a:t>
            </a:r>
            <a:endParaRPr sz="2000"/>
          </a:p>
          <a:p>
            <a:pPr indent="-355600" lvl="0" marL="457200" marR="0" rtl="0" algn="l">
              <a:lnSpc>
                <a:spcPct val="100000"/>
              </a:lnSpc>
              <a:spcBef>
                <a:spcPts val="0"/>
              </a:spcBef>
              <a:spcAft>
                <a:spcPts val="0"/>
              </a:spcAft>
              <a:buSzPts val="2000"/>
              <a:buChar char="●"/>
            </a:pPr>
            <a:r>
              <a:rPr lang="en-US" sz="2000"/>
              <a:t>Only about 1260 responses </a:t>
            </a:r>
            <a:endParaRPr sz="2000"/>
          </a:p>
          <a:p>
            <a:pPr indent="-355600" lvl="0" marL="457200" marR="0" rtl="0" algn="l">
              <a:lnSpc>
                <a:spcPct val="100000"/>
              </a:lnSpc>
              <a:spcBef>
                <a:spcPts val="0"/>
              </a:spcBef>
              <a:spcAft>
                <a:spcPts val="0"/>
              </a:spcAft>
              <a:buSzPts val="2000"/>
              <a:buChar char="●"/>
            </a:pPr>
            <a:r>
              <a:rPr lang="en-US" sz="2000"/>
              <a:t>Data from 2016   </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rPr lang="en-US" sz="2000"/>
              <a:t>Future Work</a:t>
            </a:r>
            <a:endParaRPr sz="2000"/>
          </a:p>
          <a:p>
            <a:pPr indent="-355600" lvl="0" marL="457200" marR="0" rtl="0" algn="l">
              <a:lnSpc>
                <a:spcPct val="100000"/>
              </a:lnSpc>
              <a:spcBef>
                <a:spcPts val="0"/>
              </a:spcBef>
              <a:spcAft>
                <a:spcPts val="0"/>
              </a:spcAft>
              <a:buSzPts val="2000"/>
              <a:buChar char="●"/>
            </a:pPr>
            <a:r>
              <a:rPr lang="en-US" sz="2000"/>
              <a:t>Look into data from different industries such as </a:t>
            </a:r>
            <a:r>
              <a:rPr lang="en-US" sz="2000"/>
              <a:t>healthcare</a:t>
            </a:r>
            <a:r>
              <a:rPr lang="en-US" sz="2000"/>
              <a:t>, entertainment, transportation, etc.</a:t>
            </a:r>
            <a:endParaRPr sz="2000"/>
          </a:p>
          <a:p>
            <a:pPr indent="-355600" lvl="0" marL="457200" marR="0" rtl="0" algn="l">
              <a:lnSpc>
                <a:spcPct val="100000"/>
              </a:lnSpc>
              <a:spcBef>
                <a:spcPts val="0"/>
              </a:spcBef>
              <a:spcAft>
                <a:spcPts val="0"/>
              </a:spcAft>
              <a:buSzPts val="2000"/>
              <a:buChar char="●"/>
            </a:pPr>
            <a:r>
              <a:rPr lang="en-US" sz="2000"/>
              <a:t>Look into  data from recent years and compare how policies and the work environments changed throughout the years</a:t>
            </a:r>
            <a:endParaRPr sz="2000"/>
          </a:p>
          <a:p>
            <a:pPr indent="-355600" lvl="0" marL="457200" marR="0" rtl="0" algn="l">
              <a:lnSpc>
                <a:spcPct val="100000"/>
              </a:lnSpc>
              <a:spcBef>
                <a:spcPts val="0"/>
              </a:spcBef>
              <a:spcAft>
                <a:spcPts val="0"/>
              </a:spcAft>
              <a:buSzPts val="2000"/>
              <a:buChar char="●"/>
            </a:pPr>
            <a:r>
              <a:rPr lang="en-US" sz="2000"/>
              <a:t>Gather more data from different sources for a more in depth study </a:t>
            </a:r>
            <a:endParaRPr sz="2000"/>
          </a:p>
          <a:p>
            <a:pPr indent="-355600" lvl="0" marL="457200" marR="0" rtl="0" algn="l">
              <a:lnSpc>
                <a:spcPct val="100000"/>
              </a:lnSpc>
              <a:spcBef>
                <a:spcPts val="0"/>
              </a:spcBef>
              <a:spcAft>
                <a:spcPts val="0"/>
              </a:spcAft>
              <a:buSzPts val="2000"/>
              <a:buChar char="●"/>
            </a:pPr>
            <a:r>
              <a:rPr lang="en-US" sz="2000"/>
              <a:t>Consider  confounding variables such as stress, anxiety, support systems, health issues, etc.</a:t>
            </a:r>
            <a:endParaRPr sz="2000"/>
          </a:p>
          <a:p>
            <a:pPr indent="-355600" lvl="0" marL="457200" marR="0" rtl="0" algn="l">
              <a:lnSpc>
                <a:spcPct val="100000"/>
              </a:lnSpc>
              <a:spcBef>
                <a:spcPts val="0"/>
              </a:spcBef>
              <a:spcAft>
                <a:spcPts val="0"/>
              </a:spcAft>
              <a:buSzPts val="2000"/>
              <a:buChar char="●"/>
            </a:pPr>
            <a:r>
              <a:rPr lang="en-US" sz="2000"/>
              <a:t>Experiment with other ensemble methods and boosting</a:t>
            </a:r>
            <a:endParaRPr sz="2000"/>
          </a:p>
          <a:p>
            <a:pPr indent="-355600" lvl="0" marL="457200" marR="0" rtl="0" algn="l">
              <a:lnSpc>
                <a:spcPct val="100000"/>
              </a:lnSpc>
              <a:spcBef>
                <a:spcPts val="0"/>
              </a:spcBef>
              <a:spcAft>
                <a:spcPts val="0"/>
              </a:spcAft>
              <a:buSzPts val="2000"/>
              <a:buChar char="●"/>
            </a:pPr>
            <a:r>
              <a:rPr lang="en-US" sz="2000"/>
              <a:t>Further analysis on comments using NLP techniques</a:t>
            </a:r>
            <a:endParaRPr sz="20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419875" y="376916"/>
            <a:ext cx="6376800" cy="784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500">
                <a:solidFill>
                  <a:srgbClr val="96022F"/>
                </a:solidFill>
                <a:latin typeface="Poppins"/>
                <a:ea typeface="Poppins"/>
                <a:cs typeface="Poppins"/>
                <a:sym typeface="Poppins"/>
              </a:rPr>
              <a:t>References</a:t>
            </a:r>
            <a:endParaRPr sz="3500">
              <a:solidFill>
                <a:srgbClr val="96022F"/>
              </a:solidFill>
              <a:latin typeface="Poppins"/>
              <a:ea typeface="Poppins"/>
              <a:cs typeface="Poppins"/>
              <a:sym typeface="Poppins"/>
            </a:endParaRPr>
          </a:p>
        </p:txBody>
      </p:sp>
      <p:sp>
        <p:nvSpPr>
          <p:cNvPr id="285" name="Google Shape;285;p44"/>
          <p:cNvSpPr txBox="1"/>
          <p:nvPr/>
        </p:nvSpPr>
        <p:spPr>
          <a:xfrm>
            <a:off x="980625" y="1815875"/>
            <a:ext cx="10611000" cy="3906000"/>
          </a:xfrm>
          <a:prstGeom prst="rect">
            <a:avLst/>
          </a:prstGeom>
          <a:noFill/>
          <a:ln>
            <a:noFill/>
          </a:ln>
        </p:spPr>
        <p:txBody>
          <a:bodyPr anchorCtr="0" anchor="t" bIns="91425" lIns="91425" spcFirstLastPara="1" rIns="91425" wrap="square" tIns="91425">
            <a:noAutofit/>
          </a:bodyPr>
          <a:lstStyle/>
          <a:p>
            <a:pPr indent="-12700" lvl="0" marL="355600" rtl="0" algn="l">
              <a:lnSpc>
                <a:spcPct val="115000"/>
              </a:lnSpc>
              <a:spcBef>
                <a:spcPts val="1200"/>
              </a:spcBef>
              <a:spcAft>
                <a:spcPts val="0"/>
              </a:spcAft>
              <a:buClr>
                <a:schemeClr val="dk1"/>
              </a:buClr>
              <a:buSzPts val="1100"/>
              <a:buFont typeface="Arial"/>
              <a:buNone/>
            </a:pPr>
            <a:r>
              <a:rPr lang="en-US" sz="2000">
                <a:solidFill>
                  <a:schemeClr val="dk1"/>
                </a:solidFill>
              </a:rPr>
              <a:t>Goetzel, R. Z., Roemer, E. C., Holingue, C., Fallin, M. D., McCleary, K., Eaton, W., Agnew, J., Azocar, F., Ballard, D., Bartlett, J., Braga, M., Conway, H., Crighton, K. A., Frank, R., Jinnett, K., Keller-Greene, D., Rauch, S. M., Safeer, R., Saporito, D., … Mattingly, C. R. (2018). Mental health in the Workplace. </a:t>
            </a:r>
            <a:r>
              <a:rPr i="1" lang="en-US" sz="2000">
                <a:solidFill>
                  <a:schemeClr val="dk1"/>
                </a:solidFill>
              </a:rPr>
              <a:t>Journal of Occupational &amp;amp; Environmental Medicine</a:t>
            </a:r>
            <a:r>
              <a:rPr lang="en-US" sz="2000">
                <a:solidFill>
                  <a:schemeClr val="dk1"/>
                </a:solidFill>
              </a:rPr>
              <a:t>, </a:t>
            </a:r>
            <a:r>
              <a:rPr i="1" lang="en-US" sz="2000">
                <a:solidFill>
                  <a:schemeClr val="dk1"/>
                </a:solidFill>
              </a:rPr>
              <a:t>60</a:t>
            </a:r>
            <a:r>
              <a:rPr lang="en-US" sz="2000">
                <a:solidFill>
                  <a:schemeClr val="dk1"/>
                </a:solidFill>
              </a:rPr>
              <a:t>(4), 322–330. https://doi.org/10.1097/jom.0000000000001271 </a:t>
            </a:r>
            <a:endParaRPr sz="2000">
              <a:solidFill>
                <a:schemeClr val="dk1"/>
              </a:solidFill>
            </a:endParaRPr>
          </a:p>
          <a:p>
            <a:pPr indent="-12700" lvl="0" marL="355600" rtl="0" algn="l">
              <a:lnSpc>
                <a:spcPct val="115000"/>
              </a:lnSpc>
              <a:spcBef>
                <a:spcPts val="1200"/>
              </a:spcBef>
              <a:spcAft>
                <a:spcPts val="1200"/>
              </a:spcAft>
              <a:buClr>
                <a:schemeClr val="dk1"/>
              </a:buClr>
              <a:buSzPts val="1100"/>
              <a:buFont typeface="Arial"/>
              <a:buNone/>
            </a:pPr>
            <a:r>
              <a:rPr lang="en-US" sz="2000" u="sng">
                <a:solidFill>
                  <a:srgbClr val="3D4594"/>
                </a:solidFill>
                <a:hlinkClick r:id="rId3">
                  <a:extLst>
                    <a:ext uri="{A12FA001-AC4F-418D-AE19-62706E023703}">
                      <ahyp:hlinkClr val="tx"/>
                    </a:ext>
                  </a:extLst>
                </a:hlinkClick>
              </a:rPr>
              <a:t>Mental disorders (who.int)</a:t>
            </a:r>
            <a:endParaRPr sz="3700">
              <a:solidFill>
                <a:schemeClr val="dk1"/>
              </a:solidFill>
              <a:latin typeface="Garamond"/>
              <a:ea typeface="Garamond"/>
              <a:cs typeface="Garamond"/>
              <a:sym typeface="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pSp>
        <p:nvGrpSpPr>
          <p:cNvPr id="290" name="Google Shape;290;p45"/>
          <p:cNvGrpSpPr/>
          <p:nvPr/>
        </p:nvGrpSpPr>
        <p:grpSpPr>
          <a:xfrm>
            <a:off x="0" y="0"/>
            <a:ext cx="12192000" cy="6858000"/>
            <a:chOff x="0" y="6096"/>
            <a:chExt cx="12192000" cy="6851904"/>
          </a:xfrm>
        </p:grpSpPr>
        <p:pic>
          <p:nvPicPr>
            <p:cNvPr id="291" name="Google Shape;291;p45"/>
            <p:cNvPicPr preferRelativeResize="0"/>
            <p:nvPr/>
          </p:nvPicPr>
          <p:blipFill rotWithShape="1">
            <a:blip r:embed="rId3">
              <a:alphaModFix/>
            </a:blip>
            <a:srcRect b="0" l="0" r="0" t="0"/>
            <a:stretch/>
          </p:blipFill>
          <p:spPr>
            <a:xfrm>
              <a:off x="0" y="6096"/>
              <a:ext cx="12192000" cy="6851904"/>
            </a:xfrm>
            <a:prstGeom prst="rect">
              <a:avLst/>
            </a:prstGeom>
            <a:noFill/>
            <a:ln>
              <a:noFill/>
            </a:ln>
          </p:spPr>
        </p:pic>
        <p:sp>
          <p:nvSpPr>
            <p:cNvPr id="292" name="Google Shape;292;p45"/>
            <p:cNvSpPr/>
            <p:nvPr/>
          </p:nvSpPr>
          <p:spPr>
            <a:xfrm>
              <a:off x="10302949" y="6645349"/>
              <a:ext cx="1733107" cy="12759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Arial"/>
                <a:ea typeface="Arial"/>
                <a:cs typeface="Arial"/>
                <a:sym typeface="Arial"/>
              </a:endParaRPr>
            </a:p>
          </p:txBody>
        </p:sp>
      </p:grpSp>
      <p:sp>
        <p:nvSpPr>
          <p:cNvPr id="293" name="Google Shape;293;p45"/>
          <p:cNvSpPr txBox="1"/>
          <p:nvPr/>
        </p:nvSpPr>
        <p:spPr>
          <a:xfrm>
            <a:off x="2876073" y="2805752"/>
            <a:ext cx="6439853" cy="153888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0"/>
              <a:buFont typeface="Arial"/>
              <a:buNone/>
            </a:pPr>
            <a:r>
              <a:rPr lang="en-US" sz="3500">
                <a:solidFill>
                  <a:srgbClr val="96022F"/>
                </a:solidFill>
              </a:rPr>
              <a:t>Thank you :)</a:t>
            </a:r>
            <a:endParaRPr b="0" i="0" sz="3500" u="none" cap="none" strike="noStrike">
              <a:solidFill>
                <a:srgbClr val="96022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4"/>
          <p:cNvSpPr txBox="1"/>
          <p:nvPr/>
        </p:nvSpPr>
        <p:spPr>
          <a:xfrm>
            <a:off x="230050" y="219698"/>
            <a:ext cx="35277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Background</a:t>
            </a:r>
            <a:endParaRPr b="0" i="0" sz="3500" u="none" cap="none" strike="noStrike">
              <a:solidFill>
                <a:srgbClr val="000000"/>
              </a:solidFill>
              <a:latin typeface="Arial"/>
              <a:ea typeface="Arial"/>
              <a:cs typeface="Arial"/>
              <a:sym typeface="Arial"/>
            </a:endParaRPr>
          </a:p>
        </p:txBody>
      </p:sp>
      <p:sp>
        <p:nvSpPr>
          <p:cNvPr id="98" name="Google Shape;98;p24"/>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4"/>
          <p:cNvSpPr txBox="1"/>
          <p:nvPr/>
        </p:nvSpPr>
        <p:spPr>
          <a:xfrm>
            <a:off x="587550" y="1201300"/>
            <a:ext cx="5836500" cy="5276400"/>
          </a:xfrm>
          <a:prstGeom prst="rect">
            <a:avLst/>
          </a:prstGeom>
          <a:noFill/>
          <a:ln>
            <a:noFill/>
          </a:ln>
        </p:spPr>
        <p:txBody>
          <a:bodyPr anchorCtr="0" anchor="t" bIns="45700" lIns="91425" spcFirstLastPara="1" rIns="91425" wrap="square" tIns="45700">
            <a:spAutoFit/>
          </a:bodyPr>
          <a:lstStyle/>
          <a:p>
            <a:pPr indent="-336550" lvl="0" marL="457200" rtl="0" algn="l">
              <a:lnSpc>
                <a:spcPct val="115000"/>
              </a:lnSpc>
              <a:spcBef>
                <a:spcPts val="0"/>
              </a:spcBef>
              <a:spcAft>
                <a:spcPts val="0"/>
              </a:spcAft>
              <a:buClr>
                <a:srgbClr val="233A44"/>
              </a:buClr>
              <a:buSzPts val="1700"/>
              <a:buFont typeface="Nunito"/>
              <a:buChar char="●"/>
            </a:pPr>
            <a:r>
              <a:rPr lang="en-US" sz="1700">
                <a:solidFill>
                  <a:srgbClr val="233A44"/>
                </a:solidFill>
                <a:latin typeface="Nunito"/>
                <a:ea typeface="Nunito"/>
                <a:cs typeface="Nunito"/>
                <a:sym typeface="Nunito"/>
              </a:rPr>
              <a:t>Nearly 970 million people worldwide suffer from mental illness (WHO, 2022)</a:t>
            </a:r>
            <a:endParaRPr sz="1700">
              <a:solidFill>
                <a:srgbClr val="233A44"/>
              </a:solidFill>
              <a:latin typeface="Nunito"/>
              <a:ea typeface="Nunito"/>
              <a:cs typeface="Nunito"/>
              <a:sym typeface="Nunito"/>
            </a:endParaRPr>
          </a:p>
          <a:p>
            <a:pPr indent="-336550" lvl="0" marL="457200" rtl="0" algn="l">
              <a:lnSpc>
                <a:spcPct val="115000"/>
              </a:lnSpc>
              <a:spcBef>
                <a:spcPts val="0"/>
              </a:spcBef>
              <a:spcAft>
                <a:spcPts val="0"/>
              </a:spcAft>
              <a:buClr>
                <a:srgbClr val="233A44"/>
              </a:buClr>
              <a:buSzPts val="1700"/>
              <a:buFont typeface="Nunito"/>
              <a:buChar char="●"/>
            </a:pPr>
            <a:r>
              <a:rPr lang="en-US" sz="1700">
                <a:solidFill>
                  <a:srgbClr val="233A44"/>
                </a:solidFill>
                <a:latin typeface="Nunito"/>
                <a:ea typeface="Nunito"/>
                <a:cs typeface="Nunito"/>
                <a:sym typeface="Nunito"/>
              </a:rPr>
              <a:t>People with untreated mental illnesses who go to work do so with a physical, mental, and emotional impairment (Goetzel et al., 2018)</a:t>
            </a:r>
            <a:endParaRPr sz="1700">
              <a:solidFill>
                <a:srgbClr val="233A44"/>
              </a:solidFill>
              <a:latin typeface="Nunito"/>
              <a:ea typeface="Nunito"/>
              <a:cs typeface="Nunito"/>
              <a:sym typeface="Nunito"/>
            </a:endParaRPr>
          </a:p>
          <a:p>
            <a:pPr indent="-336550" lvl="0" marL="457200" rtl="0" algn="l">
              <a:lnSpc>
                <a:spcPct val="115000"/>
              </a:lnSpc>
              <a:spcBef>
                <a:spcPts val="0"/>
              </a:spcBef>
              <a:spcAft>
                <a:spcPts val="0"/>
              </a:spcAft>
              <a:buClr>
                <a:srgbClr val="233A44"/>
              </a:buClr>
              <a:buSzPts val="1700"/>
              <a:buFont typeface="Nunito"/>
              <a:buChar char="●"/>
            </a:pPr>
            <a:r>
              <a:rPr lang="en-US" sz="1700">
                <a:solidFill>
                  <a:srgbClr val="212121"/>
                </a:solidFill>
                <a:highlight>
                  <a:schemeClr val="lt1"/>
                </a:highlight>
                <a:latin typeface="Nunito"/>
                <a:ea typeface="Nunito"/>
                <a:cs typeface="Nunito"/>
                <a:sym typeface="Nunito"/>
              </a:rPr>
              <a:t>Anxiety, depression and substance use disorders are the most common mental health problems among employed adults </a:t>
            </a:r>
            <a:r>
              <a:rPr lang="en-US" sz="1700">
                <a:solidFill>
                  <a:srgbClr val="233A44"/>
                </a:solidFill>
                <a:latin typeface="Nunito"/>
                <a:ea typeface="Nunito"/>
                <a:cs typeface="Nunito"/>
                <a:sym typeface="Nunito"/>
              </a:rPr>
              <a:t>(Goetzel et al., 2018)</a:t>
            </a:r>
            <a:endParaRPr sz="1700">
              <a:solidFill>
                <a:srgbClr val="233A44"/>
              </a:solidFill>
              <a:latin typeface="Nunito"/>
              <a:ea typeface="Nunito"/>
              <a:cs typeface="Nunito"/>
              <a:sym typeface="Nunito"/>
            </a:endParaRPr>
          </a:p>
          <a:p>
            <a:pPr indent="-336550" lvl="1" marL="914400" rtl="0" algn="l">
              <a:lnSpc>
                <a:spcPct val="115000"/>
              </a:lnSpc>
              <a:spcBef>
                <a:spcPts val="0"/>
              </a:spcBef>
              <a:spcAft>
                <a:spcPts val="0"/>
              </a:spcAft>
              <a:buClr>
                <a:srgbClr val="233A44"/>
              </a:buClr>
              <a:buSzPts val="1700"/>
              <a:buFont typeface="Nunito"/>
              <a:buChar char="○"/>
            </a:pPr>
            <a:r>
              <a:rPr lang="en-US" sz="1700">
                <a:solidFill>
                  <a:srgbClr val="233A44"/>
                </a:solidFill>
                <a:latin typeface="Nunito"/>
                <a:ea typeface="Nunito"/>
                <a:cs typeface="Nunito"/>
                <a:sym typeface="Nunito"/>
              </a:rPr>
              <a:t>50-60% of adults with mental illness don’t receive treatment and mental health services (Goetzel et al., 2018)</a:t>
            </a:r>
            <a:endParaRPr sz="1700">
              <a:solidFill>
                <a:srgbClr val="233A44"/>
              </a:solidFill>
              <a:latin typeface="Nunito"/>
              <a:ea typeface="Nunito"/>
              <a:cs typeface="Nunito"/>
              <a:sym typeface="Nunito"/>
            </a:endParaRPr>
          </a:p>
          <a:p>
            <a:pPr indent="-336550" lvl="0" marL="457200" rtl="0" algn="l">
              <a:lnSpc>
                <a:spcPct val="115000"/>
              </a:lnSpc>
              <a:spcBef>
                <a:spcPts val="0"/>
              </a:spcBef>
              <a:spcAft>
                <a:spcPts val="0"/>
              </a:spcAft>
              <a:buClr>
                <a:srgbClr val="212121"/>
              </a:buClr>
              <a:buSzPts val="1700"/>
              <a:buFont typeface="Nunito"/>
              <a:buChar char="●"/>
            </a:pPr>
            <a:r>
              <a:rPr lang="en-US" sz="1700">
                <a:solidFill>
                  <a:srgbClr val="212121"/>
                </a:solidFill>
                <a:highlight>
                  <a:schemeClr val="lt1"/>
                </a:highlight>
                <a:latin typeface="Nunito"/>
                <a:ea typeface="Nunito"/>
                <a:cs typeface="Nunito"/>
                <a:sym typeface="Nunito"/>
              </a:rPr>
              <a:t>Increased rates of short-term disability, safety incidents, absenteeism, presenteeism (working while sick), underperformance, stress imposed on team members, overtime and overstaffing (</a:t>
            </a:r>
            <a:r>
              <a:rPr lang="en-US" sz="1700">
                <a:solidFill>
                  <a:srgbClr val="233A44"/>
                </a:solidFill>
                <a:latin typeface="Nunito"/>
                <a:ea typeface="Nunito"/>
                <a:cs typeface="Nunito"/>
                <a:sym typeface="Nunito"/>
              </a:rPr>
              <a:t>Goetzel et al., 2018)</a:t>
            </a:r>
            <a:endParaRPr/>
          </a:p>
          <a:p>
            <a:pPr indent="0" lvl="0" marL="0" marR="0" rtl="0" algn="l">
              <a:lnSpc>
                <a:spcPct val="100000"/>
              </a:lnSpc>
              <a:spcBef>
                <a:spcPts val="120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0" name="Google Shape;100;p24"/>
          <p:cNvPicPr preferRelativeResize="0"/>
          <p:nvPr/>
        </p:nvPicPr>
        <p:blipFill>
          <a:blip r:embed="rId3">
            <a:alphaModFix/>
          </a:blip>
          <a:stretch>
            <a:fillRect/>
          </a:stretch>
        </p:blipFill>
        <p:spPr>
          <a:xfrm>
            <a:off x="7930599" y="1158351"/>
            <a:ext cx="3370650" cy="4541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nvSpPr>
        <p:spPr>
          <a:xfrm>
            <a:off x="230050" y="219698"/>
            <a:ext cx="35277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Objective</a:t>
            </a:r>
            <a:endParaRPr b="0" i="0" sz="3500" u="none" cap="none" strike="noStrike">
              <a:solidFill>
                <a:srgbClr val="000000"/>
              </a:solidFill>
              <a:latin typeface="Arial"/>
              <a:ea typeface="Arial"/>
              <a:cs typeface="Arial"/>
              <a:sym typeface="Arial"/>
            </a:endParaRPr>
          </a:p>
        </p:txBody>
      </p:sp>
      <p:sp>
        <p:nvSpPr>
          <p:cNvPr id="106" name="Google Shape;106;p25"/>
          <p:cNvSpPr/>
          <p:nvPr/>
        </p:nvSpPr>
        <p:spPr>
          <a:xfrm>
            <a:off x="406775" y="1495125"/>
            <a:ext cx="4035900" cy="3132900"/>
          </a:xfrm>
          <a:prstGeom prst="roundRect">
            <a:avLst>
              <a:gd fmla="val 16667" name="adj"/>
            </a:avLst>
          </a:prstGeom>
          <a:solidFill>
            <a:srgbClr val="9602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lt2"/>
                </a:solidFill>
              </a:rPr>
              <a:t>To understand how work policies and work environment can affect whether a person will seek treatment</a:t>
            </a:r>
            <a:endParaRPr sz="2300">
              <a:solidFill>
                <a:schemeClr val="lt2"/>
              </a:solidFill>
              <a:latin typeface="Garamond"/>
              <a:ea typeface="Garamond"/>
              <a:cs typeface="Garamond"/>
              <a:sym typeface="Garamond"/>
            </a:endParaRPr>
          </a:p>
          <a:p>
            <a:pPr indent="0" lvl="0" marL="0" rtl="0" algn="ctr">
              <a:spcBef>
                <a:spcPts val="0"/>
              </a:spcBef>
              <a:spcAft>
                <a:spcPts val="0"/>
              </a:spcAft>
              <a:buNone/>
            </a:pPr>
            <a:r>
              <a:t/>
            </a:r>
            <a:endParaRPr>
              <a:latin typeface="Garamond"/>
              <a:ea typeface="Garamond"/>
              <a:cs typeface="Garamond"/>
              <a:sym typeface="Garamond"/>
            </a:endParaRPr>
          </a:p>
        </p:txBody>
      </p:sp>
      <p:sp>
        <p:nvSpPr>
          <p:cNvPr id="107" name="Google Shape;107;p25"/>
          <p:cNvSpPr/>
          <p:nvPr/>
        </p:nvSpPr>
        <p:spPr>
          <a:xfrm>
            <a:off x="8034400" y="1342575"/>
            <a:ext cx="3527700" cy="3438000"/>
          </a:xfrm>
          <a:prstGeom prst="roundRect">
            <a:avLst>
              <a:gd fmla="val 16667" name="adj"/>
            </a:avLst>
          </a:prstGeom>
          <a:solidFill>
            <a:srgbClr val="9602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lt2"/>
                </a:solidFill>
              </a:rPr>
              <a:t>To see if we can use machine learning to predict whether an employee will seek treatment for their mental illness</a:t>
            </a:r>
            <a:endParaRPr sz="2500">
              <a:solidFill>
                <a:schemeClr val="lt2"/>
              </a:solidFill>
            </a:endParaRPr>
          </a:p>
          <a:p>
            <a:pPr indent="0" lvl="0" marL="0" rtl="0" algn="ctr">
              <a:spcBef>
                <a:spcPts val="0"/>
              </a:spcBef>
              <a:spcAft>
                <a:spcPts val="0"/>
              </a:spcAft>
              <a:buNone/>
            </a:pPr>
            <a:r>
              <a:t/>
            </a:r>
            <a:endParaRPr>
              <a:latin typeface="Garamond"/>
              <a:ea typeface="Garamond"/>
              <a:cs typeface="Garamond"/>
              <a:sym typeface="Garamond"/>
            </a:endParaRPr>
          </a:p>
        </p:txBody>
      </p:sp>
      <p:sp>
        <p:nvSpPr>
          <p:cNvPr id="108" name="Google Shape;108;p25"/>
          <p:cNvSpPr/>
          <p:nvPr/>
        </p:nvSpPr>
        <p:spPr>
          <a:xfrm>
            <a:off x="4545750" y="4434325"/>
            <a:ext cx="3100500" cy="1479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Garamond"/>
                <a:ea typeface="Garamond"/>
                <a:cs typeface="Garamond"/>
                <a:sym typeface="Garamond"/>
              </a:rPr>
              <a:t>General Question: </a:t>
            </a:r>
            <a:r>
              <a:rPr lang="en-US">
                <a:latin typeface="Garamond"/>
                <a:ea typeface="Garamond"/>
                <a:cs typeface="Garamond"/>
                <a:sym typeface="Garamond"/>
              </a:rPr>
              <a:t>Does the organizational culture of tech companies affect the </a:t>
            </a:r>
            <a:r>
              <a:rPr lang="en-US">
                <a:latin typeface="Garamond"/>
                <a:ea typeface="Garamond"/>
                <a:cs typeface="Garamond"/>
                <a:sym typeface="Garamond"/>
              </a:rPr>
              <a:t>mental</a:t>
            </a:r>
            <a:r>
              <a:rPr lang="en-US">
                <a:latin typeface="Garamond"/>
                <a:ea typeface="Garamond"/>
                <a:cs typeface="Garamond"/>
                <a:sym typeface="Garamond"/>
              </a:rPr>
              <a:t> health of employees? What aspects of the organizational culture have the </a:t>
            </a:r>
            <a:r>
              <a:rPr lang="en-US">
                <a:latin typeface="Garamond"/>
                <a:ea typeface="Garamond"/>
                <a:cs typeface="Garamond"/>
                <a:sym typeface="Garamond"/>
              </a:rPr>
              <a:t>most</a:t>
            </a:r>
            <a:r>
              <a:rPr lang="en-US">
                <a:latin typeface="Garamond"/>
                <a:ea typeface="Garamond"/>
                <a:cs typeface="Garamond"/>
                <a:sym typeface="Garamond"/>
              </a:rPr>
              <a:t> affect?</a:t>
            </a:r>
            <a:endParaRPr>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nvSpPr>
        <p:spPr>
          <a:xfrm>
            <a:off x="378450" y="638261"/>
            <a:ext cx="35277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Data Source</a:t>
            </a:r>
            <a:endParaRPr b="0" i="0" sz="3500" u="none" cap="none" strike="noStrike">
              <a:solidFill>
                <a:srgbClr val="000000"/>
              </a:solidFill>
              <a:latin typeface="Arial"/>
              <a:ea typeface="Arial"/>
              <a:cs typeface="Arial"/>
              <a:sym typeface="Arial"/>
            </a:endParaRPr>
          </a:p>
        </p:txBody>
      </p:sp>
      <p:sp>
        <p:nvSpPr>
          <p:cNvPr id="114" name="Google Shape;114;p26"/>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26"/>
          <p:cNvSpPr txBox="1"/>
          <p:nvPr/>
        </p:nvSpPr>
        <p:spPr>
          <a:xfrm>
            <a:off x="378450" y="1707825"/>
            <a:ext cx="11435100" cy="46176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SzPts val="2000"/>
              <a:buChar char="●"/>
            </a:pPr>
            <a:r>
              <a:rPr lang="en-US" sz="2000"/>
              <a:t>OSMI - Open Sourcing Mental Illness</a:t>
            </a:r>
            <a:endParaRPr sz="2000"/>
          </a:p>
          <a:p>
            <a:pPr indent="-355600" lvl="1" marL="914400" marR="0" rtl="0" algn="l">
              <a:lnSpc>
                <a:spcPct val="100000"/>
              </a:lnSpc>
              <a:spcBef>
                <a:spcPts val="0"/>
              </a:spcBef>
              <a:spcAft>
                <a:spcPts val="0"/>
              </a:spcAft>
              <a:buSzPts val="2000"/>
              <a:buChar char="○"/>
            </a:pPr>
            <a:r>
              <a:rPr lang="en-US" sz="2000"/>
              <a:t>They conduct </a:t>
            </a:r>
            <a:r>
              <a:rPr lang="en-US" sz="2000"/>
              <a:t>ongoing</a:t>
            </a:r>
            <a:r>
              <a:rPr lang="en-US" sz="2000"/>
              <a:t> surveys that measure attitudes towards mental health among employers and employees in the tech industry, and examine the prevalence of mental health disorders among tech workers</a:t>
            </a:r>
            <a:endParaRPr sz="2000"/>
          </a:p>
          <a:p>
            <a:pPr indent="-355600" lvl="1" marL="914400" marR="0" rtl="0" algn="l">
              <a:lnSpc>
                <a:spcPct val="100000"/>
              </a:lnSpc>
              <a:spcBef>
                <a:spcPts val="0"/>
              </a:spcBef>
              <a:spcAft>
                <a:spcPts val="0"/>
              </a:spcAft>
              <a:buSzPts val="2000"/>
              <a:buChar char="○"/>
            </a:pPr>
            <a:r>
              <a:rPr lang="en-US" sz="2000"/>
              <a:t>The Open Sourcing Mental Illness team of researchers aim to raise awareness and help improve conditions for those with mental health disorders working in the tech/IT </a:t>
            </a:r>
            <a:r>
              <a:rPr lang="en-US" sz="2000"/>
              <a:t>workplace</a:t>
            </a:r>
            <a:endParaRPr sz="2000"/>
          </a:p>
          <a:p>
            <a:pPr indent="0" lvl="0" marL="0" marR="0" rtl="0" algn="l">
              <a:lnSpc>
                <a:spcPct val="100000"/>
              </a:lnSpc>
              <a:spcBef>
                <a:spcPts val="0"/>
              </a:spcBef>
              <a:spcAft>
                <a:spcPts val="0"/>
              </a:spcAft>
              <a:buNone/>
            </a:pPr>
            <a:r>
              <a:rPr lang="en-US" sz="2000" u="sng">
                <a:solidFill>
                  <a:schemeClr val="hlink"/>
                </a:solidFill>
                <a:hlinkClick r:id="rId3"/>
              </a:rPr>
              <a:t>OSMI Home :: Open Sourcing Mental Health - Changing how we talk about mental health in the tech community - Stronger Than Fear (osmihelp.org)</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p>
            <a:pPr indent="-355600" lvl="0" marL="457200" marR="0" rtl="0" algn="l">
              <a:lnSpc>
                <a:spcPct val="100000"/>
              </a:lnSpc>
              <a:spcBef>
                <a:spcPts val="0"/>
              </a:spcBef>
              <a:spcAft>
                <a:spcPts val="0"/>
              </a:spcAft>
              <a:buSzPts val="2000"/>
              <a:buChar char="●"/>
            </a:pPr>
            <a:r>
              <a:rPr lang="en-US" sz="2000"/>
              <a:t>The OSMI mental health in tech survey</a:t>
            </a:r>
            <a:endParaRPr sz="2000"/>
          </a:p>
          <a:p>
            <a:pPr indent="-355600" lvl="1" marL="914400" rtl="0" algn="l">
              <a:spcBef>
                <a:spcPts val="0"/>
              </a:spcBef>
              <a:spcAft>
                <a:spcPts val="0"/>
              </a:spcAft>
              <a:buClr>
                <a:schemeClr val="dk1"/>
              </a:buClr>
              <a:buSzPts val="2000"/>
              <a:buChar char="○"/>
            </a:pPr>
            <a:r>
              <a:rPr lang="en-US" sz="2000">
                <a:solidFill>
                  <a:srgbClr val="1F2328"/>
                </a:solidFill>
                <a:highlight>
                  <a:schemeClr val="lt1"/>
                </a:highlight>
              </a:rPr>
              <a:t>Dataset consisting of survey questions and responses about various aspects of the mental health of tech workers.</a:t>
            </a:r>
            <a:endParaRPr sz="2000">
              <a:solidFill>
                <a:schemeClr val="dk1"/>
              </a:solidFill>
            </a:endParaRPr>
          </a:p>
          <a:p>
            <a:pPr indent="-355600" lvl="1" marL="914400" rtl="0" algn="l">
              <a:spcBef>
                <a:spcPts val="0"/>
              </a:spcBef>
              <a:spcAft>
                <a:spcPts val="0"/>
              </a:spcAft>
              <a:buClr>
                <a:schemeClr val="dk1"/>
              </a:buClr>
              <a:buSzPts val="2000"/>
              <a:buChar char="○"/>
            </a:pPr>
            <a:r>
              <a:rPr lang="en-US" sz="2000">
                <a:solidFill>
                  <a:schemeClr val="dk1"/>
                </a:solidFill>
              </a:rPr>
              <a:t>Measures attitudes towards mental health and mental health policies in the tech workplace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6" name="Google Shape;116;p26"/>
          <p:cNvPicPr preferRelativeResize="0"/>
          <p:nvPr/>
        </p:nvPicPr>
        <p:blipFill>
          <a:blip r:embed="rId4">
            <a:alphaModFix/>
          </a:blip>
          <a:stretch>
            <a:fillRect/>
          </a:stretch>
        </p:blipFill>
        <p:spPr>
          <a:xfrm>
            <a:off x="9975800" y="109824"/>
            <a:ext cx="1837750" cy="183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nvSpPr>
        <p:spPr>
          <a:xfrm>
            <a:off x="230050" y="99298"/>
            <a:ext cx="35277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Data</a:t>
            </a:r>
            <a:endParaRPr b="0" i="0" sz="3500" u="none" cap="none" strike="noStrike">
              <a:solidFill>
                <a:srgbClr val="000000"/>
              </a:solidFill>
              <a:latin typeface="Arial"/>
              <a:ea typeface="Arial"/>
              <a:cs typeface="Arial"/>
              <a:sym typeface="Arial"/>
            </a:endParaRPr>
          </a:p>
        </p:txBody>
      </p:sp>
      <p:sp>
        <p:nvSpPr>
          <p:cNvPr id="122" name="Google Shape;122;p27"/>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27"/>
          <p:cNvSpPr txBox="1"/>
          <p:nvPr/>
        </p:nvSpPr>
        <p:spPr>
          <a:xfrm>
            <a:off x="0" y="750300"/>
            <a:ext cx="12192000" cy="6095400"/>
          </a:xfrm>
          <a:prstGeom prst="rect">
            <a:avLst/>
          </a:prstGeom>
          <a:noFill/>
          <a:ln>
            <a:noFill/>
          </a:ln>
        </p:spPr>
        <p:txBody>
          <a:bodyPr anchorCtr="0" anchor="t" bIns="45700" lIns="91425" spcFirstLastPara="1" rIns="91425" wrap="square" tIns="45700">
            <a:spAutoFit/>
          </a:bodyPr>
          <a:lstStyle/>
          <a:p>
            <a:pPr indent="-323850" lvl="0" marL="457200" rtl="0" algn="l">
              <a:lnSpc>
                <a:spcPct val="95000"/>
              </a:lnSpc>
              <a:spcBef>
                <a:spcPts val="2400"/>
              </a:spcBef>
              <a:spcAft>
                <a:spcPts val="0"/>
              </a:spcAft>
              <a:buClr>
                <a:srgbClr val="000000"/>
              </a:buClr>
              <a:buSzPts val="1500"/>
              <a:buFont typeface="Arial"/>
              <a:buChar char="●"/>
            </a:pPr>
            <a:r>
              <a:rPr lang="en-US" sz="1500">
                <a:solidFill>
                  <a:schemeClr val="dk1"/>
                </a:solidFill>
              </a:rPr>
              <a:t>27 variables (not limited to):</a:t>
            </a:r>
            <a:endParaRPr sz="1500">
              <a:solidFill>
                <a:schemeClr val="dk1"/>
              </a:solidFill>
            </a:endParaRPr>
          </a:p>
          <a:p>
            <a:pPr indent="-323850" lvl="0" marL="1371600" rtl="0" algn="l">
              <a:lnSpc>
                <a:spcPct val="95000"/>
              </a:lnSpc>
              <a:spcBef>
                <a:spcPts val="0"/>
              </a:spcBef>
              <a:spcAft>
                <a:spcPts val="0"/>
              </a:spcAft>
              <a:buClr>
                <a:schemeClr val="dk1"/>
              </a:buClr>
              <a:buSzPts val="1500"/>
              <a:buChar char="●"/>
            </a:pPr>
            <a:r>
              <a:rPr lang="en-US" sz="1500">
                <a:solidFill>
                  <a:schemeClr val="dk1"/>
                </a:solidFill>
              </a:rPr>
              <a:t>Respondents gender, age, country</a:t>
            </a:r>
            <a:endParaRPr sz="1500">
              <a:solidFill>
                <a:schemeClr val="dk1"/>
              </a:solidFill>
            </a:endParaRPr>
          </a:p>
          <a:p>
            <a:pPr indent="-323850" lvl="0" marL="1371600" rtl="0" algn="l">
              <a:lnSpc>
                <a:spcPct val="95000"/>
              </a:lnSpc>
              <a:spcBef>
                <a:spcPts val="0"/>
              </a:spcBef>
              <a:spcAft>
                <a:spcPts val="0"/>
              </a:spcAft>
              <a:buClr>
                <a:schemeClr val="dk1"/>
              </a:buClr>
              <a:buSzPts val="1500"/>
              <a:buChar char="●"/>
            </a:pPr>
            <a:r>
              <a:rPr lang="en-US" sz="1500">
                <a:solidFill>
                  <a:schemeClr val="dk1"/>
                </a:solidFill>
              </a:rPr>
              <a:t>Family history of mental illness, whether the respondent sought treatment, whether their illness </a:t>
            </a:r>
            <a:r>
              <a:rPr lang="en-US" sz="1500">
                <a:solidFill>
                  <a:schemeClr val="dk1"/>
                </a:solidFill>
              </a:rPr>
              <a:t>interfered</a:t>
            </a:r>
            <a:r>
              <a:rPr lang="en-US" sz="1500">
                <a:solidFill>
                  <a:schemeClr val="dk1"/>
                </a:solidFill>
              </a:rPr>
              <a:t> with their work</a:t>
            </a:r>
            <a:endParaRPr sz="1500">
              <a:solidFill>
                <a:schemeClr val="dk1"/>
              </a:solidFill>
            </a:endParaRPr>
          </a:p>
          <a:p>
            <a:pPr indent="-323850" lvl="0" marL="1371600" rtl="0" algn="l">
              <a:lnSpc>
                <a:spcPct val="95000"/>
              </a:lnSpc>
              <a:spcBef>
                <a:spcPts val="0"/>
              </a:spcBef>
              <a:spcAft>
                <a:spcPts val="0"/>
              </a:spcAft>
              <a:buClr>
                <a:schemeClr val="dk1"/>
              </a:buClr>
              <a:buSzPts val="1500"/>
              <a:buChar char="●"/>
            </a:pPr>
            <a:r>
              <a:rPr lang="en-US" sz="1500">
                <a:solidFill>
                  <a:schemeClr val="dk1"/>
                </a:solidFill>
              </a:rPr>
              <a:t>Respondent’s view towards mental health support in their workplace</a:t>
            </a:r>
            <a:endParaRPr sz="1500">
              <a:solidFill>
                <a:schemeClr val="dk1"/>
              </a:solidFill>
            </a:endParaRPr>
          </a:p>
          <a:p>
            <a:pPr indent="-323850" lvl="1" marL="1828800" rtl="0" algn="l">
              <a:lnSpc>
                <a:spcPct val="95000"/>
              </a:lnSpc>
              <a:spcBef>
                <a:spcPts val="0"/>
              </a:spcBef>
              <a:spcAft>
                <a:spcPts val="0"/>
              </a:spcAft>
              <a:buClr>
                <a:schemeClr val="dk1"/>
              </a:buClr>
              <a:buSzPts val="1500"/>
              <a:buChar char="○"/>
            </a:pPr>
            <a:r>
              <a:rPr lang="en-US" sz="1500">
                <a:solidFill>
                  <a:schemeClr val="dk1"/>
                </a:solidFill>
              </a:rPr>
              <a:t>Are you provided mental health benefits, mental health stigma in the workplace, etc.</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no_employees</a:t>
            </a:r>
            <a:r>
              <a:rPr lang="en-US" sz="1500">
                <a:solidFill>
                  <a:schemeClr val="dk1"/>
                </a:solidFill>
              </a:rPr>
              <a:t>: How many employees does your company or organization have?</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remote_work</a:t>
            </a:r>
            <a:r>
              <a:rPr lang="en-US" sz="1500">
                <a:solidFill>
                  <a:schemeClr val="dk1"/>
                </a:solidFill>
              </a:rPr>
              <a:t>: Do you work remotely (outside of an office) at least 50% of the time?</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benefits</a:t>
            </a:r>
            <a:r>
              <a:rPr lang="en-US" sz="1500">
                <a:solidFill>
                  <a:schemeClr val="dk1"/>
                </a:solidFill>
              </a:rPr>
              <a:t>: Does your employer provide mental health benefits?</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care_options</a:t>
            </a:r>
            <a:r>
              <a:rPr lang="en-US" sz="1500">
                <a:solidFill>
                  <a:schemeClr val="dk1"/>
                </a:solidFill>
              </a:rPr>
              <a:t>: Do you know the options for mental health care your employer provides?</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wellness_program</a:t>
            </a:r>
            <a:r>
              <a:rPr lang="en-US" sz="1500">
                <a:solidFill>
                  <a:schemeClr val="dk1"/>
                </a:solidFill>
              </a:rPr>
              <a:t>: Has your employer ever discussed mental health as part of an employee wellness program?</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seek_help</a:t>
            </a:r>
            <a:r>
              <a:rPr lang="en-US" sz="1500">
                <a:solidFill>
                  <a:schemeClr val="dk1"/>
                </a:solidFill>
              </a:rPr>
              <a:t>: Does your employer provide resources to learn more about mental health issues and how to seek help?</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anonymity</a:t>
            </a:r>
            <a:r>
              <a:rPr lang="en-US" sz="1500">
                <a:solidFill>
                  <a:schemeClr val="dk1"/>
                </a:solidFill>
              </a:rPr>
              <a:t>: Is your anonymity protected if you choose to take advantage of mental health or substance abuse treatment resources?</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leave</a:t>
            </a:r>
            <a:r>
              <a:rPr lang="en-US" sz="1500">
                <a:solidFill>
                  <a:schemeClr val="dk1"/>
                </a:solidFill>
              </a:rPr>
              <a:t>: How easy is it for you to take medical leave for a mental health condition?</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mental_health_consequence</a:t>
            </a:r>
            <a:r>
              <a:rPr lang="en-US" sz="1500">
                <a:solidFill>
                  <a:schemeClr val="dk1"/>
                </a:solidFill>
              </a:rPr>
              <a:t>: Do you think that discussing a mental health issue with your employer would have negative consequences?</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phys_health_consequence</a:t>
            </a:r>
            <a:r>
              <a:rPr lang="en-US" sz="1500">
                <a:solidFill>
                  <a:schemeClr val="dk1"/>
                </a:solidFill>
              </a:rPr>
              <a:t>: Do you think that discussing a physical health issue with your employer would have negative consequences?</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coworkers</a:t>
            </a:r>
            <a:r>
              <a:rPr lang="en-US" sz="1500">
                <a:solidFill>
                  <a:schemeClr val="dk1"/>
                </a:solidFill>
              </a:rPr>
              <a:t>: Would you be willing to discuss a mental health issue with your coworkers?</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supervisor</a:t>
            </a:r>
            <a:r>
              <a:rPr lang="en-US" sz="1500">
                <a:solidFill>
                  <a:schemeClr val="dk1"/>
                </a:solidFill>
              </a:rPr>
              <a:t>: Would you be willing to discuss a mental health issue with your direct supervisor(s)?</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mental_health_interview</a:t>
            </a:r>
            <a:r>
              <a:rPr lang="en-US" sz="1500">
                <a:solidFill>
                  <a:schemeClr val="dk1"/>
                </a:solidFill>
              </a:rPr>
              <a:t>: Would you bring up a mental health issue with a potential employer in an interview?</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phys_health_interview</a:t>
            </a:r>
            <a:r>
              <a:rPr lang="en-US" sz="1500">
                <a:solidFill>
                  <a:schemeClr val="dk1"/>
                </a:solidFill>
              </a:rPr>
              <a:t>: Would you bring up a physical health issue with a potential employer in an interview?</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mental_vs_physical</a:t>
            </a:r>
            <a:r>
              <a:rPr lang="en-US" sz="1500">
                <a:solidFill>
                  <a:schemeClr val="dk1"/>
                </a:solidFill>
              </a:rPr>
              <a:t>: Do you feel that your employer takes mental health as seriously as physical health?</a:t>
            </a:r>
            <a:endParaRPr sz="1500">
              <a:solidFill>
                <a:schemeClr val="dk1"/>
              </a:solidFill>
            </a:endParaRPr>
          </a:p>
          <a:p>
            <a:pPr indent="-323850" lvl="2" marL="2286000" rtl="0" algn="l">
              <a:lnSpc>
                <a:spcPct val="95000"/>
              </a:lnSpc>
              <a:spcBef>
                <a:spcPts val="0"/>
              </a:spcBef>
              <a:spcAft>
                <a:spcPts val="0"/>
              </a:spcAft>
              <a:buClr>
                <a:schemeClr val="dk1"/>
              </a:buClr>
              <a:buSzPts val="1500"/>
              <a:buChar char="■"/>
            </a:pPr>
            <a:r>
              <a:rPr b="1" lang="en-US" sz="1500">
                <a:solidFill>
                  <a:schemeClr val="dk1"/>
                </a:solidFill>
              </a:rPr>
              <a:t>obs_consequence</a:t>
            </a:r>
            <a:r>
              <a:rPr lang="en-US" sz="1500">
                <a:solidFill>
                  <a:schemeClr val="dk1"/>
                </a:solidFill>
              </a:rPr>
              <a:t>: Have you heard of or observed negative consequences for coworkers with mental health conditions in your workplace?</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831850" y="2293023"/>
            <a:ext cx="10515600" cy="924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0" lang="en-US" sz="6100">
                <a:solidFill>
                  <a:srgbClr val="96022F"/>
                </a:solidFill>
                <a:latin typeface="Arial"/>
                <a:ea typeface="Arial"/>
                <a:cs typeface="Arial"/>
                <a:sym typeface="Arial"/>
              </a:rPr>
              <a:t>Data Cleaning</a:t>
            </a:r>
            <a:endParaRPr b="0" sz="6100">
              <a:solidFill>
                <a:srgbClr val="96022F"/>
              </a:solidFill>
              <a:latin typeface="Arial"/>
              <a:ea typeface="Arial"/>
              <a:cs typeface="Arial"/>
              <a:sym typeface="Arial"/>
            </a:endParaRPr>
          </a:p>
        </p:txBody>
      </p:sp>
      <p:sp>
        <p:nvSpPr>
          <p:cNvPr id="129" name="Google Shape;129;p28"/>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29"/>
          <p:cNvSpPr txBox="1"/>
          <p:nvPr/>
        </p:nvSpPr>
        <p:spPr>
          <a:xfrm>
            <a:off x="230050" y="219698"/>
            <a:ext cx="35277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Data Cleaning</a:t>
            </a:r>
            <a:endParaRPr b="0" i="0" sz="3500" u="none" cap="none" strike="noStrike">
              <a:solidFill>
                <a:srgbClr val="000000"/>
              </a:solidFill>
              <a:latin typeface="Arial"/>
              <a:ea typeface="Arial"/>
              <a:cs typeface="Arial"/>
              <a:sym typeface="Arial"/>
            </a:endParaRPr>
          </a:p>
        </p:txBody>
      </p:sp>
      <p:sp>
        <p:nvSpPr>
          <p:cNvPr id="135" name="Google Shape;135;p29"/>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29"/>
          <p:cNvSpPr txBox="1"/>
          <p:nvPr/>
        </p:nvSpPr>
        <p:spPr>
          <a:xfrm>
            <a:off x="587550" y="972550"/>
            <a:ext cx="11435100" cy="1231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018"/>
              <a:buNone/>
            </a:pPr>
            <a:r>
              <a:rPr b="1" lang="en-US" sz="2000">
                <a:solidFill>
                  <a:schemeClr val="dk1"/>
                </a:solidFill>
                <a:highlight>
                  <a:schemeClr val="lt1"/>
                </a:highlight>
                <a:latin typeface="Courier New"/>
                <a:ea typeface="Courier New"/>
                <a:cs typeface="Courier New"/>
                <a:sym typeface="Courier New"/>
              </a:rPr>
              <a:t>Gender variable</a:t>
            </a:r>
            <a:endParaRPr b="1" sz="2000">
              <a:solidFill>
                <a:schemeClr val="dk1"/>
              </a:solidFill>
              <a:highlight>
                <a:schemeClr val="lt1"/>
              </a:highlight>
              <a:latin typeface="Courier New"/>
              <a:ea typeface="Courier New"/>
              <a:cs typeface="Courier New"/>
              <a:sym typeface="Courier New"/>
            </a:endParaRPr>
          </a:p>
          <a:p>
            <a:pPr indent="-355600" lvl="0" marL="457200" rtl="0" algn="l">
              <a:spcBef>
                <a:spcPts val="0"/>
              </a:spcBef>
              <a:spcAft>
                <a:spcPts val="0"/>
              </a:spcAft>
              <a:buClr>
                <a:schemeClr val="dk1"/>
              </a:buClr>
              <a:buSzPts val="2000"/>
              <a:buFont typeface="Courier New"/>
              <a:buChar char="●"/>
            </a:pPr>
            <a:r>
              <a:rPr b="1" lang="en-US" sz="2000">
                <a:solidFill>
                  <a:schemeClr val="dk1"/>
                </a:solidFill>
                <a:highlight>
                  <a:schemeClr val="lt1"/>
                </a:highlight>
                <a:latin typeface="Courier New"/>
                <a:ea typeface="Courier New"/>
                <a:cs typeface="Courier New"/>
                <a:sym typeface="Courier New"/>
              </a:rPr>
              <a:t>Problem:</a:t>
            </a:r>
            <a:r>
              <a:rPr lang="en-US" sz="2000">
                <a:solidFill>
                  <a:schemeClr val="dk1"/>
                </a:solidFill>
                <a:highlight>
                  <a:schemeClr val="lt1"/>
                </a:highlight>
                <a:latin typeface="Courier New"/>
                <a:ea typeface="Courier New"/>
                <a:cs typeface="Courier New"/>
                <a:sym typeface="Courier New"/>
              </a:rPr>
              <a:t> many different categories - Some genders were misspelled, worded differently or didn’t make sense:</a:t>
            </a:r>
            <a:endParaRPr sz="16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29"/>
          <p:cNvSpPr txBox="1"/>
          <p:nvPr/>
        </p:nvSpPr>
        <p:spPr>
          <a:xfrm>
            <a:off x="6421900" y="2336625"/>
            <a:ext cx="4141200" cy="3858900"/>
          </a:xfrm>
          <a:prstGeom prst="rect">
            <a:avLst/>
          </a:prstGeom>
          <a:noFill/>
          <a:ln>
            <a:noFill/>
          </a:ln>
        </p:spPr>
        <p:txBody>
          <a:bodyPr anchorCtr="0" anchor="t" bIns="91425" lIns="91425" spcFirstLastPara="1" rIns="91425" wrap="square" tIns="91425">
            <a:noAutofit/>
          </a:bodyPr>
          <a:lstStyle/>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"male leaning androgynous"</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“Cis Man”</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"msle"  </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“Man”             </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“Cis-female/femme”                           </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"Neuter"</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"ostensibly male, unsure what that really means"</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"Mail"</a:t>
            </a:r>
            <a:endParaRPr sz="3000">
              <a:solidFill>
                <a:schemeClr val="dk1"/>
              </a:solidFill>
              <a:latin typeface="Garamond"/>
              <a:ea typeface="Garamond"/>
              <a:cs typeface="Garamond"/>
              <a:sym typeface="Garamond"/>
            </a:endParaRPr>
          </a:p>
        </p:txBody>
      </p:sp>
      <p:sp>
        <p:nvSpPr>
          <p:cNvPr id="138" name="Google Shape;138;p29"/>
          <p:cNvSpPr txBox="1"/>
          <p:nvPr/>
        </p:nvSpPr>
        <p:spPr>
          <a:xfrm>
            <a:off x="702875" y="2336625"/>
            <a:ext cx="4822200" cy="3858900"/>
          </a:xfrm>
          <a:prstGeom prst="rect">
            <a:avLst/>
          </a:prstGeom>
          <a:noFill/>
          <a:ln>
            <a:noFill/>
          </a:ln>
        </p:spPr>
        <p:txBody>
          <a:bodyPr anchorCtr="0" anchor="t" bIns="91425" lIns="91425" spcFirstLastPara="1" rIns="91425" wrap="square" tIns="91425">
            <a:noAutofit/>
          </a:bodyPr>
          <a:lstStyle/>
          <a:p>
            <a:pPr indent="-355600" lvl="0" marL="914400" rtl="0" algn="l">
              <a:spcBef>
                <a:spcPts val="0"/>
              </a:spcBef>
              <a:spcAft>
                <a:spcPts val="0"/>
              </a:spcAft>
              <a:buClr>
                <a:srgbClr val="233A44"/>
              </a:buClr>
              <a:buSzPts val="2000"/>
              <a:buFont typeface="Calibri"/>
              <a:buChar char="●"/>
            </a:pPr>
            <a:r>
              <a:rPr lang="en-US" sz="2000">
                <a:solidFill>
                  <a:schemeClr val="dk1"/>
                </a:solidFill>
                <a:highlight>
                  <a:schemeClr val="lt1"/>
                </a:highlight>
                <a:latin typeface="Courier New"/>
                <a:ea typeface="Courier New"/>
                <a:cs typeface="Courier New"/>
                <a:sym typeface="Courier New"/>
              </a:rPr>
              <a:t>"Male-ish"</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rgbClr val="233A44"/>
              </a:buClr>
              <a:buSzPts val="2000"/>
              <a:buFont typeface="Calibri"/>
              <a:buChar char="●"/>
            </a:pPr>
            <a:r>
              <a:rPr lang="en-US" sz="2000">
                <a:solidFill>
                  <a:schemeClr val="dk1"/>
                </a:solidFill>
                <a:highlight>
                  <a:schemeClr val="lt1"/>
                </a:highlight>
                <a:latin typeface="Courier New"/>
                <a:ea typeface="Courier New"/>
                <a:cs typeface="Courier New"/>
                <a:sym typeface="Courier New"/>
              </a:rPr>
              <a:t>"something kinda male?"</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"Mal"</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“F”</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“Femake”</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"Nah"                                           </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"All"            </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“Female (Trans)”                               </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"Enby" </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“Woman”                                         </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"Fluid"</a:t>
            </a:r>
            <a:endParaRPr sz="2000">
              <a:solidFill>
                <a:schemeClr val="dk1"/>
              </a:solidFill>
              <a:highlight>
                <a:schemeClr val="lt1"/>
              </a:highlight>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"Guy (-ish) ^_^"</a:t>
            </a:r>
            <a:endParaRPr sz="20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30"/>
          <p:cNvSpPr txBox="1"/>
          <p:nvPr/>
        </p:nvSpPr>
        <p:spPr>
          <a:xfrm>
            <a:off x="230050" y="219698"/>
            <a:ext cx="3527700" cy="65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solidFill>
                  <a:srgbClr val="9E2B3B"/>
                </a:solidFill>
                <a:latin typeface="Poppins Medium"/>
                <a:ea typeface="Poppins Medium"/>
                <a:cs typeface="Poppins Medium"/>
                <a:sym typeface="Poppins Medium"/>
              </a:rPr>
              <a:t>Data Cleaning</a:t>
            </a:r>
            <a:endParaRPr b="0" i="0" sz="3500" u="none" cap="none" strike="noStrike">
              <a:solidFill>
                <a:srgbClr val="000000"/>
              </a:solidFill>
              <a:latin typeface="Arial"/>
              <a:ea typeface="Arial"/>
              <a:cs typeface="Arial"/>
              <a:sym typeface="Arial"/>
            </a:endParaRPr>
          </a:p>
        </p:txBody>
      </p:sp>
      <p:sp>
        <p:nvSpPr>
          <p:cNvPr id="144" name="Google Shape;144;p30"/>
          <p:cNvSpPr/>
          <p:nvPr/>
        </p:nvSpPr>
        <p:spPr>
          <a:xfrm>
            <a:off x="4709667" y="5619155"/>
            <a:ext cx="3093300" cy="1099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30"/>
          <p:cNvSpPr txBox="1"/>
          <p:nvPr/>
        </p:nvSpPr>
        <p:spPr>
          <a:xfrm>
            <a:off x="587550" y="972550"/>
            <a:ext cx="114351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018"/>
              <a:buNone/>
            </a:pPr>
            <a:r>
              <a:rPr b="1" lang="en-US" sz="2000">
                <a:solidFill>
                  <a:schemeClr val="dk1"/>
                </a:solidFill>
                <a:highlight>
                  <a:schemeClr val="lt1"/>
                </a:highlight>
                <a:latin typeface="Courier New"/>
                <a:ea typeface="Courier New"/>
                <a:cs typeface="Courier New"/>
                <a:sym typeface="Courier New"/>
              </a:rPr>
              <a:t>Age</a:t>
            </a:r>
            <a:r>
              <a:rPr b="1" lang="en-US" sz="2000">
                <a:solidFill>
                  <a:schemeClr val="dk1"/>
                </a:solidFill>
                <a:highlight>
                  <a:schemeClr val="lt1"/>
                </a:highlight>
                <a:latin typeface="Courier New"/>
                <a:ea typeface="Courier New"/>
                <a:cs typeface="Courier New"/>
                <a:sym typeface="Courier New"/>
              </a:rPr>
              <a:t> variable</a:t>
            </a:r>
            <a:endParaRPr b="1" sz="2000">
              <a:solidFill>
                <a:schemeClr val="dk1"/>
              </a:solidFill>
              <a:highlight>
                <a:schemeClr val="lt1"/>
              </a:highlight>
              <a:latin typeface="Courier New"/>
              <a:ea typeface="Courier New"/>
              <a:cs typeface="Courier New"/>
              <a:sym typeface="Courier New"/>
            </a:endParaRPr>
          </a:p>
          <a:p>
            <a:pPr indent="-355600" lvl="0" marL="457200" rtl="0" algn="l">
              <a:spcBef>
                <a:spcPts val="0"/>
              </a:spcBef>
              <a:spcAft>
                <a:spcPts val="0"/>
              </a:spcAft>
              <a:buClr>
                <a:schemeClr val="dk1"/>
              </a:buClr>
              <a:buSzPts val="2000"/>
              <a:buFont typeface="Courier New"/>
              <a:buChar char="●"/>
            </a:pPr>
            <a:r>
              <a:rPr b="1" lang="en-US" sz="2000">
                <a:solidFill>
                  <a:schemeClr val="dk1"/>
                </a:solidFill>
                <a:highlight>
                  <a:schemeClr val="lt1"/>
                </a:highlight>
                <a:latin typeface="Courier New"/>
                <a:ea typeface="Courier New"/>
                <a:cs typeface="Courier New"/>
                <a:sym typeface="Courier New"/>
              </a:rPr>
              <a:t>Problem:</a:t>
            </a:r>
            <a:r>
              <a:rPr lang="en-US" sz="2000">
                <a:solidFill>
                  <a:schemeClr val="dk1"/>
                </a:solidFill>
                <a:highlight>
                  <a:schemeClr val="lt1"/>
                </a:highlight>
                <a:latin typeface="Courier New"/>
                <a:ea typeface="Courier New"/>
                <a:cs typeface="Courier New"/>
                <a:sym typeface="Courier New"/>
              </a:rPr>
              <a:t> ages made no sense</a:t>
            </a:r>
            <a:endParaRPr b="0" i="0" sz="1400" u="none" cap="none" strike="noStrike">
              <a:solidFill>
                <a:srgbClr val="000000"/>
              </a:solidFill>
              <a:latin typeface="Arial"/>
              <a:ea typeface="Arial"/>
              <a:cs typeface="Arial"/>
              <a:sym typeface="Arial"/>
            </a:endParaRPr>
          </a:p>
        </p:txBody>
      </p:sp>
      <p:sp>
        <p:nvSpPr>
          <p:cNvPr id="146" name="Google Shape;146;p30"/>
          <p:cNvSpPr txBox="1"/>
          <p:nvPr/>
        </p:nvSpPr>
        <p:spPr>
          <a:xfrm>
            <a:off x="6395525" y="2290200"/>
            <a:ext cx="4615800" cy="2277600"/>
          </a:xfrm>
          <a:prstGeom prst="rect">
            <a:avLst/>
          </a:prstGeom>
          <a:noFill/>
          <a:ln>
            <a:noFill/>
          </a:ln>
        </p:spPr>
        <p:txBody>
          <a:bodyPr anchorCtr="0" anchor="t" bIns="91425" lIns="91425" spcFirstLastPara="1" rIns="91425" wrap="square" tIns="91425">
            <a:noAutofit/>
          </a:bodyPr>
          <a:lstStyle/>
          <a:p>
            <a:pPr indent="-355600" lvl="0" marL="9144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Dropped ages that seemed to be outliers</a:t>
            </a:r>
            <a:endParaRPr sz="2000">
              <a:solidFill>
                <a:schemeClr val="dk1"/>
              </a:solidFill>
              <a:highlight>
                <a:schemeClr val="lt1"/>
              </a:highlight>
              <a:latin typeface="Courier New"/>
              <a:ea typeface="Courier New"/>
              <a:cs typeface="Courier New"/>
              <a:sym typeface="Courier New"/>
            </a:endParaRPr>
          </a:p>
          <a:p>
            <a:pPr indent="-355600" lvl="1" marL="1371600" rtl="0" algn="l">
              <a:spcBef>
                <a:spcPts val="0"/>
              </a:spcBef>
              <a:spcAft>
                <a:spcPts val="0"/>
              </a:spcAft>
              <a:buClr>
                <a:schemeClr val="dk1"/>
              </a:buClr>
              <a:buSzPts val="2000"/>
              <a:buFont typeface="Courier New"/>
              <a:buChar char="○"/>
            </a:pPr>
            <a:r>
              <a:rPr lang="en-US" sz="2000">
                <a:solidFill>
                  <a:schemeClr val="dk1"/>
                </a:solidFill>
                <a:highlight>
                  <a:schemeClr val="lt1"/>
                </a:highlight>
                <a:latin typeface="Courier New"/>
                <a:ea typeface="Courier New"/>
                <a:cs typeface="Courier New"/>
                <a:sym typeface="Courier New"/>
              </a:rPr>
              <a:t>Anyone younger than 18 or older than 80</a:t>
            </a:r>
            <a:endParaRPr sz="2000">
              <a:solidFill>
                <a:schemeClr val="dk1"/>
              </a:solidFill>
              <a:highlight>
                <a:schemeClr val="lt1"/>
              </a:highlight>
              <a:latin typeface="Courier New"/>
              <a:ea typeface="Courier New"/>
              <a:cs typeface="Courier New"/>
              <a:sym typeface="Courier New"/>
            </a:endParaRPr>
          </a:p>
        </p:txBody>
      </p:sp>
      <p:sp>
        <p:nvSpPr>
          <p:cNvPr id="147" name="Google Shape;147;p30"/>
          <p:cNvSpPr txBox="1"/>
          <p:nvPr/>
        </p:nvSpPr>
        <p:spPr>
          <a:xfrm>
            <a:off x="702875" y="2336625"/>
            <a:ext cx="4822200" cy="22776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US" sz="1800">
                <a:solidFill>
                  <a:schemeClr val="dk1"/>
                </a:solidFill>
                <a:highlight>
                  <a:schemeClr val="lt1"/>
                </a:highlight>
                <a:latin typeface="Courier New"/>
                <a:ea typeface="Courier New"/>
                <a:cs typeface="Courier New"/>
                <a:sym typeface="Courier New"/>
              </a:rPr>
              <a:t>3.700e+01  4.400e+01  3.200e+01  3.100e+01  3.300e+01  3.500e+01  3.900e+01</a:t>
            </a:r>
            <a:endParaRPr sz="1800">
              <a:solidFill>
                <a:schemeClr val="dk1"/>
              </a:solidFill>
              <a:highlight>
                <a:schemeClr val="lt1"/>
              </a:highlight>
              <a:latin typeface="Courier New"/>
              <a:ea typeface="Courier New"/>
              <a:cs typeface="Courier New"/>
              <a:sym typeface="Courier New"/>
            </a:endParaRPr>
          </a:p>
          <a:p>
            <a:pPr indent="0" lvl="0" marL="0" rtl="0" algn="l">
              <a:lnSpc>
                <a:spcPct val="110000"/>
              </a:lnSpc>
              <a:spcBef>
                <a:spcPts val="1200"/>
              </a:spcBef>
              <a:spcAft>
                <a:spcPts val="0"/>
              </a:spcAft>
              <a:buNone/>
            </a:pPr>
            <a:r>
              <a:rPr lang="en-US" sz="1800">
                <a:solidFill>
                  <a:schemeClr val="dk1"/>
                </a:solidFill>
                <a:highlight>
                  <a:schemeClr val="lt1"/>
                </a:highlight>
                <a:latin typeface="Courier New"/>
                <a:ea typeface="Courier New"/>
                <a:cs typeface="Courier New"/>
                <a:sym typeface="Courier New"/>
              </a:rPr>
              <a:t>4.200e+01  2.300e+01  2.900e+01  3.600e+01  2.700e+01  4.600e+01  4.100e+01</a:t>
            </a:r>
            <a:endParaRPr sz="2000">
              <a:solidFill>
                <a:schemeClr val="dk1"/>
              </a:solidFill>
              <a:highlight>
                <a:schemeClr val="lt1"/>
              </a:highlight>
              <a:latin typeface="Courier New"/>
              <a:ea typeface="Courier New"/>
              <a:cs typeface="Courier New"/>
              <a:sym typeface="Courier New"/>
            </a:endParaRPr>
          </a:p>
        </p:txBody>
      </p:sp>
      <p:sp>
        <p:nvSpPr>
          <p:cNvPr id="148" name="Google Shape;148;p30"/>
          <p:cNvSpPr txBox="1"/>
          <p:nvPr/>
        </p:nvSpPr>
        <p:spPr>
          <a:xfrm>
            <a:off x="3045650" y="4455950"/>
            <a:ext cx="4822200" cy="147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Created an “age_group” variable to see different age ranges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&lt;=19 -&gt; “Teen”</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19 - 25 -&gt; “Young Adult”</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25 - 65 -&gt; “Adult”</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&gt;65 -&gt; “Elderly”</a:t>
            </a:r>
            <a:endParaRPr sz="1800">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