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5" r:id="rId6"/>
    <p:sldId id="278" r:id="rId7"/>
    <p:sldId id="284" r:id="rId8"/>
    <p:sldId id="262" r:id="rId9"/>
    <p:sldId id="265" r:id="rId10"/>
    <p:sldId id="268" r:id="rId11"/>
    <p:sldId id="267" r:id="rId12"/>
    <p:sldId id="269" r:id="rId13"/>
    <p:sldId id="273" r:id="rId14"/>
    <p:sldId id="270" r:id="rId15"/>
    <p:sldId id="279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E52BC-2832-45EB-BD25-D170F535C554}" v="144" dt="2025-07-08T19:42:34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9725" autoAdjust="0"/>
  </p:normalViewPr>
  <p:slideViewPr>
    <p:cSldViewPr snapToGrid="0">
      <p:cViewPr>
        <p:scale>
          <a:sx n="97" d="100"/>
          <a:sy n="97" d="100"/>
        </p:scale>
        <p:origin x="58" y="58"/>
      </p:cViewPr>
      <p:guideLst/>
    </p:cSldViewPr>
  </p:slideViewPr>
  <p:outlineViewPr>
    <p:cViewPr>
      <p:scale>
        <a:sx n="33" d="100"/>
        <a:sy n="33" d="100"/>
      </p:scale>
      <p:origin x="0" y="-6283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3" d="100"/>
          <a:sy n="73" d="100"/>
        </p:scale>
        <p:origin x="299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lam Saka" userId="f204d973-d51e-47d8-884c-bdcba18d93b4" providerId="ADAL" clId="{5DBE52BC-2832-45EB-BD25-D170F535C554}"/>
    <pc:docChg chg="modMainMaster">
      <pc:chgData name="Sallam Saka" userId="f204d973-d51e-47d8-884c-bdcba18d93b4" providerId="ADAL" clId="{5DBE52BC-2832-45EB-BD25-D170F535C554}" dt="2025-07-08T19:49:27.502" v="15"/>
      <pc:docMkLst>
        <pc:docMk/>
      </pc:docMkLst>
      <pc:sldMasterChg chg="modSp modSldLayout">
        <pc:chgData name="Sallam Saka" userId="f204d973-d51e-47d8-884c-bdcba18d93b4" providerId="ADAL" clId="{5DBE52BC-2832-45EB-BD25-D170F535C554}" dt="2025-07-08T19:49:27.502" v="15"/>
        <pc:sldMasterMkLst>
          <pc:docMk/>
          <pc:sldMasterMk cId="0" sldId="2147483696"/>
        </pc:sldMasterMkLst>
        <pc:spChg chg="mod">
          <ac:chgData name="Sallam Saka" userId="f204d973-d51e-47d8-884c-bdcba18d93b4" providerId="ADAL" clId="{5DBE52BC-2832-45EB-BD25-D170F535C554}" dt="2025-07-08T19:49:27.486" v="1"/>
          <ac:spMkLst>
            <pc:docMk/>
            <pc:sldMasterMk cId="0" sldId="2147483696"/>
            <ac:spMk id="6" creationId="{00000000-0000-0000-0000-000000000000}"/>
          </ac:spMkLst>
        </pc:spChg>
        <pc:sldLayoutChg chg="modSp">
          <pc:chgData name="Sallam Saka" userId="f204d973-d51e-47d8-884c-bdcba18d93b4" providerId="ADAL" clId="{5DBE52BC-2832-45EB-BD25-D170F535C554}" dt="2025-07-08T19:49:27.486" v="3"/>
          <pc:sldLayoutMkLst>
            <pc:docMk/>
            <pc:sldMasterMk cId="0" sldId="2147483696"/>
            <pc:sldLayoutMk cId="0" sldId="2147483697"/>
          </pc:sldLayoutMkLst>
          <pc:spChg chg="mod">
            <ac:chgData name="Sallam Saka" userId="f204d973-d51e-47d8-884c-bdcba18d93b4" providerId="ADAL" clId="{5DBE52BC-2832-45EB-BD25-D170F535C554}" dt="2025-07-08T19:49:27.486" v="3"/>
            <ac:spMkLst>
              <pc:docMk/>
              <pc:sldMasterMk cId="0" sldId="2147483696"/>
              <pc:sldLayoutMk cId="0" sldId="2147483697"/>
              <ac:spMk id="9" creationId="{00000000-0000-0000-0000-000000000000}"/>
            </ac:spMkLst>
          </pc:spChg>
        </pc:sldLayoutChg>
        <pc:sldLayoutChg chg="modSp">
          <pc:chgData name="Sallam Saka" userId="f204d973-d51e-47d8-884c-bdcba18d93b4" providerId="ADAL" clId="{5DBE52BC-2832-45EB-BD25-D170F535C554}" dt="2025-07-08T19:49:27.486" v="5"/>
          <pc:sldLayoutMkLst>
            <pc:docMk/>
            <pc:sldMasterMk cId="0" sldId="2147483696"/>
            <pc:sldLayoutMk cId="0" sldId="2147483698"/>
          </pc:sldLayoutMkLst>
          <pc:spChg chg="mod">
            <ac:chgData name="Sallam Saka" userId="f204d973-d51e-47d8-884c-bdcba18d93b4" providerId="ADAL" clId="{5DBE52BC-2832-45EB-BD25-D170F535C554}" dt="2025-07-08T19:49:27.486" v="5"/>
            <ac:spMkLst>
              <pc:docMk/>
              <pc:sldMasterMk cId="0" sldId="2147483696"/>
              <pc:sldLayoutMk cId="0" sldId="2147483698"/>
              <ac:spMk id="9" creationId="{00000000-0000-0000-0000-000000000000}"/>
            </ac:spMkLst>
          </pc:spChg>
        </pc:sldLayoutChg>
        <pc:sldLayoutChg chg="modSp">
          <pc:chgData name="Sallam Saka" userId="f204d973-d51e-47d8-884c-bdcba18d93b4" providerId="ADAL" clId="{5DBE52BC-2832-45EB-BD25-D170F535C554}" dt="2025-07-08T19:49:27.502" v="7"/>
          <pc:sldLayoutMkLst>
            <pc:docMk/>
            <pc:sldMasterMk cId="0" sldId="2147483696"/>
            <pc:sldLayoutMk cId="0" sldId="2147483699"/>
          </pc:sldLayoutMkLst>
          <pc:spChg chg="mod">
            <ac:chgData name="Sallam Saka" userId="f204d973-d51e-47d8-884c-bdcba18d93b4" providerId="ADAL" clId="{5DBE52BC-2832-45EB-BD25-D170F535C554}" dt="2025-07-08T19:49:27.502" v="7"/>
            <ac:spMkLst>
              <pc:docMk/>
              <pc:sldMasterMk cId="0" sldId="2147483696"/>
              <pc:sldLayoutMk cId="0" sldId="2147483699"/>
              <ac:spMk id="9" creationId="{00000000-0000-0000-0000-000000000000}"/>
            </ac:spMkLst>
          </pc:spChg>
        </pc:sldLayoutChg>
        <pc:sldLayoutChg chg="modSp">
          <pc:chgData name="Sallam Saka" userId="f204d973-d51e-47d8-884c-bdcba18d93b4" providerId="ADAL" clId="{5DBE52BC-2832-45EB-BD25-D170F535C554}" dt="2025-07-08T19:49:27.502" v="9"/>
          <pc:sldLayoutMkLst>
            <pc:docMk/>
            <pc:sldMasterMk cId="0" sldId="2147483696"/>
            <pc:sldLayoutMk cId="0" sldId="2147483700"/>
          </pc:sldLayoutMkLst>
          <pc:spChg chg="mod">
            <ac:chgData name="Sallam Saka" userId="f204d973-d51e-47d8-884c-bdcba18d93b4" providerId="ADAL" clId="{5DBE52BC-2832-45EB-BD25-D170F535C554}" dt="2025-07-08T19:49:27.502" v="9"/>
            <ac:spMkLst>
              <pc:docMk/>
              <pc:sldMasterMk cId="0" sldId="2147483696"/>
              <pc:sldLayoutMk cId="0" sldId="2147483700"/>
              <ac:spMk id="10" creationId="{00000000-0000-0000-0000-000000000000}"/>
            </ac:spMkLst>
          </pc:spChg>
        </pc:sldLayoutChg>
        <pc:sldLayoutChg chg="modSp">
          <pc:chgData name="Sallam Saka" userId="f204d973-d51e-47d8-884c-bdcba18d93b4" providerId="ADAL" clId="{5DBE52BC-2832-45EB-BD25-D170F535C554}" dt="2025-07-08T19:49:27.502" v="11"/>
          <pc:sldLayoutMkLst>
            <pc:docMk/>
            <pc:sldMasterMk cId="0" sldId="2147483696"/>
            <pc:sldLayoutMk cId="0" sldId="2147483701"/>
          </pc:sldLayoutMkLst>
          <pc:spChg chg="mod">
            <ac:chgData name="Sallam Saka" userId="f204d973-d51e-47d8-884c-bdcba18d93b4" providerId="ADAL" clId="{5DBE52BC-2832-45EB-BD25-D170F535C554}" dt="2025-07-08T19:49:27.502" v="11"/>
            <ac:spMkLst>
              <pc:docMk/>
              <pc:sldMasterMk cId="0" sldId="2147483696"/>
              <pc:sldLayoutMk cId="0" sldId="2147483701"/>
              <ac:spMk id="9" creationId="{00000000-0000-0000-0000-000000000000}"/>
            </ac:spMkLst>
          </pc:spChg>
        </pc:sldLayoutChg>
        <pc:sldLayoutChg chg="modSp">
          <pc:chgData name="Sallam Saka" userId="f204d973-d51e-47d8-884c-bdcba18d93b4" providerId="ADAL" clId="{5DBE52BC-2832-45EB-BD25-D170F535C554}" dt="2025-07-08T19:49:27.502" v="13"/>
          <pc:sldLayoutMkLst>
            <pc:docMk/>
            <pc:sldMasterMk cId="0" sldId="2147483696"/>
            <pc:sldLayoutMk cId="0" sldId="2147483702"/>
          </pc:sldLayoutMkLst>
          <pc:spChg chg="mod">
            <ac:chgData name="Sallam Saka" userId="f204d973-d51e-47d8-884c-bdcba18d93b4" providerId="ADAL" clId="{5DBE52BC-2832-45EB-BD25-D170F535C554}" dt="2025-07-08T19:49:27.502" v="13"/>
            <ac:spMkLst>
              <pc:docMk/>
              <pc:sldMasterMk cId="0" sldId="2147483696"/>
              <pc:sldLayoutMk cId="0" sldId="2147483702"/>
              <ac:spMk id="5" creationId="{00000000-0000-0000-0000-000000000000}"/>
            </ac:spMkLst>
          </pc:spChg>
        </pc:sldLayoutChg>
        <pc:sldLayoutChg chg="modSp">
          <pc:chgData name="Sallam Saka" userId="f204d973-d51e-47d8-884c-bdcba18d93b4" providerId="ADAL" clId="{5DBE52BC-2832-45EB-BD25-D170F535C554}" dt="2025-07-08T19:49:27.502" v="15"/>
          <pc:sldLayoutMkLst>
            <pc:docMk/>
            <pc:sldMasterMk cId="0" sldId="2147483696"/>
            <pc:sldLayoutMk cId="0" sldId="2147483703"/>
          </pc:sldLayoutMkLst>
          <pc:spChg chg="mod">
            <ac:chgData name="Sallam Saka" userId="f204d973-d51e-47d8-884c-bdcba18d93b4" providerId="ADAL" clId="{5DBE52BC-2832-45EB-BD25-D170F535C554}" dt="2025-07-08T19:49:27.502" v="15"/>
            <ac:spMkLst>
              <pc:docMk/>
              <pc:sldMasterMk cId="0" sldId="2147483696"/>
              <pc:sldLayoutMk cId="0" sldId="2147483703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442DD8-A1C1-5243-32BC-4E05FD7760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12B5D-ABBF-5AEB-C481-979F42D0C5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33C30-B7E7-4080-9C70-75AC29AD909E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54844-E2D7-D9B7-C50D-012D127F04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FC9AA-A550-BFE1-2A95-580841A80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D611-CB4F-44EA-9B4C-C8AEA1A74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969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6EA57-E00F-4EA4-8324-57F699D5F3BD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1CBF8-1438-49AC-8524-04FF51CA9B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76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835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0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77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35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81BD3-0C42-BFC4-CCF9-81E6671D8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999C38-32B6-599C-C0C7-AB9FBBC2B3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A30FCE-4A65-5EAC-651D-48D539F8F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61452-E831-5AA9-2B6C-CD92DF08B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77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23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64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Global is lower, tropics is higher, southern latitude is 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26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898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23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FA3F-CBB4-4341-94BD-DDF2731769FF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2240" y="254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7919-6F9B-43DC-A0D4-6FB7FDBB6026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EF5D-9853-4451-A197-629BC83CB170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4BE1-A51F-4379-91AB-80BF8B47500D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2240" y="254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D482-63E5-42C7-B4BF-991A6AED3AD0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2240" y="254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2A24-0AD1-4DE0-B41C-8DE865DF9576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572240" y="254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3E82-8D39-4566-81AB-5444FEB3874A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72240" y="254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EBA-98C7-4491-AFB1-1F4ADDA826DB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72240" y="254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6EBF-6D3A-4498-A443-200030F8841D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72240" y="254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326A-548E-49A7-9D8D-F4BFD93AC6E7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45F8AAD-BEEA-40E7-84F7-72F9504555FD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F07AE00-74B3-41AC-B15D-E520FA6E2B10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2240" y="2540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waterloo.ca/atmospheric-chemistry-experiment/instruments/ace-fts" TargetMode="External"/><Relationship Id="rId2" Type="http://schemas.openxmlformats.org/officeDocument/2006/relationships/hyperlink" Target="https://doi.org/10.1139/p04-00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waterloo.ca/atmospheric-chemistry-experiment/instruments/ace-f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C5FC-99E7-F610-5B6B-CB894B7D2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769" y="2200132"/>
            <a:ext cx="9848461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Comparative Analysis of Satellite &amp; Ground‑Based Ozone Measurements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38E7-8927-F72F-56BF-CED351C48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011" y="4100906"/>
            <a:ext cx="7443975" cy="1239894"/>
          </a:xfrm>
        </p:spPr>
        <p:txBody>
          <a:bodyPr>
            <a:noAutofit/>
          </a:bodyPr>
          <a:lstStyle/>
          <a:p>
            <a:r>
              <a:rPr lang="en-CA" sz="2500" dirty="0"/>
              <a:t>By: Sallam Saka</a:t>
            </a:r>
          </a:p>
          <a:p>
            <a:r>
              <a:rPr lang="en-CA" sz="2500" dirty="0"/>
              <a:t>Supervisors: Professor Kaley Walker and Dr. Paul Jeffery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B17B1-F5F0-EDB5-ABA9-CF0764A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4267" y="6936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5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AA9225-6C81-33FC-B432-E87DB2DC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576" y="3433286"/>
            <a:ext cx="6407423" cy="343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361848-9779-15F3-AFE0-C52BC993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77" y="0"/>
            <a:ext cx="6407422" cy="34107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D2F5B4-B82A-BF75-487D-37A7FF59EB48}"/>
              </a:ext>
            </a:extLst>
          </p:cNvPr>
          <p:cNvCxnSpPr>
            <a:cxnSpLocks/>
          </p:cNvCxnSpPr>
          <p:nvPr/>
        </p:nvCxnSpPr>
        <p:spPr>
          <a:xfrm flipH="1" flipV="1">
            <a:off x="5784576" y="3424714"/>
            <a:ext cx="6407424" cy="4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EF5E12-0950-0CA8-D2E8-7A0E2548FC40}"/>
              </a:ext>
            </a:extLst>
          </p:cNvPr>
          <p:cNvCxnSpPr>
            <a:cxnSpLocks/>
          </p:cNvCxnSpPr>
          <p:nvPr/>
        </p:nvCxnSpPr>
        <p:spPr>
          <a:xfrm flipV="1">
            <a:off x="5784576" y="-2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A6568F6-6103-B9AE-5EC4-0DF64D167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5959"/>
            <a:ext cx="5754757" cy="3434653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9AA2443-BA16-212A-CDD3-A6C8FD6D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86" y="271655"/>
            <a:ext cx="4106184" cy="1146337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2100" dirty="0"/>
              <a:t>OSIRIS vs ACE-FTS OZONE Partial COLUMN PLOTS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BCBB9-EF3E-748A-CDB8-779E4662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3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B721-D92D-34D3-1523-E5F037A6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POTENTIAL Next </a:t>
            </a:r>
            <a:r>
              <a:rPr lang="en-CA" dirty="0" err="1"/>
              <a:t>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51E9-66DD-440A-1D1A-45960DC1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Averaging Kernels of the PEARL FTIR instrument to allow for more accurate comparisons.</a:t>
            </a:r>
          </a:p>
          <a:p>
            <a:r>
              <a:rPr lang="en-US" dirty="0"/>
              <a:t>Refining coincidence criteria</a:t>
            </a:r>
          </a:p>
          <a:p>
            <a:r>
              <a:rPr lang="en-US" dirty="0"/>
              <a:t>Examining seasonality of agreement</a:t>
            </a:r>
          </a:p>
          <a:p>
            <a:r>
              <a:rPr lang="en-US" dirty="0"/>
              <a:t>Examining agreement overtime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2C994-4415-F172-E09A-63E0EDC6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6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7EEF-3EAD-4323-D1D0-51491697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3D91-DEDF-B4D2-1CD9-4F683EF7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Bernath, P. F., et al. (2005), Atmospheric Chemistry Experiment (ACE): Mission overview, </a:t>
            </a:r>
            <a:r>
              <a:rPr lang="en-US" dirty="0" err="1">
                <a:solidFill>
                  <a:srgbClr val="646464"/>
                </a:solidFill>
              </a:rPr>
              <a:t>Geophys</a:t>
            </a:r>
            <a:r>
              <a:rPr lang="en-US" dirty="0">
                <a:solidFill>
                  <a:srgbClr val="646464"/>
                </a:solidFill>
              </a:rPr>
              <a:t>. Res. Lett., 32, L15S01, doi:10.1029/2005GL022386</a:t>
            </a:r>
          </a:p>
          <a:p>
            <a:pPr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McLinden, C. A., and Coauthors, 2012: OSIRIS: A Decade of Scattered Light. Bull. Amer. Meteor. Soc., 93, 1845–1863, https://doi.org/10.1175/BAMS-D-11-00135.1</a:t>
            </a:r>
          </a:p>
          <a:p>
            <a:pPr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Llewellyn, E. J., et al. 2004. The OSIRIS instrument on the Odin spacecraft. Canadian Journal of Physics. 82(6): 411-422. </a:t>
            </a:r>
            <a:r>
              <a:rPr lang="en-US" dirty="0">
                <a:solidFill>
                  <a:srgbClr val="646464"/>
                </a:solidFill>
                <a:hlinkClick r:id="rId2"/>
              </a:rPr>
              <a:t>https://doi.org/10.1139/p04-005</a:t>
            </a:r>
            <a:endParaRPr lang="en-US" dirty="0">
              <a:solidFill>
                <a:srgbClr val="646464"/>
              </a:solidFill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https://eureka.physics.utoronto.ca/Eureka2020/Our_Instruments.html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  <a:hlinkClick r:id="rId3"/>
              </a:rPr>
              <a:t>https://uwaterloo.ca/atmospheric-chemistry-experiment/instruments/ace-fts</a:t>
            </a:r>
            <a:endParaRPr lang="en-US" dirty="0">
              <a:solidFill>
                <a:srgbClr val="646464"/>
              </a:solidFill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Ross J. </a:t>
            </a:r>
            <a:r>
              <a:rPr lang="en-US" dirty="0" err="1">
                <a:solidFill>
                  <a:srgbClr val="646464"/>
                </a:solidFill>
              </a:rPr>
              <a:t>Salawitch</a:t>
            </a:r>
            <a:r>
              <a:rPr lang="en-US" dirty="0">
                <a:solidFill>
                  <a:srgbClr val="646464"/>
                </a:solidFill>
              </a:rPr>
              <a:t>, Laura A. McBride, Chelsea R. Thompson, Eric L. Fleming, Richard L. McKenzie, Karen H. Rosenlof, Sarah J. Doherty, David W. Fahey, Twenty Questions and Answers About the Ozone Layer: 2022 Update, Scientific Assessment of Ozone Depletion: 2022, 75 pp., World Meteorological Organization, Geneva, Switzerland, 2023.</a:t>
            </a:r>
          </a:p>
          <a:p>
            <a:pPr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646464"/>
              </a:solidFill>
            </a:endParaRPr>
          </a:p>
          <a:p>
            <a:pPr>
              <a:buAutoNum type="arabicPeriod"/>
            </a:pPr>
            <a:endParaRPr lang="en-US" dirty="0">
              <a:solidFill>
                <a:srgbClr val="646464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6851F-A86A-045D-14F0-0E766316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6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3D black question marks with one yellow question mark">
            <a:extLst>
              <a:ext uri="{FF2B5EF4-FFF2-40B4-BE49-F238E27FC236}">
                <a16:creationId xmlns:a16="http://schemas.microsoft.com/office/drawing/2014/main" id="{17456338-DC03-6278-DA37-6EA5AC0D96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8990" r="6122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3B405-EE22-71A7-5D2C-8E18BF262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ANY QUESTIONS?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34C13B-EADE-120D-BF17-B96E039B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alogue wall clock">
            <a:extLst>
              <a:ext uri="{FF2B5EF4-FFF2-40B4-BE49-F238E27FC236}">
                <a16:creationId xmlns:a16="http://schemas.microsoft.com/office/drawing/2014/main" id="{E45FBA98-4ACA-708F-D7DD-F5EA96FC8B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6514" b="89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1F525-CB9C-7C62-1675-1C6135E9F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THANK YOU FOR YOUR TIME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C76D96-66D3-5A5E-8B90-4224BA24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2101-D8A7-6912-B670-F86B2C97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23" y="810313"/>
            <a:ext cx="8654954" cy="1188720"/>
          </a:xfrm>
        </p:spPr>
        <p:txBody>
          <a:bodyPr/>
          <a:lstStyle/>
          <a:p>
            <a:r>
              <a:rPr lang="en-US" dirty="0"/>
              <a:t>Research Topic: Validating Ozone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4F44-BB9D-1B23-4C90-5DE1EE0C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523" y="2335578"/>
            <a:ext cx="8654954" cy="3101983"/>
          </a:xfrm>
        </p:spPr>
        <p:txBody>
          <a:bodyPr>
            <a:noAutofit/>
          </a:bodyPr>
          <a:lstStyle/>
          <a:p>
            <a:r>
              <a:rPr lang="en-CA" dirty="0"/>
              <a:t>Why Ozone Matters:</a:t>
            </a:r>
          </a:p>
          <a:p>
            <a:pPr lvl="1"/>
            <a:r>
              <a:rPr lang="en-CA" sz="1800" dirty="0"/>
              <a:t>Critical UV shield for Earth; impacts climate &amp; ecosystems.</a:t>
            </a:r>
          </a:p>
          <a:p>
            <a:pPr lvl="1"/>
            <a:r>
              <a:rPr lang="en-CA" sz="1800" dirty="0"/>
              <a:t>Photochemically destroyed, causing seasonal ozone holes (especially Antarctic).</a:t>
            </a:r>
          </a:p>
          <a:p>
            <a:r>
              <a:rPr lang="en-CA" dirty="0"/>
              <a:t>Challenge: Instruments measure ozone differently which creates data uncertainty.</a:t>
            </a:r>
          </a:p>
          <a:p>
            <a:r>
              <a:rPr lang="en-CA" dirty="0"/>
              <a:t>Objective:  Assess consistency of ozone data across ACE-FTS, OSIRIS, and PEARL FTIR.</a:t>
            </a:r>
          </a:p>
          <a:p>
            <a:r>
              <a:rPr lang="en-CA" dirty="0"/>
              <a:t>Approach: Compare individual and aggregated measurements of the instruments.</a:t>
            </a:r>
          </a:p>
          <a:p>
            <a:r>
              <a:rPr lang="en-CA" dirty="0"/>
              <a:t>Why This Work Matters:</a:t>
            </a:r>
          </a:p>
          <a:p>
            <a:pPr lvl="1"/>
            <a:r>
              <a:rPr lang="en-CA" sz="1800" dirty="0"/>
              <a:t>Ensures reliable ozone data is consistently retrieved from instruments.</a:t>
            </a:r>
          </a:p>
          <a:p>
            <a:pPr lvl="1"/>
            <a:r>
              <a:rPr lang="en-CA" sz="1800" dirty="0"/>
              <a:t>Enables evidence-based policies (e.g., Montreal Protocol).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F6C52-A863-76EC-9CE9-3C4283AB5008}"/>
              </a:ext>
            </a:extLst>
          </p:cNvPr>
          <p:cNvSpPr txBox="1"/>
          <p:nvPr/>
        </p:nvSpPr>
        <p:spPr>
          <a:xfrm>
            <a:off x="457199" y="6126480"/>
            <a:ext cx="10026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Ross J. </a:t>
            </a:r>
            <a:r>
              <a:rPr lang="en-US" sz="1000" dirty="0" err="1">
                <a:solidFill>
                  <a:srgbClr val="646464"/>
                </a:solidFill>
              </a:rPr>
              <a:t>Salawitch</a:t>
            </a:r>
            <a:r>
              <a:rPr lang="en-US" sz="1000" dirty="0">
                <a:solidFill>
                  <a:srgbClr val="646464"/>
                </a:solidFill>
              </a:rPr>
              <a:t>, Laura A. McBride, Chelsea R. Thompson, Eric L. Fleming, Richard L. McKenzie, Karen H. Rosenlof, Sarah J. Doherty, David W. Fahey, Twenty Questions and Answers About the Ozone Layer: 2022 Update, Scientific Assessment of Ozone Depletion: 2022, 75 pp., World Meteorological Organization, Geneva, Switzerland, 2023.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91D78-3EE2-46D6-7005-7DD92983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4267" y="6936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6FD1D5-ADF9-A5A0-2D6D-67A642FB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1520"/>
            <a:ext cx="7729728" cy="1188720"/>
          </a:xfrm>
        </p:spPr>
        <p:txBody>
          <a:bodyPr/>
          <a:lstStyle/>
          <a:p>
            <a:r>
              <a:rPr lang="en-CA" dirty="0"/>
              <a:t>ACE-FTS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BF4284-63C2-20CD-37D1-05B105E8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7985" y="2336185"/>
            <a:ext cx="4270375" cy="2597150"/>
          </a:xfrm>
        </p:spPr>
        <p:txBody>
          <a:bodyPr>
            <a:normAutofit/>
          </a:bodyPr>
          <a:lstStyle/>
          <a:p>
            <a:r>
              <a:rPr lang="en-CA" dirty="0"/>
              <a:t>ACE-FTS is one of the two main instruments on the SCI-SAT</a:t>
            </a:r>
          </a:p>
          <a:p>
            <a:r>
              <a:rPr lang="en-CA" dirty="0"/>
              <a:t>SCI-SAT was launched in 2003</a:t>
            </a:r>
          </a:p>
          <a:p>
            <a:r>
              <a:rPr lang="en-CA" dirty="0"/>
              <a:t>ACE-FTS measures in the limb viewing geometry</a:t>
            </a:r>
          </a:p>
          <a:p>
            <a:r>
              <a:rPr lang="en-CA" dirty="0"/>
              <a:t>ACE-FTS uses Fourier Transform to produce absorption spectra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59460-38A7-518E-729A-475741608166}"/>
              </a:ext>
            </a:extLst>
          </p:cNvPr>
          <p:cNvSpPr txBox="1"/>
          <p:nvPr/>
        </p:nvSpPr>
        <p:spPr>
          <a:xfrm>
            <a:off x="457200" y="6126480"/>
            <a:ext cx="9768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Bernath, P. F., et al. (2005), Atmospheric Chemistry Experiment (ACE): Mission overview, </a:t>
            </a:r>
            <a:r>
              <a:rPr lang="en-US" sz="1000" dirty="0" err="1">
                <a:solidFill>
                  <a:srgbClr val="646464"/>
                </a:solidFill>
              </a:rPr>
              <a:t>Geophys</a:t>
            </a:r>
            <a:r>
              <a:rPr lang="en-US" sz="1000" dirty="0">
                <a:solidFill>
                  <a:srgbClr val="646464"/>
                </a:solidFill>
              </a:rPr>
              <a:t>. Res. Lett., 32, L15S01, doi:10.1029/2005GL022386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  <a:hlinkClick r:id="rId3"/>
              </a:rPr>
              <a:t>https://uwaterloo.ca/atmospheric-chemistry-experiment/instruments/ace-fts</a:t>
            </a:r>
            <a:endParaRPr lang="en-US" sz="1000" dirty="0">
              <a:solidFill>
                <a:srgbClr val="646464"/>
              </a:solidFill>
            </a:endParaRPr>
          </a:p>
        </p:txBody>
      </p:sp>
      <p:pic>
        <p:nvPicPr>
          <p:cNvPr id="1028" name="Picture 4" descr="Side view of FTS interferometer">
            <a:extLst>
              <a:ext uri="{FF2B5EF4-FFF2-40B4-BE49-F238E27FC236}">
                <a16:creationId xmlns:a16="http://schemas.microsoft.com/office/drawing/2014/main" id="{984F6E6F-3690-7F88-120B-007AA4B3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84" y="2155803"/>
            <a:ext cx="2181138" cy="294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4" descr="A sun in the sky&#10;&#10;AI-generated content may be incorrect.">
            <a:extLst>
              <a:ext uri="{FF2B5EF4-FFF2-40B4-BE49-F238E27FC236}">
                <a16:creationId xmlns:a16="http://schemas.microsoft.com/office/drawing/2014/main" id="{3D0483D6-3B64-6B6D-49A0-824ED0214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325" y="2143542"/>
            <a:ext cx="6238921" cy="29656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D6F18-F0C8-A6E0-FBE9-9EEA6C9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4266" y="77251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856F4-B741-F0D4-DCAE-BA261D169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620A8-54C5-D872-CEC8-4F98A076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1745"/>
            <a:ext cx="7729728" cy="1188720"/>
          </a:xfrm>
        </p:spPr>
        <p:txBody>
          <a:bodyPr/>
          <a:lstStyle/>
          <a:p>
            <a:r>
              <a:rPr lang="en-CA" dirty="0" err="1"/>
              <a:t>osiris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B2727-1E43-9D79-FFA2-008E136D4548}"/>
              </a:ext>
            </a:extLst>
          </p:cNvPr>
          <p:cNvSpPr txBox="1"/>
          <p:nvPr/>
        </p:nvSpPr>
        <p:spPr>
          <a:xfrm>
            <a:off x="457200" y="6126480"/>
            <a:ext cx="9768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McLinden, C. A., and Coauthors, 2012: OSIRIS: A Decade of Scattered Light. Bull. Amer. Meteor. Soc., 93, 1845–1863, https://doi.org/10.1175/BAMS-D-11-00135.1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Llewellyn, E. J., et al. 2004. The OSIRIS instrument on the Odin spacecraft. Canadian Journal of Physics. 82(6): 411-422. https://doi.org/10.1139/p04-005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6CC0CD-7F5F-1C0C-70B0-6D73ACCDB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0282" y="2130425"/>
            <a:ext cx="4252912" cy="2597150"/>
          </a:xfrm>
        </p:spPr>
        <p:txBody>
          <a:bodyPr>
            <a:normAutofit/>
          </a:bodyPr>
          <a:lstStyle/>
          <a:p>
            <a:r>
              <a:rPr lang="en-CA" dirty="0"/>
              <a:t>OSIRIS is on-board the ODIN satellite</a:t>
            </a:r>
          </a:p>
          <a:p>
            <a:r>
              <a:rPr lang="en-CA" dirty="0"/>
              <a:t>ODIN was launched in 2001</a:t>
            </a:r>
          </a:p>
          <a:p>
            <a:r>
              <a:rPr lang="en-US" dirty="0"/>
              <a:t>OSIRIS is also pointed toward the limb of earth’s atmosphere</a:t>
            </a:r>
          </a:p>
          <a:p>
            <a:r>
              <a:rPr lang="en-US" dirty="0"/>
              <a:t>IRI observes both scattered sunlight and airglow emission</a:t>
            </a:r>
            <a:endParaRPr lang="en-CA" dirty="0"/>
          </a:p>
          <a:p>
            <a:r>
              <a:rPr lang="en-CA" dirty="0"/>
              <a:t>OS obtains spectra of scattered sunlight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A8AE43-A449-102F-22D3-DEA3A389D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01" y="2241081"/>
            <a:ext cx="3598877" cy="25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8" descr="A diagram of the sun and earth&#10;&#10;AI-generated content may be incorrect.">
            <a:extLst>
              <a:ext uri="{FF2B5EF4-FFF2-40B4-BE49-F238E27FC236}">
                <a16:creationId xmlns:a16="http://schemas.microsoft.com/office/drawing/2014/main" id="{0160FFAF-697E-BC1E-079B-8908A2D7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5" y="2241081"/>
            <a:ext cx="6405999" cy="24663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7FB0-496C-52A4-3937-8613DFF0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1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867A-3907-26F3-B77B-2E621362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0468"/>
            <a:ext cx="7729728" cy="1188720"/>
          </a:xfrm>
        </p:spPr>
        <p:txBody>
          <a:bodyPr/>
          <a:lstStyle/>
          <a:p>
            <a:r>
              <a:rPr lang="en-CA" dirty="0"/>
              <a:t>PEARL FTIR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F899-0003-11DD-8D27-1542F1D5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010" y="2421880"/>
            <a:ext cx="6244573" cy="2166898"/>
          </a:xfrm>
        </p:spPr>
        <p:txBody>
          <a:bodyPr>
            <a:normAutofit/>
          </a:bodyPr>
          <a:lstStyle/>
          <a:p>
            <a:r>
              <a:rPr lang="en-CA" dirty="0"/>
              <a:t>PEARL FTIR is a ground-based instrument</a:t>
            </a:r>
          </a:p>
          <a:p>
            <a:r>
              <a:rPr lang="en-CA" dirty="0"/>
              <a:t>PEARL FTIR is also known as Bruker FTIR</a:t>
            </a:r>
          </a:p>
          <a:p>
            <a:r>
              <a:rPr lang="en-CA" dirty="0"/>
              <a:t>Installed permanently at PEARL in July, 2006</a:t>
            </a:r>
          </a:p>
          <a:p>
            <a:r>
              <a:rPr lang="en-CA" dirty="0"/>
              <a:t>Measures atmospheric solar absorption while the sun has risen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125E3-CA90-5995-4C23-D4F6B9782029}"/>
              </a:ext>
            </a:extLst>
          </p:cNvPr>
          <p:cNvSpPr txBox="1"/>
          <p:nvPr/>
        </p:nvSpPr>
        <p:spPr>
          <a:xfrm>
            <a:off x="457200" y="6224659"/>
            <a:ext cx="40366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https://eureka.physics.utoronto.ca/Eureka2020/Our_Instruments.html</a:t>
            </a:r>
          </a:p>
        </p:txBody>
      </p:sp>
      <p:pic>
        <p:nvPicPr>
          <p:cNvPr id="3074" name="Picture 2" descr="Bruker FTS">
            <a:extLst>
              <a:ext uri="{FF2B5EF4-FFF2-40B4-BE49-F238E27FC236}">
                <a16:creationId xmlns:a16="http://schemas.microsoft.com/office/drawing/2014/main" id="{EDF2E7ED-F233-7A83-F262-5198EE1A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83" y="2421881"/>
            <a:ext cx="3991507" cy="299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1D1FC-C9E1-093C-56A1-7C44F185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2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605676-4273-BBEE-A5F9-B82B5EF1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17212"/>
            <a:ext cx="6040118" cy="61407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DB449-03FF-37B3-5371-ADC848A92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716696"/>
            <a:ext cx="6095999" cy="614130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CEDE207-2D29-3BA0-8137-E728DEB0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125" y="64057"/>
            <a:ext cx="2093870" cy="588579"/>
          </a:xfrm>
        </p:spPr>
        <p:txBody>
          <a:bodyPr>
            <a:normAutofit fontScale="90000"/>
          </a:bodyPr>
          <a:lstStyle/>
          <a:p>
            <a:r>
              <a:rPr lang="en-CA" dirty="0"/>
              <a:t>ACE-FTS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DA9F779-9C45-C0C7-3740-B7ADB7A824FF}"/>
              </a:ext>
            </a:extLst>
          </p:cNvPr>
          <p:cNvSpPr txBox="1">
            <a:spLocks/>
          </p:cNvSpPr>
          <p:nvPr/>
        </p:nvSpPr>
        <p:spPr bwMode="black">
          <a:xfrm>
            <a:off x="8097062" y="64057"/>
            <a:ext cx="2093871" cy="5885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500" dirty="0"/>
              <a:t>OSIRIS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B48F1-5C12-993D-A3CA-B6EBE26FE468}"/>
              </a:ext>
            </a:extLst>
          </p:cNvPr>
          <p:cNvCxnSpPr>
            <a:cxnSpLocks/>
          </p:cNvCxnSpPr>
          <p:nvPr/>
        </p:nvCxnSpPr>
        <p:spPr>
          <a:xfrm flipV="1">
            <a:off x="6071649" y="0"/>
            <a:ext cx="0" cy="6857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762899-B7A2-6113-D166-016D8825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5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27D9BA-E1F1-72EE-9594-07EFD89DE4D9}"/>
              </a:ext>
            </a:extLst>
          </p:cNvPr>
          <p:cNvGrpSpPr/>
          <p:nvPr/>
        </p:nvGrpSpPr>
        <p:grpSpPr>
          <a:xfrm>
            <a:off x="6096000" y="1483822"/>
            <a:ext cx="6096002" cy="5374178"/>
            <a:chOff x="6096000" y="1483822"/>
            <a:chExt cx="6096002" cy="53741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EFA2B7-40BF-6436-EF9F-7C8F3BF9E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840" t="-463" r="17851" b="96859"/>
            <a:stretch>
              <a:fillRect/>
            </a:stretch>
          </p:blipFill>
          <p:spPr>
            <a:xfrm>
              <a:off x="6096000" y="1483822"/>
              <a:ext cx="6096002" cy="293826"/>
            </a:xfrm>
            <a:prstGeom prst="rect">
              <a:avLst/>
            </a:prstGeom>
          </p:spPr>
        </p:pic>
        <p:pic>
          <p:nvPicPr>
            <p:cNvPr id="15" name="Content Placeholder 5">
              <a:extLst>
                <a:ext uri="{FF2B5EF4-FFF2-40B4-BE49-F238E27FC236}">
                  <a16:creationId xmlns:a16="http://schemas.microsoft.com/office/drawing/2014/main" id="{E59250D2-47E6-4188-F8EF-9ACA62700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3378" r="51918" b="189"/>
            <a:stretch>
              <a:fillRect/>
            </a:stretch>
          </p:blipFill>
          <p:spPr>
            <a:xfrm>
              <a:off x="6096000" y="1778358"/>
              <a:ext cx="6096000" cy="5079642"/>
            </a:xfrm>
            <a:prstGeom prst="rect">
              <a:avLst/>
            </a:prstGeom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63791FB-A7C2-39EA-ACEC-618611B5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64" y="876085"/>
            <a:ext cx="2093870" cy="588579"/>
          </a:xfrm>
        </p:spPr>
        <p:txBody>
          <a:bodyPr>
            <a:normAutofit fontScale="90000"/>
          </a:bodyPr>
          <a:lstStyle/>
          <a:p>
            <a:r>
              <a:rPr lang="en-CA" dirty="0"/>
              <a:t>ACE-FTS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1CE1FD-7196-AFDB-300A-A2A03CD923BC}"/>
              </a:ext>
            </a:extLst>
          </p:cNvPr>
          <p:cNvSpPr txBox="1">
            <a:spLocks/>
          </p:cNvSpPr>
          <p:nvPr/>
        </p:nvSpPr>
        <p:spPr bwMode="black">
          <a:xfrm>
            <a:off x="8132380" y="876084"/>
            <a:ext cx="2093871" cy="5885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500" dirty="0"/>
              <a:t>OSIRIS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102492-FD6C-DD13-8F6B-B56F34B86660}"/>
              </a:ext>
            </a:extLst>
          </p:cNvPr>
          <p:cNvSpPr txBox="1">
            <a:spLocks/>
          </p:cNvSpPr>
          <p:nvPr/>
        </p:nvSpPr>
        <p:spPr bwMode="black">
          <a:xfrm>
            <a:off x="4059620" y="54415"/>
            <a:ext cx="4072760" cy="756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Some discrepancy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F18332-45E5-DC6D-D012-A939A67AE36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071649" y="811160"/>
            <a:ext cx="24351" cy="60468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641A3-CA04-0766-4D4F-1507CC438358}"/>
              </a:ext>
            </a:extLst>
          </p:cNvPr>
          <p:cNvGrpSpPr/>
          <p:nvPr/>
        </p:nvGrpSpPr>
        <p:grpSpPr>
          <a:xfrm>
            <a:off x="6916" y="1529589"/>
            <a:ext cx="6047300" cy="5328411"/>
            <a:chOff x="6916" y="1529589"/>
            <a:chExt cx="6047300" cy="53284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AC26FC4-6B54-E547-8ADB-6F910639D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3469" r="51738" b="372"/>
            <a:stretch>
              <a:fillRect/>
            </a:stretch>
          </p:blipFill>
          <p:spPr>
            <a:xfrm>
              <a:off x="13833" y="1777648"/>
              <a:ext cx="6033466" cy="50803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27173B-FD9E-8CB7-8DEA-3C5EC4D8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101" t="97" r="18486" b="96603"/>
            <a:stretch>
              <a:fillRect/>
            </a:stretch>
          </p:blipFill>
          <p:spPr>
            <a:xfrm>
              <a:off x="6916" y="1529589"/>
              <a:ext cx="6047300" cy="27054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6B972-740E-E533-C348-BFB74C1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2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3F58-D219-71B0-899C-AC64DA4E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891" y="1117973"/>
            <a:ext cx="8624218" cy="1188720"/>
          </a:xfrm>
        </p:spPr>
        <p:txBody>
          <a:bodyPr/>
          <a:lstStyle/>
          <a:p>
            <a:r>
              <a:rPr lang="en-CA" dirty="0"/>
              <a:t>INDIVIDUAL MEASUREMENT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01640-DD03-C95C-2123-D0E1D90D0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Different Perspective: Finding coincident pairs of measurements</a:t>
                </a:r>
              </a:p>
              <a:p>
                <a:r>
                  <a:rPr lang="en-CA" dirty="0"/>
                  <a:t>Coincidence criteria: 500km and 8 hours</a:t>
                </a:r>
              </a:p>
              <a:p>
                <a:r>
                  <a:rPr lang="en-CA" dirty="0"/>
                  <a:t>Statistics computed: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𝑅𝑒𝑙𝑎𝑡𝑖𝑣𝑒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𝐴𝑏𝑠𝑜𝑙𝑢𝑡𝑒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b="0" dirty="0"/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𝑃𝑒𝑎𝑟𝑠𝑜𝑛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01640-DD03-C95C-2123-D0E1D90D0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 b="-2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94756-8CD5-8C63-1ADA-0329EED8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5B243-0D6F-0E75-F6C9-53AC15AC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7" y="-8389"/>
            <a:ext cx="6387543" cy="341551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3EF694-355E-630E-17A6-A6D209B233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4457" y="3448878"/>
            <a:ext cx="6387544" cy="342900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1713F3-A061-02C9-BA8F-ABA4E84356C4}"/>
              </a:ext>
            </a:extLst>
          </p:cNvPr>
          <p:cNvCxnSpPr>
            <a:cxnSpLocks/>
          </p:cNvCxnSpPr>
          <p:nvPr/>
        </p:nvCxnSpPr>
        <p:spPr>
          <a:xfrm flipH="1">
            <a:off x="5804457" y="3419855"/>
            <a:ext cx="6440810" cy="290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668E73-A410-0AC3-C4A7-CBE128CAAAEC}"/>
              </a:ext>
            </a:extLst>
          </p:cNvPr>
          <p:cNvCxnSpPr>
            <a:cxnSpLocks/>
          </p:cNvCxnSpPr>
          <p:nvPr/>
        </p:nvCxnSpPr>
        <p:spPr>
          <a:xfrm flipV="1">
            <a:off x="5804457" y="-21879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3FCE4965-ABD8-6ED4-A23D-B4ED60437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2150231"/>
            <a:ext cx="5771764" cy="259729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28340B0-E310-B2EF-EFC4-0A93876F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86" y="271655"/>
            <a:ext cx="4106184" cy="1146337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2100" dirty="0"/>
              <a:t>OSIRIS vs ACE-FTS OZONE PROFILE PLOTS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C76ACE-9E9E-5020-7496-5D6C1F8A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880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  <wetp:taskpane dockstate="right" visibility="0" width="438" row="1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4F649B54-B333-475E-A611-1BD1557CD906}">
  <we:reference id="c22bf5f7-55ef-4467-ac55-88a268666587" version="1.0.0.4" store="EXCatalog" storeType="EXCatalog"/>
  <we:alternateReferences>
    <we:reference id="WA200006038" version="1.0.0.4" store="en-US" storeType="OMEX"/>
  </we:alternateReferences>
  <we:properties>
    <we:property name="pptx_export_from_biorender" value="fals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ppt/webextensions/webextension2.xml><?xml version="1.0" encoding="utf-8"?>
<we:webextension xmlns:we="http://schemas.microsoft.com/office/webextensions/webextension/2010/11" id="{E4D495C4-4BFC-4E24-948D-7B7E3E9DF14C}">
  <we:reference id="4b785c87-866c-4bad-85d8-5d1ae467ac9a" version="3.18.2.0" store="EXCatalog" storeType="EXCatalog"/>
  <we:alternateReferences>
    <we:reference id="WA104381909" version="3.18.2.0" store="en-CA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D5C3D70-341F-4741-A5CE-231A846794D3}">
  <we:reference id="e22f1a2d-2826-4e63-97f6-33b99c0ae228" version="2.0.0.0" store="EXCatalog" storeType="EXCatalog"/>
  <we:alternateReferences>
    <we:reference id="WA104379370" version="2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C098ECAA866A4DB1FC5A2B2BBD7A53" ma:contentTypeVersion="16" ma:contentTypeDescription="Create a new document." ma:contentTypeScope="" ma:versionID="a103264bd586982d6ff00c437eb15130">
  <xsd:schema xmlns:xsd="http://www.w3.org/2001/XMLSchema" xmlns:xs="http://www.w3.org/2001/XMLSchema" xmlns:p="http://schemas.microsoft.com/office/2006/metadata/properties" xmlns:ns3="7e6d2e68-e2eb-49f7-878f-8779cad349ef" xmlns:ns4="a6ecb0a2-3bdd-43eb-b0ae-32cb03317f95" targetNamespace="http://schemas.microsoft.com/office/2006/metadata/properties" ma:root="true" ma:fieldsID="2351ef589c8b049a48e619c0537cfc0b" ns3:_="" ns4:_="">
    <xsd:import namespace="7e6d2e68-e2eb-49f7-878f-8779cad349ef"/>
    <xsd:import namespace="a6ecb0a2-3bdd-43eb-b0ae-32cb03317f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activity" minOccurs="0"/>
                <xsd:element ref="ns3:MediaLengthInSeconds" minOccurs="0"/>
                <xsd:element ref="ns3:MediaServiceSystem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d2e68-e2eb-49f7-878f-8779cad349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cb0a2-3bdd-43eb-b0ae-32cb03317f9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6d2e68-e2eb-49f7-878f-8779cad349ef" xsi:nil="true"/>
  </documentManagement>
</p:properties>
</file>

<file path=customXml/itemProps1.xml><?xml version="1.0" encoding="utf-8"?>
<ds:datastoreItem xmlns:ds="http://schemas.openxmlformats.org/officeDocument/2006/customXml" ds:itemID="{CF6D0201-A1A0-44FC-8B2E-DFA48CE582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d2e68-e2eb-49f7-878f-8779cad349ef"/>
    <ds:schemaRef ds:uri="a6ecb0a2-3bdd-43eb-b0ae-32cb03317f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EBA9CC-AFAD-4896-8259-CD49C15ABB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054644-9890-4FFA-8A18-651049CF13B2}">
  <ds:schemaRefs>
    <ds:schemaRef ds:uri="7e6d2e68-e2eb-49f7-878f-8779cad349ef"/>
    <ds:schemaRef ds:uri="http://purl.org/dc/dcmitype/"/>
    <ds:schemaRef ds:uri="http://purl.org/dc/elements/1.1/"/>
    <ds:schemaRef ds:uri="a6ecb0a2-3bdd-43eb-b0ae-32cb03317f9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1645</TotalTime>
  <Words>779</Words>
  <Application>Microsoft Office PowerPoint</Application>
  <PresentationFormat>Widescreen</PresentationFormat>
  <Paragraphs>89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Cambria Math</vt:lpstr>
      <vt:lpstr>Gill Sans MT</vt:lpstr>
      <vt:lpstr>Parcel</vt:lpstr>
      <vt:lpstr>Comparative Analysis of Satellite &amp; Ground‑Based Ozone Measurements</vt:lpstr>
      <vt:lpstr>Research Topic: Validating Ozone Data</vt:lpstr>
      <vt:lpstr>ACE-FTS</vt:lpstr>
      <vt:lpstr>osiris</vt:lpstr>
      <vt:lpstr>PEARL FTIR</vt:lpstr>
      <vt:lpstr>ACE-FTS</vt:lpstr>
      <vt:lpstr>ACE-FTS</vt:lpstr>
      <vt:lpstr>INDIVIDUAL MEASUREMENT COMPARISONS</vt:lpstr>
      <vt:lpstr>OSIRIS vs ACE-FTS OZONE PROFILE PLOTS</vt:lpstr>
      <vt:lpstr>OSIRIS vs ACE-FTS OZONE Partial COLUMN PLOTS</vt:lpstr>
      <vt:lpstr>POTENTIAL Next stepS</vt:lpstr>
      <vt:lpstr>REFERENCES</vt:lpstr>
      <vt:lpstr>ANY QUESTIONS?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Sallam Saka</dc:creator>
  <cp:lastModifiedBy>Sallam Saka</cp:lastModifiedBy>
  <cp:revision>2</cp:revision>
  <dcterms:created xsi:type="dcterms:W3CDTF">2025-06-24T23:15:09Z</dcterms:created>
  <dcterms:modified xsi:type="dcterms:W3CDTF">2025-07-08T19:49:45Z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0x010100F1C098ECAA866A4DB1FC5A2B2BBD7A53</vt:lpwstr>
  </property>
</Properties>
</file>