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8" r:id="rId6"/>
    <p:sldId id="263" r:id="rId7"/>
    <p:sldId id="265" r:id="rId8"/>
    <p:sldId id="268" r:id="rId9"/>
    <p:sldId id="262" r:id="rId10"/>
    <p:sldId id="267" r:id="rId11"/>
    <p:sldId id="269" r:id="rId12"/>
    <p:sldId id="273" r:id="rId13"/>
    <p:sldId id="279" r:id="rId14"/>
    <p:sldId id="270"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4" d="100"/>
          <a:sy n="74" d="100"/>
        </p:scale>
        <p:origin x="86" y="5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E70849-839B-4EAF-BF66-33943CDD92EA}" type="datetimeFigureOut">
              <a:rPr lang="en-CA" smtClean="0"/>
              <a:t>2025-07-07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57430-9A79-421B-A95D-078970FB1645}" type="slidenum">
              <a:rPr lang="en-CA" smtClean="0"/>
              <a:t>‹#›</a:t>
            </a:fld>
            <a:endParaRPr lang="en-CA"/>
          </a:p>
        </p:txBody>
      </p:sp>
    </p:spTree>
    <p:extLst>
      <p:ext uri="{BB962C8B-B14F-4D97-AF65-F5344CB8AC3E}">
        <p14:creationId xmlns:p14="http://schemas.microsoft.com/office/powerpoint/2010/main" val="3900635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would like to start with a brief introduction of myself. My name is </a:t>
            </a:r>
            <a:r>
              <a:rPr lang="en-CA" dirty="0" err="1"/>
              <a:t>sallam</a:t>
            </a:r>
            <a:r>
              <a:rPr lang="en-CA" dirty="0"/>
              <a:t>, I am a third year student, meaning I just finished my second year and I am studying Biological physics and statistics. </a:t>
            </a:r>
            <a:r>
              <a:rPr lang="en-CA" sz="1200" kern="1200" dirty="0">
                <a:solidFill>
                  <a:schemeClr val="tx1"/>
                </a:solidFill>
                <a:effectLst/>
                <a:latin typeface="+mn-lt"/>
                <a:ea typeface="+mn-ea"/>
                <a:cs typeface="+mn-cs"/>
              </a:rPr>
              <a:t>I was interested in this research group because I was generally interested in computational physics and I saw that Dr. Kaley's project would provide me with the opportunity to further refine my interests and gain hands-on experience while learning about an </a:t>
            </a:r>
            <a:r>
              <a:rPr lang="en-CA" sz="1200" kern="1200" dirty="0" err="1">
                <a:solidFill>
                  <a:schemeClr val="tx1"/>
                </a:solidFill>
                <a:effectLst/>
                <a:latin typeface="+mn-lt"/>
                <a:ea typeface="+mn-ea"/>
                <a:cs typeface="+mn-cs"/>
              </a:rPr>
              <a:t>aread</a:t>
            </a:r>
            <a:r>
              <a:rPr lang="en-CA" sz="1200" kern="1200" dirty="0">
                <a:solidFill>
                  <a:schemeClr val="tx1"/>
                </a:solidFill>
                <a:effectLst/>
                <a:latin typeface="+mn-lt"/>
                <a:ea typeface="+mn-ea"/>
                <a:cs typeface="+mn-cs"/>
              </a:rPr>
              <a:t> of physics I did not know much about.</a:t>
            </a:r>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3</a:t>
            </a:fld>
            <a:endParaRPr lang="en-CA"/>
          </a:p>
        </p:txBody>
      </p:sp>
    </p:spTree>
    <p:extLst>
      <p:ext uri="{BB962C8B-B14F-4D97-AF65-F5344CB8AC3E}">
        <p14:creationId xmlns:p14="http://schemas.microsoft.com/office/powerpoint/2010/main" val="3307634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Maube</a:t>
            </a:r>
            <a:r>
              <a:rPr lang="en-US" dirty="0"/>
              <a:t> talk about how </a:t>
            </a:r>
            <a:r>
              <a:rPr lang="en-US" dirty="0" err="1"/>
              <a:t>im</a:t>
            </a:r>
            <a:r>
              <a:rPr lang="en-US" dirty="0"/>
              <a:t> looking at the AVK and using it for more precise profile and </a:t>
            </a:r>
            <a:r>
              <a:rPr lang="en-US"/>
              <a:t>column comparisons</a:t>
            </a:r>
            <a:endParaRPr lang="en-CA"/>
          </a:p>
        </p:txBody>
      </p:sp>
      <p:sp>
        <p:nvSpPr>
          <p:cNvPr id="4" name="Slide Number Placeholder 3"/>
          <p:cNvSpPr>
            <a:spLocks noGrp="1"/>
          </p:cNvSpPr>
          <p:nvPr>
            <p:ph type="sldNum" sz="quarter" idx="5"/>
          </p:nvPr>
        </p:nvSpPr>
        <p:spPr/>
        <p:txBody>
          <a:bodyPr/>
          <a:lstStyle/>
          <a:p>
            <a:fld id="{8B41CBF8-1438-49AC-8524-04FF51CA9B3F}" type="slidenum">
              <a:rPr lang="en-CA" smtClean="0"/>
              <a:t>14</a:t>
            </a:fld>
            <a:endParaRPr lang="en-CA"/>
          </a:p>
        </p:txBody>
      </p:sp>
    </p:spTree>
    <p:extLst>
      <p:ext uri="{BB962C8B-B14F-4D97-AF65-F5344CB8AC3E}">
        <p14:creationId xmlns:p14="http://schemas.microsoft.com/office/powerpoint/2010/main" val="2322100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far, my research has focused on the instruments, ACE-FTS which is short for Atmospheric Chemistry Experiment – Fourier Transform Spectrometer, OSIRIS, short for Optical </a:t>
            </a:r>
            <a:r>
              <a:rPr lang="en-CA" dirty="0" err="1"/>
              <a:t>Spectrogrraph</a:t>
            </a:r>
            <a:r>
              <a:rPr lang="en-CA" dirty="0"/>
              <a:t> and Infrared Imaging System and PEARL FTIR, also known as Bruker FTIR, at PEARL, the Polar Environment Atmospheric Research Laboratory located in Eureka Nunavut. So far, the data I have been working with are Ozone profiles and partial and/or total column data. The end goal of my research is to examine the data quality of the various instruments which is done by analyzing and validating the measurements from the instruments against </a:t>
            </a:r>
            <a:r>
              <a:rPr lang="en-CA" dirty="0" err="1"/>
              <a:t>eachother</a:t>
            </a:r>
            <a:r>
              <a:rPr lang="en-CA" dirty="0"/>
              <a:t> and has already been a lot of similar research done in the past. This types of research matter for various reasons. Firstly, comparing the data from these instruments allows us to know if any instrument has measurements that are very different from the others, which may tell us that the instrument has issues. If the instruments all agree, this also assures us that the data is highly representative of the actual atmospheric composition. Lastly, reliable data </a:t>
            </a:r>
            <a:r>
              <a:rPr lang="en-US" dirty="0"/>
              <a:t>is crucial because it forms the foundation scientists need to determine effective next steps</a:t>
            </a:r>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4</a:t>
            </a:fld>
            <a:endParaRPr lang="en-CA"/>
          </a:p>
        </p:txBody>
      </p:sp>
    </p:spTree>
    <p:extLst>
      <p:ext uri="{BB962C8B-B14F-4D97-AF65-F5344CB8AC3E}">
        <p14:creationId xmlns:p14="http://schemas.microsoft.com/office/powerpoint/2010/main" val="906455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ACE-FTS is one of the two main instruments on the SCI-SAT with the other main instrument being ACE-MAESTRO which stands for </a:t>
            </a:r>
            <a:r>
              <a:rPr lang="en-US" sz="1200" b="0" i="0" kern="1200" dirty="0">
                <a:solidFill>
                  <a:schemeClr val="tx1"/>
                </a:solidFill>
                <a:effectLst/>
                <a:latin typeface="+mn-lt"/>
                <a:ea typeface="+mn-ea"/>
                <a:cs typeface="+mn-cs"/>
              </a:rPr>
              <a:t>Measurement of Aerosol Extinction in the Stratosphere and Troposphere Retrieved by Occultation</a:t>
            </a:r>
            <a:r>
              <a:rPr lang="en-CA"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OSIRIS is on-board the ODIN satellite</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SCI-SAT was launched in 2003 which is when ACE-FTS had its first recorded spectra. Routine measurements began in February of 2004.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ODIN was launched in 2001 and has made measurements since then.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Both satellites measure by looking at the limb of the earth which I will showcase on the next slide. ACE-FTS uses Fourier Transform to produce absorption spectra and ACE-FTS operates in the wavenumber range: 750–4400 cm</a:t>
            </a:r>
            <a:r>
              <a:rPr lang="en-CA" baseline="30000" dirty="0"/>
              <a:t>−1  </a:t>
            </a:r>
            <a:r>
              <a:rPr lang="en-CA" baseline="0" dirty="0"/>
              <a:t>which represents the middle infrared range.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IRI observes both scattered sunlight and airglow emissions from 2 infrared atmospheric band</a:t>
            </a:r>
            <a:r>
              <a:rPr lang="en-CA" dirty="0"/>
              <a:t>s</a:t>
            </a:r>
            <a:endParaRPr lang="en-CA" baseline="300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baseline="0" dirty="0"/>
          </a:p>
        </p:txBody>
      </p:sp>
      <p:sp>
        <p:nvSpPr>
          <p:cNvPr id="4" name="Slide Number Placeholder 3"/>
          <p:cNvSpPr>
            <a:spLocks noGrp="1"/>
          </p:cNvSpPr>
          <p:nvPr>
            <p:ph type="sldNum" sz="quarter" idx="5"/>
          </p:nvPr>
        </p:nvSpPr>
        <p:spPr/>
        <p:txBody>
          <a:bodyPr/>
          <a:lstStyle/>
          <a:p>
            <a:fld id="{8B41CBF8-1438-49AC-8524-04FF51CA9B3F}" type="slidenum">
              <a:rPr lang="en-CA" smtClean="0"/>
              <a:t>5</a:t>
            </a:fld>
            <a:endParaRPr lang="en-CA"/>
          </a:p>
        </p:txBody>
      </p:sp>
    </p:spTree>
    <p:extLst>
      <p:ext uri="{BB962C8B-B14F-4D97-AF65-F5344CB8AC3E}">
        <p14:creationId xmlns:p14="http://schemas.microsoft.com/office/powerpoint/2010/main" val="2612355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6</a:t>
            </a:fld>
            <a:endParaRPr lang="en-CA"/>
          </a:p>
        </p:txBody>
      </p:sp>
    </p:spTree>
    <p:extLst>
      <p:ext uri="{BB962C8B-B14F-4D97-AF65-F5344CB8AC3E}">
        <p14:creationId xmlns:p14="http://schemas.microsoft.com/office/powerpoint/2010/main" val="87507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One of my first few projects was to create a climatology plot for the ACE FTS instrument. I also replicated the plot from the OSIRIS data. (talk about </a:t>
            </a:r>
            <a:r>
              <a:rPr lang="en-CA" dirty="0" err="1"/>
              <a:t>whats</a:t>
            </a:r>
            <a:r>
              <a:rPr lang="en-CA" dirty="0"/>
              <a:t> happening in the graphs? Is it expected or unexpected?). After this, I moved on to looking at the data from various latitude bands and seasons, using line plots. This allows differences to be shown more clearly rather than by trying to notice slight differences in colors is difficult.</a:t>
            </a:r>
          </a:p>
        </p:txBody>
      </p:sp>
      <p:sp>
        <p:nvSpPr>
          <p:cNvPr id="4" name="Slide Number Placeholder 3"/>
          <p:cNvSpPr>
            <a:spLocks noGrp="1"/>
          </p:cNvSpPr>
          <p:nvPr>
            <p:ph type="sldNum" sz="quarter" idx="5"/>
          </p:nvPr>
        </p:nvSpPr>
        <p:spPr/>
        <p:txBody>
          <a:bodyPr/>
          <a:lstStyle/>
          <a:p>
            <a:fld id="{8B41CBF8-1438-49AC-8524-04FF51CA9B3F}" type="slidenum">
              <a:rPr lang="en-CA" smtClean="0"/>
              <a:t>7</a:t>
            </a:fld>
            <a:endParaRPr lang="en-CA"/>
          </a:p>
        </p:txBody>
      </p:sp>
    </p:spTree>
    <p:extLst>
      <p:ext uri="{BB962C8B-B14F-4D97-AF65-F5344CB8AC3E}">
        <p14:creationId xmlns:p14="http://schemas.microsoft.com/office/powerpoint/2010/main" val="60864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talk about?</a:t>
            </a:r>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8</a:t>
            </a:fld>
            <a:endParaRPr lang="en-CA"/>
          </a:p>
        </p:txBody>
      </p:sp>
    </p:spTree>
    <p:extLst>
      <p:ext uri="{BB962C8B-B14F-4D97-AF65-F5344CB8AC3E}">
        <p14:creationId xmlns:p14="http://schemas.microsoft.com/office/powerpoint/2010/main" val="3538260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last instrument I looked at is the PEARL FTIR ground based instrument.</a:t>
            </a:r>
          </a:p>
        </p:txBody>
      </p:sp>
      <p:sp>
        <p:nvSpPr>
          <p:cNvPr id="4" name="Slide Number Placeholder 3"/>
          <p:cNvSpPr>
            <a:spLocks noGrp="1"/>
          </p:cNvSpPr>
          <p:nvPr>
            <p:ph type="sldNum" sz="quarter" idx="5"/>
          </p:nvPr>
        </p:nvSpPr>
        <p:spPr/>
        <p:txBody>
          <a:bodyPr/>
          <a:lstStyle/>
          <a:p>
            <a:fld id="{8B41CBF8-1438-49AC-8524-04FF51CA9B3F}" type="slidenum">
              <a:rPr lang="en-CA" smtClean="0"/>
              <a:t>9</a:t>
            </a:fld>
            <a:endParaRPr lang="en-CA"/>
          </a:p>
        </p:txBody>
      </p:sp>
    </p:spTree>
    <p:extLst>
      <p:ext uri="{BB962C8B-B14F-4D97-AF65-F5344CB8AC3E}">
        <p14:creationId xmlns:p14="http://schemas.microsoft.com/office/powerpoint/2010/main" val="1706231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More recently, I began comparing the instruments not just by comparing their plots, but by finding individual pairs of measurements from the instruments that were within a spatial range of 500km and temporal range of 8 hours. I computed various statistics such as absolute differences which is a difference between individual pairs of measurements, relative differences which tell you how different the measurements are relative to the magnitude of the individual measurements and </a:t>
            </a:r>
            <a:r>
              <a:rPr lang="en-CA" dirty="0" err="1"/>
              <a:t>pearson</a:t>
            </a:r>
            <a:r>
              <a:rPr lang="en-CA" dirty="0"/>
              <a:t> correlation coefficients. I also computed the mean of these statistics and represented them in plots which I will show on subsequent slides.</a:t>
            </a:r>
          </a:p>
        </p:txBody>
      </p:sp>
      <p:sp>
        <p:nvSpPr>
          <p:cNvPr id="4" name="Slide Number Placeholder 3"/>
          <p:cNvSpPr>
            <a:spLocks noGrp="1"/>
          </p:cNvSpPr>
          <p:nvPr>
            <p:ph type="sldNum" sz="quarter" idx="5"/>
          </p:nvPr>
        </p:nvSpPr>
        <p:spPr/>
        <p:txBody>
          <a:bodyPr/>
          <a:lstStyle/>
          <a:p>
            <a:fld id="{8B41CBF8-1438-49AC-8524-04FF51CA9B3F}" type="slidenum">
              <a:rPr lang="en-CA" smtClean="0"/>
              <a:t>10</a:t>
            </a:fld>
            <a:endParaRPr lang="en-CA"/>
          </a:p>
        </p:txBody>
      </p:sp>
    </p:spTree>
    <p:extLst>
      <p:ext uri="{BB962C8B-B14F-4D97-AF65-F5344CB8AC3E}">
        <p14:creationId xmlns:p14="http://schemas.microsoft.com/office/powerpoint/2010/main" val="2757898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B41CBF8-1438-49AC-8524-04FF51CA9B3F}" type="slidenum">
              <a:rPr lang="en-CA" smtClean="0"/>
              <a:t>11</a:t>
            </a:fld>
            <a:endParaRPr lang="en-CA"/>
          </a:p>
        </p:txBody>
      </p:sp>
    </p:spTree>
    <p:extLst>
      <p:ext uri="{BB962C8B-B14F-4D97-AF65-F5344CB8AC3E}">
        <p14:creationId xmlns:p14="http://schemas.microsoft.com/office/powerpoint/2010/main" val="108323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4A4FE-9CDB-DC68-EB31-12F6E6B334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C2F20B1-6B6D-AF16-A179-1FE20BF750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AFF195A-BA4C-C577-9245-10940DDAF3F6}"/>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B624A261-80B0-28EE-34B4-909E623F53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15D6A0-E6FD-46A1-148C-611AB812DB64}"/>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422230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4EC65-1AE6-A638-A771-8FE1FB52978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CDEA61E-C71E-1C77-F5E8-09741200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973338-2EDC-A855-C174-EC87CA186DA5}"/>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98AE8712-44CE-1191-6DF1-1B83C6B1F48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B0CC49-D6A6-EC43-FCA5-E6A9C2E4D17F}"/>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155990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19662F-502B-4565-CB41-32A5BD8FB3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AD9008-C1C0-A127-8F42-38E3A9149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231C261-E095-B9E7-76F6-A526E8152A21}"/>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E6B4BD65-F852-0A95-14CC-E688A542B19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8F7B68-F3E6-00C8-E5ED-444B73AA8206}"/>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2727737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64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1CA83-0166-A6DD-21B4-5301859DCAB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F3B5B5-73C2-671F-49EB-D1B556F2A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AA82973-4467-48E0-43DB-21D3091BFCF6}"/>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CD4637FA-E239-2947-F79E-A7177BC418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0FC70F-BDE8-84E2-58CA-3C60D57DCE6F}"/>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17427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9BFF8-DC69-2A5F-7BC6-E290896E6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65F8029-B0DB-F397-94FF-23FAC3BD89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03CDA1-F896-2106-C889-3A04EF3F20EB}"/>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13CEC1C5-7242-6A8B-EE21-46234585CC9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7E67641-361A-5AD6-A95C-E631158F0622}"/>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189766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9A4DE-2DB3-3858-EEE4-BC37C86C92F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E9AE5DE-F588-40CB-8521-D5DAD1D43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17DF36-AA6D-CED6-E470-F59236750A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4553CEF-3FDD-9C27-54C6-81364D32B756}"/>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6" name="Footer Placeholder 5">
            <a:extLst>
              <a:ext uri="{FF2B5EF4-FFF2-40B4-BE49-F238E27FC236}">
                <a16:creationId xmlns:a16="http://schemas.microsoft.com/office/drawing/2014/main" id="{07CF85B0-DF0F-5D62-5091-2150DA2E671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5D95BB0-E106-90D9-F6FC-874190EBBFF4}"/>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331710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BFF6-3764-921A-1F30-805915BF4FF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ECC6E6F-3183-4603-435D-7CE5E50B5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7D6B95-AC49-D490-446F-C47AA7639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351FD5B-60A8-3099-50EC-C07B034DD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2C4ED6-F029-36E5-857D-07F29FE4EE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FD6BF514-3E1A-8CF8-0A4D-FB711447A5F5}"/>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8" name="Footer Placeholder 7">
            <a:extLst>
              <a:ext uri="{FF2B5EF4-FFF2-40B4-BE49-F238E27FC236}">
                <a16:creationId xmlns:a16="http://schemas.microsoft.com/office/drawing/2014/main" id="{E5117216-F1A1-DC92-AD06-CA7182B3D86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4F5602E-B92D-5CB1-639A-55F517D5926C}"/>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1054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F78A-7F97-7006-0878-F87EB545CC6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E0FA8FF-16AE-EAB6-C6EC-A78B283DE194}"/>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4" name="Footer Placeholder 3">
            <a:extLst>
              <a:ext uri="{FF2B5EF4-FFF2-40B4-BE49-F238E27FC236}">
                <a16:creationId xmlns:a16="http://schemas.microsoft.com/office/drawing/2014/main" id="{008F3168-9B2E-DD2D-0C3E-81D7834F5F3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EB0A87-80DC-24C6-DAB8-25798F487939}"/>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253460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D563C7-93BB-5C1B-1842-FBC66576205F}"/>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3" name="Footer Placeholder 2">
            <a:extLst>
              <a:ext uri="{FF2B5EF4-FFF2-40B4-BE49-F238E27FC236}">
                <a16:creationId xmlns:a16="http://schemas.microsoft.com/office/drawing/2014/main" id="{1201AAF4-4F12-595F-C761-D91B3CB484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3C48742-BE38-37EF-FC05-59436C3A0153}"/>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826169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537D-4292-EDCB-C3D5-01F40E717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8AA91E-BE56-5E61-AB8E-A7CEBD953E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B1E39D4-D442-C989-2CCE-0FA3C5BB9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F67678-EDB5-0CE5-1583-8132D03AB6E5}"/>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6" name="Footer Placeholder 5">
            <a:extLst>
              <a:ext uri="{FF2B5EF4-FFF2-40B4-BE49-F238E27FC236}">
                <a16:creationId xmlns:a16="http://schemas.microsoft.com/office/drawing/2014/main" id="{B94BE2EA-8620-6408-C6BC-077DE0FC902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C4A099-0A48-8327-F750-2DFC7107B775}"/>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2425270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FA8C-99E3-3CDF-517E-5DA271766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2006B79-A99D-566A-BBD4-B8808311D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1AD9A8-1B9C-A48F-BD4B-A94D96873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E9B0B1-5668-0816-D986-A7EBAC48A642}"/>
              </a:ext>
            </a:extLst>
          </p:cNvPr>
          <p:cNvSpPr>
            <a:spLocks noGrp="1"/>
          </p:cNvSpPr>
          <p:nvPr>
            <p:ph type="dt" sz="half" idx="10"/>
          </p:nvPr>
        </p:nvSpPr>
        <p:spPr/>
        <p:txBody>
          <a:bodyPr/>
          <a:lstStyle/>
          <a:p>
            <a:fld id="{52F6F7A4-B87A-49B8-91E4-B022CF6A8604}" type="datetimeFigureOut">
              <a:rPr lang="en-CA" smtClean="0"/>
              <a:t>2025-07-07</a:t>
            </a:fld>
            <a:endParaRPr lang="en-CA"/>
          </a:p>
        </p:txBody>
      </p:sp>
      <p:sp>
        <p:nvSpPr>
          <p:cNvPr id="6" name="Footer Placeholder 5">
            <a:extLst>
              <a:ext uri="{FF2B5EF4-FFF2-40B4-BE49-F238E27FC236}">
                <a16:creationId xmlns:a16="http://schemas.microsoft.com/office/drawing/2014/main" id="{105063CD-7D88-0CD5-774E-E5CA83874A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6EC1FDC-6703-5D41-6D7E-ED9D1283250D}"/>
              </a:ext>
            </a:extLst>
          </p:cNvPr>
          <p:cNvSpPr>
            <a:spLocks noGrp="1"/>
          </p:cNvSpPr>
          <p:nvPr>
            <p:ph type="sldNum" sz="quarter" idx="12"/>
          </p:nvPr>
        </p:nvSpPr>
        <p:spPr/>
        <p:txBody>
          <a:bodyPr/>
          <a:lstStyle/>
          <a:p>
            <a:fld id="{46B30B3A-E1D6-4341-81F4-DB64A017EC36}" type="slidenum">
              <a:rPr lang="en-CA" smtClean="0"/>
              <a:t>‹#›</a:t>
            </a:fld>
            <a:endParaRPr lang="en-CA"/>
          </a:p>
        </p:txBody>
      </p:sp>
    </p:spTree>
    <p:extLst>
      <p:ext uri="{BB962C8B-B14F-4D97-AF65-F5344CB8AC3E}">
        <p14:creationId xmlns:p14="http://schemas.microsoft.com/office/powerpoint/2010/main" val="2657696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927C69-6498-7151-2062-303C2F824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E0021A2-E2F1-45C0-6AE9-A99DE6583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A0754EB-1D80-8496-1AB8-9B28DD97AB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F6F7A4-B87A-49B8-91E4-B022CF6A8604}" type="datetimeFigureOut">
              <a:rPr lang="en-CA" smtClean="0"/>
              <a:t>2025-07-07</a:t>
            </a:fld>
            <a:endParaRPr lang="en-CA"/>
          </a:p>
        </p:txBody>
      </p:sp>
      <p:sp>
        <p:nvSpPr>
          <p:cNvPr id="5" name="Footer Placeholder 4">
            <a:extLst>
              <a:ext uri="{FF2B5EF4-FFF2-40B4-BE49-F238E27FC236}">
                <a16:creationId xmlns:a16="http://schemas.microsoft.com/office/drawing/2014/main" id="{345BCD62-9DDF-D146-39B8-ECD304C29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C02AFAD-8197-9AC9-21B2-884BF90496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B30B3A-E1D6-4341-81F4-DB64A017EC36}" type="slidenum">
              <a:rPr lang="en-CA" smtClean="0"/>
              <a:t>‹#›</a:t>
            </a:fld>
            <a:endParaRPr lang="en-CA"/>
          </a:p>
        </p:txBody>
      </p:sp>
    </p:spTree>
    <p:extLst>
      <p:ext uri="{BB962C8B-B14F-4D97-AF65-F5344CB8AC3E}">
        <p14:creationId xmlns:p14="http://schemas.microsoft.com/office/powerpoint/2010/main" val="205282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139/p04-00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EC92-35D7-7C86-C6A1-3C2FEF883646}"/>
              </a:ext>
            </a:extLst>
          </p:cNvPr>
          <p:cNvSpPr>
            <a:spLocks noGrp="1"/>
          </p:cNvSpPr>
          <p:nvPr>
            <p:ph type="ctrTitle"/>
          </p:nvPr>
        </p:nvSpPr>
        <p:spPr/>
        <p:txBody>
          <a:bodyPr/>
          <a:lstStyle/>
          <a:p>
            <a:endParaRPr lang="en-CA"/>
          </a:p>
        </p:txBody>
      </p:sp>
      <p:sp>
        <p:nvSpPr>
          <p:cNvPr id="3" name="Subtitle 2">
            <a:extLst>
              <a:ext uri="{FF2B5EF4-FFF2-40B4-BE49-F238E27FC236}">
                <a16:creationId xmlns:a16="http://schemas.microsoft.com/office/drawing/2014/main" id="{238DED2D-EECD-96B2-5B23-871174AF10D9}"/>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611983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3F58-D219-71B0-899C-AC64DA4EA566}"/>
              </a:ext>
            </a:extLst>
          </p:cNvPr>
          <p:cNvSpPr>
            <a:spLocks noGrp="1"/>
          </p:cNvSpPr>
          <p:nvPr>
            <p:ph type="title"/>
          </p:nvPr>
        </p:nvSpPr>
        <p:spPr/>
        <p:txBody>
          <a:bodyPr/>
          <a:lstStyle/>
          <a:p>
            <a:r>
              <a:rPr lang="en-CA" dirty="0"/>
              <a:t>RECENT FINDINGS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701640-DD03-C95C-2123-D0E1D90D0B9C}"/>
                  </a:ext>
                </a:extLst>
              </p:cNvPr>
              <p:cNvSpPr>
                <a:spLocks noGrp="1"/>
              </p:cNvSpPr>
              <p:nvPr>
                <p:ph idx="1"/>
              </p:nvPr>
            </p:nvSpPr>
            <p:spPr/>
            <p:txBody>
              <a:bodyPr/>
              <a:lstStyle/>
              <a:p>
                <a:r>
                  <a:rPr lang="en-CA" dirty="0"/>
                  <a:t>Different Perspective: Finding coincident pairs of measurements</a:t>
                </a:r>
              </a:p>
              <a:p>
                <a:r>
                  <a:rPr lang="en-CA" dirty="0"/>
                  <a:t>Coincidence criteria: 500km and 8 hours</a:t>
                </a:r>
              </a:p>
              <a:p>
                <a:r>
                  <a:rPr lang="en-CA" dirty="0"/>
                  <a:t>Statistics computed: </a:t>
                </a:r>
              </a:p>
              <a:p>
                <a:pPr lvl="1"/>
                <a14:m>
                  <m:oMath xmlns:m="http://schemas.openxmlformats.org/officeDocument/2006/math">
                    <m:r>
                      <a:rPr lang="en-CA" b="0" i="1" smtClean="0">
                        <a:latin typeface="Cambria Math" panose="02040503050406030204" pitchFamily="18" charset="0"/>
                      </a:rPr>
                      <m:t>𝑅𝑒𝑙𝑎𝑡𝑖𝑣𝑒</m:t>
                    </m:r>
                    <m:r>
                      <a:rPr lang="en-CA" b="0" i="1" smtClean="0">
                        <a:latin typeface="Cambria Math" panose="02040503050406030204" pitchFamily="18" charset="0"/>
                      </a:rPr>
                      <m:t> </m:t>
                    </m:r>
                    <m:r>
                      <a:rPr lang="en-CA" b="0" i="1" smtClean="0">
                        <a:latin typeface="Cambria Math" panose="02040503050406030204" pitchFamily="18" charset="0"/>
                      </a:rPr>
                      <m:t>𝑑𝑖𝑓𝑓𝑒𝑟𝑒𝑛𝑐𝑒</m:t>
                    </m:r>
                    <m:r>
                      <a:rPr lang="en-CA" b="0" i="1" smtClean="0">
                        <a:latin typeface="Cambria Math" panose="02040503050406030204" pitchFamily="18" charset="0"/>
                      </a:rPr>
                      <m:t> </m:t>
                    </m:r>
                    <m:d>
                      <m:dPr>
                        <m:ctrlPr>
                          <a:rPr lang="en-CA" b="0" i="1" smtClean="0">
                            <a:latin typeface="Cambria Math" panose="02040503050406030204" pitchFamily="18" charset="0"/>
                          </a:rPr>
                        </m:ctrlPr>
                      </m:dPr>
                      <m:e>
                        <m:r>
                          <a:rPr lang="en-CA" b="0" i="1" smtClean="0">
                            <a:latin typeface="Cambria Math" panose="02040503050406030204" pitchFamily="18" charset="0"/>
                          </a:rPr>
                          <m:t>%</m:t>
                        </m:r>
                      </m:e>
                    </m:d>
                    <m:r>
                      <a:rPr lang="en-CA" b="0" i="1" smtClean="0">
                        <a:latin typeface="Cambria Math" panose="02040503050406030204" pitchFamily="18" charset="0"/>
                      </a:rPr>
                      <m:t>=100 </m:t>
                    </m:r>
                    <m:r>
                      <a:rPr lang="en-CA" b="0" i="1" smtClean="0">
                        <a:latin typeface="Cambria Math" panose="02040503050406030204" pitchFamily="18" charset="0"/>
                        <a:ea typeface="Cambria Math" panose="02040503050406030204" pitchFamily="18" charset="0"/>
                      </a:rPr>
                      <m:t>× </m:t>
                    </m:r>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2</m:t>
                            </m:r>
                          </m:sub>
                        </m:sSub>
                      </m:num>
                      <m:den>
                        <m:r>
                          <a:rPr lang="en-CA" b="0" i="1" smtClean="0">
                            <a:latin typeface="Cambria Math" panose="02040503050406030204" pitchFamily="18" charset="0"/>
                            <a:ea typeface="Cambria Math" panose="02040503050406030204" pitchFamily="18" charset="0"/>
                          </a:rPr>
                          <m:t>(</m:t>
                        </m:r>
                        <m:f>
                          <m:fPr>
                            <m:ctrlPr>
                              <a:rPr lang="en-CA" b="0" i="1" smtClean="0">
                                <a:latin typeface="Cambria Math" panose="02040503050406030204" pitchFamily="18" charset="0"/>
                                <a:ea typeface="Cambria Math" panose="02040503050406030204" pitchFamily="18" charset="0"/>
                              </a:rPr>
                            </m:ctrlPr>
                          </m:fPr>
                          <m:num>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𝑀</m:t>
                                </m:r>
                              </m:e>
                              <m:sub>
                                <m:r>
                                  <a:rPr lang="en-CA" b="0" i="1" smtClean="0">
                                    <a:latin typeface="Cambria Math" panose="02040503050406030204" pitchFamily="18" charset="0"/>
                                    <a:ea typeface="Cambria Math" panose="02040503050406030204" pitchFamily="18" charset="0"/>
                                  </a:rPr>
                                  <m:t>2</m:t>
                                </m:r>
                              </m:sub>
                            </m:sSub>
                          </m:num>
                          <m:den>
                            <m:r>
                              <a:rPr lang="en-CA" b="0" i="1" smtClean="0">
                                <a:latin typeface="Cambria Math" panose="02040503050406030204" pitchFamily="18" charset="0"/>
                                <a:ea typeface="Cambria Math" panose="02040503050406030204" pitchFamily="18" charset="0"/>
                              </a:rPr>
                              <m:t>2</m:t>
                            </m:r>
                          </m:den>
                        </m:f>
                        <m:r>
                          <a:rPr lang="en-CA" b="0" i="1" smtClean="0">
                            <a:latin typeface="Cambria Math" panose="02040503050406030204" pitchFamily="18" charset="0"/>
                            <a:ea typeface="Cambria Math" panose="02040503050406030204" pitchFamily="18" charset="0"/>
                          </a:rPr>
                          <m:t>)</m:t>
                        </m:r>
                      </m:den>
                    </m:f>
                  </m:oMath>
                </a14:m>
                <a:endParaRPr lang="en-CA" dirty="0"/>
              </a:p>
              <a:p>
                <a:pPr lvl="1"/>
                <a14:m>
                  <m:oMath xmlns:m="http://schemas.openxmlformats.org/officeDocument/2006/math">
                    <m:r>
                      <a:rPr lang="en-CA" b="0" i="1" smtClean="0">
                        <a:latin typeface="Cambria Math" panose="02040503050406030204" pitchFamily="18" charset="0"/>
                      </a:rPr>
                      <m:t>𝐴𝑏𝑠𝑜𝑙𝑢𝑡𝑒</m:t>
                    </m:r>
                    <m:r>
                      <a:rPr lang="en-CA" i="1">
                        <a:latin typeface="Cambria Math" panose="02040503050406030204" pitchFamily="18" charset="0"/>
                      </a:rPr>
                      <m:t> </m:t>
                    </m:r>
                    <m:r>
                      <a:rPr lang="en-CA" i="1">
                        <a:latin typeface="Cambria Math" panose="02040503050406030204" pitchFamily="18" charset="0"/>
                      </a:rPr>
                      <m:t>𝑑𝑖𝑓𝑓𝑒𝑟𝑒𝑛𝑐𝑒</m:t>
                    </m:r>
                    <m:r>
                      <a:rPr lang="en-CA" i="1">
                        <a:latin typeface="Cambria Math" panose="02040503050406030204" pitchFamily="18" charset="0"/>
                      </a:rPr>
                      <m:t>=</m:t>
                    </m:r>
                    <m:sSub>
                      <m:sSubPr>
                        <m:ctrlPr>
                          <a:rPr lang="en-CA" i="1" smtClean="0">
                            <a:latin typeface="Cambria Math" panose="02040503050406030204" pitchFamily="18" charset="0"/>
                          </a:rPr>
                        </m:ctrlPr>
                      </m:sSubPr>
                      <m:e>
                        <m:r>
                          <a:rPr lang="en-CA" b="0" i="1" smtClean="0">
                            <a:latin typeface="Cambria Math" panose="02040503050406030204" pitchFamily="18" charset="0"/>
                          </a:rPr>
                          <m:t>𝑀</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𝑀</m:t>
                        </m:r>
                      </m:e>
                      <m:sub>
                        <m:r>
                          <a:rPr lang="en-CA" b="0" i="1" smtClean="0">
                            <a:latin typeface="Cambria Math" panose="02040503050406030204" pitchFamily="18" charset="0"/>
                          </a:rPr>
                          <m:t>2</m:t>
                        </m:r>
                      </m:sub>
                    </m:sSub>
                  </m:oMath>
                </a14:m>
                <a:endParaRPr lang="en-CA" b="0" dirty="0"/>
              </a:p>
              <a:p>
                <a:pPr lvl="1"/>
                <a14:m>
                  <m:oMath xmlns:m="http://schemas.openxmlformats.org/officeDocument/2006/math">
                    <m:r>
                      <a:rPr lang="en-CA" b="0" i="1" smtClean="0">
                        <a:latin typeface="Cambria Math" panose="02040503050406030204" pitchFamily="18" charset="0"/>
                      </a:rPr>
                      <m:t>𝑃𝑒𝑎𝑟𝑠𝑜𝑛</m:t>
                    </m:r>
                    <m:r>
                      <a:rPr lang="en-CA" b="0" i="1" smtClean="0">
                        <a:latin typeface="Cambria Math" panose="02040503050406030204" pitchFamily="18" charset="0"/>
                      </a:rPr>
                      <m:t> </m:t>
                    </m:r>
                    <m:r>
                      <a:rPr lang="en-CA" b="0" i="1" smtClean="0">
                        <a:latin typeface="Cambria Math" panose="02040503050406030204" pitchFamily="18" charset="0"/>
                      </a:rPr>
                      <m:t>𝑐𝑜𝑟𝑟𝑒𝑙𝑎𝑡𝑖𝑜𝑛</m:t>
                    </m:r>
                    <m:r>
                      <a:rPr lang="en-CA" b="0" i="1" smtClean="0">
                        <a:latin typeface="Cambria Math" panose="02040503050406030204" pitchFamily="18" charset="0"/>
                      </a:rPr>
                      <m:t> </m:t>
                    </m:r>
                    <m:r>
                      <a:rPr lang="en-CA" b="0" i="1" smtClean="0">
                        <a:latin typeface="Cambria Math" panose="02040503050406030204" pitchFamily="18" charset="0"/>
                      </a:rPr>
                      <m:t>𝑐𝑜𝑒𝑓𝑓𝑖𝑐𝑖𝑒𝑛𝑡</m:t>
                    </m:r>
                    <m:r>
                      <a:rPr lang="en-CA" i="1">
                        <a:latin typeface="Cambria Math" panose="02040503050406030204" pitchFamily="18" charset="0"/>
                      </a:rPr>
                      <m:t>=</m:t>
                    </m:r>
                    <m:f>
                      <m:fPr>
                        <m:ctrlPr>
                          <a:rPr lang="en-CA" i="1" smtClean="0">
                            <a:latin typeface="Cambria Math" panose="02040503050406030204" pitchFamily="18" charset="0"/>
                          </a:rPr>
                        </m:ctrlPr>
                      </m:fPr>
                      <m:num>
                        <m:r>
                          <a:rPr lang="en-CA" b="0" i="1" smtClean="0">
                            <a:latin typeface="Cambria Math" panose="02040503050406030204" pitchFamily="18" charset="0"/>
                          </a:rPr>
                          <m:t>1</m:t>
                        </m:r>
                      </m:num>
                      <m:den>
                        <m:r>
                          <a:rPr lang="en-CA" b="0" i="1" smtClean="0">
                            <a:latin typeface="Cambria Math" panose="02040503050406030204" pitchFamily="18" charset="0"/>
                          </a:rPr>
                          <m:t>𝑁</m:t>
                        </m:r>
                        <m:r>
                          <a:rPr lang="en-CA" b="0" i="1" smtClean="0">
                            <a:latin typeface="Cambria Math" panose="02040503050406030204" pitchFamily="18" charset="0"/>
                          </a:rPr>
                          <m:t>−1</m:t>
                        </m:r>
                      </m:den>
                    </m:f>
                    <m:nary>
                      <m:naryPr>
                        <m:chr m:val="∑"/>
                        <m:ctrlPr>
                          <a:rPr lang="en-CA"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𝑁</m:t>
                        </m:r>
                      </m:sup>
                      <m:e>
                        <m:r>
                          <a:rPr lang="en-CA" i="1">
                            <a:latin typeface="Cambria Math" panose="02040503050406030204" pitchFamily="18" charset="0"/>
                          </a:rPr>
                          <m:t>(</m:t>
                        </m:r>
                        <m:f>
                          <m:fPr>
                            <m:ctrlPr>
                              <a:rPr lang="en-CA" i="1">
                                <a:latin typeface="Cambria Math" panose="02040503050406030204" pitchFamily="18" charset="0"/>
                              </a:rPr>
                            </m:ctrlPr>
                          </m:fPr>
                          <m:num>
                            <m:sSub>
                              <m:sSubPr>
                                <m:ctrlPr>
                                  <a:rPr lang="en-CA"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CA" i="1" smtClean="0">
                                        <a:latin typeface="Cambria Math" panose="02040503050406030204" pitchFamily="18" charset="0"/>
                                      </a:rPr>
                                    </m:ctrlPr>
                                  </m:sSubPr>
                                  <m:e>
                                    <m:r>
                                      <a:rPr lang="en-US" b="0" i="1" smtClean="0">
                                        <a:latin typeface="Cambria Math" panose="02040503050406030204" pitchFamily="18" charset="0"/>
                                      </a:rPr>
                                      <m:t>1</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e>
                            </m:acc>
                          </m:num>
                          <m:den>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sSub>
                                  <m:sSubPr>
                                    <m:ctrlPr>
                                      <a:rPr lang="en-CA"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1</m:t>
                                    </m:r>
                                  </m:sub>
                                </m:sSub>
                              </m:sub>
                            </m:sSub>
                          </m:den>
                        </m:f>
                        <m:r>
                          <a:rPr lang="en-CA" i="1">
                            <a:latin typeface="Cambria Math" panose="02040503050406030204" pitchFamily="18" charset="0"/>
                          </a:rPr>
                          <m:t>)(</m:t>
                        </m:r>
                        <m:f>
                          <m:fPr>
                            <m:ctrlPr>
                              <a:rPr lang="en-CA" i="1">
                                <a:latin typeface="Cambria Math" panose="02040503050406030204" pitchFamily="18" charset="0"/>
                              </a:rPr>
                            </m:ctrlPr>
                          </m:fPr>
                          <m:num>
                            <m:sSub>
                              <m:sSubPr>
                                <m:ctrlPr>
                                  <a:rPr lang="en-CA" i="1" smtClean="0">
                                    <a:latin typeface="Cambria Math" panose="02040503050406030204" pitchFamily="18" charset="0"/>
                                  </a:rPr>
                                </m:ctrlPr>
                              </m:sSubPr>
                              <m:e>
                                <m:r>
                                  <a:rPr lang="en-US" b="0" i="1" smtClean="0">
                                    <a:latin typeface="Cambria Math" panose="02040503050406030204" pitchFamily="18" charset="0"/>
                                  </a:rPr>
                                  <m:t>𝑀</m:t>
                                </m:r>
                              </m:e>
                              <m:sub>
                                <m:sSub>
                                  <m:sSubPr>
                                    <m:ctrlPr>
                                      <a:rPr lang="en-CA" i="1" smtClean="0">
                                        <a:latin typeface="Cambria Math" panose="02040503050406030204" pitchFamily="18" charset="0"/>
                                      </a:rPr>
                                    </m:ctrlPr>
                                  </m:sSubPr>
                                  <m:e>
                                    <m:r>
                                      <a:rPr lang="en-US" b="0" i="1" smtClean="0">
                                        <a:latin typeface="Cambria Math" panose="02040503050406030204" pitchFamily="18" charset="0"/>
                                      </a:rPr>
                                      <m:t>2</m:t>
                                    </m:r>
                                  </m:e>
                                  <m:sub>
                                    <m:r>
                                      <a:rPr lang="en-US" b="0" i="1" smtClean="0">
                                        <a:latin typeface="Cambria Math" panose="02040503050406030204" pitchFamily="18" charset="0"/>
                                      </a:rPr>
                                      <m:t>𝑖</m:t>
                                    </m:r>
                                  </m:sub>
                                </m:sSub>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e>
                            </m:acc>
                          </m:num>
                          <m:den>
                            <m:sSub>
                              <m:sSubPr>
                                <m:ctrlPr>
                                  <a:rPr lang="en-CA" i="1">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sSub>
                                  <m:sSubPr>
                                    <m:ctrlPr>
                                      <a:rPr lang="en-CA" i="1">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2</m:t>
                                    </m:r>
                                  </m:sub>
                                </m:sSub>
                              </m:sub>
                            </m:sSub>
                          </m:den>
                        </m:f>
                        <m:r>
                          <a:rPr lang="en-CA" i="1">
                            <a:latin typeface="Cambria Math" panose="02040503050406030204" pitchFamily="18" charset="0"/>
                          </a:rPr>
                          <m:t>)</m:t>
                        </m:r>
                      </m:e>
                    </m:nary>
                  </m:oMath>
                </a14:m>
                <a:r>
                  <a:rPr lang="en-CA" dirty="0"/>
                  <a:t> </a:t>
                </a:r>
              </a:p>
            </p:txBody>
          </p:sp>
        </mc:Choice>
        <mc:Fallback xmlns="">
          <p:sp>
            <p:nvSpPr>
              <p:cNvPr id="3" name="Content Placeholder 2">
                <a:extLst>
                  <a:ext uri="{FF2B5EF4-FFF2-40B4-BE49-F238E27FC236}">
                    <a16:creationId xmlns:a16="http://schemas.microsoft.com/office/drawing/2014/main" id="{02701640-DD03-C95C-2123-D0E1D90D0B9C}"/>
                  </a:ext>
                </a:extLst>
              </p:cNvPr>
              <p:cNvSpPr>
                <a:spLocks noGrp="1" noRot="1" noChangeAspect="1" noMove="1" noResize="1" noEditPoints="1" noAdjustHandles="1" noChangeArrowheads="1" noChangeShapeType="1" noTextEdit="1"/>
              </p:cNvSpPr>
              <p:nvPr>
                <p:ph idx="1"/>
              </p:nvPr>
            </p:nvSpPr>
            <p:spPr>
              <a:blipFill>
                <a:blip r:embed="rId3"/>
                <a:stretch>
                  <a:fillRect l="-473" t="-1179" b="-2161"/>
                </a:stretch>
              </a:blipFill>
            </p:spPr>
            <p:txBody>
              <a:bodyPr/>
              <a:lstStyle/>
              <a:p>
                <a:r>
                  <a:rPr lang="en-CA">
                    <a:noFill/>
                  </a:rPr>
                  <a:t> </a:t>
                </a:r>
              </a:p>
            </p:txBody>
          </p:sp>
        </mc:Fallback>
      </mc:AlternateContent>
    </p:spTree>
    <p:extLst>
      <p:ext uri="{BB962C8B-B14F-4D97-AF65-F5344CB8AC3E}">
        <p14:creationId xmlns:p14="http://schemas.microsoft.com/office/powerpoint/2010/main" val="56333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75B243-0D6F-0E75-F6C9-53AC15AC1C72}"/>
              </a:ext>
            </a:extLst>
          </p:cNvPr>
          <p:cNvPicPr>
            <a:picLocks noChangeAspect="1"/>
          </p:cNvPicPr>
          <p:nvPr/>
        </p:nvPicPr>
        <p:blipFill>
          <a:blip r:embed="rId3"/>
          <a:stretch>
            <a:fillRect/>
          </a:stretch>
        </p:blipFill>
        <p:spPr>
          <a:xfrm>
            <a:off x="5804457" y="0"/>
            <a:ext cx="6387543" cy="3407121"/>
          </a:xfrm>
          <a:prstGeom prst="rect">
            <a:avLst/>
          </a:prstGeom>
        </p:spPr>
      </p:pic>
      <p:pic>
        <p:nvPicPr>
          <p:cNvPr id="9" name="Content Placeholder 8">
            <a:extLst>
              <a:ext uri="{FF2B5EF4-FFF2-40B4-BE49-F238E27FC236}">
                <a16:creationId xmlns:a16="http://schemas.microsoft.com/office/drawing/2014/main" id="{8A3EF694-355E-630E-17A6-A6D209B233FA}"/>
              </a:ext>
            </a:extLst>
          </p:cNvPr>
          <p:cNvPicPr>
            <a:picLocks noGrp="1" noChangeAspect="1"/>
          </p:cNvPicPr>
          <p:nvPr>
            <p:ph sz="half" idx="2"/>
          </p:nvPr>
        </p:nvPicPr>
        <p:blipFill>
          <a:blip r:embed="rId4"/>
          <a:stretch>
            <a:fillRect/>
          </a:stretch>
        </p:blipFill>
        <p:spPr>
          <a:xfrm>
            <a:off x="5804457" y="3448878"/>
            <a:ext cx="6387544" cy="3429000"/>
          </a:xfrm>
        </p:spPr>
      </p:pic>
      <p:cxnSp>
        <p:nvCxnSpPr>
          <p:cNvPr id="5" name="Straight Connector 4">
            <a:extLst>
              <a:ext uri="{FF2B5EF4-FFF2-40B4-BE49-F238E27FC236}">
                <a16:creationId xmlns:a16="http://schemas.microsoft.com/office/drawing/2014/main" id="{DE1713F3-A061-02C9-BA8F-ABA4E84356C4}"/>
              </a:ext>
            </a:extLst>
          </p:cNvPr>
          <p:cNvCxnSpPr>
            <a:cxnSpLocks/>
          </p:cNvCxnSpPr>
          <p:nvPr/>
        </p:nvCxnSpPr>
        <p:spPr>
          <a:xfrm flipH="1">
            <a:off x="5804457" y="3419855"/>
            <a:ext cx="6440810" cy="2902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2668E73-A410-0AC3-C4A7-CBE128CAAAEC}"/>
              </a:ext>
            </a:extLst>
          </p:cNvPr>
          <p:cNvCxnSpPr>
            <a:cxnSpLocks/>
          </p:cNvCxnSpPr>
          <p:nvPr/>
        </p:nvCxnSpPr>
        <p:spPr>
          <a:xfrm flipV="1">
            <a:off x="5804457" y="-21879"/>
            <a:ext cx="0" cy="685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Content Placeholder 3">
            <a:extLst>
              <a:ext uri="{FF2B5EF4-FFF2-40B4-BE49-F238E27FC236}">
                <a16:creationId xmlns:a16="http://schemas.microsoft.com/office/drawing/2014/main" id="{3FCE4965-ABD8-6ED4-A23D-B4ED60437C6A}"/>
              </a:ext>
            </a:extLst>
          </p:cNvPr>
          <p:cNvPicPr>
            <a:picLocks noGrp="1" noChangeAspect="1"/>
          </p:cNvPicPr>
          <p:nvPr>
            <p:ph idx="1"/>
          </p:nvPr>
        </p:nvPicPr>
        <p:blipFill>
          <a:blip r:embed="rId5"/>
          <a:stretch>
            <a:fillRect/>
          </a:stretch>
        </p:blipFill>
        <p:spPr>
          <a:xfrm>
            <a:off x="0" y="2150231"/>
            <a:ext cx="5771764" cy="2597294"/>
          </a:xfrm>
          <a:prstGeom prst="rect">
            <a:avLst/>
          </a:prstGeom>
        </p:spPr>
      </p:pic>
      <p:sp>
        <p:nvSpPr>
          <p:cNvPr id="15" name="Title 1">
            <a:extLst>
              <a:ext uri="{FF2B5EF4-FFF2-40B4-BE49-F238E27FC236}">
                <a16:creationId xmlns:a16="http://schemas.microsoft.com/office/drawing/2014/main" id="{E28340B0-E310-B2EF-EFC4-0A93876FE4E2}"/>
              </a:ext>
            </a:extLst>
          </p:cNvPr>
          <p:cNvSpPr>
            <a:spLocks noGrp="1"/>
          </p:cNvSpPr>
          <p:nvPr>
            <p:ph type="title"/>
          </p:nvPr>
        </p:nvSpPr>
        <p:spPr>
          <a:xfrm>
            <a:off x="824286" y="271655"/>
            <a:ext cx="4106184" cy="1146337"/>
          </a:xfrm>
        </p:spPr>
        <p:txBody>
          <a:bodyPr vert="horz" lIns="182880" tIns="182880" rIns="182880" bIns="182880" rtlCol="0" anchor="ctr">
            <a:noAutofit/>
          </a:bodyPr>
          <a:lstStyle/>
          <a:p>
            <a:r>
              <a:rPr lang="en-US" sz="2100" dirty="0"/>
              <a:t>OSIRIS vs ACE-FTS OZONE PROFILE PLOTS</a:t>
            </a:r>
          </a:p>
        </p:txBody>
      </p:sp>
    </p:spTree>
    <p:extLst>
      <p:ext uri="{BB962C8B-B14F-4D97-AF65-F5344CB8AC3E}">
        <p14:creationId xmlns:p14="http://schemas.microsoft.com/office/powerpoint/2010/main" val="396648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2AA9225-6C81-33FC-B432-E87DB2DCF45D}"/>
              </a:ext>
            </a:extLst>
          </p:cNvPr>
          <p:cNvPicPr>
            <a:picLocks noChangeAspect="1"/>
          </p:cNvPicPr>
          <p:nvPr/>
        </p:nvPicPr>
        <p:blipFill>
          <a:blip r:embed="rId2"/>
          <a:stretch>
            <a:fillRect/>
          </a:stretch>
        </p:blipFill>
        <p:spPr>
          <a:xfrm>
            <a:off x="5784576" y="3433286"/>
            <a:ext cx="6407423" cy="3434653"/>
          </a:xfrm>
          <a:prstGeom prst="rect">
            <a:avLst/>
          </a:prstGeom>
        </p:spPr>
      </p:pic>
      <p:pic>
        <p:nvPicPr>
          <p:cNvPr id="10" name="Picture 9">
            <a:extLst>
              <a:ext uri="{FF2B5EF4-FFF2-40B4-BE49-F238E27FC236}">
                <a16:creationId xmlns:a16="http://schemas.microsoft.com/office/drawing/2014/main" id="{8A361848-9779-15F3-AFE0-C52BC993E917}"/>
              </a:ext>
            </a:extLst>
          </p:cNvPr>
          <p:cNvPicPr>
            <a:picLocks noChangeAspect="1"/>
          </p:cNvPicPr>
          <p:nvPr/>
        </p:nvPicPr>
        <p:blipFill>
          <a:blip r:embed="rId3"/>
          <a:stretch>
            <a:fillRect/>
          </a:stretch>
        </p:blipFill>
        <p:spPr>
          <a:xfrm>
            <a:off x="5784577" y="0"/>
            <a:ext cx="6407422" cy="3410706"/>
          </a:xfrm>
          <a:prstGeom prst="rect">
            <a:avLst/>
          </a:prstGeom>
        </p:spPr>
      </p:pic>
      <p:cxnSp>
        <p:nvCxnSpPr>
          <p:cNvPr id="11" name="Straight Connector 10">
            <a:extLst>
              <a:ext uri="{FF2B5EF4-FFF2-40B4-BE49-F238E27FC236}">
                <a16:creationId xmlns:a16="http://schemas.microsoft.com/office/drawing/2014/main" id="{68D2F5B4-B82A-BF75-487D-37A7FF59EB48}"/>
              </a:ext>
            </a:extLst>
          </p:cNvPr>
          <p:cNvCxnSpPr>
            <a:cxnSpLocks/>
          </p:cNvCxnSpPr>
          <p:nvPr/>
        </p:nvCxnSpPr>
        <p:spPr>
          <a:xfrm flipH="1" flipV="1">
            <a:off x="5784576" y="3424714"/>
            <a:ext cx="6407424" cy="42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EF5E12-0950-0CA8-D2E8-7A0E2548FC40}"/>
              </a:ext>
            </a:extLst>
          </p:cNvPr>
          <p:cNvCxnSpPr>
            <a:cxnSpLocks/>
          </p:cNvCxnSpPr>
          <p:nvPr/>
        </p:nvCxnSpPr>
        <p:spPr>
          <a:xfrm flipV="1">
            <a:off x="5784576" y="-2"/>
            <a:ext cx="0" cy="6858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FA6568F6-6103-B9AE-5EC4-0DF64D167DA5}"/>
              </a:ext>
            </a:extLst>
          </p:cNvPr>
          <p:cNvPicPr>
            <a:picLocks noChangeAspect="1"/>
          </p:cNvPicPr>
          <p:nvPr/>
        </p:nvPicPr>
        <p:blipFill>
          <a:blip r:embed="rId4"/>
          <a:stretch>
            <a:fillRect/>
          </a:stretch>
        </p:blipFill>
        <p:spPr>
          <a:xfrm>
            <a:off x="0" y="1715959"/>
            <a:ext cx="5754757" cy="3434653"/>
          </a:xfrm>
          <a:prstGeom prst="rect">
            <a:avLst/>
          </a:prstGeom>
        </p:spPr>
      </p:pic>
      <p:sp>
        <p:nvSpPr>
          <p:cNvPr id="22" name="Title 1">
            <a:extLst>
              <a:ext uri="{FF2B5EF4-FFF2-40B4-BE49-F238E27FC236}">
                <a16:creationId xmlns:a16="http://schemas.microsoft.com/office/drawing/2014/main" id="{59AA2443-BA16-212A-CDD3-A6C8FD6DE5F3}"/>
              </a:ext>
            </a:extLst>
          </p:cNvPr>
          <p:cNvSpPr>
            <a:spLocks noGrp="1"/>
          </p:cNvSpPr>
          <p:nvPr>
            <p:ph type="title"/>
          </p:nvPr>
        </p:nvSpPr>
        <p:spPr>
          <a:xfrm>
            <a:off x="824286" y="271655"/>
            <a:ext cx="4106184" cy="1146337"/>
          </a:xfrm>
        </p:spPr>
        <p:txBody>
          <a:bodyPr vert="horz" lIns="182880" tIns="182880" rIns="182880" bIns="182880" rtlCol="0" anchor="ctr">
            <a:noAutofit/>
          </a:bodyPr>
          <a:lstStyle/>
          <a:p>
            <a:r>
              <a:rPr lang="en-US" sz="2100" dirty="0"/>
              <a:t>OSIRIS vs ACE-FTS OZONE Partial COLUMN PLOTS</a:t>
            </a:r>
          </a:p>
        </p:txBody>
      </p:sp>
    </p:spTree>
    <p:extLst>
      <p:ext uri="{BB962C8B-B14F-4D97-AF65-F5344CB8AC3E}">
        <p14:creationId xmlns:p14="http://schemas.microsoft.com/office/powerpoint/2010/main" val="451837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D7EEF-3EAD-4323-D1D0-514916978476}"/>
              </a:ext>
            </a:extLst>
          </p:cNvPr>
          <p:cNvSpPr>
            <a:spLocks noGrp="1"/>
          </p:cNvSpPr>
          <p:nvPr>
            <p:ph type="title"/>
          </p:nvPr>
        </p:nvSpPr>
        <p:spPr/>
        <p:txBody>
          <a:bodyPr/>
          <a:lstStyle/>
          <a:p>
            <a:r>
              <a:rPr lang="en-US" dirty="0"/>
              <a:t>REFERENCES</a:t>
            </a:r>
            <a:endParaRPr lang="en-CA" dirty="0"/>
          </a:p>
        </p:txBody>
      </p:sp>
      <p:sp>
        <p:nvSpPr>
          <p:cNvPr id="3" name="Content Placeholder 2">
            <a:extLst>
              <a:ext uri="{FF2B5EF4-FFF2-40B4-BE49-F238E27FC236}">
                <a16:creationId xmlns:a16="http://schemas.microsoft.com/office/drawing/2014/main" id="{DD633D91-DEDF-B4D2-1CD9-4F683EF72FDA}"/>
              </a:ext>
            </a:extLst>
          </p:cNvPr>
          <p:cNvSpPr>
            <a:spLocks noGrp="1"/>
          </p:cNvSpPr>
          <p:nvPr>
            <p:ph idx="1"/>
          </p:nvPr>
        </p:nvSpPr>
        <p:spPr/>
        <p:txBody>
          <a:bodyPr>
            <a:normAutofit lnSpcReduction="10000"/>
          </a:bodyPr>
          <a:lstStyle/>
          <a:p>
            <a:pPr>
              <a:buAutoNum type="arabicPeriod"/>
            </a:pPr>
            <a:r>
              <a:rPr lang="en-US" dirty="0">
                <a:solidFill>
                  <a:srgbClr val="646464"/>
                </a:solidFill>
              </a:rPr>
              <a:t>Bernath, P. F., et al. (2005), Atmospheric Chemistry Experiment (ACE): Mission overview, </a:t>
            </a:r>
            <a:r>
              <a:rPr lang="en-US" dirty="0" err="1">
                <a:solidFill>
                  <a:srgbClr val="646464"/>
                </a:solidFill>
              </a:rPr>
              <a:t>Geophys</a:t>
            </a:r>
            <a:r>
              <a:rPr lang="en-US" dirty="0">
                <a:solidFill>
                  <a:srgbClr val="646464"/>
                </a:solidFill>
              </a:rPr>
              <a:t>. Res. Lett., 32, L15S01, doi:10.1029/2005GL022386</a:t>
            </a:r>
          </a:p>
          <a:p>
            <a:pPr>
              <a:buAutoNum type="arabicPeriod"/>
            </a:pPr>
            <a:r>
              <a:rPr lang="en-US" dirty="0">
                <a:solidFill>
                  <a:srgbClr val="646464"/>
                </a:solidFill>
              </a:rPr>
              <a:t>McLinden, C. A., and Coauthors, 2012: OSIRIS: A Decade of Scattered Light. Bull. Amer. Meteor. Soc., 93, 1845–1863, https://doi.org/10.1175/BAMS-D-11-00135.1</a:t>
            </a:r>
          </a:p>
          <a:p>
            <a:pPr>
              <a:buAutoNum type="arabicPeriod"/>
            </a:pPr>
            <a:r>
              <a:rPr lang="en-US" dirty="0">
                <a:solidFill>
                  <a:srgbClr val="646464"/>
                </a:solidFill>
              </a:rPr>
              <a:t>Llewellyn, E. J., et al. 2004. The OSIRIS instrument on the Odin spacecraft. Canadian Journal of Physics. 82(6): 411-422. </a:t>
            </a:r>
            <a:r>
              <a:rPr lang="en-US" dirty="0">
                <a:solidFill>
                  <a:srgbClr val="646464"/>
                </a:solidFill>
                <a:hlinkClick r:id="rId2"/>
              </a:rPr>
              <a:t>https://doi.org/10.1139/p04-005</a:t>
            </a:r>
            <a:endParaRPr lang="en-US" dirty="0">
              <a:solidFill>
                <a:srgbClr val="646464"/>
              </a:solidFill>
            </a:endParaRPr>
          </a:p>
          <a:p>
            <a:pPr>
              <a:buFont typeface="Arial" panose="020B0604020202020204" pitchFamily="34" charset="0"/>
              <a:buAutoNum type="arabicPeriod"/>
            </a:pPr>
            <a:r>
              <a:rPr lang="en-US" dirty="0">
                <a:solidFill>
                  <a:srgbClr val="646464"/>
                </a:solidFill>
              </a:rPr>
              <a:t>https://eureka.physics.utoronto.ca/Eureka2020/Our_Instruments.html</a:t>
            </a:r>
          </a:p>
          <a:p>
            <a:pPr>
              <a:buAutoNum type="arabicPeriod"/>
            </a:pPr>
            <a:endParaRPr lang="en-US" dirty="0">
              <a:solidFill>
                <a:srgbClr val="646464"/>
              </a:solidFill>
            </a:endParaRPr>
          </a:p>
          <a:p>
            <a:endParaRPr lang="en-CA" dirty="0"/>
          </a:p>
        </p:txBody>
      </p:sp>
    </p:spTree>
    <p:extLst>
      <p:ext uri="{BB962C8B-B14F-4D97-AF65-F5344CB8AC3E}">
        <p14:creationId xmlns:p14="http://schemas.microsoft.com/office/powerpoint/2010/main" val="241106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B721-D92D-34D3-1523-E5F037A6470F}"/>
              </a:ext>
            </a:extLst>
          </p:cNvPr>
          <p:cNvSpPr>
            <a:spLocks noGrp="1"/>
          </p:cNvSpPr>
          <p:nvPr>
            <p:ph type="title"/>
          </p:nvPr>
        </p:nvSpPr>
        <p:spPr/>
        <p:txBody>
          <a:bodyPr/>
          <a:lstStyle/>
          <a:p>
            <a:r>
              <a:rPr lang="en-CA" dirty="0"/>
              <a:t>FUTURE PLANS</a:t>
            </a:r>
          </a:p>
        </p:txBody>
      </p:sp>
      <p:sp>
        <p:nvSpPr>
          <p:cNvPr id="3" name="Content Placeholder 2">
            <a:extLst>
              <a:ext uri="{FF2B5EF4-FFF2-40B4-BE49-F238E27FC236}">
                <a16:creationId xmlns:a16="http://schemas.microsoft.com/office/drawing/2014/main" id="{E8F051E9-66DD-440A-1D1A-45960DC18F3F}"/>
              </a:ext>
            </a:extLst>
          </p:cNvPr>
          <p:cNvSpPr>
            <a:spLocks noGrp="1"/>
          </p:cNvSpPr>
          <p:nvPr>
            <p:ph idx="1"/>
          </p:nvPr>
        </p:nvSpPr>
        <p:spPr/>
        <p:txBody>
          <a:bodyPr/>
          <a:lstStyle/>
          <a:p>
            <a:r>
              <a:rPr lang="en-US" dirty="0"/>
              <a:t>Not sure what to say here yet</a:t>
            </a:r>
            <a:endParaRPr lang="en-CA" dirty="0"/>
          </a:p>
        </p:txBody>
      </p:sp>
    </p:spTree>
    <p:extLst>
      <p:ext uri="{BB962C8B-B14F-4D97-AF65-F5344CB8AC3E}">
        <p14:creationId xmlns:p14="http://schemas.microsoft.com/office/powerpoint/2010/main" val="1793765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3D black question marks with one yellow question mark">
            <a:extLst>
              <a:ext uri="{FF2B5EF4-FFF2-40B4-BE49-F238E27FC236}">
                <a16:creationId xmlns:a16="http://schemas.microsoft.com/office/drawing/2014/main" id="{17456338-DC03-6278-DA37-6EA5AC0D963C}"/>
              </a:ext>
            </a:extLst>
          </p:cNvPr>
          <p:cNvPicPr>
            <a:picLocks noChangeAspect="1"/>
          </p:cNvPicPr>
          <p:nvPr/>
        </p:nvPicPr>
        <p:blipFill>
          <a:blip r:embed="rId2">
            <a:alphaModFix amt="40000"/>
          </a:blip>
          <a:srcRect l="28990" r="6122" b="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0D63B405-EE22-71A7-5D2C-8E18BF262FA0}"/>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a:bodyPr>
          <a:lstStyle/>
          <a:p>
            <a:r>
              <a:rPr lang="en-US" dirty="0">
                <a:solidFill>
                  <a:schemeClr val="tx1"/>
                </a:solidFill>
              </a:rPr>
              <a:t>ANY QUESTIONS?</a:t>
            </a:r>
            <a:endParaRPr lang="en-CA" dirty="0">
              <a:solidFill>
                <a:schemeClr val="tx1"/>
              </a:solidFill>
            </a:endParaRPr>
          </a:p>
        </p:txBody>
      </p:sp>
    </p:spTree>
    <p:extLst>
      <p:ext uri="{BB962C8B-B14F-4D97-AF65-F5344CB8AC3E}">
        <p14:creationId xmlns:p14="http://schemas.microsoft.com/office/powerpoint/2010/main" val="302411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alogue wall clock">
            <a:extLst>
              <a:ext uri="{FF2B5EF4-FFF2-40B4-BE49-F238E27FC236}">
                <a16:creationId xmlns:a16="http://schemas.microsoft.com/office/drawing/2014/main" id="{E45FBA98-4ACA-708F-D7DD-F5EA96FC8BCE}"/>
              </a:ext>
            </a:extLst>
          </p:cNvPr>
          <p:cNvPicPr>
            <a:picLocks noChangeAspect="1"/>
          </p:cNvPicPr>
          <p:nvPr/>
        </p:nvPicPr>
        <p:blipFill>
          <a:blip r:embed="rId2">
            <a:alphaModFix amt="40000"/>
          </a:blip>
          <a:srcRect t="6514" b="8900"/>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A5F1F525-CB9C-7C62-1675-1C6135E9FEBB}"/>
              </a:ext>
            </a:extLst>
          </p:cNvPr>
          <p:cNvSpPr>
            <a:spLocks noGrp="1"/>
          </p:cNvSpPr>
          <p:nvPr>
            <p:ph type="ctrTitle"/>
          </p:nvPr>
        </p:nvSpPr>
        <p:spPr>
          <a:xfrm>
            <a:off x="1600200" y="2386744"/>
            <a:ext cx="8991600" cy="1645920"/>
          </a:xfrm>
          <a:noFill/>
          <a:ln w="38100" cap="sq">
            <a:solidFill>
              <a:schemeClr val="tx1"/>
            </a:solidFill>
            <a:miter lim="800000"/>
          </a:ln>
        </p:spPr>
        <p:txBody>
          <a:bodyPr anchor="ctr">
            <a:normAutofit fontScale="90000"/>
          </a:bodyPr>
          <a:lstStyle/>
          <a:p>
            <a:r>
              <a:rPr lang="en-US" dirty="0">
                <a:solidFill>
                  <a:schemeClr val="tx1"/>
                </a:solidFill>
              </a:rPr>
              <a:t>THANK YOU FOR YOUR TIME</a:t>
            </a:r>
            <a:endParaRPr lang="en-CA" dirty="0">
              <a:solidFill>
                <a:schemeClr val="tx1"/>
              </a:solidFill>
            </a:endParaRPr>
          </a:p>
        </p:txBody>
      </p:sp>
    </p:spTree>
    <p:extLst>
      <p:ext uri="{BB962C8B-B14F-4D97-AF65-F5344CB8AC3E}">
        <p14:creationId xmlns:p14="http://schemas.microsoft.com/office/powerpoint/2010/main" val="3589351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C5FC-99E7-F610-5B6B-CB894B7D29FD}"/>
              </a:ext>
            </a:extLst>
          </p:cNvPr>
          <p:cNvSpPr>
            <a:spLocks noGrp="1"/>
          </p:cNvSpPr>
          <p:nvPr>
            <p:ph type="ctrTitle"/>
          </p:nvPr>
        </p:nvSpPr>
        <p:spPr/>
        <p:txBody>
          <a:bodyPr/>
          <a:lstStyle/>
          <a:p>
            <a:r>
              <a:rPr lang="en-CA" dirty="0"/>
              <a:t>Midterm presentation</a:t>
            </a:r>
          </a:p>
        </p:txBody>
      </p:sp>
      <p:sp>
        <p:nvSpPr>
          <p:cNvPr id="3" name="Subtitle 2">
            <a:extLst>
              <a:ext uri="{FF2B5EF4-FFF2-40B4-BE49-F238E27FC236}">
                <a16:creationId xmlns:a16="http://schemas.microsoft.com/office/drawing/2014/main" id="{8CF238E7-8927-F72F-56BF-CED351C48FB3}"/>
              </a:ext>
            </a:extLst>
          </p:cNvPr>
          <p:cNvSpPr>
            <a:spLocks noGrp="1"/>
          </p:cNvSpPr>
          <p:nvPr>
            <p:ph type="subTitle" idx="1"/>
          </p:nvPr>
        </p:nvSpPr>
        <p:spPr>
          <a:xfrm>
            <a:off x="2685767" y="4380825"/>
            <a:ext cx="6801612" cy="1239894"/>
          </a:xfrm>
        </p:spPr>
        <p:txBody>
          <a:bodyPr/>
          <a:lstStyle/>
          <a:p>
            <a:r>
              <a:rPr lang="en-CA" dirty="0"/>
              <a:t>By: Sallam Saka</a:t>
            </a:r>
          </a:p>
          <a:p>
            <a:r>
              <a:rPr lang="en-CA" dirty="0"/>
              <a:t>Supervisors: Professor Kaley Walker and Dr. Paul Jeffery</a:t>
            </a:r>
          </a:p>
        </p:txBody>
      </p:sp>
    </p:spTree>
    <p:extLst>
      <p:ext uri="{BB962C8B-B14F-4D97-AF65-F5344CB8AC3E}">
        <p14:creationId xmlns:p14="http://schemas.microsoft.com/office/powerpoint/2010/main" val="1819153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DD9C5-9C38-A771-7AFD-7B81C6AAFEE2}"/>
              </a:ext>
            </a:extLst>
          </p:cNvPr>
          <p:cNvSpPr>
            <a:spLocks noGrp="1"/>
          </p:cNvSpPr>
          <p:nvPr>
            <p:ph type="title"/>
          </p:nvPr>
        </p:nvSpPr>
        <p:spPr/>
        <p:txBody>
          <a:bodyPr/>
          <a:lstStyle/>
          <a:p>
            <a:r>
              <a:rPr lang="en-CA" dirty="0"/>
              <a:t>About me</a:t>
            </a:r>
          </a:p>
        </p:txBody>
      </p:sp>
      <p:sp>
        <p:nvSpPr>
          <p:cNvPr id="3" name="Content Placeholder 2">
            <a:extLst>
              <a:ext uri="{FF2B5EF4-FFF2-40B4-BE49-F238E27FC236}">
                <a16:creationId xmlns:a16="http://schemas.microsoft.com/office/drawing/2014/main" id="{24B5179B-BB30-AD0C-1DCF-716CA826FF68}"/>
              </a:ext>
            </a:extLst>
          </p:cNvPr>
          <p:cNvSpPr>
            <a:spLocks noGrp="1"/>
          </p:cNvSpPr>
          <p:nvPr>
            <p:ph idx="1"/>
          </p:nvPr>
        </p:nvSpPr>
        <p:spPr/>
        <p:txBody>
          <a:bodyPr/>
          <a:lstStyle/>
          <a:p>
            <a:r>
              <a:rPr lang="en-CA" dirty="0"/>
              <a:t>Name: Sallam Saka</a:t>
            </a:r>
          </a:p>
          <a:p>
            <a:r>
              <a:rPr lang="en-CA" dirty="0"/>
              <a:t>Year: 3</a:t>
            </a:r>
            <a:r>
              <a:rPr lang="en-CA" baseline="30000" dirty="0"/>
              <a:t>rd</a:t>
            </a:r>
            <a:r>
              <a:rPr lang="en-CA" dirty="0"/>
              <a:t> Year</a:t>
            </a:r>
          </a:p>
          <a:p>
            <a:r>
              <a:rPr lang="en-CA" dirty="0"/>
              <a:t>Program: Biological Physics Specialist and Statistics Minor</a:t>
            </a:r>
          </a:p>
          <a:p>
            <a:r>
              <a:rPr lang="en-CA" dirty="0"/>
              <a:t>Interests: Computational Physics and Statistics</a:t>
            </a:r>
          </a:p>
        </p:txBody>
      </p:sp>
    </p:spTree>
    <p:extLst>
      <p:ext uri="{BB962C8B-B14F-4D97-AF65-F5344CB8AC3E}">
        <p14:creationId xmlns:p14="http://schemas.microsoft.com/office/powerpoint/2010/main" val="3996344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DD70-7A9F-17AE-594B-CA246B93F8DD}"/>
              </a:ext>
            </a:extLst>
          </p:cNvPr>
          <p:cNvSpPr>
            <a:spLocks noGrp="1"/>
          </p:cNvSpPr>
          <p:nvPr>
            <p:ph type="title"/>
          </p:nvPr>
        </p:nvSpPr>
        <p:spPr/>
        <p:txBody>
          <a:bodyPr/>
          <a:lstStyle/>
          <a:p>
            <a:r>
              <a:rPr lang="en-CA" dirty="0"/>
              <a:t>RESEARCH TOPIC</a:t>
            </a:r>
          </a:p>
        </p:txBody>
      </p:sp>
      <p:sp>
        <p:nvSpPr>
          <p:cNvPr id="3" name="Content Placeholder 2">
            <a:extLst>
              <a:ext uri="{FF2B5EF4-FFF2-40B4-BE49-F238E27FC236}">
                <a16:creationId xmlns:a16="http://schemas.microsoft.com/office/drawing/2014/main" id="{83D43D85-A5FA-277E-0DEE-2D0D16A57C8E}"/>
              </a:ext>
            </a:extLst>
          </p:cNvPr>
          <p:cNvSpPr>
            <a:spLocks noGrp="1"/>
          </p:cNvSpPr>
          <p:nvPr>
            <p:ph idx="1"/>
          </p:nvPr>
        </p:nvSpPr>
        <p:spPr/>
        <p:txBody>
          <a:bodyPr/>
          <a:lstStyle/>
          <a:p>
            <a:r>
              <a:rPr lang="en-CA" dirty="0"/>
              <a:t>Instruments:  ACE-FTS, OSIRIS and PEARL FTIR</a:t>
            </a:r>
          </a:p>
          <a:p>
            <a:r>
              <a:rPr lang="en-CA" dirty="0"/>
              <a:t>Atmospheric Specie: O</a:t>
            </a:r>
            <a:r>
              <a:rPr lang="en-CA" baseline="-25000" dirty="0"/>
              <a:t>3 </a:t>
            </a:r>
            <a:r>
              <a:rPr lang="en-CA" dirty="0"/>
              <a:t>(so far)</a:t>
            </a:r>
          </a:p>
          <a:p>
            <a:r>
              <a:rPr lang="en-CA" dirty="0"/>
              <a:t>Objective: Examine the data quality of the various instruments</a:t>
            </a:r>
          </a:p>
          <a:p>
            <a:r>
              <a:rPr lang="en-CA" dirty="0"/>
              <a:t>Approach: Compare measurements of the instruments against each other</a:t>
            </a:r>
          </a:p>
          <a:p>
            <a:r>
              <a:rPr lang="en-CA" dirty="0"/>
              <a:t>Why it Matters: </a:t>
            </a:r>
          </a:p>
          <a:p>
            <a:pPr lvl="1"/>
            <a:r>
              <a:rPr lang="en-CA" dirty="0"/>
              <a:t>Ensure instruments consistently provide accurate data</a:t>
            </a:r>
          </a:p>
          <a:p>
            <a:pPr lvl="1"/>
            <a:r>
              <a:rPr lang="en-CA" dirty="0"/>
              <a:t>Retrieve reliable data regarding atmospheric composition</a:t>
            </a:r>
          </a:p>
          <a:p>
            <a:pPr lvl="1"/>
            <a:r>
              <a:rPr lang="en-CA" dirty="0"/>
              <a:t>Credible science allows for evidence-based policies</a:t>
            </a:r>
          </a:p>
          <a:p>
            <a:endParaRPr lang="en-CA" dirty="0"/>
          </a:p>
        </p:txBody>
      </p:sp>
    </p:spTree>
    <p:extLst>
      <p:ext uri="{BB962C8B-B14F-4D97-AF65-F5344CB8AC3E}">
        <p14:creationId xmlns:p14="http://schemas.microsoft.com/office/powerpoint/2010/main" val="326719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28A886-50BA-89B1-A15A-250D59A73D3C}"/>
              </a:ext>
            </a:extLst>
          </p:cNvPr>
          <p:cNvSpPr>
            <a:spLocks noGrp="1"/>
          </p:cNvSpPr>
          <p:nvPr>
            <p:ph type="body" idx="1"/>
          </p:nvPr>
        </p:nvSpPr>
        <p:spPr/>
        <p:txBody>
          <a:bodyPr/>
          <a:lstStyle/>
          <a:p>
            <a:r>
              <a:rPr lang="en-CA" dirty="0"/>
              <a:t>ACE-FTS</a:t>
            </a:r>
          </a:p>
        </p:txBody>
      </p:sp>
      <p:sp>
        <p:nvSpPr>
          <p:cNvPr id="5" name="Text Placeholder 4">
            <a:extLst>
              <a:ext uri="{FF2B5EF4-FFF2-40B4-BE49-F238E27FC236}">
                <a16:creationId xmlns:a16="http://schemas.microsoft.com/office/drawing/2014/main" id="{182E36F8-EC25-623B-44C0-235CE9AA7A89}"/>
              </a:ext>
            </a:extLst>
          </p:cNvPr>
          <p:cNvSpPr>
            <a:spLocks noGrp="1"/>
          </p:cNvSpPr>
          <p:nvPr>
            <p:ph type="body" sz="quarter" idx="13"/>
          </p:nvPr>
        </p:nvSpPr>
        <p:spPr/>
        <p:txBody>
          <a:bodyPr/>
          <a:lstStyle/>
          <a:p>
            <a:r>
              <a:rPr lang="en-CA" dirty="0"/>
              <a:t>OSIRIS</a:t>
            </a:r>
          </a:p>
        </p:txBody>
      </p:sp>
      <p:sp>
        <p:nvSpPr>
          <p:cNvPr id="6" name="Title 5">
            <a:extLst>
              <a:ext uri="{FF2B5EF4-FFF2-40B4-BE49-F238E27FC236}">
                <a16:creationId xmlns:a16="http://schemas.microsoft.com/office/drawing/2014/main" id="{076FD1D5-ADF9-A5A0-2D6D-67A642FB2732}"/>
              </a:ext>
            </a:extLst>
          </p:cNvPr>
          <p:cNvSpPr>
            <a:spLocks noGrp="1"/>
          </p:cNvSpPr>
          <p:nvPr>
            <p:ph type="title"/>
          </p:nvPr>
        </p:nvSpPr>
        <p:spPr/>
        <p:txBody>
          <a:bodyPr/>
          <a:lstStyle/>
          <a:p>
            <a:r>
              <a:rPr lang="en-CA" dirty="0"/>
              <a:t>INSTRUMENTS</a:t>
            </a:r>
          </a:p>
        </p:txBody>
      </p:sp>
      <p:sp>
        <p:nvSpPr>
          <p:cNvPr id="8" name="Content Placeholder 2">
            <a:extLst>
              <a:ext uri="{FF2B5EF4-FFF2-40B4-BE49-F238E27FC236}">
                <a16:creationId xmlns:a16="http://schemas.microsoft.com/office/drawing/2014/main" id="{B6BF4284-63C2-20CD-37D1-05B105E8FB44}"/>
              </a:ext>
            </a:extLst>
          </p:cNvPr>
          <p:cNvSpPr>
            <a:spLocks noGrp="1"/>
          </p:cNvSpPr>
          <p:nvPr>
            <p:ph sz="half" idx="2"/>
          </p:nvPr>
        </p:nvSpPr>
        <p:spPr>
          <a:xfrm>
            <a:off x="1582738" y="3143250"/>
            <a:ext cx="4270375" cy="2597150"/>
          </a:xfrm>
        </p:spPr>
        <p:txBody>
          <a:bodyPr>
            <a:normAutofit fontScale="62500" lnSpcReduction="20000"/>
          </a:bodyPr>
          <a:lstStyle/>
          <a:p>
            <a:r>
              <a:rPr lang="en-CA" dirty="0"/>
              <a:t>ACE-FTS is one of the two main instruments on the SCI-SAT</a:t>
            </a:r>
          </a:p>
          <a:p>
            <a:r>
              <a:rPr lang="en-CA" dirty="0"/>
              <a:t>SCI-SAT was launched in 2003</a:t>
            </a:r>
          </a:p>
          <a:p>
            <a:r>
              <a:rPr lang="en-CA" dirty="0"/>
              <a:t>ACE-FTS measures in the limb viewing geometry</a:t>
            </a:r>
          </a:p>
          <a:p>
            <a:r>
              <a:rPr lang="en-CA" dirty="0"/>
              <a:t>ACE-FTS uses Fourier Transform to produce absorption spectra</a:t>
            </a:r>
          </a:p>
          <a:p>
            <a:r>
              <a:rPr lang="en-CA" dirty="0"/>
              <a:t>ACE-FTS operates in the wavenumber range: 750–4400 cm</a:t>
            </a:r>
            <a:r>
              <a:rPr lang="en-CA" baseline="30000" dirty="0"/>
              <a:t>−1 </a:t>
            </a:r>
          </a:p>
          <a:p>
            <a:endParaRPr lang="en-CA" dirty="0"/>
          </a:p>
          <a:p>
            <a:endParaRPr lang="en-CA" dirty="0"/>
          </a:p>
        </p:txBody>
      </p:sp>
      <p:sp>
        <p:nvSpPr>
          <p:cNvPr id="9" name="TextBox 8">
            <a:extLst>
              <a:ext uri="{FF2B5EF4-FFF2-40B4-BE49-F238E27FC236}">
                <a16:creationId xmlns:a16="http://schemas.microsoft.com/office/drawing/2014/main" id="{81059460-38A7-518E-729A-475741608166}"/>
              </a:ext>
            </a:extLst>
          </p:cNvPr>
          <p:cNvSpPr txBox="1"/>
          <p:nvPr/>
        </p:nvSpPr>
        <p:spPr>
          <a:xfrm>
            <a:off x="457200" y="6126480"/>
            <a:ext cx="9768840" cy="553998"/>
          </a:xfrm>
          <a:prstGeom prst="rect">
            <a:avLst/>
          </a:prstGeom>
          <a:noFill/>
        </p:spPr>
        <p:txBody>
          <a:bodyPr wrap="square">
            <a:spAutoFit/>
          </a:bodyPr>
          <a:lstStyle/>
          <a:p>
            <a:pPr marL="228600" indent="-228600">
              <a:buAutoNum type="arabicPeriod"/>
            </a:pPr>
            <a:r>
              <a:rPr lang="en-US" sz="1000" dirty="0">
                <a:solidFill>
                  <a:srgbClr val="646464"/>
                </a:solidFill>
              </a:rPr>
              <a:t>Bernath, P. F., et al. (2005), Atmospheric Chemistry Experiment (ACE): Mission overview, </a:t>
            </a:r>
            <a:r>
              <a:rPr lang="en-US" sz="1000" dirty="0" err="1">
                <a:solidFill>
                  <a:srgbClr val="646464"/>
                </a:solidFill>
              </a:rPr>
              <a:t>Geophys</a:t>
            </a:r>
            <a:r>
              <a:rPr lang="en-US" sz="1000" dirty="0">
                <a:solidFill>
                  <a:srgbClr val="646464"/>
                </a:solidFill>
              </a:rPr>
              <a:t>. Res. Lett., 32, L15S01, doi:10.1029/2005GL022386</a:t>
            </a:r>
          </a:p>
          <a:p>
            <a:pPr marL="228600" indent="-228600">
              <a:buAutoNum type="arabicPeriod"/>
            </a:pPr>
            <a:r>
              <a:rPr lang="en-US" sz="1000" dirty="0">
                <a:solidFill>
                  <a:srgbClr val="646464"/>
                </a:solidFill>
              </a:rPr>
              <a:t>McLinden, C. A., and Coauthors, 2012: OSIRIS: A Decade of Scattered Light. Bull. Amer. Meteor. Soc., 93, 1845–1863, https://doi.org/10.1175/BAMS-D-11-00135.1</a:t>
            </a:r>
          </a:p>
          <a:p>
            <a:pPr marL="228600" indent="-228600">
              <a:buAutoNum type="arabicPeriod"/>
            </a:pPr>
            <a:r>
              <a:rPr lang="en-US" sz="1000" dirty="0">
                <a:solidFill>
                  <a:srgbClr val="646464"/>
                </a:solidFill>
              </a:rPr>
              <a:t>Llewellyn, E. J., et al. 2004. The OSIRIS instrument on the Odin spacecraft. Canadian Journal of Physics. 82(6): 411-422. https://doi.org/10.1139/p04-005</a:t>
            </a:r>
          </a:p>
        </p:txBody>
      </p:sp>
      <p:sp>
        <p:nvSpPr>
          <p:cNvPr id="10" name="Content Placeholder 2">
            <a:extLst>
              <a:ext uri="{FF2B5EF4-FFF2-40B4-BE49-F238E27FC236}">
                <a16:creationId xmlns:a16="http://schemas.microsoft.com/office/drawing/2014/main" id="{EEFA5821-2AD0-D22F-3788-E82753010157}"/>
              </a:ext>
            </a:extLst>
          </p:cNvPr>
          <p:cNvSpPr>
            <a:spLocks noGrp="1"/>
          </p:cNvSpPr>
          <p:nvPr>
            <p:ph sz="quarter" idx="4"/>
          </p:nvPr>
        </p:nvSpPr>
        <p:spPr>
          <a:xfrm>
            <a:off x="6338888" y="3143250"/>
            <a:ext cx="4252912" cy="2597150"/>
          </a:xfrm>
        </p:spPr>
        <p:txBody>
          <a:bodyPr>
            <a:normAutofit fontScale="62500" lnSpcReduction="20000"/>
          </a:bodyPr>
          <a:lstStyle/>
          <a:p>
            <a:r>
              <a:rPr lang="en-CA" dirty="0"/>
              <a:t>OSIRIS is on-board the ODIN satellite</a:t>
            </a:r>
          </a:p>
          <a:p>
            <a:r>
              <a:rPr lang="en-CA" dirty="0"/>
              <a:t>ODIN was launched in 2001</a:t>
            </a:r>
          </a:p>
          <a:p>
            <a:r>
              <a:rPr lang="en-US" dirty="0"/>
              <a:t>OSIRIS is also pointed toward the limb of earth’s atmosphere</a:t>
            </a:r>
          </a:p>
          <a:p>
            <a:r>
              <a:rPr lang="en-US" dirty="0"/>
              <a:t>IRI observes both scattered sunlight and airglow emission</a:t>
            </a:r>
            <a:endParaRPr lang="en-CA" dirty="0"/>
          </a:p>
          <a:p>
            <a:r>
              <a:rPr lang="en-CA" dirty="0"/>
              <a:t>OS obtains spectra of scattered sunlight over the range: 280–800 nm</a:t>
            </a:r>
          </a:p>
        </p:txBody>
      </p:sp>
    </p:spTree>
    <p:extLst>
      <p:ext uri="{BB962C8B-B14F-4D97-AF65-F5344CB8AC3E}">
        <p14:creationId xmlns:p14="http://schemas.microsoft.com/office/powerpoint/2010/main" val="291261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D44B-E76F-8C50-8F71-67FA4C8EC1FD}"/>
              </a:ext>
            </a:extLst>
          </p:cNvPr>
          <p:cNvSpPr>
            <a:spLocks noGrp="1"/>
          </p:cNvSpPr>
          <p:nvPr>
            <p:ph type="title"/>
          </p:nvPr>
        </p:nvSpPr>
        <p:spPr>
          <a:xfrm>
            <a:off x="351305" y="2522798"/>
            <a:ext cx="4623368" cy="1812402"/>
          </a:xfrm>
          <a:solidFill>
            <a:srgbClr val="FFFFFF"/>
          </a:solidFill>
          <a:ln>
            <a:solidFill>
              <a:srgbClr val="404040"/>
            </a:solidFill>
          </a:ln>
        </p:spPr>
        <p:txBody>
          <a:bodyPr vert="horz" lIns="182880" tIns="182880" rIns="182880" bIns="182880" rtlCol="0" anchor="ctr">
            <a:normAutofit fontScale="90000"/>
          </a:bodyPr>
          <a:lstStyle/>
          <a:p>
            <a:r>
              <a:rPr lang="en-US" dirty="0"/>
              <a:t>ACE-FTS AND OSIRIS Measurement geometry</a:t>
            </a:r>
          </a:p>
        </p:txBody>
      </p:sp>
      <p:pic>
        <p:nvPicPr>
          <p:cNvPr id="4" name="Content Placeholder 8" descr="A diagram of the sun and earth&#10;&#10;AI-generated content may be incorrect.">
            <a:extLst>
              <a:ext uri="{FF2B5EF4-FFF2-40B4-BE49-F238E27FC236}">
                <a16:creationId xmlns:a16="http://schemas.microsoft.com/office/drawing/2014/main" id="{4B668DC2-235D-E623-2DDA-A2B4CF2AC04D}"/>
              </a:ext>
            </a:extLst>
          </p:cNvPr>
          <p:cNvPicPr>
            <a:picLocks noChangeAspect="1"/>
          </p:cNvPicPr>
          <p:nvPr/>
        </p:nvPicPr>
        <p:blipFill>
          <a:blip r:embed="rId3"/>
          <a:stretch>
            <a:fillRect/>
          </a:stretch>
        </p:blipFill>
        <p:spPr>
          <a:xfrm>
            <a:off x="5454851" y="4236440"/>
            <a:ext cx="6591351" cy="2537670"/>
          </a:xfrm>
          <a:prstGeom prst="rect">
            <a:avLst/>
          </a:prstGeom>
        </p:spPr>
      </p:pic>
      <p:pic>
        <p:nvPicPr>
          <p:cNvPr id="5" name="Content Placeholder 4" descr="A sun in the sky&#10;&#10;AI-generated content may be incorrect.">
            <a:extLst>
              <a:ext uri="{FF2B5EF4-FFF2-40B4-BE49-F238E27FC236}">
                <a16:creationId xmlns:a16="http://schemas.microsoft.com/office/drawing/2014/main" id="{5093AC52-076A-19B3-548B-24FB5D266B1C}"/>
              </a:ext>
            </a:extLst>
          </p:cNvPr>
          <p:cNvPicPr>
            <a:picLocks noGrp="1" noChangeAspect="1"/>
          </p:cNvPicPr>
          <p:nvPr>
            <p:ph idx="1"/>
          </p:nvPr>
        </p:nvPicPr>
        <p:blipFill>
          <a:blip r:embed="rId4"/>
          <a:stretch>
            <a:fillRect/>
          </a:stretch>
        </p:blipFill>
        <p:spPr>
          <a:xfrm>
            <a:off x="5448844" y="679000"/>
            <a:ext cx="6597358" cy="2836864"/>
          </a:xfrm>
          <a:prstGeom prst="rect">
            <a:avLst/>
          </a:prstGeom>
        </p:spPr>
      </p:pic>
      <p:sp>
        <p:nvSpPr>
          <p:cNvPr id="6" name="Title 1">
            <a:extLst>
              <a:ext uri="{FF2B5EF4-FFF2-40B4-BE49-F238E27FC236}">
                <a16:creationId xmlns:a16="http://schemas.microsoft.com/office/drawing/2014/main" id="{4DC767E7-0827-75A1-46D9-E394CC195168}"/>
              </a:ext>
            </a:extLst>
          </p:cNvPr>
          <p:cNvSpPr txBox="1">
            <a:spLocks/>
          </p:cNvSpPr>
          <p:nvPr/>
        </p:nvSpPr>
        <p:spPr bwMode="black">
          <a:xfrm>
            <a:off x="7679922" y="83890"/>
            <a:ext cx="2147216" cy="51121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900" dirty="0"/>
              <a:t>ACE-FTS</a:t>
            </a:r>
          </a:p>
        </p:txBody>
      </p:sp>
      <p:sp>
        <p:nvSpPr>
          <p:cNvPr id="7" name="Title 1">
            <a:extLst>
              <a:ext uri="{FF2B5EF4-FFF2-40B4-BE49-F238E27FC236}">
                <a16:creationId xmlns:a16="http://schemas.microsoft.com/office/drawing/2014/main" id="{601862CF-80F9-4340-3FEA-1D6100C678B5}"/>
              </a:ext>
            </a:extLst>
          </p:cNvPr>
          <p:cNvSpPr txBox="1">
            <a:spLocks/>
          </p:cNvSpPr>
          <p:nvPr/>
        </p:nvSpPr>
        <p:spPr bwMode="black">
          <a:xfrm>
            <a:off x="7679922" y="3599756"/>
            <a:ext cx="2147216" cy="511218"/>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900" dirty="0"/>
              <a:t>OSIRIS</a:t>
            </a:r>
          </a:p>
        </p:txBody>
      </p:sp>
      <p:sp>
        <p:nvSpPr>
          <p:cNvPr id="9" name="TextBox 8">
            <a:extLst>
              <a:ext uri="{FF2B5EF4-FFF2-40B4-BE49-F238E27FC236}">
                <a16:creationId xmlns:a16="http://schemas.microsoft.com/office/drawing/2014/main" id="{A4D79F0A-FA74-AD2A-A825-0E8ABC8E1917}"/>
              </a:ext>
            </a:extLst>
          </p:cNvPr>
          <p:cNvSpPr txBox="1"/>
          <p:nvPr/>
        </p:nvSpPr>
        <p:spPr>
          <a:xfrm>
            <a:off x="81361" y="6457890"/>
            <a:ext cx="5163255" cy="400110"/>
          </a:xfrm>
          <a:prstGeom prst="rect">
            <a:avLst/>
          </a:prstGeom>
          <a:noFill/>
        </p:spPr>
        <p:txBody>
          <a:bodyPr wrap="square">
            <a:spAutoFit/>
          </a:bodyPr>
          <a:lstStyle/>
          <a:p>
            <a:pPr marL="228600" indent="-228600">
              <a:buAutoNum type="arabicPeriod"/>
            </a:pPr>
            <a:r>
              <a:rPr lang="en-US" sz="1000" dirty="0">
                <a:solidFill>
                  <a:srgbClr val="646464"/>
                </a:solidFill>
              </a:rPr>
              <a:t>McLinden, C. A., and Coauthors, 2012: OSIRIS: A Decade of Scattered Light. Bull. Amer. Meteor. Soc., 93, 1845–1863, https://doi.org/10.1175/BAMS-D-11-00135.1</a:t>
            </a:r>
          </a:p>
        </p:txBody>
      </p:sp>
    </p:spTree>
    <p:extLst>
      <p:ext uri="{BB962C8B-B14F-4D97-AF65-F5344CB8AC3E}">
        <p14:creationId xmlns:p14="http://schemas.microsoft.com/office/powerpoint/2010/main" val="180276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605676-4273-BBEE-A5F9-B82B5EF126E7}"/>
              </a:ext>
            </a:extLst>
          </p:cNvPr>
          <p:cNvPicPr>
            <a:picLocks noChangeAspect="1"/>
          </p:cNvPicPr>
          <p:nvPr/>
        </p:nvPicPr>
        <p:blipFill>
          <a:blip r:embed="rId3"/>
          <a:stretch>
            <a:fillRect/>
          </a:stretch>
        </p:blipFill>
        <p:spPr>
          <a:xfrm>
            <a:off x="1" y="717212"/>
            <a:ext cx="6040118" cy="6140787"/>
          </a:xfrm>
          <a:prstGeom prst="rect">
            <a:avLst/>
          </a:prstGeom>
        </p:spPr>
      </p:pic>
      <p:pic>
        <p:nvPicPr>
          <p:cNvPr id="16" name="Picture 15">
            <a:extLst>
              <a:ext uri="{FF2B5EF4-FFF2-40B4-BE49-F238E27FC236}">
                <a16:creationId xmlns:a16="http://schemas.microsoft.com/office/drawing/2014/main" id="{A71DB449-03FF-37B3-5371-ADC848A92267}"/>
              </a:ext>
            </a:extLst>
          </p:cNvPr>
          <p:cNvPicPr>
            <a:picLocks noChangeAspect="1"/>
          </p:cNvPicPr>
          <p:nvPr/>
        </p:nvPicPr>
        <p:blipFill>
          <a:blip r:embed="rId4"/>
          <a:stretch>
            <a:fillRect/>
          </a:stretch>
        </p:blipFill>
        <p:spPr>
          <a:xfrm>
            <a:off x="6095999" y="716696"/>
            <a:ext cx="6095999" cy="6141304"/>
          </a:xfrm>
          <a:prstGeom prst="rect">
            <a:avLst/>
          </a:prstGeom>
        </p:spPr>
      </p:pic>
      <p:sp>
        <p:nvSpPr>
          <p:cNvPr id="17" name="Title 1">
            <a:extLst>
              <a:ext uri="{FF2B5EF4-FFF2-40B4-BE49-F238E27FC236}">
                <a16:creationId xmlns:a16="http://schemas.microsoft.com/office/drawing/2014/main" id="{BCEDE207-2D29-3BA0-8137-E728DEB0B53F}"/>
              </a:ext>
            </a:extLst>
          </p:cNvPr>
          <p:cNvSpPr>
            <a:spLocks noGrp="1"/>
          </p:cNvSpPr>
          <p:nvPr>
            <p:ph type="title"/>
          </p:nvPr>
        </p:nvSpPr>
        <p:spPr>
          <a:xfrm>
            <a:off x="1973125" y="64057"/>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DA9F779-9C45-C0C7-3740-B7ADB7A824FF}"/>
              </a:ext>
            </a:extLst>
          </p:cNvPr>
          <p:cNvSpPr txBox="1">
            <a:spLocks/>
          </p:cNvSpPr>
          <p:nvPr/>
        </p:nvSpPr>
        <p:spPr bwMode="black">
          <a:xfrm>
            <a:off x="8097062" y="64057"/>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cxnSp>
        <p:nvCxnSpPr>
          <p:cNvPr id="24" name="Straight Connector 23">
            <a:extLst>
              <a:ext uri="{FF2B5EF4-FFF2-40B4-BE49-F238E27FC236}">
                <a16:creationId xmlns:a16="http://schemas.microsoft.com/office/drawing/2014/main" id="{F5CB48F1-5C12-993D-A3CA-B6EBE26FE468}"/>
              </a:ext>
            </a:extLst>
          </p:cNvPr>
          <p:cNvCxnSpPr>
            <a:cxnSpLocks/>
          </p:cNvCxnSpPr>
          <p:nvPr/>
        </p:nvCxnSpPr>
        <p:spPr>
          <a:xfrm flipV="1">
            <a:off x="6071649" y="0"/>
            <a:ext cx="0" cy="685799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35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ABA456BA-8571-EC80-46D3-B3B41652B64E}"/>
              </a:ext>
            </a:extLst>
          </p:cNvPr>
          <p:cNvGrpSpPr/>
          <p:nvPr/>
        </p:nvGrpSpPr>
        <p:grpSpPr>
          <a:xfrm>
            <a:off x="6096000" y="1483822"/>
            <a:ext cx="6096002" cy="5374178"/>
            <a:chOff x="6096000" y="193744"/>
            <a:chExt cx="5213131" cy="4591192"/>
          </a:xfrm>
        </p:grpSpPr>
        <p:pic>
          <p:nvPicPr>
            <p:cNvPr id="12" name="Picture 11">
              <a:extLst>
                <a:ext uri="{FF2B5EF4-FFF2-40B4-BE49-F238E27FC236}">
                  <a16:creationId xmlns:a16="http://schemas.microsoft.com/office/drawing/2014/main" id="{A0EFA2B7-40BF-6436-EF9F-7C8F3BF9E922}"/>
                </a:ext>
              </a:extLst>
            </p:cNvPr>
            <p:cNvPicPr>
              <a:picLocks noChangeAspect="1"/>
            </p:cNvPicPr>
            <p:nvPr/>
          </p:nvPicPr>
          <p:blipFill>
            <a:blip r:embed="rId3"/>
            <a:srcRect l="16840" t="-463" r="17851" b="96859"/>
            <a:stretch>
              <a:fillRect/>
            </a:stretch>
          </p:blipFill>
          <p:spPr>
            <a:xfrm>
              <a:off x="6096000" y="193744"/>
              <a:ext cx="5213131" cy="251017"/>
            </a:xfrm>
            <a:prstGeom prst="rect">
              <a:avLst/>
            </a:prstGeom>
          </p:spPr>
        </p:pic>
        <p:pic>
          <p:nvPicPr>
            <p:cNvPr id="15" name="Content Placeholder 5">
              <a:extLst>
                <a:ext uri="{FF2B5EF4-FFF2-40B4-BE49-F238E27FC236}">
                  <a16:creationId xmlns:a16="http://schemas.microsoft.com/office/drawing/2014/main" id="{E59250D2-47E6-4188-F8EF-9ACA62700943}"/>
                </a:ext>
              </a:extLst>
            </p:cNvPr>
            <p:cNvPicPr>
              <a:picLocks noChangeAspect="1"/>
            </p:cNvPicPr>
            <p:nvPr/>
          </p:nvPicPr>
          <p:blipFill>
            <a:blip r:embed="rId4"/>
            <a:srcRect l="53379" t="6022" r="161" b="49644"/>
            <a:stretch>
              <a:fillRect/>
            </a:stretch>
          </p:blipFill>
          <p:spPr>
            <a:xfrm>
              <a:off x="6096000" y="444761"/>
              <a:ext cx="5213131" cy="4340175"/>
            </a:xfrm>
            <a:prstGeom prst="rect">
              <a:avLst/>
            </a:prstGeom>
          </p:spPr>
        </p:pic>
      </p:grpSp>
      <p:sp>
        <p:nvSpPr>
          <p:cNvPr id="19" name="Title 1">
            <a:extLst>
              <a:ext uri="{FF2B5EF4-FFF2-40B4-BE49-F238E27FC236}">
                <a16:creationId xmlns:a16="http://schemas.microsoft.com/office/drawing/2014/main" id="{063791FB-A7C2-39EA-ACEC-618611B55E7F}"/>
              </a:ext>
            </a:extLst>
          </p:cNvPr>
          <p:cNvSpPr>
            <a:spLocks noGrp="1"/>
          </p:cNvSpPr>
          <p:nvPr>
            <p:ph type="title"/>
          </p:nvPr>
        </p:nvSpPr>
        <p:spPr>
          <a:xfrm>
            <a:off x="2001064" y="876085"/>
            <a:ext cx="2093870" cy="588579"/>
          </a:xfrm>
        </p:spPr>
        <p:txBody>
          <a:bodyPr>
            <a:normAutofit fontScale="90000"/>
          </a:bodyPr>
          <a:lstStyle/>
          <a:p>
            <a:r>
              <a:rPr lang="en-CA" dirty="0"/>
              <a:t>ACE-FTS</a:t>
            </a:r>
          </a:p>
        </p:txBody>
      </p:sp>
      <p:sp>
        <p:nvSpPr>
          <p:cNvPr id="20" name="Title 1">
            <a:extLst>
              <a:ext uri="{FF2B5EF4-FFF2-40B4-BE49-F238E27FC236}">
                <a16:creationId xmlns:a16="http://schemas.microsoft.com/office/drawing/2014/main" id="{A41CE1FD-7196-AFDB-300A-A2A03CD923BC}"/>
              </a:ext>
            </a:extLst>
          </p:cNvPr>
          <p:cNvSpPr txBox="1">
            <a:spLocks/>
          </p:cNvSpPr>
          <p:nvPr/>
        </p:nvSpPr>
        <p:spPr bwMode="black">
          <a:xfrm>
            <a:off x="8132380" y="876084"/>
            <a:ext cx="2093871" cy="588579"/>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sz="2500" dirty="0"/>
              <a:t>OSIRIS</a:t>
            </a:r>
          </a:p>
        </p:txBody>
      </p:sp>
      <p:sp>
        <p:nvSpPr>
          <p:cNvPr id="22" name="Title 1">
            <a:extLst>
              <a:ext uri="{FF2B5EF4-FFF2-40B4-BE49-F238E27FC236}">
                <a16:creationId xmlns:a16="http://schemas.microsoft.com/office/drawing/2014/main" id="{E7102492-FD6C-DD13-8F6B-B56F34B86660}"/>
              </a:ext>
            </a:extLst>
          </p:cNvPr>
          <p:cNvSpPr txBox="1">
            <a:spLocks/>
          </p:cNvSpPr>
          <p:nvPr/>
        </p:nvSpPr>
        <p:spPr bwMode="black">
          <a:xfrm>
            <a:off x="4059620" y="54415"/>
            <a:ext cx="4072760" cy="756745"/>
          </a:xfrm>
          <a:prstGeom prst="rect">
            <a:avLst/>
          </a:prstGeom>
          <a:solidFill>
            <a:srgbClr val="FFFFFF"/>
          </a:solidFill>
          <a:ln w="31750" cap="sq">
            <a:solidFill>
              <a:srgbClr val="404040"/>
            </a:solidFill>
            <a:miter lim="800000"/>
          </a:ln>
        </p:spPr>
        <p:txBody>
          <a:bodyPr vert="horz" lIns="182880" tIns="182880" rIns="182880" bIns="182880" rtlCol="0" anchor="ctr">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CA" dirty="0"/>
              <a:t>Some discrepancy</a:t>
            </a:r>
          </a:p>
        </p:txBody>
      </p:sp>
      <p:cxnSp>
        <p:nvCxnSpPr>
          <p:cNvPr id="23" name="Straight Connector 22">
            <a:extLst>
              <a:ext uri="{FF2B5EF4-FFF2-40B4-BE49-F238E27FC236}">
                <a16:creationId xmlns:a16="http://schemas.microsoft.com/office/drawing/2014/main" id="{0BF18332-45E5-DC6D-D012-A939A67AE366}"/>
              </a:ext>
            </a:extLst>
          </p:cNvPr>
          <p:cNvCxnSpPr>
            <a:cxnSpLocks/>
            <a:endCxn id="22" idx="2"/>
          </p:cNvCxnSpPr>
          <p:nvPr/>
        </p:nvCxnSpPr>
        <p:spPr>
          <a:xfrm flipV="1">
            <a:off x="6071649" y="811160"/>
            <a:ext cx="24351" cy="60468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0187752-1694-B4FF-C3A7-D5693840E458}"/>
              </a:ext>
            </a:extLst>
          </p:cNvPr>
          <p:cNvGrpSpPr/>
          <p:nvPr/>
        </p:nvGrpSpPr>
        <p:grpSpPr>
          <a:xfrm>
            <a:off x="-1" y="1520169"/>
            <a:ext cx="6060790" cy="5337832"/>
            <a:chOff x="-1" y="1520169"/>
            <a:chExt cx="6060790" cy="5337832"/>
          </a:xfrm>
        </p:grpSpPr>
        <p:pic>
          <p:nvPicPr>
            <p:cNvPr id="3" name="Picture 2">
              <a:extLst>
                <a:ext uri="{FF2B5EF4-FFF2-40B4-BE49-F238E27FC236}">
                  <a16:creationId xmlns:a16="http://schemas.microsoft.com/office/drawing/2014/main" id="{AAC26FC4-6B54-E547-8ADB-6F910639DE07}"/>
                </a:ext>
              </a:extLst>
            </p:cNvPr>
            <p:cNvPicPr>
              <a:picLocks noChangeAspect="1"/>
            </p:cNvPicPr>
            <p:nvPr/>
          </p:nvPicPr>
          <p:blipFill>
            <a:blip r:embed="rId5"/>
            <a:srcRect l="53396" t="6193" r="46" b="49592"/>
            <a:stretch>
              <a:fillRect/>
            </a:stretch>
          </p:blipFill>
          <p:spPr>
            <a:xfrm>
              <a:off x="-1" y="1790711"/>
              <a:ext cx="6060790" cy="5067290"/>
            </a:xfrm>
            <a:prstGeom prst="rect">
              <a:avLst/>
            </a:prstGeom>
          </p:spPr>
        </p:pic>
        <p:pic>
          <p:nvPicPr>
            <p:cNvPr id="10" name="Picture 9">
              <a:extLst>
                <a:ext uri="{FF2B5EF4-FFF2-40B4-BE49-F238E27FC236}">
                  <a16:creationId xmlns:a16="http://schemas.microsoft.com/office/drawing/2014/main" id="{9C27173B-FD9E-8CB7-8DEA-3C5EC4D86E94}"/>
                </a:ext>
              </a:extLst>
            </p:cNvPr>
            <p:cNvPicPr>
              <a:picLocks noChangeAspect="1"/>
            </p:cNvPicPr>
            <p:nvPr/>
          </p:nvPicPr>
          <p:blipFill>
            <a:blip r:embed="rId3"/>
            <a:srcRect l="17101" t="97" r="18486" b="96603"/>
            <a:stretch>
              <a:fillRect/>
            </a:stretch>
          </p:blipFill>
          <p:spPr>
            <a:xfrm>
              <a:off x="-1" y="1520169"/>
              <a:ext cx="6047300" cy="270542"/>
            </a:xfrm>
            <a:prstGeom prst="rect">
              <a:avLst/>
            </a:prstGeom>
          </p:spPr>
        </p:pic>
      </p:grpSp>
    </p:spTree>
    <p:extLst>
      <p:ext uri="{BB962C8B-B14F-4D97-AF65-F5344CB8AC3E}">
        <p14:creationId xmlns:p14="http://schemas.microsoft.com/office/powerpoint/2010/main" val="3182023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867A-3907-26F3-B77B-2E6213623970}"/>
              </a:ext>
            </a:extLst>
          </p:cNvPr>
          <p:cNvSpPr>
            <a:spLocks noGrp="1"/>
          </p:cNvSpPr>
          <p:nvPr>
            <p:ph type="title"/>
          </p:nvPr>
        </p:nvSpPr>
        <p:spPr/>
        <p:txBody>
          <a:bodyPr/>
          <a:lstStyle/>
          <a:p>
            <a:r>
              <a:rPr lang="en-CA" dirty="0"/>
              <a:t>PEARL FTIR</a:t>
            </a:r>
          </a:p>
        </p:txBody>
      </p:sp>
      <p:sp>
        <p:nvSpPr>
          <p:cNvPr id="3" name="Content Placeholder 2">
            <a:extLst>
              <a:ext uri="{FF2B5EF4-FFF2-40B4-BE49-F238E27FC236}">
                <a16:creationId xmlns:a16="http://schemas.microsoft.com/office/drawing/2014/main" id="{EBD5F899-0003-11DD-8D27-1542F1D54871}"/>
              </a:ext>
            </a:extLst>
          </p:cNvPr>
          <p:cNvSpPr>
            <a:spLocks noGrp="1"/>
          </p:cNvSpPr>
          <p:nvPr>
            <p:ph idx="1"/>
          </p:nvPr>
        </p:nvSpPr>
        <p:spPr/>
        <p:txBody>
          <a:bodyPr/>
          <a:lstStyle/>
          <a:p>
            <a:r>
              <a:rPr lang="en-CA" dirty="0"/>
              <a:t>Also known as Bruker FTIR</a:t>
            </a:r>
          </a:p>
          <a:p>
            <a:r>
              <a:rPr lang="en-CA" dirty="0"/>
              <a:t>Installed permanently at PEARL in July, 2006</a:t>
            </a:r>
          </a:p>
          <a:p>
            <a:r>
              <a:rPr lang="en-CA" dirty="0"/>
              <a:t>Measures atmospheric solar absorption while the sun is up</a:t>
            </a:r>
          </a:p>
          <a:p>
            <a:r>
              <a:rPr lang="en-CA" dirty="0"/>
              <a:t>Wavenumber ranges: 1800-8500 cm</a:t>
            </a:r>
            <a:r>
              <a:rPr lang="en-CA" baseline="30000" dirty="0"/>
              <a:t>-1 </a:t>
            </a:r>
            <a:r>
              <a:rPr lang="en-CA" dirty="0"/>
              <a:t>and</a:t>
            </a:r>
            <a:r>
              <a:rPr lang="en-CA" baseline="30000" dirty="0"/>
              <a:t> </a:t>
            </a:r>
            <a:r>
              <a:rPr lang="en-CA" dirty="0"/>
              <a:t>500-5000 cm</a:t>
            </a:r>
            <a:r>
              <a:rPr lang="en-CA" baseline="30000" dirty="0"/>
              <a:t>-1</a:t>
            </a:r>
            <a:endParaRPr lang="en-CA" dirty="0"/>
          </a:p>
          <a:p>
            <a:endParaRPr lang="en-CA" dirty="0"/>
          </a:p>
        </p:txBody>
      </p:sp>
      <p:sp>
        <p:nvSpPr>
          <p:cNvPr id="4" name="TextBox 3">
            <a:extLst>
              <a:ext uri="{FF2B5EF4-FFF2-40B4-BE49-F238E27FC236}">
                <a16:creationId xmlns:a16="http://schemas.microsoft.com/office/drawing/2014/main" id="{6F5125E3-CA90-5995-4C23-D4F6B9782029}"/>
              </a:ext>
            </a:extLst>
          </p:cNvPr>
          <p:cNvSpPr txBox="1"/>
          <p:nvPr/>
        </p:nvSpPr>
        <p:spPr>
          <a:xfrm>
            <a:off x="457200" y="6224659"/>
            <a:ext cx="4036682" cy="246221"/>
          </a:xfrm>
          <a:prstGeom prst="rect">
            <a:avLst/>
          </a:prstGeom>
          <a:noFill/>
        </p:spPr>
        <p:txBody>
          <a:bodyPr wrap="none">
            <a:spAutoFit/>
          </a:bodyPr>
          <a:lstStyle/>
          <a:p>
            <a:pPr marL="228600" indent="-228600">
              <a:buAutoNum type="arabicPeriod"/>
            </a:pPr>
            <a:r>
              <a:rPr lang="en-US" sz="1000" dirty="0">
                <a:solidFill>
                  <a:srgbClr val="646464"/>
                </a:solidFill>
              </a:rPr>
              <a:t>https://eureka.physics.utoronto.ca/Eureka2020/Our_Instruments.html</a:t>
            </a:r>
          </a:p>
        </p:txBody>
      </p:sp>
    </p:spTree>
    <p:extLst>
      <p:ext uri="{BB962C8B-B14F-4D97-AF65-F5344CB8AC3E}">
        <p14:creationId xmlns:p14="http://schemas.microsoft.com/office/powerpoint/2010/main" val="1720524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1269</Words>
  <Application>Microsoft Office PowerPoint</Application>
  <PresentationFormat>Widescreen</PresentationFormat>
  <Paragraphs>89</Paragraphs>
  <Slides>16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Cambria Math</vt:lpstr>
      <vt:lpstr>Office Theme</vt:lpstr>
      <vt:lpstr>PowerPoint Presentation</vt:lpstr>
      <vt:lpstr>Midterm presentation</vt:lpstr>
      <vt:lpstr>About me</vt:lpstr>
      <vt:lpstr>RESEARCH TOPIC</vt:lpstr>
      <vt:lpstr>INSTRUMENTS</vt:lpstr>
      <vt:lpstr>ACE-FTS AND OSIRIS Measurement geometry</vt:lpstr>
      <vt:lpstr>ACE-FTS</vt:lpstr>
      <vt:lpstr>ACE-FTS</vt:lpstr>
      <vt:lpstr>PEARL FTIR</vt:lpstr>
      <vt:lpstr>RECENT FINDINGS</vt:lpstr>
      <vt:lpstr>OSIRIS vs ACE-FTS OZONE PROFILE PLOTS</vt:lpstr>
      <vt:lpstr>OSIRIS vs ACE-FTS OZONE Partial COLUMN PLOTS</vt:lpstr>
      <vt:lpstr>REFERENCES</vt:lpstr>
      <vt:lpstr>FUTURE PLANS</vt:lpstr>
      <vt:lpstr>ANY QUESTIONS?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Sallam Saka</dc:creator>
  <cp:lastModifiedBy>Sallam Saka</cp:lastModifiedBy>
  <cp:revision>1</cp:revision>
  <dcterms:created xsi:type="dcterms:W3CDTF">2025-07-07T17:13:04Z</dcterms:created>
  <dcterms:modified xsi:type="dcterms:W3CDTF">2025-07-07T17:13:34Z</dcterms:modified>
</cp:coreProperties>
</file>