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6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- 9 EXCEL.xlsx]Sheet3!PivotTable2</c:name>
    <c:fmtId val="15"/>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s>
    <c:plotArea>
      <c:layout/>
      <c:barChart>
        <c:barDir val="col"/>
        <c:grouping val="clustered"/>
        <c:varyColors val="0"/>
        <c:ser>
          <c:idx val="0"/>
          <c:order val="0"/>
          <c:tx>
            <c:strRef>
              <c:f>Sheet3!$B$4:$B$5</c:f>
              <c:strCache>
                <c:ptCount val="1"/>
                <c:pt idx="0">
                  <c:v>Exceeds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trendline>
            <c:spPr>
              <a:ln w="19050" cap="rnd">
                <a:solidFill>
                  <a:schemeClr val="accent1"/>
                </a:solidFill>
                <a:prstDash val="sysDash"/>
              </a:ln>
              <a:effectLst/>
            </c:spPr>
            <c:trendlineType val="exp"/>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Sheet3!$B$6:$B$16</c:f>
              <c:numCache>
                <c:formatCode>General</c:formatCode>
                <c:ptCount val="10"/>
                <c:pt idx="2">
                  <c:v>3466</c:v>
                </c:pt>
                <c:pt idx="8">
                  <c:v>3459</c:v>
                </c:pt>
              </c:numCache>
            </c:numRef>
          </c:val>
        </c:ser>
        <c:ser>
          <c:idx val="1"/>
          <c:order val="1"/>
          <c:tx>
            <c:strRef>
              <c:f>Sheet3!$C$4:$C$5</c:f>
              <c:strCache>
                <c:ptCount val="1"/>
                <c:pt idx="0">
                  <c:v>Fully Meets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trendline>
            <c:spPr>
              <a:ln w="19050" cap="rnd">
                <a:solidFill>
                  <a:schemeClr val="accent2"/>
                </a:solidFill>
                <a:prstDash val="sysDash"/>
              </a:ln>
              <a:effectLst/>
            </c:spPr>
            <c:trendlineType val="exp"/>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Sheet3!$C$6:$C$16</c:f>
              <c:numCache>
                <c:formatCode>General</c:formatCode>
                <c:ptCount val="10"/>
                <c:pt idx="1">
                  <c:v>3460</c:v>
                </c:pt>
                <c:pt idx="5">
                  <c:v>3463</c:v>
                </c:pt>
              </c:numCache>
            </c:numRef>
          </c:val>
        </c:ser>
        <c:ser>
          <c:idx val="2"/>
          <c:order val="2"/>
          <c:tx>
            <c:strRef>
              <c:f>Sheet3!$D$4:$D$5</c:f>
              <c:strCache>
                <c:ptCount val="1"/>
                <c:pt idx="0">
                  <c:v>Needs Improvement</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trendline>
            <c:spPr>
              <a:ln w="19050" cap="rnd">
                <a:solidFill>
                  <a:schemeClr val="accent3"/>
                </a:solidFill>
                <a:prstDash val="sysDash"/>
              </a:ln>
              <a:effectLst/>
            </c:spPr>
            <c:trendlineType val="movingAvg"/>
            <c:period val="2"/>
            <c:dispRSqr val="0"/>
            <c:dispEq val="0"/>
          </c:trendline>
          <c:cat>
            <c:strRef>
              <c:f>Sheet3!$A$6:$A$16</c:f>
              <c:strCache>
                <c:ptCount val="10"/>
                <c:pt idx="0">
                  <c:v>Aliana</c:v>
                </c:pt>
                <c:pt idx="1">
                  <c:v>Alisa</c:v>
                </c:pt>
                <c:pt idx="2">
                  <c:v>Clayton</c:v>
                </c:pt>
                <c:pt idx="3">
                  <c:v>Cory</c:v>
                </c:pt>
                <c:pt idx="4">
                  <c:v>James</c:v>
                </c:pt>
                <c:pt idx="5">
                  <c:v>Kayden</c:v>
                </c:pt>
                <c:pt idx="6">
                  <c:v>Lincoln</c:v>
                </c:pt>
                <c:pt idx="7">
                  <c:v>Milton</c:v>
                </c:pt>
                <c:pt idx="8">
                  <c:v>Saniya</c:v>
                </c:pt>
                <c:pt idx="9">
                  <c:v>Willow</c:v>
                </c:pt>
              </c:strCache>
            </c:strRef>
          </c:cat>
          <c:val>
            <c:numRef>
              <c:f>Sheet3!$D$6:$D$16</c:f>
              <c:numCache>
                <c:formatCode>General</c:formatCode>
                <c:ptCount val="10"/>
                <c:pt idx="0">
                  <c:v>3462</c:v>
                </c:pt>
                <c:pt idx="3">
                  <c:v>3458</c:v>
                </c:pt>
                <c:pt idx="4">
                  <c:v>3464</c:v>
                </c:pt>
                <c:pt idx="6">
                  <c:v>3461</c:v>
                </c:pt>
                <c:pt idx="7">
                  <c:v>3457</c:v>
                </c:pt>
                <c:pt idx="9">
                  <c:v>3465</c:v>
                </c:pt>
              </c:numCache>
            </c:numRef>
          </c:val>
        </c:ser>
        <c:dLbls>
          <c:dLblPos val="outEnd"/>
          <c:showLegendKey val="0"/>
          <c:showVal val="1"/>
          <c:showCatName val="0"/>
          <c:showSerName val="0"/>
          <c:showPercent val="0"/>
          <c:showBubbleSize val="0"/>
        </c:dLbls>
        <c:gapWidth val="444"/>
        <c:overlap val="-90"/>
        <c:axId val="395075376"/>
        <c:axId val="395073416"/>
      </c:barChart>
      <c:catAx>
        <c:axId val="3950753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395073416"/>
        <c:crosses val="autoZero"/>
        <c:auto val="1"/>
        <c:lblAlgn val="ctr"/>
        <c:lblOffset val="100"/>
        <c:noMultiLvlLbl val="0"/>
      </c:catAx>
      <c:valAx>
        <c:axId val="395073416"/>
        <c:scaling>
          <c:orientation val="minMax"/>
        </c:scaling>
        <c:delete val="1"/>
        <c:axPos val="l"/>
        <c:numFmt formatCode="General" sourceLinked="1"/>
        <c:majorTickMark val="none"/>
        <c:minorTickMark val="none"/>
        <c:tickLblPos val="nextTo"/>
        <c:crossAx val="395075376"/>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1"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dirty="0">
              <a:latin typeface="Times New Roman" panose="02020603050405020304" pitchFamily="18" charset="0"/>
              <a:cs typeface="Times New Roman" panose="02020603050405020304" pitchFamily="18" charset="0"/>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t>
        <a:bodyPr/>
        <a:lstStyle/>
        <a:p>
          <a:endParaRPr lang="en-IN"/>
        </a:p>
      </dgm:t>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t>
        <a:bodyPr/>
        <a:lstStyle/>
        <a:p>
          <a:endParaRPr lang="en-IN"/>
        </a:p>
      </dgm:t>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t>
        <a:bodyPr/>
        <a:lstStyle/>
        <a:p>
          <a:endParaRPr lang="en-IN"/>
        </a:p>
      </dgm:t>
    </dgm:pt>
  </dgm:ptLst>
  <dgm:cxnLst>
    <dgm:cxn modelId="{557C28E6-D16A-447F-820C-B6F228743AA2}" type="presOf" srcId="{D12BC7DB-DA74-4C98-85AD-7640BD8B8AA0}" destId="{4D50A400-A1F8-49CD-B33C-C5376B2701F1}" srcOrd="1" destOrd="0" presId="urn:microsoft.com/office/officeart/2005/8/layout/target3#1"/>
    <dgm:cxn modelId="{155E25FE-6D86-4067-B731-1019D0538274}" srcId="{01B2341F-660A-420A-BCFD-BC0DF69DB203}" destId="{D12BC7DB-DA74-4C98-85AD-7640BD8B8AA0}" srcOrd="0" destOrd="0" parTransId="{ADE3B32D-0790-4BA3-8D88-49A3EB7A9836}" sibTransId="{4239E1FD-5E03-442F-BD2A-3DE824B0F208}"/>
    <dgm:cxn modelId="{787A2EE2-F54B-429C-937D-DBC8D42E9222}" type="presOf" srcId="{01B2341F-660A-420A-BCFD-BC0DF69DB203}" destId="{3AAFCA47-C0DE-48AD-B404-94F8257DDC50}" srcOrd="0" destOrd="0" presId="urn:microsoft.com/office/officeart/2005/8/layout/target3#1"/>
    <dgm:cxn modelId="{C49155D8-A494-4385-9E37-F7648B0D637D}" type="presOf" srcId="{D12BC7DB-DA74-4C98-85AD-7640BD8B8AA0}" destId="{220E02D8-68AA-4C0E-BF51-BA594B8BAF6D}" srcOrd="0" destOrd="0" presId="urn:microsoft.com/office/officeart/2005/8/layout/target3#1"/>
    <dgm:cxn modelId="{DE824B9D-282E-47A2-A74E-10466A67A541}" type="presParOf" srcId="{3AAFCA47-C0DE-48AD-B404-94F8257DDC50}" destId="{C1EEDF7A-88FD-4FF4-B0BF-FAA26F928297}" srcOrd="0" destOrd="0" presId="urn:microsoft.com/office/officeart/2005/8/layout/target3#1"/>
    <dgm:cxn modelId="{0C7A2BE7-7E74-4177-AEEC-0AF05913F459}" type="presParOf" srcId="{3AAFCA47-C0DE-48AD-B404-94F8257DDC50}" destId="{1D44C9C1-EE53-423D-8B7E-498819AD7E73}" srcOrd="1" destOrd="0" presId="urn:microsoft.com/office/officeart/2005/8/layout/target3#1"/>
    <dgm:cxn modelId="{9BE453F2-DDFB-4C14-8EB9-35395451BA2E}" type="presParOf" srcId="{3AAFCA47-C0DE-48AD-B404-94F8257DDC50}" destId="{220E02D8-68AA-4C0E-BF51-BA594B8BAF6D}" srcOrd="2" destOrd="0" presId="urn:microsoft.com/office/officeart/2005/8/layout/target3#1"/>
    <dgm:cxn modelId="{D64F14F2-9B6B-4D57-AE30-10021370C853}" type="presParOf" srcId="{3AAFCA47-C0DE-48AD-B404-94F8257DDC50}" destId="{4D50A400-A1F8-49CD-B33C-C5376B2701F1}" srcOrd="3" destOrd="0" presId="urn:microsoft.com/office/officeart/2005/8/layout/target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404937" cy="140493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702468" y="0"/>
          <a:ext cx="6703217" cy="140493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lvl="0" algn="ctr" defTabSz="1600200">
            <a:lnSpc>
              <a:spcPct val="90000"/>
            </a:lnSpc>
            <a:spcBef>
              <a:spcPct val="0"/>
            </a:spcBef>
            <a:spcAft>
              <a:spcPct val="35000"/>
            </a:spcAft>
          </a:pPr>
          <a:r>
            <a:rPr lang="en-US" sz="3600" kern="1200" dirty="0">
              <a:latin typeface="Times New Roman" panose="02020603050405020304" pitchFamily="18" charset="0"/>
              <a:cs typeface="Times New Roman" panose="02020603050405020304" pitchFamily="18" charset="0"/>
            </a:rPr>
            <a:t>Employee Performance Analysis Using Excel</a:t>
          </a:r>
        </a:p>
      </dsp:txBody>
      <dsp:txXfrm>
        <a:off x="702468" y="0"/>
        <a:ext cx="6703217" cy="1404937"/>
      </dsp:txXfrm>
    </dsp:sp>
  </dsp:spTree>
</dsp:drawing>
</file>

<file path=ppt/diagrams/layout1.xml><?xml version="1.0" encoding="utf-8"?>
<dgm:layoutDef xmlns:dgm="http://schemas.openxmlformats.org/drawingml/2006/diagram" xmlns:a="http://schemas.openxmlformats.org/drawingml/2006/main" uniqueId="urn:microsoft.com/office/officeart/2005/8/layout/target3#1">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8/28/2024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48CF63-4909-4556-9E24-7A2F9A3A72DC}"/>
              </a:ext>
            </a:extLst>
          </p:cNvPr>
          <p:cNvSpPr>
            <a:spLocks noGrp="1"/>
          </p:cNvSpPr>
          <p:nvPr>
            <p:ph type="ctrTitle"/>
          </p:nvPr>
        </p:nvSpPr>
        <p:spPr>
          <a:xfrm>
            <a:off x="1175763" y="549229"/>
            <a:ext cx="7766936" cy="1646302"/>
          </a:xfrm>
        </p:spPr>
        <p:txBody>
          <a:bodyPr/>
          <a:lstStyle/>
          <a:p>
            <a:pPr algn="l"/>
            <a:r>
              <a:rPr lang="en-US" b="1" dirty="0">
                <a:solidFill>
                  <a:schemeClr val="tx1"/>
                </a:solidFill>
                <a:latin typeface="Times New Roman" panose="02000000000000000000" pitchFamily="2" charset="0"/>
                <a:ea typeface="Times New Roman" panose="02000000000000000000" pitchFamily="2" charset="0"/>
              </a:rPr>
              <a:t>Employee Performance Analysis Using Excel</a:t>
            </a:r>
          </a:p>
        </p:txBody>
      </p:sp>
      <p:sp>
        <p:nvSpPr>
          <p:cNvPr id="4" name="TextBox 3">
            <a:extLst>
              <a:ext uri="{FF2B5EF4-FFF2-40B4-BE49-F238E27FC236}">
                <a16:creationId xmlns:a16="http://schemas.microsoft.com/office/drawing/2014/main" xmlns="" id="{76C0DC77-6FCD-4E97-8B20-7DFFCCC886B8}"/>
              </a:ext>
            </a:extLst>
          </p:cNvPr>
          <p:cNvSpPr txBox="1"/>
          <p:nvPr/>
        </p:nvSpPr>
        <p:spPr>
          <a:xfrm>
            <a:off x="821634" y="3083859"/>
            <a:ext cx="9308483" cy="255454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PRESENTED BY: SALMA.A</a:t>
            </a:r>
          </a:p>
          <a:p>
            <a:r>
              <a:rPr lang="en-US" sz="3200" dirty="0">
                <a:latin typeface="Times New Roman" panose="02020603050405020304" pitchFamily="18" charset="0"/>
                <a:cs typeface="Times New Roman" panose="02020603050405020304" pitchFamily="18" charset="0"/>
              </a:rPr>
              <a:t>REGISTER NO: asunm203bcm22201</a:t>
            </a:r>
          </a:p>
          <a:p>
            <a:r>
              <a:rPr lang="en-US" sz="3200" dirty="0">
                <a:latin typeface="Times New Roman" panose="02020603050405020304" pitchFamily="18" charset="0"/>
                <a:cs typeface="Times New Roman" panose="02020603050405020304" pitchFamily="18" charset="0"/>
              </a:rPr>
              <a:t>DEPARTMENT: COMMERCE </a:t>
            </a:r>
          </a:p>
          <a:p>
            <a:r>
              <a:rPr lang="en-US" sz="3200" dirty="0">
                <a:latin typeface="Times New Roman" panose="02020603050405020304" pitchFamily="18" charset="0"/>
                <a:cs typeface="Times New Roman" panose="02020603050405020304" pitchFamily="18" charset="0"/>
              </a:rPr>
              <a:t>COLLEGE: K.C.S.KASI NADAR COLLEGE OF ARTS AND SCIENCE </a:t>
            </a: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6971A61-1921-4D79-8305-570547918C79}"/>
              </a:ext>
            </a:extLst>
          </p:cNvPr>
          <p:cNvSpPr txBox="1"/>
          <p:nvPr/>
        </p:nvSpPr>
        <p:spPr>
          <a:xfrm>
            <a:off x="583095" y="598509"/>
            <a:ext cx="694414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RESULTS</a:t>
            </a:r>
          </a:p>
        </p:txBody>
      </p:sp>
      <p:graphicFrame>
        <p:nvGraphicFramePr>
          <p:cNvPr id="4" name="Chart 3"/>
          <p:cNvGraphicFramePr>
            <a:graphicFrameLocks/>
          </p:cNvGraphicFramePr>
          <p:nvPr>
            <p:extLst>
              <p:ext uri="{D42A27DB-BD31-4B8C-83A1-F6EECF244321}">
                <p14:modId xmlns:p14="http://schemas.microsoft.com/office/powerpoint/2010/main" val="2210595267"/>
              </p:ext>
            </p:extLst>
          </p:nvPr>
        </p:nvGraphicFramePr>
        <p:xfrm>
          <a:off x="1375892" y="1799823"/>
          <a:ext cx="7124163" cy="41115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E153F82-799B-4002-ABF4-BE71AAF75CE4}"/>
              </a:ext>
            </a:extLst>
          </p:cNvPr>
          <p:cNvSpPr txBox="1"/>
          <p:nvPr/>
        </p:nvSpPr>
        <p:spPr>
          <a:xfrm>
            <a:off x="596348" y="437321"/>
            <a:ext cx="5658678"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xmlns="" id="{A5BB338F-17D2-E5B8-A96E-A64A50E61AED}"/>
              </a:ext>
            </a:extLst>
          </p:cNvPr>
          <p:cNvSpPr txBox="1"/>
          <p:nvPr/>
        </p:nvSpPr>
        <p:spPr>
          <a:xfrm>
            <a:off x="1213490" y="1549741"/>
            <a:ext cx="8733972" cy="452431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In conclusion, employee performance analysis is crucial for organizations seeking to evaluate both individual and team performance. It enables the identification of areas for improvement and supports informed decision-making to foster business success. Regular performance assessments help align individual goals with organizational objectives, facilitate talent development and retention, and boost employee engagement and motivation. This approach not only enhances productivity and efficiency but also contributes to business growth. By investing in performance analysis, organizations can build a high-performing workforce that drives innovation and achieves sustainable competitive advantage, while simultaneously improving employee satisfaction and retention.</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9AACD40-77A2-453C-9FE7-D0F1EE96C215}"/>
              </a:ext>
            </a:extLst>
          </p:cNvPr>
          <p:cNvSpPr txBox="1"/>
          <p:nvPr/>
        </p:nvSpPr>
        <p:spPr>
          <a:xfrm>
            <a:off x="848139" y="834887"/>
            <a:ext cx="5499652"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REFERENCE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639" y="1875821"/>
            <a:ext cx="7137781" cy="4397321"/>
          </a:xfrm>
          <a:prstGeom prst="rect">
            <a:avLst/>
          </a:prstGeom>
        </p:spPr>
      </p:pic>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EA975-0899-40E1-9413-7C506C055759}"/>
              </a:ext>
            </a:extLst>
          </p:cNvPr>
          <p:cNvSpPr>
            <a:spLocks noGrp="1"/>
          </p:cNvSpPr>
          <p:nvPr>
            <p:ph type="title"/>
          </p:nvPr>
        </p:nvSpPr>
        <p:spPr>
          <a:xfrm>
            <a:off x="1095375" y="821531"/>
            <a:ext cx="7953340" cy="790439"/>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xmlns="" id="{4E5EB0A6-F07D-4593-8357-94CDB9D84C4F}"/>
              </a:ext>
            </a:extLst>
          </p:cNvPr>
          <p:cNvGraphicFramePr/>
          <p:nvPr>
            <p:extLst>
              <p:ext uri="{D42A27DB-BD31-4B8C-83A1-F6EECF244321}">
                <p14:modId xmlns:p14="http://schemas.microsoft.com/office/powerpoint/2010/main" val="2027470740"/>
              </p:ext>
            </p:extLst>
          </p:nvPr>
        </p:nvGraphicFramePr>
        <p:xfrm>
          <a:off x="1559720" y="2268140"/>
          <a:ext cx="7405686" cy="14049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A301E9-FC28-4A1F-948D-0BC35DF32D14}"/>
              </a:ext>
            </a:extLst>
          </p:cNvPr>
          <p:cNvSpPr>
            <a:spLocks noGrp="1"/>
          </p:cNvSpPr>
          <p:nvPr>
            <p:ph type="title"/>
          </p:nvPr>
        </p:nvSpPr>
        <p:spPr>
          <a:xfrm rot="10800000" flipV="1">
            <a:off x="911246" y="95262"/>
            <a:ext cx="8351815" cy="989585"/>
          </a:xfrm>
        </p:spPr>
        <p:txBody>
          <a:bodyPr>
            <a:normAutofit/>
          </a:bodyPr>
          <a:lstStyle/>
          <a:p>
            <a:r>
              <a:rPr lang="en-US" sz="5400" b="1" dirty="0">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xmlns="" id="{A91D123A-1F5E-4065-BB7E-E533E9B525AF}"/>
              </a:ext>
            </a:extLst>
          </p:cNvPr>
          <p:cNvSpPr>
            <a:spLocks noGrp="1"/>
          </p:cNvSpPr>
          <p:nvPr>
            <p:ph type="body" idx="1"/>
          </p:nvPr>
        </p:nvSpPr>
        <p:spPr>
          <a:xfrm>
            <a:off x="2018111" y="1963149"/>
            <a:ext cx="5946480" cy="3760744"/>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1.Problem Statement</a:t>
            </a:r>
          </a:p>
          <a:p>
            <a:r>
              <a:rPr lang="en-US" sz="2400" b="1" dirty="0">
                <a:solidFill>
                  <a:schemeClr val="tx1"/>
                </a:solidFill>
                <a:latin typeface="Times New Roman" panose="02020603050405020304" pitchFamily="18" charset="0"/>
                <a:cs typeface="Times New Roman" panose="02020603050405020304" pitchFamily="18" charset="0"/>
              </a:rPr>
              <a:t>2. Project Overview</a:t>
            </a:r>
          </a:p>
          <a:p>
            <a:r>
              <a:rPr lang="en-US" sz="2400" b="1" dirty="0">
                <a:solidFill>
                  <a:schemeClr val="tx1"/>
                </a:solidFill>
                <a:latin typeface="Times New Roman" panose="02020603050405020304" pitchFamily="18" charset="0"/>
                <a:cs typeface="Times New Roman" panose="02020603050405020304" pitchFamily="18" charset="0"/>
              </a:rPr>
              <a:t>3.End Users</a:t>
            </a:r>
          </a:p>
          <a:p>
            <a:r>
              <a:rPr lang="en-US" sz="2400" b="1" dirty="0">
                <a:solidFill>
                  <a:schemeClr val="tx1"/>
                </a:solidFill>
                <a:latin typeface="Times New Roman" panose="02020603050405020304" pitchFamily="18" charset="0"/>
                <a:cs typeface="Times New Roman" panose="02020603050405020304" pitchFamily="18" charset="0"/>
              </a:rPr>
              <a:t>4.Our Solution and Proposition</a:t>
            </a:r>
          </a:p>
          <a:p>
            <a:r>
              <a:rPr lang="en-US" sz="2400" b="1" dirty="0">
                <a:solidFill>
                  <a:schemeClr val="tx1"/>
                </a:solidFill>
                <a:latin typeface="Times New Roman" panose="02020603050405020304" pitchFamily="18" charset="0"/>
                <a:cs typeface="Times New Roman" panose="02020603050405020304" pitchFamily="18" charset="0"/>
              </a:rPr>
              <a:t>5. Dataset Description</a:t>
            </a:r>
          </a:p>
          <a:p>
            <a:r>
              <a:rPr lang="en-US" sz="2400" b="1" dirty="0">
                <a:solidFill>
                  <a:schemeClr val="tx1"/>
                </a:solidFill>
                <a:latin typeface="Times New Roman" panose="02020603050405020304" pitchFamily="18" charset="0"/>
                <a:cs typeface="Times New Roman" panose="02020603050405020304" pitchFamily="18" charset="0"/>
              </a:rPr>
              <a:t>6. Modelling Approach</a:t>
            </a:r>
          </a:p>
          <a:p>
            <a:r>
              <a:rPr lang="en-US" sz="2400" b="1" dirty="0">
                <a:solidFill>
                  <a:schemeClr val="tx1"/>
                </a:solidFill>
                <a:latin typeface="Times New Roman" panose="02020603050405020304" pitchFamily="18" charset="0"/>
                <a:cs typeface="Times New Roman" panose="02020603050405020304" pitchFamily="18" charset="0"/>
              </a:rPr>
              <a:t>7. Results and Discussion</a:t>
            </a:r>
          </a:p>
          <a:p>
            <a:r>
              <a:rPr lang="en-US" sz="2400" b="1" dirty="0">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xmlns=""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xmlns="" id="{97826FE1-CA3D-4FC7-A097-320CF74FC5FE}"/>
              </a:ext>
            </a:extLst>
          </p:cNvPr>
          <p:cNvCxnSpPr>
            <a:cxnSpLocks/>
          </p:cNvCxnSpPr>
          <p:nvPr/>
        </p:nvCxnSpPr>
        <p:spPr>
          <a:xfrm>
            <a:off x="1789043" y="5893594"/>
            <a:ext cx="4830832"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xmlns="" id="{41808149-5223-4262-A253-876333913399}"/>
              </a:ext>
            </a:extLst>
          </p:cNvPr>
          <p:cNvCxnSpPr>
            <a:cxnSpLocks/>
          </p:cNvCxnSpPr>
          <p:nvPr/>
        </p:nvCxnSpPr>
        <p:spPr>
          <a:xfrm>
            <a:off x="1789043" y="1963151"/>
            <a:ext cx="0" cy="3882818"/>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xmlns="" id="{C556CFB6-1042-4311-AB8A-5E0D9B0FAF82}"/>
              </a:ext>
            </a:extLst>
          </p:cNvPr>
          <p:cNvCxnSpPr>
            <a:cxnSpLocks/>
          </p:cNvCxnSpPr>
          <p:nvPr/>
        </p:nvCxnSpPr>
        <p:spPr>
          <a:xfrm>
            <a:off x="6506817" y="1963151"/>
            <a:ext cx="0" cy="3930443"/>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D1FDAD-BB8C-476B-B26C-45CF7C037F95}"/>
              </a:ext>
            </a:extLst>
          </p:cNvPr>
          <p:cNvSpPr>
            <a:spLocks noGrp="1"/>
          </p:cNvSpPr>
          <p:nvPr>
            <p:ph type="title"/>
          </p:nvPr>
        </p:nvSpPr>
        <p:spPr>
          <a:xfrm>
            <a:off x="438796" y="609752"/>
            <a:ext cx="8596668" cy="860400"/>
          </a:xfrm>
        </p:spPr>
        <p:txBody>
          <a:bodyPr>
            <a:noAutofit/>
          </a:bodyPr>
          <a:lstStyle/>
          <a:p>
            <a:r>
              <a:rPr lang="en-US" sz="5400" b="1" dirty="0">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344706" y="2030058"/>
            <a:ext cx="9502588" cy="3393282"/>
          </a:xfrm>
          <a:solidFill>
            <a:schemeClr val="bg1"/>
          </a:solidFill>
          <a:ln>
            <a:noFill/>
          </a:ln>
        </p:spPr>
        <p:style>
          <a:lnRef idx="2">
            <a:schemeClr val="dk1"/>
          </a:lnRef>
          <a:fillRef idx="1">
            <a:schemeClr val="lt1"/>
          </a:fillRef>
          <a:effectRef idx="0">
            <a:schemeClr val="dk1"/>
          </a:effectRef>
          <a:fontRef idx="minor">
            <a:schemeClr val="dk1"/>
          </a:fontRef>
        </p:style>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1. Accurate, consistent, and unbiased performance metrics</a:t>
            </a:r>
          </a:p>
          <a:p>
            <a:r>
              <a:rPr lang="en-US" sz="2400" dirty="0">
                <a:solidFill>
                  <a:schemeClr val="tx1"/>
                </a:solidFill>
                <a:latin typeface="Times New Roman" panose="02020603050405020304" pitchFamily="18" charset="0"/>
                <a:cs typeface="Times New Roman" panose="02020603050405020304" pitchFamily="18" charset="0"/>
              </a:rPr>
              <a:t>2. Effective goal-setting and expectation management</a:t>
            </a:r>
          </a:p>
          <a:p>
            <a:r>
              <a:rPr lang="en-US" sz="2400" dirty="0">
                <a:solidFill>
                  <a:schemeClr val="tx1"/>
                </a:solidFill>
                <a:latin typeface="Times New Roman" panose="02020603050405020304" pitchFamily="18" charset="0"/>
                <a:cs typeface="Times New Roman" panose="02020603050405020304" pitchFamily="18" charset="0"/>
              </a:rPr>
              <a:t>3. Continuous feedback and personalized coaching</a:t>
            </a:r>
          </a:p>
          <a:p>
            <a:r>
              <a:rPr lang="en-US" sz="2400" dirty="0">
                <a:solidFill>
                  <a:schemeClr val="tx1"/>
                </a:solidFill>
                <a:latin typeface="Times New Roman" panose="02020603050405020304" pitchFamily="18" charset="0"/>
                <a:cs typeface="Times New Roman" panose="02020603050405020304" pitchFamily="18" charset="0"/>
              </a:rPr>
              <a:t>4. Structured programs for identifying and developing high-potential employees</a:t>
            </a:r>
          </a:p>
          <a:p>
            <a:r>
              <a:rPr lang="en-US" sz="2400" dirty="0">
                <a:solidFill>
                  <a:schemeClr val="tx1"/>
                </a:solidFill>
                <a:latin typeface="Times New Roman" panose="02020603050405020304" pitchFamily="18" charset="0"/>
                <a:cs typeface="Times New Roman" panose="02020603050405020304" pitchFamily="18" charset="0"/>
              </a:rPr>
              <a:t>5. Targeted interventions and support for employees needing improvement</a:t>
            </a:r>
          </a:p>
          <a:p>
            <a:r>
              <a:rPr lang="en-US" sz="2400" dirty="0">
                <a:solidFill>
                  <a:schemeClr val="tx1"/>
                </a:solidFill>
                <a:latin typeface="Times New Roman" panose="02020603050405020304" pitchFamily="18" charset="0"/>
                <a:cs typeface="Times New Roman" panose="02020603050405020304" pitchFamily="18" charset="0"/>
              </a:rPr>
              <a:t>6. Data-driven insights to inform strategic HR decisions</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918CFE5-0653-4482-B62E-94211AAB30DA}"/>
              </a:ext>
            </a:extLst>
          </p:cNvPr>
          <p:cNvSpPr txBox="1"/>
          <p:nvPr/>
        </p:nvSpPr>
        <p:spPr>
          <a:xfrm>
            <a:off x="351182" y="181958"/>
            <a:ext cx="8535844"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xmlns="" id="{E8F864DA-C810-64B1-9BB4-815562A64AB6}"/>
              </a:ext>
            </a:extLst>
          </p:cNvPr>
          <p:cNvSpPr txBox="1"/>
          <p:nvPr/>
        </p:nvSpPr>
        <p:spPr>
          <a:xfrm>
            <a:off x="1164990" y="2090172"/>
            <a:ext cx="6506764" cy="2677656"/>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current performance evaluation processes and identify areas for improvement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and implement a new performance analysis framework and tools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 feedback and coaching mechanisms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 training and support for managers and employees</a:t>
            </a:r>
          </a:p>
        </p:txBody>
      </p:sp>
      <p:sp>
        <p:nvSpPr>
          <p:cNvPr id="3" name="TextBox 2">
            <a:extLst>
              <a:ext uri="{FF2B5EF4-FFF2-40B4-BE49-F238E27FC236}">
                <a16:creationId xmlns:a16="http://schemas.microsoft.com/office/drawing/2014/main" xmlns="" id="{F10B425E-846D-3DF8-D3C3-199B68E132F4}"/>
              </a:ext>
            </a:extLst>
          </p:cNvPr>
          <p:cNvSpPr txBox="1"/>
          <p:nvPr/>
        </p:nvSpPr>
        <p:spPr>
          <a:xfrm rot="10800000">
            <a:off x="1164990" y="3075057"/>
            <a:ext cx="8917806" cy="707886"/>
          </a:xfrm>
          <a:prstGeom prst="rect">
            <a:avLst/>
          </a:prstGeom>
          <a:noFill/>
        </p:spPr>
        <p:txBody>
          <a:bodyPr wrap="square" rtlCol="0">
            <a:spAutoFit/>
          </a:bodyPr>
          <a:lstStyle/>
          <a:p>
            <a:pPr algn="l"/>
            <a:endParaRPr lang="en-US" sz="4000"/>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517BB780-F307-40F6-ABEF-1D33C56CEFD3}"/>
              </a:ext>
            </a:extLst>
          </p:cNvPr>
          <p:cNvSpPr txBox="1"/>
          <p:nvPr/>
        </p:nvSpPr>
        <p:spPr>
          <a:xfrm>
            <a:off x="439431" y="0"/>
            <a:ext cx="8865705"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xmlns="" id="{D922B94F-1395-F867-4020-62B8B2A3EEA5}"/>
              </a:ext>
            </a:extLst>
          </p:cNvPr>
          <p:cNvSpPr txBox="1"/>
          <p:nvPr/>
        </p:nvSpPr>
        <p:spPr>
          <a:xfrm rot="10800000" flipH="1" flipV="1">
            <a:off x="1203340" y="2539812"/>
            <a:ext cx="5453007" cy="193899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Managers and Supervisors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 Resources (HR) Professionals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Executives and Leadership Teams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Compensation Analysts</a:t>
            </a:r>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591BCA9C-8236-4147-BF6C-F5298B94D063}"/>
              </a:ext>
            </a:extLst>
          </p:cNvPr>
          <p:cNvSpPr txBox="1"/>
          <p:nvPr/>
        </p:nvSpPr>
        <p:spPr>
          <a:xfrm>
            <a:off x="225287" y="291548"/>
            <a:ext cx="9037983" cy="1754326"/>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OUR SOLUTION AND ITS VALUE PROPOSITION</a:t>
            </a:r>
          </a:p>
        </p:txBody>
      </p:sp>
      <p:sp>
        <p:nvSpPr>
          <p:cNvPr id="4" name="TextBox 3">
            <a:extLst>
              <a:ext uri="{FF2B5EF4-FFF2-40B4-BE49-F238E27FC236}">
                <a16:creationId xmlns:a16="http://schemas.microsoft.com/office/drawing/2014/main" xmlns="" id="{0B149995-804E-0693-5C37-3EA46A1227BF}"/>
              </a:ext>
            </a:extLst>
          </p:cNvPr>
          <p:cNvSpPr txBox="1"/>
          <p:nvPr/>
        </p:nvSpPr>
        <p:spPr>
          <a:xfrm>
            <a:off x="225287" y="2339676"/>
            <a:ext cx="10688997" cy="3416320"/>
          </a:xfrm>
          <a:prstGeom prst="rect">
            <a:avLst/>
          </a:prstGeom>
          <a:noFill/>
        </p:spPr>
        <p:txBody>
          <a:bodyPr wrap="square">
            <a:spAutoFit/>
          </a:bodyPr>
          <a:lstStyle/>
          <a:p>
            <a:pPr marL="342900" indent="-342900">
              <a:buAutoNum type="arabicPeriod"/>
            </a:pPr>
            <a:r>
              <a:rPr lang="en-US" sz="2400" b="1" dirty="0">
                <a:latin typeface="Times New Roman" panose="02020603050405020304" pitchFamily="18" charset="0"/>
                <a:cs typeface="Times New Roman" panose="02020603050405020304" pitchFamily="18" charset="0"/>
              </a:rPr>
              <a:t>Performance Management SoftwareValue Proposition:</a:t>
            </a:r>
            <a:r>
              <a:rPr lang="en-US" sz="2400" dirty="0">
                <a:latin typeface="Times New Roman" panose="02020603050405020304" pitchFamily="18" charset="0"/>
                <a:cs typeface="Times New Roman" panose="02020603050405020304" pitchFamily="18" charset="0"/>
              </a:rPr>
              <a:t> Streamlines the evaluation process with automated tracking, real-time feedback, and goal-setting tools. Enhances consistency and transparency in performance reviews.</a:t>
            </a:r>
          </a:p>
          <a:p>
            <a:pPr marL="342900" indent="-342900">
              <a:buAutoNum type="arabicPeriod"/>
            </a:pPr>
            <a:r>
              <a:rPr lang="en-US" sz="2400" b="1" dirty="0">
                <a:latin typeface="Times New Roman" panose="02020603050405020304" pitchFamily="18" charset="0"/>
                <a:cs typeface="Times New Roman" panose="02020603050405020304" pitchFamily="18" charset="0"/>
              </a:rPr>
              <a:t>Analytics and Reporting DashboardsValue Proposition: </a:t>
            </a:r>
            <a:r>
              <a:rPr lang="zh-CN" altLang="en-US"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O</a:t>
            </a:r>
            <a:r>
              <a:rPr lang="en-US" sz="2400" dirty="0">
                <a:latin typeface="Times New Roman" panose="02020603050405020304" pitchFamily="18" charset="0"/>
                <a:cs typeface="Times New Roman" panose="02020603050405020304" pitchFamily="18" charset="0"/>
              </a:rPr>
              <a:t>ffers detailed insights and visualizations of performance metrics, enabling data-driven decision-making and identification of trends or areas for improvement.</a:t>
            </a:r>
          </a:p>
          <a:p>
            <a:pPr marL="342900" indent="-342900">
              <a:buAutoNum type="arabicPeriod"/>
            </a:pPr>
            <a:r>
              <a:rPr lang="en-US" sz="2400" b="1" dirty="0">
                <a:latin typeface="Times New Roman" panose="02020603050405020304" pitchFamily="18" charset="0"/>
                <a:cs typeface="Times New Roman" panose="02020603050405020304" pitchFamily="18" charset="0"/>
              </a:rPr>
              <a:t>Development and Training PlatformsValue Proposition: I</a:t>
            </a:r>
            <a:r>
              <a:rPr lang="en-US" sz="2400" dirty="0">
                <a:latin typeface="Times New Roman" panose="02020603050405020304" pitchFamily="18" charset="0"/>
                <a:cs typeface="Times New Roman" panose="02020603050405020304" pitchFamily="18" charset="0"/>
              </a:rPr>
              <a:t>dentifies skill gaps and provides targeted learning resources and training programs, supporting employee growth and development based on performance data.</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FC406E-B70B-4880-897A-54BCA87C4898}"/>
              </a:ext>
            </a:extLst>
          </p:cNvPr>
          <p:cNvSpPr txBox="1"/>
          <p:nvPr/>
        </p:nvSpPr>
        <p:spPr>
          <a:xfrm>
            <a:off x="490329" y="397565"/>
            <a:ext cx="9860021"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xmlns="" id="{763B5082-0A41-445E-9740-6C8E96B1D281}"/>
              </a:ext>
            </a:extLst>
          </p:cNvPr>
          <p:cNvSpPr txBox="1"/>
          <p:nvPr/>
        </p:nvSpPr>
        <p:spPr>
          <a:xfrm>
            <a:off x="1213489" y="1566788"/>
            <a:ext cx="7281155" cy="489364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400" dirty="0">
                <a:latin typeface="Times New Roman" panose="02020603050405020304" pitchFamily="18" charset="0"/>
                <a:cs typeface="Times New Roman" panose="02020603050405020304" pitchFamily="18" charset="0"/>
              </a:rPr>
              <a:t>: Unique identifier for each employee in the    organization.</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400" dirty="0">
                <a:latin typeface="Times New Roman" panose="02020603050405020304" pitchFamily="18" charset="0"/>
                <a:cs typeface="Times New Roman" panose="02020603050405020304" pitchFamily="18" charset="0"/>
              </a:rPr>
              <a:t>: The first name of the employee.</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400" dirty="0">
                <a:latin typeface="Times New Roman" panose="02020603050405020304" pitchFamily="18" charset="0"/>
                <a:cs typeface="Times New Roman" panose="02020603050405020304" pitchFamily="18" charset="0"/>
              </a:rPr>
              <a:t>: The pay zone or salary band to which the employee's compensation falls.</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400" dirty="0">
                <a:latin typeface="Times New Roman" panose="02020603050405020304" pitchFamily="18" charset="0"/>
                <a:cs typeface="Times New Roman" panose="02020603050405020304" pitchFamily="18" charset="0"/>
              </a:rPr>
              <a:t>: The broader category or type of department the employee's work is associated with.</a:t>
            </a:r>
          </a:p>
          <a:p>
            <a:endParaRPr lang="en-US" sz="2400" dirty="0">
              <a:latin typeface="Times New Roman" panose="02020603050405020304" pitchFamily="18" charset="0"/>
              <a:cs typeface="Times New Roman" panose="02020603050405020304" pitchFamily="18" charset="0"/>
            </a:endParaRP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400" dirty="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22B2DF1-83AA-4207-BD42-5AFF1EB4E4B2}"/>
              </a:ext>
            </a:extLst>
          </p:cNvPr>
          <p:cNvSpPr txBox="1"/>
          <p:nvPr/>
        </p:nvSpPr>
        <p:spPr>
          <a:xfrm>
            <a:off x="543338" y="320213"/>
            <a:ext cx="6520070" cy="923330"/>
          </a:xfrm>
          <a:prstGeom prst="rect">
            <a:avLst/>
          </a:prstGeom>
          <a:noFill/>
        </p:spPr>
        <p:txBody>
          <a:bodyPr wrap="square" rtlCol="0">
            <a:spAutoFit/>
          </a:bodyPr>
          <a:lstStyle/>
          <a:p>
            <a:r>
              <a:rPr lang="en-US" sz="5400" b="1" dirty="0">
                <a:latin typeface="Times New Roman" panose="02020603050405020304" pitchFamily="18" charset="0"/>
                <a:cs typeface="Times New Roman" panose="02020603050405020304" pitchFamily="18" charset="0"/>
              </a:rPr>
              <a:t>MODELLING</a:t>
            </a:r>
          </a:p>
        </p:txBody>
      </p:sp>
      <p:sp>
        <p:nvSpPr>
          <p:cNvPr id="3" name="TextBox 2">
            <a:extLst>
              <a:ext uri="{FF2B5EF4-FFF2-40B4-BE49-F238E27FC236}">
                <a16:creationId xmlns:a16="http://schemas.microsoft.com/office/drawing/2014/main" xmlns="" id="{615D1BE8-D50D-445F-BF7A-D1E5619C1381}"/>
              </a:ext>
            </a:extLst>
          </p:cNvPr>
          <p:cNvSpPr txBox="1"/>
          <p:nvPr/>
        </p:nvSpPr>
        <p:spPr>
          <a:xfrm>
            <a:off x="1083468" y="2035968"/>
            <a:ext cx="8927819"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set: Kaggle, Employee dataset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Feature Selection:</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Slicer,</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Designing, Conditional formating </a:t>
            </a: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Cleaning: Missing values, Irrelevant</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Employee ID, First Name, Payzone, DepartmentType, Current Employee Rating.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Report: Slicer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Chart:</a:t>
            </a:r>
            <a:r>
              <a:rPr lang="zh-CN" altLang="en-US"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Report of Employee Performance based on their current ratings is represented as column chart.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329</TotalTime>
  <Words>500</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华文新魏</vt:lpstr>
      <vt:lpstr>Times New Roman</vt:lpstr>
      <vt:lpstr>Trebuchet MS</vt:lpstr>
      <vt:lpstr>Wingdings 3</vt: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27</cp:revision>
  <dcterms:created xsi:type="dcterms:W3CDTF">2024-08-21T00:32:52Z</dcterms:created>
  <dcterms:modified xsi:type="dcterms:W3CDTF">2024-08-28T04:11:27Z</dcterms:modified>
</cp:coreProperties>
</file>