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325" r:id="rId5"/>
    <p:sldId id="287" r:id="rId6"/>
    <p:sldId id="288" r:id="rId7"/>
    <p:sldId id="379" r:id="rId8"/>
    <p:sldId id="286" r:id="rId9"/>
    <p:sldId id="289" r:id="rId10"/>
    <p:sldId id="290" r:id="rId11"/>
    <p:sldId id="280" r:id="rId12"/>
    <p:sldId id="381" r:id="rId13"/>
    <p:sldId id="353" r:id="rId14"/>
    <p:sldId id="380" r:id="rId15"/>
    <p:sldId id="382" r:id="rId16"/>
    <p:sldId id="383" r:id="rId17"/>
    <p:sldId id="355" r:id="rId18"/>
    <p:sldId id="352" r:id="rId19"/>
    <p:sldId id="305" r:id="rId20"/>
    <p:sldId id="312" r:id="rId21"/>
    <p:sldId id="33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092D-C393-856E-EDBD-EBEF0C0FD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CE259-ABBF-65E3-5261-C1961F4C1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3850E-9759-1765-50D3-136610A04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89CA-570F-45F3-AE99-630AD1AEC17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49DD-BE66-4980-04AD-A8326534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5B622-00E8-19B5-A04E-EFA859D4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8F9C-13EC-4B45-A1A5-88C4197F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6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487B-3B98-BFE1-990C-52D16391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ED562-C457-B76D-C0FC-C8D345616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F2061-8534-999F-484B-F41196866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89CA-570F-45F3-AE99-630AD1AEC17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47C80-8C6B-67BF-3E24-6E1554A1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AEC09-EE77-1B63-E32F-E0F7E305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8F9C-13EC-4B45-A1A5-88C4197F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6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7C7EB-68D2-C951-32DD-07C0A0C5E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5FCAB-7B3F-B323-EAA1-2B7BC097E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56385-A265-A1E5-143E-EF173526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89CA-570F-45F3-AE99-630AD1AEC17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DDA6D-EEFB-B6D1-BDF8-96BDCDE3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23F1-5E1D-B3D0-3F03-EDBB429F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8F9C-13EC-4B45-A1A5-88C4197F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3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D0C1-AB95-0A1C-41E6-8AB23AD1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F46B9-3F4A-D2C4-6492-CAB501129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513B3-A393-6AEC-9C64-ECF70D75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89CA-570F-45F3-AE99-630AD1AEC17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5B48C-E2A2-86F2-D977-7363EF35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7D923-991D-EB98-4319-BEDFC5CD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8F9C-13EC-4B45-A1A5-88C4197F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7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E878-7C2B-2ED5-692E-4C8FAECCF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9A77A-5CBB-1794-61D1-DFA5F7034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09D0C-D75E-32B1-37BB-AECA30352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89CA-570F-45F3-AE99-630AD1AEC17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EAD15-9C86-A720-5189-48E5FEC5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C6DB4-6A33-91B3-2E7C-C76CCA56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8F9C-13EC-4B45-A1A5-88C4197F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4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E2D6-FBB0-FC83-DA18-C691B84B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2AB11-C2E5-CB1B-C509-F903DFEC2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7A6C9-A5C8-A411-2E21-A556E4DE9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A0F2-89F8-F410-D461-D5E73CF8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89CA-570F-45F3-AE99-630AD1AEC17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CA400-69D8-E60D-1C20-9DA05515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D668A-B8F6-BD70-9A08-AC801745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8F9C-13EC-4B45-A1A5-88C4197F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9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22D5-31D1-953F-9B59-57C84A30E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50D91-8F6F-ED38-2774-905E165F3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541CA-A0C7-E686-F3B0-496925220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2A6BB-F300-B9A5-FFB1-5895528C1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AD00F-9BCA-3724-07DC-44E220697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08726-EF63-958E-42ED-FA58E892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89CA-570F-45F3-AE99-630AD1AEC17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6CC30-18D8-AF96-7CB0-1990DC81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65309-161F-81D3-1660-CD6D044A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8F9C-13EC-4B45-A1A5-88C4197F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6983-4F5A-9F27-5D8E-72BC6B09F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F7C4B-0F50-7D17-BA93-A4840984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89CA-570F-45F3-AE99-630AD1AEC17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B43CA-199F-4602-5076-42E38E21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DEA40-1326-9EA4-7A4C-8C9598BF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8F9C-13EC-4B45-A1A5-88C4197F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1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14310-85CD-61CA-7743-7A39D61B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89CA-570F-45F3-AE99-630AD1AEC17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A4BC24-A517-B532-54CF-5C25A780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4E9B4-C0E9-84CE-7062-A877E709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8F9C-13EC-4B45-A1A5-88C4197F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7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EDB0-DF07-64DF-9CC7-2DF2D12B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FF90-FA43-E2BB-58ED-D0DD0835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46103-D673-12CD-A494-EC8192B25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A6353-88F9-27FC-6F19-2A3BEF5D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89CA-570F-45F3-AE99-630AD1AEC17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A9915-202B-DFBB-4DED-A680A0BB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0E1E1-9E15-1588-3F34-5B9A90C8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8F9C-13EC-4B45-A1A5-88C4197F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7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C173-7E55-D6B3-5A90-C0BE60DC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0796-3ADE-2A6B-3DE0-1DFAB7935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5E0A4-2D0B-E825-D045-E19E33790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E7D71-0329-A974-140F-3147431E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89CA-570F-45F3-AE99-630AD1AEC17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0D072-20D0-75B6-CD26-75019F9A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7D1E7-EAE0-6E9A-4B0E-2F24659B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8F9C-13EC-4B45-A1A5-88C4197F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3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C864D-665B-3AFE-45DB-337385C2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DCE1A-BEBA-3F91-5B0F-EA2B065F2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1F2A0-A9A3-5FBE-4190-760852ABA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789CA-570F-45F3-AE99-630AD1AEC17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75415-797D-DF7F-97E8-3FFD49988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337B7-6A9E-653F-47FB-37C11B225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88F9C-13EC-4B45-A1A5-88C4197F6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4F61-A576-F59A-B3FF-596508D68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13797-D135-1344-8A62-4858F37894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COMS-3163</a:t>
            </a:r>
          </a:p>
        </p:txBody>
      </p:sp>
    </p:spTree>
    <p:extLst>
      <p:ext uri="{BB962C8B-B14F-4D97-AF65-F5344CB8AC3E}">
        <p14:creationId xmlns:p14="http://schemas.microsoft.com/office/powerpoint/2010/main" val="37310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Untracked</a:t>
            </a:r>
          </a:p>
          <a:p>
            <a:pPr lvl="1"/>
            <a:r>
              <a:rPr lang="en-US" dirty="0"/>
              <a:t>Not tracked in </a:t>
            </a:r>
            <a:r>
              <a:rPr lang="en-US" dirty="0" err="1"/>
              <a:t>git</a:t>
            </a:r>
            <a:r>
              <a:rPr lang="en-US" dirty="0"/>
              <a:t> repo</a:t>
            </a:r>
          </a:p>
          <a:p>
            <a:r>
              <a:rPr lang="en-US" dirty="0"/>
              <a:t>Tracked</a:t>
            </a:r>
          </a:p>
          <a:p>
            <a:pPr lvl="1"/>
            <a:r>
              <a:rPr lang="en-US" dirty="0"/>
              <a:t>Unmodified</a:t>
            </a:r>
          </a:p>
          <a:p>
            <a:pPr lvl="2"/>
            <a:r>
              <a:rPr lang="en-US" dirty="0"/>
              <a:t>tracked by </a:t>
            </a:r>
            <a:r>
              <a:rPr lang="en-US" dirty="0" err="1"/>
              <a:t>git</a:t>
            </a:r>
            <a:r>
              <a:rPr lang="en-US" dirty="0"/>
              <a:t> repo and hasn’t been changed</a:t>
            </a:r>
          </a:p>
          <a:p>
            <a:pPr lvl="1"/>
            <a:r>
              <a:rPr lang="en-US" dirty="0"/>
              <a:t>Modified</a:t>
            </a:r>
          </a:p>
          <a:p>
            <a:pPr lvl="2"/>
            <a:r>
              <a:rPr lang="en-US" dirty="0"/>
              <a:t>tracked by </a:t>
            </a:r>
            <a:r>
              <a:rPr lang="en-US" dirty="0" err="1"/>
              <a:t>git</a:t>
            </a:r>
            <a:r>
              <a:rPr lang="en-US" dirty="0"/>
              <a:t> repo and has been changed</a:t>
            </a:r>
          </a:p>
          <a:p>
            <a:pPr lvl="1"/>
            <a:r>
              <a:rPr lang="en-US" dirty="0"/>
              <a:t>Staged</a:t>
            </a:r>
          </a:p>
          <a:p>
            <a:pPr lvl="2"/>
            <a:r>
              <a:rPr lang="en-US" dirty="0"/>
              <a:t>tracked by </a:t>
            </a:r>
            <a:r>
              <a:rPr lang="en-US" dirty="0" err="1"/>
              <a:t>git</a:t>
            </a:r>
            <a:r>
              <a:rPr lang="en-US" dirty="0"/>
              <a:t> repo, has been changed, staged for commit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82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config --global user.name "&lt;name&gt;"</a:t>
            </a:r>
          </a:p>
          <a:p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"email"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color.ui</a:t>
            </a:r>
            <a:r>
              <a:rPr lang="en-US" dirty="0"/>
              <a:t> auto</a:t>
            </a:r>
          </a:p>
          <a:p>
            <a:r>
              <a:rPr lang="en-US" dirty="0"/>
              <a:t>git config --global </a:t>
            </a:r>
            <a:r>
              <a:rPr lang="en-US" dirty="0" err="1"/>
              <a:t>core.editor</a:t>
            </a:r>
            <a:r>
              <a:rPr lang="en-US" dirty="0"/>
              <a:t> &lt;editor&gt;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core.editor</a:t>
            </a:r>
            <a:r>
              <a:rPr lang="en-US" dirty="0"/>
              <a:t> "code –wait"</a:t>
            </a:r>
          </a:p>
        </p:txBody>
      </p:sp>
    </p:spTree>
    <p:extLst>
      <p:ext uri="{BB962C8B-B14F-4D97-AF65-F5344CB8AC3E}">
        <p14:creationId xmlns:p14="http://schemas.microsoft.com/office/powerpoint/2010/main" val="407772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0740-BE30-96B1-81A4-284A72AC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04E85-17D6-F062-63C4-51991F948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is a file that specifies files that git should ignore</a:t>
            </a:r>
          </a:p>
          <a:p>
            <a:r>
              <a:rPr lang="en-US" dirty="0"/>
              <a:t>Usually placed in root project directory</a:t>
            </a:r>
          </a:p>
          <a:p>
            <a:r>
              <a:rPr lang="en-US" dirty="0"/>
              <a:t>Should be tracked by git, so all developers get a copy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63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remote repository is the same as a local repository</a:t>
            </a:r>
          </a:p>
          <a:p>
            <a:pPr lvl="1"/>
            <a:r>
              <a:rPr lang="en-US" dirty="0"/>
              <a:t>no workspace </a:t>
            </a:r>
          </a:p>
          <a:p>
            <a:pPr lvl="1"/>
            <a:r>
              <a:rPr lang="en-US" dirty="0"/>
              <a:t>Developers push / pull commits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05828" y="5181600"/>
            <a:ext cx="1524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17800" y="5181600"/>
            <a:ext cx="1524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42200" y="5181600"/>
            <a:ext cx="1524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13086" y="3810000"/>
            <a:ext cx="1524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</a:t>
            </a:r>
          </a:p>
        </p:txBody>
      </p:sp>
      <p:cxnSp>
        <p:nvCxnSpPr>
          <p:cNvPr id="9" name="Straight Arrow Connector 8"/>
          <p:cNvCxnSpPr>
            <a:stCxn id="5" idx="0"/>
            <a:endCxn id="7" idx="2"/>
          </p:cNvCxnSpPr>
          <p:nvPr/>
        </p:nvCxnSpPr>
        <p:spPr>
          <a:xfrm flipV="1">
            <a:off x="3479800" y="4572000"/>
            <a:ext cx="2195286" cy="609600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0"/>
            <a:endCxn id="7" idx="2"/>
          </p:cNvCxnSpPr>
          <p:nvPr/>
        </p:nvCxnSpPr>
        <p:spPr>
          <a:xfrm flipV="1">
            <a:off x="5667828" y="4572000"/>
            <a:ext cx="7258" cy="609600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  <a:endCxn id="7" idx="2"/>
          </p:cNvCxnSpPr>
          <p:nvPr/>
        </p:nvCxnSpPr>
        <p:spPr>
          <a:xfrm flipH="1" flipV="1">
            <a:off x="5675086" y="4572000"/>
            <a:ext cx="2529114" cy="609600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39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A59D95-85B2-15A9-7D8E-0D7968C1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A320C-AE8E-BA0C-F12C-4F11A56EA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git clone</a:t>
            </a:r>
          </a:p>
          <a:p>
            <a:r>
              <a:rPr lang="en-US" dirty="0"/>
              <a:t>git status</a:t>
            </a:r>
          </a:p>
          <a:p>
            <a:r>
              <a:rPr lang="en-US" dirty="0"/>
              <a:t>git add &lt;filename&gt;</a:t>
            </a:r>
          </a:p>
          <a:p>
            <a:r>
              <a:rPr lang="en-US" dirty="0"/>
              <a:t>git commit –m "&lt;commit message&gt;"</a:t>
            </a:r>
          </a:p>
          <a:p>
            <a:r>
              <a:rPr lang="en-US" dirty="0"/>
              <a:t>git rm &lt;filename&gt;</a:t>
            </a:r>
          </a:p>
          <a:p>
            <a:pPr lvl="1"/>
            <a:r>
              <a:rPr lang="en-US" dirty="0"/>
              <a:t>remove workspace and repository</a:t>
            </a:r>
          </a:p>
          <a:p>
            <a:r>
              <a:rPr lang="en-US" dirty="0"/>
              <a:t>git rm --cached &lt;filename&gt;</a:t>
            </a:r>
          </a:p>
          <a:p>
            <a:pPr lvl="1"/>
            <a:r>
              <a:rPr lang="en-US" dirty="0"/>
              <a:t>Keep in workspace, stop tracking in repository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C242A5-660B-FD4F-5FC1-1621D85A9C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 log</a:t>
            </a:r>
          </a:p>
          <a:p>
            <a:r>
              <a:rPr lang="en-US" dirty="0"/>
              <a:t>git branch</a:t>
            </a:r>
          </a:p>
          <a:p>
            <a:r>
              <a:rPr lang="en-US" dirty="0"/>
              <a:t>git checkout</a:t>
            </a:r>
          </a:p>
          <a:p>
            <a:r>
              <a:rPr lang="en-US" dirty="0"/>
              <a:t>git merge </a:t>
            </a:r>
          </a:p>
          <a:p>
            <a:pPr lvl="1"/>
            <a:r>
              <a:rPr lang="en-US" dirty="0"/>
              <a:t>http://git-scm.com/docs/merge-strategies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0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5FB930-4F3B-9AC6-53E4-80008DD0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Merge Conflicts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DF2E7-7A08-07E1-8EA8-EBBB403F1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05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remote repository is the same as a local repository</a:t>
            </a:r>
          </a:p>
          <a:p>
            <a:pPr lvl="1"/>
            <a:r>
              <a:rPr lang="en-US" dirty="0"/>
              <a:t>no workspace </a:t>
            </a:r>
          </a:p>
          <a:p>
            <a:pPr lvl="1"/>
            <a:r>
              <a:rPr lang="en-US" dirty="0"/>
              <a:t>Developers push / pull commits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05828" y="5181600"/>
            <a:ext cx="1524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17800" y="5181600"/>
            <a:ext cx="1524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42200" y="5181600"/>
            <a:ext cx="1524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13086" y="3810000"/>
            <a:ext cx="1524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</a:t>
            </a:r>
          </a:p>
        </p:txBody>
      </p:sp>
      <p:cxnSp>
        <p:nvCxnSpPr>
          <p:cNvPr id="9" name="Straight Arrow Connector 8"/>
          <p:cNvCxnSpPr>
            <a:stCxn id="5" idx="0"/>
            <a:endCxn id="7" idx="2"/>
          </p:cNvCxnSpPr>
          <p:nvPr/>
        </p:nvCxnSpPr>
        <p:spPr>
          <a:xfrm flipV="1">
            <a:off x="3479800" y="4572000"/>
            <a:ext cx="2195286" cy="609600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0"/>
            <a:endCxn id="7" idx="2"/>
          </p:cNvCxnSpPr>
          <p:nvPr/>
        </p:nvCxnSpPr>
        <p:spPr>
          <a:xfrm flipV="1">
            <a:off x="5667828" y="4572000"/>
            <a:ext cx="7258" cy="609600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  <a:endCxn id="7" idx="2"/>
          </p:cNvCxnSpPr>
          <p:nvPr/>
        </p:nvCxnSpPr>
        <p:spPr>
          <a:xfrm flipH="1" flipV="1">
            <a:off x="5675086" y="4572000"/>
            <a:ext cx="2529114" cy="609600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347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remote</a:t>
            </a:r>
          </a:p>
          <a:p>
            <a:r>
              <a:rPr lang="en-US" dirty="0"/>
              <a:t>git remote –v</a:t>
            </a:r>
          </a:p>
          <a:p>
            <a:r>
              <a:rPr lang="en-US" dirty="0"/>
              <a:t>git remote show origin</a:t>
            </a:r>
          </a:p>
          <a:p>
            <a:r>
              <a:rPr lang="en-US" dirty="0" err="1"/>
              <a:t>git</a:t>
            </a:r>
            <a:r>
              <a:rPr lang="en-US" dirty="0"/>
              <a:t> push &lt;remote name&gt; &lt;branch&gt;</a:t>
            </a:r>
          </a:p>
          <a:p>
            <a:r>
              <a:rPr lang="en-US" dirty="0" err="1"/>
              <a:t>git</a:t>
            </a:r>
            <a:r>
              <a:rPr lang="en-US" dirty="0"/>
              <a:t> fetch –all</a:t>
            </a:r>
          </a:p>
          <a:p>
            <a:pPr lvl="1"/>
            <a:r>
              <a:rPr lang="en-US" dirty="0"/>
              <a:t>Fetch all updates on all branches from remote</a:t>
            </a:r>
          </a:p>
          <a:p>
            <a:r>
              <a:rPr lang="en-US" dirty="0" err="1"/>
              <a:t>git</a:t>
            </a:r>
            <a:r>
              <a:rPr lang="en-US" dirty="0"/>
              <a:t> pull </a:t>
            </a:r>
          </a:p>
          <a:p>
            <a:pPr lvl="1"/>
            <a:r>
              <a:rPr lang="en-US" dirty="0"/>
              <a:t>Performs fetch &amp; merge in one command</a:t>
            </a:r>
          </a:p>
          <a:p>
            <a:pPr lvl="1"/>
            <a:r>
              <a:rPr lang="en-US" dirty="0"/>
              <a:t>No ability to check log first</a:t>
            </a:r>
          </a:p>
        </p:txBody>
      </p:sp>
    </p:spTree>
    <p:extLst>
      <p:ext uri="{BB962C8B-B14F-4D97-AF65-F5344CB8AC3E}">
        <p14:creationId xmlns:p14="http://schemas.microsoft.com/office/powerpoint/2010/main" val="2794406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branch -d &lt;local branch&gt;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push --delete origin &lt;branch&gt;  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push origin :&lt;branch&gt;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54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stash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stash</a:t>
            </a:r>
          </a:p>
          <a:p>
            <a:r>
              <a:rPr lang="en-US" dirty="0" err="1"/>
              <a:t>Git</a:t>
            </a:r>
            <a:r>
              <a:rPr lang="en-US" baseline="0" dirty="0"/>
              <a:t> stash 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5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C168-5FE1-E78C-C892-843C61D1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68E78-B641-7C85-6F13-EA362086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Maintain</a:t>
            </a:r>
            <a:r>
              <a:rPr lang="en-US" baseline="0" dirty="0"/>
              <a:t> changes to source code from multiple developers.</a:t>
            </a:r>
          </a:p>
          <a:p>
            <a:r>
              <a:rPr lang="en-US" baseline="0" dirty="0"/>
              <a:t>Maintain multiple versions of source code. </a:t>
            </a:r>
          </a:p>
          <a:p>
            <a:r>
              <a:rPr lang="en-US" dirty="0"/>
              <a:t>Centralized</a:t>
            </a:r>
          </a:p>
          <a:p>
            <a:pPr lvl="1"/>
            <a:r>
              <a:rPr lang="en-US" dirty="0"/>
              <a:t>Client/server </a:t>
            </a:r>
          </a:p>
          <a:p>
            <a:pPr lvl="1"/>
            <a:r>
              <a:rPr lang="en-US" dirty="0"/>
              <a:t>Library</a:t>
            </a:r>
          </a:p>
          <a:p>
            <a:pPr lvl="1"/>
            <a:r>
              <a:rPr lang="en-US" dirty="0"/>
              <a:t>Must be connected (online) to merge/commit</a:t>
            </a:r>
          </a:p>
          <a:p>
            <a:r>
              <a:rPr lang="en-US" dirty="0"/>
              <a:t>Distributed</a:t>
            </a:r>
          </a:p>
          <a:p>
            <a:pPr lvl="1"/>
            <a:r>
              <a:rPr lang="en-US" dirty="0"/>
              <a:t>Every developer has a copy of repository</a:t>
            </a:r>
          </a:p>
          <a:p>
            <a:pPr lvl="1"/>
            <a:r>
              <a:rPr lang="en-US" dirty="0"/>
              <a:t>Fast local commits</a:t>
            </a:r>
          </a:p>
          <a:p>
            <a:pPr lvl="1"/>
            <a:r>
              <a:rPr lang="en-US" dirty="0"/>
              <a:t>Push changes to server</a:t>
            </a:r>
          </a:p>
          <a:p>
            <a:pPr lvl="1"/>
            <a:r>
              <a:rPr lang="en-US" dirty="0"/>
              <a:t>Can commit locally offline</a:t>
            </a:r>
          </a:p>
        </p:txBody>
      </p:sp>
    </p:spTree>
    <p:extLst>
      <p:ext uri="{BB962C8B-B14F-4D97-AF65-F5344CB8AC3E}">
        <p14:creationId xmlns:p14="http://schemas.microsoft.com/office/powerpoint/2010/main" val="1987519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tag v1.0 &lt;commit id&gt;</a:t>
            </a:r>
          </a:p>
          <a:p>
            <a:pPr marL="342900" lvl="1" indent="-342900"/>
            <a:r>
              <a:rPr lang="en-US" dirty="0" err="1"/>
              <a:t>Git</a:t>
            </a:r>
            <a:r>
              <a:rPr lang="en-US" dirty="0"/>
              <a:t> push --tags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8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git reset --hard </a:t>
            </a:r>
            <a:r>
              <a:rPr lang="en-US" dirty="0"/>
              <a:t>HEAD</a:t>
            </a:r>
          </a:p>
          <a:p>
            <a:r>
              <a:rPr lang="en-US" dirty="0"/>
              <a:t>git </a:t>
            </a:r>
            <a:r>
              <a:rPr lang="en-US" dirty="0" err="1"/>
              <a:t>reflog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reflog</a:t>
            </a:r>
            <a:r>
              <a:rPr lang="en-US" dirty="0"/>
              <a:t> -g</a:t>
            </a:r>
          </a:p>
        </p:txBody>
      </p:sp>
    </p:spTree>
    <p:extLst>
      <p:ext uri="{BB962C8B-B14F-4D97-AF65-F5344CB8AC3E}">
        <p14:creationId xmlns:p14="http://schemas.microsoft.com/office/powerpoint/2010/main" val="314518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Linus </a:t>
            </a:r>
            <a:r>
              <a:rPr lang="en-US" dirty="0" err="1"/>
              <a:t>Torvald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Source Control for Linux Kernel (2005)</a:t>
            </a:r>
          </a:p>
          <a:p>
            <a:pPr lvl="1"/>
            <a:r>
              <a:rPr lang="en-US" dirty="0"/>
              <a:t>Large projects</a:t>
            </a:r>
          </a:p>
          <a:p>
            <a:r>
              <a:rPr lang="en-US" dirty="0"/>
              <a:t>Distributed Version Control</a:t>
            </a:r>
          </a:p>
          <a:p>
            <a:r>
              <a:rPr lang="en-US" dirty="0"/>
              <a:t>Two phase commit</a:t>
            </a:r>
          </a:p>
          <a:p>
            <a:pPr lvl="0"/>
            <a:r>
              <a:rPr lang="en-US" dirty="0"/>
              <a:t>Online cloud repositories with GitHub, </a:t>
            </a:r>
            <a:r>
              <a:rPr lang="en-US" dirty="0" err="1"/>
              <a:t>BitBucket</a:t>
            </a:r>
            <a:r>
              <a:rPr lang="en-US" dirty="0"/>
              <a:t>, Gitlab and self-hosted.</a:t>
            </a:r>
          </a:p>
        </p:txBody>
      </p:sp>
    </p:spTree>
    <p:extLst>
      <p:ext uri="{BB962C8B-B14F-4D97-AF65-F5344CB8AC3E}">
        <p14:creationId xmlns:p14="http://schemas.microsoft.com/office/powerpoint/2010/main" val="325201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981200" y="1535113"/>
            <a:ext cx="8153400" cy="639762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9,868,933 lines of code, 12,020,528 lines with comments included, spread over 36,595 unique files.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Breakdown by language</a:t>
            </a:r>
          </a:p>
          <a:p>
            <a:r>
              <a:rPr lang="en-US" b="1" dirty="0"/>
              <a:t>C </a:t>
            </a:r>
            <a:r>
              <a:rPr lang="en-US" dirty="0"/>
              <a:t>- 7,896,318 lines, 16,397 files</a:t>
            </a:r>
          </a:p>
          <a:p>
            <a:r>
              <a:rPr lang="en-US" b="1" dirty="0"/>
              <a:t>C/C++ Header files</a:t>
            </a:r>
            <a:r>
              <a:rPr lang="en-US" dirty="0"/>
              <a:t> - 1,629,064 lines, 13,542 files</a:t>
            </a:r>
          </a:p>
          <a:p>
            <a:r>
              <a:rPr lang="en-US" b="1" dirty="0"/>
              <a:t>Assembly</a:t>
            </a:r>
            <a:r>
              <a:rPr lang="en-US" dirty="0"/>
              <a:t> - 250,097 lines, 1,231 files</a:t>
            </a:r>
          </a:p>
          <a:p>
            <a:r>
              <a:rPr lang="en-US" b="1" dirty="0" err="1"/>
              <a:t>DocBook</a:t>
            </a:r>
            <a:r>
              <a:rPr lang="en-US" b="1" dirty="0"/>
              <a:t> XML</a:t>
            </a:r>
            <a:r>
              <a:rPr lang="en-US" dirty="0"/>
              <a:t> - 40,070 lines, 140 files</a:t>
            </a:r>
          </a:p>
          <a:p>
            <a:r>
              <a:rPr lang="en-US" b="1" dirty="0" err="1"/>
              <a:t>Makefiles</a:t>
            </a:r>
            <a:r>
              <a:rPr lang="en-US" dirty="0"/>
              <a:t> - 23,589 lines, 1,421 files</a:t>
            </a:r>
          </a:p>
          <a:p>
            <a:r>
              <a:rPr lang="en-US" b="1" dirty="0"/>
              <a:t>Perl</a:t>
            </a:r>
            <a:r>
              <a:rPr lang="en-US" dirty="0"/>
              <a:t> - 14,839 lines, 41 files</a:t>
            </a:r>
          </a:p>
          <a:p>
            <a:r>
              <a:rPr lang="en-US" b="1" dirty="0"/>
              <a:t>Shell Script</a:t>
            </a:r>
            <a:r>
              <a:rPr lang="en-US" dirty="0"/>
              <a:t> - 4,103 lines, 76 files</a:t>
            </a:r>
          </a:p>
          <a:p>
            <a:r>
              <a:rPr lang="en-US" b="1" dirty="0" err="1"/>
              <a:t>yacc</a:t>
            </a:r>
            <a:r>
              <a:rPr lang="en-US" dirty="0"/>
              <a:t> - 2,978 lines, 5 files</a:t>
            </a:r>
          </a:p>
          <a:p>
            <a:r>
              <a:rPr lang="en-US" b="1" dirty="0"/>
              <a:t>Python</a:t>
            </a:r>
            <a:r>
              <a:rPr lang="en-US" dirty="0"/>
              <a:t> - 2,549 lines, 18 files</a:t>
            </a:r>
          </a:p>
          <a:p>
            <a:r>
              <a:rPr lang="en-US" b="1" dirty="0"/>
              <a:t>C++ </a:t>
            </a:r>
            <a:r>
              <a:rPr lang="en-US" dirty="0"/>
              <a:t>- 1,524 lines, 1 file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err="1"/>
              <a:t>lex</a:t>
            </a:r>
            <a:r>
              <a:rPr lang="en-US" dirty="0"/>
              <a:t> - 1,321 lines, 5 files</a:t>
            </a:r>
          </a:p>
          <a:p>
            <a:r>
              <a:rPr lang="en-US" b="1" dirty="0" err="1"/>
              <a:t>awk</a:t>
            </a:r>
            <a:r>
              <a:rPr lang="en-US" b="1" dirty="0"/>
              <a:t> </a:t>
            </a:r>
            <a:r>
              <a:rPr lang="en-US" dirty="0"/>
              <a:t>- 714 lines, 8 files</a:t>
            </a:r>
          </a:p>
          <a:p>
            <a:r>
              <a:rPr lang="en-US" b="1" dirty="0"/>
              <a:t>Bash Script</a:t>
            </a:r>
            <a:r>
              <a:rPr lang="en-US" dirty="0"/>
              <a:t> - 446 lines, 28 files</a:t>
            </a:r>
          </a:p>
          <a:p>
            <a:r>
              <a:rPr lang="en-US" b="1" dirty="0"/>
              <a:t>HTML </a:t>
            </a:r>
            <a:r>
              <a:rPr lang="en-US" dirty="0"/>
              <a:t>- 378 lines, 2 files</a:t>
            </a:r>
          </a:p>
          <a:p>
            <a:r>
              <a:rPr lang="en-US" b="1" dirty="0" err="1"/>
              <a:t>NAnt</a:t>
            </a:r>
            <a:r>
              <a:rPr lang="en-US" b="1" dirty="0"/>
              <a:t> Script</a:t>
            </a:r>
            <a:r>
              <a:rPr lang="en-US" dirty="0"/>
              <a:t> - 372 lines, 1 file</a:t>
            </a:r>
          </a:p>
          <a:p>
            <a:r>
              <a:rPr lang="en-US" b="1" dirty="0"/>
              <a:t>Lisp</a:t>
            </a:r>
            <a:r>
              <a:rPr lang="en-US" dirty="0"/>
              <a:t> - 218 lines, 1 file</a:t>
            </a:r>
          </a:p>
          <a:p>
            <a:r>
              <a:rPr lang="en-US" b="1" dirty="0"/>
              <a:t>ASP</a:t>
            </a:r>
            <a:r>
              <a:rPr lang="en-US" dirty="0"/>
              <a:t> - 137 lines, 1 file</a:t>
            </a:r>
          </a:p>
          <a:p>
            <a:r>
              <a:rPr lang="en-US" b="1" dirty="0"/>
              <a:t>m4</a:t>
            </a:r>
            <a:r>
              <a:rPr lang="en-US" dirty="0"/>
              <a:t> - 84 lines, 1 file</a:t>
            </a:r>
          </a:p>
          <a:p>
            <a:r>
              <a:rPr lang="en-US" b="1" dirty="0"/>
              <a:t>XSLT</a:t>
            </a:r>
            <a:r>
              <a:rPr lang="en-US" dirty="0"/>
              <a:t> - 70 lines, 6 files</a:t>
            </a:r>
          </a:p>
          <a:p>
            <a:r>
              <a:rPr lang="en-US" b="1" dirty="0" err="1"/>
              <a:t>sed</a:t>
            </a:r>
            <a:r>
              <a:rPr lang="en-US" dirty="0"/>
              <a:t> - 30 lines, 1 file</a:t>
            </a:r>
          </a:p>
          <a:p>
            <a:r>
              <a:rPr lang="en-US" b="1" dirty="0"/>
              <a:t>Vim Script</a:t>
            </a:r>
            <a:r>
              <a:rPr lang="en-US" dirty="0"/>
              <a:t> - 27 lines, 1 file</a:t>
            </a:r>
          </a:p>
          <a:p>
            <a:r>
              <a:rPr lang="en-US" b="1" dirty="0" err="1"/>
              <a:t>Teamcenter</a:t>
            </a:r>
            <a:r>
              <a:rPr lang="en-US" b="1" dirty="0"/>
              <a:t> </a:t>
            </a:r>
            <a:r>
              <a:rPr lang="en-US" b="1" dirty="0" err="1"/>
              <a:t>def</a:t>
            </a:r>
            <a:r>
              <a:rPr lang="en-US" dirty="0"/>
              <a:t> - 5 lines, 1 file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62201" y="6214348"/>
            <a:ext cx="707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https://www.quora.com/How-many-lines-of-code-are-in-the-Linux-kernel</a:t>
            </a:r>
          </a:p>
        </p:txBody>
      </p:sp>
    </p:spTree>
    <p:extLst>
      <p:ext uri="{BB962C8B-B14F-4D97-AF65-F5344CB8AC3E}">
        <p14:creationId xmlns:p14="http://schemas.microsoft.com/office/powerpoint/2010/main" val="161894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Version Control – Track file changes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057400" y="14478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 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33800" y="14478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 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10200" y="14478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 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086600" y="14478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 4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763000" y="14478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 5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057400" y="2082800"/>
            <a:ext cx="12954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733800" y="2057400"/>
            <a:ext cx="12954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410200" y="2057400"/>
            <a:ext cx="12954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057400" y="2717800"/>
            <a:ext cx="12954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B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410200" y="2717800"/>
            <a:ext cx="12954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763000" y="2717800"/>
            <a:ext cx="12954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057400" y="3352800"/>
            <a:ext cx="12954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C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86600" y="3352800"/>
            <a:ext cx="12954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27" name="Straight Arrow Connector 26"/>
          <p:cNvCxnSpPr>
            <a:stCxn id="16" idx="3"/>
            <a:endCxn id="18" idx="1"/>
          </p:cNvCxnSpPr>
          <p:nvPr/>
        </p:nvCxnSpPr>
        <p:spPr>
          <a:xfrm>
            <a:off x="3352800" y="29464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3"/>
            <a:endCxn id="20" idx="1"/>
          </p:cNvCxnSpPr>
          <p:nvPr/>
        </p:nvCxnSpPr>
        <p:spPr>
          <a:xfrm>
            <a:off x="6705600" y="29464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3"/>
            <a:endCxn id="24" idx="1"/>
          </p:cNvCxnSpPr>
          <p:nvPr/>
        </p:nvCxnSpPr>
        <p:spPr>
          <a:xfrm>
            <a:off x="3352800" y="3581400"/>
            <a:ext cx="3733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3"/>
            <a:endCxn id="13" idx="1"/>
          </p:cNvCxnSpPr>
          <p:nvPr/>
        </p:nvCxnSpPr>
        <p:spPr>
          <a:xfrm>
            <a:off x="5029200" y="2286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352800" y="227584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32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>
            <a:stCxn id="8" idx="2"/>
          </p:cNvCxnSpPr>
          <p:nvPr/>
        </p:nvCxnSpPr>
        <p:spPr>
          <a:xfrm>
            <a:off x="5789735" y="1919288"/>
            <a:ext cx="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2"/>
          </p:cNvCxnSpPr>
          <p:nvPr/>
        </p:nvCxnSpPr>
        <p:spPr>
          <a:xfrm>
            <a:off x="7466135" y="1919288"/>
            <a:ext cx="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" idx="2"/>
          </p:cNvCxnSpPr>
          <p:nvPr/>
        </p:nvCxnSpPr>
        <p:spPr>
          <a:xfrm>
            <a:off x="9142535" y="1919288"/>
            <a:ext cx="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</p:cNvCxnSpPr>
          <p:nvPr/>
        </p:nvCxnSpPr>
        <p:spPr>
          <a:xfrm>
            <a:off x="4113335" y="1919288"/>
            <a:ext cx="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cxnSpLocks/>
            <a:stCxn id="6" idx="2"/>
          </p:cNvCxnSpPr>
          <p:nvPr/>
        </p:nvCxnSpPr>
        <p:spPr>
          <a:xfrm>
            <a:off x="2436935" y="1919288"/>
            <a:ext cx="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– Track Snapshots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89235" y="1462088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 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65635" y="1462088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 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2035" y="1462088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 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18435" y="1462088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 4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494835" y="1462088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 5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789235" y="2097088"/>
            <a:ext cx="12954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65635" y="2071688"/>
            <a:ext cx="12954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142035" y="2071688"/>
            <a:ext cx="12954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789235" y="2732088"/>
            <a:ext cx="12954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B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142035" y="2732088"/>
            <a:ext cx="12954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494835" y="2732088"/>
            <a:ext cx="12954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789235" y="3367088"/>
            <a:ext cx="12954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C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818435" y="3367088"/>
            <a:ext cx="12954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818435" y="2071688"/>
            <a:ext cx="12954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494835" y="2097088"/>
            <a:ext cx="12954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465635" y="2732088"/>
            <a:ext cx="12954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465635" y="3367088"/>
            <a:ext cx="12954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126795" y="3367088"/>
            <a:ext cx="12954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818435" y="2732088"/>
            <a:ext cx="12954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494835" y="3367088"/>
            <a:ext cx="12954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789235" y="4129088"/>
            <a:ext cx="12954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465635" y="4144328"/>
            <a:ext cx="12954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126795" y="4144328"/>
            <a:ext cx="12954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818435" y="4159568"/>
            <a:ext cx="12954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510075" y="4159568"/>
            <a:ext cx="12954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</p:spTree>
    <p:extLst>
      <p:ext uri="{BB962C8B-B14F-4D97-AF65-F5344CB8AC3E}">
        <p14:creationId xmlns:p14="http://schemas.microsoft.com/office/powerpoint/2010/main" val="399399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sha1 hash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3"/>
          <a:stretch/>
        </p:blipFill>
        <p:spPr bwMode="auto">
          <a:xfrm>
            <a:off x="2057400" y="2057400"/>
            <a:ext cx="7772401" cy="796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169557"/>
            <a:ext cx="7772401" cy="68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407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two phase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Workspace</a:t>
            </a:r>
          </a:p>
          <a:p>
            <a:pPr lvl="1"/>
            <a:r>
              <a:rPr lang="en-US" dirty="0"/>
              <a:t>Source code you are working on</a:t>
            </a:r>
          </a:p>
          <a:p>
            <a:r>
              <a:rPr lang="en-US" dirty="0"/>
              <a:t>Staging</a:t>
            </a:r>
          </a:p>
          <a:p>
            <a:pPr lvl="1"/>
            <a:r>
              <a:rPr lang="en-US" dirty="0"/>
              <a:t>Area where changes are staged before being committed into local repository</a:t>
            </a:r>
          </a:p>
          <a:p>
            <a:pPr lvl="1"/>
            <a:r>
              <a:rPr lang="en-US" dirty="0"/>
              <a:t>Allows rollback before commit</a:t>
            </a:r>
          </a:p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Commit to repository</a:t>
            </a:r>
          </a:p>
        </p:txBody>
      </p:sp>
    </p:spTree>
    <p:extLst>
      <p:ext uri="{BB962C8B-B14F-4D97-AF65-F5344CB8AC3E}">
        <p14:creationId xmlns:p14="http://schemas.microsoft.com/office/powerpoint/2010/main" val="159259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/>
              <a:t>list commands</a:t>
            </a:r>
          </a:p>
          <a:p>
            <a:r>
              <a:rPr lang="en-US" dirty="0" err="1"/>
              <a:t>git</a:t>
            </a:r>
            <a:r>
              <a:rPr lang="en-US" dirty="0"/>
              <a:t> help &lt;command&gt;</a:t>
            </a:r>
          </a:p>
        </p:txBody>
      </p:sp>
    </p:spTree>
    <p:extLst>
      <p:ext uri="{BB962C8B-B14F-4D97-AF65-F5344CB8AC3E}">
        <p14:creationId xmlns:p14="http://schemas.microsoft.com/office/powerpoint/2010/main" val="132842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2710</TotalTime>
  <Words>739</Words>
  <Application>Microsoft Office PowerPoint</Application>
  <PresentationFormat>Widescreen</PresentationFormat>
  <Paragraphs>177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git version control</vt:lpstr>
      <vt:lpstr>Version Control Overview</vt:lpstr>
      <vt:lpstr>What is Git?</vt:lpstr>
      <vt:lpstr>Linux</vt:lpstr>
      <vt:lpstr>Most Version Control – Track file changes</vt:lpstr>
      <vt:lpstr>Git – Track Snapshots</vt:lpstr>
      <vt:lpstr>sha1 hash</vt:lpstr>
      <vt:lpstr>git two phase commit</vt:lpstr>
      <vt:lpstr>Help</vt:lpstr>
      <vt:lpstr>file states</vt:lpstr>
      <vt:lpstr>Configuration</vt:lpstr>
      <vt:lpstr>.gitignore</vt:lpstr>
      <vt:lpstr>Remote repositories</vt:lpstr>
      <vt:lpstr>Git commands</vt:lpstr>
      <vt:lpstr>Resolving Merge Conflicts</vt:lpstr>
      <vt:lpstr>Remote repositories</vt:lpstr>
      <vt:lpstr>Remote repositories</vt:lpstr>
      <vt:lpstr>delete branch</vt:lpstr>
      <vt:lpstr>Git stash</vt:lpstr>
      <vt:lpstr>Git tag</vt:lpstr>
      <vt:lpstr>Other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Chirgwin</dc:creator>
  <cp:lastModifiedBy>Brian Chirgwin</cp:lastModifiedBy>
  <cp:revision>27</cp:revision>
  <dcterms:created xsi:type="dcterms:W3CDTF">2024-01-01T23:39:14Z</dcterms:created>
  <dcterms:modified xsi:type="dcterms:W3CDTF">2024-01-23T22:12:24Z</dcterms:modified>
</cp:coreProperties>
</file>