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12"/>
  </p:notesMasterIdLst>
  <p:sldIdLst>
    <p:sldId id="257" r:id="rId2"/>
    <p:sldId id="267" r:id="rId3"/>
    <p:sldId id="268" r:id="rId4"/>
    <p:sldId id="272" r:id="rId5"/>
    <p:sldId id="258" r:id="rId6"/>
    <p:sldId id="273" r:id="rId7"/>
    <p:sldId id="270" r:id="rId8"/>
    <p:sldId id="262" r:id="rId9"/>
    <p:sldId id="260"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CDD9"/>
    <a:srgbClr val="30353F"/>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114" d="100"/>
          <a:sy n="114" d="100"/>
        </p:scale>
        <p:origin x="474" y="114"/>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2620519482007284"/>
          <c:y val="6.0621653577321966E-2"/>
          <c:w val="0.57775555158128811"/>
          <c:h val="0.8666323621298917"/>
        </c:manualLayout>
      </c:layout>
      <c:doughnutChart>
        <c:varyColors val="1"/>
        <c:ser>
          <c:idx val="0"/>
          <c:order val="0"/>
          <c:tx>
            <c:strRef>
              <c:f>Sheet1!$B$1</c:f>
              <c:strCache>
                <c:ptCount val="1"/>
                <c:pt idx="0">
                  <c:v>Column1</c:v>
                </c:pt>
              </c:strCache>
            </c:strRef>
          </c:tx>
          <c:spPr>
            <a:ln>
              <a:noFill/>
            </a:ln>
            <a:effectLst/>
          </c:spPr>
          <c:dPt>
            <c:idx val="0"/>
            <c:bubble3D val="0"/>
            <c:spPr>
              <a:solidFill>
                <a:srgbClr val="64777B"/>
              </a:solidFill>
              <a:ln w="19050">
                <a:noFill/>
              </a:ln>
              <a:effectLst/>
            </c:spPr>
            <c:extLst>
              <c:ext xmlns:c16="http://schemas.microsoft.com/office/drawing/2014/chart" uri="{C3380CC4-5D6E-409C-BE32-E72D297353CC}">
                <c16:uniqueId val="{00000001-B1E0-4564-AEF1-6C9CF57FC564}"/>
              </c:ext>
            </c:extLst>
          </c:dPt>
          <c:dPt>
            <c:idx val="1"/>
            <c:bubble3D val="0"/>
            <c:spPr>
              <a:solidFill>
                <a:srgbClr val="43CDD9"/>
              </a:solidFill>
              <a:ln w="19050">
                <a:noFill/>
              </a:ln>
              <a:effectLst/>
            </c:spPr>
            <c:extLst>
              <c:ext xmlns:c16="http://schemas.microsoft.com/office/drawing/2014/chart" uri="{C3380CC4-5D6E-409C-BE32-E72D297353CC}">
                <c16:uniqueId val="{00000003-B1E0-4564-AEF1-6C9CF57FC564}"/>
              </c:ext>
            </c:extLst>
          </c:dPt>
          <c:cat>
            <c:strRef>
              <c:f>Sheet1!$A$3:$A$4</c:f>
              <c:strCache>
                <c:ptCount val="2"/>
                <c:pt idx="0">
                  <c:v>Test</c:v>
                </c:pt>
                <c:pt idx="1">
                  <c:v>Training</c:v>
                </c:pt>
              </c:strCache>
            </c:strRef>
          </c:cat>
          <c:val>
            <c:numRef>
              <c:f>Sheet1!$B$3:$B$4</c:f>
              <c:numCache>
                <c:formatCode>General</c:formatCode>
                <c:ptCount val="2"/>
                <c:pt idx="0">
                  <c:v>16</c:v>
                </c:pt>
                <c:pt idx="1">
                  <c:v>84</c:v>
                </c:pt>
              </c:numCache>
            </c:numRef>
          </c:val>
          <c:extLst>
            <c:ext xmlns:c16="http://schemas.microsoft.com/office/drawing/2014/chart" uri="{C3380CC4-5D6E-409C-BE32-E72D297353CC}">
              <c16:uniqueId val="{0000000A-B1E0-4564-AEF1-6C9CF57FC564}"/>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759932574644273"/>
          <c:y val="0.36147200239471672"/>
          <c:w val="0.24006742535572698"/>
          <c:h val="0.3534409471107099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Column1</c:v>
                </c:pt>
              </c:strCache>
            </c:strRef>
          </c:tx>
          <c:spPr>
            <a:ln>
              <a:noFill/>
            </a:ln>
            <a:effectLst/>
          </c:spPr>
          <c:dPt>
            <c:idx val="0"/>
            <c:bubble3D val="0"/>
            <c:spPr>
              <a:solidFill>
                <a:srgbClr val="30353F"/>
              </a:solidFill>
              <a:ln w="19050">
                <a:noFill/>
              </a:ln>
              <a:effectLst/>
            </c:spPr>
            <c:extLst>
              <c:ext xmlns:c16="http://schemas.microsoft.com/office/drawing/2014/chart" uri="{C3380CC4-5D6E-409C-BE32-E72D297353CC}">
                <c16:uniqueId val="{00000001-B1E0-4564-AEF1-6C9CF57FC564}"/>
              </c:ext>
            </c:extLst>
          </c:dPt>
          <c:dPt>
            <c:idx val="1"/>
            <c:bubble3D val="0"/>
            <c:spPr>
              <a:solidFill>
                <a:srgbClr val="43CDD9"/>
              </a:solidFill>
              <a:ln w="19050">
                <a:noFill/>
              </a:ln>
              <a:effectLst/>
            </c:spPr>
            <c:extLst>
              <c:ext xmlns:c16="http://schemas.microsoft.com/office/drawing/2014/chart" uri="{C3380CC4-5D6E-409C-BE32-E72D297353CC}">
                <c16:uniqueId val="{00000003-B1E0-4564-AEF1-6C9CF57FC564}"/>
              </c:ext>
            </c:extLst>
          </c:dPt>
          <c:cat>
            <c:strRef>
              <c:f>Sheet1!$A$2:$A$3</c:f>
              <c:strCache>
                <c:ptCount val="2"/>
                <c:pt idx="0">
                  <c:v>Correct</c:v>
                </c:pt>
                <c:pt idx="1">
                  <c:v>Incorrect</c:v>
                </c:pt>
              </c:strCache>
            </c:strRef>
          </c:cat>
          <c:val>
            <c:numRef>
              <c:f>Sheet1!$B$2:$B$3</c:f>
              <c:numCache>
                <c:formatCode>General</c:formatCode>
                <c:ptCount val="2"/>
                <c:pt idx="0">
                  <c:v>7</c:v>
                </c:pt>
                <c:pt idx="1">
                  <c:v>1</c:v>
                </c:pt>
              </c:numCache>
            </c:numRef>
          </c:val>
          <c:extLst>
            <c:ext xmlns:c16="http://schemas.microsoft.com/office/drawing/2014/chart" uri="{C3380CC4-5D6E-409C-BE32-E72D297353CC}">
              <c16:uniqueId val="{0000000A-B1E0-4564-AEF1-6C9CF57FC564}"/>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63116026473712439"/>
          <c:y val="0.3614721228700678"/>
          <c:w val="0.35349750734938923"/>
          <c:h val="0.3534409471107099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tx>
            <c:strRef>
              <c:f>Sheet1!$B$1</c:f>
              <c:strCache>
                <c:ptCount val="1"/>
                <c:pt idx="0">
                  <c:v>Column1</c:v>
                </c:pt>
              </c:strCache>
            </c:strRef>
          </c:tx>
          <c:spPr>
            <a:solidFill>
              <a:schemeClr val="accent1"/>
            </a:solidFill>
            <a:ln w="19050">
              <a:noFill/>
            </a:ln>
            <a:effectLst/>
          </c:spPr>
          <c:invertIfNegative val="0"/>
          <c:dPt>
            <c:idx val="0"/>
            <c:invertIfNegative val="0"/>
            <c:bubble3D val="0"/>
            <c:spPr>
              <a:solidFill>
                <a:srgbClr val="30353F"/>
              </a:solidFill>
              <a:ln w="19050">
                <a:noFill/>
              </a:ln>
              <a:effectLst/>
            </c:spPr>
            <c:extLst>
              <c:ext xmlns:c16="http://schemas.microsoft.com/office/drawing/2014/chart" uri="{C3380CC4-5D6E-409C-BE32-E72D297353CC}">
                <c16:uniqueId val="{00000001-B1E0-4564-AEF1-6C9CF57FC564}"/>
              </c:ext>
            </c:extLst>
          </c:dPt>
          <c:dPt>
            <c:idx val="1"/>
            <c:invertIfNegative val="0"/>
            <c:bubble3D val="0"/>
            <c:spPr>
              <a:solidFill>
                <a:srgbClr val="667181"/>
              </a:solidFill>
              <a:ln w="19050">
                <a:noFill/>
              </a:ln>
              <a:effectLst/>
            </c:spPr>
            <c:extLst>
              <c:ext xmlns:c16="http://schemas.microsoft.com/office/drawing/2014/chart" uri="{C3380CC4-5D6E-409C-BE32-E72D297353CC}">
                <c16:uniqueId val="{00000003-B1E0-4564-AEF1-6C9CF57FC564}"/>
              </c:ext>
            </c:extLst>
          </c:dPt>
          <c:dPt>
            <c:idx val="2"/>
            <c:invertIfNegative val="0"/>
            <c:bubble3D val="0"/>
            <c:spPr>
              <a:solidFill>
                <a:srgbClr val="43CDD9"/>
              </a:solidFill>
              <a:ln w="19050">
                <a:noFill/>
              </a:ln>
              <a:effectLst/>
            </c:spPr>
            <c:extLst>
              <c:ext xmlns:c16="http://schemas.microsoft.com/office/drawing/2014/chart" uri="{C3380CC4-5D6E-409C-BE32-E72D297353CC}">
                <c16:uniqueId val="{00000005-B1E0-4564-AEF1-6C9CF57FC564}"/>
              </c:ext>
            </c:extLst>
          </c:dPt>
          <c:cat>
            <c:strRef>
              <c:f>Sheet1!$A$2:$A$4</c:f>
              <c:strCache>
                <c:ptCount val="3"/>
                <c:pt idx="0">
                  <c:v>F-Score</c:v>
                </c:pt>
                <c:pt idx="1">
                  <c:v>MCC</c:v>
                </c:pt>
                <c:pt idx="2">
                  <c:v>PRC Area</c:v>
                </c:pt>
              </c:strCache>
            </c:strRef>
          </c:cat>
          <c:val>
            <c:numRef>
              <c:f>Sheet1!$B$2:$B$4</c:f>
              <c:numCache>
                <c:formatCode>General</c:formatCode>
                <c:ptCount val="3"/>
                <c:pt idx="0">
                  <c:v>0.85899999999999999</c:v>
                </c:pt>
                <c:pt idx="1">
                  <c:v>0.65500000000000003</c:v>
                </c:pt>
                <c:pt idx="2">
                  <c:v>0.82199999999999995</c:v>
                </c:pt>
              </c:numCache>
            </c:numRef>
          </c:val>
          <c:extLst>
            <c:ext xmlns:c16="http://schemas.microsoft.com/office/drawing/2014/chart" uri="{C3380CC4-5D6E-409C-BE32-E72D297353CC}">
              <c16:uniqueId val="{0000000A-B1E0-4564-AEF1-6C9CF57FC564}"/>
            </c:ext>
          </c:extLst>
        </c:ser>
        <c:dLbls>
          <c:showLegendKey val="0"/>
          <c:showVal val="0"/>
          <c:showCatName val="0"/>
          <c:showSerName val="0"/>
          <c:showPercent val="0"/>
          <c:showBubbleSize val="0"/>
        </c:dLbls>
        <c:gapWidth val="100"/>
        <c:axId val="537057544"/>
        <c:axId val="537056888"/>
      </c:barChart>
      <c:valAx>
        <c:axId val="5370568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7057544"/>
        <c:crosses val="autoZero"/>
        <c:crossBetween val="between"/>
      </c:valAx>
      <c:catAx>
        <c:axId val="53705754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7056888"/>
        <c:crosses val="autoZero"/>
        <c:auto val="1"/>
        <c:lblAlgn val="ctr"/>
        <c:lblOffset val="100"/>
        <c:noMultiLvlLbl val="0"/>
      </c:catAx>
      <c:spPr>
        <a:noFill/>
        <a:ln>
          <a:noFill/>
        </a:ln>
        <a:effectLst/>
      </c:spPr>
    </c:plotArea>
    <c:legend>
      <c:legendPos val="r"/>
      <c:layout>
        <c:manualLayout>
          <c:xMode val="edge"/>
          <c:yMode val="edge"/>
          <c:x val="0.65265981381335125"/>
          <c:y val="0.25841531178862043"/>
          <c:w val="0.34734018618664869"/>
          <c:h val="0.682385972817632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48521606223269"/>
          <c:y val="4.2770945965664067E-2"/>
          <c:w val="0.79091200548588125"/>
          <c:h val="0.76949718009280133"/>
        </c:manualLayout>
      </c:layout>
      <c:scatterChart>
        <c:scatterStyle val="lineMarker"/>
        <c:varyColors val="0"/>
        <c:ser>
          <c:idx val="0"/>
          <c:order val="0"/>
          <c:spPr>
            <a:ln w="25400" cap="rnd">
              <a:noFill/>
              <a:round/>
            </a:ln>
            <a:effectLst/>
          </c:spPr>
          <c:marker>
            <c:symbol val="circle"/>
            <c:size val="5"/>
            <c:spPr>
              <a:solidFill>
                <a:schemeClr val="tx1"/>
              </a:solidFill>
              <a:ln w="9525">
                <a:no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15875" cap="rnd">
                <a:solidFill>
                  <a:srgbClr val="66FFCC"/>
                </a:solidFill>
                <a:prstDash val="sysDash"/>
              </a:ln>
              <a:effectLst/>
            </c:spPr>
            <c:trendlineType val="linear"/>
            <c:dispRSqr val="0"/>
            <c:dispEq val="0"/>
          </c:trendline>
          <c:xVal>
            <c:numRef>
              <c:f>Sheet1!$B$2:$B$21</c:f>
              <c:numCache>
                <c:formatCode>0.0000</c:formatCode>
                <c:ptCount val="20"/>
                <c:pt idx="0">
                  <c:v>12.994999999999999</c:v>
                </c:pt>
                <c:pt idx="1">
                  <c:v>26.048200000000001</c:v>
                </c:pt>
                <c:pt idx="2">
                  <c:v>36.853099999999998</c:v>
                </c:pt>
                <c:pt idx="3">
                  <c:v>50.9238</c:v>
                </c:pt>
                <c:pt idx="4">
                  <c:v>65.682400000000001</c:v>
                </c:pt>
                <c:pt idx="5">
                  <c:v>77.043999999999997</c:v>
                </c:pt>
                <c:pt idx="6">
                  <c:v>85.075999999999993</c:v>
                </c:pt>
                <c:pt idx="7">
                  <c:v>73.973399999999998</c:v>
                </c:pt>
                <c:pt idx="8">
                  <c:v>86.507000000000005</c:v>
                </c:pt>
                <c:pt idx="9">
                  <c:v>105.7497</c:v>
                </c:pt>
                <c:pt idx="10">
                  <c:v>94.921000000000006</c:v>
                </c:pt>
                <c:pt idx="11">
                  <c:v>94.185000000000002</c:v>
                </c:pt>
                <c:pt idx="12">
                  <c:v>122.7012</c:v>
                </c:pt>
                <c:pt idx="13">
                  <c:v>140.4992</c:v>
                </c:pt>
                <c:pt idx="14">
                  <c:v>97.606099999999998</c:v>
                </c:pt>
                <c:pt idx="15">
                  <c:v>140.09780000000001</c:v>
                </c:pt>
                <c:pt idx="16">
                  <c:v>184.96180000000001</c:v>
                </c:pt>
                <c:pt idx="17">
                  <c:v>250.6173</c:v>
                </c:pt>
                <c:pt idx="18">
                  <c:v>387.1</c:v>
                </c:pt>
                <c:pt idx="19">
                  <c:v>298.93</c:v>
                </c:pt>
              </c:numCache>
            </c:numRef>
          </c:xVal>
          <c:yVal>
            <c:numRef>
              <c:f>Sheet1!$C$2:$C$21</c:f>
              <c:numCache>
                <c:formatCode>0.00</c:formatCode>
                <c:ptCount val="20"/>
                <c:pt idx="0">
                  <c:v>151.2195122</c:v>
                </c:pt>
                <c:pt idx="1">
                  <c:v>63.333333330000002</c:v>
                </c:pt>
                <c:pt idx="2">
                  <c:v>85.714285709999999</c:v>
                </c:pt>
                <c:pt idx="3">
                  <c:v>83.606557379999998</c:v>
                </c:pt>
                <c:pt idx="4">
                  <c:v>98.787878789999994</c:v>
                </c:pt>
                <c:pt idx="5">
                  <c:v>108.0168776</c:v>
                </c:pt>
                <c:pt idx="6">
                  <c:v>132.51533739999999</c:v>
                </c:pt>
                <c:pt idx="7">
                  <c:v>127.2251309</c:v>
                </c:pt>
                <c:pt idx="8">
                  <c:v>91.071428569999995</c:v>
                </c:pt>
                <c:pt idx="9">
                  <c:v>173.49397590000001</c:v>
                </c:pt>
                <c:pt idx="10">
                  <c:v>101.41843969999999</c:v>
                </c:pt>
                <c:pt idx="11">
                  <c:v>174.45255470000001</c:v>
                </c:pt>
                <c:pt idx="12">
                  <c:v>112.65822780000001</c:v>
                </c:pt>
                <c:pt idx="13">
                  <c:v>88.888888890000004</c:v>
                </c:pt>
                <c:pt idx="14">
                  <c:v>242.1568627</c:v>
                </c:pt>
                <c:pt idx="15">
                  <c:v>173.38129499999999</c:v>
                </c:pt>
                <c:pt idx="16">
                  <c:v>236.20689659999999</c:v>
                </c:pt>
                <c:pt idx="17">
                  <c:v>194.44444440000001</c:v>
                </c:pt>
                <c:pt idx="18">
                  <c:v>211.0032362</c:v>
                </c:pt>
                <c:pt idx="19">
                  <c:v>215.4761905</c:v>
                </c:pt>
              </c:numCache>
            </c:numRef>
          </c:yVal>
          <c:smooth val="0"/>
          <c:extLst>
            <c:ext xmlns:c16="http://schemas.microsoft.com/office/drawing/2014/chart" uri="{C3380CC4-5D6E-409C-BE32-E72D297353CC}">
              <c16:uniqueId val="{00000003-33C6-45AD-ACA5-667787AD6641}"/>
            </c:ext>
          </c:extLst>
        </c:ser>
        <c:dLbls>
          <c:showLegendKey val="0"/>
          <c:showVal val="0"/>
          <c:showCatName val="0"/>
          <c:showSerName val="0"/>
          <c:showPercent val="0"/>
          <c:showBubbleSize val="0"/>
        </c:dLbls>
        <c:axId val="506298272"/>
        <c:axId val="506298600"/>
      </c:scatterChart>
      <c:valAx>
        <c:axId val="506298272"/>
        <c:scaling>
          <c:orientation val="minMax"/>
          <c:max val="4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Stock</a:t>
                </a:r>
                <a:r>
                  <a:rPr lang="en-US" sz="1400" baseline="0" dirty="0"/>
                  <a:t> Value (dollars)</a:t>
                </a:r>
                <a:endParaRPr lang="en-US" sz="1400" dirty="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6298600"/>
        <c:crosses val="autoZero"/>
        <c:crossBetween val="midCat"/>
        <c:majorUnit val="50"/>
      </c:valAx>
      <c:valAx>
        <c:axId val="506298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Sentiment (corpus)</a:t>
                </a:r>
                <a:r>
                  <a:rPr lang="en-US" sz="1400" baseline="0" dirty="0"/>
                  <a:t> Score * 100</a:t>
                </a:r>
                <a:endParaRPr lang="en-US" sz="1400" dirty="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62982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Stock Value Per Year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Series 1</c:v>
                </c:pt>
              </c:strCache>
            </c:strRef>
          </c:tx>
          <c:spPr>
            <a:solidFill>
              <a:srgbClr val="43CDD9"/>
            </a:solidFill>
            <a:ln>
              <a:noFill/>
            </a:ln>
            <a:effectLst/>
          </c:spPr>
          <c:cat>
            <c:numRef>
              <c:f>Sheet1!$A$2:$A$13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Sheet1!$B$2:$B$13</c:f>
              <c:numCache>
                <c:formatCode>General</c:formatCode>
                <c:ptCount val="12"/>
                <c:pt idx="0">
                  <c:v>35.884099999999997</c:v>
                </c:pt>
                <c:pt idx="1">
                  <c:v>12.994999999999999</c:v>
                </c:pt>
                <c:pt idx="2">
                  <c:v>36.853099999999998</c:v>
                </c:pt>
                <c:pt idx="3">
                  <c:v>65.682400000000001</c:v>
                </c:pt>
                <c:pt idx="4">
                  <c:v>85.075999999999993</c:v>
                </c:pt>
                <c:pt idx="5">
                  <c:v>86.507000000000005</c:v>
                </c:pt>
                <c:pt idx="6">
                  <c:v>94.930999999999997</c:v>
                </c:pt>
                <c:pt idx="7">
                  <c:v>122.7012</c:v>
                </c:pt>
                <c:pt idx="8">
                  <c:v>97.606099999999998</c:v>
                </c:pt>
                <c:pt idx="9">
                  <c:v>184.96180000000001</c:v>
                </c:pt>
                <c:pt idx="10">
                  <c:v>387.1</c:v>
                </c:pt>
                <c:pt idx="11">
                  <c:v>364</c:v>
                </c:pt>
              </c:numCache>
            </c:numRef>
          </c:val>
          <c:extLst>
            <c:ext xmlns:c16="http://schemas.microsoft.com/office/drawing/2014/chart" uri="{C3380CC4-5D6E-409C-BE32-E72D297353CC}">
              <c16:uniqueId val="{00000000-8B42-4C4D-A9F4-F685EBE21EFD}"/>
            </c:ext>
          </c:extLst>
        </c:ser>
        <c:ser>
          <c:idx val="1"/>
          <c:order val="1"/>
          <c:tx>
            <c:strRef>
              <c:f>Sheet1!$C$1</c:f>
              <c:strCache>
                <c:ptCount val="1"/>
                <c:pt idx="0">
                  <c:v>Column1</c:v>
                </c:pt>
              </c:strCache>
            </c:strRef>
          </c:tx>
          <c:spPr>
            <a:solidFill>
              <a:srgbClr val="BABABA"/>
            </a:solidFill>
            <a:ln>
              <a:noFill/>
            </a:ln>
            <a:effectLst/>
          </c:spPr>
          <c:cat>
            <c:numRef>
              <c:f>Sheet1!$A$2:$A$13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Sheet1!$C$2:$C$13</c:f>
              <c:numCache>
                <c:formatCode>General</c:formatCode>
                <c:ptCount val="12"/>
              </c:numCache>
            </c:numRef>
          </c:val>
          <c:extLst>
            <c:ext xmlns:c16="http://schemas.microsoft.com/office/drawing/2014/chart" uri="{C3380CC4-5D6E-409C-BE32-E72D297353CC}">
              <c16:uniqueId val="{00000001-8B42-4C4D-A9F4-F685EBE21EFD}"/>
            </c:ext>
          </c:extLst>
        </c:ser>
        <c:ser>
          <c:idx val="2"/>
          <c:order val="2"/>
          <c:tx>
            <c:strRef>
              <c:f>Sheet1!$D$1</c:f>
              <c:strCache>
                <c:ptCount val="1"/>
                <c:pt idx="0">
                  <c:v>Column2</c:v>
                </c:pt>
              </c:strCache>
            </c:strRef>
          </c:tx>
          <c:spPr>
            <a:solidFill>
              <a:srgbClr val="43CDD9"/>
            </a:solidFill>
            <a:ln>
              <a:noFill/>
            </a:ln>
            <a:effectLst/>
          </c:spPr>
          <c:cat>
            <c:numRef>
              <c:f>Sheet1!$A$2:$A$13</c:f>
              <c:numCache>
                <c:formatCode>General</c:formatCode>
                <c:ptCount val="12"/>
                <c:pt idx="0">
                  <c:v>2008</c:v>
                </c:pt>
                <c:pt idx="1">
                  <c:v>2009</c:v>
                </c:pt>
                <c:pt idx="2">
                  <c:v>2010</c:v>
                </c:pt>
                <c:pt idx="3">
                  <c:v>2011</c:v>
                </c:pt>
                <c:pt idx="4">
                  <c:v>2012</c:v>
                </c:pt>
                <c:pt idx="5">
                  <c:v>2013</c:v>
                </c:pt>
                <c:pt idx="6">
                  <c:v>2014</c:v>
                </c:pt>
                <c:pt idx="7">
                  <c:v>2015</c:v>
                </c:pt>
                <c:pt idx="8">
                  <c:v>2016</c:v>
                </c:pt>
                <c:pt idx="9">
                  <c:v>2017</c:v>
                </c:pt>
                <c:pt idx="10">
                  <c:v>2018</c:v>
                </c:pt>
                <c:pt idx="11">
                  <c:v>2019</c:v>
                </c:pt>
              </c:numCache>
            </c:numRef>
          </c:cat>
          <c:val>
            <c:numRef>
              <c:f>Sheet1!$D$2:$D$13</c:f>
              <c:numCache>
                <c:formatCode>General</c:formatCode>
                <c:ptCount val="12"/>
              </c:numCache>
            </c:numRef>
          </c:val>
          <c:extLst>
            <c:ext xmlns:c16="http://schemas.microsoft.com/office/drawing/2014/chart" uri="{C3380CC4-5D6E-409C-BE32-E72D297353CC}">
              <c16:uniqueId val="{00000002-8B42-4C4D-A9F4-F685EBE21EFD}"/>
            </c:ext>
          </c:extLst>
        </c:ser>
        <c:dLbls>
          <c:showLegendKey val="0"/>
          <c:showVal val="0"/>
          <c:showCatName val="0"/>
          <c:showSerName val="0"/>
          <c:showPercent val="0"/>
          <c:showBubbleSize val="0"/>
        </c:dLbls>
        <c:axId val="-1617284880"/>
        <c:axId val="-1617279984"/>
      </c:areaChart>
      <c:catAx>
        <c:axId val="-161728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17279984"/>
        <c:crosses val="autoZero"/>
        <c:auto val="1"/>
        <c:lblAlgn val="ctr"/>
        <c:lblOffset val="100"/>
        <c:noMultiLvlLbl val="0"/>
      </c:catAx>
      <c:valAx>
        <c:axId val="-1617279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172848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98A3AD"/>
              </a:solidFill>
              <a:ln w="19050">
                <a:noFill/>
              </a:ln>
              <a:effectLst/>
            </c:spPr>
            <c:extLst>
              <c:ext xmlns:c16="http://schemas.microsoft.com/office/drawing/2014/chart" uri="{C3380CC4-5D6E-409C-BE32-E72D297353CC}">
                <c16:uniqueId val="{00000001-619B-4A14-9400-6B387354EC86}"/>
              </c:ext>
            </c:extLst>
          </c:dPt>
          <c:dPt>
            <c:idx val="1"/>
            <c:bubble3D val="0"/>
            <c:spPr>
              <a:solidFill>
                <a:srgbClr val="E6E6E6"/>
              </a:solidFill>
              <a:ln w="19050">
                <a:noFill/>
              </a:ln>
              <a:effectLst/>
            </c:spPr>
            <c:extLst>
              <c:ext xmlns:c16="http://schemas.microsoft.com/office/drawing/2014/chart" uri="{C3380CC4-5D6E-409C-BE32-E72D297353CC}">
                <c16:uniqueId val="{00000003-619B-4A14-9400-6B387354EC86}"/>
              </c:ext>
            </c:extLst>
          </c:dPt>
          <c:dPt>
            <c:idx val="2"/>
            <c:bubble3D val="0"/>
            <c:spPr>
              <a:solidFill>
                <a:schemeClr val="accent3"/>
              </a:solidFill>
              <a:ln w="19050">
                <a:noFill/>
              </a:ln>
              <a:effectLst/>
            </c:spPr>
            <c:extLst>
              <c:ext xmlns:c16="http://schemas.microsoft.com/office/drawing/2014/chart" uri="{C3380CC4-5D6E-409C-BE32-E72D297353CC}">
                <c16:uniqueId val="{00000005-619B-4A14-9400-6B387354EC86}"/>
              </c:ext>
            </c:extLst>
          </c:dPt>
          <c:dPt>
            <c:idx val="3"/>
            <c:bubble3D val="0"/>
            <c:spPr>
              <a:solidFill>
                <a:schemeClr val="accent4"/>
              </a:solidFill>
              <a:ln w="19050">
                <a:noFill/>
              </a:ln>
              <a:effectLst/>
            </c:spPr>
            <c:extLst>
              <c:ext xmlns:c16="http://schemas.microsoft.com/office/drawing/2014/chart" uri="{C3380CC4-5D6E-409C-BE32-E72D297353CC}">
                <c16:uniqueId val="{00000007-619B-4A14-9400-6B387354EC86}"/>
              </c:ext>
            </c:extLst>
          </c:dPt>
          <c:cat>
            <c:strRef>
              <c:f>Sheet1!$A$2:$A$5</c:f>
              <c:strCache>
                <c:ptCount val="2"/>
                <c:pt idx="0">
                  <c:v>1st Qtr</c:v>
                </c:pt>
                <c:pt idx="1">
                  <c:v>2nd Qtr</c:v>
                </c:pt>
              </c:strCache>
            </c:strRef>
          </c:cat>
          <c:val>
            <c:numRef>
              <c:f>Sheet1!$B$2:$B$5</c:f>
              <c:numCache>
                <c:formatCode>General</c:formatCode>
                <c:ptCount val="4"/>
                <c:pt idx="0">
                  <c:v>8</c:v>
                </c:pt>
                <c:pt idx="1">
                  <c:v>4</c:v>
                </c:pt>
              </c:numCache>
            </c:numRef>
          </c:val>
          <c:extLst>
            <c:ext xmlns:c16="http://schemas.microsoft.com/office/drawing/2014/chart" uri="{C3380CC4-5D6E-409C-BE32-E72D297353CC}">
              <c16:uniqueId val="{00000008-619B-4A14-9400-6B387354EC86}"/>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30353F"/>
              </a:solidFill>
              <a:ln w="19050">
                <a:noFill/>
              </a:ln>
              <a:effectLst/>
            </c:spPr>
            <c:extLst>
              <c:ext xmlns:c16="http://schemas.microsoft.com/office/drawing/2014/chart" uri="{C3380CC4-5D6E-409C-BE32-E72D297353CC}">
                <c16:uniqueId val="{00000001-1B5D-43C7-BD04-42EB7B4BC708}"/>
              </c:ext>
            </c:extLst>
          </c:dPt>
          <c:dPt>
            <c:idx val="1"/>
            <c:bubble3D val="0"/>
            <c:spPr>
              <a:solidFill>
                <a:srgbClr val="E6E6E6"/>
              </a:solidFill>
              <a:ln w="19050">
                <a:noFill/>
              </a:ln>
              <a:effectLst/>
            </c:spPr>
            <c:extLst>
              <c:ext xmlns:c16="http://schemas.microsoft.com/office/drawing/2014/chart" uri="{C3380CC4-5D6E-409C-BE32-E72D297353CC}">
                <c16:uniqueId val="{00000003-1B5D-43C7-BD04-42EB7B4BC708}"/>
              </c:ext>
            </c:extLst>
          </c:dPt>
          <c:dPt>
            <c:idx val="2"/>
            <c:bubble3D val="0"/>
            <c:spPr>
              <a:solidFill>
                <a:schemeClr val="accent3"/>
              </a:solidFill>
              <a:ln w="19050">
                <a:noFill/>
              </a:ln>
              <a:effectLst/>
            </c:spPr>
            <c:extLst>
              <c:ext xmlns:c16="http://schemas.microsoft.com/office/drawing/2014/chart" uri="{C3380CC4-5D6E-409C-BE32-E72D297353CC}">
                <c16:uniqueId val="{00000005-1B5D-43C7-BD04-42EB7B4BC708}"/>
              </c:ext>
            </c:extLst>
          </c:dPt>
          <c:dPt>
            <c:idx val="3"/>
            <c:bubble3D val="0"/>
            <c:spPr>
              <a:solidFill>
                <a:schemeClr val="accent4"/>
              </a:solidFill>
              <a:ln w="19050">
                <a:noFill/>
              </a:ln>
              <a:effectLst/>
            </c:spPr>
            <c:extLst>
              <c:ext xmlns:c16="http://schemas.microsoft.com/office/drawing/2014/chart" uri="{C3380CC4-5D6E-409C-BE32-E72D297353CC}">
                <c16:uniqueId val="{00000007-1B5D-43C7-BD04-42EB7B4BC708}"/>
              </c:ext>
            </c:extLst>
          </c:dPt>
          <c:cat>
            <c:strRef>
              <c:f>Sheet1!$A$2:$A$5</c:f>
              <c:strCache>
                <c:ptCount val="2"/>
                <c:pt idx="0">
                  <c:v>1st Qtr</c:v>
                </c:pt>
                <c:pt idx="1">
                  <c:v>2nd Qtr</c:v>
                </c:pt>
              </c:strCache>
            </c:strRef>
          </c:cat>
          <c:val>
            <c:numRef>
              <c:f>Sheet1!$B$2:$B$5</c:f>
              <c:numCache>
                <c:formatCode>General</c:formatCode>
                <c:ptCount val="4"/>
                <c:pt idx="0">
                  <c:v>9</c:v>
                </c:pt>
                <c:pt idx="1">
                  <c:v>1</c:v>
                </c:pt>
              </c:numCache>
            </c:numRef>
          </c:val>
          <c:extLst>
            <c:ext xmlns:c16="http://schemas.microsoft.com/office/drawing/2014/chart" uri="{C3380CC4-5D6E-409C-BE32-E72D297353CC}">
              <c16:uniqueId val="{00000008-1B5D-43C7-BD04-42EB7B4BC708}"/>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BABABA"/>
              </a:solidFill>
              <a:ln w="19050">
                <a:noFill/>
              </a:ln>
              <a:effectLst/>
            </c:spPr>
            <c:extLst>
              <c:ext xmlns:c16="http://schemas.microsoft.com/office/drawing/2014/chart" uri="{C3380CC4-5D6E-409C-BE32-E72D297353CC}">
                <c16:uniqueId val="{00000001-5BA3-4B8D-89E2-DE51B1803F47}"/>
              </c:ext>
            </c:extLst>
          </c:dPt>
          <c:dPt>
            <c:idx val="1"/>
            <c:bubble3D val="0"/>
            <c:spPr>
              <a:solidFill>
                <a:srgbClr val="E6E6E6"/>
              </a:solidFill>
              <a:ln w="19050">
                <a:noFill/>
              </a:ln>
              <a:effectLst/>
            </c:spPr>
            <c:extLst>
              <c:ext xmlns:c16="http://schemas.microsoft.com/office/drawing/2014/chart" uri="{C3380CC4-5D6E-409C-BE32-E72D297353CC}">
                <c16:uniqueId val="{00000003-5BA3-4B8D-89E2-DE51B1803F47}"/>
              </c:ext>
            </c:extLst>
          </c:dPt>
          <c:dPt>
            <c:idx val="2"/>
            <c:bubble3D val="0"/>
            <c:spPr>
              <a:solidFill>
                <a:schemeClr val="accent3"/>
              </a:solidFill>
              <a:ln w="19050">
                <a:noFill/>
              </a:ln>
              <a:effectLst/>
            </c:spPr>
            <c:extLst>
              <c:ext xmlns:c16="http://schemas.microsoft.com/office/drawing/2014/chart" uri="{C3380CC4-5D6E-409C-BE32-E72D297353CC}">
                <c16:uniqueId val="{00000005-5BA3-4B8D-89E2-DE51B1803F47}"/>
              </c:ext>
            </c:extLst>
          </c:dPt>
          <c:dPt>
            <c:idx val="3"/>
            <c:bubble3D val="0"/>
            <c:spPr>
              <a:solidFill>
                <a:schemeClr val="accent4"/>
              </a:solidFill>
              <a:ln w="19050">
                <a:noFill/>
              </a:ln>
              <a:effectLst/>
            </c:spPr>
            <c:extLst>
              <c:ext xmlns:c16="http://schemas.microsoft.com/office/drawing/2014/chart" uri="{C3380CC4-5D6E-409C-BE32-E72D297353CC}">
                <c16:uniqueId val="{00000007-5BA3-4B8D-89E2-DE51B1803F47}"/>
              </c:ext>
            </c:extLst>
          </c:dPt>
          <c:cat>
            <c:strRef>
              <c:f>Sheet1!$A$2:$A$5</c:f>
              <c:strCache>
                <c:ptCount val="2"/>
                <c:pt idx="0">
                  <c:v>1st Qtr</c:v>
                </c:pt>
                <c:pt idx="1">
                  <c:v>2nd Qtr</c:v>
                </c:pt>
              </c:strCache>
            </c:strRef>
          </c:cat>
          <c:val>
            <c:numRef>
              <c:f>Sheet1!$B$2:$B$5</c:f>
              <c:numCache>
                <c:formatCode>General</c:formatCode>
                <c:ptCount val="4"/>
                <c:pt idx="0">
                  <c:v>3</c:v>
                </c:pt>
                <c:pt idx="1">
                  <c:v>7</c:v>
                </c:pt>
              </c:numCache>
            </c:numRef>
          </c:val>
          <c:extLst>
            <c:ext xmlns:c16="http://schemas.microsoft.com/office/drawing/2014/chart" uri="{C3380CC4-5D6E-409C-BE32-E72D297353CC}">
              <c16:uniqueId val="{00000008-5BA3-4B8D-89E2-DE51B1803F47}"/>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11/02/2019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2/11/2019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234916" y="3444079"/>
            <a:ext cx="3722173"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Ledger-</a:t>
            </a:r>
            <a:r>
              <a:rPr lang="en-US" sz="4400" b="1" dirty="0" err="1">
                <a:solidFill>
                  <a:schemeClr val="bg1"/>
                </a:solidFill>
                <a:latin typeface="+mj-lt"/>
              </a:rPr>
              <a:t>ndary</a:t>
            </a:r>
            <a:endParaRPr lang="en-US" sz="4400" b="1" dirty="0">
              <a:solidFill>
                <a:schemeClr val="bg1"/>
              </a:solidFill>
              <a:latin typeface="+mj-lt"/>
            </a:endParaRPr>
          </a:p>
        </p:txBody>
      </p:sp>
      <p:sp>
        <p:nvSpPr>
          <p:cNvPr id="21" name="TextBox 20"/>
          <p:cNvSpPr txBox="1"/>
          <p:nvPr/>
        </p:nvSpPr>
        <p:spPr>
          <a:xfrm>
            <a:off x="3317335" y="4150067"/>
            <a:ext cx="5557355" cy="307777"/>
          </a:xfrm>
          <a:prstGeom prst="rect">
            <a:avLst/>
          </a:prstGeom>
          <a:noFill/>
        </p:spPr>
        <p:txBody>
          <a:bodyPr wrap="none" lIns="0" tIns="0" rIns="0" bIns="0" rtlCol="0">
            <a:spAutoFit/>
          </a:bodyPr>
          <a:lstStyle/>
          <a:p>
            <a:pPr algn="ctr">
              <a:tabLst>
                <a:tab pos="347663" algn="l"/>
              </a:tabLst>
            </a:pPr>
            <a:r>
              <a:rPr lang="en-US" sz="2000" dirty="0">
                <a:solidFill>
                  <a:schemeClr val="bg1"/>
                </a:solidFill>
              </a:rPr>
              <a:t>Benjamin Albert, Giovanna Lemos Ribeiro, Sally Cao</a:t>
            </a: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69042"/>
            <a:ext cx="12247932"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reeform 1">
            <a:extLst>
              <a:ext uri="{C183D7F6-B498-43B3-948B-1728B52AA6E4}">
                <adec:decorative xmlns:adec="http://schemas.microsoft.com/office/drawing/2017/decorative" val="1"/>
              </a:ext>
            </a:extLst>
          </p:cNvPr>
          <p:cNvSpPr/>
          <p:nvPr/>
        </p:nvSpPr>
        <p:spPr>
          <a:xfrm rot="2700000">
            <a:off x="118397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02" name="TextBox 101"/>
          <p:cNvSpPr txBox="1"/>
          <p:nvPr/>
        </p:nvSpPr>
        <p:spPr>
          <a:xfrm>
            <a:off x="380886" y="2645899"/>
            <a:ext cx="5283314" cy="2769989"/>
          </a:xfrm>
          <a:prstGeom prst="rect">
            <a:avLst/>
          </a:prstGeom>
          <a:noFill/>
        </p:spPr>
        <p:txBody>
          <a:bodyPr wrap="square" lIns="0" tIns="0" rIns="0" bIns="0" rtlCol="0">
            <a:spAutoFit/>
          </a:bodyPr>
          <a:lstStyle/>
          <a:p>
            <a:pPr algn="just"/>
            <a:r>
              <a:rPr lang="en-US" dirty="0">
                <a:solidFill>
                  <a:schemeClr val="bg1"/>
                </a:solidFill>
              </a:rPr>
              <a:t>Mercado Libre is an Argentine company that allows people and business buy and sell products  online</a:t>
            </a:r>
          </a:p>
          <a:p>
            <a:pPr marL="285750" indent="-285750" algn="just">
              <a:buFont typeface="Arial" panose="020B0604020202020204" pitchFamily="34" charset="0"/>
              <a:buChar char="•"/>
            </a:pPr>
            <a:r>
              <a:rPr lang="en-US" dirty="0">
                <a:solidFill>
                  <a:schemeClr val="bg1"/>
                </a:solidFill>
              </a:rPr>
              <a:t>Foundation: 1999</a:t>
            </a:r>
          </a:p>
          <a:p>
            <a:pPr marL="285750" indent="-285750" algn="just">
              <a:buFont typeface="Arial" panose="020B0604020202020204" pitchFamily="34" charset="0"/>
              <a:buChar char="•"/>
            </a:pPr>
            <a:r>
              <a:rPr lang="en-US" dirty="0">
                <a:solidFill>
                  <a:schemeClr val="bg1"/>
                </a:solidFill>
              </a:rPr>
              <a:t>Share price: approximately US$ 347 </a:t>
            </a:r>
          </a:p>
          <a:p>
            <a:pPr marL="285750" indent="-285750" algn="just">
              <a:buFont typeface="Arial" panose="020B0604020202020204" pitchFamily="34" charset="0"/>
              <a:buChar char="•"/>
            </a:pPr>
            <a:r>
              <a:rPr lang="en-US" dirty="0">
                <a:solidFill>
                  <a:schemeClr val="bg1"/>
                </a:solidFill>
              </a:rPr>
              <a:t>Countries Argentina, Brazil, Bolivia, Chile, Colombia, Costa Rica, Dominic Republic, Ecuador, El Salvador, Guatemala, Honduras, Mexico, Nicaragua, Panama, Paraguay, Peru, Uruguay, Venezuela</a:t>
            </a:r>
          </a:p>
          <a:p>
            <a:pPr marL="285750" indent="-285750" algn="just">
              <a:buFont typeface="Arial" panose="020B0604020202020204" pitchFamily="34" charset="0"/>
              <a:buChar char="•"/>
            </a:pPr>
            <a:r>
              <a:rPr lang="en-US" dirty="0">
                <a:solidFill>
                  <a:schemeClr val="bg1"/>
                </a:solidFill>
              </a:rPr>
              <a:t>Some competitors: </a:t>
            </a:r>
            <a:r>
              <a:rPr lang="en-US" dirty="0" err="1">
                <a:solidFill>
                  <a:schemeClr val="bg1"/>
                </a:solidFill>
              </a:rPr>
              <a:t>Ebay</a:t>
            </a:r>
            <a:r>
              <a:rPr lang="en-US" dirty="0">
                <a:solidFill>
                  <a:schemeClr val="bg1"/>
                </a:solidFill>
              </a:rPr>
              <a:t>, Amazon, OLX, </a:t>
            </a:r>
            <a:r>
              <a:rPr lang="en-US" dirty="0" err="1">
                <a:solidFill>
                  <a:schemeClr val="bg1"/>
                </a:solidFill>
              </a:rPr>
              <a:t>Submarino</a:t>
            </a:r>
            <a:r>
              <a:rPr lang="en-US" dirty="0">
                <a:solidFill>
                  <a:schemeClr val="bg1"/>
                </a:solidFill>
              </a:rPr>
              <a:t>, </a:t>
            </a:r>
            <a:r>
              <a:rPr lang="en-US" dirty="0" err="1">
                <a:solidFill>
                  <a:schemeClr val="bg1"/>
                </a:solidFill>
              </a:rPr>
              <a:t>Enjoei</a:t>
            </a:r>
            <a:endParaRPr lang="en-US" dirty="0">
              <a:solidFill>
                <a:schemeClr val="bg1"/>
              </a:solidFill>
            </a:endParaRPr>
          </a:p>
        </p:txBody>
      </p:sp>
      <p:sp>
        <p:nvSpPr>
          <p:cNvPr id="103" name="TextBox 102"/>
          <p:cNvSpPr txBox="1"/>
          <p:nvPr/>
        </p:nvSpPr>
        <p:spPr>
          <a:xfrm>
            <a:off x="4595166" y="550821"/>
            <a:ext cx="3001668" cy="492443"/>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INTRODUCTION</a:t>
            </a:r>
          </a:p>
        </p:txBody>
      </p:sp>
      <p:cxnSp>
        <p:nvCxnSpPr>
          <p:cNvPr id="105" name="Straight Connector 104">
            <a:extLst>
              <a:ext uri="{C183D7F6-B498-43B3-948B-1728B52AA6E4}">
                <adec:decorative xmlns:adec="http://schemas.microsoft.com/office/drawing/2017/decorative" val="1"/>
              </a:ext>
            </a:extLst>
          </p:cNvPr>
          <p:cNvCxnSpPr>
            <a:cxnSpLocks/>
          </p:cNvCxnSpPr>
          <p:nvPr/>
        </p:nvCxnSpPr>
        <p:spPr>
          <a:xfrm>
            <a:off x="4184593" y="1145829"/>
            <a:ext cx="3822814"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
        <p:nvSpPr>
          <p:cNvPr id="37" name="TextBox 36">
            <a:extLst>
              <a:ext uri="{FF2B5EF4-FFF2-40B4-BE49-F238E27FC236}">
                <a16:creationId xmlns:a16="http://schemas.microsoft.com/office/drawing/2014/main" id="{017BB10F-C063-4F26-9E5B-3E033B1E0EEE}"/>
              </a:ext>
            </a:extLst>
          </p:cNvPr>
          <p:cNvSpPr txBox="1"/>
          <p:nvPr/>
        </p:nvSpPr>
        <p:spPr>
          <a:xfrm>
            <a:off x="1743958" y="1943114"/>
            <a:ext cx="2851208" cy="430887"/>
          </a:xfrm>
          <a:prstGeom prst="rect">
            <a:avLst/>
          </a:prstGeom>
          <a:noFill/>
        </p:spPr>
        <p:txBody>
          <a:bodyPr wrap="square" lIns="0" tIns="0" rIns="0" bIns="0" rtlCol="0">
            <a:spAutoFit/>
          </a:bodyPr>
          <a:lstStyle/>
          <a:p>
            <a:pPr>
              <a:tabLst>
                <a:tab pos="347663" algn="l"/>
              </a:tabLst>
            </a:pPr>
            <a:r>
              <a:rPr lang="en-US" sz="2800" b="1" dirty="0">
                <a:solidFill>
                  <a:srgbClr val="FFFFFF"/>
                </a:solidFill>
                <a:latin typeface="+mj-lt"/>
              </a:rPr>
              <a:t>Mercado Libre</a:t>
            </a:r>
          </a:p>
        </p:txBody>
      </p:sp>
      <p:sp>
        <p:nvSpPr>
          <p:cNvPr id="44" name="TextBox 43">
            <a:extLst>
              <a:ext uri="{FF2B5EF4-FFF2-40B4-BE49-F238E27FC236}">
                <a16:creationId xmlns:a16="http://schemas.microsoft.com/office/drawing/2014/main" id="{0E1ACBB0-A6DB-4888-9FBD-2A30766390DE}"/>
              </a:ext>
            </a:extLst>
          </p:cNvPr>
          <p:cNvSpPr txBox="1"/>
          <p:nvPr/>
        </p:nvSpPr>
        <p:spPr>
          <a:xfrm>
            <a:off x="7990649" y="1978357"/>
            <a:ext cx="2457393" cy="430887"/>
          </a:xfrm>
          <a:prstGeom prst="rect">
            <a:avLst/>
          </a:prstGeom>
          <a:noFill/>
        </p:spPr>
        <p:txBody>
          <a:bodyPr wrap="square" lIns="0" tIns="0" rIns="0" bIns="0" rtlCol="0">
            <a:spAutoFit/>
          </a:bodyPr>
          <a:lstStyle/>
          <a:p>
            <a:pPr>
              <a:tabLst>
                <a:tab pos="347663" algn="l"/>
              </a:tabLst>
            </a:pPr>
            <a:r>
              <a:rPr lang="en-US" sz="2800" b="1" dirty="0">
                <a:solidFill>
                  <a:srgbClr val="FFFFFF"/>
                </a:solidFill>
                <a:latin typeface="+mj-lt"/>
              </a:rPr>
              <a:t>Our Analysis</a:t>
            </a:r>
          </a:p>
        </p:txBody>
      </p:sp>
      <p:sp>
        <p:nvSpPr>
          <p:cNvPr id="47" name="TextBox 46">
            <a:extLst>
              <a:ext uri="{FF2B5EF4-FFF2-40B4-BE49-F238E27FC236}">
                <a16:creationId xmlns:a16="http://schemas.microsoft.com/office/drawing/2014/main" id="{4D2A32E5-3371-42BA-8D25-6E1DF98C215F}"/>
              </a:ext>
            </a:extLst>
          </p:cNvPr>
          <p:cNvSpPr txBox="1"/>
          <p:nvPr/>
        </p:nvSpPr>
        <p:spPr>
          <a:xfrm>
            <a:off x="6295359" y="2645898"/>
            <a:ext cx="5283314" cy="3046988"/>
          </a:xfrm>
          <a:prstGeom prst="rect">
            <a:avLst/>
          </a:prstGeom>
          <a:noFill/>
        </p:spPr>
        <p:txBody>
          <a:bodyPr wrap="square" lIns="0" tIns="0" rIns="0" bIns="0" rtlCol="0">
            <a:spAutoFit/>
          </a:bodyPr>
          <a:lstStyle/>
          <a:p>
            <a:pPr algn="just"/>
            <a:r>
              <a:rPr lang="en-US" dirty="0">
                <a:solidFill>
                  <a:schemeClr val="bg1"/>
                </a:solidFill>
              </a:rPr>
              <a:t>In our analysis of Mercado Libre, we use computational techniques to predict if the Mercado Libre shares have a greater probability of going up or down. The analysis is composed of two parts:</a:t>
            </a:r>
          </a:p>
          <a:p>
            <a:pPr marL="400050" indent="-400050" algn="just">
              <a:buAutoNum type="romanUcPeriod"/>
            </a:pPr>
            <a:r>
              <a:rPr lang="en-US" dirty="0">
                <a:solidFill>
                  <a:schemeClr val="bg1"/>
                </a:solidFill>
              </a:rPr>
              <a:t>Use of machine learning classification to make the prediction. Those indicators are associated with both the financial strategies of the company and the internal processes.</a:t>
            </a:r>
          </a:p>
          <a:p>
            <a:pPr marL="400050" indent="-400050" algn="just">
              <a:buAutoNum type="romanUcPeriod"/>
            </a:pPr>
            <a:r>
              <a:rPr lang="en-US" dirty="0">
                <a:solidFill>
                  <a:schemeClr val="bg1"/>
                </a:solidFill>
              </a:rPr>
              <a:t>We used concepts of Natural Language Processing to analyze the emotional contend of news related to the company.</a:t>
            </a:r>
          </a:p>
        </p:txBody>
      </p:sp>
    </p:spTree>
    <p:extLst>
      <p:ext uri="{BB962C8B-B14F-4D97-AF65-F5344CB8AC3E}">
        <p14:creationId xmlns:p14="http://schemas.microsoft.com/office/powerpoint/2010/main" val="242014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val 74">
            <a:extLst>
              <a:ext uri="{C183D7F6-B498-43B3-948B-1728B52AA6E4}">
                <adec:decorative xmlns:adec="http://schemas.microsoft.com/office/drawing/2017/decorative" val="1"/>
              </a:ext>
            </a:extLst>
          </p:cNvPr>
          <p:cNvSpPr/>
          <p:nvPr/>
        </p:nvSpPr>
        <p:spPr>
          <a:xfrm>
            <a:off x="9443776" y="2225546"/>
            <a:ext cx="2367224" cy="2367218"/>
          </a:xfrm>
          <a:prstGeom prst="ellipse">
            <a:avLst/>
          </a:prstGeom>
          <a:solidFill>
            <a:srgbClr val="667181">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C183D7F6-B498-43B3-948B-1728B52AA6E4}">
                <adec:decorative xmlns:adec="http://schemas.microsoft.com/office/drawing/2017/decorative" val="1"/>
              </a:ext>
            </a:extLst>
          </p:cNvPr>
          <p:cNvSpPr/>
          <p:nvPr/>
        </p:nvSpPr>
        <p:spPr>
          <a:xfrm>
            <a:off x="0" y="3440290"/>
            <a:ext cx="11025188" cy="50668"/>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C183D7F6-B498-43B3-948B-1728B52AA6E4}">
                <adec:decorative xmlns:adec="http://schemas.microsoft.com/office/drawing/2017/decorative" val="1"/>
              </a:ext>
            </a:extLst>
          </p:cNvPr>
          <p:cNvSpPr/>
          <p:nvPr/>
        </p:nvSpPr>
        <p:spPr>
          <a:xfrm>
            <a:off x="9829561" y="2611330"/>
            <a:ext cx="1595654" cy="1595650"/>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descr="This is an icon of a trophy."/>
          <p:cNvGrpSpPr/>
          <p:nvPr/>
        </p:nvGrpSpPr>
        <p:grpSpPr>
          <a:xfrm>
            <a:off x="10299341" y="3028467"/>
            <a:ext cx="656095" cy="761376"/>
            <a:chOff x="-1892703" y="1944681"/>
            <a:chExt cx="3284538" cy="3811588"/>
          </a:xfrm>
        </p:grpSpPr>
        <p:sp>
          <p:nvSpPr>
            <p:cNvPr id="8" name="Freeform 5"/>
            <p:cNvSpPr>
              <a:spLocks noEditPoints="1"/>
            </p:cNvSpPr>
            <p:nvPr/>
          </p:nvSpPr>
          <p:spPr bwMode="auto">
            <a:xfrm>
              <a:off x="-1892703" y="1944681"/>
              <a:ext cx="3284538" cy="3811588"/>
            </a:xfrm>
            <a:custGeom>
              <a:avLst/>
              <a:gdLst>
                <a:gd name="T0" fmla="*/ 1611 w 1764"/>
                <a:gd name="T1" fmla="*/ 145 h 2048"/>
                <a:gd name="T2" fmla="*/ 1468 w 1764"/>
                <a:gd name="T3" fmla="*/ 100 h 2048"/>
                <a:gd name="T4" fmla="*/ 397 w 1764"/>
                <a:gd name="T5" fmla="*/ 0 h 2048"/>
                <a:gd name="T6" fmla="*/ 296 w 1764"/>
                <a:gd name="T7" fmla="*/ 145 h 2048"/>
                <a:gd name="T8" fmla="*/ 40 w 1764"/>
                <a:gd name="T9" fmla="*/ 197 h 2048"/>
                <a:gd name="T10" fmla="*/ 397 w 1764"/>
                <a:gd name="T11" fmla="*/ 863 h 2048"/>
                <a:gd name="T12" fmla="*/ 735 w 1764"/>
                <a:gd name="T13" fmla="*/ 1251 h 2048"/>
                <a:gd name="T14" fmla="*/ 567 w 1764"/>
                <a:gd name="T15" fmla="*/ 1483 h 2048"/>
                <a:gd name="T16" fmla="*/ 531 w 1764"/>
                <a:gd name="T17" fmla="*/ 1746 h 2048"/>
                <a:gd name="T18" fmla="*/ 301 w 1764"/>
                <a:gd name="T19" fmla="*/ 1888 h 2048"/>
                <a:gd name="T20" fmla="*/ 348 w 1764"/>
                <a:gd name="T21" fmla="*/ 2048 h 2048"/>
                <a:gd name="T22" fmla="*/ 1468 w 1764"/>
                <a:gd name="T23" fmla="*/ 2001 h 2048"/>
                <a:gd name="T24" fmla="*/ 1325 w 1764"/>
                <a:gd name="T25" fmla="*/ 1746 h 2048"/>
                <a:gd name="T26" fmla="*/ 1237 w 1764"/>
                <a:gd name="T27" fmla="*/ 1529 h 2048"/>
                <a:gd name="T28" fmla="*/ 1200 w 1764"/>
                <a:gd name="T29" fmla="*/ 1482 h 2048"/>
                <a:gd name="T30" fmla="*/ 1303 w 1764"/>
                <a:gd name="T31" fmla="*/ 992 h 2048"/>
                <a:gd name="T32" fmla="*/ 1757 w 1764"/>
                <a:gd name="T33" fmla="*/ 316 h 2048"/>
                <a:gd name="T34" fmla="*/ 101 w 1764"/>
                <a:gd name="T35" fmla="*/ 301 h 2048"/>
                <a:gd name="T36" fmla="*/ 153 w 1764"/>
                <a:gd name="T37" fmla="*/ 240 h 2048"/>
                <a:gd name="T38" fmla="*/ 296 w 1764"/>
                <a:gd name="T39" fmla="*/ 327 h 2048"/>
                <a:gd name="T40" fmla="*/ 101 w 1764"/>
                <a:gd name="T41" fmla="*/ 301 h 2048"/>
                <a:gd name="T42" fmla="*/ 1373 w 1764"/>
                <a:gd name="T43" fmla="*/ 1888 h 2048"/>
                <a:gd name="T44" fmla="*/ 396 w 1764"/>
                <a:gd name="T45" fmla="*/ 1953 h 2048"/>
                <a:gd name="T46" fmla="*/ 443 w 1764"/>
                <a:gd name="T47" fmla="*/ 1841 h 2048"/>
                <a:gd name="T48" fmla="*/ 1143 w 1764"/>
                <a:gd name="T49" fmla="*/ 1576 h 2048"/>
                <a:gd name="T50" fmla="*/ 626 w 1764"/>
                <a:gd name="T51" fmla="*/ 1746 h 2048"/>
                <a:gd name="T52" fmla="*/ 1143 w 1764"/>
                <a:gd name="T53" fmla="*/ 1576 h 2048"/>
                <a:gd name="T54" fmla="*/ 782 w 1764"/>
                <a:gd name="T55" fmla="*/ 1439 h 2048"/>
                <a:gd name="T56" fmla="*/ 882 w 1764"/>
                <a:gd name="T57" fmla="*/ 1280 h 2048"/>
                <a:gd name="T58" fmla="*/ 1019 w 1764"/>
                <a:gd name="T59" fmla="*/ 1481 h 2048"/>
                <a:gd name="T60" fmla="*/ 1373 w 1764"/>
                <a:gd name="T61" fmla="*/ 327 h 2048"/>
                <a:gd name="T62" fmla="*/ 882 w 1764"/>
                <a:gd name="T63" fmla="*/ 1186 h 2048"/>
                <a:gd name="T64" fmla="*/ 391 w 1764"/>
                <a:gd name="T65" fmla="*/ 327 h 2048"/>
                <a:gd name="T66" fmla="*/ 397 w 1764"/>
                <a:gd name="T67" fmla="*/ 95 h 2048"/>
                <a:gd name="T68" fmla="*/ 1373 w 1764"/>
                <a:gd name="T69" fmla="*/ 100 h 2048"/>
                <a:gd name="T70" fmla="*/ 1663 w 1764"/>
                <a:gd name="T71" fmla="*/ 301 h 2048"/>
                <a:gd name="T72" fmla="*/ 1468 w 1764"/>
                <a:gd name="T73" fmla="*/ 327 h 2048"/>
                <a:gd name="T74" fmla="*/ 1611 w 1764"/>
                <a:gd name="T75" fmla="*/ 240 h 2048"/>
                <a:gd name="T76" fmla="*/ 1663 w 1764"/>
                <a:gd name="T77" fmla="*/ 301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4" h="2048">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noEditPoints="1"/>
            </p:cNvSpPr>
            <p:nvPr/>
          </p:nvSpPr>
          <p:spPr bwMode="auto">
            <a:xfrm>
              <a:off x="-795744" y="2462202"/>
              <a:ext cx="1090612" cy="1039809"/>
            </a:xfrm>
            <a:custGeom>
              <a:avLst/>
              <a:gdLst>
                <a:gd name="T0" fmla="*/ 581 w 586"/>
                <a:gd name="T1" fmla="*/ 209 h 559"/>
                <a:gd name="T2" fmla="*/ 543 w 586"/>
                <a:gd name="T3" fmla="*/ 176 h 559"/>
                <a:gd name="T4" fmla="*/ 399 w 586"/>
                <a:gd name="T5" fmla="*/ 156 h 559"/>
                <a:gd name="T6" fmla="*/ 336 w 586"/>
                <a:gd name="T7" fmla="*/ 26 h 559"/>
                <a:gd name="T8" fmla="*/ 293 w 586"/>
                <a:gd name="T9" fmla="*/ 0 h 559"/>
                <a:gd name="T10" fmla="*/ 250 w 586"/>
                <a:gd name="T11" fmla="*/ 26 h 559"/>
                <a:gd name="T12" fmla="*/ 187 w 586"/>
                <a:gd name="T13" fmla="*/ 156 h 559"/>
                <a:gd name="T14" fmla="*/ 44 w 586"/>
                <a:gd name="T15" fmla="*/ 176 h 559"/>
                <a:gd name="T16" fmla="*/ 5 w 586"/>
                <a:gd name="T17" fmla="*/ 209 h 559"/>
                <a:gd name="T18" fmla="*/ 17 w 586"/>
                <a:gd name="T19" fmla="*/ 257 h 559"/>
                <a:gd name="T20" fmla="*/ 121 w 586"/>
                <a:gd name="T21" fmla="*/ 358 h 559"/>
                <a:gd name="T22" fmla="*/ 96 w 586"/>
                <a:gd name="T23" fmla="*/ 501 h 559"/>
                <a:gd name="T24" fmla="*/ 115 w 586"/>
                <a:gd name="T25" fmla="*/ 547 h 559"/>
                <a:gd name="T26" fmla="*/ 165 w 586"/>
                <a:gd name="T27" fmla="*/ 551 h 559"/>
                <a:gd name="T28" fmla="*/ 293 w 586"/>
                <a:gd name="T29" fmla="*/ 483 h 559"/>
                <a:gd name="T30" fmla="*/ 421 w 586"/>
                <a:gd name="T31" fmla="*/ 551 h 559"/>
                <a:gd name="T32" fmla="*/ 443 w 586"/>
                <a:gd name="T33" fmla="*/ 556 h 559"/>
                <a:gd name="T34" fmla="*/ 471 w 586"/>
                <a:gd name="T35" fmla="*/ 547 h 559"/>
                <a:gd name="T36" fmla="*/ 490 w 586"/>
                <a:gd name="T37" fmla="*/ 501 h 559"/>
                <a:gd name="T38" fmla="*/ 465 w 586"/>
                <a:gd name="T39" fmla="*/ 358 h 559"/>
                <a:gd name="T40" fmla="*/ 569 w 586"/>
                <a:gd name="T41" fmla="*/ 257 h 559"/>
                <a:gd name="T42" fmla="*/ 581 w 586"/>
                <a:gd name="T43" fmla="*/ 209 h 559"/>
                <a:gd name="T44" fmla="*/ 381 w 586"/>
                <a:gd name="T45" fmla="*/ 308 h 559"/>
                <a:gd name="T46" fmla="*/ 368 w 586"/>
                <a:gd name="T47" fmla="*/ 350 h 559"/>
                <a:gd name="T48" fmla="*/ 380 w 586"/>
                <a:gd name="T49" fmla="*/ 422 h 559"/>
                <a:gd name="T50" fmla="*/ 315 w 586"/>
                <a:gd name="T51" fmla="*/ 388 h 559"/>
                <a:gd name="T52" fmla="*/ 293 w 586"/>
                <a:gd name="T53" fmla="*/ 382 h 559"/>
                <a:gd name="T54" fmla="*/ 271 w 586"/>
                <a:gd name="T55" fmla="*/ 388 h 559"/>
                <a:gd name="T56" fmla="*/ 206 w 586"/>
                <a:gd name="T57" fmla="*/ 422 h 559"/>
                <a:gd name="T58" fmla="*/ 218 w 586"/>
                <a:gd name="T59" fmla="*/ 350 h 559"/>
                <a:gd name="T60" fmla="*/ 205 w 586"/>
                <a:gd name="T61" fmla="*/ 308 h 559"/>
                <a:gd name="T62" fmla="*/ 152 w 586"/>
                <a:gd name="T63" fmla="*/ 256 h 559"/>
                <a:gd name="T64" fmla="*/ 225 w 586"/>
                <a:gd name="T65" fmla="*/ 246 h 559"/>
                <a:gd name="T66" fmla="*/ 261 w 586"/>
                <a:gd name="T67" fmla="*/ 220 h 559"/>
                <a:gd name="T68" fmla="*/ 293 w 586"/>
                <a:gd name="T69" fmla="*/ 154 h 559"/>
                <a:gd name="T70" fmla="*/ 325 w 586"/>
                <a:gd name="T71" fmla="*/ 220 h 559"/>
                <a:gd name="T72" fmla="*/ 361 w 586"/>
                <a:gd name="T73" fmla="*/ 246 h 559"/>
                <a:gd name="T74" fmla="*/ 434 w 586"/>
                <a:gd name="T75" fmla="*/ 256 h 559"/>
                <a:gd name="T76" fmla="*/ 381 w 586"/>
                <a:gd name="T77" fmla="*/ 308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6" h="559">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67" name="Straight Connector 66">
            <a:extLst>
              <a:ext uri="{C183D7F6-B498-43B3-948B-1728B52AA6E4}">
                <adec:decorative xmlns:adec="http://schemas.microsoft.com/office/drawing/2017/decorative" val="1"/>
              </a:ext>
            </a:extLst>
          </p:cNvPr>
          <p:cNvCxnSpPr/>
          <p:nvPr/>
        </p:nvCxnSpPr>
        <p:spPr>
          <a:xfrm>
            <a:off x="8029776" y="3596184"/>
            <a:ext cx="0" cy="705734"/>
          </a:xfrm>
          <a:prstGeom prst="line">
            <a:avLst/>
          </a:prstGeom>
          <a:ln w="19050">
            <a:solidFill>
              <a:srgbClr val="43CDD9"/>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954113" y="4721818"/>
            <a:ext cx="2151326" cy="1077218"/>
          </a:xfrm>
          <a:prstGeom prst="rect">
            <a:avLst/>
          </a:prstGeom>
          <a:noFill/>
        </p:spPr>
        <p:txBody>
          <a:bodyPr wrap="square" lIns="0" tIns="0" rIns="0" bIns="0" rtlCol="0">
            <a:spAutoFit/>
          </a:bodyPr>
          <a:lstStyle/>
          <a:p>
            <a:pPr algn="ctr"/>
            <a:r>
              <a:rPr lang="en-US" sz="1400" dirty="0">
                <a:solidFill>
                  <a:srgbClr val="30353F"/>
                </a:solidFill>
              </a:rPr>
              <a:t>We used part of our data to test if the algorithm’s predictions were accurate.</a:t>
            </a:r>
          </a:p>
          <a:p>
            <a:pPr algn="ctr"/>
            <a:r>
              <a:rPr lang="en-US" sz="1400" dirty="0">
                <a:solidFill>
                  <a:srgbClr val="30353F"/>
                </a:solidFill>
              </a:rPr>
              <a:t>We reserved 2 years of data (2017-2018) for testing.</a:t>
            </a:r>
          </a:p>
        </p:txBody>
      </p:sp>
      <p:sp>
        <p:nvSpPr>
          <p:cNvPr id="71" name="TextBox 70"/>
          <p:cNvSpPr txBox="1"/>
          <p:nvPr/>
        </p:nvSpPr>
        <p:spPr>
          <a:xfrm>
            <a:off x="7030694" y="4412356"/>
            <a:ext cx="1998176" cy="215444"/>
          </a:xfrm>
          <a:prstGeom prst="rect">
            <a:avLst/>
          </a:prstGeom>
          <a:noFill/>
        </p:spPr>
        <p:txBody>
          <a:bodyPr wrap="none" lIns="0" tIns="0" rIns="0" bIns="0" rtlCol="0">
            <a:spAutoFit/>
          </a:bodyPr>
          <a:lstStyle/>
          <a:p>
            <a:pPr algn="ctr"/>
            <a:r>
              <a:rPr lang="en-US" sz="1400" b="1" dirty="0">
                <a:solidFill>
                  <a:srgbClr val="43CDD9"/>
                </a:solidFill>
              </a:rPr>
              <a:t>TESTING THE ALGORITHM</a:t>
            </a:r>
          </a:p>
        </p:txBody>
      </p:sp>
      <p:sp>
        <p:nvSpPr>
          <p:cNvPr id="73" name="Oval 72">
            <a:extLst>
              <a:ext uri="{C183D7F6-B498-43B3-948B-1728B52AA6E4}">
                <adec:decorative xmlns:adec="http://schemas.microsoft.com/office/drawing/2017/decorative" val="1"/>
              </a:ext>
            </a:extLst>
          </p:cNvPr>
          <p:cNvSpPr/>
          <p:nvPr/>
        </p:nvSpPr>
        <p:spPr>
          <a:xfrm>
            <a:off x="7714576" y="3174046"/>
            <a:ext cx="630400" cy="630398"/>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descr="This is an icon of a calendar. "/>
          <p:cNvGrpSpPr/>
          <p:nvPr/>
        </p:nvGrpSpPr>
        <p:grpSpPr>
          <a:xfrm>
            <a:off x="7899149" y="3358618"/>
            <a:ext cx="261254" cy="261255"/>
            <a:chOff x="8208963" y="3762375"/>
            <a:chExt cx="306387" cy="306388"/>
          </a:xfrm>
        </p:grpSpPr>
        <p:sp>
          <p:nvSpPr>
            <p:cNvPr id="82"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0"/>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2" name="TextBox 31"/>
          <p:cNvSpPr txBox="1"/>
          <p:nvPr/>
        </p:nvSpPr>
        <p:spPr>
          <a:xfrm>
            <a:off x="340142" y="1800286"/>
            <a:ext cx="2456405" cy="861774"/>
          </a:xfrm>
          <a:prstGeom prst="rect">
            <a:avLst/>
          </a:prstGeom>
          <a:noFill/>
        </p:spPr>
        <p:txBody>
          <a:bodyPr wrap="square" lIns="0" tIns="0" rIns="0" bIns="0" rtlCol="0">
            <a:spAutoFit/>
          </a:bodyPr>
          <a:lstStyle/>
          <a:p>
            <a:pPr algn="ctr"/>
            <a:r>
              <a:rPr lang="en-US" sz="1400" dirty="0">
                <a:solidFill>
                  <a:srgbClr val="30353F"/>
                </a:solidFill>
              </a:rPr>
              <a:t>Use of Balance Scorecard theory to identify the key measures that can predict the success of a company</a:t>
            </a:r>
          </a:p>
        </p:txBody>
      </p:sp>
      <p:cxnSp>
        <p:nvCxnSpPr>
          <p:cNvPr id="29" name="Straight Connector 28">
            <a:extLst>
              <a:ext uri="{C183D7F6-B498-43B3-948B-1728B52AA6E4}">
                <adec:decorative xmlns:adec="http://schemas.microsoft.com/office/drawing/2017/decorative" val="1"/>
              </a:ext>
            </a:extLst>
          </p:cNvPr>
          <p:cNvCxnSpPr/>
          <p:nvPr/>
        </p:nvCxnSpPr>
        <p:spPr>
          <a:xfrm>
            <a:off x="1568345" y="2679815"/>
            <a:ext cx="0" cy="705734"/>
          </a:xfrm>
          <a:prstGeom prst="line">
            <a:avLst/>
          </a:prstGeom>
          <a:ln w="19050">
            <a:solidFill>
              <a:srgbClr val="30353F"/>
            </a:solidFill>
          </a:ln>
        </p:spPr>
        <p:style>
          <a:lnRef idx="1">
            <a:schemeClr val="accent1"/>
          </a:lnRef>
          <a:fillRef idx="0">
            <a:schemeClr val="accent1"/>
          </a:fillRef>
          <a:effectRef idx="0">
            <a:schemeClr val="accent1"/>
          </a:effectRef>
          <a:fontRef idx="minor">
            <a:schemeClr val="tx1"/>
          </a:fontRef>
        </p:style>
      </p:cxnSp>
      <p:sp>
        <p:nvSpPr>
          <p:cNvPr id="59" name="Oval 58">
            <a:extLst>
              <a:ext uri="{C183D7F6-B498-43B3-948B-1728B52AA6E4}">
                <adec:decorative xmlns:adec="http://schemas.microsoft.com/office/drawing/2017/decorative" val="1"/>
              </a:ext>
            </a:extLst>
          </p:cNvPr>
          <p:cNvSpPr/>
          <p:nvPr/>
        </p:nvSpPr>
        <p:spPr>
          <a:xfrm>
            <a:off x="1253145" y="3126479"/>
            <a:ext cx="630400" cy="630398"/>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p:cNvSpPr txBox="1"/>
          <p:nvPr/>
        </p:nvSpPr>
        <p:spPr>
          <a:xfrm>
            <a:off x="293177" y="1322390"/>
            <a:ext cx="2532809" cy="430887"/>
          </a:xfrm>
          <a:prstGeom prst="rect">
            <a:avLst/>
          </a:prstGeom>
          <a:noFill/>
        </p:spPr>
        <p:txBody>
          <a:bodyPr wrap="none" lIns="0" tIns="0" rIns="0" bIns="0" rtlCol="0">
            <a:spAutoFit/>
          </a:bodyPr>
          <a:lstStyle/>
          <a:p>
            <a:pPr algn="ctr"/>
            <a:r>
              <a:rPr lang="en-US" sz="1400" b="1" dirty="0">
                <a:solidFill>
                  <a:srgbClr val="30353F"/>
                </a:solidFill>
              </a:rPr>
              <a:t>IDENTIFICATION OF IMPORTANT </a:t>
            </a:r>
          </a:p>
          <a:p>
            <a:pPr algn="ctr"/>
            <a:r>
              <a:rPr lang="en-US" sz="1400" b="1" dirty="0">
                <a:solidFill>
                  <a:srgbClr val="30353F"/>
                </a:solidFill>
              </a:rPr>
              <a:t>FACTORS</a:t>
            </a:r>
          </a:p>
        </p:txBody>
      </p:sp>
      <p:grpSp>
        <p:nvGrpSpPr>
          <p:cNvPr id="88" name="Group 87" descr="This is an icon of a clock."/>
          <p:cNvGrpSpPr/>
          <p:nvPr/>
        </p:nvGrpSpPr>
        <p:grpSpPr>
          <a:xfrm>
            <a:off x="1413524" y="3286857"/>
            <a:ext cx="309642" cy="309642"/>
            <a:chOff x="1389063" y="3748088"/>
            <a:chExt cx="336550" cy="336550"/>
          </a:xfrm>
          <a:solidFill>
            <a:schemeClr val="bg1"/>
          </a:solidFill>
        </p:grpSpPr>
        <p:sp>
          <p:nvSpPr>
            <p:cNvPr id="89"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6" name="Straight Connector 65">
            <a:extLst>
              <a:ext uri="{C183D7F6-B498-43B3-948B-1728B52AA6E4}">
                <adec:decorative xmlns:adec="http://schemas.microsoft.com/office/drawing/2017/decorative" val="1"/>
              </a:ext>
            </a:extLst>
          </p:cNvPr>
          <p:cNvCxnSpPr/>
          <p:nvPr/>
        </p:nvCxnSpPr>
        <p:spPr>
          <a:xfrm>
            <a:off x="3722155" y="3596184"/>
            <a:ext cx="0" cy="705734"/>
          </a:xfrm>
          <a:prstGeom prst="line">
            <a:avLst/>
          </a:prstGeom>
          <a:ln w="19050">
            <a:solidFill>
              <a:srgbClr val="66718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46492" y="4721818"/>
            <a:ext cx="2151326" cy="646331"/>
          </a:xfrm>
          <a:prstGeom prst="rect">
            <a:avLst/>
          </a:prstGeom>
          <a:noFill/>
        </p:spPr>
        <p:txBody>
          <a:bodyPr wrap="square" lIns="0" tIns="0" rIns="0" bIns="0" rtlCol="0">
            <a:spAutoFit/>
          </a:bodyPr>
          <a:lstStyle/>
          <a:p>
            <a:pPr algn="ctr"/>
            <a:r>
              <a:rPr lang="en-US" sz="1400" dirty="0">
                <a:solidFill>
                  <a:srgbClr val="30353F"/>
                </a:solidFill>
              </a:rPr>
              <a:t>Using mainly the 10-K form, we gathered data about the business since 2009</a:t>
            </a:r>
          </a:p>
        </p:txBody>
      </p:sp>
      <p:sp>
        <p:nvSpPr>
          <p:cNvPr id="60" name="Oval 59">
            <a:extLst>
              <a:ext uri="{C183D7F6-B498-43B3-948B-1728B52AA6E4}">
                <adec:decorative xmlns:adec="http://schemas.microsoft.com/office/drawing/2017/decorative" val="1"/>
              </a:ext>
            </a:extLst>
          </p:cNvPr>
          <p:cNvSpPr/>
          <p:nvPr/>
        </p:nvSpPr>
        <p:spPr>
          <a:xfrm>
            <a:off x="3406955" y="3174046"/>
            <a:ext cx="630400" cy="630398"/>
          </a:xfrm>
          <a:prstGeom prst="ellipse">
            <a:avLst/>
          </a:prstGeom>
          <a:solidFill>
            <a:srgbClr val="66718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3048767" y="4412356"/>
            <a:ext cx="1346780" cy="215444"/>
          </a:xfrm>
          <a:prstGeom prst="rect">
            <a:avLst/>
          </a:prstGeom>
          <a:noFill/>
        </p:spPr>
        <p:txBody>
          <a:bodyPr wrap="none" lIns="0" tIns="0" rIns="0" bIns="0" rtlCol="0">
            <a:spAutoFit/>
          </a:bodyPr>
          <a:lstStyle/>
          <a:p>
            <a:pPr algn="ctr"/>
            <a:r>
              <a:rPr lang="en-US" sz="1400" b="1" dirty="0">
                <a:solidFill>
                  <a:srgbClr val="667181"/>
                </a:solidFill>
              </a:rPr>
              <a:t>GATHERING DATA</a:t>
            </a:r>
          </a:p>
        </p:txBody>
      </p:sp>
      <p:grpSp>
        <p:nvGrpSpPr>
          <p:cNvPr id="93" name="Group 92" descr="This is an icon of three human beings and a clock."/>
          <p:cNvGrpSpPr/>
          <p:nvPr/>
        </p:nvGrpSpPr>
        <p:grpSpPr>
          <a:xfrm>
            <a:off x="3542796" y="3309887"/>
            <a:ext cx="358718" cy="358717"/>
            <a:chOff x="3613150" y="3706813"/>
            <a:chExt cx="420688" cy="420687"/>
          </a:xfrm>
        </p:grpSpPr>
        <p:sp>
          <p:nvSpPr>
            <p:cNvPr id="94"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5" name="Straight Connector 64">
            <a:extLst>
              <a:ext uri="{C183D7F6-B498-43B3-948B-1728B52AA6E4}">
                <adec:decorative xmlns:adec="http://schemas.microsoft.com/office/drawing/2017/decorative" val="1"/>
              </a:ext>
            </a:extLst>
          </p:cNvPr>
          <p:cNvCxnSpPr/>
          <p:nvPr/>
        </p:nvCxnSpPr>
        <p:spPr>
          <a:xfrm>
            <a:off x="5875965" y="2679815"/>
            <a:ext cx="0" cy="705734"/>
          </a:xfrm>
          <a:prstGeom prst="line">
            <a:avLst/>
          </a:prstGeom>
          <a:ln w="19050">
            <a:solidFill>
              <a:srgbClr val="98A3AD"/>
            </a:solidFill>
          </a:ln>
        </p:spPr>
        <p:style>
          <a:lnRef idx="1">
            <a:schemeClr val="accent1"/>
          </a:lnRef>
          <a:fillRef idx="0">
            <a:schemeClr val="accent1"/>
          </a:fillRef>
          <a:effectRef idx="0">
            <a:schemeClr val="accent1"/>
          </a:effectRef>
          <a:fontRef idx="minor">
            <a:schemeClr val="tx1"/>
          </a:fontRef>
        </p:style>
      </p:cxnSp>
      <p:sp>
        <p:nvSpPr>
          <p:cNvPr id="69" name="Oval 68">
            <a:extLst>
              <a:ext uri="{C183D7F6-B498-43B3-948B-1728B52AA6E4}">
                <adec:decorative xmlns:adec="http://schemas.microsoft.com/office/drawing/2017/decorative" val="1"/>
              </a:ext>
            </a:extLst>
          </p:cNvPr>
          <p:cNvSpPr/>
          <p:nvPr/>
        </p:nvSpPr>
        <p:spPr>
          <a:xfrm>
            <a:off x="5560765" y="3174046"/>
            <a:ext cx="630400" cy="630398"/>
          </a:xfrm>
          <a:prstGeom prst="ellipse">
            <a:avLst/>
          </a:prstGeom>
          <a:solidFill>
            <a:srgbClr val="98A3AD"/>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4530143" y="1493018"/>
            <a:ext cx="2691642" cy="1292662"/>
          </a:xfrm>
          <a:prstGeom prst="rect">
            <a:avLst/>
          </a:prstGeom>
          <a:noFill/>
        </p:spPr>
        <p:txBody>
          <a:bodyPr wrap="square" lIns="0" tIns="0" rIns="0" bIns="0" rtlCol="0">
            <a:spAutoFit/>
          </a:bodyPr>
          <a:lstStyle/>
          <a:p>
            <a:pPr algn="ctr"/>
            <a:r>
              <a:rPr lang="en-US" sz="1400" dirty="0"/>
              <a:t>We created and trained a classification machine learning algorithm to predict if the stock price will go up or down according to the company’s business strategies. </a:t>
            </a:r>
            <a:endParaRPr lang="en-US" sz="1400" dirty="0">
              <a:solidFill>
                <a:srgbClr val="30353F"/>
              </a:solidFill>
            </a:endParaRPr>
          </a:p>
        </p:txBody>
      </p:sp>
      <p:sp>
        <p:nvSpPr>
          <p:cNvPr id="62" name="TextBox 61"/>
          <p:cNvSpPr txBox="1"/>
          <p:nvPr/>
        </p:nvSpPr>
        <p:spPr>
          <a:xfrm>
            <a:off x="4395547" y="1238362"/>
            <a:ext cx="2963183" cy="215444"/>
          </a:xfrm>
          <a:prstGeom prst="rect">
            <a:avLst/>
          </a:prstGeom>
          <a:noFill/>
        </p:spPr>
        <p:txBody>
          <a:bodyPr wrap="none" lIns="0" tIns="0" rIns="0" bIns="0" rtlCol="0">
            <a:spAutoFit/>
          </a:bodyPr>
          <a:lstStyle/>
          <a:p>
            <a:pPr algn="ctr"/>
            <a:r>
              <a:rPr lang="en-US" sz="1400" b="1" dirty="0">
                <a:solidFill>
                  <a:srgbClr val="98A3AD"/>
                </a:solidFill>
              </a:rPr>
              <a:t>ALGORITHM BUILDING AND TRAINING</a:t>
            </a:r>
          </a:p>
        </p:txBody>
      </p:sp>
      <p:pic>
        <p:nvPicPr>
          <p:cNvPr id="99" name="Picture 98" descr="This is an icon of a human being. "/>
          <p:cNvPicPr>
            <a:picLocks noChangeAspect="1"/>
          </p:cNvPicPr>
          <p:nvPr/>
        </p:nvPicPr>
        <p:blipFill>
          <a:blip r:embed="rId2"/>
          <a:stretch>
            <a:fillRect/>
          </a:stretch>
        </p:blipFill>
        <p:spPr>
          <a:xfrm>
            <a:off x="5736588" y="3330620"/>
            <a:ext cx="278755" cy="317251"/>
          </a:xfrm>
          <a:prstGeom prst="rect">
            <a:avLst/>
          </a:prstGeom>
        </p:spPr>
      </p:pic>
      <p:sp>
        <p:nvSpPr>
          <p:cNvPr id="103" name="Freeform 102">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5" name="TextBox 44">
            <a:extLst>
              <a:ext uri="{FF2B5EF4-FFF2-40B4-BE49-F238E27FC236}">
                <a16:creationId xmlns:a16="http://schemas.microsoft.com/office/drawing/2014/main" id="{6972FD61-A278-4E69-85DE-75B38C250625}"/>
              </a:ext>
            </a:extLst>
          </p:cNvPr>
          <p:cNvSpPr txBox="1"/>
          <p:nvPr/>
        </p:nvSpPr>
        <p:spPr>
          <a:xfrm>
            <a:off x="2949091" y="336707"/>
            <a:ext cx="6484147"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MACHINE LEARNING ALGORITHM</a:t>
            </a:r>
          </a:p>
        </p:txBody>
      </p:sp>
      <p:sp>
        <p:nvSpPr>
          <p:cNvPr id="2" name="Title 1" hidden="1">
            <a:extLst>
              <a:ext uri="{FF2B5EF4-FFF2-40B4-BE49-F238E27FC236}">
                <a16:creationId xmlns:a16="http://schemas.microsoft.com/office/drawing/2014/main" id="{9028B554-C211-4B28-93B1-C6D82314B444}"/>
              </a:ext>
            </a:extLst>
          </p:cNvPr>
          <p:cNvSpPr>
            <a:spLocks noGrp="1"/>
          </p:cNvSpPr>
          <p:nvPr>
            <p:ph type="title"/>
          </p:nvPr>
        </p:nvSpPr>
        <p:spPr/>
        <p:txBody>
          <a:bodyPr/>
          <a:lstStyle/>
          <a:p>
            <a:r>
              <a:rPr lang="en-US" dirty="0"/>
              <a:t>Slide 9</a:t>
            </a:r>
          </a:p>
        </p:txBody>
      </p:sp>
    </p:spTree>
    <p:extLst>
      <p:ext uri="{BB962C8B-B14F-4D97-AF65-F5344CB8AC3E}">
        <p14:creationId xmlns:p14="http://schemas.microsoft.com/office/powerpoint/2010/main" val="170895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1" y="0"/>
            <a:ext cx="3879423"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val="1"/>
              </a:ext>
            </a:extLst>
          </p:cNvPr>
          <p:cNvGrpSpPr/>
          <p:nvPr/>
        </p:nvGrpSpPr>
        <p:grpSpPr>
          <a:xfrm>
            <a:off x="3968334" y="85397"/>
            <a:ext cx="7374058" cy="2122444"/>
            <a:chOff x="9876951" y="2018978"/>
            <a:chExt cx="1281512" cy="487738"/>
          </a:xfrm>
          <a:effectLst>
            <a:outerShdw blurRad="50800" dist="38100" dir="8100000" algn="tr" rotWithShape="0">
              <a:prstClr val="black">
                <a:alpha val="40000"/>
              </a:prstClr>
            </a:outerShdw>
          </a:effectLst>
        </p:grpSpPr>
        <p:sp>
          <p:nvSpPr>
            <p:cNvPr id="55" name="Freeform 54"/>
            <p:cNvSpPr/>
            <p:nvPr/>
          </p:nvSpPr>
          <p:spPr>
            <a:xfrm>
              <a:off x="9876951" y="2018978"/>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6"/>
            <p:cNvSpPr>
              <a:spLocks noEditPoints="1"/>
            </p:cNvSpPr>
            <p:nvPr/>
          </p:nvSpPr>
          <p:spPr bwMode="auto">
            <a:xfrm flipH="1">
              <a:off x="10940406" y="2174690"/>
              <a:ext cx="118509" cy="143862"/>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C183D7F6-B498-43B3-948B-1728B52AA6E4}">
                <adec:decorative xmlns:adec="http://schemas.microsoft.com/office/drawing/2017/decorative" val="1"/>
              </a:ext>
            </a:extLst>
          </p:cNvPr>
          <p:cNvGrpSpPr/>
          <p:nvPr/>
        </p:nvGrpSpPr>
        <p:grpSpPr>
          <a:xfrm>
            <a:off x="3978523" y="2314355"/>
            <a:ext cx="7353681" cy="2122441"/>
            <a:chOff x="9786706" y="3186228"/>
            <a:chExt cx="1281512" cy="487738"/>
          </a:xfrm>
          <a:solidFill>
            <a:schemeClr val="bg1">
              <a:lumMod val="85000"/>
            </a:schemeClr>
          </a:solidFill>
          <a:effectLst>
            <a:outerShdw blurRad="50800" dist="38100" dir="8100000" algn="tr" rotWithShape="0">
              <a:prstClr val="black">
                <a:alpha val="40000"/>
              </a:prstClr>
            </a:outerShdw>
          </a:effectLst>
        </p:grpSpPr>
        <p:sp>
          <p:nvSpPr>
            <p:cNvPr id="54" name="Freeform 53"/>
            <p:cNvSpPr/>
            <p:nvPr/>
          </p:nvSpPr>
          <p:spPr>
            <a:xfrm>
              <a:off x="9786706" y="3186228"/>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10"/>
            <p:cNvSpPr>
              <a:spLocks noEditPoints="1"/>
            </p:cNvSpPr>
            <p:nvPr/>
          </p:nvSpPr>
          <p:spPr bwMode="auto">
            <a:xfrm flipH="1">
              <a:off x="10871261" y="3389060"/>
              <a:ext cx="149229" cy="83766"/>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a:extLst>
              <a:ext uri="{C183D7F6-B498-43B3-948B-1728B52AA6E4}">
                <adec:decorative xmlns:adec="http://schemas.microsoft.com/office/drawing/2017/decorative" val="1"/>
              </a:ext>
            </a:extLst>
          </p:cNvPr>
          <p:cNvGrpSpPr/>
          <p:nvPr/>
        </p:nvGrpSpPr>
        <p:grpSpPr>
          <a:xfrm>
            <a:off x="3976013" y="4525328"/>
            <a:ext cx="7353679" cy="2122439"/>
            <a:chOff x="9897213" y="3882155"/>
            <a:chExt cx="1160273" cy="487738"/>
          </a:xfrm>
          <a:effectLst>
            <a:outerShdw blurRad="50800" dist="38100" dir="8100000" algn="tr" rotWithShape="0">
              <a:prstClr val="black">
                <a:alpha val="40000"/>
              </a:prstClr>
            </a:outerShdw>
          </a:effectLst>
        </p:grpSpPr>
        <p:sp>
          <p:nvSpPr>
            <p:cNvPr id="53" name="Freeform 52"/>
            <p:cNvSpPr/>
            <p:nvPr/>
          </p:nvSpPr>
          <p:spPr>
            <a:xfrm flipH="1">
              <a:off x="9897213" y="3882155"/>
              <a:ext cx="1160273"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42279" y="4050636"/>
              <a:ext cx="173043" cy="126423"/>
              <a:chOff x="4457074" y="1920077"/>
              <a:chExt cx="1207126" cy="881898"/>
            </a:xfrm>
          </p:grpSpPr>
          <p:sp>
            <p:nvSpPr>
              <p:cNvPr id="41" name="Freeform 5"/>
              <p:cNvSpPr>
                <a:spLocks noEditPoints="1"/>
              </p:cNvSpPr>
              <p:nvPr/>
            </p:nvSpPr>
            <p:spPr bwMode="auto">
              <a:xfrm>
                <a:off x="4457074" y="1920077"/>
                <a:ext cx="1202579" cy="881898"/>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02" name="TextBox 101"/>
          <p:cNvSpPr txBox="1"/>
          <p:nvPr/>
        </p:nvSpPr>
        <p:spPr>
          <a:xfrm>
            <a:off x="685687" y="2889551"/>
            <a:ext cx="2318788" cy="2492990"/>
          </a:xfrm>
          <a:prstGeom prst="rect">
            <a:avLst/>
          </a:prstGeom>
          <a:noFill/>
        </p:spPr>
        <p:txBody>
          <a:bodyPr wrap="square" lIns="0" tIns="0" rIns="0" bIns="0" rtlCol="0">
            <a:spAutoFit/>
          </a:bodyPr>
          <a:lstStyle/>
          <a:p>
            <a:r>
              <a:rPr lang="en-US" dirty="0">
                <a:solidFill>
                  <a:schemeClr val="bg1"/>
                </a:solidFill>
              </a:rPr>
              <a:t>We used the theory of Balance Scorecard to create the machine learning algorithm. We analyzed Mercado Libre’s business strategy each year (starting in 2009) based on the following dimensions</a:t>
            </a:r>
          </a:p>
        </p:txBody>
      </p:sp>
      <p:sp>
        <p:nvSpPr>
          <p:cNvPr id="103" name="TextBox 102"/>
          <p:cNvSpPr txBox="1"/>
          <p:nvPr/>
        </p:nvSpPr>
        <p:spPr>
          <a:xfrm>
            <a:off x="646420" y="1389021"/>
            <a:ext cx="3233003" cy="984885"/>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FACTORS OF ANALYSIS</a:t>
            </a:r>
          </a:p>
        </p:txBody>
      </p:sp>
      <p:cxnSp>
        <p:nvCxnSpPr>
          <p:cNvPr id="105" name="Straight Connector 104">
            <a:extLst>
              <a:ext uri="{C183D7F6-B498-43B3-948B-1728B52AA6E4}">
                <adec:decorative xmlns:adec="http://schemas.microsoft.com/office/drawing/2017/decorative" val="1"/>
              </a:ext>
            </a:extLst>
          </p:cNvPr>
          <p:cNvCxnSpPr>
            <a:cxnSpLocks/>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
        <p:nvSpPr>
          <p:cNvPr id="37" name="TextBox 36">
            <a:extLst>
              <a:ext uri="{FF2B5EF4-FFF2-40B4-BE49-F238E27FC236}">
                <a16:creationId xmlns:a16="http://schemas.microsoft.com/office/drawing/2014/main" id="{388BB1CD-576A-466C-B5B2-03CBD943D1E0}"/>
              </a:ext>
            </a:extLst>
          </p:cNvPr>
          <p:cNvSpPr txBox="1"/>
          <p:nvPr/>
        </p:nvSpPr>
        <p:spPr>
          <a:xfrm>
            <a:off x="4241070" y="416948"/>
            <a:ext cx="5855592" cy="1477328"/>
          </a:xfrm>
          <a:prstGeom prst="rect">
            <a:avLst/>
          </a:prstGeom>
          <a:noFill/>
        </p:spPr>
        <p:txBody>
          <a:bodyPr wrap="square" lIns="0" tIns="0" rIns="0" bIns="0" rtlCol="0">
            <a:spAutoFit/>
          </a:bodyPr>
          <a:lstStyle/>
          <a:p>
            <a:r>
              <a:rPr lang="en-US" sz="1600" b="1" dirty="0">
                <a:solidFill>
                  <a:schemeClr val="bg1"/>
                </a:solidFill>
              </a:rPr>
              <a:t>FINANTIAL DIMENTION</a:t>
            </a:r>
          </a:p>
          <a:p>
            <a:pPr marL="285750" indent="-285750">
              <a:buFont typeface="Arial" panose="020B0604020202020204" pitchFamily="34" charset="0"/>
              <a:buChar char="•"/>
            </a:pPr>
            <a:r>
              <a:rPr lang="en-US" sz="1600" b="1" dirty="0">
                <a:solidFill>
                  <a:schemeClr val="bg1"/>
                </a:solidFill>
              </a:rPr>
              <a:t>Growth</a:t>
            </a:r>
            <a:r>
              <a:rPr lang="en-US" sz="1600" dirty="0">
                <a:solidFill>
                  <a:schemeClr val="bg1"/>
                </a:solidFill>
              </a:rPr>
              <a:t> – Includes data such as revenue and investments</a:t>
            </a:r>
          </a:p>
          <a:p>
            <a:pPr marL="285750" indent="-285750">
              <a:buFont typeface="Arial" panose="020B0604020202020204" pitchFamily="34" charset="0"/>
              <a:buChar char="•"/>
            </a:pPr>
            <a:r>
              <a:rPr lang="en-US" sz="1600" b="1" dirty="0">
                <a:solidFill>
                  <a:schemeClr val="bg1"/>
                </a:solidFill>
              </a:rPr>
              <a:t>Maintenance </a:t>
            </a:r>
            <a:r>
              <a:rPr lang="en-US" sz="1600" dirty="0">
                <a:solidFill>
                  <a:schemeClr val="bg1"/>
                </a:solidFill>
              </a:rPr>
              <a:t>– Includes data such as indirect expenses and profitability of products</a:t>
            </a:r>
          </a:p>
          <a:p>
            <a:pPr marL="285750" indent="-285750">
              <a:buFont typeface="Arial" panose="020B0604020202020204" pitchFamily="34" charset="0"/>
              <a:buChar char="•"/>
            </a:pPr>
            <a:r>
              <a:rPr lang="en-US" sz="1600" b="1" dirty="0">
                <a:solidFill>
                  <a:schemeClr val="bg1"/>
                </a:solidFill>
              </a:rPr>
              <a:t>Harvest – </a:t>
            </a:r>
            <a:r>
              <a:rPr lang="en-US" sz="1600" dirty="0">
                <a:solidFill>
                  <a:schemeClr val="bg1"/>
                </a:solidFill>
              </a:rPr>
              <a:t>Includes data such as unitary costs and return of investment</a:t>
            </a:r>
          </a:p>
        </p:txBody>
      </p:sp>
      <p:sp>
        <p:nvSpPr>
          <p:cNvPr id="44" name="TextBox 43">
            <a:extLst>
              <a:ext uri="{FF2B5EF4-FFF2-40B4-BE49-F238E27FC236}">
                <a16:creationId xmlns:a16="http://schemas.microsoft.com/office/drawing/2014/main" id="{6AED6B25-109D-4B96-B89F-D67805FD6A23}"/>
              </a:ext>
            </a:extLst>
          </p:cNvPr>
          <p:cNvSpPr txBox="1"/>
          <p:nvPr/>
        </p:nvSpPr>
        <p:spPr>
          <a:xfrm>
            <a:off x="4170549" y="2506429"/>
            <a:ext cx="6144072" cy="1723549"/>
          </a:xfrm>
          <a:prstGeom prst="rect">
            <a:avLst/>
          </a:prstGeom>
          <a:noFill/>
        </p:spPr>
        <p:txBody>
          <a:bodyPr wrap="square" lIns="0" tIns="0" rIns="0" bIns="0" rtlCol="0">
            <a:spAutoFit/>
          </a:bodyPr>
          <a:lstStyle/>
          <a:p>
            <a:r>
              <a:rPr lang="en-US" sz="1600" b="1" dirty="0">
                <a:solidFill>
                  <a:schemeClr val="tx1">
                    <a:lumMod val="65000"/>
                    <a:lumOff val="35000"/>
                  </a:schemeClr>
                </a:solidFill>
              </a:rPr>
              <a:t>INTERNAL PROCESSES</a:t>
            </a:r>
          </a:p>
          <a:p>
            <a:pPr marL="285750" indent="-285750">
              <a:buFont typeface="Arial" panose="020B0604020202020204" pitchFamily="34" charset="0"/>
              <a:buChar char="•"/>
            </a:pPr>
            <a:r>
              <a:rPr lang="en-US" sz="1600" b="1" dirty="0">
                <a:solidFill>
                  <a:schemeClr val="tx1">
                    <a:lumMod val="65000"/>
                    <a:lumOff val="35000"/>
                  </a:schemeClr>
                </a:solidFill>
              </a:rPr>
              <a:t>Clients – </a:t>
            </a:r>
            <a:r>
              <a:rPr lang="en-US" sz="1600" dirty="0">
                <a:solidFill>
                  <a:schemeClr val="tx1">
                    <a:lumMod val="65000"/>
                    <a:lumOff val="35000"/>
                  </a:schemeClr>
                </a:solidFill>
              </a:rPr>
              <a:t>Includes data such as the market share</a:t>
            </a:r>
          </a:p>
          <a:p>
            <a:pPr marL="285750" indent="-285750">
              <a:buFont typeface="Arial" panose="020B0604020202020204" pitchFamily="34" charset="0"/>
              <a:buChar char="•"/>
            </a:pPr>
            <a:r>
              <a:rPr lang="en-US" sz="1600" b="1" dirty="0">
                <a:solidFill>
                  <a:schemeClr val="tx1">
                    <a:lumMod val="65000"/>
                    <a:lumOff val="35000"/>
                  </a:schemeClr>
                </a:solidFill>
              </a:rPr>
              <a:t>Innovation – </a:t>
            </a:r>
            <a:r>
              <a:rPr lang="en-US" sz="1600" dirty="0">
                <a:solidFill>
                  <a:schemeClr val="tx1">
                    <a:lumMod val="65000"/>
                    <a:lumOff val="35000"/>
                  </a:schemeClr>
                </a:solidFill>
              </a:rPr>
              <a:t>Includes data such as the time of development </a:t>
            </a:r>
          </a:p>
          <a:p>
            <a:pPr marL="285750" indent="-285750">
              <a:buFont typeface="Arial" panose="020B0604020202020204" pitchFamily="34" charset="0"/>
              <a:buChar char="•"/>
            </a:pPr>
            <a:r>
              <a:rPr lang="en-US" sz="1600" dirty="0">
                <a:solidFill>
                  <a:schemeClr val="tx1">
                    <a:lumMod val="65000"/>
                    <a:lumOff val="35000"/>
                  </a:schemeClr>
                </a:solidFill>
              </a:rPr>
              <a:t>of a new generation of products</a:t>
            </a:r>
          </a:p>
          <a:p>
            <a:pPr marL="285750" indent="-285750">
              <a:buFont typeface="Arial" panose="020B0604020202020204" pitchFamily="34" charset="0"/>
              <a:buChar char="•"/>
            </a:pPr>
            <a:r>
              <a:rPr lang="en-US" sz="1600" b="1" dirty="0">
                <a:solidFill>
                  <a:schemeClr val="tx1">
                    <a:lumMod val="65000"/>
                    <a:lumOff val="35000"/>
                  </a:schemeClr>
                </a:solidFill>
              </a:rPr>
              <a:t>Operations – </a:t>
            </a:r>
            <a:r>
              <a:rPr lang="en-US" sz="1600" dirty="0">
                <a:solidFill>
                  <a:schemeClr val="tx1">
                    <a:lumMod val="65000"/>
                    <a:lumOff val="35000"/>
                  </a:schemeClr>
                </a:solidFill>
              </a:rPr>
              <a:t>Includes data such as the time efficacy of the production process</a:t>
            </a:r>
          </a:p>
          <a:p>
            <a:pPr marL="285750" indent="-285750">
              <a:buFont typeface="Arial" panose="020B0604020202020204" pitchFamily="34" charset="0"/>
              <a:buChar char="•"/>
            </a:pPr>
            <a:r>
              <a:rPr lang="en-US" sz="1600" b="1" dirty="0">
                <a:solidFill>
                  <a:schemeClr val="tx1">
                    <a:lumMod val="65000"/>
                    <a:lumOff val="35000"/>
                  </a:schemeClr>
                </a:solidFill>
              </a:rPr>
              <a:t>After-Sale Services – </a:t>
            </a:r>
            <a:r>
              <a:rPr lang="en-US" sz="1600" dirty="0">
                <a:solidFill>
                  <a:schemeClr val="tx1">
                    <a:lumMod val="65000"/>
                    <a:lumOff val="35000"/>
                  </a:schemeClr>
                </a:solidFill>
              </a:rPr>
              <a:t>Includes data such as the cost of resources</a:t>
            </a:r>
          </a:p>
        </p:txBody>
      </p:sp>
      <p:sp>
        <p:nvSpPr>
          <p:cNvPr id="45" name="TextBox 44">
            <a:extLst>
              <a:ext uri="{FF2B5EF4-FFF2-40B4-BE49-F238E27FC236}">
                <a16:creationId xmlns:a16="http://schemas.microsoft.com/office/drawing/2014/main" id="{CBC3F285-5777-4DD3-A8FC-BCA067640C1D}"/>
              </a:ext>
            </a:extLst>
          </p:cNvPr>
          <p:cNvSpPr txBox="1"/>
          <p:nvPr/>
        </p:nvSpPr>
        <p:spPr>
          <a:xfrm>
            <a:off x="4155107" y="4707179"/>
            <a:ext cx="5505939" cy="1723549"/>
          </a:xfrm>
          <a:prstGeom prst="rect">
            <a:avLst/>
          </a:prstGeom>
          <a:noFill/>
        </p:spPr>
        <p:txBody>
          <a:bodyPr wrap="square" lIns="0" tIns="0" rIns="0" bIns="0" rtlCol="0">
            <a:spAutoFit/>
          </a:bodyPr>
          <a:lstStyle/>
          <a:p>
            <a:r>
              <a:rPr lang="en-US" sz="1600" b="1" dirty="0">
                <a:solidFill>
                  <a:schemeClr val="bg1"/>
                </a:solidFill>
              </a:rPr>
              <a:t>LEARNING AND GROWTH – </a:t>
            </a:r>
            <a:r>
              <a:rPr lang="en-US" sz="1600" dirty="0">
                <a:solidFill>
                  <a:schemeClr val="bg1"/>
                </a:solidFill>
              </a:rPr>
              <a:t>To Be Implemented</a:t>
            </a:r>
          </a:p>
          <a:p>
            <a:pPr marL="285750" indent="-285750">
              <a:buFont typeface="Arial" panose="020B0604020202020204" pitchFamily="34" charset="0"/>
              <a:buChar char="•"/>
            </a:pPr>
            <a:r>
              <a:rPr lang="en-US" sz="1600" b="1" dirty="0">
                <a:solidFill>
                  <a:schemeClr val="bg1"/>
                </a:solidFill>
              </a:rPr>
              <a:t>Employee Capacity </a:t>
            </a:r>
            <a:r>
              <a:rPr lang="en-US" sz="1600" dirty="0">
                <a:solidFill>
                  <a:schemeClr val="bg1"/>
                </a:solidFill>
              </a:rPr>
              <a:t>– Employee satisfaction, retention, productivity</a:t>
            </a:r>
          </a:p>
          <a:p>
            <a:pPr marL="285750" indent="-285750">
              <a:buFont typeface="Arial" panose="020B0604020202020204" pitchFamily="34" charset="0"/>
              <a:buChar char="•"/>
            </a:pPr>
            <a:r>
              <a:rPr lang="en-US" sz="1600" b="1" dirty="0">
                <a:solidFill>
                  <a:schemeClr val="bg1"/>
                </a:solidFill>
              </a:rPr>
              <a:t>Information Systems </a:t>
            </a:r>
            <a:r>
              <a:rPr lang="en-US" sz="1600" dirty="0">
                <a:solidFill>
                  <a:schemeClr val="bg1"/>
                </a:solidFill>
              </a:rPr>
              <a:t>– Includes data such as the % of processes with real time feedback </a:t>
            </a:r>
          </a:p>
          <a:p>
            <a:pPr marL="285750" indent="-285750">
              <a:buFont typeface="Arial" panose="020B0604020202020204" pitchFamily="34" charset="0"/>
              <a:buChar char="•"/>
            </a:pPr>
            <a:r>
              <a:rPr lang="en-US" sz="1600" b="1" dirty="0">
                <a:solidFill>
                  <a:schemeClr val="bg1"/>
                </a:solidFill>
              </a:rPr>
              <a:t>Empowerment </a:t>
            </a:r>
            <a:r>
              <a:rPr lang="en-US" sz="1600" dirty="0">
                <a:solidFill>
                  <a:schemeClr val="bg1"/>
                </a:solidFill>
              </a:rPr>
              <a:t>– Includes data such as the number of suggestions per employee</a:t>
            </a:r>
          </a:p>
        </p:txBody>
      </p:sp>
    </p:spTree>
    <p:extLst>
      <p:ext uri="{BB962C8B-B14F-4D97-AF65-F5344CB8AC3E}">
        <p14:creationId xmlns:p14="http://schemas.microsoft.com/office/powerpoint/2010/main" val="17214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3445433" y="418430"/>
            <a:ext cx="5301131"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MACHINE LEARNING CODE</a:t>
            </a:r>
          </a:p>
        </p:txBody>
      </p:sp>
      <p:sp>
        <p:nvSpPr>
          <p:cNvPr id="155" name="Rectangle 154">
            <a:extLst>
              <a:ext uri="{C183D7F6-B498-43B3-948B-1728B52AA6E4}">
                <adec:decorative xmlns:adec="http://schemas.microsoft.com/office/drawing/2017/decorative" val="1"/>
              </a:ext>
            </a:extLst>
          </p:cNvPr>
          <p:cNvSpPr/>
          <p:nvPr/>
        </p:nvSpPr>
        <p:spPr>
          <a:xfrm>
            <a:off x="1052275" y="1148520"/>
            <a:ext cx="10087448" cy="1342131"/>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Rectangle 1028">
            <a:extLst>
              <a:ext uri="{C183D7F6-B498-43B3-948B-1728B52AA6E4}">
                <adec:decorative xmlns:adec="http://schemas.microsoft.com/office/drawing/2017/decorative" val="1"/>
              </a:ext>
            </a:extLst>
          </p:cNvPr>
          <p:cNvSpPr/>
          <p:nvPr/>
        </p:nvSpPr>
        <p:spPr>
          <a:xfrm>
            <a:off x="1052276" y="2626249"/>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0" name="Group 1029">
            <a:extLst>
              <a:ext uri="{C183D7F6-B498-43B3-948B-1728B52AA6E4}">
                <adec:decorative xmlns:adec="http://schemas.microsoft.com/office/drawing/2017/decorative" val="1"/>
              </a:ext>
            </a:extLst>
          </p:cNvPr>
          <p:cNvGrpSpPr/>
          <p:nvPr/>
        </p:nvGrpSpPr>
        <p:grpSpPr>
          <a:xfrm>
            <a:off x="1045029" y="2786498"/>
            <a:ext cx="3142438" cy="2094961"/>
            <a:chOff x="1074057" y="3562668"/>
            <a:chExt cx="3368336" cy="2245560"/>
          </a:xfrm>
        </p:grpSpPr>
        <p:graphicFrame>
          <p:nvGraphicFramePr>
            <p:cNvPr id="49" name="Chart 48">
              <a:extLs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874703811"/>
                </p:ext>
              </p:extLst>
            </p:nvPr>
          </p:nvGraphicFramePr>
          <p:xfrm>
            <a:off x="1074057" y="3562668"/>
            <a:ext cx="3368336" cy="2245560"/>
          </p:xfrm>
          <a:graphic>
            <a:graphicData uri="http://schemas.openxmlformats.org/drawingml/2006/chart">
              <c:chart xmlns:c="http://schemas.openxmlformats.org/drawingml/2006/chart" xmlns:r="http://schemas.openxmlformats.org/officeDocument/2006/relationships" r:id="rId2"/>
            </a:graphicData>
          </a:graphic>
        </p:graphicFrame>
        <p:sp>
          <p:nvSpPr>
            <p:cNvPr id="60" name="Oval 59"/>
            <p:cNvSpPr/>
            <p:nvPr/>
          </p:nvSpPr>
          <p:spPr>
            <a:xfrm>
              <a:off x="2131059" y="4314863"/>
              <a:ext cx="769375" cy="769376"/>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6" name="Group 65"/>
            <p:cNvGrpSpPr/>
            <p:nvPr/>
          </p:nvGrpSpPr>
          <p:grpSpPr>
            <a:xfrm>
              <a:off x="2329678" y="4593845"/>
              <a:ext cx="372136" cy="211412"/>
              <a:chOff x="3283332" y="3275035"/>
              <a:chExt cx="479215" cy="272245"/>
            </a:xfrm>
          </p:grpSpPr>
          <p:sp>
            <p:nvSpPr>
              <p:cNvPr id="67"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12" descr="This is an icon of money. "/>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39" name="Rectangle 138">
            <a:extLst>
              <a:ext uri="{C183D7F6-B498-43B3-948B-1728B52AA6E4}">
                <adec:decorative xmlns:adec="http://schemas.microsoft.com/office/drawing/2017/decorative" val="1"/>
              </a:ext>
            </a:extLst>
          </p:cNvPr>
          <p:cNvSpPr/>
          <p:nvPr/>
        </p:nvSpPr>
        <p:spPr>
          <a:xfrm>
            <a:off x="4532029" y="2626249"/>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4" name="Group 1033">
            <a:extLst>
              <a:ext uri="{C183D7F6-B498-43B3-948B-1728B52AA6E4}">
                <adec:decorative xmlns:adec="http://schemas.microsoft.com/office/drawing/2017/decorative" val="1"/>
              </a:ext>
            </a:extLst>
          </p:cNvPr>
          <p:cNvGrpSpPr/>
          <p:nvPr/>
        </p:nvGrpSpPr>
        <p:grpSpPr>
          <a:xfrm>
            <a:off x="4440698" y="2786497"/>
            <a:ext cx="3142438" cy="2094961"/>
            <a:chOff x="4321703" y="3562667"/>
            <a:chExt cx="3368336" cy="2245560"/>
          </a:xfrm>
        </p:grpSpPr>
        <p:graphicFrame>
          <p:nvGraphicFramePr>
            <p:cNvPr id="50" name="Chart 49"/>
            <p:cNvGraphicFramePr/>
            <p:nvPr>
              <p:extLst>
                <p:ext uri="{D42A27DB-BD31-4B8C-83A1-F6EECF244321}">
                  <p14:modId xmlns:p14="http://schemas.microsoft.com/office/powerpoint/2010/main" val="4151095787"/>
                </p:ext>
              </p:extLst>
            </p:nvPr>
          </p:nvGraphicFramePr>
          <p:xfrm>
            <a:off x="4321703" y="3562667"/>
            <a:ext cx="3368336" cy="2245560"/>
          </p:xfrm>
          <a:graphic>
            <a:graphicData uri="http://schemas.openxmlformats.org/drawingml/2006/chart">
              <c:chart xmlns:c="http://schemas.openxmlformats.org/drawingml/2006/chart" xmlns:r="http://schemas.openxmlformats.org/officeDocument/2006/relationships" r:id="rId3"/>
            </a:graphicData>
          </a:graphic>
        </p:graphicFrame>
        <p:grpSp>
          <p:nvGrpSpPr>
            <p:cNvPr id="1032" name="Group 1031"/>
            <p:cNvGrpSpPr/>
            <p:nvPr/>
          </p:nvGrpSpPr>
          <p:grpSpPr>
            <a:xfrm>
              <a:off x="5144056" y="4290003"/>
              <a:ext cx="769375" cy="769375"/>
              <a:chOff x="5144056" y="4290003"/>
              <a:chExt cx="769375" cy="769375"/>
            </a:xfrm>
          </p:grpSpPr>
          <p:sp>
            <p:nvSpPr>
              <p:cNvPr id="59" name="Oval 58"/>
              <p:cNvSpPr/>
              <p:nvPr/>
            </p:nvSpPr>
            <p:spPr>
              <a:xfrm>
                <a:off x="5144056" y="4290003"/>
                <a:ext cx="769375" cy="769375"/>
              </a:xfrm>
              <a:prstGeom prst="ellipse">
                <a:avLst/>
              </a:prstGeom>
              <a:solidFill>
                <a:srgbClr val="43CDD9"/>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18" descr="This is an icon of a human being. "/>
              <p:cNvSpPr>
                <a:spLocks noEditPoints="1"/>
              </p:cNvSpPr>
              <p:nvPr/>
            </p:nvSpPr>
            <p:spPr bwMode="auto">
              <a:xfrm>
                <a:off x="5414116" y="4508949"/>
                <a:ext cx="251808" cy="331481"/>
              </a:xfrm>
              <a:custGeom>
                <a:avLst/>
                <a:gdLst>
                  <a:gd name="T0" fmla="*/ 980 w 1559"/>
                  <a:gd name="T1" fmla="*/ 1084 h 2048"/>
                  <a:gd name="T2" fmla="*/ 1202 w 1559"/>
                  <a:gd name="T3" fmla="*/ 678 h 2048"/>
                  <a:gd name="T4" fmla="*/ 1252 w 1559"/>
                  <a:gd name="T5" fmla="*/ 469 h 2048"/>
                  <a:gd name="T6" fmla="*/ 637 w 1559"/>
                  <a:gd name="T7" fmla="*/ 43 h 2048"/>
                  <a:gd name="T8" fmla="*/ 348 w 1559"/>
                  <a:gd name="T9" fmla="*/ 260 h 2048"/>
                  <a:gd name="T10" fmla="*/ 346 w 1559"/>
                  <a:gd name="T11" fmla="*/ 666 h 2048"/>
                  <a:gd name="T12" fmla="*/ 578 w 1559"/>
                  <a:gd name="T13" fmla="*/ 1084 h 2048"/>
                  <a:gd name="T14" fmla="*/ 0 w 1559"/>
                  <a:gd name="T15" fmla="*/ 1646 h 2048"/>
                  <a:gd name="T16" fmla="*/ 46 w 1559"/>
                  <a:gd name="T17" fmla="*/ 2048 h 2048"/>
                  <a:gd name="T18" fmla="*/ 1107 w 1559"/>
                  <a:gd name="T19" fmla="*/ 2048 h 2048"/>
                  <a:gd name="T20" fmla="*/ 1559 w 1559"/>
                  <a:gd name="T21" fmla="*/ 2002 h 2048"/>
                  <a:gd name="T22" fmla="*/ 1253 w 1559"/>
                  <a:gd name="T23" fmla="*/ 1330 h 2048"/>
                  <a:gd name="T24" fmla="*/ 651 w 1559"/>
                  <a:gd name="T25" fmla="*/ 134 h 2048"/>
                  <a:gd name="T26" fmla="*/ 818 w 1559"/>
                  <a:gd name="T27" fmla="*/ 92 h 2048"/>
                  <a:gd name="T28" fmla="*/ 1160 w 1559"/>
                  <a:gd name="T29" fmla="*/ 487 h 2048"/>
                  <a:gd name="T30" fmla="*/ 702 w 1559"/>
                  <a:gd name="T31" fmla="*/ 427 h 2048"/>
                  <a:gd name="T32" fmla="*/ 622 w 1559"/>
                  <a:gd name="T33" fmla="*/ 373 h 2048"/>
                  <a:gd name="T34" fmla="*/ 515 w 1559"/>
                  <a:gd name="T35" fmla="*/ 380 h 2048"/>
                  <a:gd name="T36" fmla="*/ 599 w 1559"/>
                  <a:gd name="T37" fmla="*/ 143 h 2048"/>
                  <a:gd name="T38" fmla="*/ 447 w 1559"/>
                  <a:gd name="T39" fmla="*/ 660 h 2048"/>
                  <a:gd name="T40" fmla="*/ 595 w 1559"/>
                  <a:gd name="T41" fmla="*/ 484 h 2048"/>
                  <a:gd name="T42" fmla="*/ 1016 w 1559"/>
                  <a:gd name="T43" fmla="*/ 519 h 2048"/>
                  <a:gd name="T44" fmla="*/ 1116 w 1559"/>
                  <a:gd name="T45" fmla="*/ 585 h 2048"/>
                  <a:gd name="T46" fmla="*/ 558 w 1559"/>
                  <a:gd name="T47" fmla="*/ 941 h 2048"/>
                  <a:gd name="T48" fmla="*/ 779 w 1559"/>
                  <a:gd name="T49" fmla="*/ 1149 h 2048"/>
                  <a:gd name="T50" fmla="*/ 1028 w 1559"/>
                  <a:gd name="T51" fmla="*/ 1347 h 2048"/>
                  <a:gd name="T52" fmla="*/ 779 w 1559"/>
                  <a:gd name="T53" fmla="*/ 1695 h 2048"/>
                  <a:gd name="T54" fmla="*/ 530 w 1559"/>
                  <a:gd name="T55" fmla="*/ 1347 h 2048"/>
                  <a:gd name="T56" fmla="*/ 1466 w 1559"/>
                  <a:gd name="T57" fmla="*/ 1956 h 2048"/>
                  <a:gd name="T58" fmla="*/ 451 w 1559"/>
                  <a:gd name="T59" fmla="*/ 1956 h 2048"/>
                  <a:gd name="T60" fmla="*/ 92 w 1559"/>
                  <a:gd name="T61" fmla="*/ 1646 h 2048"/>
                  <a:gd name="T62" fmla="*/ 451 w 1559"/>
                  <a:gd name="T63" fmla="*/ 1393 h 2048"/>
                  <a:gd name="T64" fmla="*/ 779 w 1559"/>
                  <a:gd name="T65" fmla="*/ 1787 h 2048"/>
                  <a:gd name="T66" fmla="*/ 861 w 1559"/>
                  <a:gd name="T67" fmla="*/ 1744 h 2048"/>
                  <a:gd name="T68" fmla="*/ 1242 w 1559"/>
                  <a:gd name="T69" fmla="*/ 1422 h 2048"/>
                  <a:gd name="T70" fmla="*/ 1466 w 1559"/>
                  <a:gd name="T71" fmla="*/ 1956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9" h="2048">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40" name="Rectangle 139">
            <a:extLst>
              <a:ext uri="{C183D7F6-B498-43B3-948B-1728B52AA6E4}">
                <adec:decorative xmlns:adec="http://schemas.microsoft.com/office/drawing/2017/decorative" val="1"/>
              </a:ext>
            </a:extLst>
          </p:cNvPr>
          <p:cNvSpPr/>
          <p:nvPr/>
        </p:nvSpPr>
        <p:spPr>
          <a:xfrm>
            <a:off x="8011780" y="2626249"/>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1" name="Chart 50">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024287952"/>
              </p:ext>
            </p:extLst>
          </p:nvPr>
        </p:nvGraphicFramePr>
        <p:xfrm>
          <a:off x="8004533" y="2786497"/>
          <a:ext cx="3142438" cy="2094961"/>
        </p:xfrm>
        <a:graphic>
          <a:graphicData uri="http://schemas.openxmlformats.org/drawingml/2006/chart">
            <c:chart xmlns:c="http://schemas.openxmlformats.org/drawingml/2006/chart" xmlns:r="http://schemas.openxmlformats.org/officeDocument/2006/relationships" r:id="rId4"/>
          </a:graphicData>
        </a:graphic>
      </p:graphicFrame>
      <p:sp>
        <p:nvSpPr>
          <p:cNvPr id="135" name="TextBox 134"/>
          <p:cNvSpPr txBox="1"/>
          <p:nvPr/>
        </p:nvSpPr>
        <p:spPr>
          <a:xfrm>
            <a:off x="8235855" y="4926998"/>
            <a:ext cx="2679794" cy="646331"/>
          </a:xfrm>
          <a:prstGeom prst="rect">
            <a:avLst/>
          </a:prstGeom>
          <a:noFill/>
        </p:spPr>
        <p:txBody>
          <a:bodyPr wrap="square" lIns="0" tIns="0" rIns="0" bIns="0" rtlCol="0">
            <a:spAutoFit/>
          </a:bodyPr>
          <a:lstStyle/>
          <a:p>
            <a:pPr algn="ctr"/>
            <a:r>
              <a:rPr lang="en-US" sz="1400" dirty="0"/>
              <a:t>Scores for: Precision-Recall Curve Area, Mathews Correlation Coefficient, and F-Score.</a:t>
            </a:r>
          </a:p>
        </p:txBody>
      </p:sp>
      <p:sp>
        <p:nvSpPr>
          <p:cNvPr id="31" name="TextBox 30">
            <a:extLst>
              <a:ext uri="{FF2B5EF4-FFF2-40B4-BE49-F238E27FC236}">
                <a16:creationId xmlns:a16="http://schemas.microsoft.com/office/drawing/2014/main" id="{F4540AC0-E369-4AD9-BBDB-C2E2E1409CDE}"/>
              </a:ext>
            </a:extLst>
          </p:cNvPr>
          <p:cNvSpPr txBox="1"/>
          <p:nvPr/>
        </p:nvSpPr>
        <p:spPr>
          <a:xfrm>
            <a:off x="4756103" y="4926998"/>
            <a:ext cx="2679794" cy="646331"/>
          </a:xfrm>
          <a:prstGeom prst="rect">
            <a:avLst/>
          </a:prstGeom>
          <a:noFill/>
        </p:spPr>
        <p:txBody>
          <a:bodyPr wrap="square" lIns="0" tIns="0" rIns="0" bIns="0" rtlCol="0">
            <a:spAutoFit/>
          </a:bodyPr>
          <a:lstStyle/>
          <a:p>
            <a:pPr algn="ctr"/>
            <a:r>
              <a:rPr lang="en-US" sz="1400" dirty="0"/>
              <a:t>Accuracy of the algorithm: number of instances correctly and incorrectly classified during testing</a:t>
            </a:r>
          </a:p>
        </p:txBody>
      </p:sp>
      <p:sp>
        <p:nvSpPr>
          <p:cNvPr id="32" name="TextBox 31">
            <a:extLst>
              <a:ext uri="{FF2B5EF4-FFF2-40B4-BE49-F238E27FC236}">
                <a16:creationId xmlns:a16="http://schemas.microsoft.com/office/drawing/2014/main" id="{9C2A804C-860C-42CE-B071-DD567E25871D}"/>
              </a:ext>
            </a:extLst>
          </p:cNvPr>
          <p:cNvSpPr txBox="1"/>
          <p:nvPr/>
        </p:nvSpPr>
        <p:spPr>
          <a:xfrm>
            <a:off x="1276351" y="4926998"/>
            <a:ext cx="2679794" cy="430887"/>
          </a:xfrm>
          <a:prstGeom prst="rect">
            <a:avLst/>
          </a:prstGeom>
          <a:noFill/>
        </p:spPr>
        <p:txBody>
          <a:bodyPr wrap="square" lIns="0" tIns="0" rIns="0" bIns="0" rtlCol="0">
            <a:spAutoFit/>
          </a:bodyPr>
          <a:lstStyle/>
          <a:p>
            <a:pPr algn="ctr"/>
            <a:r>
              <a:rPr lang="en-US" sz="1400" dirty="0"/>
              <a:t>Percentage of data used for training and for testing the algorithm </a:t>
            </a:r>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sp>
        <p:nvSpPr>
          <p:cNvPr id="3" name="TextBox 2">
            <a:extLst>
              <a:ext uri="{FF2B5EF4-FFF2-40B4-BE49-F238E27FC236}">
                <a16:creationId xmlns:a16="http://schemas.microsoft.com/office/drawing/2014/main" id="{B344B44C-7EE7-45C7-B24B-EF7402918100}"/>
              </a:ext>
            </a:extLst>
          </p:cNvPr>
          <p:cNvSpPr txBox="1"/>
          <p:nvPr/>
        </p:nvSpPr>
        <p:spPr>
          <a:xfrm>
            <a:off x="1073296" y="1290322"/>
            <a:ext cx="91007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used a Support Vector Machine (SVM) with Radial Basis Function (RBF) Kernel for binary classification task: whether to invest or not invest.</a:t>
            </a:r>
          </a:p>
        </p:txBody>
      </p:sp>
    </p:spTree>
    <p:extLst>
      <p:ext uri="{BB962C8B-B14F-4D97-AF65-F5344CB8AC3E}">
        <p14:creationId xmlns:p14="http://schemas.microsoft.com/office/powerpoint/2010/main" val="304131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val 74">
            <a:extLst>
              <a:ext uri="{C183D7F6-B498-43B3-948B-1728B52AA6E4}">
                <adec:decorative xmlns:adec="http://schemas.microsoft.com/office/drawing/2017/decorative" val="1"/>
              </a:ext>
            </a:extLst>
          </p:cNvPr>
          <p:cNvSpPr/>
          <p:nvPr/>
        </p:nvSpPr>
        <p:spPr>
          <a:xfrm>
            <a:off x="9443776" y="2225546"/>
            <a:ext cx="2367224" cy="2367218"/>
          </a:xfrm>
          <a:prstGeom prst="ellipse">
            <a:avLst/>
          </a:prstGeom>
          <a:solidFill>
            <a:srgbClr val="667181">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C183D7F6-B498-43B3-948B-1728B52AA6E4}">
                <adec:decorative xmlns:adec="http://schemas.microsoft.com/office/drawing/2017/decorative" val="1"/>
              </a:ext>
            </a:extLst>
          </p:cNvPr>
          <p:cNvSpPr/>
          <p:nvPr/>
        </p:nvSpPr>
        <p:spPr>
          <a:xfrm>
            <a:off x="0" y="3440290"/>
            <a:ext cx="11025188" cy="50668"/>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C183D7F6-B498-43B3-948B-1728B52AA6E4}">
                <adec:decorative xmlns:adec="http://schemas.microsoft.com/office/drawing/2017/decorative" val="1"/>
              </a:ext>
            </a:extLst>
          </p:cNvPr>
          <p:cNvSpPr/>
          <p:nvPr/>
        </p:nvSpPr>
        <p:spPr>
          <a:xfrm>
            <a:off x="9829561" y="2611330"/>
            <a:ext cx="1595654" cy="1595650"/>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descr="This is an icon of a trophy."/>
          <p:cNvGrpSpPr/>
          <p:nvPr/>
        </p:nvGrpSpPr>
        <p:grpSpPr>
          <a:xfrm>
            <a:off x="10299341" y="3028467"/>
            <a:ext cx="656095" cy="761376"/>
            <a:chOff x="-1892703" y="1944681"/>
            <a:chExt cx="3284538" cy="3811588"/>
          </a:xfrm>
        </p:grpSpPr>
        <p:sp>
          <p:nvSpPr>
            <p:cNvPr id="8" name="Freeform 5"/>
            <p:cNvSpPr>
              <a:spLocks noEditPoints="1"/>
            </p:cNvSpPr>
            <p:nvPr/>
          </p:nvSpPr>
          <p:spPr bwMode="auto">
            <a:xfrm>
              <a:off x="-1892703" y="1944681"/>
              <a:ext cx="3284538" cy="3811588"/>
            </a:xfrm>
            <a:custGeom>
              <a:avLst/>
              <a:gdLst>
                <a:gd name="T0" fmla="*/ 1611 w 1764"/>
                <a:gd name="T1" fmla="*/ 145 h 2048"/>
                <a:gd name="T2" fmla="*/ 1468 w 1764"/>
                <a:gd name="T3" fmla="*/ 100 h 2048"/>
                <a:gd name="T4" fmla="*/ 397 w 1764"/>
                <a:gd name="T5" fmla="*/ 0 h 2048"/>
                <a:gd name="T6" fmla="*/ 296 w 1764"/>
                <a:gd name="T7" fmla="*/ 145 h 2048"/>
                <a:gd name="T8" fmla="*/ 40 w 1764"/>
                <a:gd name="T9" fmla="*/ 197 h 2048"/>
                <a:gd name="T10" fmla="*/ 397 w 1764"/>
                <a:gd name="T11" fmla="*/ 863 h 2048"/>
                <a:gd name="T12" fmla="*/ 735 w 1764"/>
                <a:gd name="T13" fmla="*/ 1251 h 2048"/>
                <a:gd name="T14" fmla="*/ 567 w 1764"/>
                <a:gd name="T15" fmla="*/ 1483 h 2048"/>
                <a:gd name="T16" fmla="*/ 531 w 1764"/>
                <a:gd name="T17" fmla="*/ 1746 h 2048"/>
                <a:gd name="T18" fmla="*/ 301 w 1764"/>
                <a:gd name="T19" fmla="*/ 1888 h 2048"/>
                <a:gd name="T20" fmla="*/ 348 w 1764"/>
                <a:gd name="T21" fmla="*/ 2048 h 2048"/>
                <a:gd name="T22" fmla="*/ 1468 w 1764"/>
                <a:gd name="T23" fmla="*/ 2001 h 2048"/>
                <a:gd name="T24" fmla="*/ 1325 w 1764"/>
                <a:gd name="T25" fmla="*/ 1746 h 2048"/>
                <a:gd name="T26" fmla="*/ 1237 w 1764"/>
                <a:gd name="T27" fmla="*/ 1529 h 2048"/>
                <a:gd name="T28" fmla="*/ 1200 w 1764"/>
                <a:gd name="T29" fmla="*/ 1482 h 2048"/>
                <a:gd name="T30" fmla="*/ 1303 w 1764"/>
                <a:gd name="T31" fmla="*/ 992 h 2048"/>
                <a:gd name="T32" fmla="*/ 1757 w 1764"/>
                <a:gd name="T33" fmla="*/ 316 h 2048"/>
                <a:gd name="T34" fmla="*/ 101 w 1764"/>
                <a:gd name="T35" fmla="*/ 301 h 2048"/>
                <a:gd name="T36" fmla="*/ 153 w 1764"/>
                <a:gd name="T37" fmla="*/ 240 h 2048"/>
                <a:gd name="T38" fmla="*/ 296 w 1764"/>
                <a:gd name="T39" fmla="*/ 327 h 2048"/>
                <a:gd name="T40" fmla="*/ 101 w 1764"/>
                <a:gd name="T41" fmla="*/ 301 h 2048"/>
                <a:gd name="T42" fmla="*/ 1373 w 1764"/>
                <a:gd name="T43" fmla="*/ 1888 h 2048"/>
                <a:gd name="T44" fmla="*/ 396 w 1764"/>
                <a:gd name="T45" fmla="*/ 1953 h 2048"/>
                <a:gd name="T46" fmla="*/ 443 w 1764"/>
                <a:gd name="T47" fmla="*/ 1841 h 2048"/>
                <a:gd name="T48" fmla="*/ 1143 w 1764"/>
                <a:gd name="T49" fmla="*/ 1576 h 2048"/>
                <a:gd name="T50" fmla="*/ 626 w 1764"/>
                <a:gd name="T51" fmla="*/ 1746 h 2048"/>
                <a:gd name="T52" fmla="*/ 1143 w 1764"/>
                <a:gd name="T53" fmla="*/ 1576 h 2048"/>
                <a:gd name="T54" fmla="*/ 782 w 1764"/>
                <a:gd name="T55" fmla="*/ 1439 h 2048"/>
                <a:gd name="T56" fmla="*/ 882 w 1764"/>
                <a:gd name="T57" fmla="*/ 1280 h 2048"/>
                <a:gd name="T58" fmla="*/ 1019 w 1764"/>
                <a:gd name="T59" fmla="*/ 1481 h 2048"/>
                <a:gd name="T60" fmla="*/ 1373 w 1764"/>
                <a:gd name="T61" fmla="*/ 327 h 2048"/>
                <a:gd name="T62" fmla="*/ 882 w 1764"/>
                <a:gd name="T63" fmla="*/ 1186 h 2048"/>
                <a:gd name="T64" fmla="*/ 391 w 1764"/>
                <a:gd name="T65" fmla="*/ 327 h 2048"/>
                <a:gd name="T66" fmla="*/ 397 w 1764"/>
                <a:gd name="T67" fmla="*/ 95 h 2048"/>
                <a:gd name="T68" fmla="*/ 1373 w 1764"/>
                <a:gd name="T69" fmla="*/ 100 h 2048"/>
                <a:gd name="T70" fmla="*/ 1663 w 1764"/>
                <a:gd name="T71" fmla="*/ 301 h 2048"/>
                <a:gd name="T72" fmla="*/ 1468 w 1764"/>
                <a:gd name="T73" fmla="*/ 327 h 2048"/>
                <a:gd name="T74" fmla="*/ 1611 w 1764"/>
                <a:gd name="T75" fmla="*/ 240 h 2048"/>
                <a:gd name="T76" fmla="*/ 1663 w 1764"/>
                <a:gd name="T77" fmla="*/ 301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4" h="2048">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noEditPoints="1"/>
            </p:cNvSpPr>
            <p:nvPr/>
          </p:nvSpPr>
          <p:spPr bwMode="auto">
            <a:xfrm>
              <a:off x="-795744" y="2462202"/>
              <a:ext cx="1090612" cy="1039809"/>
            </a:xfrm>
            <a:custGeom>
              <a:avLst/>
              <a:gdLst>
                <a:gd name="T0" fmla="*/ 581 w 586"/>
                <a:gd name="T1" fmla="*/ 209 h 559"/>
                <a:gd name="T2" fmla="*/ 543 w 586"/>
                <a:gd name="T3" fmla="*/ 176 h 559"/>
                <a:gd name="T4" fmla="*/ 399 w 586"/>
                <a:gd name="T5" fmla="*/ 156 h 559"/>
                <a:gd name="T6" fmla="*/ 336 w 586"/>
                <a:gd name="T7" fmla="*/ 26 h 559"/>
                <a:gd name="T8" fmla="*/ 293 w 586"/>
                <a:gd name="T9" fmla="*/ 0 h 559"/>
                <a:gd name="T10" fmla="*/ 250 w 586"/>
                <a:gd name="T11" fmla="*/ 26 h 559"/>
                <a:gd name="T12" fmla="*/ 187 w 586"/>
                <a:gd name="T13" fmla="*/ 156 h 559"/>
                <a:gd name="T14" fmla="*/ 44 w 586"/>
                <a:gd name="T15" fmla="*/ 176 h 559"/>
                <a:gd name="T16" fmla="*/ 5 w 586"/>
                <a:gd name="T17" fmla="*/ 209 h 559"/>
                <a:gd name="T18" fmla="*/ 17 w 586"/>
                <a:gd name="T19" fmla="*/ 257 h 559"/>
                <a:gd name="T20" fmla="*/ 121 w 586"/>
                <a:gd name="T21" fmla="*/ 358 h 559"/>
                <a:gd name="T22" fmla="*/ 96 w 586"/>
                <a:gd name="T23" fmla="*/ 501 h 559"/>
                <a:gd name="T24" fmla="*/ 115 w 586"/>
                <a:gd name="T25" fmla="*/ 547 h 559"/>
                <a:gd name="T26" fmla="*/ 165 w 586"/>
                <a:gd name="T27" fmla="*/ 551 h 559"/>
                <a:gd name="T28" fmla="*/ 293 w 586"/>
                <a:gd name="T29" fmla="*/ 483 h 559"/>
                <a:gd name="T30" fmla="*/ 421 w 586"/>
                <a:gd name="T31" fmla="*/ 551 h 559"/>
                <a:gd name="T32" fmla="*/ 443 w 586"/>
                <a:gd name="T33" fmla="*/ 556 h 559"/>
                <a:gd name="T34" fmla="*/ 471 w 586"/>
                <a:gd name="T35" fmla="*/ 547 h 559"/>
                <a:gd name="T36" fmla="*/ 490 w 586"/>
                <a:gd name="T37" fmla="*/ 501 h 559"/>
                <a:gd name="T38" fmla="*/ 465 w 586"/>
                <a:gd name="T39" fmla="*/ 358 h 559"/>
                <a:gd name="T40" fmla="*/ 569 w 586"/>
                <a:gd name="T41" fmla="*/ 257 h 559"/>
                <a:gd name="T42" fmla="*/ 581 w 586"/>
                <a:gd name="T43" fmla="*/ 209 h 559"/>
                <a:gd name="T44" fmla="*/ 381 w 586"/>
                <a:gd name="T45" fmla="*/ 308 h 559"/>
                <a:gd name="T46" fmla="*/ 368 w 586"/>
                <a:gd name="T47" fmla="*/ 350 h 559"/>
                <a:gd name="T48" fmla="*/ 380 w 586"/>
                <a:gd name="T49" fmla="*/ 422 h 559"/>
                <a:gd name="T50" fmla="*/ 315 w 586"/>
                <a:gd name="T51" fmla="*/ 388 h 559"/>
                <a:gd name="T52" fmla="*/ 293 w 586"/>
                <a:gd name="T53" fmla="*/ 382 h 559"/>
                <a:gd name="T54" fmla="*/ 271 w 586"/>
                <a:gd name="T55" fmla="*/ 388 h 559"/>
                <a:gd name="T56" fmla="*/ 206 w 586"/>
                <a:gd name="T57" fmla="*/ 422 h 559"/>
                <a:gd name="T58" fmla="*/ 218 w 586"/>
                <a:gd name="T59" fmla="*/ 350 h 559"/>
                <a:gd name="T60" fmla="*/ 205 w 586"/>
                <a:gd name="T61" fmla="*/ 308 h 559"/>
                <a:gd name="T62" fmla="*/ 152 w 586"/>
                <a:gd name="T63" fmla="*/ 256 h 559"/>
                <a:gd name="T64" fmla="*/ 225 w 586"/>
                <a:gd name="T65" fmla="*/ 246 h 559"/>
                <a:gd name="T66" fmla="*/ 261 w 586"/>
                <a:gd name="T67" fmla="*/ 220 h 559"/>
                <a:gd name="T68" fmla="*/ 293 w 586"/>
                <a:gd name="T69" fmla="*/ 154 h 559"/>
                <a:gd name="T70" fmla="*/ 325 w 586"/>
                <a:gd name="T71" fmla="*/ 220 h 559"/>
                <a:gd name="T72" fmla="*/ 361 w 586"/>
                <a:gd name="T73" fmla="*/ 246 h 559"/>
                <a:gd name="T74" fmla="*/ 434 w 586"/>
                <a:gd name="T75" fmla="*/ 256 h 559"/>
                <a:gd name="T76" fmla="*/ 381 w 586"/>
                <a:gd name="T77" fmla="*/ 308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6" h="559">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67" name="Straight Connector 66">
            <a:extLst>
              <a:ext uri="{C183D7F6-B498-43B3-948B-1728B52AA6E4}">
                <adec:decorative xmlns:adec="http://schemas.microsoft.com/office/drawing/2017/decorative" val="1"/>
              </a:ext>
            </a:extLst>
          </p:cNvPr>
          <p:cNvCxnSpPr/>
          <p:nvPr/>
        </p:nvCxnSpPr>
        <p:spPr>
          <a:xfrm>
            <a:off x="8029776" y="3596184"/>
            <a:ext cx="0" cy="705734"/>
          </a:xfrm>
          <a:prstGeom prst="line">
            <a:avLst/>
          </a:prstGeom>
          <a:ln w="19050">
            <a:solidFill>
              <a:srgbClr val="43CDD9"/>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954113" y="4721818"/>
            <a:ext cx="2151326" cy="861774"/>
          </a:xfrm>
          <a:prstGeom prst="rect">
            <a:avLst/>
          </a:prstGeom>
          <a:noFill/>
        </p:spPr>
        <p:txBody>
          <a:bodyPr wrap="square" lIns="0" tIns="0" rIns="0" bIns="0" rtlCol="0">
            <a:spAutoFit/>
          </a:bodyPr>
          <a:lstStyle/>
          <a:p>
            <a:pPr algn="ctr"/>
            <a:r>
              <a:rPr lang="en-US" sz="1400" dirty="0">
                <a:solidFill>
                  <a:srgbClr val="30353F"/>
                </a:solidFill>
              </a:rPr>
              <a:t>Analysis of the correlation of the overall positive tone of the news with the stock value of the company</a:t>
            </a:r>
          </a:p>
        </p:txBody>
      </p:sp>
      <p:sp>
        <p:nvSpPr>
          <p:cNvPr id="71" name="TextBox 70"/>
          <p:cNvSpPr txBox="1"/>
          <p:nvPr/>
        </p:nvSpPr>
        <p:spPr>
          <a:xfrm>
            <a:off x="7083626" y="4412356"/>
            <a:ext cx="1892313" cy="215444"/>
          </a:xfrm>
          <a:prstGeom prst="rect">
            <a:avLst/>
          </a:prstGeom>
          <a:noFill/>
        </p:spPr>
        <p:txBody>
          <a:bodyPr wrap="none" lIns="0" tIns="0" rIns="0" bIns="0" rtlCol="0">
            <a:spAutoFit/>
          </a:bodyPr>
          <a:lstStyle/>
          <a:p>
            <a:pPr algn="ctr"/>
            <a:r>
              <a:rPr lang="en-US" sz="1400" b="1" dirty="0">
                <a:solidFill>
                  <a:srgbClr val="43CDD9"/>
                </a:solidFill>
              </a:rPr>
              <a:t>CORRELATION ANALYSIS</a:t>
            </a:r>
          </a:p>
        </p:txBody>
      </p:sp>
      <p:sp>
        <p:nvSpPr>
          <p:cNvPr id="73" name="Oval 72">
            <a:extLst>
              <a:ext uri="{C183D7F6-B498-43B3-948B-1728B52AA6E4}">
                <adec:decorative xmlns:adec="http://schemas.microsoft.com/office/drawing/2017/decorative" val="1"/>
              </a:ext>
            </a:extLst>
          </p:cNvPr>
          <p:cNvSpPr/>
          <p:nvPr/>
        </p:nvSpPr>
        <p:spPr>
          <a:xfrm>
            <a:off x="7714576" y="3174046"/>
            <a:ext cx="630400" cy="630398"/>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descr="This is an icon of a calendar. "/>
          <p:cNvGrpSpPr/>
          <p:nvPr/>
        </p:nvGrpSpPr>
        <p:grpSpPr>
          <a:xfrm>
            <a:off x="7899149" y="3358618"/>
            <a:ext cx="261254" cy="261255"/>
            <a:chOff x="8208963" y="3762375"/>
            <a:chExt cx="306387" cy="306388"/>
          </a:xfrm>
        </p:grpSpPr>
        <p:sp>
          <p:nvSpPr>
            <p:cNvPr id="82"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0"/>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2" name="TextBox 31"/>
          <p:cNvSpPr txBox="1"/>
          <p:nvPr/>
        </p:nvSpPr>
        <p:spPr>
          <a:xfrm>
            <a:off x="189859" y="1737110"/>
            <a:ext cx="2702459" cy="861774"/>
          </a:xfrm>
          <a:prstGeom prst="rect">
            <a:avLst/>
          </a:prstGeom>
          <a:noFill/>
        </p:spPr>
        <p:txBody>
          <a:bodyPr wrap="square" lIns="0" tIns="0" rIns="0" bIns="0" rtlCol="0">
            <a:spAutoFit/>
          </a:bodyPr>
          <a:lstStyle/>
          <a:p>
            <a:pPr algn="ctr"/>
            <a:r>
              <a:rPr lang="en-US" sz="1400" dirty="0">
                <a:solidFill>
                  <a:srgbClr val="30353F"/>
                </a:solidFill>
              </a:rPr>
              <a:t>Search of the top news about Mercado Libre in each half of the year since 2009 in three languages: English, Spanish and Portuguese </a:t>
            </a:r>
          </a:p>
        </p:txBody>
      </p:sp>
      <p:cxnSp>
        <p:nvCxnSpPr>
          <p:cNvPr id="29" name="Straight Connector 28">
            <a:extLst>
              <a:ext uri="{C183D7F6-B498-43B3-948B-1728B52AA6E4}">
                <adec:decorative xmlns:adec="http://schemas.microsoft.com/office/drawing/2017/decorative" val="1"/>
              </a:ext>
            </a:extLst>
          </p:cNvPr>
          <p:cNvCxnSpPr/>
          <p:nvPr/>
        </p:nvCxnSpPr>
        <p:spPr>
          <a:xfrm>
            <a:off x="1568345" y="2679815"/>
            <a:ext cx="0" cy="705734"/>
          </a:xfrm>
          <a:prstGeom prst="line">
            <a:avLst/>
          </a:prstGeom>
          <a:ln w="19050">
            <a:solidFill>
              <a:srgbClr val="30353F"/>
            </a:solidFill>
          </a:ln>
        </p:spPr>
        <p:style>
          <a:lnRef idx="1">
            <a:schemeClr val="accent1"/>
          </a:lnRef>
          <a:fillRef idx="0">
            <a:schemeClr val="accent1"/>
          </a:fillRef>
          <a:effectRef idx="0">
            <a:schemeClr val="accent1"/>
          </a:effectRef>
          <a:fontRef idx="minor">
            <a:schemeClr val="tx1"/>
          </a:fontRef>
        </p:style>
      </p:cxnSp>
      <p:sp>
        <p:nvSpPr>
          <p:cNvPr id="59" name="Oval 58">
            <a:extLst>
              <a:ext uri="{C183D7F6-B498-43B3-948B-1728B52AA6E4}">
                <adec:decorative xmlns:adec="http://schemas.microsoft.com/office/drawing/2017/decorative" val="1"/>
              </a:ext>
            </a:extLst>
          </p:cNvPr>
          <p:cNvSpPr/>
          <p:nvPr/>
        </p:nvSpPr>
        <p:spPr>
          <a:xfrm>
            <a:off x="1253145" y="3126479"/>
            <a:ext cx="630400" cy="630398"/>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p:cNvSpPr txBox="1"/>
          <p:nvPr/>
        </p:nvSpPr>
        <p:spPr>
          <a:xfrm>
            <a:off x="997678" y="1489851"/>
            <a:ext cx="1141339" cy="215444"/>
          </a:xfrm>
          <a:prstGeom prst="rect">
            <a:avLst/>
          </a:prstGeom>
          <a:noFill/>
        </p:spPr>
        <p:txBody>
          <a:bodyPr wrap="none" lIns="0" tIns="0" rIns="0" bIns="0" rtlCol="0">
            <a:spAutoFit/>
          </a:bodyPr>
          <a:lstStyle/>
          <a:p>
            <a:pPr algn="ctr"/>
            <a:r>
              <a:rPr lang="en-US" sz="1400" b="1" dirty="0">
                <a:solidFill>
                  <a:srgbClr val="30353F"/>
                </a:solidFill>
              </a:rPr>
              <a:t>NEWS SEARCH</a:t>
            </a:r>
          </a:p>
        </p:txBody>
      </p:sp>
      <p:grpSp>
        <p:nvGrpSpPr>
          <p:cNvPr id="88" name="Group 87" descr="This is an icon of a clock."/>
          <p:cNvGrpSpPr/>
          <p:nvPr/>
        </p:nvGrpSpPr>
        <p:grpSpPr>
          <a:xfrm>
            <a:off x="1413524" y="3286857"/>
            <a:ext cx="309642" cy="309642"/>
            <a:chOff x="1389063" y="3748088"/>
            <a:chExt cx="336550" cy="336550"/>
          </a:xfrm>
          <a:solidFill>
            <a:schemeClr val="bg1"/>
          </a:solidFill>
        </p:grpSpPr>
        <p:sp>
          <p:nvSpPr>
            <p:cNvPr id="89"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6" name="Straight Connector 65">
            <a:extLst>
              <a:ext uri="{C183D7F6-B498-43B3-948B-1728B52AA6E4}">
                <adec:decorative xmlns:adec="http://schemas.microsoft.com/office/drawing/2017/decorative" val="1"/>
              </a:ext>
            </a:extLst>
          </p:cNvPr>
          <p:cNvCxnSpPr/>
          <p:nvPr/>
        </p:nvCxnSpPr>
        <p:spPr>
          <a:xfrm>
            <a:off x="3722155" y="3596184"/>
            <a:ext cx="0" cy="705734"/>
          </a:xfrm>
          <a:prstGeom prst="line">
            <a:avLst/>
          </a:prstGeom>
          <a:ln w="19050">
            <a:solidFill>
              <a:srgbClr val="66718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38647" y="4684219"/>
            <a:ext cx="2367015" cy="861774"/>
          </a:xfrm>
          <a:prstGeom prst="rect">
            <a:avLst/>
          </a:prstGeom>
          <a:noFill/>
        </p:spPr>
        <p:txBody>
          <a:bodyPr wrap="square" lIns="0" tIns="0" rIns="0" bIns="0" rtlCol="0">
            <a:spAutoFit/>
          </a:bodyPr>
          <a:lstStyle/>
          <a:p>
            <a:pPr algn="ctr"/>
            <a:r>
              <a:rPr lang="en-US" sz="1400" dirty="0"/>
              <a:t>Comparison of the emotional content of the news by comparing it with a database of positive and negative words. </a:t>
            </a:r>
            <a:endParaRPr lang="en-US" sz="1400" dirty="0">
              <a:solidFill>
                <a:srgbClr val="30353F"/>
              </a:solidFill>
            </a:endParaRPr>
          </a:p>
        </p:txBody>
      </p:sp>
      <p:sp>
        <p:nvSpPr>
          <p:cNvPr id="60" name="Oval 59">
            <a:extLst>
              <a:ext uri="{C183D7F6-B498-43B3-948B-1728B52AA6E4}">
                <adec:decorative xmlns:adec="http://schemas.microsoft.com/office/drawing/2017/decorative" val="1"/>
              </a:ext>
            </a:extLst>
          </p:cNvPr>
          <p:cNvSpPr/>
          <p:nvPr/>
        </p:nvSpPr>
        <p:spPr>
          <a:xfrm>
            <a:off x="3406955" y="3174046"/>
            <a:ext cx="630400" cy="630398"/>
          </a:xfrm>
          <a:prstGeom prst="ellipse">
            <a:avLst/>
          </a:prstGeom>
          <a:solidFill>
            <a:srgbClr val="66718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2892318" y="4412356"/>
            <a:ext cx="1659685" cy="215444"/>
          </a:xfrm>
          <a:prstGeom prst="rect">
            <a:avLst/>
          </a:prstGeom>
          <a:noFill/>
        </p:spPr>
        <p:txBody>
          <a:bodyPr wrap="none" lIns="0" tIns="0" rIns="0" bIns="0" rtlCol="0">
            <a:spAutoFit/>
          </a:bodyPr>
          <a:lstStyle/>
          <a:p>
            <a:pPr algn="ctr"/>
            <a:r>
              <a:rPr lang="en-US" sz="1400" b="1" dirty="0">
                <a:solidFill>
                  <a:srgbClr val="667181"/>
                </a:solidFill>
              </a:rPr>
              <a:t>LANGUAGE ANALYSIS</a:t>
            </a:r>
          </a:p>
        </p:txBody>
      </p:sp>
      <p:grpSp>
        <p:nvGrpSpPr>
          <p:cNvPr id="93" name="Group 92" descr="This is an icon of three human beings and a clock."/>
          <p:cNvGrpSpPr/>
          <p:nvPr/>
        </p:nvGrpSpPr>
        <p:grpSpPr>
          <a:xfrm>
            <a:off x="3542796" y="3309887"/>
            <a:ext cx="358718" cy="358717"/>
            <a:chOff x="3613150" y="3706813"/>
            <a:chExt cx="420688" cy="420687"/>
          </a:xfrm>
        </p:grpSpPr>
        <p:sp>
          <p:nvSpPr>
            <p:cNvPr id="94"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5" name="Straight Connector 64">
            <a:extLst>
              <a:ext uri="{C183D7F6-B498-43B3-948B-1728B52AA6E4}">
                <adec:decorative xmlns:adec="http://schemas.microsoft.com/office/drawing/2017/decorative" val="1"/>
              </a:ext>
            </a:extLst>
          </p:cNvPr>
          <p:cNvCxnSpPr/>
          <p:nvPr/>
        </p:nvCxnSpPr>
        <p:spPr>
          <a:xfrm>
            <a:off x="5875965" y="2679815"/>
            <a:ext cx="0" cy="705734"/>
          </a:xfrm>
          <a:prstGeom prst="line">
            <a:avLst/>
          </a:prstGeom>
          <a:ln w="19050">
            <a:solidFill>
              <a:srgbClr val="98A3AD"/>
            </a:solidFill>
          </a:ln>
        </p:spPr>
        <p:style>
          <a:lnRef idx="1">
            <a:schemeClr val="accent1"/>
          </a:lnRef>
          <a:fillRef idx="0">
            <a:schemeClr val="accent1"/>
          </a:fillRef>
          <a:effectRef idx="0">
            <a:schemeClr val="accent1"/>
          </a:effectRef>
          <a:fontRef idx="minor">
            <a:schemeClr val="tx1"/>
          </a:fontRef>
        </p:style>
      </p:cxnSp>
      <p:sp>
        <p:nvSpPr>
          <p:cNvPr id="69" name="Oval 68">
            <a:extLst>
              <a:ext uri="{C183D7F6-B498-43B3-948B-1728B52AA6E4}">
                <adec:decorative xmlns:adec="http://schemas.microsoft.com/office/drawing/2017/decorative" val="1"/>
              </a:ext>
            </a:extLst>
          </p:cNvPr>
          <p:cNvSpPr/>
          <p:nvPr/>
        </p:nvSpPr>
        <p:spPr>
          <a:xfrm>
            <a:off x="5560765" y="3174046"/>
            <a:ext cx="630400" cy="630398"/>
          </a:xfrm>
          <a:prstGeom prst="ellipse">
            <a:avLst/>
          </a:prstGeom>
          <a:solidFill>
            <a:srgbClr val="98A3AD"/>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4688243" y="1668873"/>
            <a:ext cx="2416752" cy="861774"/>
          </a:xfrm>
          <a:prstGeom prst="rect">
            <a:avLst/>
          </a:prstGeom>
          <a:noFill/>
        </p:spPr>
        <p:txBody>
          <a:bodyPr wrap="square" lIns="0" tIns="0" rIns="0" bIns="0" rtlCol="0">
            <a:spAutoFit/>
          </a:bodyPr>
          <a:lstStyle/>
          <a:p>
            <a:pPr algn="ctr"/>
            <a:r>
              <a:rPr lang="en-US" sz="1400" dirty="0">
                <a:solidFill>
                  <a:srgbClr val="30353F"/>
                </a:solidFill>
              </a:rPr>
              <a:t>Comparison of the overall sentiment of the news with the rise and fall of the stock value of the company</a:t>
            </a:r>
          </a:p>
        </p:txBody>
      </p:sp>
      <p:sp>
        <p:nvSpPr>
          <p:cNvPr id="62" name="TextBox 61"/>
          <p:cNvSpPr txBox="1"/>
          <p:nvPr/>
        </p:nvSpPr>
        <p:spPr>
          <a:xfrm>
            <a:off x="4980342" y="1437067"/>
            <a:ext cx="1832554" cy="215444"/>
          </a:xfrm>
          <a:prstGeom prst="rect">
            <a:avLst/>
          </a:prstGeom>
          <a:noFill/>
        </p:spPr>
        <p:txBody>
          <a:bodyPr wrap="none" lIns="0" tIns="0" rIns="0" bIns="0" rtlCol="0">
            <a:spAutoFit/>
          </a:bodyPr>
          <a:lstStyle/>
          <a:p>
            <a:pPr algn="ctr"/>
            <a:r>
              <a:rPr lang="en-US" sz="1400" b="1" dirty="0">
                <a:solidFill>
                  <a:srgbClr val="98A3AD"/>
                </a:solidFill>
              </a:rPr>
              <a:t>STOCK VALUE ANALYSIS</a:t>
            </a:r>
          </a:p>
        </p:txBody>
      </p:sp>
      <p:pic>
        <p:nvPicPr>
          <p:cNvPr id="99" name="Picture 98" descr="This is an icon of a human being. "/>
          <p:cNvPicPr>
            <a:picLocks noChangeAspect="1"/>
          </p:cNvPicPr>
          <p:nvPr/>
        </p:nvPicPr>
        <p:blipFill>
          <a:blip r:embed="rId2"/>
          <a:stretch>
            <a:fillRect/>
          </a:stretch>
        </p:blipFill>
        <p:spPr>
          <a:xfrm>
            <a:off x="5736588" y="3330620"/>
            <a:ext cx="278755" cy="317251"/>
          </a:xfrm>
          <a:prstGeom prst="rect">
            <a:avLst/>
          </a:prstGeom>
        </p:spPr>
      </p:pic>
      <p:sp>
        <p:nvSpPr>
          <p:cNvPr id="103" name="Freeform 102">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5" name="TextBox 44">
            <a:extLst>
              <a:ext uri="{FF2B5EF4-FFF2-40B4-BE49-F238E27FC236}">
                <a16:creationId xmlns:a16="http://schemas.microsoft.com/office/drawing/2014/main" id="{6972FD61-A278-4E69-85DE-75B38C250625}"/>
              </a:ext>
            </a:extLst>
          </p:cNvPr>
          <p:cNvSpPr txBox="1"/>
          <p:nvPr/>
        </p:nvSpPr>
        <p:spPr>
          <a:xfrm>
            <a:off x="2702443" y="417029"/>
            <a:ext cx="6787114"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NATURAL LANGUAGE PROCESSING</a:t>
            </a:r>
          </a:p>
        </p:txBody>
      </p:sp>
      <p:sp>
        <p:nvSpPr>
          <p:cNvPr id="2" name="Title 1" hidden="1">
            <a:extLst>
              <a:ext uri="{FF2B5EF4-FFF2-40B4-BE49-F238E27FC236}">
                <a16:creationId xmlns:a16="http://schemas.microsoft.com/office/drawing/2014/main" id="{9028B554-C211-4B28-93B1-C6D82314B444}"/>
              </a:ext>
            </a:extLst>
          </p:cNvPr>
          <p:cNvSpPr>
            <a:spLocks noGrp="1"/>
          </p:cNvSpPr>
          <p:nvPr>
            <p:ph type="title"/>
          </p:nvPr>
        </p:nvSpPr>
        <p:spPr/>
        <p:txBody>
          <a:bodyPr/>
          <a:lstStyle/>
          <a:p>
            <a:r>
              <a:rPr lang="en-US" dirty="0"/>
              <a:t>Slide 9</a:t>
            </a:r>
          </a:p>
        </p:txBody>
      </p:sp>
    </p:spTree>
    <p:extLst>
      <p:ext uri="{BB962C8B-B14F-4D97-AF65-F5344CB8AC3E}">
        <p14:creationId xmlns:p14="http://schemas.microsoft.com/office/powerpoint/2010/main" val="1922747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15" name="TextBox 214">
            <a:extLst>
              <a:ext uri="{FF2B5EF4-FFF2-40B4-BE49-F238E27FC236}">
                <a16:creationId xmlns:a16="http://schemas.microsoft.com/office/drawing/2014/main" id="{C4CB2807-C74A-41A8-931C-9C6AF92E9AE8}"/>
              </a:ext>
            </a:extLst>
          </p:cNvPr>
          <p:cNvSpPr txBox="1"/>
          <p:nvPr/>
        </p:nvSpPr>
        <p:spPr>
          <a:xfrm>
            <a:off x="2702443" y="472526"/>
            <a:ext cx="6787114"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NATURAL LANGUAGE PROCESSING</a:t>
            </a:r>
          </a:p>
        </p:txBody>
      </p:sp>
      <p:sp>
        <p:nvSpPr>
          <p:cNvPr id="40" name="Title 39" hidden="1">
            <a:extLst>
              <a:ext uri="{FF2B5EF4-FFF2-40B4-BE49-F238E27FC236}">
                <a16:creationId xmlns:a16="http://schemas.microsoft.com/office/drawing/2014/main" id="{9E3012EF-6114-4C5E-B103-134AD1111079}"/>
              </a:ext>
            </a:extLst>
          </p:cNvPr>
          <p:cNvSpPr>
            <a:spLocks noGrp="1"/>
          </p:cNvSpPr>
          <p:nvPr>
            <p:ph type="title"/>
          </p:nvPr>
        </p:nvSpPr>
        <p:spPr/>
        <p:txBody>
          <a:bodyPr/>
          <a:lstStyle/>
          <a:p>
            <a:r>
              <a:rPr lang="en-US" dirty="0"/>
              <a:t>Slide 8</a:t>
            </a:r>
          </a:p>
        </p:txBody>
      </p:sp>
      <p:graphicFrame>
        <p:nvGraphicFramePr>
          <p:cNvPr id="217" name="Chart 216">
            <a:extLst>
              <a:ext uri="{FF2B5EF4-FFF2-40B4-BE49-F238E27FC236}">
                <a16:creationId xmlns:a16="http://schemas.microsoft.com/office/drawing/2014/main" id="{DA165FB7-A8D2-4B61-86B5-92C5AEAB12E8}"/>
              </a:ext>
            </a:extLst>
          </p:cNvPr>
          <p:cNvGraphicFramePr>
            <a:graphicFrameLocks/>
          </p:cNvGraphicFramePr>
          <p:nvPr>
            <p:extLst>
              <p:ext uri="{D42A27DB-BD31-4B8C-83A1-F6EECF244321}">
                <p14:modId xmlns:p14="http://schemas.microsoft.com/office/powerpoint/2010/main" val="2992544824"/>
              </p:ext>
            </p:extLst>
          </p:nvPr>
        </p:nvGraphicFramePr>
        <p:xfrm>
          <a:off x="2146738" y="1890176"/>
          <a:ext cx="7186448" cy="42490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TextBox 217">
            <a:extLst>
              <a:ext uri="{FF2B5EF4-FFF2-40B4-BE49-F238E27FC236}">
                <a16:creationId xmlns:a16="http://schemas.microsoft.com/office/drawing/2014/main" id="{9AC0BADB-D88D-42D6-B553-20578DF3919E}"/>
              </a:ext>
            </a:extLst>
          </p:cNvPr>
          <p:cNvSpPr txBox="1"/>
          <p:nvPr/>
        </p:nvSpPr>
        <p:spPr>
          <a:xfrm>
            <a:off x="3812827" y="1397733"/>
            <a:ext cx="4566346" cy="492443"/>
          </a:xfrm>
          <a:prstGeom prst="rect">
            <a:avLst/>
          </a:prstGeom>
          <a:noFill/>
        </p:spPr>
        <p:txBody>
          <a:bodyPr wrap="square" lIns="0" tIns="0" rIns="0" bIns="0" rtlCol="0">
            <a:spAutoFit/>
          </a:bodyPr>
          <a:lstStyle/>
          <a:p>
            <a:pPr algn="ctr"/>
            <a:r>
              <a:rPr lang="en-US" sz="1600" b="1" dirty="0">
                <a:solidFill>
                  <a:srgbClr val="30353F"/>
                </a:solidFill>
              </a:rPr>
              <a:t>Correlation between the sentiment value of the news with the stock value of Mercado Libre</a:t>
            </a:r>
          </a:p>
        </p:txBody>
      </p:sp>
    </p:spTree>
    <p:extLst>
      <p:ext uri="{BB962C8B-B14F-4D97-AF65-F5344CB8AC3E}">
        <p14:creationId xmlns:p14="http://schemas.microsoft.com/office/powerpoint/2010/main" val="1221752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42">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grpSp>
        <p:nvGrpSpPr>
          <p:cNvPr id="161" name="Group 160">
            <a:extLst>
              <a:ext uri="{C183D7F6-B498-43B3-948B-1728B52AA6E4}">
                <adec:decorative xmlns:adec="http://schemas.microsoft.com/office/drawing/2017/decorative" val="1"/>
              </a:ext>
            </a:extLst>
          </p:cNvPr>
          <p:cNvGrpSpPr/>
          <p:nvPr/>
        </p:nvGrpSpPr>
        <p:grpSpPr>
          <a:xfrm>
            <a:off x="867915" y="808311"/>
            <a:ext cx="10456170" cy="2804596"/>
            <a:chOff x="1009086" y="909911"/>
            <a:chExt cx="10456170" cy="2804596"/>
          </a:xfrm>
        </p:grpSpPr>
        <p:grpSp>
          <p:nvGrpSpPr>
            <p:cNvPr id="156" name="Group 155"/>
            <p:cNvGrpSpPr/>
            <p:nvPr/>
          </p:nvGrpSpPr>
          <p:grpSpPr>
            <a:xfrm>
              <a:off x="1009086" y="909911"/>
              <a:ext cx="5151848" cy="2804596"/>
              <a:chOff x="1009086" y="909911"/>
              <a:chExt cx="5151848" cy="2804596"/>
            </a:xfrm>
          </p:grpSpPr>
          <p:sp>
            <p:nvSpPr>
              <p:cNvPr id="78" name="Rectangle 77"/>
              <p:cNvSpPr/>
              <p:nvPr/>
            </p:nvSpPr>
            <p:spPr>
              <a:xfrm>
                <a:off x="1009086" y="1301376"/>
                <a:ext cx="5151848" cy="2413131"/>
              </a:xfrm>
              <a:prstGeom prst="rect">
                <a:avLst/>
              </a:prstGeom>
              <a:gradFill flip="none" rotWithShape="1">
                <a:gsLst>
                  <a:gs pos="100000">
                    <a:srgbClr val="667181">
                      <a:alpha val="0"/>
                    </a:srgbClr>
                  </a:gs>
                  <a:gs pos="54000">
                    <a:srgbClr val="939CAB"/>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p:cNvSpPr txBox="1"/>
              <p:nvPr/>
            </p:nvSpPr>
            <p:spPr>
              <a:xfrm>
                <a:off x="1117730" y="2137132"/>
                <a:ext cx="2691514" cy="1477328"/>
              </a:xfrm>
              <a:prstGeom prst="rect">
                <a:avLst/>
              </a:prstGeom>
              <a:noFill/>
            </p:spPr>
            <p:txBody>
              <a:bodyPr wrap="square" lIns="0" tIns="0" rIns="0" bIns="0" rtlCol="0">
                <a:spAutoFit/>
              </a:bodyPr>
              <a:lstStyle/>
              <a:p>
                <a:pPr algn="just"/>
                <a:r>
                  <a:rPr lang="en-US" sz="1600" dirty="0">
                    <a:solidFill>
                      <a:schemeClr val="bg1"/>
                    </a:solidFill>
                  </a:rPr>
                  <a:t>We were able to use the concepts of Balance Scorecard to create an algorithm that correctly predicts of Mercado Libre’s shares are going to rise or fall in price.</a:t>
                </a:r>
              </a:p>
            </p:txBody>
          </p:sp>
          <p:sp>
            <p:nvSpPr>
              <p:cNvPr id="96" name="TextBox 95"/>
              <p:cNvSpPr txBox="1"/>
              <p:nvPr/>
            </p:nvSpPr>
            <p:spPr>
              <a:xfrm>
                <a:off x="2049781" y="1636514"/>
                <a:ext cx="3070456" cy="369332"/>
              </a:xfrm>
              <a:prstGeom prst="rect">
                <a:avLst/>
              </a:prstGeom>
              <a:noFill/>
            </p:spPr>
            <p:txBody>
              <a:bodyPr wrap="none" lIns="0" tIns="0" rIns="0" bIns="0" rtlCol="0">
                <a:spAutoFit/>
              </a:bodyPr>
              <a:lstStyle/>
              <a:p>
                <a:r>
                  <a:rPr lang="en-US" sz="2400" b="1" dirty="0">
                    <a:solidFill>
                      <a:schemeClr val="bg1"/>
                    </a:solidFill>
                  </a:rPr>
                  <a:t>Machine Learning Code</a:t>
                </a:r>
              </a:p>
            </p:txBody>
          </p:sp>
          <p:grpSp>
            <p:nvGrpSpPr>
              <p:cNvPr id="41" name="Group 40"/>
              <p:cNvGrpSpPr/>
              <p:nvPr/>
            </p:nvGrpSpPr>
            <p:grpSpPr>
              <a:xfrm>
                <a:off x="3195952" y="909911"/>
                <a:ext cx="648489" cy="648488"/>
                <a:chOff x="2259814" y="1083143"/>
                <a:chExt cx="788714" cy="788715"/>
              </a:xfrm>
            </p:grpSpPr>
            <p:sp>
              <p:nvSpPr>
                <p:cNvPr id="42" name="Oval 41"/>
                <p:cNvSpPr/>
                <p:nvPr/>
              </p:nvSpPr>
              <p:spPr>
                <a:xfrm>
                  <a:off x="2259814" y="1083143"/>
                  <a:ext cx="788714" cy="788715"/>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p:cNvGrpSpPr/>
                <p:nvPr/>
              </p:nvGrpSpPr>
              <p:grpSpPr>
                <a:xfrm>
                  <a:off x="2463406" y="1369137"/>
                  <a:ext cx="381491" cy="216726"/>
                  <a:chOff x="4774745" y="3275035"/>
                  <a:chExt cx="479218" cy="272245"/>
                </a:xfrm>
              </p:grpSpPr>
              <p:sp>
                <p:nvSpPr>
                  <p:cNvPr id="46" name="Freeform 11"/>
                  <p:cNvSpPr>
                    <a:spLocks noEditPoints="1"/>
                  </p:cNvSpPr>
                  <p:nvPr/>
                </p:nvSpPr>
                <p:spPr bwMode="auto">
                  <a:xfrm>
                    <a:off x="4774745" y="3275035"/>
                    <a:ext cx="479218"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2"/>
                  <p:cNvSpPr>
                    <a:spLocks noEditPoints="1"/>
                  </p:cNvSpPr>
                  <p:nvPr/>
                </p:nvSpPr>
                <p:spPr bwMode="auto">
                  <a:xfrm>
                    <a:off x="4872668" y="3337126"/>
                    <a:ext cx="282594" cy="148858"/>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3"/>
                  <p:cNvSpPr>
                    <a:spLocks/>
                  </p:cNvSpPr>
                  <p:nvPr/>
                </p:nvSpPr>
                <p:spPr bwMode="auto">
                  <a:xfrm>
                    <a:off x="4956244"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4"/>
                  <p:cNvSpPr>
                    <a:spLocks noEditPoints="1"/>
                  </p:cNvSpPr>
                  <p:nvPr/>
                </p:nvSpPr>
                <p:spPr bwMode="auto">
                  <a:xfrm>
                    <a:off x="5010374"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45" name="Group 144"/>
            <p:cNvGrpSpPr/>
            <p:nvPr/>
          </p:nvGrpSpPr>
          <p:grpSpPr>
            <a:xfrm>
              <a:off x="6160934" y="909911"/>
              <a:ext cx="5304322" cy="2804596"/>
              <a:chOff x="9560696" y="909911"/>
              <a:chExt cx="5304322" cy="2804596"/>
            </a:xfrm>
          </p:grpSpPr>
          <p:sp>
            <p:nvSpPr>
              <p:cNvPr id="80" name="Rectangle 79"/>
              <p:cNvSpPr/>
              <p:nvPr/>
            </p:nvSpPr>
            <p:spPr>
              <a:xfrm>
                <a:off x="9812679" y="1293054"/>
                <a:ext cx="5052339" cy="2421453"/>
              </a:xfrm>
              <a:prstGeom prst="rect">
                <a:avLst/>
              </a:prstGeom>
              <a:gradFill flip="none" rotWithShape="1">
                <a:gsLst>
                  <a:gs pos="100000">
                    <a:srgbClr val="667181">
                      <a:alpha val="0"/>
                    </a:srgbClr>
                  </a:gs>
                  <a:gs pos="54000">
                    <a:srgbClr val="939CAB"/>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1" name="Group 130"/>
              <p:cNvGrpSpPr/>
              <p:nvPr/>
            </p:nvGrpSpPr>
            <p:grpSpPr>
              <a:xfrm>
                <a:off x="9560696" y="909911"/>
                <a:ext cx="3215991" cy="648489"/>
                <a:chOff x="9560696" y="909911"/>
                <a:chExt cx="3215991" cy="648489"/>
              </a:xfrm>
            </p:grpSpPr>
            <p:sp>
              <p:nvSpPr>
                <p:cNvPr id="52" name="Oval 51"/>
                <p:cNvSpPr/>
                <p:nvPr/>
              </p:nvSpPr>
              <p:spPr>
                <a:xfrm>
                  <a:off x="12128198" y="909911"/>
                  <a:ext cx="648489" cy="648489"/>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p:cNvGrpSpPr/>
                <p:nvPr/>
              </p:nvGrpSpPr>
              <p:grpSpPr>
                <a:xfrm>
                  <a:off x="9560696" y="1108198"/>
                  <a:ext cx="3017629" cy="251915"/>
                  <a:chOff x="8245475" y="3762375"/>
                  <a:chExt cx="3670186" cy="306388"/>
                </a:xfrm>
              </p:grpSpPr>
              <p:sp>
                <p:nvSpPr>
                  <p:cNvPr id="54"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0"/>
                  <p:cNvSpPr>
                    <a:spLocks noEditPoints="1"/>
                  </p:cNvSpPr>
                  <p:nvPr/>
                </p:nvSpPr>
                <p:spPr bwMode="auto">
                  <a:xfrm>
                    <a:off x="11609275" y="3762375"/>
                    <a:ext cx="306386"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49" name="Group 148"/>
            <p:cNvGrpSpPr/>
            <p:nvPr/>
          </p:nvGrpSpPr>
          <p:grpSpPr>
            <a:xfrm>
              <a:off x="9779743" y="1153144"/>
              <a:ext cx="340788" cy="162023"/>
              <a:chOff x="4254500" y="2100263"/>
              <a:chExt cx="1906588" cy="906463"/>
            </a:xfrm>
          </p:grpSpPr>
          <p:sp>
            <p:nvSpPr>
              <p:cNvPr id="150"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60" name="Group 159">
            <a:extLst>
              <a:ext uri="{C183D7F6-B498-43B3-948B-1728B52AA6E4}">
                <adec:decorative xmlns:adec="http://schemas.microsoft.com/office/drawing/2017/decorative" val="1"/>
              </a:ext>
            </a:extLst>
          </p:cNvPr>
          <p:cNvGrpSpPr/>
          <p:nvPr/>
        </p:nvGrpSpPr>
        <p:grpSpPr>
          <a:xfrm>
            <a:off x="867915" y="2009797"/>
            <a:ext cx="10456171" cy="4136649"/>
            <a:chOff x="867913" y="1944162"/>
            <a:chExt cx="10456171" cy="4136649"/>
          </a:xfrm>
        </p:grpSpPr>
        <p:grpSp>
          <p:nvGrpSpPr>
            <p:cNvPr id="159" name="Group 158"/>
            <p:cNvGrpSpPr/>
            <p:nvPr/>
          </p:nvGrpSpPr>
          <p:grpSpPr>
            <a:xfrm>
              <a:off x="6420243" y="3748096"/>
              <a:ext cx="4903841" cy="2332715"/>
              <a:chOff x="6420243" y="3748096"/>
              <a:chExt cx="4903841" cy="2332715"/>
            </a:xfrm>
          </p:grpSpPr>
          <p:sp>
            <p:nvSpPr>
              <p:cNvPr id="76" name="Rectangle 75"/>
              <p:cNvSpPr/>
              <p:nvPr/>
            </p:nvSpPr>
            <p:spPr>
              <a:xfrm>
                <a:off x="6420243" y="3748096"/>
                <a:ext cx="4903841" cy="233271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4" name="Chart 73"/>
              <p:cNvGraphicFramePr/>
              <p:nvPr>
                <p:extLst>
                  <p:ext uri="{D42A27DB-BD31-4B8C-83A1-F6EECF244321}">
                    <p14:modId xmlns:p14="http://schemas.microsoft.com/office/powerpoint/2010/main" val="1920912968"/>
                  </p:ext>
                </p:extLst>
              </p:nvPr>
            </p:nvGraphicFramePr>
            <p:xfrm>
              <a:off x="6643576" y="3904879"/>
              <a:ext cx="4572304" cy="2125215"/>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158" name="Group 157"/>
            <p:cNvGrpSpPr/>
            <p:nvPr/>
          </p:nvGrpSpPr>
          <p:grpSpPr>
            <a:xfrm>
              <a:off x="867913" y="1944162"/>
              <a:ext cx="5043204" cy="4136649"/>
              <a:chOff x="867913" y="1944162"/>
              <a:chExt cx="5043204" cy="4136649"/>
            </a:xfrm>
          </p:grpSpPr>
          <p:sp>
            <p:nvSpPr>
              <p:cNvPr id="82" name="Rectangle 81"/>
              <p:cNvSpPr/>
              <p:nvPr/>
            </p:nvSpPr>
            <p:spPr>
              <a:xfrm>
                <a:off x="867913" y="3748096"/>
                <a:ext cx="5043204" cy="233271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9" name="Group 88"/>
              <p:cNvGrpSpPr/>
              <p:nvPr/>
            </p:nvGrpSpPr>
            <p:grpSpPr>
              <a:xfrm>
                <a:off x="1016526" y="1944162"/>
                <a:ext cx="4777169" cy="3836579"/>
                <a:chOff x="941556" y="1614261"/>
                <a:chExt cx="4777169" cy="3836579"/>
              </a:xfrm>
            </p:grpSpPr>
            <p:sp>
              <p:nvSpPr>
                <p:cNvPr id="83" name="TextBox 82"/>
                <p:cNvSpPr txBox="1"/>
                <p:nvPr/>
              </p:nvSpPr>
              <p:spPr>
                <a:xfrm>
                  <a:off x="3819166" y="1614261"/>
                  <a:ext cx="1899559" cy="923330"/>
                </a:xfrm>
                <a:prstGeom prst="rect">
                  <a:avLst/>
                </a:prstGeom>
                <a:noFill/>
              </p:spPr>
              <p:txBody>
                <a:bodyPr wrap="none" lIns="0" tIns="0" rIns="0" bIns="0" rtlCol="0">
                  <a:spAutoFit/>
                </a:bodyPr>
                <a:lstStyle/>
                <a:p>
                  <a:r>
                    <a:rPr lang="en-US" sz="6000" b="1" dirty="0">
                      <a:solidFill>
                        <a:schemeClr val="bg1"/>
                      </a:solidFill>
                    </a:rPr>
                    <a:t>&gt;85%</a:t>
                  </a:r>
                </a:p>
              </p:txBody>
            </p:sp>
            <p:sp>
              <p:nvSpPr>
                <p:cNvPr id="86" name="TextBox 85"/>
                <p:cNvSpPr txBox="1"/>
                <p:nvPr/>
              </p:nvSpPr>
              <p:spPr>
                <a:xfrm>
                  <a:off x="941556" y="4219734"/>
                  <a:ext cx="4719752" cy="1231106"/>
                </a:xfrm>
                <a:prstGeom prst="rect">
                  <a:avLst/>
                </a:prstGeom>
                <a:noFill/>
              </p:spPr>
              <p:txBody>
                <a:bodyPr wrap="square" lIns="0" tIns="0" rIns="0" bIns="0" rtlCol="0">
                  <a:spAutoFit/>
                </a:bodyPr>
                <a:lstStyle/>
                <a:p>
                  <a:pPr algn="just"/>
                  <a:r>
                    <a:rPr lang="en-US" sz="1600" dirty="0">
                      <a:solidFill>
                        <a:srgbClr val="30353F"/>
                      </a:solidFill>
                    </a:rPr>
                    <a:t>Both our analysis – the machine learning algorithm and the natural language processing code - predict an overall increase in the stock share value of Mercado Libre if it continues with the strategies reported in the latest 10-K form. </a:t>
                  </a:r>
                </a:p>
              </p:txBody>
            </p:sp>
          </p:grpSp>
          <p:sp>
            <p:nvSpPr>
              <p:cNvPr id="157" name="TextBox 156"/>
              <p:cNvSpPr txBox="1"/>
              <p:nvPr/>
            </p:nvSpPr>
            <p:spPr>
              <a:xfrm>
                <a:off x="1775047" y="3979479"/>
                <a:ext cx="3282950" cy="369332"/>
              </a:xfrm>
              <a:prstGeom prst="rect">
                <a:avLst/>
              </a:prstGeom>
              <a:noFill/>
            </p:spPr>
            <p:txBody>
              <a:bodyPr wrap="none" lIns="0" tIns="0" rIns="0" bIns="0" rtlCol="0">
                <a:spAutoFit/>
              </a:bodyPr>
              <a:lstStyle/>
              <a:p>
                <a:pPr>
                  <a:tabLst>
                    <a:tab pos="347663" algn="l"/>
                  </a:tabLst>
                </a:pPr>
                <a:r>
                  <a:rPr lang="en-US" sz="2400" dirty="0">
                    <a:solidFill>
                      <a:srgbClr val="30353F"/>
                    </a:solidFill>
                    <a:latin typeface="+mj-lt"/>
                  </a:rPr>
                  <a:t>CONCLUSION: INVEST!</a:t>
                </a:r>
              </a:p>
            </p:txBody>
          </p:sp>
        </p:grpSp>
      </p:grpSp>
      <p:sp>
        <p:nvSpPr>
          <p:cNvPr id="62" name="TextBox 61">
            <a:extLst>
              <a:ext uri="{FF2B5EF4-FFF2-40B4-BE49-F238E27FC236}">
                <a16:creationId xmlns:a16="http://schemas.microsoft.com/office/drawing/2014/main" id="{5313BB7D-C5A8-4D5C-B6B7-D0CB9B8FB44E}"/>
              </a:ext>
            </a:extLst>
          </p:cNvPr>
          <p:cNvSpPr txBox="1"/>
          <p:nvPr/>
        </p:nvSpPr>
        <p:spPr>
          <a:xfrm>
            <a:off x="4733421" y="334118"/>
            <a:ext cx="2709076"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CONCLUSION</a:t>
            </a:r>
          </a:p>
        </p:txBody>
      </p:sp>
      <p:sp>
        <p:nvSpPr>
          <p:cNvPr id="2" name="Title 1" hidden="1">
            <a:extLst>
              <a:ext uri="{FF2B5EF4-FFF2-40B4-BE49-F238E27FC236}">
                <a16:creationId xmlns:a16="http://schemas.microsoft.com/office/drawing/2014/main" id="{622A5C56-DFFD-4557-A19C-A250AFFB1D6C}"/>
              </a:ext>
            </a:extLst>
          </p:cNvPr>
          <p:cNvSpPr>
            <a:spLocks noGrp="1"/>
          </p:cNvSpPr>
          <p:nvPr>
            <p:ph type="title"/>
          </p:nvPr>
        </p:nvSpPr>
        <p:spPr/>
        <p:txBody>
          <a:bodyPr/>
          <a:lstStyle/>
          <a:p>
            <a:r>
              <a:rPr lang="en-US" dirty="0"/>
              <a:t>Slide 6</a:t>
            </a:r>
          </a:p>
        </p:txBody>
      </p:sp>
      <p:sp>
        <p:nvSpPr>
          <p:cNvPr id="63" name="TextBox 62">
            <a:extLst>
              <a:ext uri="{FF2B5EF4-FFF2-40B4-BE49-F238E27FC236}">
                <a16:creationId xmlns:a16="http://schemas.microsoft.com/office/drawing/2014/main" id="{AE97D2E6-C96D-41A7-937A-1F80515C0F65}"/>
              </a:ext>
            </a:extLst>
          </p:cNvPr>
          <p:cNvSpPr txBox="1"/>
          <p:nvPr/>
        </p:nvSpPr>
        <p:spPr>
          <a:xfrm>
            <a:off x="6992515" y="1531322"/>
            <a:ext cx="3759299" cy="369332"/>
          </a:xfrm>
          <a:prstGeom prst="rect">
            <a:avLst/>
          </a:prstGeom>
          <a:noFill/>
        </p:spPr>
        <p:txBody>
          <a:bodyPr wrap="none" lIns="0" tIns="0" rIns="0" bIns="0" rtlCol="0">
            <a:spAutoFit/>
          </a:bodyPr>
          <a:lstStyle/>
          <a:p>
            <a:r>
              <a:rPr lang="en-US" sz="2400" b="1" dirty="0">
                <a:solidFill>
                  <a:schemeClr val="bg1"/>
                </a:solidFill>
              </a:rPr>
              <a:t>Natural Language Processing</a:t>
            </a:r>
          </a:p>
        </p:txBody>
      </p:sp>
      <p:sp>
        <p:nvSpPr>
          <p:cNvPr id="65" name="TextBox 64">
            <a:extLst>
              <a:ext uri="{FF2B5EF4-FFF2-40B4-BE49-F238E27FC236}">
                <a16:creationId xmlns:a16="http://schemas.microsoft.com/office/drawing/2014/main" id="{32D16E95-ABF6-43A4-B66C-FBC78B68AB1B}"/>
              </a:ext>
            </a:extLst>
          </p:cNvPr>
          <p:cNvSpPr txBox="1"/>
          <p:nvPr/>
        </p:nvSpPr>
        <p:spPr>
          <a:xfrm>
            <a:off x="6400096" y="2048081"/>
            <a:ext cx="4795637" cy="1477328"/>
          </a:xfrm>
          <a:prstGeom prst="rect">
            <a:avLst/>
          </a:prstGeom>
          <a:noFill/>
        </p:spPr>
        <p:txBody>
          <a:bodyPr wrap="square" lIns="0" tIns="0" rIns="0" bIns="0" rtlCol="0">
            <a:spAutoFit/>
          </a:bodyPr>
          <a:lstStyle/>
          <a:p>
            <a:pPr algn="just"/>
            <a:r>
              <a:rPr lang="en-US" sz="1600" dirty="0">
                <a:solidFill>
                  <a:schemeClr val="bg1"/>
                </a:solidFill>
              </a:rPr>
              <a:t>We were able to find a correlation between the emotional value of news about Mercado Libre and the stock value of the company. Although the correlation was not so strong, when coupled with the Machine Learning algorithm, this analysis could increase the accuracy of the prediction to above 85%</a:t>
            </a:r>
          </a:p>
        </p:txBody>
      </p:sp>
      <p:sp>
        <p:nvSpPr>
          <p:cNvPr id="66" name="TextBox 65">
            <a:extLst>
              <a:ext uri="{FF2B5EF4-FFF2-40B4-BE49-F238E27FC236}">
                <a16:creationId xmlns:a16="http://schemas.microsoft.com/office/drawing/2014/main" id="{968A930C-5355-4EAC-B79A-4158FC65BFDA}"/>
              </a:ext>
            </a:extLst>
          </p:cNvPr>
          <p:cNvSpPr txBox="1"/>
          <p:nvPr/>
        </p:nvSpPr>
        <p:spPr>
          <a:xfrm>
            <a:off x="4224303" y="2903685"/>
            <a:ext cx="1264021" cy="369332"/>
          </a:xfrm>
          <a:prstGeom prst="rect">
            <a:avLst/>
          </a:prstGeom>
          <a:noFill/>
        </p:spPr>
        <p:txBody>
          <a:bodyPr wrap="square" lIns="0" tIns="0" rIns="0" bIns="0" rtlCol="0">
            <a:spAutoFit/>
          </a:bodyPr>
          <a:lstStyle/>
          <a:p>
            <a:pPr algn="r"/>
            <a:r>
              <a:rPr lang="en-US" sz="2400" b="1" dirty="0">
                <a:solidFill>
                  <a:schemeClr val="bg1"/>
                </a:solidFill>
              </a:rPr>
              <a:t>Accuracy</a:t>
            </a:r>
          </a:p>
        </p:txBody>
      </p:sp>
    </p:spTree>
    <p:extLst>
      <p:ext uri="{BB962C8B-B14F-4D97-AF65-F5344CB8AC3E}">
        <p14:creationId xmlns:p14="http://schemas.microsoft.com/office/powerpoint/2010/main" val="198162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76" name="TextBox 75"/>
          <p:cNvSpPr txBox="1"/>
          <p:nvPr/>
        </p:nvSpPr>
        <p:spPr>
          <a:xfrm>
            <a:off x="381000" y="6345823"/>
            <a:ext cx="69153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r>
              <a:rPr lang="en-US" dirty="0">
                <a:solidFill>
                  <a:srgbClr val="1F2229"/>
                </a:solidFill>
              </a:rPr>
              <a:t>Your logo</a:t>
            </a:r>
          </a:p>
        </p:txBody>
      </p:sp>
      <p:sp>
        <p:nvSpPr>
          <p:cNvPr id="122" name="TextBox 121"/>
          <p:cNvSpPr txBox="1"/>
          <p:nvPr/>
        </p:nvSpPr>
        <p:spPr>
          <a:xfrm>
            <a:off x="4701388" y="887497"/>
            <a:ext cx="2789225" cy="276999"/>
          </a:xfrm>
          <a:prstGeom prst="rect">
            <a:avLst/>
          </a:prstGeom>
          <a:noFill/>
        </p:spPr>
        <p:txBody>
          <a:bodyPr wrap="none" lIns="0" tIns="0" rIns="0" bIns="0" rtlCol="0">
            <a:spAutoFit/>
          </a:bodyPr>
          <a:lstStyle/>
          <a:p>
            <a:pPr>
              <a:tabLst>
                <a:tab pos="347663" algn="l"/>
              </a:tabLst>
            </a:pPr>
            <a:r>
              <a:rPr lang="en-US" dirty="0">
                <a:solidFill>
                  <a:srgbClr val="30353F"/>
                </a:solidFill>
                <a:latin typeface="+mj-lt"/>
              </a:rPr>
              <a:t>INCLUDE CORPUS SCORE</a:t>
            </a:r>
          </a:p>
        </p:txBody>
      </p:sp>
      <p:sp>
        <p:nvSpPr>
          <p:cNvPr id="121" name="TextBox 120"/>
          <p:cNvSpPr txBox="1"/>
          <p:nvPr/>
        </p:nvSpPr>
        <p:spPr>
          <a:xfrm>
            <a:off x="990961" y="897659"/>
            <a:ext cx="2306722" cy="276999"/>
          </a:xfrm>
          <a:prstGeom prst="rect">
            <a:avLst/>
          </a:prstGeom>
          <a:noFill/>
        </p:spPr>
        <p:txBody>
          <a:bodyPr wrap="none" lIns="0" tIns="0" rIns="0" bIns="0" rtlCol="0">
            <a:spAutoFit/>
          </a:bodyPr>
          <a:lstStyle/>
          <a:p>
            <a:pPr>
              <a:tabLst>
                <a:tab pos="347663" algn="l"/>
              </a:tabLst>
            </a:pPr>
            <a:r>
              <a:rPr lang="en-US" dirty="0">
                <a:solidFill>
                  <a:srgbClr val="30353F"/>
                </a:solidFill>
                <a:latin typeface="+mj-lt"/>
              </a:rPr>
              <a:t>GATHER MORE DATA</a:t>
            </a:r>
          </a:p>
        </p:txBody>
      </p:sp>
      <p:sp>
        <p:nvSpPr>
          <p:cNvPr id="123" name="TextBox 122"/>
          <p:cNvSpPr txBox="1"/>
          <p:nvPr/>
        </p:nvSpPr>
        <p:spPr>
          <a:xfrm>
            <a:off x="8831887" y="703302"/>
            <a:ext cx="2467904" cy="553998"/>
          </a:xfrm>
          <a:prstGeom prst="rect">
            <a:avLst/>
          </a:prstGeom>
          <a:noFill/>
        </p:spPr>
        <p:txBody>
          <a:bodyPr wrap="square" lIns="0" tIns="0" rIns="0" bIns="0" rtlCol="0">
            <a:spAutoFit/>
          </a:bodyPr>
          <a:lstStyle/>
          <a:p>
            <a:pPr algn="ctr">
              <a:tabLst>
                <a:tab pos="347663" algn="l"/>
              </a:tabLst>
            </a:pPr>
            <a:r>
              <a:rPr lang="en-US" dirty="0">
                <a:solidFill>
                  <a:srgbClr val="30353F"/>
                </a:solidFill>
                <a:latin typeface="+mj-lt"/>
              </a:rPr>
              <a:t>USE METHOD FOR STRATEGIC PLANNING</a:t>
            </a:r>
          </a:p>
        </p:txBody>
      </p:sp>
      <p:sp>
        <p:nvSpPr>
          <p:cNvPr id="138" name="Rectangle 137">
            <a:extLst>
              <a:ext uri="{C183D7F6-B498-43B3-948B-1728B52AA6E4}">
                <adec:decorative xmlns:adec="http://schemas.microsoft.com/office/drawing/2017/decorative" val="1"/>
              </a:ext>
            </a:extLst>
          </p:cNvPr>
          <p:cNvSpPr/>
          <p:nvPr/>
        </p:nvSpPr>
        <p:spPr>
          <a:xfrm>
            <a:off x="5014510" y="2534137"/>
            <a:ext cx="2162981" cy="4158481"/>
          </a:xfrm>
          <a:prstGeom prst="rect">
            <a:avLst/>
          </a:prstGeom>
          <a:gradFill flip="none" rotWithShape="1">
            <a:gsLst>
              <a:gs pos="100000">
                <a:srgbClr val="98A3AD">
                  <a:alpha val="0"/>
                </a:srgbClr>
              </a:gs>
              <a:gs pos="0">
                <a:srgbClr val="98A3A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C183D7F6-B498-43B3-948B-1728B52AA6E4}">
                <adec:decorative xmlns:adec="http://schemas.microsoft.com/office/drawing/2017/decorative" val="1"/>
              </a:ext>
            </a:extLst>
          </p:cNvPr>
          <p:cNvGrpSpPr/>
          <p:nvPr/>
        </p:nvGrpSpPr>
        <p:grpSpPr>
          <a:xfrm>
            <a:off x="4255846" y="1257300"/>
            <a:ext cx="3680308" cy="2453538"/>
            <a:chOff x="4064749" y="1192972"/>
            <a:chExt cx="4062503" cy="2708336"/>
          </a:xfrm>
        </p:grpSpPr>
        <p:grpSp>
          <p:nvGrpSpPr>
            <p:cNvPr id="2" name="Group 1"/>
            <p:cNvGrpSpPr/>
            <p:nvPr/>
          </p:nvGrpSpPr>
          <p:grpSpPr>
            <a:xfrm>
              <a:off x="4064749" y="1192972"/>
              <a:ext cx="4062503" cy="2708336"/>
              <a:chOff x="4064749" y="1192972"/>
              <a:chExt cx="4062503" cy="2708336"/>
            </a:xfrm>
          </p:grpSpPr>
          <p:graphicFrame>
            <p:nvGraphicFramePr>
              <p:cNvPr id="114" name="Chart 113"/>
              <p:cNvGraphicFramePr/>
              <p:nvPr>
                <p:extLst>
                  <p:ext uri="{D42A27DB-BD31-4B8C-83A1-F6EECF244321}">
                    <p14:modId xmlns:p14="http://schemas.microsoft.com/office/powerpoint/2010/main" val="3921070937"/>
                  </p:ext>
                </p:extLst>
              </p:nvPr>
            </p:nvGraphicFramePr>
            <p:xfrm>
              <a:off x="4064749" y="1192972"/>
              <a:ext cx="4062503" cy="2708336"/>
            </p:xfrm>
            <a:graphic>
              <a:graphicData uri="http://schemas.openxmlformats.org/drawingml/2006/chart">
                <c:chart xmlns:c="http://schemas.openxmlformats.org/drawingml/2006/chart" xmlns:r="http://schemas.openxmlformats.org/officeDocument/2006/relationships" r:id="rId2"/>
              </a:graphicData>
            </a:graphic>
          </p:graphicFrame>
          <p:sp>
            <p:nvSpPr>
              <p:cNvPr id="61" name="Oval 60"/>
              <p:cNvSpPr/>
              <p:nvPr/>
            </p:nvSpPr>
            <p:spPr>
              <a:xfrm>
                <a:off x="5302166"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Freeform 5"/>
            <p:cNvSpPr>
              <a:spLocks noEditPoints="1"/>
            </p:cNvSpPr>
            <p:nvPr/>
          </p:nvSpPr>
          <p:spPr bwMode="auto">
            <a:xfrm>
              <a:off x="5708499" y="2119338"/>
              <a:ext cx="775002" cy="855603"/>
            </a:xfrm>
            <a:custGeom>
              <a:avLst/>
              <a:gdLst>
                <a:gd name="T0" fmla="*/ 1440 w 1800"/>
                <a:gd name="T1" fmla="*/ 544 h 2048"/>
                <a:gd name="T2" fmla="*/ 360 w 1800"/>
                <a:gd name="T3" fmla="*/ 544 h 2048"/>
                <a:gd name="T4" fmla="*/ 0 w 1800"/>
                <a:gd name="T5" fmla="*/ 1868 h 2048"/>
                <a:gd name="T6" fmla="*/ 1620 w 1800"/>
                <a:gd name="T7" fmla="*/ 2048 h 2048"/>
                <a:gd name="T8" fmla="*/ 1176 w 1800"/>
                <a:gd name="T9" fmla="*/ 1011 h 2048"/>
                <a:gd name="T10" fmla="*/ 900 w 1800"/>
                <a:gd name="T11" fmla="*/ 120 h 2048"/>
                <a:gd name="T12" fmla="*/ 900 w 1800"/>
                <a:gd name="T13" fmla="*/ 968 h 2048"/>
                <a:gd name="T14" fmla="*/ 1012 w 1800"/>
                <a:gd name="T15" fmla="*/ 1096 h 2048"/>
                <a:gd name="T16" fmla="*/ 788 w 1800"/>
                <a:gd name="T17" fmla="*/ 1096 h 2048"/>
                <a:gd name="T18" fmla="*/ 1012 w 1800"/>
                <a:gd name="T19" fmla="*/ 1096 h 2048"/>
                <a:gd name="T20" fmla="*/ 180 w 1800"/>
                <a:gd name="T21" fmla="*/ 1928 h 2048"/>
                <a:gd name="T22" fmla="*/ 419 w 1800"/>
                <a:gd name="T23" fmla="*/ 1254 h 2048"/>
                <a:gd name="T24" fmla="*/ 702 w 1800"/>
                <a:gd name="T25" fmla="*/ 1550 h 2048"/>
                <a:gd name="T26" fmla="*/ 778 w 1800"/>
                <a:gd name="T27" fmla="*/ 1637 h 2048"/>
                <a:gd name="T28" fmla="*/ 698 w 1800"/>
                <a:gd name="T29" fmla="*/ 1385 h 2048"/>
                <a:gd name="T30" fmla="*/ 669 w 1800"/>
                <a:gd name="T31" fmla="*/ 1414 h 2048"/>
                <a:gd name="T32" fmla="*/ 645 w 1800"/>
                <a:gd name="T33" fmla="*/ 1131 h 2048"/>
                <a:gd name="T34" fmla="*/ 698 w 1800"/>
                <a:gd name="T35" fmla="*/ 1385 h 2048"/>
                <a:gd name="T36" fmla="*/ 899 w 1800"/>
                <a:gd name="T37" fmla="*/ 1638 h 2048"/>
                <a:gd name="T38" fmla="*/ 901 w 1800"/>
                <a:gd name="T39" fmla="*/ 1638 h 2048"/>
                <a:gd name="T40" fmla="*/ 851 w 1800"/>
                <a:gd name="T41" fmla="*/ 1928 h 2048"/>
                <a:gd name="T42" fmla="*/ 900 w 1800"/>
                <a:gd name="T43" fmla="*/ 1628 h 2048"/>
                <a:gd name="T44" fmla="*/ 813 w 1800"/>
                <a:gd name="T45" fmla="*/ 1440 h 2048"/>
                <a:gd name="T46" fmla="*/ 987 w 1800"/>
                <a:gd name="T47" fmla="*/ 1440 h 2048"/>
                <a:gd name="T48" fmla="*/ 1155 w 1800"/>
                <a:gd name="T49" fmla="*/ 1131 h 2048"/>
                <a:gd name="T50" fmla="*/ 1134 w 1800"/>
                <a:gd name="T51" fmla="*/ 1417 h 2048"/>
                <a:gd name="T52" fmla="*/ 1102 w 1800"/>
                <a:gd name="T53" fmla="*/ 1385 h 2048"/>
                <a:gd name="T54" fmla="*/ 1155 w 1800"/>
                <a:gd name="T55" fmla="*/ 1131 h 2048"/>
                <a:gd name="T56" fmla="*/ 1071 w 1800"/>
                <a:gd name="T57" fmla="*/ 1928 h 2048"/>
                <a:gd name="T58" fmla="*/ 1076 w 1800"/>
                <a:gd name="T59" fmla="*/ 1529 h 2048"/>
                <a:gd name="T60" fmla="*/ 1188 w 1800"/>
                <a:gd name="T61" fmla="*/ 1544 h 2048"/>
                <a:gd name="T62" fmla="*/ 1680 w 1800"/>
                <a:gd name="T63" fmla="*/ 186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0" h="2048">
                  <a:moveTo>
                    <a:pt x="1176" y="1011"/>
                  </a:moveTo>
                  <a:cubicBezTo>
                    <a:pt x="1334" y="916"/>
                    <a:pt x="1440" y="742"/>
                    <a:pt x="1440" y="544"/>
                  </a:cubicBezTo>
                  <a:cubicBezTo>
                    <a:pt x="1440" y="244"/>
                    <a:pt x="1198" y="0"/>
                    <a:pt x="900" y="0"/>
                  </a:cubicBezTo>
                  <a:cubicBezTo>
                    <a:pt x="602" y="0"/>
                    <a:pt x="360" y="244"/>
                    <a:pt x="360" y="544"/>
                  </a:cubicBezTo>
                  <a:cubicBezTo>
                    <a:pt x="360" y="742"/>
                    <a:pt x="466" y="916"/>
                    <a:pt x="624" y="1011"/>
                  </a:cubicBezTo>
                  <a:cubicBezTo>
                    <a:pt x="269" y="1125"/>
                    <a:pt x="0" y="1460"/>
                    <a:pt x="0" y="1868"/>
                  </a:cubicBezTo>
                  <a:cubicBezTo>
                    <a:pt x="0" y="1967"/>
                    <a:pt x="81" y="2048"/>
                    <a:pt x="180" y="2048"/>
                  </a:cubicBezTo>
                  <a:cubicBezTo>
                    <a:pt x="197" y="2048"/>
                    <a:pt x="1577" y="2048"/>
                    <a:pt x="1620" y="2048"/>
                  </a:cubicBezTo>
                  <a:cubicBezTo>
                    <a:pt x="1719" y="2048"/>
                    <a:pt x="1800" y="1967"/>
                    <a:pt x="1800" y="1868"/>
                  </a:cubicBezTo>
                  <a:cubicBezTo>
                    <a:pt x="1800" y="1460"/>
                    <a:pt x="1531" y="1125"/>
                    <a:pt x="1176" y="1011"/>
                  </a:cubicBezTo>
                  <a:close/>
                  <a:moveTo>
                    <a:pt x="480" y="544"/>
                  </a:moveTo>
                  <a:cubicBezTo>
                    <a:pt x="480" y="310"/>
                    <a:pt x="668" y="120"/>
                    <a:pt x="900" y="120"/>
                  </a:cubicBezTo>
                  <a:cubicBezTo>
                    <a:pt x="1132" y="120"/>
                    <a:pt x="1320" y="310"/>
                    <a:pt x="1320" y="544"/>
                  </a:cubicBezTo>
                  <a:cubicBezTo>
                    <a:pt x="1320" y="778"/>
                    <a:pt x="1132" y="968"/>
                    <a:pt x="900" y="968"/>
                  </a:cubicBezTo>
                  <a:cubicBezTo>
                    <a:pt x="668" y="968"/>
                    <a:pt x="480" y="778"/>
                    <a:pt x="480" y="544"/>
                  </a:cubicBezTo>
                  <a:close/>
                  <a:moveTo>
                    <a:pt x="1012" y="1096"/>
                  </a:moveTo>
                  <a:cubicBezTo>
                    <a:pt x="900" y="1190"/>
                    <a:pt x="900" y="1190"/>
                    <a:pt x="900" y="1190"/>
                  </a:cubicBezTo>
                  <a:cubicBezTo>
                    <a:pt x="788" y="1096"/>
                    <a:pt x="788" y="1096"/>
                    <a:pt x="788" y="1096"/>
                  </a:cubicBezTo>
                  <a:cubicBezTo>
                    <a:pt x="824" y="1091"/>
                    <a:pt x="862" y="1088"/>
                    <a:pt x="900" y="1088"/>
                  </a:cubicBezTo>
                  <a:cubicBezTo>
                    <a:pt x="938" y="1088"/>
                    <a:pt x="976" y="1091"/>
                    <a:pt x="1012" y="1096"/>
                  </a:cubicBezTo>
                  <a:close/>
                  <a:moveTo>
                    <a:pt x="729" y="1928"/>
                  </a:moveTo>
                  <a:cubicBezTo>
                    <a:pt x="180" y="1928"/>
                    <a:pt x="180" y="1928"/>
                    <a:pt x="180" y="1928"/>
                  </a:cubicBezTo>
                  <a:cubicBezTo>
                    <a:pt x="147" y="1928"/>
                    <a:pt x="120" y="1901"/>
                    <a:pt x="120" y="1868"/>
                  </a:cubicBezTo>
                  <a:cubicBezTo>
                    <a:pt x="120" y="1619"/>
                    <a:pt x="237" y="1397"/>
                    <a:pt x="419" y="1254"/>
                  </a:cubicBezTo>
                  <a:cubicBezTo>
                    <a:pt x="610" y="1541"/>
                    <a:pt x="610" y="1541"/>
                    <a:pt x="610" y="1541"/>
                  </a:cubicBezTo>
                  <a:cubicBezTo>
                    <a:pt x="631" y="1573"/>
                    <a:pt x="676" y="1577"/>
                    <a:pt x="702" y="1550"/>
                  </a:cubicBezTo>
                  <a:cubicBezTo>
                    <a:pt x="724" y="1529"/>
                    <a:pt x="724" y="1529"/>
                    <a:pt x="724" y="1529"/>
                  </a:cubicBezTo>
                  <a:cubicBezTo>
                    <a:pt x="778" y="1637"/>
                    <a:pt x="778" y="1637"/>
                    <a:pt x="778" y="1637"/>
                  </a:cubicBezTo>
                  <a:lnTo>
                    <a:pt x="729" y="1928"/>
                  </a:lnTo>
                  <a:close/>
                  <a:moveTo>
                    <a:pt x="698" y="1385"/>
                  </a:moveTo>
                  <a:cubicBezTo>
                    <a:pt x="698" y="1385"/>
                    <a:pt x="698" y="1385"/>
                    <a:pt x="698" y="1385"/>
                  </a:cubicBezTo>
                  <a:cubicBezTo>
                    <a:pt x="669" y="1414"/>
                    <a:pt x="669" y="1414"/>
                    <a:pt x="669" y="1414"/>
                  </a:cubicBezTo>
                  <a:cubicBezTo>
                    <a:pt x="519" y="1188"/>
                    <a:pt x="519" y="1188"/>
                    <a:pt x="519" y="1188"/>
                  </a:cubicBezTo>
                  <a:cubicBezTo>
                    <a:pt x="559" y="1165"/>
                    <a:pt x="601" y="1146"/>
                    <a:pt x="645" y="1131"/>
                  </a:cubicBezTo>
                  <a:cubicBezTo>
                    <a:pt x="650" y="1138"/>
                    <a:pt x="640" y="1129"/>
                    <a:pt x="811" y="1272"/>
                  </a:cubicBezTo>
                  <a:lnTo>
                    <a:pt x="698" y="1385"/>
                  </a:lnTo>
                  <a:close/>
                  <a:moveTo>
                    <a:pt x="851" y="1928"/>
                  </a:moveTo>
                  <a:cubicBezTo>
                    <a:pt x="899" y="1638"/>
                    <a:pt x="899" y="1638"/>
                    <a:pt x="899" y="1638"/>
                  </a:cubicBezTo>
                  <a:cubicBezTo>
                    <a:pt x="900" y="1635"/>
                    <a:pt x="900" y="1631"/>
                    <a:pt x="900" y="1628"/>
                  </a:cubicBezTo>
                  <a:cubicBezTo>
                    <a:pt x="900" y="1631"/>
                    <a:pt x="900" y="1635"/>
                    <a:pt x="901" y="1638"/>
                  </a:cubicBezTo>
                  <a:cubicBezTo>
                    <a:pt x="949" y="1928"/>
                    <a:pt x="949" y="1928"/>
                    <a:pt x="949" y="1928"/>
                  </a:cubicBezTo>
                  <a:lnTo>
                    <a:pt x="851" y="1928"/>
                  </a:lnTo>
                  <a:close/>
                  <a:moveTo>
                    <a:pt x="906" y="1601"/>
                  </a:moveTo>
                  <a:cubicBezTo>
                    <a:pt x="902" y="1610"/>
                    <a:pt x="900" y="1619"/>
                    <a:pt x="900" y="1628"/>
                  </a:cubicBezTo>
                  <a:cubicBezTo>
                    <a:pt x="900" y="1619"/>
                    <a:pt x="898" y="1610"/>
                    <a:pt x="894" y="1601"/>
                  </a:cubicBezTo>
                  <a:cubicBezTo>
                    <a:pt x="813" y="1440"/>
                    <a:pt x="813" y="1440"/>
                    <a:pt x="813" y="1440"/>
                  </a:cubicBezTo>
                  <a:cubicBezTo>
                    <a:pt x="900" y="1353"/>
                    <a:pt x="900" y="1353"/>
                    <a:pt x="900" y="1353"/>
                  </a:cubicBezTo>
                  <a:cubicBezTo>
                    <a:pt x="987" y="1440"/>
                    <a:pt x="987" y="1440"/>
                    <a:pt x="987" y="1440"/>
                  </a:cubicBezTo>
                  <a:lnTo>
                    <a:pt x="906" y="1601"/>
                  </a:lnTo>
                  <a:close/>
                  <a:moveTo>
                    <a:pt x="1155" y="1131"/>
                  </a:moveTo>
                  <a:cubicBezTo>
                    <a:pt x="1205" y="1148"/>
                    <a:pt x="1253" y="1171"/>
                    <a:pt x="1298" y="1197"/>
                  </a:cubicBezTo>
                  <a:cubicBezTo>
                    <a:pt x="1134" y="1417"/>
                    <a:pt x="1134" y="1417"/>
                    <a:pt x="1134" y="1417"/>
                  </a:cubicBezTo>
                  <a:cubicBezTo>
                    <a:pt x="1102" y="1385"/>
                    <a:pt x="1102" y="1385"/>
                    <a:pt x="1102" y="1385"/>
                  </a:cubicBezTo>
                  <a:cubicBezTo>
                    <a:pt x="1102" y="1385"/>
                    <a:pt x="1102" y="1385"/>
                    <a:pt x="1102" y="1385"/>
                  </a:cubicBezTo>
                  <a:cubicBezTo>
                    <a:pt x="989" y="1272"/>
                    <a:pt x="989" y="1272"/>
                    <a:pt x="989" y="1272"/>
                  </a:cubicBezTo>
                  <a:cubicBezTo>
                    <a:pt x="1161" y="1128"/>
                    <a:pt x="1150" y="1138"/>
                    <a:pt x="1155" y="1131"/>
                  </a:cubicBezTo>
                  <a:close/>
                  <a:moveTo>
                    <a:pt x="1620" y="1928"/>
                  </a:moveTo>
                  <a:cubicBezTo>
                    <a:pt x="1071" y="1928"/>
                    <a:pt x="1071" y="1928"/>
                    <a:pt x="1071" y="1928"/>
                  </a:cubicBezTo>
                  <a:cubicBezTo>
                    <a:pt x="1022" y="1637"/>
                    <a:pt x="1022" y="1637"/>
                    <a:pt x="1022" y="1637"/>
                  </a:cubicBezTo>
                  <a:cubicBezTo>
                    <a:pt x="1076" y="1529"/>
                    <a:pt x="1076" y="1529"/>
                    <a:pt x="1076" y="1529"/>
                  </a:cubicBezTo>
                  <a:cubicBezTo>
                    <a:pt x="1098" y="1550"/>
                    <a:pt x="1098" y="1550"/>
                    <a:pt x="1098" y="1550"/>
                  </a:cubicBezTo>
                  <a:cubicBezTo>
                    <a:pt x="1123" y="1576"/>
                    <a:pt x="1166" y="1573"/>
                    <a:pt x="1188" y="1544"/>
                  </a:cubicBezTo>
                  <a:cubicBezTo>
                    <a:pt x="1396" y="1267"/>
                    <a:pt x="1396" y="1267"/>
                    <a:pt x="1396" y="1267"/>
                  </a:cubicBezTo>
                  <a:cubicBezTo>
                    <a:pt x="1569" y="1410"/>
                    <a:pt x="1680" y="1626"/>
                    <a:pt x="1680" y="1868"/>
                  </a:cubicBezTo>
                  <a:cubicBezTo>
                    <a:pt x="1680" y="1901"/>
                    <a:pt x="1653" y="1928"/>
                    <a:pt x="1620" y="1928"/>
                  </a:cubicBezTo>
                  <a:close/>
                </a:path>
              </a:pathLst>
            </a:custGeom>
            <a:solidFill>
              <a:srgbClr val="98A3AD"/>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25" name="TextBox 124"/>
          <p:cNvSpPr txBox="1"/>
          <p:nvPr/>
        </p:nvSpPr>
        <p:spPr>
          <a:xfrm>
            <a:off x="5018270" y="3644653"/>
            <a:ext cx="2154637" cy="2708434"/>
          </a:xfrm>
          <a:prstGeom prst="rect">
            <a:avLst/>
          </a:prstGeom>
          <a:noFill/>
        </p:spPr>
        <p:txBody>
          <a:bodyPr wrap="square" lIns="0" tIns="0" rIns="0" bIns="0" rtlCol="0">
            <a:spAutoFit/>
          </a:bodyPr>
          <a:lstStyle>
            <a:defPPr>
              <a:defRPr lang="en-US"/>
            </a:defPPr>
            <a:lvl1pPr algn="ctr">
              <a:defRPr sz="1600">
                <a:solidFill>
                  <a:schemeClr val="bg1"/>
                </a:solidFill>
              </a:defRPr>
            </a:lvl1pPr>
          </a:lstStyle>
          <a:p>
            <a:r>
              <a:rPr lang="en-US" dirty="0">
                <a:solidFill>
                  <a:srgbClr val="30353F"/>
                </a:solidFill>
              </a:rPr>
              <a:t>With more computational power, we could improve the natural language processing analysis by including more inputs. Moreover, we can include the corpus score on the machine learning code to improve the accuracy</a:t>
            </a:r>
          </a:p>
        </p:txBody>
      </p:sp>
      <p:sp>
        <p:nvSpPr>
          <p:cNvPr id="141" name="Rectangle 140">
            <a:extLst>
              <a:ext uri="{C183D7F6-B498-43B3-948B-1728B52AA6E4}">
                <adec:decorative xmlns:adec="http://schemas.microsoft.com/office/drawing/2017/decorative" val="1"/>
              </a:ext>
            </a:extLst>
          </p:cNvPr>
          <p:cNvSpPr/>
          <p:nvPr/>
        </p:nvSpPr>
        <p:spPr>
          <a:xfrm>
            <a:off x="1057712" y="2543208"/>
            <a:ext cx="2173221" cy="4018057"/>
          </a:xfrm>
          <a:prstGeom prst="rect">
            <a:avLst/>
          </a:prstGeom>
          <a:gradFill flip="none" rotWithShape="1">
            <a:gsLst>
              <a:gs pos="100000">
                <a:srgbClr val="30353F">
                  <a:alpha val="0"/>
                </a:srgbClr>
              </a:gs>
              <a:gs pos="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C183D7F6-B498-43B3-948B-1728B52AA6E4}">
                <adec:decorative xmlns:adec="http://schemas.microsoft.com/office/drawing/2017/decorative" val="1"/>
              </a:ext>
            </a:extLst>
          </p:cNvPr>
          <p:cNvGrpSpPr/>
          <p:nvPr/>
        </p:nvGrpSpPr>
        <p:grpSpPr>
          <a:xfrm>
            <a:off x="304169" y="1258770"/>
            <a:ext cx="3680307" cy="2453539"/>
            <a:chOff x="-20046" y="1192971"/>
            <a:chExt cx="4062503" cy="2708336"/>
          </a:xfrm>
        </p:grpSpPr>
        <p:sp>
          <p:nvSpPr>
            <p:cNvPr id="142" name="Oval 141"/>
            <p:cNvSpPr/>
            <p:nvPr/>
          </p:nvSpPr>
          <p:spPr>
            <a:xfrm>
              <a:off x="1217371"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p:cNvGrpSpPr/>
            <p:nvPr/>
          </p:nvGrpSpPr>
          <p:grpSpPr>
            <a:xfrm>
              <a:off x="-20046" y="1192971"/>
              <a:ext cx="4062503" cy="2708336"/>
              <a:chOff x="825276" y="1527237"/>
              <a:chExt cx="3419288" cy="2279526"/>
            </a:xfrm>
          </p:grpSpPr>
          <p:graphicFrame>
            <p:nvGraphicFramePr>
              <p:cNvPr id="46" name="Chart 45"/>
              <p:cNvGraphicFramePr/>
              <p:nvPr>
                <p:extLst>
                  <p:ext uri="{D42A27DB-BD31-4B8C-83A1-F6EECF244321}">
                    <p14:modId xmlns:p14="http://schemas.microsoft.com/office/powerpoint/2010/main" val="3956394325"/>
                  </p:ext>
                </p:extLst>
              </p:nvPr>
            </p:nvGraphicFramePr>
            <p:xfrm>
              <a:off x="825276" y="1527237"/>
              <a:ext cx="3419288" cy="2279526"/>
            </p:xfrm>
            <a:graphic>
              <a:graphicData uri="http://schemas.openxmlformats.org/drawingml/2006/chart">
                <c:chart xmlns:c="http://schemas.openxmlformats.org/drawingml/2006/chart" xmlns:r="http://schemas.openxmlformats.org/officeDocument/2006/relationships" r:id="rId3"/>
              </a:graphicData>
            </a:graphic>
          </p:graphicFrame>
          <p:grpSp>
            <p:nvGrpSpPr>
              <p:cNvPr id="95" name="Group 94"/>
              <p:cNvGrpSpPr/>
              <p:nvPr/>
            </p:nvGrpSpPr>
            <p:grpSpPr>
              <a:xfrm>
                <a:off x="2163942" y="2306932"/>
                <a:ext cx="741957" cy="720135"/>
                <a:chOff x="1389063" y="3748088"/>
                <a:chExt cx="336550" cy="336550"/>
              </a:xfrm>
              <a:solidFill>
                <a:srgbClr val="30353F"/>
              </a:solidFill>
            </p:grpSpPr>
            <p:sp>
              <p:nvSpPr>
                <p:cNvPr id="93"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124" name="TextBox 123"/>
          <p:cNvSpPr txBox="1"/>
          <p:nvPr/>
        </p:nvSpPr>
        <p:spPr>
          <a:xfrm>
            <a:off x="1044403" y="3771463"/>
            <a:ext cx="2154636" cy="2215991"/>
          </a:xfrm>
          <a:prstGeom prst="rect">
            <a:avLst/>
          </a:prstGeom>
          <a:noFill/>
        </p:spPr>
        <p:txBody>
          <a:bodyPr wrap="square" lIns="0" tIns="0" rIns="0" bIns="0" rtlCol="0">
            <a:spAutoFit/>
          </a:bodyPr>
          <a:lstStyle/>
          <a:p>
            <a:pPr algn="ctr"/>
            <a:r>
              <a:rPr lang="en-US" sz="1600" dirty="0">
                <a:solidFill>
                  <a:srgbClr val="30353F"/>
                </a:solidFill>
              </a:rPr>
              <a:t>Improve the machine learning algorithm by including more detailed data on the internal processes of the company. Moreover, we can include data about the company’s main competitors</a:t>
            </a:r>
          </a:p>
        </p:txBody>
      </p:sp>
      <p:sp>
        <p:nvSpPr>
          <p:cNvPr id="145" name="Rectangle 144">
            <a:extLst>
              <a:ext uri="{C183D7F6-B498-43B3-948B-1728B52AA6E4}">
                <adec:decorative xmlns:adec="http://schemas.microsoft.com/office/drawing/2017/decorative" val="1"/>
              </a:ext>
            </a:extLst>
          </p:cNvPr>
          <p:cNvSpPr/>
          <p:nvPr/>
        </p:nvSpPr>
        <p:spPr>
          <a:xfrm>
            <a:off x="8957488" y="2547285"/>
            <a:ext cx="2180381" cy="4013981"/>
          </a:xfrm>
          <a:prstGeom prst="rect">
            <a:avLst/>
          </a:prstGeom>
          <a:gradFill flip="none" rotWithShape="1">
            <a:gsLst>
              <a:gs pos="100000">
                <a:srgbClr val="BABABA">
                  <a:alpha val="0"/>
                </a:srgbClr>
              </a:gs>
              <a:gs pos="0">
                <a:srgbClr val="BABAB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8207524" y="1257300"/>
            <a:ext cx="3680308" cy="2453538"/>
            <a:chOff x="8149543" y="1192972"/>
            <a:chExt cx="4062503" cy="2708336"/>
          </a:xfrm>
        </p:grpSpPr>
        <p:sp>
          <p:nvSpPr>
            <p:cNvPr id="146" name="Oval 145"/>
            <p:cNvSpPr/>
            <p:nvPr/>
          </p:nvSpPr>
          <p:spPr>
            <a:xfrm>
              <a:off x="9386960"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 name="Group 53"/>
            <p:cNvGrpSpPr/>
            <p:nvPr/>
          </p:nvGrpSpPr>
          <p:grpSpPr>
            <a:xfrm>
              <a:off x="8149543" y="1192972"/>
              <a:ext cx="4062503" cy="2708336"/>
              <a:chOff x="7701376" y="1492374"/>
              <a:chExt cx="3419288" cy="2279526"/>
            </a:xfrm>
          </p:grpSpPr>
          <p:graphicFrame>
            <p:nvGraphicFramePr>
              <p:cNvPr id="115" name="Chart 114"/>
              <p:cNvGraphicFramePr/>
              <p:nvPr>
                <p:extLst>
                  <p:ext uri="{D42A27DB-BD31-4B8C-83A1-F6EECF244321}">
                    <p14:modId xmlns:p14="http://schemas.microsoft.com/office/powerpoint/2010/main" val="2562691546"/>
                  </p:ext>
                </p:extLst>
              </p:nvPr>
            </p:nvGraphicFramePr>
            <p:xfrm>
              <a:off x="7701376" y="1492374"/>
              <a:ext cx="3419288" cy="2279526"/>
            </p:xfrm>
            <a:graphic>
              <a:graphicData uri="http://schemas.openxmlformats.org/drawingml/2006/chart">
                <c:chart xmlns:c="http://schemas.openxmlformats.org/drawingml/2006/chart" xmlns:r="http://schemas.openxmlformats.org/officeDocument/2006/relationships" r:id="rId4"/>
              </a:graphicData>
            </a:graphic>
          </p:graphicFrame>
          <p:sp>
            <p:nvSpPr>
              <p:cNvPr id="140" name="Freeform 34"/>
              <p:cNvSpPr>
                <a:spLocks noEditPoints="1"/>
              </p:cNvSpPr>
              <p:nvPr/>
            </p:nvSpPr>
            <p:spPr bwMode="auto">
              <a:xfrm>
                <a:off x="9041442" y="2272070"/>
                <a:ext cx="739156" cy="720135"/>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BABABA"/>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sp>
        <p:nvSpPr>
          <p:cNvPr id="126" name="TextBox 125"/>
          <p:cNvSpPr txBox="1"/>
          <p:nvPr/>
        </p:nvSpPr>
        <p:spPr>
          <a:xfrm>
            <a:off x="8988520" y="3751602"/>
            <a:ext cx="2154637" cy="1723549"/>
          </a:xfrm>
          <a:prstGeom prst="rect">
            <a:avLst/>
          </a:prstGeom>
          <a:noFill/>
        </p:spPr>
        <p:txBody>
          <a:bodyPr wrap="square" lIns="0" tIns="0" rIns="0" bIns="0" rtlCol="0">
            <a:spAutoFit/>
          </a:bodyPr>
          <a:lstStyle>
            <a:defPPr>
              <a:defRPr lang="en-US"/>
            </a:defPPr>
            <a:lvl1pPr algn="ctr">
              <a:defRPr sz="1600">
                <a:solidFill>
                  <a:schemeClr val="bg1"/>
                </a:solidFill>
              </a:defRPr>
            </a:lvl1pPr>
          </a:lstStyle>
          <a:p>
            <a:r>
              <a:rPr lang="en-US" dirty="0">
                <a:solidFill>
                  <a:srgbClr val="30353F"/>
                </a:solidFill>
              </a:rPr>
              <a:t>Our methodology could be use to assist the strategic planning in companies, allowing business to simulate the outcome of their action before implementation</a:t>
            </a:r>
          </a:p>
        </p:txBody>
      </p:sp>
      <p:sp>
        <p:nvSpPr>
          <p:cNvPr id="35" name="TextBox 34">
            <a:extLst>
              <a:ext uri="{FF2B5EF4-FFF2-40B4-BE49-F238E27FC236}">
                <a16:creationId xmlns:a16="http://schemas.microsoft.com/office/drawing/2014/main" id="{0D497812-EAA0-46B1-8255-6A78E8C11B36}"/>
              </a:ext>
            </a:extLst>
          </p:cNvPr>
          <p:cNvSpPr txBox="1"/>
          <p:nvPr/>
        </p:nvSpPr>
        <p:spPr>
          <a:xfrm>
            <a:off x="5033210" y="165381"/>
            <a:ext cx="2125583"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NEXT STEPS</a:t>
            </a:r>
          </a:p>
        </p:txBody>
      </p:sp>
      <p:sp>
        <p:nvSpPr>
          <p:cNvPr id="3" name="Title 2" hidden="1">
            <a:extLst>
              <a:ext uri="{FF2B5EF4-FFF2-40B4-BE49-F238E27FC236}">
                <a16:creationId xmlns:a16="http://schemas.microsoft.com/office/drawing/2014/main" id="{58A8366B-1D42-43D0-87E4-B7BC3F2C1B4C}"/>
              </a:ext>
            </a:extLst>
          </p:cNvPr>
          <p:cNvSpPr>
            <a:spLocks noGrp="1"/>
          </p:cNvSpPr>
          <p:nvPr>
            <p:ph type="title"/>
          </p:nvPr>
        </p:nvSpPr>
        <p:spPr/>
        <p:txBody>
          <a:bodyPr/>
          <a:lstStyle/>
          <a:p>
            <a:r>
              <a:rPr lang="en-US" dirty="0"/>
              <a:t>Slide 5</a:t>
            </a:r>
          </a:p>
        </p:txBody>
      </p:sp>
    </p:spTree>
    <p:extLst>
      <p:ext uri="{BB962C8B-B14F-4D97-AF65-F5344CB8AC3E}">
        <p14:creationId xmlns:p14="http://schemas.microsoft.com/office/powerpoint/2010/main" val="1676837893"/>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presentation, from 24Slides</Template>
  <TotalTime>0</TotalTime>
  <Words>904</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Segoe UI Light</vt:lpstr>
      <vt:lpstr>Office Theme</vt:lpstr>
      <vt:lpstr>Slide 1</vt:lpstr>
      <vt:lpstr>Slide 10</vt:lpstr>
      <vt:lpstr>Slide 9</vt:lpstr>
      <vt:lpstr>Slide 10</vt:lpstr>
      <vt:lpstr>Slide 2</vt:lpstr>
      <vt:lpstr>Slide 9</vt:lpstr>
      <vt:lpstr>Slide 8</vt:lpstr>
      <vt:lpstr>Slide 6</vt:lpstr>
      <vt:lpstr>Slide 5</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2019-02-09T21:22:23Z</dcterms:created>
  <dcterms:modified xsi:type="dcterms:W3CDTF">2019-02-12T02:25:10Z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2018-11-28T19:57:57.0463439Z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