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Lato"/>
      <p:regular r:id="rId22"/>
      <p:bold r:id="rId23"/>
      <p:italic r:id="rId24"/>
      <p:boldItalic r:id="rId25"/>
    </p:embeddedFont>
    <p:embeddedFont>
      <p:font typeface="Lato Light"/>
      <p:regular r:id="rId26"/>
      <p:bold r:id="rId27"/>
      <p:italic r:id="rId28"/>
      <p:boldItalic r:id="rId29"/>
    </p:embeddedFont>
    <p:embeddedFont>
      <p:font typeface="Lato Black"/>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59A504-AC0B-4812-802C-F0F51FF2607F}">
  <a:tblStyle styleId="{B959A504-AC0B-4812-802C-F0F51FF260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Lato-regular.fntdata"/><Relationship Id="rId21" Type="http://schemas.openxmlformats.org/officeDocument/2006/relationships/slide" Target="slides/slide14.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Light-regular.fntdata"/><Relationship Id="rId25" Type="http://schemas.openxmlformats.org/officeDocument/2006/relationships/font" Target="fonts/Lato-boldItalic.fntdata"/><Relationship Id="rId28" Type="http://schemas.openxmlformats.org/officeDocument/2006/relationships/font" Target="fonts/LatoLight-italic.fntdata"/><Relationship Id="rId27" Type="http://schemas.openxmlformats.org/officeDocument/2006/relationships/font" Target="fonts/LatoLigh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Ligh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lack-boldItalic.fntdata"/><Relationship Id="rId30" Type="http://schemas.openxmlformats.org/officeDocument/2006/relationships/font" Target="fonts/LatoBlack-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462c62d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462c62d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d12dfd47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12dfd4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462c62d8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462c62d8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ec928f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ec928f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d12dfd47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d12dfd47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d12dfd47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d12dfd47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4628cef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4628cef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b3dc1aa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3dc1aa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b3dc1aa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3dc1aa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b3dc1aa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3dc1aa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d12dfd4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d12dfd4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628cefd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4628cef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d12dfd4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12dfd4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4628cefd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4628cef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1pPr>
            <a:lvl2pPr lvl="1"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2pPr>
            <a:lvl3pPr lvl="2"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3pPr>
            <a:lvl4pPr lvl="3"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4pPr>
            <a:lvl5pPr lvl="4"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5pPr>
            <a:lvl6pPr lvl="5"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6pPr>
            <a:lvl7pPr lvl="6"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7pPr>
            <a:lvl8pPr lvl="7"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8pPr>
            <a:lvl9pPr lvl="8"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9pPr>
          </a:lstStyle>
          <a:p/>
        </p:txBody>
      </p:sp>
      <p:sp>
        <p:nvSpPr>
          <p:cNvPr id="55" name="Google Shape;55;p14"/>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Font typeface="Lato Light"/>
              <a:buNone/>
              <a:defRPr sz="2800">
                <a:solidFill>
                  <a:srgbClr val="000000"/>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p:txBody>
      </p:sp>
      <p:sp>
        <p:nvSpPr>
          <p:cNvPr id="56" name="Google Shape;56;p14"/>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rtl="0" algn="r">
              <a:spcBef>
                <a:spcPts val="0"/>
              </a:spcBef>
              <a:spcAft>
                <a:spcPts val="0"/>
              </a:spcAft>
              <a:buSzPts val="1400"/>
              <a:buFont typeface="Lato"/>
              <a:buNone/>
              <a:defRPr sz="1400">
                <a:latin typeface="Lato"/>
                <a:ea typeface="Lato"/>
                <a:cs typeface="Lato"/>
                <a:sym typeface="Lato"/>
              </a:defRPr>
            </a:lvl2pPr>
            <a:lvl3pPr lvl="2" rtl="0" algn="r">
              <a:spcBef>
                <a:spcPts val="0"/>
              </a:spcBef>
              <a:spcAft>
                <a:spcPts val="0"/>
              </a:spcAft>
              <a:buSzPts val="1400"/>
              <a:buFont typeface="Lato"/>
              <a:buNone/>
              <a:defRPr sz="1400">
                <a:latin typeface="Lato"/>
                <a:ea typeface="Lato"/>
                <a:cs typeface="Lato"/>
                <a:sym typeface="Lato"/>
              </a:defRPr>
            </a:lvl3pPr>
            <a:lvl4pPr lvl="3" rtl="0" algn="r">
              <a:spcBef>
                <a:spcPts val="0"/>
              </a:spcBef>
              <a:spcAft>
                <a:spcPts val="0"/>
              </a:spcAft>
              <a:buSzPts val="1400"/>
              <a:buFont typeface="Lato"/>
              <a:buNone/>
              <a:defRPr sz="1400">
                <a:latin typeface="Lato"/>
                <a:ea typeface="Lato"/>
                <a:cs typeface="Lato"/>
                <a:sym typeface="Lato"/>
              </a:defRPr>
            </a:lvl4pPr>
            <a:lvl5pPr lvl="4" rtl="0" algn="r">
              <a:spcBef>
                <a:spcPts val="0"/>
              </a:spcBef>
              <a:spcAft>
                <a:spcPts val="0"/>
              </a:spcAft>
              <a:buSzPts val="1400"/>
              <a:buFont typeface="Lato"/>
              <a:buNone/>
              <a:defRPr sz="1400">
                <a:latin typeface="Lato"/>
                <a:ea typeface="Lato"/>
                <a:cs typeface="Lato"/>
                <a:sym typeface="Lato"/>
              </a:defRPr>
            </a:lvl5pPr>
            <a:lvl6pPr lvl="5" rtl="0" algn="r">
              <a:spcBef>
                <a:spcPts val="0"/>
              </a:spcBef>
              <a:spcAft>
                <a:spcPts val="0"/>
              </a:spcAft>
              <a:buSzPts val="1400"/>
              <a:buFont typeface="Lato"/>
              <a:buNone/>
              <a:defRPr sz="1400">
                <a:latin typeface="Lato"/>
                <a:ea typeface="Lato"/>
                <a:cs typeface="Lato"/>
                <a:sym typeface="Lato"/>
              </a:defRPr>
            </a:lvl6pPr>
            <a:lvl7pPr lvl="6" rtl="0" algn="r">
              <a:spcBef>
                <a:spcPts val="0"/>
              </a:spcBef>
              <a:spcAft>
                <a:spcPts val="0"/>
              </a:spcAft>
              <a:buSzPts val="1400"/>
              <a:buFont typeface="Lato"/>
              <a:buNone/>
              <a:defRPr sz="1400">
                <a:latin typeface="Lato"/>
                <a:ea typeface="Lato"/>
                <a:cs typeface="Lato"/>
                <a:sym typeface="Lato"/>
              </a:defRPr>
            </a:lvl7pPr>
            <a:lvl8pPr lvl="7" rtl="0" algn="r">
              <a:spcBef>
                <a:spcPts val="0"/>
              </a:spcBef>
              <a:spcAft>
                <a:spcPts val="0"/>
              </a:spcAft>
              <a:buSzPts val="1400"/>
              <a:buFont typeface="Lato"/>
              <a:buNone/>
              <a:defRPr sz="1400">
                <a:latin typeface="Lato"/>
                <a:ea typeface="Lato"/>
                <a:cs typeface="Lato"/>
                <a:sym typeface="Lato"/>
              </a:defRPr>
            </a:lvl8pPr>
            <a:lvl9pPr lvl="8" rtl="0" algn="r">
              <a:spcBef>
                <a:spcPts val="0"/>
              </a:spcBef>
              <a:spcAft>
                <a:spcPts val="0"/>
              </a:spcAft>
              <a:buSzPts val="1400"/>
              <a:buFont typeface="Lato"/>
              <a:buNone/>
              <a:defRPr sz="1400">
                <a:latin typeface="Lato"/>
                <a:ea typeface="Lato"/>
                <a:cs typeface="Lato"/>
                <a:sym typeface="Lato"/>
              </a:defRPr>
            </a:lvl9pPr>
          </a:lstStyle>
          <a:p/>
        </p:txBody>
      </p:sp>
      <p:pic>
        <p:nvPicPr>
          <p:cNvPr id="57" name="Google Shape;57;p14"/>
          <p:cNvPicPr preferRelativeResize="0"/>
          <p:nvPr/>
        </p:nvPicPr>
        <p:blipFill>
          <a:blip r:embed="rId2">
            <a:alphaModFix/>
          </a:blip>
          <a:stretch>
            <a:fillRect/>
          </a:stretch>
        </p:blipFill>
        <p:spPr>
          <a:xfrm>
            <a:off x="0" y="3591200"/>
            <a:ext cx="4503001" cy="714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3">
    <p:bg>
      <p:bgPr>
        <a:solidFill>
          <a:srgbClr val="FFFFFF"/>
        </a:solidFill>
      </p:bgPr>
    </p:bg>
    <p:spTree>
      <p:nvGrpSpPr>
        <p:cNvPr id="58" name="Shape 58"/>
        <p:cNvGrpSpPr/>
        <p:nvPr/>
      </p:nvGrpSpPr>
      <p:grpSpPr>
        <a:xfrm>
          <a:off x="0" y="0"/>
          <a:ext cx="0" cy="0"/>
          <a:chOff x="0" y="0"/>
          <a:chExt cx="0" cy="0"/>
        </a:xfrm>
      </p:grpSpPr>
      <p:sp>
        <p:nvSpPr>
          <p:cNvPr id="59" name="Google Shape;59;p15"/>
          <p:cNvSpPr txBox="1"/>
          <p:nvPr>
            <p:ph idx="1" type="subTitle"/>
          </p:nvPr>
        </p:nvSpPr>
        <p:spPr>
          <a:xfrm>
            <a:off x="567400" y="1997825"/>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1pPr>
            <a:lvl2pPr lvl="1"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2pPr>
            <a:lvl3pPr lvl="2"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3pPr>
            <a:lvl4pPr lvl="3"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4pPr>
            <a:lvl5pPr lvl="4"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5pPr>
            <a:lvl6pPr lvl="5"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6pPr>
            <a:lvl7pPr lvl="6"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7pPr>
            <a:lvl8pPr lvl="7"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8pPr>
            <a:lvl9pPr lvl="8"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9pPr>
          </a:lstStyle>
          <a:p/>
        </p:txBody>
      </p:sp>
      <p:pic>
        <p:nvPicPr>
          <p:cNvPr id="60" name="Google Shape;60;p15"/>
          <p:cNvPicPr preferRelativeResize="0"/>
          <p:nvPr/>
        </p:nvPicPr>
        <p:blipFill>
          <a:blip r:embed="rId2">
            <a:alphaModFix/>
          </a:blip>
          <a:stretch>
            <a:fillRect/>
          </a:stretch>
        </p:blipFill>
        <p:spPr>
          <a:xfrm>
            <a:off x="0" y="1296325"/>
            <a:ext cx="2394349" cy="379850"/>
          </a:xfrm>
          <a:prstGeom prst="rect">
            <a:avLst/>
          </a:prstGeom>
          <a:noFill/>
          <a:ln>
            <a:noFill/>
          </a:ln>
        </p:spPr>
      </p:pic>
      <p:sp>
        <p:nvSpPr>
          <p:cNvPr id="61" name="Google Shape;61;p15"/>
          <p:cNvSpPr txBox="1"/>
          <p:nvPr>
            <p:ph type="title"/>
          </p:nvPr>
        </p:nvSpPr>
        <p:spPr>
          <a:xfrm>
            <a:off x="621875" y="535525"/>
            <a:ext cx="62823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Text">
  <p:cSld name="TITLE_3_2">
    <p:spTree>
      <p:nvGrpSpPr>
        <p:cNvPr id="62" name="Shape 62"/>
        <p:cNvGrpSpPr/>
        <p:nvPr/>
      </p:nvGrpSpPr>
      <p:grpSpPr>
        <a:xfrm>
          <a:off x="0" y="0"/>
          <a:ext cx="0" cy="0"/>
          <a:chOff x="0" y="0"/>
          <a:chExt cx="0" cy="0"/>
        </a:xfrm>
      </p:grpSpPr>
      <p:sp>
        <p:nvSpPr>
          <p:cNvPr id="63" name="Google Shape;63;p16"/>
          <p:cNvSpPr/>
          <p:nvPr/>
        </p:nvSpPr>
        <p:spPr>
          <a:xfrm flipH="1">
            <a:off x="0" y="0"/>
            <a:ext cx="56484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3_2_1">
    <p:bg>
      <p:bgPr>
        <a:solidFill>
          <a:srgbClr val="FFFFFF"/>
        </a:solidFill>
      </p:bgPr>
    </p:bg>
    <p:spTree>
      <p:nvGrpSpPr>
        <p:cNvPr id="64" name="Shape 64"/>
        <p:cNvGrpSpPr/>
        <p:nvPr/>
      </p:nvGrpSpPr>
      <p:grpSpPr>
        <a:xfrm>
          <a:off x="0" y="0"/>
          <a:ext cx="0" cy="0"/>
          <a:chOff x="0" y="0"/>
          <a:chExt cx="0" cy="0"/>
        </a:xfrm>
      </p:grpSpPr>
      <p:pic>
        <p:nvPicPr>
          <p:cNvPr id="65" name="Google Shape;65;p17"/>
          <p:cNvPicPr preferRelativeResize="0"/>
          <p:nvPr/>
        </p:nvPicPr>
        <p:blipFill>
          <a:blip r:embed="rId2">
            <a:alphaModFix/>
          </a:blip>
          <a:stretch>
            <a:fillRect/>
          </a:stretch>
        </p:blipFill>
        <p:spPr>
          <a:xfrm>
            <a:off x="0" y="909275"/>
            <a:ext cx="2394349" cy="379850"/>
          </a:xfrm>
          <a:prstGeom prst="rect">
            <a:avLst/>
          </a:prstGeom>
          <a:noFill/>
          <a:ln>
            <a:noFill/>
          </a:ln>
        </p:spPr>
      </p:pic>
      <p:sp>
        <p:nvSpPr>
          <p:cNvPr id="66" name="Google Shape;66;p17"/>
          <p:cNvSpPr txBox="1"/>
          <p:nvPr>
            <p:ph type="title"/>
          </p:nvPr>
        </p:nvSpPr>
        <p:spPr>
          <a:xfrm>
            <a:off x="567400" y="284900"/>
            <a:ext cx="7069500" cy="550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600">
                <a:solidFill>
                  <a:srgbClr val="000000"/>
                </a:solidFill>
                <a:latin typeface="Lato Black"/>
                <a:ea typeface="Lato Black"/>
                <a:cs typeface="Lato Black"/>
                <a:sym typeface="Lato Black"/>
              </a:defRPr>
            </a:lvl1pPr>
            <a:lvl2pPr lvl="1" rtl="0">
              <a:spcBef>
                <a:spcPts val="0"/>
              </a:spcBef>
              <a:spcAft>
                <a:spcPts val="0"/>
              </a:spcAft>
              <a:buNone/>
              <a:defRPr sz="2600">
                <a:solidFill>
                  <a:srgbClr val="000000"/>
                </a:solidFill>
                <a:latin typeface="Lato Black"/>
                <a:ea typeface="Lato Black"/>
                <a:cs typeface="Lato Black"/>
                <a:sym typeface="Lato Black"/>
              </a:defRPr>
            </a:lvl2pPr>
            <a:lvl3pPr lvl="2" rtl="0">
              <a:spcBef>
                <a:spcPts val="0"/>
              </a:spcBef>
              <a:spcAft>
                <a:spcPts val="0"/>
              </a:spcAft>
              <a:buNone/>
              <a:defRPr sz="2600">
                <a:solidFill>
                  <a:srgbClr val="000000"/>
                </a:solidFill>
                <a:latin typeface="Lato Black"/>
                <a:ea typeface="Lato Black"/>
                <a:cs typeface="Lato Black"/>
                <a:sym typeface="Lato Black"/>
              </a:defRPr>
            </a:lvl3pPr>
            <a:lvl4pPr lvl="3" rtl="0">
              <a:spcBef>
                <a:spcPts val="0"/>
              </a:spcBef>
              <a:spcAft>
                <a:spcPts val="0"/>
              </a:spcAft>
              <a:buNone/>
              <a:defRPr sz="2600">
                <a:solidFill>
                  <a:srgbClr val="000000"/>
                </a:solidFill>
                <a:latin typeface="Lato Black"/>
                <a:ea typeface="Lato Black"/>
                <a:cs typeface="Lato Black"/>
                <a:sym typeface="Lato Black"/>
              </a:defRPr>
            </a:lvl4pPr>
            <a:lvl5pPr lvl="4" rtl="0">
              <a:spcBef>
                <a:spcPts val="0"/>
              </a:spcBef>
              <a:spcAft>
                <a:spcPts val="0"/>
              </a:spcAft>
              <a:buNone/>
              <a:defRPr sz="2600">
                <a:solidFill>
                  <a:srgbClr val="000000"/>
                </a:solidFill>
                <a:latin typeface="Lato Black"/>
                <a:ea typeface="Lato Black"/>
                <a:cs typeface="Lato Black"/>
                <a:sym typeface="Lato Black"/>
              </a:defRPr>
            </a:lvl5pPr>
            <a:lvl6pPr lvl="5" rtl="0">
              <a:spcBef>
                <a:spcPts val="0"/>
              </a:spcBef>
              <a:spcAft>
                <a:spcPts val="0"/>
              </a:spcAft>
              <a:buNone/>
              <a:defRPr sz="2600">
                <a:solidFill>
                  <a:srgbClr val="000000"/>
                </a:solidFill>
                <a:latin typeface="Lato Black"/>
                <a:ea typeface="Lato Black"/>
                <a:cs typeface="Lato Black"/>
                <a:sym typeface="Lato Black"/>
              </a:defRPr>
            </a:lvl6pPr>
            <a:lvl7pPr lvl="6" rtl="0">
              <a:spcBef>
                <a:spcPts val="0"/>
              </a:spcBef>
              <a:spcAft>
                <a:spcPts val="0"/>
              </a:spcAft>
              <a:buNone/>
              <a:defRPr sz="2600">
                <a:solidFill>
                  <a:srgbClr val="000000"/>
                </a:solidFill>
                <a:latin typeface="Lato Black"/>
                <a:ea typeface="Lato Black"/>
                <a:cs typeface="Lato Black"/>
                <a:sym typeface="Lato Black"/>
              </a:defRPr>
            </a:lvl7pPr>
            <a:lvl8pPr lvl="7" rtl="0">
              <a:spcBef>
                <a:spcPts val="0"/>
              </a:spcBef>
              <a:spcAft>
                <a:spcPts val="0"/>
              </a:spcAft>
              <a:buNone/>
              <a:defRPr sz="2600">
                <a:solidFill>
                  <a:srgbClr val="000000"/>
                </a:solidFill>
                <a:latin typeface="Lato Black"/>
                <a:ea typeface="Lato Black"/>
                <a:cs typeface="Lato Black"/>
                <a:sym typeface="Lato Black"/>
              </a:defRPr>
            </a:lvl8pPr>
            <a:lvl9pPr lvl="8" rtl="0">
              <a:spcBef>
                <a:spcPts val="0"/>
              </a:spcBef>
              <a:spcAft>
                <a:spcPts val="0"/>
              </a:spcAft>
              <a:buNone/>
              <a:defRPr sz="2600">
                <a:solidFill>
                  <a:srgbClr val="000000"/>
                </a:solidFill>
                <a:latin typeface="Lato Black"/>
                <a:ea typeface="Lato Black"/>
                <a:cs typeface="Lato Black"/>
                <a:sym typeface="Lato Black"/>
              </a:defRPr>
            </a:lvl9pPr>
          </a:lstStyle>
          <a:p/>
        </p:txBody>
      </p:sp>
      <p:sp>
        <p:nvSpPr>
          <p:cNvPr id="67" name="Google Shape;67;p17"/>
          <p:cNvSpPr txBox="1"/>
          <p:nvPr>
            <p:ph idx="1" type="body"/>
          </p:nvPr>
        </p:nvSpPr>
        <p:spPr>
          <a:xfrm>
            <a:off x="567400" y="1499125"/>
            <a:ext cx="6628800" cy="2969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rgbClr val="000000"/>
              </a:buClr>
              <a:buSzPts val="1800"/>
              <a:buFont typeface="Lato Light"/>
              <a:buAutoNum type="arabicPeriod"/>
              <a:defRPr>
                <a:solidFill>
                  <a:srgbClr val="000000"/>
                </a:solidFill>
                <a:latin typeface="Lato Light"/>
                <a:ea typeface="Lato Light"/>
                <a:cs typeface="Lato Light"/>
                <a:sym typeface="Lato Light"/>
              </a:defRPr>
            </a:lvl1pPr>
            <a:lvl2pPr indent="-342900" lvl="1" marL="9144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2pPr>
            <a:lvl3pPr indent="-342900" lvl="2" marL="13716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3pPr>
            <a:lvl4pPr indent="-342900" lvl="3" marL="18288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4pPr>
            <a:lvl5pPr indent="-342900" lvl="4" marL="22860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5pPr>
            <a:lvl6pPr indent="-342900" lvl="5" marL="27432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6pPr>
            <a:lvl7pPr indent="-342900" lvl="6" marL="32004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7pPr>
            <a:lvl8pPr indent="-342900" lvl="7" marL="36576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8pPr>
            <a:lvl9pPr indent="-342900" lvl="8" marL="4114800" rtl="0">
              <a:lnSpc>
                <a:spcPct val="100000"/>
              </a:lnSpc>
              <a:spcBef>
                <a:spcPts val="800"/>
              </a:spcBef>
              <a:spcAft>
                <a:spcPts val="80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4203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1pPr>
            <a:lvl2pPr lvl="1"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2pPr>
            <a:lvl3pPr lvl="2"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3pPr>
            <a:lvl4pPr lvl="3"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4pPr>
            <a:lvl5pPr lvl="4"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5pPr>
            <a:lvl6pPr lvl="5"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6pPr>
            <a:lvl7pPr lvl="6"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7pPr>
            <a:lvl8pPr lvl="7"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8pPr>
            <a:lvl9pPr lvl="8"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1pPr>
            <a:lvl2pPr indent="-317500" lvl="1" marL="914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2pPr>
            <a:lvl3pPr indent="-317500" lvl="2" marL="1371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3pPr>
            <a:lvl4pPr indent="-317500" lvl="3" marL="18288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4pPr>
            <a:lvl5pPr indent="-317500" lvl="4" marL="22860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5pPr>
            <a:lvl6pPr indent="-317500" lvl="5" marL="27432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6pPr>
            <a:lvl7pPr indent="-317500" lvl="6" marL="3200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7pPr>
            <a:lvl8pPr indent="-317500" lvl="7" marL="3657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8pPr>
            <a:lvl9pPr indent="-317500" lvl="8" marL="4114800" rtl="0">
              <a:lnSpc>
                <a:spcPct val="115000"/>
              </a:lnSpc>
              <a:spcBef>
                <a:spcPts val="1600"/>
              </a:spcBef>
              <a:spcAft>
                <a:spcPts val="1600"/>
              </a:spcAft>
              <a:buClr>
                <a:schemeClr val="dk2"/>
              </a:buClr>
              <a:buSzPts val="1400"/>
              <a:buFont typeface="Lato Light"/>
              <a:buChar char="■"/>
              <a:defRPr>
                <a:solidFill>
                  <a:schemeClr val="dk2"/>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8"/>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Listings123</a:t>
            </a:r>
            <a:endParaRPr sz="3000">
              <a:solidFill>
                <a:srgbClr val="000000"/>
              </a:solidFill>
              <a:latin typeface="Lato Black"/>
              <a:ea typeface="Lato Black"/>
              <a:cs typeface="Lato Black"/>
              <a:sym typeface="Lato Black"/>
            </a:endParaRPr>
          </a:p>
        </p:txBody>
      </p:sp>
      <p:sp>
        <p:nvSpPr>
          <p:cNvPr id="73" name="Google Shape;73;p18"/>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6592"/>
                </a:solidFill>
                <a:latin typeface="Lato"/>
                <a:ea typeface="Lato"/>
                <a:cs typeface="Lato"/>
                <a:sym typeface="Lato"/>
              </a:rPr>
              <a:t>Frame A Business Problem</a:t>
            </a:r>
            <a:endParaRPr b="1">
              <a:solidFill>
                <a:srgbClr val="116592"/>
              </a:solidFill>
              <a:latin typeface="Lato"/>
              <a:ea typeface="Lato"/>
              <a:cs typeface="Lato"/>
              <a:sym typeface="Lato"/>
            </a:endParaRPr>
          </a:p>
        </p:txBody>
      </p:sp>
      <p:sp>
        <p:nvSpPr>
          <p:cNvPr id="74" name="Google Shape;74;p18"/>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p:txBody>
      </p:sp>
      <p:pic>
        <p:nvPicPr>
          <p:cNvPr id="75" name="Google Shape;75;p18"/>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65" name="Google Shape;165;p27"/>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67" name="Google Shape;167;p27"/>
          <p:cNvSpPr txBox="1"/>
          <p:nvPr>
            <p:ph idx="4294967295"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Power/Interest Grid (Matrix)</a:t>
            </a:r>
            <a:endParaRPr sz="2400">
              <a:solidFill>
                <a:srgbClr val="000000"/>
              </a:solidFill>
              <a:latin typeface="Lato"/>
              <a:ea typeface="Lato"/>
              <a:cs typeface="Lato"/>
              <a:sym typeface="Lato"/>
            </a:endParaRPr>
          </a:p>
        </p:txBody>
      </p:sp>
      <p:sp>
        <p:nvSpPr>
          <p:cNvPr id="168" name="Google Shape;168;p27"/>
          <p:cNvSpPr/>
          <p:nvPr/>
        </p:nvSpPr>
        <p:spPr>
          <a:xfrm>
            <a:off x="298200" y="1380225"/>
            <a:ext cx="1428900" cy="28182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FFFFFF"/>
                </a:solidFill>
                <a:latin typeface="Lato"/>
                <a:ea typeface="Lato"/>
                <a:cs typeface="Lato"/>
                <a:sym typeface="Lato"/>
              </a:rPr>
              <a:t>Instructions: </a:t>
            </a:r>
            <a:endParaRPr b="1" sz="1200">
              <a:solidFill>
                <a:srgbClr val="FFFFFF"/>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i="1" sz="1200">
              <a:solidFill>
                <a:srgbClr val="FFFFFF"/>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rPr i="1" lang="en" sz="1200">
                <a:solidFill>
                  <a:srgbClr val="FFFFFF"/>
                </a:solidFill>
                <a:latin typeface="Lato"/>
                <a:ea typeface="Lato"/>
                <a:cs typeface="Lato"/>
                <a:sym typeface="Lato"/>
              </a:rPr>
              <a:t>Place e</a:t>
            </a:r>
            <a:r>
              <a:rPr i="1" lang="en" sz="1200">
                <a:solidFill>
                  <a:srgbClr val="FFFFFF"/>
                </a:solidFill>
                <a:latin typeface="Lato"/>
                <a:ea typeface="Lato"/>
                <a:cs typeface="Lato"/>
                <a:sym typeface="Lato"/>
              </a:rPr>
              <a:t>ach stakeholder in the Listings123 business case into the appropriate quadrant. Refer to slide 5 for the list of stakeholders. </a:t>
            </a:r>
            <a:endParaRPr i="1" sz="1200">
              <a:solidFill>
                <a:srgbClr val="FFFFFF"/>
              </a:solidFill>
              <a:latin typeface="Lato"/>
              <a:ea typeface="Lato"/>
              <a:cs typeface="Lato"/>
              <a:sym typeface="Lato"/>
            </a:endParaRPr>
          </a:p>
          <a:p>
            <a:pPr indent="0" lvl="0" marL="0" rtl="0" algn="l">
              <a:spcBef>
                <a:spcPts val="0"/>
              </a:spcBef>
              <a:spcAft>
                <a:spcPts val="0"/>
              </a:spcAft>
              <a:buNone/>
            </a:pPr>
            <a:r>
              <a:t/>
            </a:r>
            <a:endParaRPr b="1" sz="1200">
              <a:solidFill>
                <a:srgbClr val="FFFFFF"/>
              </a:solidFill>
              <a:latin typeface="Lato"/>
              <a:ea typeface="Lato"/>
              <a:cs typeface="Lato"/>
              <a:sym typeface="Lato"/>
            </a:endParaRPr>
          </a:p>
        </p:txBody>
      </p:sp>
      <p:graphicFrame>
        <p:nvGraphicFramePr>
          <p:cNvPr id="169" name="Google Shape;169;p27"/>
          <p:cNvGraphicFramePr/>
          <p:nvPr/>
        </p:nvGraphicFramePr>
        <p:xfrm>
          <a:off x="3314700" y="1358775"/>
          <a:ext cx="3000000" cy="3000000"/>
        </p:xfrm>
        <a:graphic>
          <a:graphicData uri="http://schemas.openxmlformats.org/drawingml/2006/table">
            <a:tbl>
              <a:tblPr>
                <a:noFill/>
                <a:tableStyleId>{B959A504-AC0B-4812-802C-F0F51FF2607F}</a:tableStyleId>
              </a:tblPr>
              <a:tblGrid>
                <a:gridCol w="2376150"/>
                <a:gridCol w="2376150"/>
              </a:tblGrid>
              <a:tr h="1383250">
                <a:tc>
                  <a:txBody>
                    <a:bodyPr/>
                    <a:lstStyle/>
                    <a:p>
                      <a:pPr indent="0" lvl="0" marL="0" rtl="0" algn="l">
                        <a:spcBef>
                          <a:spcPts val="0"/>
                        </a:spcBef>
                        <a:spcAft>
                          <a:spcPts val="0"/>
                        </a:spcAft>
                        <a:buNone/>
                      </a:pPr>
                      <a:r>
                        <a:rPr b="1" lang="en" sz="1200">
                          <a:solidFill>
                            <a:srgbClr val="D30307"/>
                          </a:solidFill>
                          <a:latin typeface="Lato"/>
                          <a:ea typeface="Lato"/>
                          <a:cs typeface="Lato"/>
                          <a:sym typeface="Lato"/>
                        </a:rPr>
                        <a:t>Investors</a:t>
                      </a:r>
                      <a:endParaRPr b="1" sz="1200">
                        <a:solidFill>
                          <a:srgbClr val="D30307"/>
                        </a:solidFill>
                        <a:latin typeface="Lato"/>
                        <a:ea typeface="Lato"/>
                        <a:cs typeface="Lato"/>
                        <a:sym typeface="Lato"/>
                      </a:endParaRPr>
                    </a:p>
                    <a:p>
                      <a:pPr indent="0" lvl="0" marL="0" rtl="0" algn="l">
                        <a:spcBef>
                          <a:spcPts val="0"/>
                        </a:spcBef>
                        <a:spcAft>
                          <a:spcPts val="0"/>
                        </a:spcAft>
                        <a:buNone/>
                      </a:pPr>
                      <a:r>
                        <a:rPr b="1" lang="en" sz="1200">
                          <a:solidFill>
                            <a:srgbClr val="D30307"/>
                          </a:solidFill>
                          <a:latin typeface="Lato"/>
                          <a:ea typeface="Lato"/>
                          <a:cs typeface="Lato"/>
                          <a:sym typeface="Lato"/>
                        </a:rPr>
                        <a:t>Venture Capital</a:t>
                      </a:r>
                      <a:endParaRPr b="1" sz="1200">
                        <a:solidFill>
                          <a:srgbClr val="D30307"/>
                        </a:solidFill>
                        <a:latin typeface="Lato"/>
                        <a:ea typeface="Lato"/>
                        <a:cs typeface="Lato"/>
                        <a:sym typeface="Lato"/>
                      </a:endParaRPr>
                    </a:p>
                    <a:p>
                      <a:pPr indent="0" lvl="0" marL="0" rtl="0" algn="l">
                        <a:spcBef>
                          <a:spcPts val="0"/>
                        </a:spcBef>
                        <a:spcAft>
                          <a:spcPts val="0"/>
                        </a:spcAft>
                        <a:buNone/>
                      </a:pPr>
                      <a:r>
                        <a:t/>
                      </a:r>
                      <a:endParaRPr b="1" i="1" sz="1200">
                        <a:solidFill>
                          <a:srgbClr val="D30307"/>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FC5155">
                        <a:alpha val="11760"/>
                      </a:srgbClr>
                    </a:solidFill>
                  </a:tcPr>
                </a:tc>
                <a:tc>
                  <a:txBody>
                    <a:bodyPr/>
                    <a:lstStyle/>
                    <a:p>
                      <a:pPr indent="0" lvl="0" marL="0" rtl="0" algn="l">
                        <a:spcBef>
                          <a:spcPts val="0"/>
                        </a:spcBef>
                        <a:spcAft>
                          <a:spcPts val="0"/>
                        </a:spcAft>
                        <a:buNone/>
                      </a:pPr>
                      <a:r>
                        <a:rPr b="1" lang="en" sz="1200">
                          <a:solidFill>
                            <a:srgbClr val="116592"/>
                          </a:solidFill>
                          <a:latin typeface="Lato"/>
                          <a:ea typeface="Lato"/>
                          <a:cs typeface="Lato"/>
                          <a:sym typeface="Lato"/>
                        </a:rPr>
                        <a:t>Johnny (CEO)</a:t>
                      </a:r>
                      <a:endParaRPr b="1" sz="1200">
                        <a:solidFill>
                          <a:srgbClr val="116592"/>
                        </a:solidFill>
                        <a:latin typeface="Lato"/>
                        <a:ea typeface="Lato"/>
                        <a:cs typeface="Lato"/>
                        <a:sym typeface="Lato"/>
                      </a:endParaRPr>
                    </a:p>
                    <a:p>
                      <a:pPr indent="0" lvl="0" marL="0" rtl="0" algn="l">
                        <a:spcBef>
                          <a:spcPts val="0"/>
                        </a:spcBef>
                        <a:spcAft>
                          <a:spcPts val="0"/>
                        </a:spcAft>
                        <a:buNone/>
                      </a:pPr>
                      <a:r>
                        <a:rPr b="1" lang="en" sz="1200">
                          <a:solidFill>
                            <a:srgbClr val="116592"/>
                          </a:solidFill>
                          <a:latin typeface="Lato"/>
                          <a:ea typeface="Lato"/>
                          <a:cs typeface="Lato"/>
                          <a:sym typeface="Lato"/>
                        </a:rPr>
                        <a:t>Stevie (Analyst Manager)</a:t>
                      </a:r>
                      <a:endParaRPr b="1" sz="1200">
                        <a:solidFill>
                          <a:srgbClr val="116592"/>
                        </a:solidFill>
                        <a:latin typeface="Lato"/>
                        <a:ea typeface="Lato"/>
                        <a:cs typeface="Lato"/>
                        <a:sym typeface="Lato"/>
                      </a:endParaRPr>
                    </a:p>
                    <a:p>
                      <a:pPr indent="0" lvl="0" marL="0" rtl="0" algn="l">
                        <a:spcBef>
                          <a:spcPts val="0"/>
                        </a:spcBef>
                        <a:spcAft>
                          <a:spcPts val="0"/>
                        </a:spcAft>
                        <a:buNone/>
                      </a:pPr>
                      <a:r>
                        <a:rPr b="1" lang="en" sz="1200">
                          <a:solidFill>
                            <a:srgbClr val="116592"/>
                          </a:solidFill>
                          <a:latin typeface="Lato"/>
                          <a:ea typeface="Lato"/>
                          <a:cs typeface="Lato"/>
                          <a:sym typeface="Lato"/>
                        </a:rPr>
                        <a:t>My self (The Analyst)</a:t>
                      </a:r>
                      <a:endParaRPr b="1" sz="1200">
                        <a:solidFill>
                          <a:srgbClr val="116592"/>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1A9DE5">
                        <a:alpha val="11760"/>
                      </a:srgbClr>
                    </a:solidFill>
                  </a:tcPr>
                </a:tc>
              </a:tr>
              <a:tr h="1383250">
                <a:tc>
                  <a:txBody>
                    <a:bodyPr/>
                    <a:lstStyle/>
                    <a:p>
                      <a:pPr indent="0" lvl="0" marL="0" rtl="0" algn="l">
                        <a:spcBef>
                          <a:spcPts val="0"/>
                        </a:spcBef>
                        <a:spcAft>
                          <a:spcPts val="0"/>
                        </a:spcAft>
                        <a:buClr>
                          <a:schemeClr val="dk1"/>
                        </a:buClr>
                        <a:buSzPts val="1100"/>
                        <a:buFont typeface="Arial"/>
                        <a:buNone/>
                      </a:pPr>
                      <a:r>
                        <a:t/>
                      </a:r>
                      <a:endParaRPr b="1" sz="1200">
                        <a:solidFill>
                          <a:schemeClr val="dk1"/>
                        </a:solidFill>
                        <a:latin typeface="Lato"/>
                        <a:ea typeface="Lato"/>
                        <a:cs typeface="Lato"/>
                        <a:sym typeface="Lato"/>
                      </a:endParaRPr>
                    </a:p>
                    <a:p>
                      <a:pPr indent="0" lvl="0" marL="0" rtl="0" algn="ctr">
                        <a:spcBef>
                          <a:spcPts val="0"/>
                        </a:spcBef>
                        <a:spcAft>
                          <a:spcPts val="0"/>
                        </a:spcAft>
                        <a:buNone/>
                      </a:pPr>
                      <a:r>
                        <a:rPr b="1" lang="en" sz="1200">
                          <a:solidFill>
                            <a:srgbClr val="117526"/>
                          </a:solidFill>
                          <a:latin typeface="Lato"/>
                          <a:ea typeface="Lato"/>
                          <a:cs typeface="Lato"/>
                          <a:sym typeface="Lato"/>
                        </a:rPr>
                        <a:t>Listing 123 company (Employee)</a:t>
                      </a:r>
                      <a:endParaRPr b="1" sz="1200">
                        <a:solidFill>
                          <a:srgbClr val="117526"/>
                        </a:solidFill>
                        <a:latin typeface="Lato"/>
                        <a:ea typeface="Lato"/>
                        <a:cs typeface="Lato"/>
                        <a:sym typeface="Lato"/>
                      </a:endParaRPr>
                    </a:p>
                    <a:p>
                      <a:pPr indent="0" lvl="0" marL="0" rtl="0" algn="ctr">
                        <a:spcBef>
                          <a:spcPts val="0"/>
                        </a:spcBef>
                        <a:spcAft>
                          <a:spcPts val="0"/>
                        </a:spcAft>
                        <a:buNone/>
                      </a:pPr>
                      <a:r>
                        <a:rPr b="1" lang="en" sz="1200">
                          <a:solidFill>
                            <a:srgbClr val="117526"/>
                          </a:solidFill>
                          <a:latin typeface="Lato"/>
                          <a:ea typeface="Lato"/>
                          <a:cs typeface="Lato"/>
                          <a:sym typeface="Lato"/>
                        </a:rPr>
                        <a:t>Current host</a:t>
                      </a:r>
                      <a:endParaRPr b="1" sz="1200">
                        <a:solidFill>
                          <a:srgbClr val="117526"/>
                        </a:solidFill>
                        <a:latin typeface="Lato"/>
                        <a:ea typeface="Lato"/>
                        <a:cs typeface="Lato"/>
                        <a:sym typeface="Lato"/>
                      </a:endParaRPr>
                    </a:p>
                    <a:p>
                      <a:pPr indent="0" lvl="0" marL="0" rtl="0" algn="ctr">
                        <a:spcBef>
                          <a:spcPts val="0"/>
                        </a:spcBef>
                        <a:spcAft>
                          <a:spcPts val="0"/>
                        </a:spcAft>
                        <a:buNone/>
                      </a:pPr>
                      <a:r>
                        <a:rPr b="1" lang="en" sz="1200">
                          <a:solidFill>
                            <a:srgbClr val="117526"/>
                          </a:solidFill>
                          <a:latin typeface="Lato"/>
                          <a:ea typeface="Lato"/>
                          <a:cs typeface="Lato"/>
                          <a:sym typeface="Lato"/>
                        </a:rPr>
                        <a:t>Potential host</a:t>
                      </a:r>
                      <a:endParaRPr b="1" sz="1200">
                        <a:solidFill>
                          <a:srgbClr val="117526"/>
                        </a:solidFill>
                        <a:latin typeface="Lato"/>
                        <a:ea typeface="Lato"/>
                        <a:cs typeface="Lato"/>
                        <a:sym typeface="Lato"/>
                      </a:endParaRPr>
                    </a:p>
                    <a:p>
                      <a:pPr indent="0" lvl="0" marL="0" rtl="0" algn="ctr">
                        <a:spcBef>
                          <a:spcPts val="0"/>
                        </a:spcBef>
                        <a:spcAft>
                          <a:spcPts val="0"/>
                        </a:spcAft>
                        <a:buNone/>
                      </a:pPr>
                      <a:r>
                        <a:rPr b="1" lang="en" sz="1200">
                          <a:solidFill>
                            <a:srgbClr val="117526"/>
                          </a:solidFill>
                          <a:latin typeface="Lato"/>
                          <a:ea typeface="Lato"/>
                          <a:cs typeface="Lato"/>
                          <a:sym typeface="Lato"/>
                        </a:rPr>
                        <a:t>Airbnb</a:t>
                      </a:r>
                      <a:endParaRPr b="1" sz="1200">
                        <a:solidFill>
                          <a:srgbClr val="117526"/>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EEFCF1"/>
                    </a:solidFill>
                  </a:tcPr>
                </a:tc>
                <a:tc>
                  <a:txBody>
                    <a:bodyPr/>
                    <a:lstStyle/>
                    <a:p>
                      <a:pPr indent="0" lvl="0" marL="0" rtl="0" algn="ctr">
                        <a:spcBef>
                          <a:spcPts val="0"/>
                        </a:spcBef>
                        <a:spcAft>
                          <a:spcPts val="0"/>
                        </a:spcAft>
                        <a:buNone/>
                      </a:pPr>
                      <a:r>
                        <a:rPr b="1" lang="en" sz="1200">
                          <a:latin typeface="Lato"/>
                          <a:ea typeface="Lato"/>
                          <a:cs typeface="Lato"/>
                          <a:sym typeface="Lato"/>
                        </a:rPr>
                        <a:t>The Marketing Team</a:t>
                      </a:r>
                      <a:endParaRPr b="1" sz="1200">
                        <a:latin typeface="Lato"/>
                        <a:ea typeface="Lato"/>
                        <a:cs typeface="Lato"/>
                        <a:sym typeface="Lato"/>
                      </a:endParaRPr>
                    </a:p>
                    <a:p>
                      <a:pPr indent="0" lvl="0" marL="0" rtl="0" algn="ctr">
                        <a:spcBef>
                          <a:spcPts val="0"/>
                        </a:spcBef>
                        <a:spcAft>
                          <a:spcPts val="0"/>
                        </a:spcAft>
                        <a:buNone/>
                      </a:pPr>
                      <a:r>
                        <a:t/>
                      </a:r>
                      <a:endParaRPr b="1" sz="1200">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EFEFEF"/>
                    </a:solidFill>
                  </a:tcPr>
                </a:tc>
              </a:tr>
            </a:tbl>
          </a:graphicData>
        </a:graphic>
      </p:graphicFrame>
      <p:cxnSp>
        <p:nvCxnSpPr>
          <p:cNvPr id="170" name="Google Shape;170;p27"/>
          <p:cNvCxnSpPr/>
          <p:nvPr/>
        </p:nvCxnSpPr>
        <p:spPr>
          <a:xfrm flipH="1" rot="10800000">
            <a:off x="3157025" y="4303850"/>
            <a:ext cx="4980600" cy="600"/>
          </a:xfrm>
          <a:prstGeom prst="straightConnector1">
            <a:avLst/>
          </a:prstGeom>
          <a:noFill/>
          <a:ln cap="flat" cmpd="sng" w="19050">
            <a:solidFill>
              <a:srgbClr val="434343"/>
            </a:solidFill>
            <a:prstDash val="dot"/>
            <a:round/>
            <a:headEnd len="med" w="med" type="none"/>
            <a:tailEnd len="med" w="med" type="triangle"/>
          </a:ln>
        </p:spPr>
      </p:cxnSp>
      <p:cxnSp>
        <p:nvCxnSpPr>
          <p:cNvPr id="171" name="Google Shape;171;p27"/>
          <p:cNvCxnSpPr/>
          <p:nvPr/>
        </p:nvCxnSpPr>
        <p:spPr>
          <a:xfrm flipH="1" rot="10800000">
            <a:off x="3157025" y="1244025"/>
            <a:ext cx="1500" cy="3003000"/>
          </a:xfrm>
          <a:prstGeom prst="straightConnector1">
            <a:avLst/>
          </a:prstGeom>
          <a:noFill/>
          <a:ln cap="flat" cmpd="sng" w="19050">
            <a:solidFill>
              <a:srgbClr val="434343"/>
            </a:solidFill>
            <a:prstDash val="dot"/>
            <a:round/>
            <a:headEnd len="med" w="med" type="none"/>
            <a:tailEnd len="med" w="med" type="triangle"/>
          </a:ln>
        </p:spPr>
      </p:cxnSp>
      <p:sp>
        <p:nvSpPr>
          <p:cNvPr id="172" name="Google Shape;172;p27"/>
          <p:cNvSpPr txBox="1"/>
          <p:nvPr/>
        </p:nvSpPr>
        <p:spPr>
          <a:xfrm>
            <a:off x="3314700" y="4310200"/>
            <a:ext cx="2376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Low</a:t>
            </a:r>
            <a:endParaRPr b="1">
              <a:latin typeface="Lato"/>
              <a:ea typeface="Lato"/>
              <a:cs typeface="Lato"/>
              <a:sym typeface="Lato"/>
            </a:endParaRPr>
          </a:p>
        </p:txBody>
      </p:sp>
      <p:sp>
        <p:nvSpPr>
          <p:cNvPr id="173" name="Google Shape;173;p27"/>
          <p:cNvSpPr txBox="1"/>
          <p:nvPr/>
        </p:nvSpPr>
        <p:spPr>
          <a:xfrm>
            <a:off x="5129375" y="4638100"/>
            <a:ext cx="1035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Interest</a:t>
            </a:r>
            <a:endParaRPr b="1">
              <a:latin typeface="Lato"/>
              <a:ea typeface="Lato"/>
              <a:cs typeface="Lato"/>
              <a:sym typeface="Lato"/>
            </a:endParaRPr>
          </a:p>
        </p:txBody>
      </p:sp>
      <p:sp>
        <p:nvSpPr>
          <p:cNvPr id="174" name="Google Shape;174;p27"/>
          <p:cNvSpPr txBox="1"/>
          <p:nvPr/>
        </p:nvSpPr>
        <p:spPr>
          <a:xfrm rot="-5400000">
            <a:off x="2025350" y="2578075"/>
            <a:ext cx="1035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Power</a:t>
            </a:r>
            <a:endParaRPr b="1">
              <a:latin typeface="Lato"/>
              <a:ea typeface="Lato"/>
              <a:cs typeface="Lato"/>
              <a:sym typeface="Lato"/>
            </a:endParaRPr>
          </a:p>
        </p:txBody>
      </p:sp>
      <p:sp>
        <p:nvSpPr>
          <p:cNvPr id="175" name="Google Shape;175;p27"/>
          <p:cNvSpPr txBox="1"/>
          <p:nvPr/>
        </p:nvSpPr>
        <p:spPr>
          <a:xfrm rot="-5400000">
            <a:off x="2206100" y="3265725"/>
            <a:ext cx="13302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Low</a:t>
            </a:r>
            <a:endParaRPr b="1">
              <a:latin typeface="Lato"/>
              <a:ea typeface="Lato"/>
              <a:cs typeface="Lato"/>
              <a:sym typeface="Lato"/>
            </a:endParaRPr>
          </a:p>
        </p:txBody>
      </p:sp>
      <p:sp>
        <p:nvSpPr>
          <p:cNvPr id="176" name="Google Shape;176;p27"/>
          <p:cNvSpPr txBox="1"/>
          <p:nvPr/>
        </p:nvSpPr>
        <p:spPr>
          <a:xfrm rot="-5400000">
            <a:off x="2200100" y="1887375"/>
            <a:ext cx="13422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High</a:t>
            </a:r>
            <a:endParaRPr b="1">
              <a:latin typeface="Lato"/>
              <a:ea typeface="Lato"/>
              <a:cs typeface="Lato"/>
              <a:sym typeface="Lato"/>
            </a:endParaRPr>
          </a:p>
        </p:txBody>
      </p:sp>
      <p:sp>
        <p:nvSpPr>
          <p:cNvPr id="177" name="Google Shape;177;p27"/>
          <p:cNvSpPr txBox="1"/>
          <p:nvPr/>
        </p:nvSpPr>
        <p:spPr>
          <a:xfrm>
            <a:off x="5690850" y="4310200"/>
            <a:ext cx="2376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High</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pic>
        <p:nvPicPr>
          <p:cNvPr id="182" name="Google Shape;182;p28"/>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83" name="Google Shape;183;p28"/>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What data do you have access to?</a:t>
            </a:r>
            <a:endParaRPr b="1" sz="1300">
              <a:solidFill>
                <a:srgbClr val="FFFFFF"/>
              </a:solidFill>
              <a:latin typeface="Lato"/>
              <a:ea typeface="Lato"/>
              <a:cs typeface="Lato"/>
              <a:sym typeface="Lato"/>
            </a:endParaRPr>
          </a:p>
        </p:txBody>
      </p:sp>
      <p:sp>
        <p:nvSpPr>
          <p:cNvPr id="184" name="Google Shape;184;p28"/>
          <p:cNvSpPr/>
          <p:nvPr/>
        </p:nvSpPr>
        <p:spPr>
          <a:xfrm>
            <a:off x="352850" y="2235462"/>
            <a:ext cx="8580000" cy="28095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a)</a:t>
            </a:r>
            <a:r>
              <a:rPr b="1" lang="en">
                <a:solidFill>
                  <a:schemeClr val="dk1"/>
                </a:solidFill>
                <a:latin typeface="Lato"/>
                <a:ea typeface="Lato"/>
                <a:cs typeface="Lato"/>
                <a:sym typeface="Lato"/>
              </a:rPr>
              <a:t>How large is your sample data set (in terms of rows and columns)? It's a small data</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i="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1" i="1" lang="en">
                <a:solidFill>
                  <a:schemeClr val="dk1"/>
                </a:solidFill>
                <a:latin typeface="Lato"/>
                <a:ea typeface="Lato"/>
                <a:cs typeface="Lato"/>
                <a:sym typeface="Lato"/>
              </a:rPr>
              <a:t>b) Rows: 10</a:t>
            </a:r>
            <a:endParaRPr b="1" i="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1" i="1" lang="en">
                <a:solidFill>
                  <a:schemeClr val="dk1"/>
                </a:solidFill>
                <a:latin typeface="Lato"/>
                <a:ea typeface="Lato"/>
                <a:cs typeface="Lato"/>
                <a:sym typeface="Lato"/>
              </a:rPr>
              <a:t>Columns: 15</a:t>
            </a:r>
            <a:endParaRPr b="1" i="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i="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Lato"/>
                <a:ea typeface="Lato"/>
                <a:cs typeface="Lato"/>
                <a:sym typeface="Lato"/>
              </a:rPr>
              <a:t>c)</a:t>
            </a:r>
            <a:r>
              <a:rPr b="1" lang="en">
                <a:solidFill>
                  <a:schemeClr val="dk1"/>
                </a:solidFill>
                <a:latin typeface="Lato"/>
                <a:ea typeface="Lato"/>
                <a:cs typeface="Lato"/>
                <a:sym typeface="Lato"/>
              </a:rPr>
              <a:t>What information do your columns contain? </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p:txBody>
      </p:sp>
      <p:sp>
        <p:nvSpPr>
          <p:cNvPr id="185" name="Google Shape;185;p28"/>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186" name="Google Shape;186;p28"/>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29"/>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What data do you have access to? </a:t>
            </a:r>
            <a:r>
              <a:rPr i="1" lang="en" sz="1300">
                <a:solidFill>
                  <a:schemeClr val="lt1"/>
                </a:solidFill>
                <a:latin typeface="Lato"/>
                <a:ea typeface="Lato"/>
                <a:cs typeface="Lato"/>
                <a:sym typeface="Lato"/>
              </a:rPr>
              <a:t>(continued)</a:t>
            </a:r>
            <a:endParaRPr i="1" sz="1300">
              <a:solidFill>
                <a:srgbClr val="FFFFFF"/>
              </a:solidFill>
              <a:latin typeface="Lato"/>
              <a:ea typeface="Lato"/>
              <a:cs typeface="Lato"/>
              <a:sym typeface="Lato"/>
            </a:endParaRPr>
          </a:p>
        </p:txBody>
      </p:sp>
      <p:sp>
        <p:nvSpPr>
          <p:cNvPr id="193" name="Google Shape;193;p29"/>
          <p:cNvSpPr/>
          <p:nvPr/>
        </p:nvSpPr>
        <p:spPr>
          <a:xfrm>
            <a:off x="352850" y="2235450"/>
            <a:ext cx="8580000" cy="28197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Lato"/>
              <a:buAutoNum type="alphaLcParenR" startAt="3"/>
            </a:pPr>
            <a:r>
              <a:rPr b="1" lang="en">
                <a:solidFill>
                  <a:schemeClr val="dk1"/>
                </a:solidFill>
                <a:latin typeface="Lato"/>
                <a:ea typeface="Lato"/>
                <a:cs typeface="Lato"/>
                <a:sym typeface="Lato"/>
              </a:rPr>
              <a:t> What data types do your columns contain? Both Qualitative and Quantitative</a:t>
            </a:r>
            <a:endParaRPr b="1">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b="1" sz="6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rPr b="1" lang="en">
                <a:solidFill>
                  <a:schemeClr val="dk1"/>
                </a:solidFill>
                <a:latin typeface="Lato"/>
                <a:ea typeface="Lato"/>
                <a:cs typeface="Lato"/>
                <a:sym typeface="Lato"/>
              </a:rPr>
              <a:t>Data information: HostID, City, State, Room type, Bathrooms, Bedrooms,, Beds, Bed Type, Amenities, Price, Cancellation Policing, Number of Reviews, Days Listed, Review Scores Location, Review Scores Value</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rgbClr val="000000"/>
              </a:buClr>
              <a:buSzPts val="1400"/>
              <a:buFont typeface="Lato"/>
              <a:buAutoNum type="alphaLcParenR" startAt="3"/>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Qualitative? Host Id, City, State, Room Type,  Bed Type , Amenities, cancelation Policy, Review scores location,</a:t>
            </a:r>
            <a:endParaRPr b="1" i="1">
              <a:solidFill>
                <a:schemeClr val="dk1"/>
              </a:solidFill>
              <a:latin typeface="Lato"/>
              <a:ea typeface="Lato"/>
              <a:cs typeface="Lato"/>
              <a:sym typeface="Lato"/>
            </a:endParaRPr>
          </a:p>
          <a:p>
            <a:pPr indent="-317500" lvl="0" marL="457200" rtl="0" algn="l">
              <a:lnSpc>
                <a:spcPct val="115000"/>
              </a:lnSpc>
              <a:spcBef>
                <a:spcPts val="0"/>
              </a:spcBef>
              <a:spcAft>
                <a:spcPts val="0"/>
              </a:spcAft>
              <a:buClr>
                <a:srgbClr val="000000"/>
              </a:buClr>
              <a:buSzPts val="1400"/>
              <a:buFont typeface="Lato"/>
              <a:buAutoNum type="alphaLcParenR" startAt="3"/>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Quantitative</a:t>
            </a:r>
            <a:r>
              <a:rPr b="1" lang="en">
                <a:solidFill>
                  <a:schemeClr val="dk1"/>
                </a:solidFill>
                <a:latin typeface="Lato"/>
                <a:ea typeface="Lato"/>
                <a:cs typeface="Lato"/>
                <a:sym typeface="Lato"/>
              </a:rPr>
              <a:t>? Bathrooms, Bedrooms,  Beds,  Numbers of  Reviews, Days Listed, Review scores value, Price, Number of Reviews,</a:t>
            </a:r>
            <a:endParaRPr b="1">
              <a:solidFill>
                <a:schemeClr val="dk1"/>
              </a:solidFill>
              <a:latin typeface="Lato"/>
              <a:ea typeface="Lato"/>
              <a:cs typeface="Lato"/>
              <a:sym typeface="Lato"/>
            </a:endParaRPr>
          </a:p>
          <a:p>
            <a:pPr indent="0" lvl="0" marL="0" rtl="0" algn="l">
              <a:spcBef>
                <a:spcPts val="0"/>
              </a:spcBef>
              <a:spcAft>
                <a:spcPts val="0"/>
              </a:spcAft>
              <a:buNone/>
            </a:pPr>
            <a:r>
              <a:t/>
            </a:r>
            <a:endParaRPr b="1" sz="100">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Qualitative? Host Id, City, State, Room Type,  Bed Type , Amenities, cancelation Policy, Review scores location,</a:t>
            </a:r>
            <a:endParaRPr>
              <a:solidFill>
                <a:srgbClr val="000000"/>
              </a:solidFill>
              <a:latin typeface="Lato Light"/>
              <a:ea typeface="Lato Light"/>
              <a:cs typeface="Lato Light"/>
              <a:sym typeface="Lato Light"/>
            </a:endParaRPr>
          </a:p>
          <a:p>
            <a:pPr indent="0" lvl="0" marL="0" rtl="0" algn="l">
              <a:spcBef>
                <a:spcPts val="0"/>
              </a:spcBef>
              <a:spcAft>
                <a:spcPts val="0"/>
              </a:spcAft>
              <a:buNone/>
            </a:pPr>
            <a:r>
              <a:t/>
            </a:r>
            <a:endParaRPr>
              <a:solidFill>
                <a:srgbClr val="000000"/>
              </a:solidFill>
              <a:latin typeface="Lato Light"/>
              <a:ea typeface="Lato Light"/>
              <a:cs typeface="Lato Light"/>
              <a:sym typeface="Lato Light"/>
            </a:endParaRPr>
          </a:p>
          <a:p>
            <a:pPr indent="0" lvl="0" marL="0" rtl="0" algn="l">
              <a:spcBef>
                <a:spcPts val="0"/>
              </a:spcBef>
              <a:spcAft>
                <a:spcPts val="0"/>
              </a:spcAft>
              <a:buNone/>
            </a:pPr>
            <a:r>
              <a:t/>
            </a:r>
            <a:endParaRPr>
              <a:solidFill>
                <a:srgbClr val="000000"/>
              </a:solidFill>
              <a:latin typeface="Lato Light"/>
              <a:ea typeface="Lato Light"/>
              <a:cs typeface="Lato Light"/>
              <a:sym typeface="Lato Light"/>
            </a:endParaRPr>
          </a:p>
          <a:p>
            <a:pPr indent="0" lvl="0" marL="0" rtl="0" algn="l">
              <a:spcBef>
                <a:spcPts val="0"/>
              </a:spcBef>
              <a:spcAft>
                <a:spcPts val="0"/>
              </a:spcAft>
              <a:buNone/>
            </a:pPr>
            <a:r>
              <a:t/>
            </a:r>
            <a:endParaRPr b="1">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Quantitative</a:t>
            </a:r>
            <a:r>
              <a:rPr b="1" lang="en">
                <a:solidFill>
                  <a:schemeClr val="dk1"/>
                </a:solidFill>
                <a:latin typeface="Lato"/>
                <a:ea typeface="Lato"/>
                <a:cs typeface="Lato"/>
                <a:sym typeface="Lato"/>
              </a:rPr>
              <a:t>? Bathrooms, Bedrooms,  Beds, </a:t>
            </a:r>
            <a:r>
              <a:rPr b="1" lang="en">
                <a:latin typeface="Lato"/>
                <a:ea typeface="Lato"/>
                <a:cs typeface="Lato"/>
                <a:sym typeface="Lato"/>
              </a:rPr>
              <a:t> Numbers of  Reviews, Days Listed, Review scores value, Price, Number of Reviews,</a:t>
            </a:r>
            <a:endParaRPr b="1" sz="1200">
              <a:latin typeface="Lato"/>
              <a:ea typeface="Lato"/>
              <a:cs typeface="Lato"/>
              <a:sym typeface="Lato"/>
            </a:endParaRPr>
          </a:p>
        </p:txBody>
      </p:sp>
      <p:pic>
        <p:nvPicPr>
          <p:cNvPr id="194" name="Google Shape;194;p2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95" name="Google Shape;195;p29"/>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196" name="Google Shape;196;p29"/>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30"/>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What data is important to the problem? Why do you think certain columns are important? </a:t>
            </a:r>
            <a:endParaRPr b="1" sz="1300">
              <a:solidFill>
                <a:schemeClr val="lt1"/>
              </a:solidFill>
              <a:latin typeface="Lato"/>
              <a:ea typeface="Lato"/>
              <a:cs typeface="Lato"/>
              <a:sym typeface="Lato"/>
            </a:endParaRPr>
          </a:p>
        </p:txBody>
      </p:sp>
      <p:sp>
        <p:nvSpPr>
          <p:cNvPr id="203" name="Google Shape;203;p30"/>
          <p:cNvSpPr/>
          <p:nvPr/>
        </p:nvSpPr>
        <p:spPr>
          <a:xfrm>
            <a:off x="352850" y="2235450"/>
            <a:ext cx="8580000" cy="27081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Listing 123 lacks funds to expand on  Marketing Campaign </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-DATA  NEEDED: Marketing  Campaign data and Investors and  VCs data</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 Listing  123  company Lacks of  market guide</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DATA NEEDED:  Current Host data</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-Lack of clear guide from  Listing 123 company to the  host but uses  Airbnb traits (quality action)</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DATA NEEDED: Airbnb data</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Listing 123 provides online </a:t>
            </a:r>
            <a:r>
              <a:rPr lang="en" sz="1200">
                <a:latin typeface="Lato"/>
                <a:ea typeface="Lato"/>
                <a:cs typeface="Lato"/>
                <a:sym typeface="Lato"/>
              </a:rPr>
              <a:t>marketplace for host</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DATA NEEDED: Online Marketplace data</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 All the columns are </a:t>
            </a:r>
            <a:r>
              <a:rPr lang="en" sz="1200">
                <a:latin typeface="Lato"/>
                <a:ea typeface="Lato"/>
                <a:cs typeface="Lato"/>
                <a:sym typeface="Lato"/>
              </a:rPr>
              <a:t>important</a:t>
            </a:r>
            <a:r>
              <a:rPr lang="en" sz="1200">
                <a:latin typeface="Lato"/>
                <a:ea typeface="Lato"/>
                <a:cs typeface="Lato"/>
                <a:sym typeface="Lato"/>
              </a:rPr>
              <a:t> for since the company is new and does not have its own traits ( quality action) all the </a:t>
            </a:r>
            <a:r>
              <a:rPr lang="en" sz="1200">
                <a:latin typeface="Lato"/>
                <a:ea typeface="Lato"/>
                <a:cs typeface="Lato"/>
                <a:sym typeface="Lato"/>
              </a:rPr>
              <a:t>column</a:t>
            </a:r>
            <a:r>
              <a:rPr lang="en" sz="1200">
                <a:latin typeface="Lato"/>
                <a:ea typeface="Lato"/>
                <a:cs typeface="Lato"/>
                <a:sym typeface="Lato"/>
              </a:rPr>
              <a:t> s will be  important for  me as the analyst to  investigate and </a:t>
            </a:r>
            <a:r>
              <a:rPr lang="en" sz="1200">
                <a:latin typeface="Lato"/>
                <a:ea typeface="Lato"/>
                <a:cs typeface="Lato"/>
                <a:sym typeface="Lato"/>
              </a:rPr>
              <a:t>manipulate</a:t>
            </a:r>
            <a:r>
              <a:rPr lang="en" sz="1200">
                <a:latin typeface="Lato"/>
                <a:ea typeface="Lato"/>
                <a:cs typeface="Lato"/>
                <a:sym typeface="Lato"/>
              </a:rPr>
              <a:t> to get insight .</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a:t>
            </a:r>
            <a:endParaRPr sz="1200">
              <a:latin typeface="Lato"/>
              <a:ea typeface="Lato"/>
              <a:cs typeface="Lato"/>
              <a:sym typeface="Lato"/>
            </a:endParaRPr>
          </a:p>
        </p:txBody>
      </p:sp>
      <p:pic>
        <p:nvPicPr>
          <p:cNvPr id="204" name="Google Shape;204;p3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05" name="Google Shape;205;p30"/>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206" name="Google Shape;206;p30"/>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31"/>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Is the data enough to solve the problem? If not, what data do you need?</a:t>
            </a:r>
            <a:endParaRPr b="1" sz="1300">
              <a:solidFill>
                <a:schemeClr val="lt1"/>
              </a:solidFill>
              <a:latin typeface="Lato"/>
              <a:ea typeface="Lato"/>
              <a:cs typeface="Lato"/>
              <a:sym typeface="Lato"/>
            </a:endParaRPr>
          </a:p>
        </p:txBody>
      </p:sp>
      <p:pic>
        <p:nvPicPr>
          <p:cNvPr id="213" name="Google Shape;213;p3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14" name="Google Shape;214;p31"/>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215" name="Google Shape;215;p31"/>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
        <p:nvSpPr>
          <p:cNvPr id="217" name="Google Shape;217;p31"/>
          <p:cNvSpPr/>
          <p:nvPr/>
        </p:nvSpPr>
        <p:spPr>
          <a:xfrm>
            <a:off x="352850" y="2235450"/>
            <a:ext cx="8580000" cy="27081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Lato"/>
                <a:ea typeface="Lato"/>
                <a:cs typeface="Lato"/>
                <a:sym typeface="Lato"/>
              </a:rPr>
              <a:t>No investors and VCs contribution to the company</a:t>
            </a:r>
            <a:endParaRPr>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a:latin typeface="Lato"/>
                <a:ea typeface="Lato"/>
                <a:cs typeface="Lato"/>
                <a:sym typeface="Lato"/>
              </a:rPr>
              <a:t>DATA NEEDED ; Investors and VCs data.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Current data does not have but as an analyst, I  will need access to it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Company needs to get its own </a:t>
            </a:r>
            <a:r>
              <a:rPr lang="en">
                <a:latin typeface="Lato"/>
                <a:ea typeface="Lato"/>
                <a:cs typeface="Lato"/>
                <a:sym typeface="Lato"/>
              </a:rPr>
              <a:t>trait</a:t>
            </a:r>
            <a:r>
              <a:rPr lang="en">
                <a:latin typeface="Lato"/>
                <a:ea typeface="Lato"/>
                <a:cs typeface="Lato"/>
                <a:sym typeface="Lato"/>
              </a:rPr>
              <a:t> ( quality and action) and stop using Airbnb</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DATA NEEDED: Airbnb Data</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Current data does not have the information and I will need access to it</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p1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81" name="Google Shape;81;p19"/>
          <p:cNvSpPr/>
          <p:nvPr/>
        </p:nvSpPr>
        <p:spPr>
          <a:xfrm>
            <a:off x="352850" y="1811550"/>
            <a:ext cx="8580000" cy="4524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WHO:</a:t>
            </a:r>
            <a:r>
              <a:rPr b="1" lang="en" sz="1300">
                <a:solidFill>
                  <a:schemeClr val="lt1"/>
                </a:solidFill>
                <a:latin typeface="Lato"/>
                <a:ea typeface="Lato"/>
                <a:cs typeface="Lato"/>
                <a:sym typeface="Lato"/>
              </a:rPr>
              <a:t> Who is involved in the problem/project?</a:t>
            </a:r>
            <a:endParaRPr b="1" sz="1300">
              <a:solidFill>
                <a:srgbClr val="FFFFFF"/>
              </a:solidFill>
              <a:latin typeface="Lato"/>
              <a:ea typeface="Lato"/>
              <a:cs typeface="Lato"/>
              <a:sym typeface="Lato"/>
            </a:endParaRPr>
          </a:p>
        </p:txBody>
      </p:sp>
      <p:sp>
        <p:nvSpPr>
          <p:cNvPr id="82" name="Google Shape;82;p19"/>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84" name="Google Shape;84;p19"/>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85" name="Google Shape;85;p19"/>
          <p:cNvSpPr/>
          <p:nvPr/>
        </p:nvSpPr>
        <p:spPr>
          <a:xfrm>
            <a:off x="352850" y="2268948"/>
            <a:ext cx="8580000" cy="22458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Johnny (Chief Executive Officer)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Stevie ( Analytic Manager)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Myself (The Analyst)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Marketing Team </a:t>
            </a:r>
            <a:endParaRPr>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Listing 123 Company (Employees)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Investors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Venture Capitals (VCs)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Current Host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Potential Host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Airbnb</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pic>
        <p:nvPicPr>
          <p:cNvPr id="90" name="Google Shape;90;p2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91" name="Google Shape;91;p20"/>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93" name="Google Shape;93;p20"/>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94" name="Google Shape;94;p20"/>
          <p:cNvSpPr/>
          <p:nvPr/>
        </p:nvSpPr>
        <p:spPr>
          <a:xfrm>
            <a:off x="352850" y="1811550"/>
            <a:ext cx="8580000" cy="4524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solidFill>
                  <a:srgbClr val="FFFFFF"/>
                </a:solidFill>
                <a:latin typeface="Lato Black"/>
                <a:ea typeface="Lato Black"/>
                <a:cs typeface="Lato Black"/>
                <a:sym typeface="Lato Black"/>
              </a:rPr>
              <a:t>WHAT:</a:t>
            </a:r>
            <a:r>
              <a:rPr b="1" lang="en" sz="1300">
                <a:solidFill>
                  <a:srgbClr val="FFFFFF"/>
                </a:solidFill>
                <a:latin typeface="Lato"/>
                <a:ea typeface="Lato"/>
                <a:cs typeface="Lato"/>
                <a:sym typeface="Lato"/>
              </a:rPr>
              <a:t> What problem has to be solved? What would be the ideal solution for that problem? </a:t>
            </a:r>
            <a:endParaRPr b="1" sz="1300">
              <a:solidFill>
                <a:srgbClr val="FFFFFF"/>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 sz="1300">
                <a:solidFill>
                  <a:srgbClr val="FFFFFF"/>
                </a:solidFill>
                <a:latin typeface="Lato"/>
                <a:ea typeface="Lato"/>
                <a:cs typeface="Lato"/>
                <a:sym typeface="Lato"/>
              </a:rPr>
              <a:t>What happens if the problem is not solved?</a:t>
            </a:r>
            <a:endParaRPr b="1" sz="1300">
              <a:solidFill>
                <a:srgbClr val="FFFFFF"/>
              </a:solidFill>
              <a:latin typeface="Lato"/>
              <a:ea typeface="Lato"/>
              <a:cs typeface="Lato"/>
              <a:sym typeface="Lato"/>
            </a:endParaRPr>
          </a:p>
        </p:txBody>
      </p:sp>
      <p:sp>
        <p:nvSpPr>
          <p:cNvPr id="95" name="Google Shape;95;p20"/>
          <p:cNvSpPr/>
          <p:nvPr/>
        </p:nvSpPr>
        <p:spPr>
          <a:xfrm>
            <a:off x="352850" y="3760100"/>
            <a:ext cx="8580000" cy="3750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Black"/>
                <a:ea typeface="Lato Black"/>
                <a:cs typeface="Lato Black"/>
                <a:sym typeface="Lato Black"/>
              </a:rPr>
              <a:t>WHERE: </a:t>
            </a:r>
            <a:r>
              <a:rPr b="1" lang="en" sz="1300">
                <a:solidFill>
                  <a:srgbClr val="FFFFFF"/>
                </a:solidFill>
                <a:latin typeface="Lato"/>
                <a:ea typeface="Lato"/>
                <a:cs typeface="Lato"/>
                <a:sym typeface="Lato"/>
              </a:rPr>
              <a:t>Where does the problem occur? Where do you need to solve the problem?</a:t>
            </a:r>
            <a:endParaRPr b="1" sz="1300">
              <a:solidFill>
                <a:srgbClr val="FFFFFF"/>
              </a:solidFill>
              <a:latin typeface="Lato"/>
              <a:ea typeface="Lato"/>
              <a:cs typeface="Lato"/>
              <a:sym typeface="Lato"/>
            </a:endParaRPr>
          </a:p>
        </p:txBody>
      </p:sp>
      <p:sp>
        <p:nvSpPr>
          <p:cNvPr id="96" name="Google Shape;96;p20"/>
          <p:cNvSpPr/>
          <p:nvPr/>
        </p:nvSpPr>
        <p:spPr>
          <a:xfrm>
            <a:off x="352850" y="4135100"/>
            <a:ext cx="8580000" cy="7227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latin typeface="Lato"/>
                <a:ea typeface="Lato"/>
                <a:cs typeface="Lato"/>
                <a:sym typeface="Lato"/>
              </a:rPr>
              <a:t>The problem occurs within the company with the Marketing Team. It needs to be solved in the Marketing department</a:t>
            </a:r>
            <a:endParaRPr sz="13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300">
              <a:latin typeface="Lato"/>
              <a:ea typeface="Lato"/>
              <a:cs typeface="Lato"/>
              <a:sym typeface="Lato"/>
            </a:endParaRPr>
          </a:p>
        </p:txBody>
      </p:sp>
      <p:sp>
        <p:nvSpPr>
          <p:cNvPr id="97" name="Google Shape;97;p20"/>
          <p:cNvSpPr/>
          <p:nvPr/>
        </p:nvSpPr>
        <p:spPr>
          <a:xfrm>
            <a:off x="352850" y="2268950"/>
            <a:ext cx="8580000" cy="15846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latin typeface="Lato"/>
                <a:ea typeface="Lato"/>
                <a:cs typeface="Lato"/>
                <a:sym typeface="Lato"/>
              </a:rPr>
              <a:t>Problem: The CEO  cannot raise funds for the Nationwide  Marketing campaign </a:t>
            </a:r>
            <a:r>
              <a:rPr lang="en" sz="1300">
                <a:latin typeface="Lato"/>
                <a:ea typeface="Lato"/>
                <a:cs typeface="Lato"/>
                <a:sym typeface="Lato"/>
              </a:rPr>
              <a:t>because</a:t>
            </a:r>
            <a:r>
              <a:rPr lang="en" sz="1300">
                <a:latin typeface="Lato"/>
                <a:ea typeface="Lato"/>
                <a:cs typeface="Lato"/>
                <a:sym typeface="Lato"/>
              </a:rPr>
              <a:t> it does not have  the </a:t>
            </a:r>
            <a:r>
              <a:rPr lang="en" sz="1300">
                <a:latin typeface="Lato"/>
                <a:ea typeface="Lato"/>
                <a:cs typeface="Lato"/>
                <a:sym typeface="Lato"/>
              </a:rPr>
              <a:t>resources</a:t>
            </a:r>
            <a:r>
              <a:rPr lang="en" sz="1300">
                <a:latin typeface="Lato"/>
                <a:ea typeface="Lato"/>
                <a:cs typeface="Lato"/>
                <a:sym typeface="Lato"/>
              </a:rPr>
              <a:t> to determine the qualities or actions (traits)that make their host successful  for investors and  VCs to fund the Marketing Campaign for the expansion of the Business.</a:t>
            </a:r>
            <a:endParaRPr sz="13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300">
                <a:latin typeface="Lato"/>
                <a:ea typeface="Lato"/>
                <a:cs typeface="Lato"/>
                <a:sym typeface="Lato"/>
              </a:rPr>
              <a:t>Solution:  One of the  solutions  is for the Marketing Team to collaborate with me (The Analyst) to find specific traits (qualities and actions) that will be similar to Airbnb. With the data based evidence the investors and VCs will fund the </a:t>
            </a:r>
            <a:r>
              <a:rPr lang="en" sz="1300">
                <a:latin typeface="Lato"/>
                <a:ea typeface="Lato"/>
                <a:cs typeface="Lato"/>
                <a:sym typeface="Lato"/>
              </a:rPr>
              <a:t>expansion</a:t>
            </a:r>
            <a:r>
              <a:rPr lang="en" sz="1300">
                <a:latin typeface="Lato"/>
                <a:ea typeface="Lato"/>
                <a:cs typeface="Lato"/>
                <a:sym typeface="Lato"/>
              </a:rPr>
              <a:t> of Listing 123 </a:t>
            </a:r>
            <a:r>
              <a:rPr lang="en" sz="1300">
                <a:latin typeface="Lato"/>
                <a:ea typeface="Lato"/>
                <a:cs typeface="Lato"/>
                <a:sym typeface="Lato"/>
              </a:rPr>
              <a:t>nationwide campaign.</a:t>
            </a:r>
            <a:r>
              <a:rPr lang="en" sz="1300">
                <a:latin typeface="Lato"/>
                <a:ea typeface="Lato"/>
                <a:cs typeface="Lato"/>
                <a:sym typeface="Lato"/>
              </a:rPr>
              <a:t>.</a:t>
            </a:r>
            <a:endParaRPr sz="13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300">
                <a:latin typeface="Lato"/>
                <a:ea typeface="Lato"/>
                <a:cs typeface="Lato"/>
                <a:sym typeface="Lato"/>
              </a:rPr>
              <a:t> If the problem is not solve:. The Company will not be able to  expand the business and it may collapse. </a:t>
            </a:r>
            <a:endParaRPr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03" name="Google Shape;103;p21"/>
          <p:cNvSpPr/>
          <p:nvPr/>
        </p:nvSpPr>
        <p:spPr>
          <a:xfrm>
            <a:off x="365275" y="186380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WHEN:</a:t>
            </a:r>
            <a:r>
              <a:rPr b="1" lang="en" sz="1300">
                <a:solidFill>
                  <a:schemeClr val="lt1"/>
                </a:solidFill>
                <a:latin typeface="Lato"/>
                <a:ea typeface="Lato"/>
                <a:cs typeface="Lato"/>
                <a:sym typeface="Lato"/>
              </a:rPr>
              <a:t> When does the project need to be completed? When does the issue occur? </a:t>
            </a:r>
            <a:endParaRPr b="1" sz="1300">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p:txBody>
      </p:sp>
      <p:sp>
        <p:nvSpPr>
          <p:cNvPr id="104" name="Google Shape;104;p21"/>
          <p:cNvSpPr/>
          <p:nvPr/>
        </p:nvSpPr>
        <p:spPr>
          <a:xfrm>
            <a:off x="367775" y="2287700"/>
            <a:ext cx="8580000" cy="7842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latin typeface="Lato"/>
                <a:ea typeface="Lato"/>
                <a:cs typeface="Lato"/>
                <a:sym typeface="Lato"/>
              </a:rPr>
              <a:t>The project needs to be finished in two weeks. </a:t>
            </a:r>
            <a:endParaRPr sz="13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300">
                <a:latin typeface="Lato"/>
                <a:ea typeface="Lato"/>
                <a:cs typeface="Lato"/>
                <a:sym typeface="Lato"/>
              </a:rPr>
              <a:t>There is no specific date but it seems when the CEO </a:t>
            </a:r>
            <a:r>
              <a:rPr lang="en" sz="1300">
                <a:latin typeface="Lato"/>
                <a:ea typeface="Lato"/>
                <a:cs typeface="Lato"/>
                <a:sym typeface="Lato"/>
              </a:rPr>
              <a:t>decided</a:t>
            </a:r>
            <a:r>
              <a:rPr lang="en" sz="1300">
                <a:latin typeface="Lato"/>
                <a:ea typeface="Lato"/>
                <a:cs typeface="Lato"/>
                <a:sym typeface="Lato"/>
              </a:rPr>
              <a:t> to expand on the  </a:t>
            </a:r>
            <a:r>
              <a:rPr lang="en" sz="1300">
                <a:latin typeface="Lato"/>
                <a:ea typeface="Lato"/>
                <a:cs typeface="Lato"/>
                <a:sym typeface="Lato"/>
              </a:rPr>
              <a:t>business for i think the company had no problem using  traits for Airbnb’s </a:t>
            </a:r>
            <a:r>
              <a:rPr lang="en" sz="1300">
                <a:latin typeface="Lato"/>
                <a:ea typeface="Lato"/>
                <a:cs typeface="Lato"/>
                <a:sym typeface="Lato"/>
              </a:rPr>
              <a:t> until it decided to </a:t>
            </a:r>
            <a:r>
              <a:rPr lang="en" sz="1300">
                <a:latin typeface="Lato"/>
                <a:ea typeface="Lato"/>
                <a:cs typeface="Lato"/>
                <a:sym typeface="Lato"/>
              </a:rPr>
              <a:t>expand</a:t>
            </a:r>
            <a:r>
              <a:rPr lang="en" sz="1300">
                <a:latin typeface="Lato"/>
                <a:ea typeface="Lato"/>
                <a:cs typeface="Lato"/>
                <a:sym typeface="Lato"/>
              </a:rPr>
              <a:t> to nationwide.</a:t>
            </a:r>
            <a:endParaRPr sz="1300">
              <a:latin typeface="Lato"/>
              <a:ea typeface="Lato"/>
              <a:cs typeface="Lato"/>
              <a:sym typeface="Lato"/>
            </a:endParaRPr>
          </a:p>
        </p:txBody>
      </p:sp>
      <p:sp>
        <p:nvSpPr>
          <p:cNvPr id="105" name="Google Shape;105;p21"/>
          <p:cNvSpPr/>
          <p:nvPr/>
        </p:nvSpPr>
        <p:spPr>
          <a:xfrm>
            <a:off x="365263" y="32593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Black"/>
                <a:ea typeface="Lato Black"/>
                <a:cs typeface="Lato Black"/>
                <a:sym typeface="Lato Black"/>
              </a:rPr>
              <a:t>WHY: </a:t>
            </a:r>
            <a:r>
              <a:rPr b="1" lang="en" sz="1300">
                <a:solidFill>
                  <a:schemeClr val="lt1"/>
                </a:solidFill>
                <a:latin typeface="Lato"/>
                <a:ea typeface="Lato"/>
                <a:cs typeface="Lato"/>
                <a:sym typeface="Lato"/>
              </a:rPr>
              <a:t>Why should this problem be solved? Why does the issue occur?</a:t>
            </a:r>
            <a:endParaRPr b="1" sz="1300">
              <a:solidFill>
                <a:srgbClr val="FFFFFF"/>
              </a:solidFill>
              <a:latin typeface="Lato"/>
              <a:ea typeface="Lato"/>
              <a:cs typeface="Lato"/>
              <a:sym typeface="Lato"/>
            </a:endParaRPr>
          </a:p>
        </p:txBody>
      </p:sp>
      <p:sp>
        <p:nvSpPr>
          <p:cNvPr id="106" name="Google Shape;106;p21"/>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108" name="Google Shape;108;p21"/>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109" name="Google Shape;109;p21"/>
          <p:cNvSpPr/>
          <p:nvPr/>
        </p:nvSpPr>
        <p:spPr>
          <a:xfrm>
            <a:off x="370300" y="3683250"/>
            <a:ext cx="8580000" cy="11175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The problem should be solved because Listing 123  company needs funds from its investors and VCs to  expand on the business and the condition to get the fund is to solve the problem </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issue occurs because; the company does not have a  clear guide prepared for host . The company is new and does not have </a:t>
            </a:r>
            <a:r>
              <a:rPr lang="en" sz="1300">
                <a:latin typeface="Lato"/>
                <a:ea typeface="Lato"/>
                <a:cs typeface="Lato"/>
                <a:sym typeface="Lato"/>
              </a:rPr>
              <a:t>resources</a:t>
            </a:r>
            <a:r>
              <a:rPr lang="en" sz="1300">
                <a:latin typeface="Lato"/>
                <a:ea typeface="Lato"/>
                <a:cs typeface="Lato"/>
                <a:sym typeface="Lato"/>
              </a:rPr>
              <a:t>  for traits and uses that of Airbnb..  Listing 123 company  does not have enough funds on its own but it is funded through the combination of investors and VCs.</a:t>
            </a:r>
            <a:endParaRPr sz="1300">
              <a:latin typeface="Lato"/>
              <a:ea typeface="Lato"/>
              <a:cs typeface="Lato"/>
              <a:sym typeface="Lato"/>
            </a:endParaRPr>
          </a:p>
          <a:p>
            <a:pPr indent="-311150" lvl="0" marL="457200" rtl="0" algn="l">
              <a:spcBef>
                <a:spcPts val="0"/>
              </a:spcBef>
              <a:spcAft>
                <a:spcPts val="0"/>
              </a:spcAft>
              <a:buSzPts val="1300"/>
              <a:buFont typeface="Lato"/>
              <a:buChar char="-"/>
            </a:pPr>
            <a:r>
              <a:t/>
            </a:r>
            <a:endParaRPr sz="13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2"/>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16" name="Google Shape;116;p22"/>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17" name="Google Shape;117;p22"/>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18" name="Google Shape;118;p22"/>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Who are your stakeholders?</a:t>
            </a:r>
            <a:endParaRPr b="1" sz="1300">
              <a:solidFill>
                <a:srgbClr val="FFFFFF"/>
              </a:solidFill>
              <a:latin typeface="Lato"/>
              <a:ea typeface="Lato"/>
              <a:cs typeface="Lato"/>
              <a:sym typeface="Lato"/>
            </a:endParaRPr>
          </a:p>
        </p:txBody>
      </p:sp>
      <p:sp>
        <p:nvSpPr>
          <p:cNvPr id="119" name="Google Shape;119;p22"/>
          <p:cNvSpPr/>
          <p:nvPr/>
        </p:nvSpPr>
        <p:spPr>
          <a:xfrm>
            <a:off x="362900" y="2315700"/>
            <a:ext cx="8559900" cy="28278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Internal:  </a:t>
            </a:r>
            <a:endParaRPr b="1">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Listing 123 Company</a:t>
            </a:r>
            <a:endParaRPr b="1">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Johnny (CEO)</a:t>
            </a:r>
            <a:endParaRPr b="1">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Stevie (Analytic Manager)</a:t>
            </a:r>
            <a:endParaRPr b="1">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Myself (The Analyst)</a:t>
            </a:r>
            <a:endParaRPr b="1">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The Marketing Team</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External:</a:t>
            </a:r>
            <a:r>
              <a:rPr lang="en">
                <a:solidFill>
                  <a:schemeClr val="dk1"/>
                </a:solidFill>
                <a:latin typeface="Lato Light"/>
                <a:ea typeface="Lato Light"/>
                <a:cs typeface="Lato Light"/>
                <a:sym typeface="Lato Light"/>
              </a:rPr>
              <a:t> </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Investors</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Venture Capital (VCs)</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Current Host</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Potential Host</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Airbnb</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23"/>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26" name="Google Shape;126;p23"/>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27" name="Google Shape;127;p23"/>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28" name="Google Shape;128;p23"/>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How is each stakeholder involved? What can each stakeholder contribute to the project?</a:t>
            </a:r>
            <a:endParaRPr b="1" sz="1300">
              <a:solidFill>
                <a:schemeClr val="lt1"/>
              </a:solidFill>
              <a:latin typeface="Lato"/>
              <a:ea typeface="Lato"/>
              <a:cs typeface="Lato"/>
              <a:sym typeface="Lato"/>
            </a:endParaRPr>
          </a:p>
        </p:txBody>
      </p:sp>
      <p:sp>
        <p:nvSpPr>
          <p:cNvPr id="129" name="Google Shape;129;p23"/>
          <p:cNvSpPr/>
          <p:nvPr/>
        </p:nvSpPr>
        <p:spPr>
          <a:xfrm>
            <a:off x="372950" y="2235450"/>
            <a:ext cx="8692500" cy="29883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Internal Stakeholders: -Johnny (CEO) will use the data to convince the Investors and  Venture Capital to fund the marketing campaign so that the marketing team can expand nationwide where there will be company growth.-Stevie ( Analyst Manager): This project is important to Stevie for she will use the data to convince the CEO on what decision to be  taken to expand on the  Marketing Campaign and and also use the data to inform the Johnny (CEO) issues  seen within the company.- Listing 123 Company Employees: They may be affected negatively.  That is if the problem is not solved for investors and VCs  to fund the marketing campaign, the company may not be able to  expand  to new cities and may closed or downsized employees.-The Marketing Team: If project is success , the Marketing team will be able to achieve its goal of  nationwide expansion. - Me (the Analyst): I will investigate the data and provide recommendation to the problem also make it simple for the Johnny the CEO to understand.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t/>
            </a: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24"/>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36" name="Google Shape;136;p24"/>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37" name="Google Shape;137;p24"/>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38" name="Google Shape;138;p24"/>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How is each stakeholder involved? What can each stakeholder contribute to the project? </a:t>
            </a:r>
            <a:r>
              <a:rPr i="1" lang="en" sz="1300">
                <a:solidFill>
                  <a:schemeClr val="lt1"/>
                </a:solidFill>
                <a:latin typeface="Lato"/>
                <a:ea typeface="Lato"/>
                <a:cs typeface="Lato"/>
                <a:sym typeface="Lato"/>
              </a:rPr>
              <a:t>(continued)</a:t>
            </a:r>
            <a:endParaRPr i="1" sz="1300">
              <a:solidFill>
                <a:schemeClr val="lt1"/>
              </a:solidFill>
              <a:latin typeface="Lato"/>
              <a:ea typeface="Lato"/>
              <a:cs typeface="Lato"/>
              <a:sym typeface="Lato"/>
            </a:endParaRPr>
          </a:p>
        </p:txBody>
      </p:sp>
      <p:sp>
        <p:nvSpPr>
          <p:cNvPr id="139" name="Google Shape;139;p24"/>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External Stakeholders: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Investors and Venture Capital provides financial support to the Listing 123. Investors and  VCs will fund for the cause, if the problem is solved.They are involved in high level -decision making and will need to be convinced  to continue with their investment or funding the company</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 Current host contribute to revenue of 123 Listing.</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 Potential host does not contribute directly but will part of the project</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 Airbnb does not directly contribute  to the company but essential in making  decision in the project</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5"/>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46" name="Google Shape;146;p25"/>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47" name="Google Shape;147;p25"/>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48" name="Google Shape;148;p25"/>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Why is your project important to each stakeholder?</a:t>
            </a:r>
            <a:endParaRPr b="1" sz="1300">
              <a:solidFill>
                <a:schemeClr val="lt1"/>
              </a:solidFill>
              <a:latin typeface="Lato"/>
              <a:ea typeface="Lato"/>
              <a:cs typeface="Lato"/>
              <a:sym typeface="Lato"/>
            </a:endParaRPr>
          </a:p>
        </p:txBody>
      </p:sp>
      <p:sp>
        <p:nvSpPr>
          <p:cNvPr id="149" name="Google Shape;149;p25"/>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Internal Stakeholder(s)</a:t>
            </a:r>
            <a:endParaRPr>
              <a:solidFill>
                <a:schemeClr val="dk1"/>
              </a:solidFill>
              <a:latin typeface="Lato"/>
              <a:ea typeface="Lato"/>
              <a:cs typeface="Lato"/>
              <a:sym typeface="Lato"/>
            </a:endParaRPr>
          </a:p>
          <a:p>
            <a:pPr indent="0" lvl="0" marL="457200" rtl="0" algn="l">
              <a:spcBef>
                <a:spcPts val="0"/>
              </a:spcBef>
              <a:spcAft>
                <a:spcPts val="0"/>
              </a:spcAft>
              <a:buNone/>
            </a:pPr>
            <a:r>
              <a:rPr lang="en">
                <a:solidFill>
                  <a:schemeClr val="dk1"/>
                </a:solidFill>
                <a:latin typeface="Lato"/>
                <a:ea typeface="Lato"/>
                <a:cs typeface="Lato"/>
                <a:sym typeface="Lato"/>
              </a:rPr>
              <a:t>- If the problem is not solved, the company will continue to use Airbnb traits  and investors and VCs will not fund Listing 123 to achieve its goal of expanding its marketing campaign in new cities and possibly nationwide,  that will result in the company being stagnant or closing which will result in affecting all stakeholders possibly slosing their jobs.</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External Stakeholder (s)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Investors: If Listing 123 is not able to solve the problem, investors </a:t>
            </a:r>
            <a:r>
              <a:rPr lang="en">
                <a:solidFill>
                  <a:schemeClr val="dk1"/>
                </a:solidFill>
                <a:latin typeface="Lato"/>
                <a:ea typeface="Lato"/>
                <a:cs typeface="Lato"/>
                <a:sym typeface="Lato"/>
              </a:rPr>
              <a:t>will</a:t>
            </a:r>
            <a:r>
              <a:rPr lang="en">
                <a:solidFill>
                  <a:schemeClr val="dk1"/>
                </a:solidFill>
                <a:latin typeface="Lato"/>
                <a:ea typeface="Lato"/>
                <a:cs typeface="Lato"/>
                <a:sym typeface="Lato"/>
              </a:rPr>
              <a:t> lose money due to lack of funds to expand on the business and pull out and lose interest in investing in Listing 123.</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Venture Capital: May lose their money invested.and will no longer continue to take risk in  funding the business not being able in  expanding because Listing 123 is not </a:t>
            </a:r>
            <a:r>
              <a:rPr lang="en">
                <a:solidFill>
                  <a:schemeClr val="dk1"/>
                </a:solidFill>
                <a:latin typeface="Lato"/>
                <a:ea typeface="Lato"/>
                <a:cs typeface="Lato"/>
                <a:sym typeface="Lato"/>
              </a:rPr>
              <a:t>able</a:t>
            </a:r>
            <a:r>
              <a:rPr lang="en">
                <a:solidFill>
                  <a:schemeClr val="dk1"/>
                </a:solidFill>
                <a:latin typeface="Lato"/>
                <a:ea typeface="Lato"/>
                <a:cs typeface="Lato"/>
                <a:sym typeface="Lato"/>
              </a:rPr>
              <a:t> to solve the problem.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26"/>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56" name="Google Shape;156;p26"/>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57" name="Google Shape;157;p26"/>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58" name="Google Shape;158;p26"/>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Why is your project important to each stakeholder? </a:t>
            </a:r>
            <a:r>
              <a:rPr i="1" lang="en" sz="1300">
                <a:solidFill>
                  <a:schemeClr val="lt1"/>
                </a:solidFill>
                <a:latin typeface="Lato"/>
                <a:ea typeface="Lato"/>
                <a:cs typeface="Lato"/>
                <a:sym typeface="Lato"/>
              </a:rPr>
              <a:t>(continued)</a:t>
            </a:r>
            <a:endParaRPr i="1" sz="1300">
              <a:solidFill>
                <a:schemeClr val="lt1"/>
              </a:solidFill>
              <a:latin typeface="Lato"/>
              <a:ea typeface="Lato"/>
              <a:cs typeface="Lato"/>
              <a:sym typeface="Lato"/>
            </a:endParaRPr>
          </a:p>
        </p:txBody>
      </p:sp>
      <p:sp>
        <p:nvSpPr>
          <p:cNvPr id="159" name="Google Shape;159;p26"/>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Current Host: will not be able to continue to </a:t>
            </a:r>
            <a:r>
              <a:rPr lang="en">
                <a:solidFill>
                  <a:schemeClr val="dk1"/>
                </a:solidFill>
                <a:latin typeface="Lato"/>
                <a:ea typeface="Lato"/>
                <a:cs typeface="Lato"/>
                <a:sym typeface="Lato"/>
              </a:rPr>
              <a:t>receive</a:t>
            </a:r>
            <a:r>
              <a:rPr lang="en">
                <a:solidFill>
                  <a:schemeClr val="dk1"/>
                </a:solidFill>
                <a:latin typeface="Lato"/>
                <a:ea typeface="Lato"/>
                <a:cs typeface="Lato"/>
                <a:sym typeface="Lato"/>
              </a:rPr>
              <a:t> services from Listing 123 to </a:t>
            </a:r>
            <a:r>
              <a:rPr lang="en">
                <a:solidFill>
                  <a:schemeClr val="dk1"/>
                </a:solidFill>
                <a:latin typeface="Lato"/>
                <a:ea typeface="Lato"/>
                <a:cs typeface="Lato"/>
                <a:sym typeface="Lato"/>
              </a:rPr>
              <a:t>obtain</a:t>
            </a:r>
            <a:r>
              <a:rPr lang="en">
                <a:solidFill>
                  <a:schemeClr val="dk1"/>
                </a:solidFill>
                <a:latin typeface="Lato"/>
                <a:ea typeface="Lato"/>
                <a:cs typeface="Lato"/>
                <a:sym typeface="Lato"/>
              </a:rPr>
              <a:t> customer recommendations.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Potential Host; will lose the </a:t>
            </a:r>
            <a:r>
              <a:rPr lang="en">
                <a:solidFill>
                  <a:schemeClr val="dk1"/>
                </a:solidFill>
                <a:latin typeface="Lato"/>
                <a:ea typeface="Lato"/>
                <a:cs typeface="Lato"/>
                <a:sym typeface="Lato"/>
              </a:rPr>
              <a:t>opportunity</a:t>
            </a:r>
            <a:r>
              <a:rPr lang="en">
                <a:solidFill>
                  <a:schemeClr val="dk1"/>
                </a:solidFill>
                <a:latin typeface="Lato"/>
                <a:ea typeface="Lato"/>
                <a:cs typeface="Lato"/>
                <a:sym typeface="Lato"/>
              </a:rPr>
              <a:t> to </a:t>
            </a:r>
            <a:r>
              <a:rPr lang="en">
                <a:solidFill>
                  <a:schemeClr val="dk1"/>
                </a:solidFill>
                <a:latin typeface="Lato"/>
                <a:ea typeface="Lato"/>
                <a:cs typeface="Lato"/>
                <a:sym typeface="Lato"/>
              </a:rPr>
              <a:t>receive</a:t>
            </a:r>
            <a:r>
              <a:rPr lang="en">
                <a:solidFill>
                  <a:schemeClr val="dk1"/>
                </a:solidFill>
                <a:latin typeface="Lato"/>
                <a:ea typeface="Lato"/>
                <a:cs typeface="Lato"/>
                <a:sym typeface="Lato"/>
              </a:rPr>
              <a:t> future services from Listing 123 company because it could not expand and </a:t>
            </a:r>
            <a:r>
              <a:rPr lang="en">
                <a:solidFill>
                  <a:schemeClr val="dk1"/>
                </a:solidFill>
                <a:latin typeface="Lato"/>
                <a:ea typeface="Lato"/>
                <a:cs typeface="Lato"/>
                <a:sym typeface="Lato"/>
              </a:rPr>
              <a:t>therefore</a:t>
            </a:r>
            <a:r>
              <a:rPr lang="en">
                <a:solidFill>
                  <a:schemeClr val="dk1"/>
                </a:solidFill>
                <a:latin typeface="Lato"/>
                <a:ea typeface="Lato"/>
                <a:cs typeface="Lato"/>
                <a:sym typeface="Lato"/>
              </a:rPr>
              <a:t> </a:t>
            </a:r>
            <a:r>
              <a:rPr lang="en">
                <a:solidFill>
                  <a:schemeClr val="dk1"/>
                </a:solidFill>
                <a:latin typeface="Lato"/>
                <a:ea typeface="Lato"/>
                <a:cs typeface="Lato"/>
                <a:sym typeface="Lato"/>
              </a:rPr>
              <a:t>collapsed.</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Airbnb; will not be affected directly but may gain more customers</a:t>
            </a:r>
            <a:r>
              <a:rPr lang="en">
                <a:solidFill>
                  <a:schemeClr val="dk1"/>
                </a:solidFill>
                <a:latin typeface="Lato"/>
                <a:ea typeface="Lato"/>
                <a:cs typeface="Lato"/>
                <a:sym typeface="Lato"/>
              </a:rPr>
              <a:t>  since Listing 123 may have been a threat if it had succeeded.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thstream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